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</p:sldIdLst>
  <p:sldSz cx="12188825" cy="6858000"/>
  <p:notesSz cx="70104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D2DCF2"/>
    <a:srgbClr val="A6A6A6"/>
    <a:srgbClr val="4D4D4D"/>
    <a:srgbClr val="00539B"/>
    <a:srgbClr val="5D87A1"/>
    <a:srgbClr val="B30838"/>
    <a:srgbClr val="61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0" y="9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-3540" y="-114"/>
      </p:cViewPr>
      <p:guideLst>
        <p:guide orient="horz" pos="292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95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5925" y="69691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03725"/>
            <a:ext cx="5608320" cy="417195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0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108076" y="3011559"/>
            <a:ext cx="9972674" cy="1792224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1108076" y="1385454"/>
            <a:ext cx="9972674" cy="1294671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600" smtClean="0"/>
            </a:lvl1pPr>
          </a:lstStyle>
          <a:p>
            <a:r>
              <a:rPr lang="en-US" smtClean="0"/>
              <a:t>Click to edit Master title style</a:t>
            </a:r>
            <a:endParaRPr dirty="0" smtClean="0"/>
          </a:p>
        </p:txBody>
      </p:sp>
      <p:cxnSp>
        <p:nvCxnSpPr>
          <p:cNvPr id="12" name="Straight Connector 12"/>
          <p:cNvCxnSpPr>
            <a:cxnSpLocks noChangeShapeType="1"/>
          </p:cNvCxnSpPr>
          <p:nvPr userDrawn="1"/>
        </p:nvCxnSpPr>
        <p:spPr bwMode="auto">
          <a:xfrm>
            <a:off x="0" y="950913"/>
            <a:ext cx="12188825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0" y="6354186"/>
            <a:ext cx="12188825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80277" y="5111496"/>
            <a:ext cx="3428272" cy="3452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86193" y="1700213"/>
            <a:ext cx="8604125" cy="394335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58" y="5706497"/>
            <a:ext cx="8605310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1791758" y="1249252"/>
            <a:ext cx="8605310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2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3" y="1293094"/>
            <a:ext cx="5317368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218828" y="1293094"/>
            <a:ext cx="5317368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1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2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53710" y="145148"/>
            <a:ext cx="9681406" cy="464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253710" y="593819"/>
            <a:ext cx="9681317" cy="2968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2400"/>
              </a:lnSpc>
              <a:buNone/>
              <a:defRPr sz="2400"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2" y="1680754"/>
            <a:ext cx="10915522" cy="4442955"/>
          </a:xfrm>
          <a:prstGeom prst="rect">
            <a:avLst/>
          </a:prstGeom>
        </p:spPr>
        <p:txBody>
          <a:bodyPr anchor="t" anchorCtr="1"/>
          <a:lstStyle>
            <a:lvl1pPr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2648" y="1768104"/>
            <a:ext cx="7958522" cy="377371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2648" y="5603133"/>
            <a:ext cx="7958522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2112648" y="1312860"/>
            <a:ext cx="7958522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4841" y="1828800"/>
            <a:ext cx="7581449" cy="33432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 smtClean="0"/>
              <a:t>Click icon to add media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5877" y="5229437"/>
            <a:ext cx="7581449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315877" y="1368517"/>
            <a:ext cx="7581449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3710" y="101601"/>
            <a:ext cx="9681406" cy="816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0" y="950913"/>
            <a:ext cx="12188825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0" y="6354186"/>
            <a:ext cx="12188825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429270" y="6451134"/>
            <a:ext cx="1450470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tIns="0" rIns="0" bIns="0"/>
          <a:lstStyle/>
          <a:p>
            <a:pPr>
              <a:defRPr/>
            </a:pPr>
            <a:r>
              <a:rPr lang="en-US" sz="700" dirty="0" smtClean="0">
                <a:solidFill>
                  <a:srgbClr val="000000"/>
                </a:solidFill>
                <a:cs typeface="Arial" pitchFamily="34" charset="0"/>
              </a:rPr>
              <a:t>Presentation Name - </a:t>
            </a:r>
            <a:fld id="{6A829F23-F466-44AA-A5B9-24580D3A690E}" type="slidenum">
              <a:rPr lang="en-US" sz="7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00" dirty="0" smtClean="0">
              <a:solidFill>
                <a:srgbClr val="000000"/>
              </a:solidFill>
              <a:cs typeface="Arial" pitchFamily="34" charset="0"/>
            </a:endParaRPr>
          </a:p>
          <a:p>
            <a:pPr>
              <a:defRPr/>
            </a:pPr>
            <a:r>
              <a:rPr lang="en-US" sz="700" dirty="0" smtClean="0">
                <a:solidFill>
                  <a:srgbClr val="000000"/>
                </a:solidFill>
                <a:cs typeface="Arial" pitchFamily="34" charset="0"/>
              </a:rPr>
              <a:t>Author Initials  MM/DD/YY</a:t>
            </a:r>
          </a:p>
        </p:txBody>
      </p:sp>
      <p:pic>
        <p:nvPicPr>
          <p:cNvPr id="8" name="Content Placeholder 3" descr="LL_Logo_alone_blue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7553" y="246889"/>
            <a:ext cx="548524" cy="531083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81997" y="6473952"/>
            <a:ext cx="2007097" cy="2282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89" r:id="rId4"/>
    <p:sldLayoutId id="2147483695" r:id="rId5"/>
    <p:sldLayoutId id="2147483692" r:id="rId6"/>
    <p:sldLayoutId id="2147483693" r:id="rId7"/>
    <p:sldLayoutId id="2147483676" r:id="rId8"/>
    <p:sldLayoutId id="2147483690" r:id="rId9"/>
    <p:sldLayoutId id="2147483691" r:id="rId10"/>
  </p:sldLayoutIdLst>
  <p:txStyles>
    <p:titleStyle>
      <a:lvl1pPr algn="ctr" eaLnBrk="1" hangingPunct="1">
        <a:lnSpc>
          <a:spcPts val="28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33363" indent="-233363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2000" b="1">
          <a:latin typeface="Arial" pitchFamily="34" charset="0"/>
          <a:cs typeface="Arial" pitchFamily="34" charset="0"/>
        </a:defRPr>
      </a:lvl1pPr>
      <a:lvl2pPr marL="509588" indent="-22542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–"/>
        <a:defRPr sz="2000" b="1">
          <a:latin typeface="Arial" pitchFamily="34" charset="0"/>
          <a:cs typeface="Arial" pitchFamily="34" charset="0"/>
        </a:defRPr>
      </a:lvl2pPr>
      <a:lvl3pPr marL="854075" indent="-22383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600" b="1">
          <a:latin typeface="Arial" pitchFamily="34" charset="0"/>
          <a:cs typeface="Arial" pitchFamily="34" charset="0"/>
        </a:defRPr>
      </a:lvl3pPr>
      <a:lvl4pPr marL="1035050" indent="-18097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Courier New" pitchFamily="49" charset="0"/>
        <a:buChar char="o"/>
        <a:defRPr sz="1400" b="1">
          <a:latin typeface="Arial" pitchFamily="34" charset="0"/>
          <a:cs typeface="Arial" pitchFamily="34" charset="0"/>
        </a:defRPr>
      </a:lvl4pPr>
      <a:lvl5pPr marL="796925" indent="0" algn="l" eaLnBrk="1" hangingPunct="1">
        <a:spcBef>
          <a:spcPts val="600"/>
        </a:spcBef>
        <a:defRPr sz="1600" b="1">
          <a:latin typeface="Arial" pitchFamily="34" charset="0"/>
          <a:cs typeface="Arial" pitchFamily="34" charset="0"/>
        </a:defRPr>
      </a:lvl5pPr>
      <a:lvl6pPr marL="1147763" indent="0" algn="l" eaLnBrk="1" hangingPunct="1">
        <a:spcBef>
          <a:spcPts val="600"/>
        </a:spcBef>
        <a:defRPr sz="1400" b="1">
          <a:latin typeface="Arial" pitchFamily="34" charset="0"/>
          <a:cs typeface="Arial" pitchFamily="34" charset="0"/>
        </a:defRPr>
      </a:lvl6pPr>
      <a:lvl7pPr marL="1319213" indent="-17938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2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33082" y="1293093"/>
            <a:ext cx="10915522" cy="4810823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ym typeface="Wingdings" panose="05000000000000000000" pitchFamily="2" charset="2"/>
              </a:rPr>
              <a:t>End state: </a:t>
            </a:r>
            <a:r>
              <a:rPr lang="en-US" b="0" dirty="0" smtClean="0">
                <a:sym typeface="Wingdings" panose="05000000000000000000" pitchFamily="2" charset="2"/>
              </a:rPr>
              <a:t>Convert a power at a frequency of interest to a change in 1-state probability per second (i.e. Ramsey oscillation graph)</a:t>
            </a:r>
          </a:p>
          <a:p>
            <a:pPr marL="0" indent="0">
              <a:spcBef>
                <a:spcPts val="600"/>
              </a:spcBef>
              <a:buNone/>
            </a:pPr>
            <a:endParaRPr lang="en-US" b="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0" dirty="0" smtClean="0">
                <a:sym typeface="Wingdings" panose="05000000000000000000" pitchFamily="2" charset="2"/>
              </a:rPr>
              <a:t>My approach to doing so: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b="0" dirty="0" smtClean="0">
                <a:sym typeface="Wingdings" panose="05000000000000000000" pitchFamily="2" charset="2"/>
              </a:rPr>
              <a:t>Using simulations, relate the per-gate </a:t>
            </a:r>
            <a:r>
              <a:rPr lang="en-US" b="0" dirty="0" err="1" smtClean="0">
                <a:sym typeface="Wingdings" panose="05000000000000000000" pitchFamily="2" charset="2"/>
              </a:rPr>
              <a:t>overrotation</a:t>
            </a:r>
            <a:r>
              <a:rPr lang="en-US" b="0" dirty="0" smtClean="0">
                <a:sym typeface="Wingdings" panose="05000000000000000000" pitchFamily="2" charset="2"/>
              </a:rPr>
              <a:t> angle amplitude of a drift frequency to the amplitude of the 1-state probability oscillation.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b="0" dirty="0" smtClean="0">
                <a:sym typeface="Wingdings" panose="05000000000000000000" pitchFamily="2" charset="2"/>
              </a:rPr>
              <a:t>Using simulations, keeping all other factors constant, vary the per-gate </a:t>
            </a:r>
            <a:r>
              <a:rPr lang="en-US" b="0" dirty="0" err="1" smtClean="0">
                <a:sym typeface="Wingdings" panose="05000000000000000000" pitchFamily="2" charset="2"/>
              </a:rPr>
              <a:t>overrotation</a:t>
            </a:r>
            <a:r>
              <a:rPr lang="en-US" b="0" dirty="0" smtClean="0">
                <a:sym typeface="Wingdings" panose="05000000000000000000" pitchFamily="2" charset="2"/>
              </a:rPr>
              <a:t> amplitude over many trials, and record the normalized power of a peak of interest for each trial.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b="0" dirty="0" smtClean="0">
                <a:sym typeface="Wingdings" panose="05000000000000000000" pitchFamily="2" charset="2"/>
              </a:rPr>
              <a:t>Convert the per-gate </a:t>
            </a:r>
            <a:r>
              <a:rPr lang="en-US" b="0" dirty="0" err="1" smtClean="0">
                <a:sym typeface="Wingdings" panose="05000000000000000000" pitchFamily="2" charset="2"/>
              </a:rPr>
              <a:t>overrotation</a:t>
            </a:r>
            <a:r>
              <a:rPr lang="en-US" b="0" dirty="0" smtClean="0">
                <a:sym typeface="Wingdings" panose="05000000000000000000" pitchFamily="2" charset="2"/>
              </a:rPr>
              <a:t> amplitude to a 1-state probability amplitude, and plot the 1-state probability amplitude and the normalized peak power together.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b="0" dirty="0" smtClean="0">
                <a:sym typeface="Wingdings" panose="05000000000000000000" pitchFamily="2" charset="2"/>
              </a:rPr>
              <a:t>Find a function that relates both 1-state probability amplitude and normalized peak power.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b="0" dirty="0" smtClean="0">
                <a:sym typeface="Wingdings" panose="05000000000000000000" pitchFamily="2" charset="2"/>
              </a:rPr>
              <a:t>For both experimental data and other simulations, use that function to find the 1-state probability of a normalized power spectrum peak.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63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Gx</a:t>
            </a:r>
            <a:r>
              <a:rPr lang="en-US" dirty="0"/>
              <a:t>(16Gi)</a:t>
            </a:r>
            <a:r>
              <a:rPr lang="en-US" dirty="0" err="1"/>
              <a:t>Gy</a:t>
            </a:r>
            <a:r>
              <a:rPr lang="en-US" dirty="0"/>
              <a:t> </a:t>
            </a:r>
            <a:r>
              <a:rPr lang="en-US" dirty="0" smtClean="0"/>
              <a:t>: 2018_08_27_1354_31_DRIFT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experimental data, using Ramsey experiments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1103" y="4563938"/>
                <a:ext cx="5779477" cy="1145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Frequency: </a:t>
                </a:r>
                <a:r>
                  <a:rPr lang="en-US" sz="1400" dirty="0" smtClean="0"/>
                  <a:t>0.0001 Hz</a:t>
                </a:r>
                <a:r>
                  <a:rPr lang="en-US" sz="1400" b="1" dirty="0" smtClean="0"/>
                  <a:t>, Norm. Power: </a:t>
                </a:r>
                <a:r>
                  <a:rPr lang="en-US" sz="1400" dirty="0" smtClean="0"/>
                  <a:t>0.0035,</a:t>
                </a:r>
                <a:r>
                  <a:rPr lang="en-US" sz="1400" b="1" dirty="0" smtClean="0"/>
                  <a:t> Max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1400" b="1" dirty="0" smtClean="0"/>
                  <a:t> : </a:t>
                </a:r>
                <a:r>
                  <a:rPr lang="en-US" sz="1400" dirty="0" smtClean="0"/>
                  <a:t>0.00003</a:t>
                </a:r>
              </a:p>
              <a:p>
                <a:pPr algn="ctr"/>
                <a:endParaRPr lang="en-US" sz="1400" b="1" dirty="0"/>
              </a:p>
              <a:p>
                <a:pPr algn="ctr"/>
                <a:r>
                  <a:rPr lang="en-US" sz="1400" b="1" dirty="0"/>
                  <a:t>Frequency</a:t>
                </a:r>
                <a:r>
                  <a:rPr lang="en-US" sz="1400" b="1" dirty="0" smtClean="0"/>
                  <a:t>: </a:t>
                </a:r>
                <a:r>
                  <a:rPr lang="en-US" sz="1400" dirty="0" smtClean="0"/>
                  <a:t>1.208 Hz</a:t>
                </a:r>
                <a:r>
                  <a:rPr lang="en-US" sz="1400" b="1" dirty="0" smtClean="0"/>
                  <a:t>, </a:t>
                </a:r>
                <a:r>
                  <a:rPr lang="en-US" sz="1400" b="1" dirty="0"/>
                  <a:t>Norm. Power</a:t>
                </a:r>
                <a:r>
                  <a:rPr lang="en-US" sz="1400" b="1" dirty="0" smtClean="0"/>
                  <a:t>: </a:t>
                </a:r>
                <a:r>
                  <a:rPr lang="en-US" sz="1400" dirty="0" smtClean="0"/>
                  <a:t>2.2e-4,</a:t>
                </a:r>
                <a:r>
                  <a:rPr lang="en-US" sz="1400" b="1" dirty="0" smtClean="0"/>
                  <a:t> </a:t>
                </a:r>
                <a:r>
                  <a:rPr lang="en-US" sz="1400" b="1" dirty="0"/>
                  <a:t>Max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1400" b="1" dirty="0"/>
                  <a:t> </a:t>
                </a:r>
                <a:r>
                  <a:rPr lang="en-US" sz="1400" b="1" dirty="0" smtClean="0"/>
                  <a:t>: </a:t>
                </a:r>
                <a:r>
                  <a:rPr lang="en-US" sz="1400" dirty="0" smtClean="0"/>
                  <a:t>0.0247</a:t>
                </a:r>
                <a:r>
                  <a:rPr lang="en-US" sz="1400" b="1" dirty="0" smtClean="0"/>
                  <a:t> </a:t>
                </a:r>
                <a:endParaRPr lang="en-US" sz="1400" dirty="0"/>
              </a:p>
              <a:p>
                <a:pPr algn="ctr"/>
                <a:endParaRPr lang="en-US" sz="1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103" y="4563938"/>
                <a:ext cx="5779477" cy="1145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673" y="1859429"/>
            <a:ext cx="7690338" cy="2290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433289" y="4575049"/>
                <a:ext cx="2115312" cy="12654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The normalized power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1400" dirty="0" smtClean="0"/>
                  <a:t> is constant for both the 16 and 32 length Ramsey experiments.</a:t>
                </a:r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289" y="4575049"/>
                <a:ext cx="2115312" cy="1265411"/>
              </a:xfrm>
              <a:prstGeom prst="rect">
                <a:avLst/>
              </a:prstGeom>
              <a:blipFill>
                <a:blip r:embed="rId4"/>
                <a:stretch>
                  <a:fillRect t="-478" b="-38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568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79 Gx49: </a:t>
            </a:r>
            <a:r>
              <a:rPr lang="en-US" b="0" dirty="0"/>
              <a:t>08_21_1614_28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Older experimental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969" y="1839468"/>
            <a:ext cx="8848725" cy="2667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1104" y="4977884"/>
                <a:ext cx="5779477" cy="403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Frequency: </a:t>
                </a:r>
                <a:r>
                  <a:rPr lang="en-US" sz="1400" dirty="0" smtClean="0"/>
                  <a:t>1.210 Hz</a:t>
                </a:r>
                <a:r>
                  <a:rPr lang="en-US" sz="1400" b="1" dirty="0" smtClean="0"/>
                  <a:t>, </a:t>
                </a:r>
                <a:r>
                  <a:rPr lang="en-US" sz="1400" b="1" dirty="0"/>
                  <a:t>Norm. Power</a:t>
                </a:r>
                <a:r>
                  <a:rPr lang="en-US" sz="1400" b="1" dirty="0" smtClean="0"/>
                  <a:t>: </a:t>
                </a:r>
                <a:r>
                  <a:rPr lang="en-US" sz="1400" dirty="0" smtClean="0"/>
                  <a:t>2e-4,</a:t>
                </a:r>
                <a:r>
                  <a:rPr lang="en-US" sz="1400" b="1" dirty="0" smtClean="0"/>
                  <a:t> </a:t>
                </a:r>
                <a:r>
                  <a:rPr lang="en-US" sz="1400" b="1" dirty="0"/>
                  <a:t>Max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1400" b="1" dirty="0"/>
                  <a:t> </a:t>
                </a:r>
                <a:r>
                  <a:rPr lang="en-US" sz="1400" b="1" dirty="0" smtClean="0"/>
                  <a:t>: </a:t>
                </a:r>
                <a:r>
                  <a:rPr lang="en-US" sz="1400" dirty="0" smtClean="0"/>
                  <a:t>0.0247</a:t>
                </a:r>
                <a:endParaRPr 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104" y="4977884"/>
                <a:ext cx="5779477" cy="403637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398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232 Gx49: 2018_08_22_1214_32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older experimental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18" y="1953387"/>
            <a:ext cx="8858250" cy="2609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52336" y="4977884"/>
                <a:ext cx="5779477" cy="403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Frequency: </a:t>
                </a:r>
                <a:r>
                  <a:rPr lang="en-US" sz="1400" dirty="0" smtClean="0"/>
                  <a:t>1.209</a:t>
                </a:r>
                <a:r>
                  <a:rPr lang="en-US" sz="1400" b="1" dirty="0" smtClean="0"/>
                  <a:t>, </a:t>
                </a:r>
                <a:r>
                  <a:rPr lang="en-US" sz="1400" b="1" dirty="0"/>
                  <a:t>Norm. Power</a:t>
                </a:r>
                <a:r>
                  <a:rPr lang="en-US" sz="1400" b="1" dirty="0" smtClean="0"/>
                  <a:t>: </a:t>
                </a:r>
                <a:r>
                  <a:rPr lang="en-US" sz="1400" dirty="0" smtClean="0"/>
                  <a:t>4e-5,</a:t>
                </a:r>
                <a:r>
                  <a:rPr lang="en-US" sz="1400" b="1" dirty="0" smtClean="0"/>
                  <a:t> </a:t>
                </a:r>
                <a:r>
                  <a:rPr lang="en-US" sz="1400" b="1" dirty="0"/>
                  <a:t>Max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1400" b="1" dirty="0"/>
                  <a:t> </a:t>
                </a:r>
                <a:r>
                  <a:rPr lang="en-US" sz="1400" b="1" dirty="0" smtClean="0"/>
                  <a:t>: </a:t>
                </a:r>
                <a:r>
                  <a:rPr lang="en-US" sz="1400" dirty="0" smtClean="0"/>
                  <a:t>0.0233</a:t>
                </a:r>
                <a:endParaRPr 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36" y="4977884"/>
                <a:ext cx="5779477" cy="403637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82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Relating per-gate </a:t>
            </a:r>
            <a:r>
              <a:rPr lang="en-US" dirty="0" err="1" smtClean="0"/>
              <a:t>overrotation</a:t>
            </a:r>
            <a:r>
              <a:rPr lang="en-US" dirty="0" smtClean="0"/>
              <a:t> angle to 1-state probability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26211" y="1249544"/>
                <a:ext cx="10336404" cy="1567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Example: applying a 5 </a:t>
                </a:r>
                <a:r>
                  <a:rPr lang="en-US" dirty="0"/>
                  <a:t>Hz, 0.008 amplitude oscillation with </a:t>
                </a:r>
                <a:r>
                  <a:rPr lang="en-US" dirty="0" smtClean="0"/>
                  <a:t>Gx49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 don’t change the 1-state probability directly, or even the total </a:t>
                </a:r>
                <a:r>
                  <a:rPr lang="en-US" dirty="0" err="1" smtClean="0"/>
                  <a:t>overrotation</a:t>
                </a:r>
                <a:r>
                  <a:rPr lang="en-US" dirty="0" smtClean="0"/>
                  <a:t>. All I define is the probability that at any given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, applying a single </a:t>
                </a:r>
                <a:r>
                  <a:rPr lang="en-US" dirty="0" err="1" smtClean="0"/>
                  <a:t>Gx</a:t>
                </a:r>
                <a:r>
                  <a:rPr lang="en-US" dirty="0" smtClean="0"/>
                  <a:t> will rotate by the angle: 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.008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∗5∗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11" y="1249544"/>
                <a:ext cx="10336404" cy="1567737"/>
              </a:xfrm>
              <a:prstGeom prst="rect">
                <a:avLst/>
              </a:prstGeom>
              <a:blipFill>
                <a:blip r:embed="rId2"/>
                <a:stretch>
                  <a:fillRect l="-531" t="-2335" b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656101"/>
            <a:ext cx="3798276" cy="25839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549" y="3805525"/>
            <a:ext cx="3761420" cy="25444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6471" y="3805525"/>
            <a:ext cx="3561039" cy="25045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08488" y="3297693"/>
                <a:ext cx="6399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488" y="3297693"/>
                <a:ext cx="6399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8762816" y="3159194"/>
            <a:ext cx="288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1-state probability after 49 </a:t>
            </a:r>
            <a:r>
              <a:rPr lang="en-US" dirty="0" err="1" smtClean="0"/>
              <a:t>Gx</a:t>
            </a:r>
            <a:r>
              <a:rPr lang="en-US" dirty="0" smtClean="0"/>
              <a:t> gates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825923" y="3297693"/>
                <a:ext cx="2571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x 49 (49 </a:t>
                </a:r>
                <a:r>
                  <a:rPr lang="en-US" dirty="0" err="1" smtClean="0"/>
                  <a:t>Gx</a:t>
                </a:r>
                <a:r>
                  <a:rPr lang="en-US" dirty="0" smtClean="0"/>
                  <a:t> gates)</a:t>
                </a:r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923" y="3297693"/>
                <a:ext cx="2571923" cy="369332"/>
              </a:xfrm>
              <a:prstGeom prst="rect">
                <a:avLst/>
              </a:prstGeom>
              <a:blipFill>
                <a:blip r:embed="rId7"/>
                <a:stretch>
                  <a:fillRect t="-9836" r="-11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06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Vary the </a:t>
            </a:r>
            <a:r>
              <a:rPr lang="en-US" dirty="0" err="1" smtClean="0"/>
              <a:t>overrotation</a:t>
            </a:r>
            <a:r>
              <a:rPr lang="en-US" dirty="0" smtClean="0"/>
              <a:t> angle amplitude over multiple trials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821" y="2183642"/>
            <a:ext cx="4783563" cy="34256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8861" y="1322283"/>
            <a:ext cx="10339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***Normalized spectrum = absolute spectrum divided by the number of samples, so that all power values are between 0 and 1 (total normalized power sums to 1)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30166" y="3295636"/>
                <a:ext cx="264065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ea typeface="Cambria Math" panose="02040503050406030204" pitchFamily="18" charset="0"/>
                  </a:rPr>
                  <a:t>Vary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from</a:t>
                </a:r>
              </a:p>
              <a:p>
                <a:pPr algn="ctr"/>
                <a:r>
                  <a:rPr lang="en-US" dirty="0" smtClean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.00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∗3∗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to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.0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35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∗3∗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166" y="3295636"/>
                <a:ext cx="2640658" cy="923330"/>
              </a:xfrm>
              <a:prstGeom prst="rect">
                <a:avLst/>
              </a:prstGeom>
              <a:blipFill>
                <a:blip r:embed="rId3"/>
                <a:stretch>
                  <a:fillRect t="-3974" r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79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61155" y="93447"/>
            <a:ext cx="9681406" cy="816989"/>
          </a:xfrm>
        </p:spPr>
        <p:txBody>
          <a:bodyPr/>
          <a:lstStyle/>
          <a:p>
            <a:r>
              <a:rPr lang="en-US" sz="2400" dirty="0" smtClean="0"/>
              <a:t>3. </a:t>
            </a:r>
            <a:r>
              <a:rPr lang="en-US" sz="2400" dirty="0">
                <a:sym typeface="Wingdings" panose="05000000000000000000" pitchFamily="2" charset="2"/>
              </a:rPr>
              <a:t>Convert the per-gate </a:t>
            </a:r>
            <a:r>
              <a:rPr lang="en-US" sz="2400" dirty="0" err="1">
                <a:sym typeface="Wingdings" panose="05000000000000000000" pitchFamily="2" charset="2"/>
              </a:rPr>
              <a:t>overrotation</a:t>
            </a:r>
            <a:r>
              <a:rPr lang="en-US" sz="2400" dirty="0">
                <a:sym typeface="Wingdings" panose="05000000000000000000" pitchFamily="2" charset="2"/>
              </a:rPr>
              <a:t> amplitude to a 1-state probability </a:t>
            </a:r>
            <a:r>
              <a:rPr lang="en-US" sz="2400" dirty="0" smtClean="0">
                <a:sym typeface="Wingdings" panose="05000000000000000000" pitchFamily="2" charset="2"/>
              </a:rPr>
              <a:t>amplitude, and relate that to normalized peak power.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FB0FF-97DE-4208-A609-5BB0E80BD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42" y="1187032"/>
            <a:ext cx="3938954" cy="2722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2397C3-E442-4F77-AB82-BA25BABFC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426" y="4186529"/>
            <a:ext cx="3446065" cy="24487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9631" y="4360985"/>
                <a:ext cx="200464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This relationship simply plots the maximum 1-state probability (the 3</a:t>
                </a:r>
                <a:r>
                  <a:rPr lang="en-US" sz="1400" baseline="30000" dirty="0" smtClean="0"/>
                  <a:t>rd</a:t>
                </a:r>
                <a:r>
                  <a:rPr lang="en-US" sz="1400" dirty="0" smtClean="0"/>
                  <a:t> graph in the 2</a:t>
                </a:r>
                <a:r>
                  <a:rPr lang="en-US" sz="1400" baseline="30000" dirty="0" smtClean="0"/>
                  <a:t>nd</a:t>
                </a:r>
                <a:r>
                  <a:rPr lang="en-US" sz="1400" dirty="0" smtClean="0"/>
                  <a:t> slide) to the amplitude of </a:t>
                </a:r>
                <a14:m>
                  <m:oMath xmlns:m="http://schemas.openxmlformats.org/officeDocument/2006/math">
                    <m:r>
                      <a:rPr lang="el-GR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 smtClean="0"/>
                  <a:t> . The x-axis is the same as the graph above.</a:t>
                </a:r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31" y="4360985"/>
                <a:ext cx="2004646" cy="2031325"/>
              </a:xfrm>
              <a:prstGeom prst="rect">
                <a:avLst/>
              </a:prstGeom>
              <a:blipFill>
                <a:blip r:embed="rId4"/>
                <a:stretch>
                  <a:fillRect l="-912" t="-299" b="-2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5078796" y="2548483"/>
            <a:ext cx="2633298" cy="10387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010842" y="3587262"/>
            <a:ext cx="1761928" cy="15474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92966" y="1523805"/>
                <a:ext cx="2219128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Convert the x-axis of the top graph from </a:t>
                </a:r>
                <a14:m>
                  <m:oMath xmlns:m="http://schemas.openxmlformats.org/officeDocument/2006/math">
                    <m:r>
                      <a:rPr lang="el-G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 smtClean="0"/>
                  <a:t> amplitude to max 1-state probability using the bottom graph. </a:t>
                </a:r>
                <a:endParaRPr lang="en-US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966" y="1523805"/>
                <a:ext cx="2219128" cy="1169551"/>
              </a:xfrm>
              <a:prstGeom prst="rect">
                <a:avLst/>
              </a:prstGeom>
              <a:blipFill>
                <a:blip r:embed="rId5"/>
                <a:stretch>
                  <a:fillRect t="-1042" r="-824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D0A56CDC-2C06-4364-8FAB-108BC0AFF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3446" y="1781724"/>
            <a:ext cx="4314825" cy="29432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185138" y="4923692"/>
            <a:ext cx="38075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There’s a pretty clear relationship between maximum 1-state probability and normalized peak power.  This is important because 1-state probability is ultimately what we see in the lab when we do experiments.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4726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4. Relate 1-state </a:t>
            </a:r>
            <a:r>
              <a:rPr lang="en-US" dirty="0">
                <a:sym typeface="Wingdings" panose="05000000000000000000" pitchFamily="2" charset="2"/>
              </a:rPr>
              <a:t>probability amplitude and normalized peak power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964DDF-7248-4C4B-82E8-EA31DAEB2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677" y="2499116"/>
            <a:ext cx="4927492" cy="35397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6184" y="1172308"/>
            <a:ext cx="11418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 tried different ranges of amplitudes and frequencies, and the following relationship held for almost all of the cases (± 3 on the last digit of fitted parameters). However, when the maximum 1-state probability exceeds 1 (i.e. the 1-state probability vs. time plot for a single frequency no longer looks like a simple sine curve), this relationship breaks down. Although simulation data may exceed p = 1, experimental data is NOT likely to do so. We’ll probably see the 1-state probability going haywire in </a:t>
            </a:r>
            <a:r>
              <a:rPr lang="en-US" sz="1400" dirty="0" err="1" smtClean="0"/>
              <a:t>LabView</a:t>
            </a:r>
            <a:r>
              <a:rPr lang="en-US" sz="1400" dirty="0" smtClean="0"/>
              <a:t> before we run in through drift.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88099" y="2591149"/>
                <a:ext cx="2329093" cy="2900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Both a polynomial function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400" dirty="0" smtClean="0"/>
                  <a:t> </a:t>
                </a:r>
              </a:p>
              <a:p>
                <a:pPr algn="ctr"/>
                <a:r>
                  <a:rPr lang="en-US" sz="1400" dirty="0" smtClean="0"/>
                  <a:t>and an exponential function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𝑏𝑥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400" dirty="0" smtClean="0"/>
                  <a:t> </a:t>
                </a:r>
              </a:p>
              <a:p>
                <a:pPr algn="ctr"/>
                <a:r>
                  <a:rPr lang="en-US" sz="1400" dirty="0" smtClean="0"/>
                  <a:t>fit the simulated data equally well.</a:t>
                </a:r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 smtClean="0"/>
                  <a:t>Invert the function to get </a:t>
                </a:r>
                <a:r>
                  <a:rPr lang="en-US" sz="1400" i="1" dirty="0" smtClean="0"/>
                  <a:t>x(y)</a:t>
                </a:r>
                <a:r>
                  <a:rPr lang="en-US" sz="1400" dirty="0" smtClean="0"/>
                  <a:t> and find the max 1-state probability as a function of normalized peak power.</a:t>
                </a:r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099" y="2591149"/>
                <a:ext cx="2329093" cy="2900666"/>
              </a:xfrm>
              <a:prstGeom prst="rect">
                <a:avLst/>
              </a:prstGeom>
              <a:blipFill>
                <a:blip r:embed="rId3"/>
                <a:stretch>
                  <a:fillRect t="-420" r="-1309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A67C886-514F-498F-B598-E665D8B8D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970" y="2591149"/>
            <a:ext cx="4670348" cy="335573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876800" y="5615354"/>
            <a:ext cx="2801815" cy="246184"/>
          </a:xfrm>
          <a:prstGeom prst="rightArrow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66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smtClean="0"/>
              <a:t>Recall: from 20AUG, we used Gx^11 and modulated amplitude at ~5.5 Hz by ~5% by dithering noise eater </a:t>
            </a:r>
            <a:r>
              <a:rPr lang="en-US" b="0" dirty="0" err="1" smtClean="0"/>
              <a:t>setpoint</a:t>
            </a:r>
            <a:r>
              <a:rPr lang="en-US" b="0" dirty="0" smtClean="0"/>
              <a:t>. It used 28000 samples.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The normalized power spectrum for the experiment is shown below.</a:t>
            </a:r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For experimental data, find the maximum 1-state probability of a selected frequency peak.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20" y="2867390"/>
            <a:ext cx="9454418" cy="28085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4923" y="5714549"/>
            <a:ext cx="753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peak frequencies are </a:t>
            </a:r>
            <a:r>
              <a:rPr lang="en-US" sz="1400" b="1" dirty="0" smtClean="0"/>
              <a:t>5.64 Hz </a:t>
            </a:r>
            <a:r>
              <a:rPr lang="en-US" sz="1400" dirty="0" smtClean="0"/>
              <a:t>(power = 0.0051) and </a:t>
            </a:r>
            <a:r>
              <a:rPr lang="en-US" sz="1400" b="1" dirty="0" smtClean="0"/>
              <a:t>0.010 Hz </a:t>
            </a:r>
            <a:r>
              <a:rPr lang="en-US" sz="1400" dirty="0" smtClean="0"/>
              <a:t>(power = 0.0050)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799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27574" y="918590"/>
            <a:ext cx="10915522" cy="4830616"/>
          </a:xfrm>
        </p:spPr>
        <p:txBody>
          <a:bodyPr/>
          <a:lstStyle/>
          <a:p>
            <a:r>
              <a:rPr lang="en-US" b="0" dirty="0" smtClean="0"/>
              <a:t>Using the optimized parameters from the exponential fit between 1-state probability and normalized power, the 1-state probabilities for 5.640 and 0.010 Hz are plotted below.</a:t>
            </a:r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5, continued.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10" y="1735579"/>
            <a:ext cx="7819049" cy="25284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810" y="4263998"/>
            <a:ext cx="7999996" cy="25814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09624" y="3253691"/>
                <a:ext cx="24604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=0.5+0.063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∗5.64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624" y="3253691"/>
                <a:ext cx="2460482" cy="215444"/>
              </a:xfrm>
              <a:prstGeom prst="rect">
                <a:avLst/>
              </a:prstGeom>
              <a:blipFill>
                <a:blip r:embed="rId4"/>
                <a:stretch>
                  <a:fillRect l="-1980" r="-990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69656" y="5808638"/>
                <a:ext cx="24604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=0.5+0.062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∗0.01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656" y="5808638"/>
                <a:ext cx="2460482" cy="215444"/>
              </a:xfrm>
              <a:prstGeom prst="rect">
                <a:avLst/>
              </a:prstGeom>
              <a:blipFill>
                <a:blip r:embed="rId5"/>
                <a:stretch>
                  <a:fillRect l="-1980" r="-990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25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89242" y="1049254"/>
                <a:ext cx="10915522" cy="4830616"/>
              </a:xfrm>
            </p:spPr>
            <p:txBody>
              <a:bodyPr/>
              <a:lstStyle/>
              <a:p>
                <a:r>
                  <a:rPr lang="en-US" b="0" dirty="0" smtClean="0"/>
                  <a:t>To make this useful, we need to find the change in probability per second,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b="0" dirty="0" smtClean="0"/>
                  <a:t>This corresponds to the slope of the </a:t>
                </a:r>
                <a:r>
                  <a:rPr lang="en-US" b="0" i="1" dirty="0" smtClean="0"/>
                  <a:t>p(t) </a:t>
                </a:r>
                <a:r>
                  <a:rPr lang="en-US" b="0" dirty="0" smtClean="0"/>
                  <a:t>plots shown earlier, i.e. 1</a:t>
                </a:r>
                <a:r>
                  <a:rPr lang="en-US" b="0" baseline="30000" dirty="0" smtClean="0"/>
                  <a:t>st</a:t>
                </a:r>
                <a:r>
                  <a:rPr lang="en-US" b="0" dirty="0" smtClean="0"/>
                  <a:t> derivative</a:t>
                </a:r>
              </a:p>
              <a:p>
                <a:endParaRPr lang="en-US" b="0" dirty="0"/>
              </a:p>
              <a:p>
                <a:r>
                  <a:rPr lang="en-US" b="0" dirty="0" smtClean="0"/>
                  <a:t>The maximum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b="0" dirty="0" smtClean="0"/>
                  <a:t> from the 1</a:t>
                </a:r>
                <a:r>
                  <a:rPr lang="en-US" b="0" baseline="30000" dirty="0" smtClean="0"/>
                  <a:t>st</a:t>
                </a:r>
                <a:r>
                  <a:rPr lang="en-US" b="0" dirty="0" smtClean="0"/>
                  <a:t> derivative of the previous plots were:</a:t>
                </a:r>
              </a:p>
              <a:p>
                <a:pPr lvl="1"/>
                <a:r>
                  <a:rPr lang="en-US" b="0" dirty="0" smtClean="0"/>
                  <a:t>5.64 Hz: max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b="0" dirty="0" smtClean="0"/>
                  <a:t> = 0.049</a:t>
                </a:r>
              </a:p>
              <a:p>
                <a:pPr lvl="1"/>
                <a:r>
                  <a:rPr lang="en-US" b="0" dirty="0" smtClean="0"/>
                  <a:t>0.010 Hz: max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b="0" dirty="0" smtClean="0"/>
                  <a:t> = 0.004</a:t>
                </a:r>
              </a:p>
              <a:p>
                <a:pPr lvl="1"/>
                <a:endParaRPr lang="en-US" b="0" dirty="0"/>
              </a:p>
              <a:p>
                <a:r>
                  <a:rPr lang="en-US" b="0" dirty="0" smtClean="0"/>
                  <a:t>We should be able to relate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b="0" dirty="0" smtClean="0"/>
                  <a:t> to the amount of error at the specified frequency.</a:t>
                </a:r>
              </a:p>
              <a:p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***</a:t>
                </a:r>
                <a:r>
                  <a:rPr lang="en-US" b="0" i="1" dirty="0" smtClean="0"/>
                  <a:t>Concern: </a:t>
                </a:r>
                <a:r>
                  <a:rPr lang="en-US" b="0" dirty="0" smtClean="0"/>
                  <a:t>the simulations were all done using </a:t>
                </a:r>
                <a:r>
                  <a:rPr lang="en-US" b="0" dirty="0" err="1" smtClean="0"/>
                  <a:t>Gx^L</a:t>
                </a:r>
                <a:r>
                  <a:rPr lang="en-US" b="0" dirty="0" smtClean="0"/>
                  <a:t> experiments where the drifting parameter was the </a:t>
                </a:r>
                <a:r>
                  <a:rPr lang="en-US" b="0" dirty="0" err="1" smtClean="0"/>
                  <a:t>Gx</a:t>
                </a:r>
                <a:r>
                  <a:rPr lang="en-US" b="0" dirty="0" smtClean="0"/>
                  <a:t> amplitude. My model for converting power to 1-state probability is then only valid for amplitude errors. I’ll need to see what simulated Ramsey experiments generate for a drifting frequency detuning.****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89242" y="1049254"/>
                <a:ext cx="10915522" cy="4830616"/>
              </a:xfrm>
              <a:blipFill>
                <a:blip r:embed="rId2"/>
                <a:stretch>
                  <a:fillRect l="-615" r="-1061" b="-9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5., continued.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2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Gx</a:t>
            </a:r>
            <a:r>
              <a:rPr lang="en-US" dirty="0" smtClean="0"/>
              <a:t>(32Gi)</a:t>
            </a:r>
            <a:r>
              <a:rPr lang="en-US" dirty="0" err="1" smtClean="0"/>
              <a:t>Gy</a:t>
            </a:r>
            <a:r>
              <a:rPr lang="en-US" dirty="0" smtClean="0"/>
              <a:t>: 2018_08_27_1627_08_DRIFT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experimental data, using Ramsey experiments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2616"/>
          <a:stretch/>
        </p:blipFill>
        <p:spPr>
          <a:xfrm>
            <a:off x="1560145" y="1783006"/>
            <a:ext cx="8810625" cy="26717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1104" y="4716326"/>
                <a:ext cx="5779477" cy="1145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Frequency: </a:t>
                </a:r>
                <a:r>
                  <a:rPr lang="en-US" sz="1400" dirty="0" smtClean="0"/>
                  <a:t>1.208 Hz</a:t>
                </a:r>
                <a:r>
                  <a:rPr lang="en-US" sz="1400" b="1" dirty="0" smtClean="0"/>
                  <a:t>, Norm. Power: </a:t>
                </a:r>
                <a:r>
                  <a:rPr lang="en-US" sz="1400" dirty="0" smtClean="0"/>
                  <a:t>2.9e-4</a:t>
                </a:r>
                <a:r>
                  <a:rPr lang="en-US" sz="1400" b="1" dirty="0" smtClean="0"/>
                  <a:t>, Max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1400" b="1" dirty="0" smtClean="0"/>
                  <a:t> : </a:t>
                </a:r>
                <a:r>
                  <a:rPr lang="en-US" sz="1400" dirty="0" smtClean="0"/>
                  <a:t>0.0253</a:t>
                </a:r>
              </a:p>
              <a:p>
                <a:pPr algn="ctr"/>
                <a:endParaRPr lang="en-US" sz="1400" b="1" dirty="0"/>
              </a:p>
              <a:p>
                <a:pPr algn="ctr"/>
                <a:r>
                  <a:rPr lang="en-US" sz="1400" b="1" dirty="0"/>
                  <a:t>Frequency: </a:t>
                </a:r>
                <a:r>
                  <a:rPr lang="en-US" sz="1400" dirty="0" smtClean="0"/>
                  <a:t>0.009 </a:t>
                </a:r>
                <a:r>
                  <a:rPr lang="en-US" sz="1400" dirty="0"/>
                  <a:t>Hz</a:t>
                </a:r>
                <a:r>
                  <a:rPr lang="en-US" sz="1400" b="1" dirty="0"/>
                  <a:t>, Norm. Power: </a:t>
                </a:r>
                <a:r>
                  <a:rPr lang="en-US" sz="1400" dirty="0" smtClean="0"/>
                  <a:t>0.0002,</a:t>
                </a:r>
                <a:r>
                  <a:rPr lang="en-US" sz="1400" b="1" dirty="0" smtClean="0"/>
                  <a:t> </a:t>
                </a:r>
                <a:r>
                  <a:rPr lang="en-US" sz="1400" b="1" dirty="0"/>
                  <a:t>Max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1400" b="1" dirty="0"/>
                  <a:t> : </a:t>
                </a:r>
                <a:r>
                  <a:rPr lang="en-US" sz="1400" dirty="0" smtClean="0"/>
                  <a:t>0.001</a:t>
                </a:r>
                <a:endParaRPr lang="en-US" sz="1400" dirty="0"/>
              </a:p>
              <a:p>
                <a:pPr algn="ctr"/>
                <a:endParaRPr lang="en-US" sz="1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104" y="4716326"/>
                <a:ext cx="5779477" cy="1145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836327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2_16x9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Lincoln_2012_v2_16x9</Template>
  <TotalTime>893</TotalTime>
  <Words>684</Words>
  <Application>Microsoft Office PowerPoint</Application>
  <PresentationFormat>Custom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Courier New</vt:lpstr>
      <vt:lpstr>Wingdings</vt:lpstr>
      <vt:lpstr>Lincoln_2012_v2_16x9</vt:lpstr>
      <vt:lpstr>Interpreting Power</vt:lpstr>
      <vt:lpstr>1. Relating per-gate overrotation angle to 1-state probability </vt:lpstr>
      <vt:lpstr>2. Vary the overrotation angle amplitude over multiple trials</vt:lpstr>
      <vt:lpstr>3. Convert the per-gate overrotation amplitude to a 1-state probability amplitude, and relate that to normalized peak power.</vt:lpstr>
      <vt:lpstr>4. Relate 1-state probability amplitude and normalized peak power.</vt:lpstr>
      <vt:lpstr>5. For experimental data, find the maximum 1-state probability of a selected frequency peak.</vt:lpstr>
      <vt:lpstr>5, continued.</vt:lpstr>
      <vt:lpstr>5., continued.</vt:lpstr>
      <vt:lpstr>More experimental data, using Ramsey experiments</vt:lpstr>
      <vt:lpstr>More experimental data, using Ramsey experiments</vt:lpstr>
      <vt:lpstr>Older experimental data</vt:lpstr>
      <vt:lpstr>Other older experimental data</vt:lpstr>
    </vt:vector>
  </TitlesOfParts>
  <Company>MIT Lincoln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Authorized User</dc:creator>
  <cp:lastModifiedBy>Simon, Garrett - 0889 - MITLL</cp:lastModifiedBy>
  <cp:revision>56</cp:revision>
  <dcterms:created xsi:type="dcterms:W3CDTF">2017-10-05T13:01:32Z</dcterms:created>
  <dcterms:modified xsi:type="dcterms:W3CDTF">2018-09-10T21:29:41Z</dcterms:modified>
</cp:coreProperties>
</file>