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75" d="100"/>
          <a:sy n="75" d="100"/>
        </p:scale>
        <p:origin x="5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03EDE9-DDC7-45B7-B19E-016742CB88DD}"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127150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03EDE9-DDC7-45B7-B19E-016742CB88DD}"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16710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03EDE9-DDC7-45B7-B19E-016742CB88DD}"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402655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03EDE9-DDC7-45B7-B19E-016742CB88DD}"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48835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3EDE9-DDC7-45B7-B19E-016742CB88DD}"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73138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03EDE9-DDC7-45B7-B19E-016742CB88DD}"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05611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03EDE9-DDC7-45B7-B19E-016742CB88DD}" type="datetimeFigureOut">
              <a:rPr lang="en-US" smtClean="0"/>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257704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03EDE9-DDC7-45B7-B19E-016742CB88DD}"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31088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3EDE9-DDC7-45B7-B19E-016742CB88DD}" type="datetimeFigureOut">
              <a:rPr lang="en-US" smtClean="0"/>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44231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03EDE9-DDC7-45B7-B19E-016742CB88DD}"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27488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03EDE9-DDC7-45B7-B19E-016742CB88DD}"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23881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3EDE9-DDC7-45B7-B19E-016742CB88DD}" type="datetimeFigureOut">
              <a:rPr lang="en-US" smtClean="0"/>
              <a:t>9/1/2018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5415E-D367-4275-97D3-BC29E488880C}" type="slidenum">
              <a:rPr lang="en-US" smtClean="0"/>
              <a:t>‹#›</a:t>
            </a:fld>
            <a:endParaRPr lang="en-US"/>
          </a:p>
        </p:txBody>
      </p:sp>
    </p:spTree>
    <p:extLst>
      <p:ext uri="{BB962C8B-B14F-4D97-AF65-F5344CB8AC3E}">
        <p14:creationId xmlns:p14="http://schemas.microsoft.com/office/powerpoint/2010/main" val="1029097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967037" y="1249816"/>
            <a:ext cx="5534706" cy="3949709"/>
          </a:xfrm>
          <a:prstGeom prst="rect">
            <a:avLst/>
          </a:prstGeom>
        </p:spPr>
      </p:pic>
      <p:sp>
        <p:nvSpPr>
          <p:cNvPr id="7" name="TextBox 6"/>
          <p:cNvSpPr txBox="1"/>
          <p:nvPr/>
        </p:nvSpPr>
        <p:spPr>
          <a:xfrm>
            <a:off x="1480457" y="348343"/>
            <a:ext cx="9818914" cy="369332"/>
          </a:xfrm>
          <a:prstGeom prst="rect">
            <a:avLst/>
          </a:prstGeom>
          <a:noFill/>
        </p:spPr>
        <p:txBody>
          <a:bodyPr wrap="square" rtlCol="0">
            <a:spAutoFit/>
          </a:bodyPr>
          <a:lstStyle/>
          <a:p>
            <a:r>
              <a:rPr lang="en-US" dirty="0"/>
              <a:t>Varying the amplitude of a single 5 Hz drift oscillation</a:t>
            </a:r>
          </a:p>
        </p:txBody>
      </p:sp>
    </p:spTree>
    <p:extLst>
      <p:ext uri="{BB962C8B-B14F-4D97-AF65-F5344CB8AC3E}">
        <p14:creationId xmlns:p14="http://schemas.microsoft.com/office/powerpoint/2010/main" val="407897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4C6B65-DC88-457A-8230-2623BB341CDA}"/>
              </a:ext>
            </a:extLst>
          </p:cNvPr>
          <p:cNvSpPr txBox="1"/>
          <p:nvPr/>
        </p:nvSpPr>
        <p:spPr>
          <a:xfrm>
            <a:off x="177800" y="330200"/>
            <a:ext cx="3803651" cy="2862322"/>
          </a:xfrm>
          <a:prstGeom prst="rect">
            <a:avLst/>
          </a:prstGeom>
          <a:noFill/>
        </p:spPr>
        <p:txBody>
          <a:bodyPr wrap="square" rtlCol="0">
            <a:spAutoFit/>
          </a:bodyPr>
          <a:lstStyle/>
          <a:p>
            <a:r>
              <a:rPr lang="en-US" dirty="0"/>
              <a:t>Let’s try instead seeing the relationship between maximum normalized power and drift amplitude/maximum probability for lower drift amplitudes</a:t>
            </a:r>
          </a:p>
          <a:p>
            <a:endParaRPr lang="en-US" dirty="0"/>
          </a:p>
          <a:p>
            <a:r>
              <a:rPr lang="en-US" dirty="0"/>
              <a:t>This means applying fewer </a:t>
            </a:r>
            <a:r>
              <a:rPr lang="en-US" dirty="0" err="1"/>
              <a:t>Gx</a:t>
            </a:r>
            <a:r>
              <a:rPr lang="en-US" dirty="0"/>
              <a:t> gates and/or decreasing the oscillation amplitude, S.T. the 1-state probability never rotates past 1</a:t>
            </a:r>
          </a:p>
        </p:txBody>
      </p:sp>
      <p:pic>
        <p:nvPicPr>
          <p:cNvPr id="3" name="Picture 2">
            <a:extLst>
              <a:ext uri="{FF2B5EF4-FFF2-40B4-BE49-F238E27FC236}">
                <a16:creationId xmlns:a16="http://schemas.microsoft.com/office/drawing/2014/main" id="{4CF3A2FE-CF17-4AA1-AD34-1B87C9B2D6EE}"/>
              </a:ext>
            </a:extLst>
          </p:cNvPr>
          <p:cNvPicPr>
            <a:picLocks noChangeAspect="1"/>
          </p:cNvPicPr>
          <p:nvPr/>
        </p:nvPicPr>
        <p:blipFill>
          <a:blip r:embed="rId2"/>
          <a:stretch>
            <a:fillRect/>
          </a:stretch>
        </p:blipFill>
        <p:spPr>
          <a:xfrm>
            <a:off x="3981451" y="666075"/>
            <a:ext cx="4114800" cy="3028950"/>
          </a:xfrm>
          <a:prstGeom prst="rect">
            <a:avLst/>
          </a:prstGeom>
        </p:spPr>
      </p:pic>
      <p:pic>
        <p:nvPicPr>
          <p:cNvPr id="4" name="Picture 3">
            <a:extLst>
              <a:ext uri="{FF2B5EF4-FFF2-40B4-BE49-F238E27FC236}">
                <a16:creationId xmlns:a16="http://schemas.microsoft.com/office/drawing/2014/main" id="{8A50D1C7-68CE-4178-B147-77C584E27379}"/>
              </a:ext>
            </a:extLst>
          </p:cNvPr>
          <p:cNvPicPr>
            <a:picLocks noChangeAspect="1"/>
          </p:cNvPicPr>
          <p:nvPr/>
        </p:nvPicPr>
        <p:blipFill>
          <a:blip r:embed="rId3"/>
          <a:stretch>
            <a:fillRect/>
          </a:stretch>
        </p:blipFill>
        <p:spPr>
          <a:xfrm>
            <a:off x="8210550" y="847050"/>
            <a:ext cx="3981450" cy="2667000"/>
          </a:xfrm>
          <a:prstGeom prst="rect">
            <a:avLst/>
          </a:prstGeom>
        </p:spPr>
      </p:pic>
      <p:pic>
        <p:nvPicPr>
          <p:cNvPr id="5" name="Picture 4">
            <a:extLst>
              <a:ext uri="{FF2B5EF4-FFF2-40B4-BE49-F238E27FC236}">
                <a16:creationId xmlns:a16="http://schemas.microsoft.com/office/drawing/2014/main" id="{18E2E00C-85C4-4079-A714-8451ACBE7DF1}"/>
              </a:ext>
            </a:extLst>
          </p:cNvPr>
          <p:cNvPicPr>
            <a:picLocks noChangeAspect="1"/>
          </p:cNvPicPr>
          <p:nvPr/>
        </p:nvPicPr>
        <p:blipFill>
          <a:blip r:embed="rId4"/>
          <a:stretch>
            <a:fillRect/>
          </a:stretch>
        </p:blipFill>
        <p:spPr>
          <a:xfrm>
            <a:off x="5622925" y="3695025"/>
            <a:ext cx="3905250" cy="2828925"/>
          </a:xfrm>
          <a:prstGeom prst="rect">
            <a:avLst/>
          </a:prstGeom>
        </p:spPr>
      </p:pic>
      <p:sp>
        <p:nvSpPr>
          <p:cNvPr id="6" name="TextBox 5">
            <a:extLst>
              <a:ext uri="{FF2B5EF4-FFF2-40B4-BE49-F238E27FC236}">
                <a16:creationId xmlns:a16="http://schemas.microsoft.com/office/drawing/2014/main" id="{40381F81-BE65-4D7D-9A7D-2FF08AFD8FFF}"/>
              </a:ext>
            </a:extLst>
          </p:cNvPr>
          <p:cNvSpPr txBox="1"/>
          <p:nvPr/>
        </p:nvSpPr>
        <p:spPr>
          <a:xfrm>
            <a:off x="9864724" y="3979625"/>
            <a:ext cx="2136776" cy="2031325"/>
          </a:xfrm>
          <a:prstGeom prst="rect">
            <a:avLst/>
          </a:prstGeom>
          <a:noFill/>
        </p:spPr>
        <p:txBody>
          <a:bodyPr wrap="square" rtlCol="0">
            <a:spAutoFit/>
          </a:bodyPr>
          <a:lstStyle/>
          <a:p>
            <a:r>
              <a:rPr lang="en-US" dirty="0"/>
              <a:t>This data all uses 2000 samples of Gx49.</a:t>
            </a:r>
          </a:p>
          <a:p>
            <a:endParaRPr lang="en-US" dirty="0"/>
          </a:p>
          <a:p>
            <a:r>
              <a:rPr lang="en-US" dirty="0"/>
              <a:t>Each plotted power is an average of 4 experiments. </a:t>
            </a:r>
          </a:p>
        </p:txBody>
      </p:sp>
    </p:spTree>
    <p:extLst>
      <p:ext uri="{BB962C8B-B14F-4D97-AF65-F5344CB8AC3E}">
        <p14:creationId xmlns:p14="http://schemas.microsoft.com/office/powerpoint/2010/main" val="409448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6E03A1-52A2-49AC-A9AE-6DC020904912}"/>
              </a:ext>
            </a:extLst>
          </p:cNvPr>
          <p:cNvSpPr txBox="1"/>
          <p:nvPr/>
        </p:nvSpPr>
        <p:spPr>
          <a:xfrm>
            <a:off x="939800" y="495300"/>
            <a:ext cx="3352800" cy="1200329"/>
          </a:xfrm>
          <a:prstGeom prst="rect">
            <a:avLst/>
          </a:prstGeom>
          <a:noFill/>
        </p:spPr>
        <p:txBody>
          <a:bodyPr wrap="square" rtlCol="0">
            <a:spAutoFit/>
          </a:bodyPr>
          <a:lstStyle/>
          <a:p>
            <a:r>
              <a:rPr lang="en-US" dirty="0"/>
              <a:t>Using Gx49 with 5000 samples, we get a similar relationship between 1-state probability and peak power</a:t>
            </a:r>
          </a:p>
        </p:txBody>
      </p:sp>
      <p:pic>
        <p:nvPicPr>
          <p:cNvPr id="3" name="Picture 2">
            <a:extLst>
              <a:ext uri="{FF2B5EF4-FFF2-40B4-BE49-F238E27FC236}">
                <a16:creationId xmlns:a16="http://schemas.microsoft.com/office/drawing/2014/main" id="{B477805B-890A-4C1C-B040-73D4937A6CC4}"/>
              </a:ext>
            </a:extLst>
          </p:cNvPr>
          <p:cNvPicPr>
            <a:picLocks noChangeAspect="1"/>
          </p:cNvPicPr>
          <p:nvPr/>
        </p:nvPicPr>
        <p:blipFill>
          <a:blip r:embed="rId2"/>
          <a:stretch>
            <a:fillRect/>
          </a:stretch>
        </p:blipFill>
        <p:spPr>
          <a:xfrm>
            <a:off x="3981450" y="495300"/>
            <a:ext cx="4229100" cy="3028950"/>
          </a:xfrm>
          <a:prstGeom prst="rect">
            <a:avLst/>
          </a:prstGeom>
        </p:spPr>
      </p:pic>
      <p:pic>
        <p:nvPicPr>
          <p:cNvPr id="4" name="Picture 3">
            <a:extLst>
              <a:ext uri="{FF2B5EF4-FFF2-40B4-BE49-F238E27FC236}">
                <a16:creationId xmlns:a16="http://schemas.microsoft.com/office/drawing/2014/main" id="{05E6E3DF-E312-4DE9-9A46-5697717DFD3C}"/>
              </a:ext>
            </a:extLst>
          </p:cNvPr>
          <p:cNvPicPr>
            <a:picLocks noChangeAspect="1"/>
          </p:cNvPicPr>
          <p:nvPr/>
        </p:nvPicPr>
        <p:blipFill>
          <a:blip r:embed="rId3"/>
          <a:stretch>
            <a:fillRect/>
          </a:stretch>
        </p:blipFill>
        <p:spPr>
          <a:xfrm>
            <a:off x="8296275" y="771525"/>
            <a:ext cx="3895725" cy="2847975"/>
          </a:xfrm>
          <a:prstGeom prst="rect">
            <a:avLst/>
          </a:prstGeom>
        </p:spPr>
      </p:pic>
      <p:pic>
        <p:nvPicPr>
          <p:cNvPr id="5" name="Picture 4">
            <a:extLst>
              <a:ext uri="{FF2B5EF4-FFF2-40B4-BE49-F238E27FC236}">
                <a16:creationId xmlns:a16="http://schemas.microsoft.com/office/drawing/2014/main" id="{0253812E-916A-4D5C-87CF-7EDC25D60915}"/>
              </a:ext>
            </a:extLst>
          </p:cNvPr>
          <p:cNvPicPr>
            <a:picLocks noChangeAspect="1"/>
          </p:cNvPicPr>
          <p:nvPr/>
        </p:nvPicPr>
        <p:blipFill>
          <a:blip r:embed="rId4"/>
          <a:stretch>
            <a:fillRect/>
          </a:stretch>
        </p:blipFill>
        <p:spPr>
          <a:xfrm>
            <a:off x="5864225" y="3638550"/>
            <a:ext cx="3943350" cy="2933700"/>
          </a:xfrm>
          <a:prstGeom prst="rect">
            <a:avLst/>
          </a:prstGeom>
        </p:spPr>
      </p:pic>
    </p:spTree>
    <p:extLst>
      <p:ext uri="{BB962C8B-B14F-4D97-AF65-F5344CB8AC3E}">
        <p14:creationId xmlns:p14="http://schemas.microsoft.com/office/powerpoint/2010/main" val="348717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30CDB-1522-46B2-B4D9-388675149436}"/>
              </a:ext>
            </a:extLst>
          </p:cNvPr>
          <p:cNvSpPr txBox="1"/>
          <p:nvPr/>
        </p:nvSpPr>
        <p:spPr>
          <a:xfrm>
            <a:off x="838200" y="1282700"/>
            <a:ext cx="2755900" cy="923330"/>
          </a:xfrm>
          <a:prstGeom prst="rect">
            <a:avLst/>
          </a:prstGeom>
          <a:noFill/>
        </p:spPr>
        <p:txBody>
          <a:bodyPr wrap="square" rtlCol="0">
            <a:spAutoFit/>
          </a:bodyPr>
          <a:lstStyle/>
          <a:p>
            <a:r>
              <a:rPr lang="en-US" dirty="0"/>
              <a:t>With 8000 samples (though only averaged only 2 trials each for speed purposes)</a:t>
            </a:r>
          </a:p>
        </p:txBody>
      </p:sp>
      <p:pic>
        <p:nvPicPr>
          <p:cNvPr id="3" name="Picture 2">
            <a:extLst>
              <a:ext uri="{FF2B5EF4-FFF2-40B4-BE49-F238E27FC236}">
                <a16:creationId xmlns:a16="http://schemas.microsoft.com/office/drawing/2014/main" id="{83DFB0FF-97DE-4208-A609-5BB0E80BD134}"/>
              </a:ext>
            </a:extLst>
          </p:cNvPr>
          <p:cNvPicPr>
            <a:picLocks noChangeAspect="1"/>
          </p:cNvPicPr>
          <p:nvPr/>
        </p:nvPicPr>
        <p:blipFill>
          <a:blip r:embed="rId2"/>
          <a:stretch>
            <a:fillRect/>
          </a:stretch>
        </p:blipFill>
        <p:spPr>
          <a:xfrm>
            <a:off x="3840164" y="636587"/>
            <a:ext cx="4257675" cy="2943225"/>
          </a:xfrm>
          <a:prstGeom prst="rect">
            <a:avLst/>
          </a:prstGeom>
        </p:spPr>
      </p:pic>
      <p:pic>
        <p:nvPicPr>
          <p:cNvPr id="4" name="Picture 3">
            <a:extLst>
              <a:ext uri="{FF2B5EF4-FFF2-40B4-BE49-F238E27FC236}">
                <a16:creationId xmlns:a16="http://schemas.microsoft.com/office/drawing/2014/main" id="{2C2397C3-E442-4F77-AB82-BA25BABFCE70}"/>
              </a:ext>
            </a:extLst>
          </p:cNvPr>
          <p:cNvPicPr>
            <a:picLocks noChangeAspect="1"/>
          </p:cNvPicPr>
          <p:nvPr/>
        </p:nvPicPr>
        <p:blipFill>
          <a:blip r:embed="rId3"/>
          <a:stretch>
            <a:fillRect/>
          </a:stretch>
        </p:blipFill>
        <p:spPr>
          <a:xfrm>
            <a:off x="8143875" y="703262"/>
            <a:ext cx="4048125" cy="2876550"/>
          </a:xfrm>
          <a:prstGeom prst="rect">
            <a:avLst/>
          </a:prstGeom>
        </p:spPr>
      </p:pic>
      <p:pic>
        <p:nvPicPr>
          <p:cNvPr id="5" name="Picture 4">
            <a:extLst>
              <a:ext uri="{FF2B5EF4-FFF2-40B4-BE49-F238E27FC236}">
                <a16:creationId xmlns:a16="http://schemas.microsoft.com/office/drawing/2014/main" id="{D0A56CDC-2C06-4364-8FAB-108BC0AFFC3B}"/>
              </a:ext>
            </a:extLst>
          </p:cNvPr>
          <p:cNvPicPr>
            <a:picLocks noChangeAspect="1"/>
          </p:cNvPicPr>
          <p:nvPr/>
        </p:nvPicPr>
        <p:blipFill>
          <a:blip r:embed="rId4"/>
          <a:stretch>
            <a:fillRect/>
          </a:stretch>
        </p:blipFill>
        <p:spPr>
          <a:xfrm>
            <a:off x="5640387" y="3684587"/>
            <a:ext cx="4314825" cy="2943225"/>
          </a:xfrm>
          <a:prstGeom prst="rect">
            <a:avLst/>
          </a:prstGeom>
        </p:spPr>
      </p:pic>
    </p:spTree>
    <p:extLst>
      <p:ext uri="{BB962C8B-B14F-4D97-AF65-F5344CB8AC3E}">
        <p14:creationId xmlns:p14="http://schemas.microsoft.com/office/powerpoint/2010/main" val="164284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502D3A-54EE-4A12-AA73-956BBCC2994C}"/>
              </a:ext>
            </a:extLst>
          </p:cNvPr>
          <p:cNvSpPr txBox="1"/>
          <p:nvPr/>
        </p:nvSpPr>
        <p:spPr>
          <a:xfrm>
            <a:off x="1231900" y="673099"/>
            <a:ext cx="3251200" cy="2308324"/>
          </a:xfrm>
          <a:prstGeom prst="rect">
            <a:avLst/>
          </a:prstGeom>
          <a:noFill/>
        </p:spPr>
        <p:txBody>
          <a:bodyPr wrap="square" rtlCol="0">
            <a:spAutoFit/>
          </a:bodyPr>
          <a:lstStyle/>
          <a:p>
            <a:r>
              <a:rPr lang="en-US" dirty="0"/>
              <a:t>Let’s go back down to 2000x Gx49, but for 3 Hz with 0.005 amp. This should yield a smaller peak, but let’s see if the relationship still holds.</a:t>
            </a:r>
          </a:p>
          <a:p>
            <a:endParaRPr lang="en-US" dirty="0"/>
          </a:p>
          <a:p>
            <a:r>
              <a:rPr lang="en-US" dirty="0"/>
              <a:t>I also used a larger step size for the amplitudes</a:t>
            </a:r>
          </a:p>
        </p:txBody>
      </p:sp>
      <p:pic>
        <p:nvPicPr>
          <p:cNvPr id="3" name="Picture 2">
            <a:extLst>
              <a:ext uri="{FF2B5EF4-FFF2-40B4-BE49-F238E27FC236}">
                <a16:creationId xmlns:a16="http://schemas.microsoft.com/office/drawing/2014/main" id="{49F783B6-E7F4-4AF4-A68D-F0D8CFDC0F7B}"/>
              </a:ext>
            </a:extLst>
          </p:cNvPr>
          <p:cNvPicPr>
            <a:picLocks noChangeAspect="1"/>
          </p:cNvPicPr>
          <p:nvPr/>
        </p:nvPicPr>
        <p:blipFill>
          <a:blip r:embed="rId2"/>
          <a:stretch>
            <a:fillRect/>
          </a:stretch>
        </p:blipFill>
        <p:spPr>
          <a:xfrm>
            <a:off x="4622800" y="327074"/>
            <a:ext cx="4048125" cy="3000375"/>
          </a:xfrm>
          <a:prstGeom prst="rect">
            <a:avLst/>
          </a:prstGeom>
        </p:spPr>
      </p:pic>
      <p:sp>
        <p:nvSpPr>
          <p:cNvPr id="4" name="TextBox 3">
            <a:extLst>
              <a:ext uri="{FF2B5EF4-FFF2-40B4-BE49-F238E27FC236}">
                <a16:creationId xmlns:a16="http://schemas.microsoft.com/office/drawing/2014/main" id="{A5542964-F30C-410B-BECF-9213C2043F4C}"/>
              </a:ext>
            </a:extLst>
          </p:cNvPr>
          <p:cNvSpPr txBox="1"/>
          <p:nvPr/>
        </p:nvSpPr>
        <p:spPr>
          <a:xfrm>
            <a:off x="1371600" y="4371876"/>
            <a:ext cx="3251200" cy="1477328"/>
          </a:xfrm>
          <a:prstGeom prst="rect">
            <a:avLst/>
          </a:prstGeom>
          <a:noFill/>
        </p:spPr>
        <p:txBody>
          <a:bodyPr wrap="square" rtlCol="0">
            <a:spAutoFit/>
          </a:bodyPr>
          <a:lstStyle/>
          <a:p>
            <a:r>
              <a:rPr lang="en-US" dirty="0"/>
              <a:t>Looks like the front coefficient dropped a bit. Keep 2000x Gx49, but start with 0.009 amp. Keep the same amount of steps and step sizes in amplitude increase.</a:t>
            </a:r>
          </a:p>
        </p:txBody>
      </p:sp>
      <p:pic>
        <p:nvPicPr>
          <p:cNvPr id="5" name="Picture 4">
            <a:extLst>
              <a:ext uri="{FF2B5EF4-FFF2-40B4-BE49-F238E27FC236}">
                <a16:creationId xmlns:a16="http://schemas.microsoft.com/office/drawing/2014/main" id="{A753C3E9-2ECA-4178-AB00-501AF59EA3D6}"/>
              </a:ext>
            </a:extLst>
          </p:cNvPr>
          <p:cNvPicPr>
            <a:picLocks noChangeAspect="1"/>
          </p:cNvPicPr>
          <p:nvPr/>
        </p:nvPicPr>
        <p:blipFill>
          <a:blip r:embed="rId3"/>
          <a:stretch>
            <a:fillRect/>
          </a:stretch>
        </p:blipFill>
        <p:spPr>
          <a:xfrm>
            <a:off x="4965700" y="3686175"/>
            <a:ext cx="3886200" cy="3067050"/>
          </a:xfrm>
          <a:prstGeom prst="rect">
            <a:avLst/>
          </a:prstGeom>
        </p:spPr>
      </p:pic>
    </p:spTree>
    <p:extLst>
      <p:ext uri="{BB962C8B-B14F-4D97-AF65-F5344CB8AC3E}">
        <p14:creationId xmlns:p14="http://schemas.microsoft.com/office/powerpoint/2010/main" val="260791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1B900-C3B7-4AB1-A81D-3CEBD549398D}"/>
              </a:ext>
            </a:extLst>
          </p:cNvPr>
          <p:cNvSpPr txBox="1"/>
          <p:nvPr/>
        </p:nvSpPr>
        <p:spPr>
          <a:xfrm>
            <a:off x="711200" y="444500"/>
            <a:ext cx="2717800" cy="1477328"/>
          </a:xfrm>
          <a:prstGeom prst="rect">
            <a:avLst/>
          </a:prstGeom>
          <a:noFill/>
        </p:spPr>
        <p:txBody>
          <a:bodyPr wrap="square" rtlCol="0">
            <a:spAutoFit/>
          </a:bodyPr>
          <a:lstStyle/>
          <a:p>
            <a:r>
              <a:rPr lang="en-US" dirty="0"/>
              <a:t>Using fewer increases in amplitude didn’t take us all the way up to p = 1, so we got a different fit than usual.</a:t>
            </a:r>
          </a:p>
        </p:txBody>
      </p:sp>
      <p:pic>
        <p:nvPicPr>
          <p:cNvPr id="3" name="Picture 2">
            <a:extLst>
              <a:ext uri="{FF2B5EF4-FFF2-40B4-BE49-F238E27FC236}">
                <a16:creationId xmlns:a16="http://schemas.microsoft.com/office/drawing/2014/main" id="{CE8F9C03-23B9-4D53-A713-3DDB654EE0CD}"/>
              </a:ext>
            </a:extLst>
          </p:cNvPr>
          <p:cNvPicPr>
            <a:picLocks noChangeAspect="1"/>
          </p:cNvPicPr>
          <p:nvPr/>
        </p:nvPicPr>
        <p:blipFill>
          <a:blip r:embed="rId2"/>
          <a:stretch>
            <a:fillRect/>
          </a:stretch>
        </p:blipFill>
        <p:spPr>
          <a:xfrm>
            <a:off x="3556000" y="187236"/>
            <a:ext cx="4029075" cy="2971800"/>
          </a:xfrm>
          <a:prstGeom prst="rect">
            <a:avLst/>
          </a:prstGeom>
        </p:spPr>
      </p:pic>
      <p:pic>
        <p:nvPicPr>
          <p:cNvPr id="4" name="Picture 3">
            <a:extLst>
              <a:ext uri="{FF2B5EF4-FFF2-40B4-BE49-F238E27FC236}">
                <a16:creationId xmlns:a16="http://schemas.microsoft.com/office/drawing/2014/main" id="{9FBD4796-C544-46F8-A508-A74542489C7F}"/>
              </a:ext>
            </a:extLst>
          </p:cNvPr>
          <p:cNvPicPr>
            <a:picLocks noChangeAspect="1"/>
          </p:cNvPicPr>
          <p:nvPr/>
        </p:nvPicPr>
        <p:blipFill>
          <a:blip r:embed="rId3"/>
          <a:stretch>
            <a:fillRect/>
          </a:stretch>
        </p:blipFill>
        <p:spPr>
          <a:xfrm>
            <a:off x="7712075" y="320586"/>
            <a:ext cx="3895725" cy="2838450"/>
          </a:xfrm>
          <a:prstGeom prst="rect">
            <a:avLst/>
          </a:prstGeom>
        </p:spPr>
      </p:pic>
      <p:sp>
        <p:nvSpPr>
          <p:cNvPr id="6" name="TextBox 5">
            <a:extLst>
              <a:ext uri="{FF2B5EF4-FFF2-40B4-BE49-F238E27FC236}">
                <a16:creationId xmlns:a16="http://schemas.microsoft.com/office/drawing/2014/main" id="{33D95866-F714-4756-B7AC-BFBF0AACCD47}"/>
              </a:ext>
            </a:extLst>
          </p:cNvPr>
          <p:cNvSpPr txBox="1"/>
          <p:nvPr/>
        </p:nvSpPr>
        <p:spPr>
          <a:xfrm>
            <a:off x="1257300" y="4737099"/>
            <a:ext cx="2717800" cy="1200329"/>
          </a:xfrm>
          <a:prstGeom prst="rect">
            <a:avLst/>
          </a:prstGeom>
          <a:noFill/>
        </p:spPr>
        <p:txBody>
          <a:bodyPr wrap="square" rtlCol="0">
            <a:spAutoFit/>
          </a:bodyPr>
          <a:lstStyle/>
          <a:p>
            <a:r>
              <a:rPr lang="en-US" dirty="0"/>
              <a:t>However, even with smaller amplitudes, using 7000 data points increased the first coefficient.</a:t>
            </a:r>
          </a:p>
        </p:txBody>
      </p:sp>
      <p:pic>
        <p:nvPicPr>
          <p:cNvPr id="7" name="Picture 6">
            <a:extLst>
              <a:ext uri="{FF2B5EF4-FFF2-40B4-BE49-F238E27FC236}">
                <a16:creationId xmlns:a16="http://schemas.microsoft.com/office/drawing/2014/main" id="{2959DBF3-9CAE-4283-A1C8-F18893D4A39B}"/>
              </a:ext>
            </a:extLst>
          </p:cNvPr>
          <p:cNvPicPr>
            <a:picLocks noChangeAspect="1"/>
          </p:cNvPicPr>
          <p:nvPr/>
        </p:nvPicPr>
        <p:blipFill>
          <a:blip r:embed="rId4"/>
          <a:stretch>
            <a:fillRect/>
          </a:stretch>
        </p:blipFill>
        <p:spPr>
          <a:xfrm>
            <a:off x="3884612" y="3832314"/>
            <a:ext cx="4143375" cy="3009900"/>
          </a:xfrm>
          <a:prstGeom prst="rect">
            <a:avLst/>
          </a:prstGeom>
        </p:spPr>
      </p:pic>
    </p:spTree>
    <p:extLst>
      <p:ext uri="{BB962C8B-B14F-4D97-AF65-F5344CB8AC3E}">
        <p14:creationId xmlns:p14="http://schemas.microsoft.com/office/powerpoint/2010/main" val="344368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0457" y="348343"/>
            <a:ext cx="9818914" cy="369332"/>
          </a:xfrm>
          <a:prstGeom prst="rect">
            <a:avLst/>
          </a:prstGeom>
          <a:noFill/>
        </p:spPr>
        <p:txBody>
          <a:bodyPr wrap="square" rtlCol="0">
            <a:spAutoFit/>
          </a:bodyPr>
          <a:lstStyle/>
          <a:p>
            <a:r>
              <a:rPr lang="en-US" dirty="0"/>
              <a:t>Varying the number of samples for a 5 Hz, 0.008 amplitude oscillation with Gx49</a:t>
            </a:r>
          </a:p>
        </p:txBody>
      </p:sp>
      <p:pic>
        <p:nvPicPr>
          <p:cNvPr id="5" name="Picture 4"/>
          <p:cNvPicPr>
            <a:picLocks noChangeAspect="1"/>
          </p:cNvPicPr>
          <p:nvPr/>
        </p:nvPicPr>
        <p:blipFill>
          <a:blip r:embed="rId2"/>
          <a:stretch>
            <a:fillRect/>
          </a:stretch>
        </p:blipFill>
        <p:spPr>
          <a:xfrm>
            <a:off x="341453" y="857913"/>
            <a:ext cx="3962400" cy="2695575"/>
          </a:xfrm>
          <a:prstGeom prst="rect">
            <a:avLst/>
          </a:prstGeom>
        </p:spPr>
      </p:pic>
      <p:pic>
        <p:nvPicPr>
          <p:cNvPr id="6" name="Picture 5"/>
          <p:cNvPicPr>
            <a:picLocks noChangeAspect="1"/>
          </p:cNvPicPr>
          <p:nvPr/>
        </p:nvPicPr>
        <p:blipFill>
          <a:blip r:embed="rId3"/>
          <a:stretch>
            <a:fillRect/>
          </a:stretch>
        </p:blipFill>
        <p:spPr>
          <a:xfrm>
            <a:off x="4623569" y="1010819"/>
            <a:ext cx="3532690" cy="2389761"/>
          </a:xfrm>
          <a:prstGeom prst="rect">
            <a:avLst/>
          </a:prstGeom>
        </p:spPr>
      </p:pic>
      <p:pic>
        <p:nvPicPr>
          <p:cNvPr id="7" name="Picture 6"/>
          <p:cNvPicPr>
            <a:picLocks noChangeAspect="1"/>
          </p:cNvPicPr>
          <p:nvPr/>
        </p:nvPicPr>
        <p:blipFill>
          <a:blip r:embed="rId4"/>
          <a:stretch>
            <a:fillRect/>
          </a:stretch>
        </p:blipFill>
        <p:spPr>
          <a:xfrm>
            <a:off x="792866" y="3924963"/>
            <a:ext cx="3724275" cy="2619375"/>
          </a:xfrm>
          <a:prstGeom prst="rect">
            <a:avLst/>
          </a:prstGeom>
        </p:spPr>
      </p:pic>
      <p:pic>
        <p:nvPicPr>
          <p:cNvPr id="8" name="Picture 7"/>
          <p:cNvPicPr>
            <a:picLocks noChangeAspect="1"/>
          </p:cNvPicPr>
          <p:nvPr/>
        </p:nvPicPr>
        <p:blipFill>
          <a:blip r:embed="rId5"/>
          <a:stretch>
            <a:fillRect/>
          </a:stretch>
        </p:blipFill>
        <p:spPr>
          <a:xfrm>
            <a:off x="7333105" y="3400580"/>
            <a:ext cx="4658267" cy="3316771"/>
          </a:xfrm>
          <a:prstGeom prst="rect">
            <a:avLst/>
          </a:prstGeom>
        </p:spPr>
      </p:pic>
    </p:spTree>
    <p:extLst>
      <p:ext uri="{BB962C8B-B14F-4D97-AF65-F5344CB8AC3E}">
        <p14:creationId xmlns:p14="http://schemas.microsoft.com/office/powerpoint/2010/main" val="14836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4549" y="3578366"/>
            <a:ext cx="4305300" cy="2971800"/>
          </a:xfrm>
          <a:prstGeom prst="rect">
            <a:avLst/>
          </a:prstGeom>
        </p:spPr>
      </p:pic>
      <p:sp>
        <p:nvSpPr>
          <p:cNvPr id="5" name="TextBox 4"/>
          <p:cNvSpPr txBox="1"/>
          <p:nvPr/>
        </p:nvSpPr>
        <p:spPr>
          <a:xfrm>
            <a:off x="624549" y="162046"/>
            <a:ext cx="4583575" cy="3416320"/>
          </a:xfrm>
          <a:prstGeom prst="rect">
            <a:avLst/>
          </a:prstGeom>
          <a:noFill/>
        </p:spPr>
        <p:txBody>
          <a:bodyPr wrap="square" rtlCol="0">
            <a:spAutoFit/>
          </a:bodyPr>
          <a:lstStyle/>
          <a:p>
            <a:r>
              <a:rPr lang="en-US" dirty="0"/>
              <a:t>Same settings, except I changed the frequency to 2 Hz.</a:t>
            </a:r>
          </a:p>
          <a:p>
            <a:endParaRPr lang="en-US" dirty="0"/>
          </a:p>
          <a:p>
            <a:r>
              <a:rPr lang="en-US" dirty="0"/>
              <a:t>It still seems to center around 0.04 at longer samples…This may be because 2 Hz takes longer to appear in time.</a:t>
            </a:r>
          </a:p>
          <a:p>
            <a:endParaRPr lang="en-US" dirty="0"/>
          </a:p>
          <a:p>
            <a:r>
              <a:rPr lang="en-US" dirty="0"/>
              <a:t>I want to try plots like these but with more trials per set of parameters. Are these wide fluctuations in normalized power just statistical and do they averaged out to something meaningful?</a:t>
            </a:r>
          </a:p>
        </p:txBody>
      </p:sp>
    </p:spTree>
    <p:extLst>
      <p:ext uri="{BB962C8B-B14F-4D97-AF65-F5344CB8AC3E}">
        <p14:creationId xmlns:p14="http://schemas.microsoft.com/office/powerpoint/2010/main" val="63413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8357" y="1807466"/>
            <a:ext cx="4543425" cy="4219575"/>
          </a:xfrm>
          <a:prstGeom prst="rect">
            <a:avLst/>
          </a:prstGeom>
        </p:spPr>
      </p:pic>
      <p:sp>
        <p:nvSpPr>
          <p:cNvPr id="3" name="TextBox 2"/>
          <p:cNvSpPr txBox="1"/>
          <p:nvPr/>
        </p:nvSpPr>
        <p:spPr>
          <a:xfrm>
            <a:off x="2192136" y="377651"/>
            <a:ext cx="4583575" cy="923330"/>
          </a:xfrm>
          <a:prstGeom prst="rect">
            <a:avLst/>
          </a:prstGeom>
          <a:noFill/>
        </p:spPr>
        <p:txBody>
          <a:bodyPr wrap="square" rtlCol="0">
            <a:spAutoFit/>
          </a:bodyPr>
          <a:lstStyle/>
          <a:p>
            <a:r>
              <a:rPr lang="en-US" dirty="0"/>
              <a:t>Lowered down to 0.5 Hz. The normalized power again seems to stabilize some more a longer sample numbers.</a:t>
            </a:r>
          </a:p>
        </p:txBody>
      </p:sp>
      <p:pic>
        <p:nvPicPr>
          <p:cNvPr id="4" name="Picture 3"/>
          <p:cNvPicPr>
            <a:picLocks noChangeAspect="1"/>
          </p:cNvPicPr>
          <p:nvPr/>
        </p:nvPicPr>
        <p:blipFill>
          <a:blip r:embed="rId3"/>
          <a:stretch>
            <a:fillRect/>
          </a:stretch>
        </p:blipFill>
        <p:spPr>
          <a:xfrm>
            <a:off x="1179299" y="1807466"/>
            <a:ext cx="4514659" cy="3641133"/>
          </a:xfrm>
          <a:prstGeom prst="rect">
            <a:avLst/>
          </a:prstGeom>
        </p:spPr>
      </p:pic>
    </p:spTree>
    <p:extLst>
      <p:ext uri="{BB962C8B-B14F-4D97-AF65-F5344CB8AC3E}">
        <p14:creationId xmlns:p14="http://schemas.microsoft.com/office/powerpoint/2010/main" val="401137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60E984-8AB5-4205-A31C-22C21E848E12}"/>
              </a:ext>
            </a:extLst>
          </p:cNvPr>
          <p:cNvPicPr>
            <a:picLocks noChangeAspect="1"/>
          </p:cNvPicPr>
          <p:nvPr/>
        </p:nvPicPr>
        <p:blipFill>
          <a:blip r:embed="rId2"/>
          <a:stretch>
            <a:fillRect/>
          </a:stretch>
        </p:blipFill>
        <p:spPr>
          <a:xfrm>
            <a:off x="388484" y="1808389"/>
            <a:ext cx="4448175" cy="4743450"/>
          </a:xfrm>
          <a:prstGeom prst="rect">
            <a:avLst/>
          </a:prstGeom>
        </p:spPr>
      </p:pic>
      <p:sp>
        <p:nvSpPr>
          <p:cNvPr id="4" name="TextBox 3">
            <a:extLst>
              <a:ext uri="{FF2B5EF4-FFF2-40B4-BE49-F238E27FC236}">
                <a16:creationId xmlns:a16="http://schemas.microsoft.com/office/drawing/2014/main" id="{70F35E8C-C53D-4525-B67B-3BDA5ECFEEF5}"/>
              </a:ext>
            </a:extLst>
          </p:cNvPr>
          <p:cNvSpPr txBox="1"/>
          <p:nvPr/>
        </p:nvSpPr>
        <p:spPr>
          <a:xfrm>
            <a:off x="6382431" y="1600200"/>
            <a:ext cx="4786312" cy="3139321"/>
          </a:xfrm>
          <a:prstGeom prst="rect">
            <a:avLst/>
          </a:prstGeom>
          <a:noFill/>
        </p:spPr>
        <p:txBody>
          <a:bodyPr wrap="square" rtlCol="0">
            <a:spAutoFit/>
          </a:bodyPr>
          <a:lstStyle/>
          <a:p>
            <a:r>
              <a:rPr lang="en-US" dirty="0"/>
              <a:t>Instead of just using one trial per parameter set and using the normalized spectrum from each, I used 6 trials per parameter set, over 12 parameter values, and looked at the average normalized peak power across the 6 trials.</a:t>
            </a:r>
          </a:p>
          <a:p>
            <a:endParaRPr lang="en-US" dirty="0"/>
          </a:p>
          <a:p>
            <a:r>
              <a:rPr lang="en-US" dirty="0"/>
              <a:t>There seems to be a pretty steady 0.036 or .037-ish value.</a:t>
            </a:r>
          </a:p>
          <a:p>
            <a:endParaRPr lang="en-US" dirty="0"/>
          </a:p>
          <a:p>
            <a:r>
              <a:rPr lang="en-US" dirty="0"/>
              <a:t>Just to check, let’s go back and try some different frequencies, but keep the amplitude the same.</a:t>
            </a:r>
          </a:p>
        </p:txBody>
      </p:sp>
    </p:spTree>
    <p:extLst>
      <p:ext uri="{BB962C8B-B14F-4D97-AF65-F5344CB8AC3E}">
        <p14:creationId xmlns:p14="http://schemas.microsoft.com/office/powerpoint/2010/main" val="343203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DE99E0-18A2-4853-B307-BF5321FDE506}"/>
              </a:ext>
            </a:extLst>
          </p:cNvPr>
          <p:cNvPicPr>
            <a:picLocks noChangeAspect="1"/>
          </p:cNvPicPr>
          <p:nvPr/>
        </p:nvPicPr>
        <p:blipFill>
          <a:blip r:embed="rId2"/>
          <a:stretch>
            <a:fillRect/>
          </a:stretch>
        </p:blipFill>
        <p:spPr>
          <a:xfrm>
            <a:off x="583746" y="1085850"/>
            <a:ext cx="5734050" cy="4686300"/>
          </a:xfrm>
          <a:prstGeom prst="rect">
            <a:avLst/>
          </a:prstGeom>
        </p:spPr>
      </p:pic>
      <p:pic>
        <p:nvPicPr>
          <p:cNvPr id="4" name="Picture 3">
            <a:extLst>
              <a:ext uri="{FF2B5EF4-FFF2-40B4-BE49-F238E27FC236}">
                <a16:creationId xmlns:a16="http://schemas.microsoft.com/office/drawing/2014/main" id="{9BF1A080-A901-4FFB-A401-BACF47B76492}"/>
              </a:ext>
            </a:extLst>
          </p:cNvPr>
          <p:cNvPicPr>
            <a:picLocks noChangeAspect="1"/>
          </p:cNvPicPr>
          <p:nvPr/>
        </p:nvPicPr>
        <p:blipFill>
          <a:blip r:embed="rId3"/>
          <a:stretch>
            <a:fillRect/>
          </a:stretch>
        </p:blipFill>
        <p:spPr>
          <a:xfrm>
            <a:off x="6917191" y="1085850"/>
            <a:ext cx="4410075" cy="4667250"/>
          </a:xfrm>
          <a:prstGeom prst="rect">
            <a:avLst/>
          </a:prstGeom>
        </p:spPr>
      </p:pic>
    </p:spTree>
    <p:extLst>
      <p:ext uri="{BB962C8B-B14F-4D97-AF65-F5344CB8AC3E}">
        <p14:creationId xmlns:p14="http://schemas.microsoft.com/office/powerpoint/2010/main" val="360376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945D3-1255-42C2-8072-BE0157CF5B6E}"/>
              </a:ext>
            </a:extLst>
          </p:cNvPr>
          <p:cNvSpPr txBox="1"/>
          <p:nvPr/>
        </p:nvSpPr>
        <p:spPr>
          <a:xfrm>
            <a:off x="413658" y="903328"/>
            <a:ext cx="4419599" cy="369332"/>
          </a:xfrm>
          <a:prstGeom prst="rect">
            <a:avLst/>
          </a:prstGeom>
          <a:noFill/>
        </p:spPr>
        <p:txBody>
          <a:bodyPr wrap="square" rtlCol="0">
            <a:spAutoFit/>
          </a:bodyPr>
          <a:lstStyle/>
          <a:p>
            <a:r>
              <a:rPr lang="en-US" dirty="0"/>
              <a:t>Now try Gx29 with 5 Hz, and 0.006 amplitude</a:t>
            </a:r>
          </a:p>
        </p:txBody>
      </p:sp>
      <p:pic>
        <p:nvPicPr>
          <p:cNvPr id="3" name="Picture 2">
            <a:extLst>
              <a:ext uri="{FF2B5EF4-FFF2-40B4-BE49-F238E27FC236}">
                <a16:creationId xmlns:a16="http://schemas.microsoft.com/office/drawing/2014/main" id="{273C0B94-2557-4E50-A23A-5CAA1E6CAC2B}"/>
              </a:ext>
            </a:extLst>
          </p:cNvPr>
          <p:cNvPicPr>
            <a:picLocks noChangeAspect="1"/>
          </p:cNvPicPr>
          <p:nvPr/>
        </p:nvPicPr>
        <p:blipFill>
          <a:blip r:embed="rId2"/>
          <a:stretch>
            <a:fillRect/>
          </a:stretch>
        </p:blipFill>
        <p:spPr>
          <a:xfrm>
            <a:off x="511629" y="1515835"/>
            <a:ext cx="4572000" cy="4762500"/>
          </a:xfrm>
          <a:prstGeom prst="rect">
            <a:avLst/>
          </a:prstGeom>
        </p:spPr>
      </p:pic>
      <p:pic>
        <p:nvPicPr>
          <p:cNvPr id="4" name="Picture 3">
            <a:extLst>
              <a:ext uri="{FF2B5EF4-FFF2-40B4-BE49-F238E27FC236}">
                <a16:creationId xmlns:a16="http://schemas.microsoft.com/office/drawing/2014/main" id="{9FD54DDB-2AB9-40D9-94B0-FFBAD4787CAE}"/>
              </a:ext>
            </a:extLst>
          </p:cNvPr>
          <p:cNvPicPr>
            <a:picLocks noChangeAspect="1"/>
          </p:cNvPicPr>
          <p:nvPr/>
        </p:nvPicPr>
        <p:blipFill>
          <a:blip r:embed="rId3"/>
          <a:stretch>
            <a:fillRect/>
          </a:stretch>
        </p:blipFill>
        <p:spPr>
          <a:xfrm>
            <a:off x="5630636" y="1634404"/>
            <a:ext cx="4610100" cy="4733925"/>
          </a:xfrm>
          <a:prstGeom prst="rect">
            <a:avLst/>
          </a:prstGeom>
        </p:spPr>
      </p:pic>
      <p:sp>
        <p:nvSpPr>
          <p:cNvPr id="6" name="TextBox 5">
            <a:extLst>
              <a:ext uri="{FF2B5EF4-FFF2-40B4-BE49-F238E27FC236}">
                <a16:creationId xmlns:a16="http://schemas.microsoft.com/office/drawing/2014/main" id="{4DE64D94-1C90-428C-8068-16DF4E6C918E}"/>
              </a:ext>
            </a:extLst>
          </p:cNvPr>
          <p:cNvSpPr txBox="1"/>
          <p:nvPr/>
        </p:nvSpPr>
        <p:spPr>
          <a:xfrm>
            <a:off x="5725886" y="903328"/>
            <a:ext cx="5050971" cy="369332"/>
          </a:xfrm>
          <a:prstGeom prst="rect">
            <a:avLst/>
          </a:prstGeom>
          <a:noFill/>
        </p:spPr>
        <p:txBody>
          <a:bodyPr wrap="square" rtlCol="0">
            <a:spAutoFit/>
          </a:bodyPr>
          <a:lstStyle/>
          <a:p>
            <a:r>
              <a:rPr lang="en-US" dirty="0"/>
              <a:t>Now try Gx29 with 1.2 Hz, and 0.006 amplitude</a:t>
            </a:r>
          </a:p>
        </p:txBody>
      </p:sp>
    </p:spTree>
    <p:extLst>
      <p:ext uri="{BB962C8B-B14F-4D97-AF65-F5344CB8AC3E}">
        <p14:creationId xmlns:p14="http://schemas.microsoft.com/office/powerpoint/2010/main" val="146171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6BF7380-B835-4475-9BAC-3F798653B9D4}"/>
              </a:ext>
            </a:extLst>
          </p:cNvPr>
          <p:cNvGraphicFramePr>
            <a:graphicFrameLocks noGrp="1"/>
          </p:cNvGraphicFramePr>
          <p:nvPr>
            <p:extLst>
              <p:ext uri="{D42A27DB-BD31-4B8C-83A1-F6EECF244321}">
                <p14:modId xmlns:p14="http://schemas.microsoft.com/office/powerpoint/2010/main" val="104323405"/>
              </p:ext>
            </p:extLst>
          </p:nvPr>
        </p:nvGraphicFramePr>
        <p:xfrm>
          <a:off x="751116" y="393094"/>
          <a:ext cx="10613569" cy="4526280"/>
        </p:xfrm>
        <a:graphic>
          <a:graphicData uri="http://schemas.openxmlformats.org/drawingml/2006/table">
            <a:tbl>
              <a:tblPr firstRow="1" bandRow="1">
                <a:tableStyleId>{5C22544A-7EE6-4342-B048-85BDC9FD1C3A}</a:tableStyleId>
              </a:tblPr>
              <a:tblGrid>
                <a:gridCol w="1536440">
                  <a:extLst>
                    <a:ext uri="{9D8B030D-6E8A-4147-A177-3AD203B41FA5}">
                      <a16:colId xmlns:a16="http://schemas.microsoft.com/office/drawing/2014/main" val="1274777451"/>
                    </a:ext>
                  </a:extLst>
                </a:gridCol>
                <a:gridCol w="1489787">
                  <a:extLst>
                    <a:ext uri="{9D8B030D-6E8A-4147-A177-3AD203B41FA5}">
                      <a16:colId xmlns:a16="http://schemas.microsoft.com/office/drawing/2014/main" val="3050315093"/>
                    </a:ext>
                  </a:extLst>
                </a:gridCol>
                <a:gridCol w="1186543">
                  <a:extLst>
                    <a:ext uri="{9D8B030D-6E8A-4147-A177-3AD203B41FA5}">
                      <a16:colId xmlns:a16="http://schemas.microsoft.com/office/drawing/2014/main" val="1353192376"/>
                    </a:ext>
                  </a:extLst>
                </a:gridCol>
                <a:gridCol w="2337763">
                  <a:extLst>
                    <a:ext uri="{9D8B030D-6E8A-4147-A177-3AD203B41FA5}">
                      <a16:colId xmlns:a16="http://schemas.microsoft.com/office/drawing/2014/main" val="3816899366"/>
                    </a:ext>
                  </a:extLst>
                </a:gridCol>
                <a:gridCol w="2493934">
                  <a:extLst>
                    <a:ext uri="{9D8B030D-6E8A-4147-A177-3AD203B41FA5}">
                      <a16:colId xmlns:a16="http://schemas.microsoft.com/office/drawing/2014/main" val="3913804138"/>
                    </a:ext>
                  </a:extLst>
                </a:gridCol>
                <a:gridCol w="1569102">
                  <a:extLst>
                    <a:ext uri="{9D8B030D-6E8A-4147-A177-3AD203B41FA5}">
                      <a16:colId xmlns:a16="http://schemas.microsoft.com/office/drawing/2014/main" val="2061934396"/>
                    </a:ext>
                  </a:extLst>
                </a:gridCol>
              </a:tblGrid>
              <a:tr h="370840">
                <a:tc>
                  <a:txBody>
                    <a:bodyPr/>
                    <a:lstStyle/>
                    <a:p>
                      <a:r>
                        <a:rPr lang="en-US" dirty="0"/>
                        <a:t>Freq</a:t>
                      </a:r>
                    </a:p>
                  </a:txBody>
                  <a:tcPr/>
                </a:tc>
                <a:tc>
                  <a:txBody>
                    <a:bodyPr/>
                    <a:lstStyle/>
                    <a:p>
                      <a:r>
                        <a:rPr lang="en-US" dirty="0"/>
                        <a:t>Applied Amplitude</a:t>
                      </a:r>
                    </a:p>
                  </a:txBody>
                  <a:tcPr/>
                </a:tc>
                <a:tc>
                  <a:txBody>
                    <a:bodyPr/>
                    <a:lstStyle/>
                    <a:p>
                      <a:r>
                        <a:rPr lang="en-US" dirty="0" err="1"/>
                        <a:t>Gx</a:t>
                      </a:r>
                      <a:endParaRPr lang="en-US" dirty="0"/>
                    </a:p>
                  </a:txBody>
                  <a:tcPr/>
                </a:tc>
                <a:tc>
                  <a:txBody>
                    <a:bodyPr/>
                    <a:lstStyle/>
                    <a:p>
                      <a:r>
                        <a:rPr lang="en-US" dirty="0"/>
                        <a:t>Peak-to-Trough amplitude of |1&gt; state probability (after all </a:t>
                      </a:r>
                      <a:r>
                        <a:rPr lang="en-US" dirty="0" err="1"/>
                        <a:t>Gx</a:t>
                      </a:r>
                      <a:r>
                        <a:rPr lang="en-US" dirty="0"/>
                        <a:t> gates)</a:t>
                      </a:r>
                    </a:p>
                  </a:txBody>
                  <a:tcPr/>
                </a:tc>
                <a:tc>
                  <a:txBody>
                    <a:bodyPr/>
                    <a:lstStyle/>
                    <a:p>
                      <a:r>
                        <a:rPr lang="en-US" dirty="0"/>
                        <a:t>Avg. Normalized Power (from various sample sizes)</a:t>
                      </a:r>
                    </a:p>
                  </a:txBody>
                  <a:tcPr/>
                </a:tc>
                <a:tc>
                  <a:txBody>
                    <a:bodyPr/>
                    <a:lstStyle/>
                    <a:p>
                      <a:r>
                        <a:rPr lang="en-US" dirty="0"/>
                        <a:t>Std. Dev</a:t>
                      </a:r>
                    </a:p>
                  </a:txBody>
                  <a:tcPr/>
                </a:tc>
                <a:extLst>
                  <a:ext uri="{0D108BD9-81ED-4DB2-BD59-A6C34878D82A}">
                    <a16:rowId xmlns:a16="http://schemas.microsoft.com/office/drawing/2014/main" val="181224676"/>
                  </a:ext>
                </a:extLst>
              </a:tr>
              <a:tr h="370840">
                <a:tc>
                  <a:txBody>
                    <a:bodyPr/>
                    <a:lstStyle/>
                    <a:p>
                      <a:r>
                        <a:rPr lang="en-US" dirty="0"/>
                        <a:t>5</a:t>
                      </a:r>
                    </a:p>
                  </a:txBody>
                  <a:tcPr/>
                </a:tc>
                <a:tc>
                  <a:txBody>
                    <a:bodyPr/>
                    <a:lstStyle/>
                    <a:p>
                      <a:r>
                        <a:rPr lang="en-US" dirty="0"/>
                        <a:t>0.006</a:t>
                      </a:r>
                    </a:p>
                  </a:txBody>
                  <a:tcPr/>
                </a:tc>
                <a:tc>
                  <a:txBody>
                    <a:bodyPr/>
                    <a:lstStyle/>
                    <a:p>
                      <a:r>
                        <a:rPr lang="en-US" dirty="0"/>
                        <a:t>29</a:t>
                      </a:r>
                    </a:p>
                  </a:txBody>
                  <a:tcPr/>
                </a:tc>
                <a:tc>
                  <a:txBody>
                    <a:bodyPr/>
                    <a:lstStyle/>
                    <a:p>
                      <a:r>
                        <a:rPr lang="en-US" dirty="0"/>
                        <a:t>0.17</a:t>
                      </a:r>
                    </a:p>
                  </a:txBody>
                  <a:tcPr/>
                </a:tc>
                <a:tc>
                  <a:txBody>
                    <a:bodyPr/>
                    <a:lstStyle/>
                    <a:p>
                      <a:r>
                        <a:rPr lang="en-US" dirty="0"/>
                        <a:t>0.0086</a:t>
                      </a:r>
                    </a:p>
                  </a:txBody>
                  <a:tcPr/>
                </a:tc>
                <a:tc>
                  <a:txBody>
                    <a:bodyPr/>
                    <a:lstStyle/>
                    <a:p>
                      <a:r>
                        <a:rPr lang="en-US" dirty="0"/>
                        <a:t>0.0012</a:t>
                      </a:r>
                    </a:p>
                  </a:txBody>
                  <a:tcPr/>
                </a:tc>
                <a:extLst>
                  <a:ext uri="{0D108BD9-81ED-4DB2-BD59-A6C34878D82A}">
                    <a16:rowId xmlns:a16="http://schemas.microsoft.com/office/drawing/2014/main" val="2553702458"/>
                  </a:ext>
                </a:extLst>
              </a:tr>
              <a:tr h="370840">
                <a:tc>
                  <a:txBody>
                    <a:bodyPr/>
                    <a:lstStyle/>
                    <a:p>
                      <a:r>
                        <a:rPr lang="en-US" dirty="0"/>
                        <a:t>1.2</a:t>
                      </a:r>
                    </a:p>
                  </a:txBody>
                  <a:tcPr/>
                </a:tc>
                <a:tc>
                  <a:txBody>
                    <a:bodyPr/>
                    <a:lstStyle/>
                    <a:p>
                      <a:r>
                        <a:rPr lang="en-US" dirty="0"/>
                        <a:t>0.006</a:t>
                      </a:r>
                    </a:p>
                  </a:txBody>
                  <a:tcPr/>
                </a:tc>
                <a:tc>
                  <a:txBody>
                    <a:bodyPr/>
                    <a:lstStyle/>
                    <a:p>
                      <a:r>
                        <a:rPr lang="en-US" dirty="0"/>
                        <a:t>29</a:t>
                      </a:r>
                    </a:p>
                  </a:txBody>
                  <a:tcPr/>
                </a:tc>
                <a:tc>
                  <a:txBody>
                    <a:bodyPr/>
                    <a:lstStyle/>
                    <a:p>
                      <a:r>
                        <a:rPr lang="en-US" dirty="0"/>
                        <a:t>0.17</a:t>
                      </a:r>
                    </a:p>
                  </a:txBody>
                  <a:tcPr/>
                </a:tc>
                <a:tc>
                  <a:txBody>
                    <a:bodyPr/>
                    <a:lstStyle/>
                    <a:p>
                      <a:r>
                        <a:rPr lang="en-US" dirty="0"/>
                        <a:t>0.0078</a:t>
                      </a:r>
                    </a:p>
                  </a:txBody>
                  <a:tcPr/>
                </a:tc>
                <a:tc>
                  <a:txBody>
                    <a:bodyPr/>
                    <a:lstStyle/>
                    <a:p>
                      <a:r>
                        <a:rPr lang="en-US" dirty="0"/>
                        <a:t>0.0007</a:t>
                      </a:r>
                    </a:p>
                  </a:txBody>
                  <a:tcPr/>
                </a:tc>
                <a:extLst>
                  <a:ext uri="{0D108BD9-81ED-4DB2-BD59-A6C34878D82A}">
                    <a16:rowId xmlns:a16="http://schemas.microsoft.com/office/drawing/2014/main" val="3923023807"/>
                  </a:ext>
                </a:extLst>
              </a:tr>
              <a:tr h="370840">
                <a:tc>
                  <a:txBody>
                    <a:bodyPr/>
                    <a:lstStyle/>
                    <a:p>
                      <a:r>
                        <a:rPr lang="en-US" dirty="0"/>
                        <a:t>1.2</a:t>
                      </a:r>
                    </a:p>
                  </a:txBody>
                  <a:tcPr/>
                </a:tc>
                <a:tc>
                  <a:txBody>
                    <a:bodyPr/>
                    <a:lstStyle/>
                    <a:p>
                      <a:r>
                        <a:rPr lang="en-US" dirty="0"/>
                        <a:t>0.008</a:t>
                      </a:r>
                    </a:p>
                  </a:txBody>
                  <a:tcPr/>
                </a:tc>
                <a:tc>
                  <a:txBody>
                    <a:bodyPr/>
                    <a:lstStyle/>
                    <a:p>
                      <a:r>
                        <a:rPr lang="en-US" dirty="0"/>
                        <a:t>49</a:t>
                      </a:r>
                    </a:p>
                  </a:txBody>
                  <a:tcPr/>
                </a:tc>
                <a:tc>
                  <a:txBody>
                    <a:bodyPr/>
                    <a:lstStyle/>
                    <a:p>
                      <a:r>
                        <a:rPr lang="en-US" dirty="0"/>
                        <a:t>0.38</a:t>
                      </a:r>
                    </a:p>
                  </a:txBody>
                  <a:tcPr/>
                </a:tc>
                <a:tc>
                  <a:txBody>
                    <a:bodyPr/>
                    <a:lstStyle/>
                    <a:p>
                      <a:r>
                        <a:rPr lang="en-US" dirty="0"/>
                        <a:t>0.0345</a:t>
                      </a:r>
                    </a:p>
                  </a:txBody>
                  <a:tcPr/>
                </a:tc>
                <a:tc>
                  <a:txBody>
                    <a:bodyPr/>
                    <a:lstStyle/>
                    <a:p>
                      <a:r>
                        <a:rPr lang="en-US" dirty="0"/>
                        <a:t>0.0023</a:t>
                      </a:r>
                    </a:p>
                  </a:txBody>
                  <a:tcPr/>
                </a:tc>
                <a:extLst>
                  <a:ext uri="{0D108BD9-81ED-4DB2-BD59-A6C34878D82A}">
                    <a16:rowId xmlns:a16="http://schemas.microsoft.com/office/drawing/2014/main" val="106791260"/>
                  </a:ext>
                </a:extLst>
              </a:tr>
              <a:tr h="370840">
                <a:tc>
                  <a:txBody>
                    <a:bodyPr/>
                    <a:lstStyle/>
                    <a:p>
                      <a:r>
                        <a:rPr lang="en-US" dirty="0"/>
                        <a:t>6</a:t>
                      </a:r>
                    </a:p>
                  </a:txBody>
                  <a:tcPr/>
                </a:tc>
                <a:tc>
                  <a:txBody>
                    <a:bodyPr/>
                    <a:lstStyle/>
                    <a:p>
                      <a:r>
                        <a:rPr lang="en-US" dirty="0"/>
                        <a:t>0.008</a:t>
                      </a:r>
                    </a:p>
                  </a:txBody>
                  <a:tcPr/>
                </a:tc>
                <a:tc>
                  <a:txBody>
                    <a:bodyPr/>
                    <a:lstStyle/>
                    <a:p>
                      <a:r>
                        <a:rPr lang="en-US" dirty="0"/>
                        <a:t>49</a:t>
                      </a:r>
                    </a:p>
                  </a:txBody>
                  <a:tcPr/>
                </a:tc>
                <a:tc>
                  <a:txBody>
                    <a:bodyPr/>
                    <a:lstStyle/>
                    <a:p>
                      <a:r>
                        <a:rPr lang="en-US" dirty="0"/>
                        <a:t>0.38</a:t>
                      </a:r>
                    </a:p>
                  </a:txBody>
                  <a:tcPr/>
                </a:tc>
                <a:tc>
                  <a:txBody>
                    <a:bodyPr/>
                    <a:lstStyle/>
                    <a:p>
                      <a:r>
                        <a:rPr lang="en-US" dirty="0"/>
                        <a:t>0.0395</a:t>
                      </a:r>
                    </a:p>
                  </a:txBody>
                  <a:tcPr/>
                </a:tc>
                <a:tc>
                  <a:txBody>
                    <a:bodyPr/>
                    <a:lstStyle/>
                    <a:p>
                      <a:r>
                        <a:rPr lang="en-US" dirty="0"/>
                        <a:t>0.0063</a:t>
                      </a:r>
                    </a:p>
                  </a:txBody>
                  <a:tcPr/>
                </a:tc>
                <a:extLst>
                  <a:ext uri="{0D108BD9-81ED-4DB2-BD59-A6C34878D82A}">
                    <a16:rowId xmlns:a16="http://schemas.microsoft.com/office/drawing/2014/main" val="4202682201"/>
                  </a:ext>
                </a:extLst>
              </a:tr>
              <a:tr h="370840">
                <a:tc>
                  <a:txBody>
                    <a:bodyPr/>
                    <a:lstStyle/>
                    <a:p>
                      <a:r>
                        <a:rPr lang="en-US" dirty="0"/>
                        <a:t>0.5</a:t>
                      </a:r>
                    </a:p>
                  </a:txBody>
                  <a:tcPr/>
                </a:tc>
                <a:tc>
                  <a:txBody>
                    <a:bodyPr/>
                    <a:lstStyle/>
                    <a:p>
                      <a:r>
                        <a:rPr lang="en-US" dirty="0"/>
                        <a:t>0.008</a:t>
                      </a:r>
                    </a:p>
                  </a:txBody>
                  <a:tcPr/>
                </a:tc>
                <a:tc>
                  <a:txBody>
                    <a:bodyPr/>
                    <a:lstStyle/>
                    <a:p>
                      <a:r>
                        <a:rPr lang="en-US" dirty="0"/>
                        <a:t>49</a:t>
                      </a:r>
                    </a:p>
                  </a:txBody>
                  <a:tcPr/>
                </a:tc>
                <a:tc>
                  <a:txBody>
                    <a:bodyPr/>
                    <a:lstStyle/>
                    <a:p>
                      <a:r>
                        <a:rPr lang="en-US" dirty="0"/>
                        <a:t>0.38</a:t>
                      </a:r>
                    </a:p>
                  </a:txBody>
                  <a:tcPr/>
                </a:tc>
                <a:tc>
                  <a:txBody>
                    <a:bodyPr/>
                    <a:lstStyle/>
                    <a:p>
                      <a:r>
                        <a:rPr lang="en-US" dirty="0"/>
                        <a:t>0.0361</a:t>
                      </a:r>
                    </a:p>
                  </a:txBody>
                  <a:tcPr/>
                </a:tc>
                <a:tc>
                  <a:txBody>
                    <a:bodyPr/>
                    <a:lstStyle/>
                    <a:p>
                      <a:r>
                        <a:rPr lang="en-US" dirty="0"/>
                        <a:t>0.0034</a:t>
                      </a:r>
                    </a:p>
                  </a:txBody>
                  <a:tcPr/>
                </a:tc>
                <a:extLst>
                  <a:ext uri="{0D108BD9-81ED-4DB2-BD59-A6C34878D82A}">
                    <a16:rowId xmlns:a16="http://schemas.microsoft.com/office/drawing/2014/main" val="1856997119"/>
                  </a:ext>
                </a:extLst>
              </a:tr>
              <a:tr h="370840">
                <a:tc>
                  <a:txBody>
                    <a:bodyPr/>
                    <a:lstStyle/>
                    <a:p>
                      <a:r>
                        <a:rPr lang="en-US" dirty="0"/>
                        <a:t>1.2</a:t>
                      </a:r>
                    </a:p>
                  </a:txBody>
                  <a:tcPr/>
                </a:tc>
                <a:tc>
                  <a:txBody>
                    <a:bodyPr/>
                    <a:lstStyle/>
                    <a:p>
                      <a:r>
                        <a:rPr lang="en-US" dirty="0"/>
                        <a:t>0.008</a:t>
                      </a:r>
                    </a:p>
                  </a:txBody>
                  <a:tcPr/>
                </a:tc>
                <a:tc>
                  <a:txBody>
                    <a:bodyPr/>
                    <a:lstStyle/>
                    <a:p>
                      <a:r>
                        <a:rPr lang="en-US" dirty="0"/>
                        <a:t>29</a:t>
                      </a:r>
                    </a:p>
                  </a:txBody>
                  <a:tcPr/>
                </a:tc>
                <a:tc>
                  <a:txBody>
                    <a:bodyPr/>
                    <a:lstStyle/>
                    <a:p>
                      <a:r>
                        <a:rPr lang="en-US" dirty="0"/>
                        <a:t>0.22</a:t>
                      </a:r>
                    </a:p>
                  </a:txBody>
                  <a:tcPr/>
                </a:tc>
                <a:tc>
                  <a:txBody>
                    <a:bodyPr/>
                    <a:lstStyle/>
                    <a:p>
                      <a:r>
                        <a:rPr lang="en-US" dirty="0"/>
                        <a:t>0.0131</a:t>
                      </a:r>
                    </a:p>
                  </a:txBody>
                  <a:tcPr/>
                </a:tc>
                <a:tc>
                  <a:txBody>
                    <a:bodyPr/>
                    <a:lstStyle/>
                    <a:p>
                      <a:r>
                        <a:rPr lang="en-US" dirty="0"/>
                        <a:t>0.0011</a:t>
                      </a:r>
                    </a:p>
                  </a:txBody>
                  <a:tcPr/>
                </a:tc>
                <a:extLst>
                  <a:ext uri="{0D108BD9-81ED-4DB2-BD59-A6C34878D82A}">
                    <a16:rowId xmlns:a16="http://schemas.microsoft.com/office/drawing/2014/main" val="3137110190"/>
                  </a:ext>
                </a:extLst>
              </a:tr>
              <a:tr h="370840">
                <a:tc>
                  <a:txBody>
                    <a:bodyPr/>
                    <a:lstStyle/>
                    <a:p>
                      <a:r>
                        <a:rPr lang="en-US" dirty="0"/>
                        <a:t>3</a:t>
                      </a:r>
                    </a:p>
                  </a:txBody>
                  <a:tcPr/>
                </a:tc>
                <a:tc>
                  <a:txBody>
                    <a:bodyPr/>
                    <a:lstStyle/>
                    <a:p>
                      <a:r>
                        <a:rPr lang="en-US" dirty="0"/>
                        <a:t>0.010</a:t>
                      </a:r>
                    </a:p>
                  </a:txBody>
                  <a:tcPr/>
                </a:tc>
                <a:tc>
                  <a:txBody>
                    <a:bodyPr/>
                    <a:lstStyle/>
                    <a:p>
                      <a:r>
                        <a:rPr lang="en-US" dirty="0"/>
                        <a:t>29</a:t>
                      </a:r>
                    </a:p>
                  </a:txBody>
                  <a:tcPr/>
                </a:tc>
                <a:tc>
                  <a:txBody>
                    <a:bodyPr/>
                    <a:lstStyle/>
                    <a:p>
                      <a:r>
                        <a:rPr lang="en-US" dirty="0"/>
                        <a:t>0.29</a:t>
                      </a:r>
                    </a:p>
                  </a:txBody>
                  <a:tcPr/>
                </a:tc>
                <a:tc>
                  <a:txBody>
                    <a:bodyPr/>
                    <a:lstStyle/>
                    <a:p>
                      <a:r>
                        <a:rPr lang="en-US" dirty="0"/>
                        <a:t>0.0199</a:t>
                      </a:r>
                    </a:p>
                  </a:txBody>
                  <a:tcPr/>
                </a:tc>
                <a:tc>
                  <a:txBody>
                    <a:bodyPr/>
                    <a:lstStyle/>
                    <a:p>
                      <a:r>
                        <a:rPr lang="en-US" dirty="0"/>
                        <a:t>0.0018</a:t>
                      </a:r>
                    </a:p>
                  </a:txBody>
                  <a:tcPr/>
                </a:tc>
                <a:extLst>
                  <a:ext uri="{0D108BD9-81ED-4DB2-BD59-A6C34878D82A}">
                    <a16:rowId xmlns:a16="http://schemas.microsoft.com/office/drawing/2014/main" val="922735852"/>
                  </a:ext>
                </a:extLst>
              </a:tr>
              <a:tr h="370840">
                <a:tc>
                  <a:txBody>
                    <a:bodyPr/>
                    <a:lstStyle/>
                    <a:p>
                      <a:r>
                        <a:rPr lang="en-US" dirty="0"/>
                        <a:t>3</a:t>
                      </a:r>
                    </a:p>
                  </a:txBody>
                  <a:tcPr/>
                </a:tc>
                <a:tc>
                  <a:txBody>
                    <a:bodyPr/>
                    <a:lstStyle/>
                    <a:p>
                      <a:r>
                        <a:rPr lang="en-US" dirty="0"/>
                        <a:t>0.010</a:t>
                      </a:r>
                    </a:p>
                  </a:txBody>
                  <a:tcPr/>
                </a:tc>
                <a:tc>
                  <a:txBody>
                    <a:bodyPr/>
                    <a:lstStyle/>
                    <a:p>
                      <a:r>
                        <a:rPr lang="en-US" dirty="0"/>
                        <a:t>79</a:t>
                      </a:r>
                    </a:p>
                  </a:txBody>
                  <a:tcPr/>
                </a:tc>
                <a:tc>
                  <a:txBody>
                    <a:bodyPr/>
                    <a:lstStyle/>
                    <a:p>
                      <a:r>
                        <a:rPr lang="en-US" dirty="0"/>
                        <a:t>0.71</a:t>
                      </a:r>
                    </a:p>
                  </a:txBody>
                  <a:tcPr/>
                </a:tc>
                <a:tc>
                  <a:txBody>
                    <a:bodyPr/>
                    <a:lstStyle/>
                    <a:p>
                      <a:r>
                        <a:rPr lang="en-US" dirty="0"/>
                        <a:t>0.1236</a:t>
                      </a:r>
                    </a:p>
                  </a:txBody>
                  <a:tcPr/>
                </a:tc>
                <a:tc>
                  <a:txBody>
                    <a:bodyPr/>
                    <a:lstStyle/>
                    <a:p>
                      <a:r>
                        <a:rPr lang="en-US" dirty="0"/>
                        <a:t>0.0077</a:t>
                      </a:r>
                    </a:p>
                  </a:txBody>
                  <a:tcPr/>
                </a:tc>
                <a:extLst>
                  <a:ext uri="{0D108BD9-81ED-4DB2-BD59-A6C34878D82A}">
                    <a16:rowId xmlns:a16="http://schemas.microsoft.com/office/drawing/2014/main" val="767456597"/>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34594644"/>
                  </a:ext>
                </a:extLst>
              </a:tr>
            </a:tbl>
          </a:graphicData>
        </a:graphic>
      </p:graphicFrame>
      <p:sp>
        <p:nvSpPr>
          <p:cNvPr id="3" name="TextBox 2">
            <a:extLst>
              <a:ext uri="{FF2B5EF4-FFF2-40B4-BE49-F238E27FC236}">
                <a16:creationId xmlns:a16="http://schemas.microsoft.com/office/drawing/2014/main" id="{69F69A4A-8F53-4B10-870B-9490EDE321E8}"/>
              </a:ext>
            </a:extLst>
          </p:cNvPr>
          <p:cNvSpPr txBox="1"/>
          <p:nvPr/>
        </p:nvSpPr>
        <p:spPr>
          <a:xfrm>
            <a:off x="2032000" y="5203371"/>
            <a:ext cx="6066971" cy="646331"/>
          </a:xfrm>
          <a:prstGeom prst="rect">
            <a:avLst/>
          </a:prstGeom>
          <a:noFill/>
        </p:spPr>
        <p:txBody>
          <a:bodyPr wrap="square" rtlCol="0">
            <a:spAutoFit/>
          </a:bodyPr>
          <a:lstStyle/>
          <a:p>
            <a:r>
              <a:rPr lang="en-US" dirty="0"/>
              <a:t>How do we get back the applied amplitude if we know </a:t>
            </a:r>
            <a:r>
              <a:rPr lang="en-US" dirty="0" err="1"/>
              <a:t>Gx</a:t>
            </a:r>
            <a:r>
              <a:rPr lang="en-US" dirty="0"/>
              <a:t> and the </a:t>
            </a:r>
            <a:r>
              <a:rPr lang="en-US"/>
              <a:t>normalized power?</a:t>
            </a:r>
          </a:p>
        </p:txBody>
      </p:sp>
    </p:spTree>
    <p:extLst>
      <p:ext uri="{BB962C8B-B14F-4D97-AF65-F5344CB8AC3E}">
        <p14:creationId xmlns:p14="http://schemas.microsoft.com/office/powerpoint/2010/main" val="400888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C54AC5-8FA1-4523-BADA-8D3AEB64B513}"/>
              </a:ext>
            </a:extLst>
          </p:cNvPr>
          <p:cNvSpPr txBox="1"/>
          <p:nvPr/>
        </p:nvSpPr>
        <p:spPr>
          <a:xfrm>
            <a:off x="774700" y="241300"/>
            <a:ext cx="5930900" cy="1477328"/>
          </a:xfrm>
          <a:prstGeom prst="rect">
            <a:avLst/>
          </a:prstGeom>
          <a:noFill/>
        </p:spPr>
        <p:txBody>
          <a:bodyPr wrap="square" rtlCol="0">
            <a:spAutoFit/>
          </a:bodyPr>
          <a:lstStyle/>
          <a:p>
            <a:r>
              <a:rPr lang="en-US" dirty="0"/>
              <a:t>Interestingly, once we start </a:t>
            </a:r>
            <a:r>
              <a:rPr lang="en-US" dirty="0" err="1"/>
              <a:t>overrotating</a:t>
            </a:r>
            <a:r>
              <a:rPr lang="en-US" dirty="0"/>
              <a:t> so much that an rotation intended to increase the 1-state probability actually decreases it (</a:t>
            </a:r>
            <a:r>
              <a:rPr lang="en-US" dirty="0" err="1"/>
              <a:t>overrotation</a:t>
            </a:r>
            <a:r>
              <a:rPr lang="en-US" dirty="0"/>
              <a:t> past pi), there is no longer a clear relationship between the normalized peak power and angle drift amplitude/max probability</a:t>
            </a:r>
          </a:p>
        </p:txBody>
      </p:sp>
      <p:pic>
        <p:nvPicPr>
          <p:cNvPr id="3" name="Picture 2">
            <a:extLst>
              <a:ext uri="{FF2B5EF4-FFF2-40B4-BE49-F238E27FC236}">
                <a16:creationId xmlns:a16="http://schemas.microsoft.com/office/drawing/2014/main" id="{A5678223-D68B-4D58-ABB7-D789538F0C0E}"/>
              </a:ext>
            </a:extLst>
          </p:cNvPr>
          <p:cNvPicPr>
            <a:picLocks noChangeAspect="1"/>
          </p:cNvPicPr>
          <p:nvPr/>
        </p:nvPicPr>
        <p:blipFill>
          <a:blip r:embed="rId2"/>
          <a:stretch>
            <a:fillRect/>
          </a:stretch>
        </p:blipFill>
        <p:spPr>
          <a:xfrm>
            <a:off x="6705600" y="241300"/>
            <a:ext cx="4940300" cy="3396456"/>
          </a:xfrm>
          <a:prstGeom prst="rect">
            <a:avLst/>
          </a:prstGeom>
        </p:spPr>
      </p:pic>
      <p:pic>
        <p:nvPicPr>
          <p:cNvPr id="4" name="Picture 3">
            <a:extLst>
              <a:ext uri="{FF2B5EF4-FFF2-40B4-BE49-F238E27FC236}">
                <a16:creationId xmlns:a16="http://schemas.microsoft.com/office/drawing/2014/main" id="{17198A3C-7308-4007-9923-AAED70B64CA4}"/>
              </a:ext>
            </a:extLst>
          </p:cNvPr>
          <p:cNvPicPr>
            <a:picLocks noChangeAspect="1"/>
          </p:cNvPicPr>
          <p:nvPr/>
        </p:nvPicPr>
        <p:blipFill>
          <a:blip r:embed="rId3"/>
          <a:stretch>
            <a:fillRect/>
          </a:stretch>
        </p:blipFill>
        <p:spPr>
          <a:xfrm>
            <a:off x="7045324" y="3637756"/>
            <a:ext cx="4473575" cy="3036412"/>
          </a:xfrm>
          <a:prstGeom prst="rect">
            <a:avLst/>
          </a:prstGeom>
        </p:spPr>
      </p:pic>
    </p:spTree>
    <p:extLst>
      <p:ext uri="{BB962C8B-B14F-4D97-AF65-F5344CB8AC3E}">
        <p14:creationId xmlns:p14="http://schemas.microsoft.com/office/powerpoint/2010/main" val="323337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563</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MIT Lincoln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Garrett - 0889 - MITLL</dc:creator>
  <cp:lastModifiedBy>Garrett</cp:lastModifiedBy>
  <cp:revision>25</cp:revision>
  <dcterms:created xsi:type="dcterms:W3CDTF">2018-08-31T19:49:55Z</dcterms:created>
  <dcterms:modified xsi:type="dcterms:W3CDTF">2018-09-03T01:12:10Z</dcterms:modified>
</cp:coreProperties>
</file>