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63" r:id="rId10"/>
    <p:sldId id="277" r:id="rId11"/>
    <p:sldId id="279" r:id="rId12"/>
    <p:sldId id="287" r:id="rId13"/>
    <p:sldId id="291" r:id="rId14"/>
    <p:sldId id="278" r:id="rId15"/>
    <p:sldId id="288" r:id="rId16"/>
    <p:sldId id="264" r:id="rId17"/>
    <p:sldId id="282" r:id="rId18"/>
    <p:sldId id="265" r:id="rId19"/>
    <p:sldId id="280" r:id="rId20"/>
    <p:sldId id="281" r:id="rId21"/>
    <p:sldId id="266" r:id="rId22"/>
    <p:sldId id="289" r:id="rId23"/>
    <p:sldId id="267" r:id="rId24"/>
    <p:sldId id="283" r:id="rId25"/>
    <p:sldId id="284" r:id="rId26"/>
    <p:sldId id="285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3333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4" autoAdjust="0"/>
    <p:restoredTop sz="92832" autoAdjust="0"/>
  </p:normalViewPr>
  <p:slideViewPr>
    <p:cSldViewPr>
      <p:cViewPr varScale="1">
        <p:scale>
          <a:sx n="68" d="100"/>
          <a:sy n="68" d="100"/>
        </p:scale>
        <p:origin x="-15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B5E5F2EB-6D9E-483F-B3FA-54331D049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199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FD06466F-8135-46A7-B61B-62FEDC4A6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46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F3F51B-6A0C-459F-B8FB-F7AA936A5EF2}" type="slidenum">
              <a:rPr lang="en-US" altLang="en-US" sz="1300" smtClean="0">
                <a:latin typeface="Arial Narrow" pitchFamily="34" charset="0"/>
              </a:rPr>
              <a:pPr eaLnBrk="1" hangingPunct="1"/>
              <a:t>1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DDF855-A51D-4C63-8B74-E7D94C3BA94C}" type="slidenum">
              <a:rPr lang="en-US" altLang="en-US" sz="1300" smtClean="0">
                <a:latin typeface="Arial Narrow" pitchFamily="34" charset="0"/>
              </a:rPr>
              <a:pPr eaLnBrk="1" hangingPunct="1"/>
              <a:t>10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D2A227-EB75-47E7-8559-12BA3B5A5821}" type="slidenum">
              <a:rPr lang="en-US" altLang="en-US" sz="1300" smtClean="0">
                <a:latin typeface="Arial Narrow" pitchFamily="34" charset="0"/>
              </a:rPr>
              <a:pPr eaLnBrk="1" hangingPunct="1"/>
              <a:t>11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A42508-43FC-4247-9E60-5F8349AB5448}" type="slidenum">
              <a:rPr lang="en-US" altLang="en-US" sz="1300" smtClean="0">
                <a:latin typeface="Arial Narrow" pitchFamily="34" charset="0"/>
              </a:rPr>
              <a:pPr eaLnBrk="1" hangingPunct="1"/>
              <a:t>12</a:t>
            </a:fld>
            <a:endParaRPr lang="en-US" altLang="en-US" sz="1300" smtClean="0"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97995B-7ABF-4C72-8B17-7EC373D96BF9}" type="slidenum">
              <a:rPr lang="en-US" altLang="en-US" sz="1300" smtClean="0">
                <a:latin typeface="Arial Narrow" pitchFamily="34" charset="0"/>
              </a:rPr>
              <a:pPr eaLnBrk="1" hangingPunct="1"/>
              <a:t>14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751DD2-45B7-42A6-A734-992645781230}" type="slidenum">
              <a:rPr lang="en-US" altLang="en-US" sz="1300" smtClean="0">
                <a:latin typeface="Arial Narrow" pitchFamily="34" charset="0"/>
              </a:rPr>
              <a:pPr eaLnBrk="1" hangingPunct="1"/>
              <a:t>15</a:t>
            </a:fld>
            <a:endParaRPr lang="en-US" altLang="en-US" sz="1300" smtClean="0"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4BA304-037B-45EF-ADA9-054F236967CE}" type="slidenum">
              <a:rPr lang="en-US" altLang="en-US" sz="1300" smtClean="0">
                <a:latin typeface="Arial Narrow" pitchFamily="34" charset="0"/>
              </a:rPr>
              <a:pPr eaLnBrk="1" hangingPunct="1"/>
              <a:t>16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6321B1-A347-4CE2-95D7-2C30F50B1B05}" type="slidenum">
              <a:rPr lang="en-US" altLang="en-US" sz="1300" smtClean="0">
                <a:latin typeface="Arial Narrow" pitchFamily="34" charset="0"/>
              </a:rPr>
              <a:pPr eaLnBrk="1" hangingPunct="1"/>
              <a:t>17</a:t>
            </a:fld>
            <a:endParaRPr lang="en-US" altLang="en-US" sz="1300" smtClean="0"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4792C8-85CF-40E9-89BA-D54A30EC82A4}" type="slidenum">
              <a:rPr lang="en-US" altLang="en-US" sz="1300" smtClean="0">
                <a:latin typeface="Arial Narrow" pitchFamily="34" charset="0"/>
              </a:rPr>
              <a:pPr eaLnBrk="1" hangingPunct="1"/>
              <a:t>18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A7AA5E-0F2B-4AAE-BED0-817A1DFA57C0}" type="slidenum">
              <a:rPr lang="en-US" altLang="en-US" sz="1300" smtClean="0">
                <a:latin typeface="Arial Narrow" pitchFamily="34" charset="0"/>
              </a:rPr>
              <a:pPr eaLnBrk="1" hangingPunct="1"/>
              <a:t>19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72DAA21-34C6-46E7-8EB2-B75382FD724C}" type="slidenum">
              <a:rPr lang="en-US" altLang="en-US" sz="1300" smtClean="0">
                <a:latin typeface="Arial Narrow" pitchFamily="34" charset="0"/>
              </a:rPr>
              <a:pPr eaLnBrk="1" hangingPunct="1"/>
              <a:t>20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41D2FD-4A05-4B9F-B3B1-2D84A822C528}" type="slidenum">
              <a:rPr lang="en-US" altLang="en-US" sz="1300" smtClean="0">
                <a:latin typeface="Arial Narrow" pitchFamily="34" charset="0"/>
              </a:rPr>
              <a:pPr eaLnBrk="1" hangingPunct="1"/>
              <a:t>2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EF226A-8D9D-4F8C-9038-E5217E1E141F}" type="slidenum">
              <a:rPr lang="en-US" altLang="en-US" sz="1300" smtClean="0">
                <a:latin typeface="Arial Narrow" pitchFamily="34" charset="0"/>
              </a:rPr>
              <a:pPr eaLnBrk="1" hangingPunct="1"/>
              <a:t>21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0A5EE0-2CD6-4F02-9432-8B52C813AF1F}" type="slidenum">
              <a:rPr lang="en-US" altLang="en-US" sz="1300" smtClean="0">
                <a:latin typeface="Arial Narrow" pitchFamily="34" charset="0"/>
              </a:rPr>
              <a:pPr eaLnBrk="1" hangingPunct="1"/>
              <a:t>23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7A57FF-E87D-42CC-9538-EA9B833F653B}" type="slidenum">
              <a:rPr lang="en-US" altLang="en-US" sz="1300" smtClean="0">
                <a:latin typeface="Arial Narrow" pitchFamily="34" charset="0"/>
              </a:rPr>
              <a:pPr eaLnBrk="1" hangingPunct="1"/>
              <a:t>24</a:t>
            </a:fld>
            <a:endParaRPr lang="en-US" altLang="en-US" sz="1300" smtClean="0"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BC9B3E-6293-4B50-8D5C-3D776FD6CFC4}" type="slidenum">
              <a:rPr lang="en-US" altLang="en-US" sz="1300" smtClean="0">
                <a:latin typeface="Arial Narrow" pitchFamily="34" charset="0"/>
              </a:rPr>
              <a:pPr eaLnBrk="1" hangingPunct="1"/>
              <a:t>3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F45A93-98E8-4D32-8D6C-8930F7597868}" type="slidenum">
              <a:rPr lang="en-US" altLang="en-US" sz="1300" smtClean="0">
                <a:latin typeface="Arial Narrow" pitchFamily="34" charset="0"/>
              </a:rPr>
              <a:pPr eaLnBrk="1" hangingPunct="1"/>
              <a:t>4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8B7538-0787-4008-8B49-D1AFDA9B58B0}" type="slidenum">
              <a:rPr lang="en-US" altLang="en-US" sz="1300" smtClean="0">
                <a:latin typeface="Arial Narrow" pitchFamily="34" charset="0"/>
              </a:rPr>
              <a:pPr eaLnBrk="1" hangingPunct="1"/>
              <a:t>5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9E0A88-DB00-43F7-A553-10ED29094E07}" type="slidenum">
              <a:rPr lang="en-US" altLang="en-US" sz="1300" smtClean="0">
                <a:latin typeface="Arial Narrow" pitchFamily="34" charset="0"/>
              </a:rPr>
              <a:pPr eaLnBrk="1" hangingPunct="1"/>
              <a:t>6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3278C7-CA96-4BB7-B277-A303A7F24504}" type="slidenum">
              <a:rPr lang="en-US" altLang="en-US" sz="1300" smtClean="0">
                <a:latin typeface="Arial Narrow" pitchFamily="34" charset="0"/>
              </a:rPr>
              <a:pPr eaLnBrk="1" hangingPunct="1"/>
              <a:t>7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1F2432-0E7E-43D8-8420-4313FFABE7CB}" type="slidenum">
              <a:rPr lang="en-US" altLang="en-US" sz="1300" smtClean="0">
                <a:latin typeface="Arial Narrow" pitchFamily="34" charset="0"/>
              </a:rPr>
              <a:pPr eaLnBrk="1" hangingPunct="1"/>
              <a:t>8</a:t>
            </a:fld>
            <a:endParaRPr lang="en-US" altLang="en-US" sz="1300" smtClean="0"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4C20DE-94EA-44CA-9C8A-E0ADEDCE22E6}" type="slidenum">
              <a:rPr lang="en-US" altLang="en-US" sz="1300" smtClean="0">
                <a:latin typeface="Arial Narrow" pitchFamily="34" charset="0"/>
              </a:rPr>
              <a:pPr eaLnBrk="1" hangingPunct="1"/>
              <a:t>9</a:t>
            </a:fld>
            <a:endParaRPr lang="en-US" altLang="en-US" sz="1300" smtClean="0">
              <a:latin typeface="Arial Narrow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7CA4C-3343-4A61-BBE0-81723D86C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6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1D75A-62A2-423E-AB18-7D12042BD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06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C34A1-C0C6-4C37-97F8-830F78A26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222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5BA9A-F317-4E1D-8066-DF9D95189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483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7022B-F168-4BF3-9A30-AAEA6C98B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43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159AA-3931-4224-8AC5-B7B9CA839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D337C-2DB5-42B7-B6EF-133765E7F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22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13CE2-C848-4639-9905-7FFD183DB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235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C45DE-96CD-4E65-8D66-E9C1045DB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16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0C969-C751-460F-AA34-B522E4415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44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B0648-BEE6-4A00-8FB5-7B3245DC4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38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DFD02-D4E9-4548-AABD-11BDDBBA4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25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FF42597E-06BC-474C-B2A8-CA2C5417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4755AF-F4BD-4763-994B-079CBBB0330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667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Chapter 1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C++ Basics Review</a:t>
            </a:r>
            <a:br>
              <a:rPr lang="en-US" altLang="en-US" smtClean="0"/>
            </a:br>
            <a:endParaRPr lang="en-US" altLang="en-US" sz="2000" smtClean="0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066800" y="5257800"/>
            <a:ext cx="427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Arial" charset="0"/>
              </a:rPr>
              <a:t>Reading: Sections 1.4 and 1.5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sz="half" idx="2"/>
          </p:nvPr>
        </p:nvSpPr>
        <p:spPr>
          <a:xfrm>
            <a:off x="4637088" y="1371600"/>
            <a:ext cx="43434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int main( )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    IntCell *m;</a:t>
            </a:r>
          </a:p>
          <a:p>
            <a:pPr marL="0" indent="0">
              <a:buFontTx/>
              <a:buNone/>
            </a:pPr>
            <a:endParaRPr lang="en-US" altLang="en-US" sz="160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    m = new IntCell{ 0 };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    m-&gt;write( 5 );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    cout &lt;&lt; "Cell contents: " &lt;&lt; m-&gt;read( ) &lt;&lt; endl;</a:t>
            </a:r>
          </a:p>
          <a:p>
            <a:pPr marL="0" indent="0">
              <a:buFontTx/>
              <a:buNone/>
            </a:pPr>
            <a:endParaRPr lang="en-US" altLang="en-US" sz="160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    delete m;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    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    return 0;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en-US" altLang="en-US" smtClean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B5676B-2285-49F2-80A6-FB21CD6638E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Pointers (contd)</a:t>
            </a:r>
          </a:p>
        </p:txBody>
      </p:sp>
      <p:sp>
        <p:nvSpPr>
          <p:cNvPr id="1126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11288"/>
            <a:ext cx="4419600" cy="5218112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Dynamic object creation</a:t>
            </a:r>
          </a:p>
          <a:p>
            <a:pPr lvl="1" eaLnBrk="1" hangingPunct="1"/>
            <a:r>
              <a:rPr lang="en-US" altLang="en-US" sz="1800" smtClean="0"/>
              <a:t>Using the </a:t>
            </a:r>
            <a:r>
              <a:rPr lang="en-US" altLang="en-US" sz="1800" smtClean="0">
                <a:solidFill>
                  <a:srgbClr val="0000FF"/>
                </a:solidFill>
              </a:rPr>
              <a:t>new </a:t>
            </a:r>
            <a:r>
              <a:rPr lang="en-US" altLang="en-US" sz="1800" smtClean="0"/>
              <a:t>keyword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Garbage collection</a:t>
            </a:r>
          </a:p>
          <a:p>
            <a:pPr lvl="1" eaLnBrk="1" hangingPunct="1"/>
            <a:r>
              <a:rPr lang="en-US" altLang="en-US" sz="1800" smtClean="0"/>
              <a:t>Objects allocated using </a:t>
            </a:r>
            <a:r>
              <a:rPr lang="en-US" altLang="en-US" sz="1800" smtClean="0">
                <a:solidFill>
                  <a:srgbClr val="0000FF"/>
                </a:solidFill>
              </a:rPr>
              <a:t>new</a:t>
            </a:r>
            <a:r>
              <a:rPr lang="en-US" altLang="en-US" sz="1800" smtClean="0"/>
              <a:t> must be explicitly </a:t>
            </a:r>
            <a:r>
              <a:rPr lang="en-US" altLang="en-US" sz="1800" smtClean="0">
                <a:solidFill>
                  <a:srgbClr val="0000FF"/>
                </a:solidFill>
              </a:rPr>
              <a:t>delete</a:t>
            </a:r>
            <a:r>
              <a:rPr lang="en-US" altLang="en-US" sz="1800" smtClean="0"/>
              <a:t>d.</a:t>
            </a:r>
          </a:p>
          <a:p>
            <a:pPr lvl="1" eaLnBrk="1" hangingPunct="1"/>
            <a:r>
              <a:rPr lang="en-US" altLang="en-US" sz="1800" smtClean="0"/>
              <a:t>Otherwise your program will have </a:t>
            </a:r>
            <a:r>
              <a:rPr lang="en-US" altLang="en-US" sz="1800" smtClean="0">
                <a:solidFill>
                  <a:srgbClr val="0000FF"/>
                </a:solidFill>
              </a:rPr>
              <a:t>memory leaks</a:t>
            </a:r>
          </a:p>
          <a:p>
            <a:pPr lvl="1" eaLnBrk="1" hangingPunct="1"/>
            <a:r>
              <a:rPr lang="en-US" altLang="en-US" sz="1800" smtClean="0"/>
              <a:t>There’s no automatic GC in C++.</a:t>
            </a:r>
          </a:p>
          <a:p>
            <a:pPr lvl="1" eaLnBrk="1" hangingPunct="1"/>
            <a:endParaRPr lang="en-US" altLang="en-US" sz="18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Accessing members of an object</a:t>
            </a:r>
          </a:p>
          <a:p>
            <a:pPr lvl="1" eaLnBrk="1" hangingPunct="1"/>
            <a:r>
              <a:rPr lang="en-US" altLang="en-US" sz="1800" smtClean="0"/>
              <a:t>Use the </a:t>
            </a:r>
            <a:r>
              <a:rPr lang="en-US" altLang="en-US" sz="1800" smtClean="0">
                <a:solidFill>
                  <a:srgbClr val="0000FF"/>
                </a:solidFill>
              </a:rPr>
              <a:t>-&gt;</a:t>
            </a:r>
            <a:r>
              <a:rPr lang="en-US" altLang="en-US" sz="1800" smtClean="0"/>
              <a:t> operator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1800" smtClean="0"/>
          </a:p>
        </p:txBody>
      </p:sp>
      <p:sp>
        <p:nvSpPr>
          <p:cNvPr id="11270" name="Text Box 1029"/>
          <p:cNvSpPr txBox="1">
            <a:spLocks noChangeArrowheads="1"/>
          </p:cNvSpPr>
          <p:nvPr/>
        </p:nvSpPr>
        <p:spPr bwMode="auto">
          <a:xfrm>
            <a:off x="5562600" y="1905000"/>
            <a:ext cx="381000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1271" name="Text Box 1030"/>
          <p:cNvSpPr txBox="1">
            <a:spLocks noChangeArrowheads="1"/>
          </p:cNvSpPr>
          <p:nvPr/>
        </p:nvSpPr>
        <p:spPr bwMode="auto">
          <a:xfrm>
            <a:off x="5367338" y="2493963"/>
            <a:ext cx="381000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1272" name="Text Box 1031"/>
          <p:cNvSpPr txBox="1">
            <a:spLocks noChangeArrowheads="1"/>
          </p:cNvSpPr>
          <p:nvPr/>
        </p:nvSpPr>
        <p:spPr bwMode="auto">
          <a:xfrm>
            <a:off x="4953000" y="3886200"/>
            <a:ext cx="533400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1273" name="Text Box 1032"/>
          <p:cNvSpPr txBox="1">
            <a:spLocks noChangeArrowheads="1"/>
          </p:cNvSpPr>
          <p:nvPr/>
        </p:nvSpPr>
        <p:spPr bwMode="auto">
          <a:xfrm>
            <a:off x="7467600" y="3048000"/>
            <a:ext cx="914400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ChangeArrowheads="1"/>
          </p:cNvSpPr>
          <p:nvPr/>
        </p:nvSpPr>
        <p:spPr bwMode="auto">
          <a:xfrm>
            <a:off x="5181600" y="3124200"/>
            <a:ext cx="2362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6378-0EB7-4EA3-9BE2-E386350CDCD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 Variables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Synonyms of objects they reference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Reference are not pointers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E.g.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string x = findMax(a);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string &amp;  y  = x;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cout &lt;&lt; y &lt;&lt; endl;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Avoid the cost of copying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Can be used for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Parameter passing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Local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Also used for referencing objects with complex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E.g. </a:t>
            </a:r>
            <a:r>
              <a:rPr lang="en-US" altLang="en-US" sz="1400" b="1" smtClean="0">
                <a:latin typeface="Courier New" pitchFamily="49" charset="0"/>
              </a:rPr>
              <a:t>list&lt;T&gt; &amp; whichList = theLists[ hash(x, theLists.size()) 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Range-based for loop</a:t>
            </a:r>
          </a:p>
        </p:txBody>
      </p:sp>
      <p:sp>
        <p:nvSpPr>
          <p:cNvPr id="12294" name="TextBox 4"/>
          <p:cNvSpPr txBox="1">
            <a:spLocks noChangeArrowheads="1"/>
          </p:cNvSpPr>
          <p:nvPr/>
        </p:nvSpPr>
        <p:spPr bwMode="auto">
          <a:xfrm>
            <a:off x="5257800" y="31242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whatever string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5791200" y="25987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6477000" y="25908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5018088"/>
            <a:ext cx="2403475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for (auto &amp; x : squares) {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	++x;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Lvalue, Rvalue, and References (C++11)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Lvalue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Associated with non-temporary object</a:t>
            </a:r>
          </a:p>
          <a:p>
            <a:pPr lvl="1"/>
            <a:r>
              <a:rPr lang="en-US" altLang="en-US" dirty="0" smtClean="0"/>
              <a:t>string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 = “hello”;</a:t>
            </a:r>
          </a:p>
          <a:p>
            <a:pPr lvl="1"/>
            <a:r>
              <a:rPr lang="en-US" altLang="en-US" dirty="0" smtClean="0"/>
              <a:t>string </a:t>
            </a:r>
            <a:r>
              <a:rPr lang="en-US" altLang="en-US" dirty="0" smtClean="0">
                <a:solidFill>
                  <a:srgbClr val="3333FF"/>
                </a:solidFill>
              </a:rPr>
              <a:t>&amp;</a:t>
            </a:r>
            <a:r>
              <a:rPr lang="en-US" altLang="en-US" dirty="0" smtClean="0"/>
              <a:t> str1 =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;</a:t>
            </a:r>
          </a:p>
          <a:p>
            <a:r>
              <a:rPr lang="en-US" altLang="en-US" dirty="0" err="1" smtClean="0"/>
              <a:t>Rvalue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Associated with temporary object that will be destroyed soon</a:t>
            </a:r>
          </a:p>
          <a:p>
            <a:pPr lvl="1"/>
            <a:r>
              <a:rPr lang="en-US" altLang="en-US" dirty="0" smtClean="0"/>
              <a:t>string </a:t>
            </a:r>
            <a:r>
              <a:rPr lang="en-US" altLang="en-US" dirty="0" smtClean="0">
                <a:solidFill>
                  <a:srgbClr val="3333FF"/>
                </a:solidFill>
              </a:rPr>
              <a:t>&amp;&amp;</a:t>
            </a:r>
            <a:r>
              <a:rPr lang="en-US" altLang="en-US" dirty="0" smtClean="0"/>
              <a:t> str2 = “hello”;</a:t>
            </a:r>
          </a:p>
          <a:p>
            <a:r>
              <a:rPr lang="en-US" altLang="en-US" dirty="0" smtClean="0"/>
              <a:t>For the new move syntax in C++11</a:t>
            </a:r>
          </a:p>
          <a:p>
            <a:pPr lvl="1"/>
            <a:r>
              <a:rPr lang="en-US" altLang="en-US" dirty="0" err="1" smtClean="0"/>
              <a:t>Rvalues</a:t>
            </a:r>
            <a:r>
              <a:rPr lang="en-US" altLang="en-US" dirty="0" smtClean="0"/>
              <a:t> can be moved (we do not need the value anyway)</a:t>
            </a:r>
          </a:p>
          <a:p>
            <a:pPr lvl="1"/>
            <a:r>
              <a:rPr lang="en-US" altLang="en-US" dirty="0" err="1" smtClean="0"/>
              <a:t>Lvalues</a:t>
            </a:r>
            <a:r>
              <a:rPr lang="en-US" altLang="en-US" dirty="0" smtClean="0"/>
              <a:t> can only be copied </a:t>
            </a:r>
          </a:p>
          <a:p>
            <a:r>
              <a:rPr lang="en-US" altLang="en-US" dirty="0" smtClean="0"/>
              <a:t>What if you want to change a </a:t>
            </a:r>
            <a:r>
              <a:rPr lang="en-US" altLang="en-US" dirty="0" err="1"/>
              <a:t>L</a:t>
            </a:r>
            <a:r>
              <a:rPr lang="en-US" altLang="en-US" dirty="0" err="1" smtClean="0"/>
              <a:t>value</a:t>
            </a:r>
            <a:r>
              <a:rPr lang="en-US" altLang="en-US" dirty="0" smtClean="0"/>
              <a:t> into </a:t>
            </a:r>
            <a:r>
              <a:rPr lang="en-US" altLang="en-US" dirty="0" err="1"/>
              <a:t>R</a:t>
            </a:r>
            <a:r>
              <a:rPr lang="en-US" altLang="en-US" dirty="0" err="1" smtClean="0"/>
              <a:t>value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Std</a:t>
            </a:r>
            <a:r>
              <a:rPr lang="en-US" altLang="en-US" dirty="0" smtClean="0"/>
              <a:t>::move(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A1B9-6A95-4CCC-8C18-CADDCBAFC6A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Motivating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7022B-F168-4BF3-9A30-AAEA6C98B0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1371600"/>
            <a:ext cx="8142288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600" b="1" kern="0" dirty="0" smtClean="0">
                <a:solidFill>
                  <a:srgbClr val="000000"/>
                </a:solidFill>
              </a:rPr>
              <a:t>vector&lt;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en-US" sz="1600" b="1" kern="0" dirty="0">
                <a:solidFill>
                  <a:srgbClr val="000000"/>
                </a:solidFill>
              </a:rPr>
              <a:t>&gt;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vector_sum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(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const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 vector&lt;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&gt; &amp; v1, 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const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 vector&lt;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&gt;&amp; v2) {</a:t>
            </a:r>
          </a:p>
          <a:p>
            <a:pPr marL="0" indent="0">
              <a:buNone/>
            </a:pPr>
            <a:r>
              <a:rPr lang="en-US" altLang="en-US" sz="1600" b="1" kern="0" dirty="0" smtClean="0">
                <a:solidFill>
                  <a:srgbClr val="000000"/>
                </a:solidFill>
              </a:rPr>
              <a:t>	</a:t>
            </a:r>
            <a:r>
              <a:rPr lang="en-US" altLang="en-US" sz="1600" b="1" kern="0" dirty="0">
                <a:solidFill>
                  <a:srgbClr val="000000"/>
                </a:solidFill>
              </a:rPr>
              <a:t>// assuming v1 and v2 have the same size</a:t>
            </a:r>
          </a:p>
          <a:p>
            <a:pPr marL="0" indent="0">
              <a:buFontTx/>
              <a:buNone/>
            </a:pPr>
            <a:r>
              <a:rPr lang="en-US" altLang="en-US" sz="1600" b="1" kern="0" dirty="0">
                <a:solidFill>
                  <a:srgbClr val="000000"/>
                </a:solidFill>
              </a:rPr>
              <a:t>	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vector&lt;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&gt; v(v1.size());		</a:t>
            </a:r>
            <a:r>
              <a:rPr lang="en-US" altLang="en-US" sz="1600" b="1" kern="0" dirty="0" smtClean="0">
                <a:solidFill>
                  <a:srgbClr val="0000FF"/>
                </a:solidFill>
              </a:rPr>
              <a:t>// temporary vector</a:t>
            </a:r>
          </a:p>
          <a:p>
            <a:pPr marL="0" indent="0">
              <a:buFontTx/>
              <a:buNone/>
            </a:pPr>
            <a:endParaRPr lang="en-US" altLang="en-US" sz="1600" b="1" kern="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600" b="1" kern="0" dirty="0" smtClean="0">
                <a:solidFill>
                  <a:srgbClr val="000000"/>
                </a:solidFill>
              </a:rPr>
              <a:t>	for (auto 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 = 0; I != v1.size(); ++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) {</a:t>
            </a:r>
          </a:p>
          <a:p>
            <a:pPr marL="0" indent="0">
              <a:buFontTx/>
              <a:buNone/>
            </a:pPr>
            <a:r>
              <a:rPr lang="en-US" altLang="en-US" sz="1600" b="1" kern="0" dirty="0" smtClean="0">
                <a:solidFill>
                  <a:srgbClr val="000000"/>
                </a:solidFill>
              </a:rPr>
              <a:t>		v[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] = v1[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] + v2[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];	</a:t>
            </a:r>
          </a:p>
          <a:p>
            <a:pPr marL="0" indent="0">
              <a:buFontTx/>
              <a:buNone/>
            </a:pPr>
            <a:r>
              <a:rPr lang="en-US" altLang="en-US" sz="1600" b="1" kern="0" dirty="0">
                <a:solidFill>
                  <a:srgbClr val="000000"/>
                </a:solidFill>
              </a:rPr>
              <a:t>	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} </a:t>
            </a:r>
            <a:endParaRPr lang="en-US" altLang="en-US" sz="1600" b="1" kern="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endParaRPr lang="en-US" altLang="en-US" sz="1600" b="1" kern="0" dirty="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600" b="1" kern="0" dirty="0">
                <a:solidFill>
                  <a:srgbClr val="000000"/>
                </a:solidFill>
              </a:rPr>
              <a:t>	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return v;</a:t>
            </a:r>
          </a:p>
          <a:p>
            <a:pPr marL="0" indent="0">
              <a:buFontTx/>
              <a:buNone/>
            </a:pPr>
            <a:r>
              <a:rPr lang="en-US" altLang="en-US" sz="1600" b="1" kern="0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en-US" altLang="en-US" sz="1600" b="1" kern="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endParaRPr lang="en-US" altLang="en-US" sz="1600" b="1" kern="0" dirty="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600" b="1" kern="0" dirty="0">
                <a:solidFill>
                  <a:srgbClr val="000000"/>
                </a:solidFill>
              </a:rPr>
              <a:t>v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ector&lt;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&gt; a, b;</a:t>
            </a:r>
          </a:p>
          <a:p>
            <a:pPr marL="0" indent="0">
              <a:buFontTx/>
              <a:buNone/>
            </a:pPr>
            <a:r>
              <a:rPr lang="en-US" altLang="en-US" sz="1600" b="1" kern="0" dirty="0" smtClean="0">
                <a:solidFill>
                  <a:srgbClr val="000000"/>
                </a:solidFill>
              </a:rPr>
              <a:t>….</a:t>
            </a:r>
          </a:p>
          <a:p>
            <a:pPr marL="0" indent="0">
              <a:buFontTx/>
              <a:buNone/>
            </a:pPr>
            <a:r>
              <a:rPr lang="en-US" altLang="en-US" sz="1600" b="1" kern="0" dirty="0">
                <a:solidFill>
                  <a:srgbClr val="000000"/>
                </a:solidFill>
              </a:rPr>
              <a:t>v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ector&lt;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&gt; c = </a:t>
            </a:r>
            <a:r>
              <a:rPr lang="en-US" altLang="en-US" sz="1600" b="1" kern="0" dirty="0" err="1" smtClean="0">
                <a:solidFill>
                  <a:srgbClr val="000000"/>
                </a:solidFill>
              </a:rPr>
              <a:t>vector_sum</a:t>
            </a:r>
            <a:r>
              <a:rPr lang="en-US" altLang="en-US" sz="1600" b="1" kern="0" dirty="0" smtClean="0">
                <a:solidFill>
                  <a:srgbClr val="000000"/>
                </a:solidFill>
              </a:rPr>
              <a:t>(a, b);		</a:t>
            </a:r>
            <a:r>
              <a:rPr lang="en-US" altLang="en-US" sz="1600" b="1" kern="0" dirty="0" smtClean="0">
                <a:solidFill>
                  <a:srgbClr val="0000FF"/>
                </a:solidFill>
              </a:rPr>
              <a:t>// copied to c</a:t>
            </a:r>
          </a:p>
          <a:p>
            <a:pPr marL="0" indent="0">
              <a:buFontTx/>
              <a:buNone/>
            </a:pP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39330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2AD3C-58F4-468F-A611-78DC9697D1B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 Passing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0000FF"/>
                </a:solidFill>
              </a:rPr>
              <a:t>double avg( const vector&lt;int&gt; &amp; arr, int n, bool &amp; errorFlag);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Call by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Copies the value of parameter being passed.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Called function can modify the parameter, but cannot alter the original variable.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What happens if the parameter is a large object?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Call by reference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Used when the function needs to change the value of original argument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Technically, it is call by lvalue reference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Call by constant reference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Typically used when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Should not be changed by the function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parameter is a large object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Using call-by-value would result in large copying overhead.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 Feature in C++11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Call by </a:t>
            </a:r>
            <a:r>
              <a:rPr lang="en-US" dirty="0" err="1" smtClean="0"/>
              <a:t>rvalue</a:t>
            </a:r>
            <a:r>
              <a:rPr lang="en-US" dirty="0" smtClean="0"/>
              <a:t> reference</a:t>
            </a:r>
          </a:p>
          <a:p>
            <a:pPr lvl="1">
              <a:defRPr/>
            </a:pPr>
            <a:r>
              <a:rPr lang="en-US" dirty="0" smtClean="0"/>
              <a:t>Move </a:t>
            </a:r>
            <a:r>
              <a:rPr lang="en-US" dirty="0" err="1" smtClean="0"/>
              <a:t>rvalue</a:t>
            </a:r>
            <a:r>
              <a:rPr lang="en-US" dirty="0" smtClean="0"/>
              <a:t> instead of copy</a:t>
            </a:r>
          </a:p>
          <a:p>
            <a:pPr lvl="1">
              <a:defRPr/>
            </a:pPr>
            <a:r>
              <a:rPr lang="en-US" dirty="0" smtClean="0"/>
              <a:t>Which is normally much more efficient</a:t>
            </a:r>
          </a:p>
          <a:p>
            <a:pPr marL="457200" lvl="1" indent="0">
              <a:buFontTx/>
              <a:buNone/>
              <a:defRPr/>
            </a:pPr>
            <a:endParaRPr lang="en-US" dirty="0" smtClean="0"/>
          </a:p>
          <a:p>
            <a:pPr marL="457200" lvl="1" indent="0">
              <a:buFontTx/>
              <a:buNone/>
              <a:defRPr/>
            </a:pPr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 err="1" smtClean="0"/>
              <a:t>randomItem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vector&lt;string&gt; &amp; </a:t>
            </a:r>
            <a:r>
              <a:rPr lang="en-US" dirty="0" err="1" smtClean="0"/>
              <a:t>arr</a:t>
            </a:r>
            <a:r>
              <a:rPr lang="en-US" dirty="0" smtClean="0"/>
              <a:t>); // </a:t>
            </a:r>
            <a:r>
              <a:rPr lang="en-US" dirty="0" err="1" smtClean="0"/>
              <a:t>lvalue</a:t>
            </a:r>
            <a:endParaRPr lang="en-US" dirty="0" smtClean="0"/>
          </a:p>
          <a:p>
            <a:pPr marL="457200" lvl="1" indent="0">
              <a:buFontTx/>
              <a:buNone/>
              <a:defRPr/>
            </a:pPr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 err="1" smtClean="0"/>
              <a:t>randomItem</a:t>
            </a:r>
            <a:r>
              <a:rPr lang="en-US" dirty="0" smtClean="0"/>
              <a:t>(vector&lt;string&gt; &amp;&amp; </a:t>
            </a:r>
            <a:r>
              <a:rPr lang="en-US" dirty="0" err="1" smtClean="0"/>
              <a:t>arr</a:t>
            </a:r>
            <a:r>
              <a:rPr lang="en-US" dirty="0" smtClean="0"/>
              <a:t>); //</a:t>
            </a:r>
            <a:r>
              <a:rPr lang="en-US" dirty="0" err="1" smtClean="0"/>
              <a:t>rvalue</a:t>
            </a:r>
            <a:endParaRPr lang="en-US" dirty="0" smtClean="0"/>
          </a:p>
          <a:p>
            <a:pPr marL="457200" lvl="1" indent="0">
              <a:buFontTx/>
              <a:buNone/>
              <a:defRPr/>
            </a:pPr>
            <a:endParaRPr lang="en-US" dirty="0"/>
          </a:p>
          <a:p>
            <a:pPr marL="457200" lvl="1" indent="0">
              <a:buFontTx/>
              <a:buNone/>
              <a:defRPr/>
            </a:pPr>
            <a:r>
              <a:rPr lang="en-US" dirty="0"/>
              <a:t>v</a:t>
            </a:r>
            <a:r>
              <a:rPr lang="en-US" dirty="0" smtClean="0"/>
              <a:t>ector&lt;string&gt; v{“hello”, “world”};</a:t>
            </a:r>
          </a:p>
          <a:p>
            <a:pPr marL="457200" lvl="1" indent="0">
              <a:buFontTx/>
              <a:buNone/>
              <a:defRPr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</a:t>
            </a:r>
            <a:r>
              <a:rPr lang="en-US" dirty="0" err="1" smtClean="0"/>
              <a:t>randomItem</a:t>
            </a:r>
            <a:r>
              <a:rPr lang="en-US" dirty="0" smtClean="0"/>
              <a:t>(v) &lt;&lt; </a:t>
            </a:r>
            <a:r>
              <a:rPr lang="en-US" dirty="0" err="1" smtClean="0"/>
              <a:t>endl</a:t>
            </a:r>
            <a:r>
              <a:rPr lang="en-US" dirty="0" smtClean="0"/>
              <a:t>;		// </a:t>
            </a:r>
            <a:r>
              <a:rPr lang="en-US" dirty="0" err="1" smtClean="0"/>
              <a:t>lvalue</a:t>
            </a:r>
            <a:endParaRPr lang="en-US" dirty="0" smtClean="0"/>
          </a:p>
          <a:p>
            <a:pPr marL="457200" lvl="1" indent="0">
              <a:buFontTx/>
              <a:buNone/>
              <a:defRPr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</a:t>
            </a:r>
            <a:r>
              <a:rPr lang="en-US" dirty="0" err="1" smtClean="0"/>
              <a:t>randomItem</a:t>
            </a:r>
            <a:r>
              <a:rPr lang="en-US" dirty="0" smtClean="0"/>
              <a:t>({“hello”, “world”}) &lt;&lt; end;	// </a:t>
            </a:r>
            <a:r>
              <a:rPr lang="en-US" dirty="0" err="1" smtClean="0"/>
              <a:t>rvalue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2BB47-0931-418B-84BA-5B7C8B4C63B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6E675-FEBF-4CFF-A128-F7BAFAD3B51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37338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Return Passing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3821113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200" smtClean="0"/>
              <a:t> </a:t>
            </a:r>
            <a:r>
              <a:rPr lang="en-US" altLang="en-US" sz="1800" smtClean="0"/>
              <a:t>Return by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Makes a copy of the variable returned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Return by reference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Return reference of the variable returned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Return by constant reference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Return the reference of the variable returned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Return value cannot be modified by caller.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For the last two techniques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solidFill>
                  <a:srgbClr val="0000FF"/>
                </a:solidFill>
              </a:rPr>
              <a:t>Lifetime of returned value should extend beyond the function called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Note also that return by value can be very efficient in C++11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smtClean="0">
              <a:solidFill>
                <a:srgbClr val="0000FF"/>
              </a:solidFill>
            </a:endParaRPr>
          </a:p>
        </p:txBody>
      </p:sp>
      <p:pic>
        <p:nvPicPr>
          <p:cNvPr id="16389" name="Picture 4" descr="fig01_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43400" y="457200"/>
            <a:ext cx="4724400" cy="5867400"/>
          </a:xfrm>
          <a:noFill/>
        </p:spPr>
      </p:pic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6858000" y="2590800"/>
            <a:ext cx="15240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Tahoma" pitchFamily="34" charset="0"/>
                <a:cs typeface="Times New Roman" pitchFamily="18" charset="0"/>
              </a:rPr>
              <a:t>Correct</a:t>
            </a:r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7086600" y="5562600"/>
            <a:ext cx="1524000" cy="685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Tahoma" pitchFamily="34" charset="0"/>
                <a:cs typeface="Times New Roman" pitchFamily="18" charset="0"/>
              </a:rPr>
              <a:t>Incorrect</a:t>
            </a:r>
          </a:p>
          <a:p>
            <a:pPr algn="ctr" eaLnBrk="1" hangingPunct="1"/>
            <a:r>
              <a:rPr lang="en-US" altLang="en-US">
                <a:latin typeface="Tahoma" pitchFamily="34" charset="0"/>
                <a:cs typeface="Times New Roman" pitchFamily="18" charset="0"/>
              </a:rPr>
              <a:t>Why??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Big Five in C++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Five special functions provided in all C++ classes</a:t>
            </a:r>
          </a:p>
          <a:p>
            <a:pPr lvl="1"/>
            <a:r>
              <a:rPr lang="en-US" altLang="en-US" smtClean="0"/>
              <a:t>Destructor</a:t>
            </a:r>
          </a:p>
          <a:p>
            <a:pPr lvl="1"/>
            <a:r>
              <a:rPr lang="en-US" altLang="en-US" smtClean="0"/>
              <a:t>Copy constructor</a:t>
            </a:r>
          </a:p>
          <a:p>
            <a:pPr lvl="1"/>
            <a:r>
              <a:rPr lang="en-US" altLang="en-US" smtClean="0"/>
              <a:t>Move constructor			// since C++11</a:t>
            </a:r>
          </a:p>
          <a:p>
            <a:pPr lvl="1"/>
            <a:r>
              <a:rPr lang="en-US" altLang="en-US" smtClean="0"/>
              <a:t>Copy assignment operator=</a:t>
            </a:r>
          </a:p>
          <a:p>
            <a:pPr lvl="1"/>
            <a:r>
              <a:rPr lang="en-US" altLang="en-US" smtClean="0"/>
              <a:t>Move assignment operator=	// since C++11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Similarly, a default constructor will be provided by compiler, if no any constructor explicitly defined</a:t>
            </a:r>
          </a:p>
          <a:p>
            <a:pPr lvl="1"/>
            <a:r>
              <a:rPr lang="en-US" altLang="en-US" smtClean="0"/>
              <a:t>This is rare, you normally provide at least a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FF18C-8672-481E-B178-F3992D11B6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31C99-1BAE-4F85-A7E0-535ED641E6C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Destructor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848600" cy="16002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Called whenever </a:t>
            </a:r>
          </a:p>
          <a:p>
            <a:pPr lvl="1" eaLnBrk="1" hangingPunct="1"/>
            <a:r>
              <a:rPr lang="en-US" altLang="en-US" sz="1800" dirty="0" smtClean="0"/>
              <a:t>Object goes out of scope</a:t>
            </a:r>
          </a:p>
          <a:p>
            <a:pPr lvl="1" eaLnBrk="1" hangingPunct="1"/>
            <a:r>
              <a:rPr lang="en-US" altLang="en-US" sz="1800" dirty="0" smtClean="0">
                <a:solidFill>
                  <a:srgbClr val="0000FF"/>
                </a:solidFill>
              </a:rPr>
              <a:t>delete</a:t>
            </a:r>
            <a:r>
              <a:rPr lang="en-US" altLang="en-US" sz="1800" dirty="0" smtClean="0"/>
              <a:t> called</a:t>
            </a:r>
          </a:p>
          <a:p>
            <a:pPr eaLnBrk="1" hangingPunct="1"/>
            <a:r>
              <a:rPr lang="en-US" altLang="en-US" sz="2000" dirty="0" smtClean="0"/>
              <a:t>Frees up resource allocated for the object</a:t>
            </a:r>
          </a:p>
        </p:txBody>
      </p:sp>
      <p:pic>
        <p:nvPicPr>
          <p:cNvPr id="18437" name="Picture 4" descr="fig01_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066800" y="3048000"/>
            <a:ext cx="6172200" cy="2874963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78F9A-102B-4E93-A599-B70EBAD4E08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 and move constructor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2650" y="1295400"/>
            <a:ext cx="7378700" cy="48006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Initializes a new object to another of its own type</a:t>
            </a:r>
          </a:p>
          <a:p>
            <a:pPr lvl="1" eaLnBrk="1" hangingPunct="1"/>
            <a:r>
              <a:rPr lang="en-US" altLang="en-US" sz="1600" dirty="0" smtClean="0"/>
              <a:t>Copy constructor if existing one is </a:t>
            </a:r>
            <a:r>
              <a:rPr lang="en-US" altLang="en-US" sz="1600" dirty="0" err="1" smtClean="0"/>
              <a:t>lvalue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600" dirty="0" smtClean="0"/>
              <a:t>Move constructor if existing one is </a:t>
            </a:r>
            <a:r>
              <a:rPr lang="en-US" altLang="en-US" sz="1600" dirty="0" err="1" smtClean="0"/>
              <a:t>rvalue</a:t>
            </a:r>
            <a:endParaRPr lang="en-US" altLang="en-US" sz="1600" dirty="0" smtClean="0"/>
          </a:p>
          <a:p>
            <a:pPr eaLnBrk="1" hangingPunct="1"/>
            <a:r>
              <a:rPr lang="en-US" altLang="en-US" sz="2000" dirty="0" smtClean="0"/>
              <a:t>Invoked during</a:t>
            </a:r>
          </a:p>
          <a:p>
            <a:pPr lvl="1" eaLnBrk="1" hangingPunct="1"/>
            <a:r>
              <a:rPr lang="en-US" altLang="en-US" sz="1800" dirty="0" smtClean="0"/>
              <a:t>Declaration</a:t>
            </a:r>
          </a:p>
          <a:p>
            <a:pPr lvl="2" eaLnBrk="1" hangingPunct="1">
              <a:buFontTx/>
              <a:buNone/>
            </a:pPr>
            <a:r>
              <a:rPr lang="en-US" altLang="en-US" sz="1600" b="1" dirty="0" err="1" smtClean="0">
                <a:latin typeface="Courier" pitchFamily="49" charset="0"/>
              </a:rPr>
              <a:t>IntCell</a:t>
            </a:r>
            <a:r>
              <a:rPr lang="en-US" altLang="en-US" sz="1600" b="1" dirty="0" smtClean="0">
                <a:latin typeface="Courier" pitchFamily="49" charset="0"/>
              </a:rPr>
              <a:t> B = C;</a:t>
            </a:r>
          </a:p>
          <a:p>
            <a:pPr lvl="2" eaLnBrk="1" hangingPunct="1">
              <a:buFontTx/>
              <a:buNone/>
            </a:pPr>
            <a:r>
              <a:rPr lang="en-US" altLang="en-US" sz="1600" b="1" dirty="0" err="1" smtClean="0">
                <a:latin typeface="Courier" pitchFamily="49" charset="0"/>
              </a:rPr>
              <a:t>Intcell</a:t>
            </a:r>
            <a:r>
              <a:rPr lang="en-US" altLang="en-US" sz="1600" b="1" dirty="0" smtClean="0">
                <a:latin typeface="Courier" pitchFamily="49" charset="0"/>
              </a:rPr>
              <a:t> B {C};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800" dirty="0" smtClean="0"/>
              <a:t>Call by value, and return by value</a:t>
            </a:r>
          </a:p>
          <a:p>
            <a:pPr eaLnBrk="1" hangingPunct="1"/>
            <a:r>
              <a:rPr lang="en-US" altLang="en-US" sz="2000" dirty="0" smtClean="0"/>
              <a:t>But not in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 err="1" smtClean="0">
                <a:latin typeface="Courier" pitchFamily="49" charset="0"/>
              </a:rPr>
              <a:t>IntCell</a:t>
            </a:r>
            <a:r>
              <a:rPr lang="en-US" altLang="en-US" sz="1800" b="1" dirty="0" smtClean="0">
                <a:latin typeface="Courier" pitchFamily="49" charset="0"/>
              </a:rPr>
              <a:t> B;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latin typeface="Courier" pitchFamily="49" charset="0"/>
              </a:rPr>
              <a:t>B = C;</a:t>
            </a:r>
            <a:r>
              <a:rPr lang="en-US" altLang="en-US" sz="1800" dirty="0" smtClean="0"/>
              <a:t> (assignment operator)</a:t>
            </a:r>
          </a:p>
          <a:p>
            <a:pPr eaLnBrk="1" hangingPunct="1"/>
            <a:r>
              <a:rPr lang="en-US" altLang="en-US" sz="2200" dirty="0" smtClean="0"/>
              <a:t>Function signatures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5334000"/>
            <a:ext cx="28654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</a:rPr>
              <a:t>IntCell</a:t>
            </a:r>
            <a:r>
              <a:rPr lang="en-US" sz="1800" dirty="0">
                <a:latin typeface="+mn-lt"/>
              </a:rPr>
              <a:t>(</a:t>
            </a:r>
            <a:r>
              <a:rPr lang="en-US" sz="1800" dirty="0" err="1">
                <a:latin typeface="+mn-lt"/>
              </a:rPr>
              <a:t>const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IntCell</a:t>
            </a:r>
            <a:r>
              <a:rPr lang="en-US" sz="1800" dirty="0">
                <a:latin typeface="+mn-lt"/>
              </a:rPr>
              <a:t> &amp;</a:t>
            </a:r>
            <a:r>
              <a:rPr lang="en-US" sz="1800" dirty="0" err="1">
                <a:latin typeface="+mn-lt"/>
              </a:rPr>
              <a:t>rhs</a:t>
            </a:r>
            <a:r>
              <a:rPr lang="en-US" sz="1800" dirty="0">
                <a:latin typeface="+mn-lt"/>
              </a:rPr>
              <a:t>);</a:t>
            </a:r>
          </a:p>
          <a:p>
            <a:pPr>
              <a:defRPr/>
            </a:pPr>
            <a:r>
              <a:rPr lang="en-US" sz="1800" dirty="0" err="1">
                <a:latin typeface="+mn-lt"/>
              </a:rPr>
              <a:t>IntCell</a:t>
            </a:r>
            <a:r>
              <a:rPr lang="en-US" sz="1800" dirty="0">
                <a:latin typeface="+mn-lt"/>
              </a:rPr>
              <a:t>(</a:t>
            </a:r>
            <a:r>
              <a:rPr lang="en-US" sz="1800" dirty="0" err="1">
                <a:latin typeface="+mn-lt"/>
              </a:rPr>
              <a:t>IntCell</a:t>
            </a:r>
            <a:r>
              <a:rPr lang="en-US" sz="1800" dirty="0">
                <a:latin typeface="+mn-lt"/>
              </a:rPr>
              <a:t> &amp;&amp; </a:t>
            </a:r>
            <a:r>
              <a:rPr lang="en-US" sz="1800" dirty="0" err="1">
                <a:latin typeface="+mn-lt"/>
              </a:rPr>
              <a:t>rhs</a:t>
            </a:r>
            <a:r>
              <a:rPr lang="en-US" sz="1800" dirty="0">
                <a:latin typeface="+mn-lt"/>
              </a:rPr>
              <a:t>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29B9B-E303-4DE0-B080-C19F8018AE6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4343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Defines abstract characteristics of a type of things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Thing’s characteristics (attributes, properties)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That it can do (behaviors or methods)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Properties and methods called </a:t>
            </a:r>
            <a:r>
              <a:rPr lang="en-US" altLang="en-US" sz="1400" smtClean="0">
                <a:solidFill>
                  <a:srgbClr val="0000FF"/>
                </a:solidFill>
              </a:rPr>
              <a:t>members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Members can be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Data/variables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Functions/Methods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An instance of class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Information Hiding Labels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public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private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protected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Constructors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We have two in this 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Why?</a:t>
            </a:r>
          </a:p>
        </p:txBody>
      </p:sp>
      <p:pic>
        <p:nvPicPr>
          <p:cNvPr id="3077" name="Picture 13" descr="fig01_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724400" y="1066800"/>
            <a:ext cx="4038600" cy="5486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240C-7238-450B-ABD6-3C74CFDFB75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copy and move operator=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640638" cy="29845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Assignment operator</a:t>
            </a:r>
          </a:p>
          <a:p>
            <a:pPr eaLnBrk="1" hangingPunct="1"/>
            <a:r>
              <a:rPr lang="en-US" altLang="en-US" sz="2000" dirty="0" smtClean="0"/>
              <a:t>Called when both LHS and RHS objects have been created</a:t>
            </a:r>
          </a:p>
          <a:p>
            <a:pPr lvl="1" eaLnBrk="1" hangingPunct="1"/>
            <a:r>
              <a:rPr lang="en-US" altLang="en-US" sz="1600" dirty="0" smtClean="0"/>
              <a:t>Copy assignment if RHS is </a:t>
            </a:r>
            <a:r>
              <a:rPr lang="en-US" altLang="en-US" sz="1600" dirty="0" err="1" smtClean="0"/>
              <a:t>lvalue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600" dirty="0" smtClean="0"/>
              <a:t>Move assignment if RHS is </a:t>
            </a:r>
            <a:r>
              <a:rPr lang="en-US" altLang="en-US" sz="1600" dirty="0" err="1" smtClean="0"/>
              <a:t>ravlue</a:t>
            </a:r>
            <a:endParaRPr lang="en-US" altLang="en-US" sz="1600" dirty="0" smtClean="0"/>
          </a:p>
          <a:p>
            <a:pPr lvl="1" eaLnBrk="1" hangingPunct="1"/>
            <a:endParaRPr lang="en-US" altLang="en-US" sz="1600" dirty="0" smtClean="0"/>
          </a:p>
          <a:p>
            <a:pPr eaLnBrk="1" hangingPunct="1"/>
            <a:r>
              <a:rPr lang="en-US" altLang="en-US" dirty="0" smtClean="0"/>
              <a:t>Function signatures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3511550"/>
            <a:ext cx="414020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</a:rPr>
              <a:t>IntCell</a:t>
            </a:r>
            <a:r>
              <a:rPr lang="en-US" sz="1800" dirty="0">
                <a:latin typeface="+mn-lt"/>
              </a:rPr>
              <a:t> &amp; operator=(</a:t>
            </a:r>
            <a:r>
              <a:rPr lang="en-US" sz="1800" dirty="0" err="1">
                <a:latin typeface="+mn-lt"/>
              </a:rPr>
              <a:t>const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IntCell</a:t>
            </a:r>
            <a:r>
              <a:rPr lang="en-US" sz="1800" dirty="0">
                <a:latin typeface="+mn-lt"/>
              </a:rPr>
              <a:t> &amp;</a:t>
            </a:r>
            <a:r>
              <a:rPr lang="en-US" sz="1800" dirty="0" err="1">
                <a:latin typeface="+mn-lt"/>
              </a:rPr>
              <a:t>rhs</a:t>
            </a:r>
            <a:r>
              <a:rPr lang="en-US" sz="1800" dirty="0">
                <a:latin typeface="+mn-lt"/>
              </a:rPr>
              <a:t>);</a:t>
            </a:r>
          </a:p>
          <a:p>
            <a:pPr>
              <a:defRPr/>
            </a:pPr>
            <a:r>
              <a:rPr lang="en-US" sz="1800" dirty="0" err="1">
                <a:latin typeface="+mn-lt"/>
              </a:rPr>
              <a:t>IntCell</a:t>
            </a:r>
            <a:r>
              <a:rPr lang="en-US" sz="1800" dirty="0">
                <a:latin typeface="+mn-lt"/>
              </a:rPr>
              <a:t> &amp; operator=(</a:t>
            </a:r>
            <a:r>
              <a:rPr lang="en-US" sz="1800" dirty="0" err="1">
                <a:latin typeface="+mn-lt"/>
              </a:rPr>
              <a:t>IntCell</a:t>
            </a:r>
            <a:r>
              <a:rPr lang="en-US" sz="1800" dirty="0">
                <a:latin typeface="+mn-lt"/>
              </a:rPr>
              <a:t> &amp;&amp; </a:t>
            </a:r>
            <a:r>
              <a:rPr lang="en-US" sz="1800" dirty="0" err="1">
                <a:latin typeface="+mn-lt"/>
              </a:rPr>
              <a:t>rhs</a:t>
            </a:r>
            <a:r>
              <a:rPr lang="en-US" sz="1800" dirty="0">
                <a:latin typeface="+mn-lt"/>
              </a:rPr>
              <a:t>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4800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class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IntCell</a:t>
            </a:r>
            <a:endParaRPr lang="en-US" altLang="en-US" sz="10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public: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explicit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IntCell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(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initialValue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= 0 )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  {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storedValue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= new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000" b="1" dirty="0" smtClean="0">
                <a:solidFill>
                  <a:srgbClr val="0000FF"/>
                </a:solidFill>
              </a:rPr>
              <a:t>{ </a:t>
            </a:r>
            <a:r>
              <a:rPr lang="en-US" altLang="en-US" sz="1000" b="1" dirty="0" err="1" smtClean="0">
                <a:solidFill>
                  <a:srgbClr val="0000FF"/>
                </a:solidFill>
              </a:rPr>
              <a:t>initialValue</a:t>
            </a:r>
            <a:r>
              <a:rPr lang="en-US" altLang="en-US" sz="1000" b="1" dirty="0" smtClean="0">
                <a:solidFill>
                  <a:srgbClr val="0000FF"/>
                </a:solidFill>
              </a:rPr>
              <a:t> }; 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read( )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const</a:t>
            </a:r>
            <a:endParaRPr lang="en-US" altLang="en-US" sz="10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  { return *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storedValue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; }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void write(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x )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  { *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storedValue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= x; }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private: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 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*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storedValue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};</a:t>
            </a:r>
          </a:p>
          <a:p>
            <a:pPr marL="0" indent="0">
              <a:buFontTx/>
              <a:buNone/>
            </a:pPr>
            <a:r>
              <a:rPr lang="en-US" altLang="en-US" sz="1000" b="1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f( )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IntCell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1000" b="1" dirty="0" smtClean="0">
                <a:solidFill>
                  <a:srgbClr val="0000FF"/>
                </a:solidFill>
              </a:rPr>
              <a:t>a{ 2 };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IntCell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b = a;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IntCell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c;</a:t>
            </a:r>
          </a:p>
          <a:p>
            <a:pPr marL="0" indent="0">
              <a:buFontTx/>
              <a:buNone/>
            </a:pPr>
            <a:endParaRPr lang="en-US" altLang="en-US" sz="10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c = b;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a.write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( 4 );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cout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&lt;&lt;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a.read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( ) &lt;&lt;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endl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&lt;&lt;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b.read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( ) &lt;&lt;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endl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 &lt;&lt;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c.read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( ) &lt;&lt; </a:t>
            </a:r>
            <a:r>
              <a:rPr lang="en-US" altLang="en-US" sz="1000" b="1" dirty="0" err="1" smtClean="0">
                <a:solidFill>
                  <a:schemeClr val="tx1"/>
                </a:solidFill>
              </a:rPr>
              <a:t>endl</a:t>
            </a:r>
            <a:r>
              <a:rPr lang="en-US" altLang="en-US" sz="10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FontTx/>
              <a:buNone/>
            </a:pPr>
            <a:r>
              <a:rPr lang="en-US" altLang="en-US" sz="10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en-US" altLang="en-US" sz="1000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D2592-1B7D-4B93-A73C-82875B53239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with defaults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049713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Usually don’t work when data member is a pointer type.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What is the output of </a:t>
            </a:r>
            <a:r>
              <a:rPr lang="en-US" altLang="en-US" sz="2000" smtClean="0">
                <a:solidFill>
                  <a:srgbClr val="0000FF"/>
                </a:solidFill>
              </a:rPr>
              <a:t>f()</a:t>
            </a:r>
            <a:r>
              <a:rPr lang="en-US" altLang="en-US" sz="2000" smtClean="0"/>
              <a:t> in the adjacent example?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In this example, default operator= and copy constructor copy the pointer instead of the value (pointee)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If a class contains pointers as member variables, and you want two copies of objects pointed 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Write your own big fives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 smtClean="0"/>
              <a:t>IntCell with Big Five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9E43B-A348-4B12-A840-A597A3CB81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30350" y="1066800"/>
            <a:ext cx="578485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dirty="0">
                <a:latin typeface="+mn-lt"/>
              </a:rPr>
              <a:t>class </a:t>
            </a:r>
            <a:r>
              <a:rPr lang="en-US" sz="1000" b="1" dirty="0" err="1">
                <a:latin typeface="+mn-lt"/>
              </a:rPr>
              <a:t>IntCell</a:t>
            </a:r>
            <a:endParaRPr lang="en-US" sz="1000" b="1" dirty="0">
              <a:latin typeface="+mn-lt"/>
            </a:endParaRPr>
          </a:p>
          <a:p>
            <a:pPr>
              <a:defRPr/>
            </a:pPr>
            <a:r>
              <a:rPr lang="en-US" sz="1000" b="1" dirty="0">
                <a:latin typeface="+mn-lt"/>
              </a:rPr>
              <a:t>{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public: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explicit </a:t>
            </a:r>
            <a:r>
              <a:rPr lang="en-US" sz="1000" b="1" dirty="0" err="1">
                <a:latin typeface="+mn-lt"/>
              </a:rPr>
              <a:t>IntCell</a:t>
            </a:r>
            <a:r>
              <a:rPr lang="en-US" sz="1000" b="1" dirty="0">
                <a:latin typeface="+mn-lt"/>
              </a:rPr>
              <a:t>( </a:t>
            </a:r>
            <a:r>
              <a:rPr lang="en-US" sz="1000" b="1" dirty="0" err="1">
                <a:latin typeface="+mn-lt"/>
              </a:rPr>
              <a:t>int</a:t>
            </a:r>
            <a:r>
              <a:rPr lang="en-US" sz="1000" b="1" dirty="0">
                <a:latin typeface="+mn-lt"/>
              </a:rPr>
              <a:t> </a:t>
            </a:r>
            <a:r>
              <a:rPr lang="en-US" sz="1000" b="1" dirty="0" err="1">
                <a:latin typeface="+mn-lt"/>
              </a:rPr>
              <a:t>initialValue</a:t>
            </a:r>
            <a:r>
              <a:rPr lang="en-US" sz="1000" b="1" dirty="0">
                <a:latin typeface="+mn-lt"/>
              </a:rPr>
              <a:t> = 0 )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  { </a:t>
            </a:r>
            <a:r>
              <a:rPr lang="en-US" sz="1000" b="1" dirty="0" err="1">
                <a:latin typeface="+mn-lt"/>
              </a:rPr>
              <a:t>storedValue</a:t>
            </a:r>
            <a:r>
              <a:rPr lang="en-US" sz="1000" b="1" dirty="0">
                <a:latin typeface="+mn-lt"/>
              </a:rPr>
              <a:t> = new </a:t>
            </a:r>
            <a:r>
              <a:rPr lang="en-US" sz="1000" b="1" dirty="0" err="1">
                <a:latin typeface="+mn-lt"/>
              </a:rPr>
              <a:t>int</a:t>
            </a:r>
            <a:r>
              <a:rPr lang="en-US" sz="1000" b="1" dirty="0">
                <a:latin typeface="+mn-lt"/>
              </a:rPr>
              <a:t>{ </a:t>
            </a:r>
            <a:r>
              <a:rPr lang="en-US" sz="1000" b="1" dirty="0" err="1">
                <a:latin typeface="+mn-lt"/>
              </a:rPr>
              <a:t>initialValue</a:t>
            </a:r>
            <a:r>
              <a:rPr lang="en-US" sz="1000" b="1" dirty="0">
                <a:latin typeface="+mn-lt"/>
              </a:rPr>
              <a:t> }; }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~</a:t>
            </a:r>
            <a:r>
              <a:rPr lang="en-US" sz="1000" b="1" dirty="0" err="1">
                <a:latin typeface="+mn-lt"/>
              </a:rPr>
              <a:t>IntCell</a:t>
            </a:r>
            <a:r>
              <a:rPr lang="en-US" sz="1000" b="1" dirty="0">
                <a:latin typeface="+mn-lt"/>
              </a:rPr>
              <a:t>( )				// destructor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  { delete </a:t>
            </a:r>
            <a:r>
              <a:rPr lang="en-US" sz="1000" b="1" dirty="0" err="1">
                <a:latin typeface="+mn-lt"/>
              </a:rPr>
              <a:t>storedValue</a:t>
            </a:r>
            <a:r>
              <a:rPr lang="en-US" sz="1000" b="1" dirty="0">
                <a:latin typeface="+mn-lt"/>
              </a:rPr>
              <a:t>; }</a:t>
            </a:r>
          </a:p>
          <a:p>
            <a:pPr>
              <a:defRPr/>
            </a:pPr>
            <a:endParaRPr lang="en-US" sz="1000" b="1" dirty="0">
              <a:latin typeface="+mn-lt"/>
            </a:endParaRPr>
          </a:p>
          <a:p>
            <a:pPr>
              <a:defRPr/>
            </a:pPr>
            <a:r>
              <a:rPr lang="en-US" sz="1000" b="1" dirty="0">
                <a:latin typeface="+mn-lt"/>
              </a:rPr>
              <a:t>    </a:t>
            </a:r>
            <a:r>
              <a:rPr lang="en-US" sz="1000" b="1" dirty="0" err="1">
                <a:latin typeface="+mn-lt"/>
              </a:rPr>
              <a:t>IntCell</a:t>
            </a:r>
            <a:r>
              <a:rPr lang="en-US" sz="1000" b="1" dirty="0">
                <a:latin typeface="+mn-lt"/>
              </a:rPr>
              <a:t>( </a:t>
            </a:r>
            <a:r>
              <a:rPr lang="en-US" sz="1000" b="1" dirty="0" err="1">
                <a:latin typeface="+mn-lt"/>
              </a:rPr>
              <a:t>const</a:t>
            </a:r>
            <a:r>
              <a:rPr lang="en-US" sz="1000" b="1" dirty="0">
                <a:latin typeface="+mn-lt"/>
              </a:rPr>
              <a:t> </a:t>
            </a:r>
            <a:r>
              <a:rPr lang="en-US" sz="1000" b="1" dirty="0" err="1">
                <a:latin typeface="+mn-lt"/>
              </a:rPr>
              <a:t>IntCell</a:t>
            </a:r>
            <a:r>
              <a:rPr lang="en-US" sz="1000" b="1" dirty="0">
                <a:latin typeface="+mn-lt"/>
              </a:rPr>
              <a:t> &amp; </a:t>
            </a:r>
            <a:r>
              <a:rPr lang="en-US" sz="1000" b="1" dirty="0" err="1">
                <a:latin typeface="+mn-lt"/>
              </a:rPr>
              <a:t>rhs</a:t>
            </a:r>
            <a:r>
              <a:rPr lang="en-US" sz="1000" b="1" dirty="0">
                <a:latin typeface="+mn-lt"/>
              </a:rPr>
              <a:t> )			// copy constructor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  { </a:t>
            </a:r>
            <a:r>
              <a:rPr lang="en-US" sz="1000" b="1" dirty="0" err="1">
                <a:latin typeface="+mn-lt"/>
              </a:rPr>
              <a:t>storedValue</a:t>
            </a:r>
            <a:r>
              <a:rPr lang="en-US" sz="1000" b="1" dirty="0">
                <a:latin typeface="+mn-lt"/>
              </a:rPr>
              <a:t> = new </a:t>
            </a:r>
            <a:r>
              <a:rPr lang="en-US" sz="1000" b="1" dirty="0" err="1">
                <a:latin typeface="+mn-lt"/>
              </a:rPr>
              <a:t>int</a:t>
            </a:r>
            <a:r>
              <a:rPr lang="en-US" sz="1000" b="1" dirty="0">
                <a:latin typeface="+mn-lt"/>
              </a:rPr>
              <a:t>{ *</a:t>
            </a:r>
            <a:r>
              <a:rPr lang="en-US" sz="1000" b="1" dirty="0" err="1">
                <a:latin typeface="+mn-lt"/>
              </a:rPr>
              <a:t>rhs.storedValue</a:t>
            </a:r>
            <a:r>
              <a:rPr lang="en-US" sz="1000" b="1" dirty="0">
                <a:latin typeface="+mn-lt"/>
              </a:rPr>
              <a:t> }; }</a:t>
            </a:r>
          </a:p>
          <a:p>
            <a:pPr>
              <a:defRPr/>
            </a:pPr>
            <a:endParaRPr lang="en-US" sz="1000" b="1" dirty="0">
              <a:latin typeface="+mn-lt"/>
            </a:endParaRPr>
          </a:p>
          <a:p>
            <a:pPr>
              <a:defRPr/>
            </a:pPr>
            <a:r>
              <a:rPr lang="en-US" sz="1000" b="1" dirty="0">
                <a:latin typeface="+mn-lt"/>
              </a:rPr>
              <a:t>    </a:t>
            </a:r>
            <a:r>
              <a:rPr lang="en-US" sz="1000" b="1" dirty="0" err="1">
                <a:latin typeface="+mn-lt"/>
              </a:rPr>
              <a:t>IntCell</a:t>
            </a:r>
            <a:r>
              <a:rPr lang="en-US" sz="1000" b="1" dirty="0">
                <a:latin typeface="+mn-lt"/>
              </a:rPr>
              <a:t>( </a:t>
            </a:r>
            <a:r>
              <a:rPr lang="en-US" sz="1000" b="1" dirty="0" err="1">
                <a:latin typeface="+mn-lt"/>
              </a:rPr>
              <a:t>IntCell</a:t>
            </a:r>
            <a:r>
              <a:rPr lang="en-US" sz="1000" b="1" dirty="0">
                <a:latin typeface="+mn-lt"/>
              </a:rPr>
              <a:t> &amp;&amp; </a:t>
            </a:r>
            <a:r>
              <a:rPr lang="en-US" sz="1000" b="1" dirty="0" err="1">
                <a:latin typeface="+mn-lt"/>
              </a:rPr>
              <a:t>rhs</a:t>
            </a:r>
            <a:r>
              <a:rPr lang="en-US" sz="1000" b="1" dirty="0">
                <a:latin typeface="+mn-lt"/>
              </a:rPr>
              <a:t> ) : </a:t>
            </a:r>
            <a:r>
              <a:rPr lang="en-US" sz="1000" b="1" dirty="0" err="1">
                <a:latin typeface="+mn-lt"/>
              </a:rPr>
              <a:t>storedValue</a:t>
            </a:r>
            <a:r>
              <a:rPr lang="en-US" sz="1000" b="1" dirty="0">
                <a:latin typeface="+mn-lt"/>
              </a:rPr>
              <a:t>{ </a:t>
            </a:r>
            <a:r>
              <a:rPr lang="en-US" sz="1000" b="1" dirty="0" err="1">
                <a:latin typeface="+mn-lt"/>
              </a:rPr>
              <a:t>rhs.storedValue</a:t>
            </a:r>
            <a:r>
              <a:rPr lang="en-US" sz="1000" b="1" dirty="0">
                <a:latin typeface="+mn-lt"/>
              </a:rPr>
              <a:t> }	// move constructor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  { </a:t>
            </a:r>
            <a:r>
              <a:rPr lang="en-US" sz="1000" b="1" dirty="0" err="1">
                <a:latin typeface="+mn-lt"/>
              </a:rPr>
              <a:t>rhs.storedValue</a:t>
            </a:r>
            <a:r>
              <a:rPr lang="en-US" sz="1000" b="1" dirty="0">
                <a:latin typeface="+mn-lt"/>
              </a:rPr>
              <a:t> = </a:t>
            </a:r>
            <a:r>
              <a:rPr lang="en-US" sz="1000" b="1" dirty="0" err="1">
                <a:latin typeface="+mn-lt"/>
              </a:rPr>
              <a:t>nullptr</a:t>
            </a:r>
            <a:r>
              <a:rPr lang="en-US" sz="1000" b="1" dirty="0">
                <a:latin typeface="+mn-lt"/>
              </a:rPr>
              <a:t>; }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</a:t>
            </a:r>
            <a:r>
              <a:rPr lang="en-US" sz="1000" b="1" dirty="0" err="1">
                <a:latin typeface="+mn-lt"/>
              </a:rPr>
              <a:t>IntCell</a:t>
            </a:r>
            <a:r>
              <a:rPr lang="en-US" sz="1000" b="1" dirty="0">
                <a:latin typeface="+mn-lt"/>
              </a:rPr>
              <a:t> &amp; operator= ( </a:t>
            </a:r>
            <a:r>
              <a:rPr lang="en-US" sz="1000" b="1" dirty="0" err="1">
                <a:latin typeface="+mn-lt"/>
              </a:rPr>
              <a:t>const</a:t>
            </a:r>
            <a:r>
              <a:rPr lang="en-US" sz="1000" b="1" dirty="0">
                <a:latin typeface="+mn-lt"/>
              </a:rPr>
              <a:t> </a:t>
            </a:r>
            <a:r>
              <a:rPr lang="en-US" sz="1000" b="1" dirty="0" err="1">
                <a:latin typeface="+mn-lt"/>
              </a:rPr>
              <a:t>IntCell</a:t>
            </a:r>
            <a:r>
              <a:rPr lang="en-US" sz="1000" b="1" dirty="0">
                <a:latin typeface="+mn-lt"/>
              </a:rPr>
              <a:t> &amp; </a:t>
            </a:r>
            <a:r>
              <a:rPr lang="en-US" sz="1000" b="1" dirty="0" err="1">
                <a:latin typeface="+mn-lt"/>
              </a:rPr>
              <a:t>rhs</a:t>
            </a:r>
            <a:r>
              <a:rPr lang="en-US" sz="1000" b="1" dirty="0">
                <a:latin typeface="+mn-lt"/>
              </a:rPr>
              <a:t> )		// copy assignment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{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    if( this != &amp; </a:t>
            </a:r>
            <a:r>
              <a:rPr lang="en-US" sz="1000" b="1" dirty="0" err="1">
                <a:latin typeface="+mn-lt"/>
              </a:rPr>
              <a:t>rhs</a:t>
            </a:r>
            <a:r>
              <a:rPr lang="en-US" sz="1000" b="1" dirty="0">
                <a:latin typeface="+mn-lt"/>
              </a:rPr>
              <a:t> )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        *</a:t>
            </a:r>
            <a:r>
              <a:rPr lang="en-US" sz="1000" b="1" dirty="0" err="1">
                <a:latin typeface="+mn-lt"/>
              </a:rPr>
              <a:t>storedValue</a:t>
            </a:r>
            <a:r>
              <a:rPr lang="en-US" sz="1000" b="1" dirty="0">
                <a:latin typeface="+mn-lt"/>
              </a:rPr>
              <a:t> = *</a:t>
            </a:r>
            <a:r>
              <a:rPr lang="en-US" sz="1000" b="1" dirty="0" err="1">
                <a:latin typeface="+mn-lt"/>
              </a:rPr>
              <a:t>rhs.storedValue</a:t>
            </a:r>
            <a:r>
              <a:rPr lang="en-US" sz="1000" b="1" dirty="0">
                <a:latin typeface="+mn-lt"/>
              </a:rPr>
              <a:t>; 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    return *this;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}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</a:t>
            </a:r>
            <a:r>
              <a:rPr lang="en-US" sz="1000" b="1" dirty="0" err="1">
                <a:latin typeface="+mn-lt"/>
              </a:rPr>
              <a:t>IntCell</a:t>
            </a:r>
            <a:r>
              <a:rPr lang="en-US" sz="1000" b="1" dirty="0">
                <a:latin typeface="+mn-lt"/>
              </a:rPr>
              <a:t> &amp; operator= ( </a:t>
            </a:r>
            <a:r>
              <a:rPr lang="en-US" sz="1000" b="1" dirty="0" err="1">
                <a:latin typeface="+mn-lt"/>
              </a:rPr>
              <a:t>IntCell</a:t>
            </a:r>
            <a:r>
              <a:rPr lang="en-US" sz="1000" b="1" dirty="0">
                <a:latin typeface="+mn-lt"/>
              </a:rPr>
              <a:t> &amp;&amp; </a:t>
            </a:r>
            <a:r>
              <a:rPr lang="en-US" sz="1000" b="1" dirty="0" err="1">
                <a:latin typeface="+mn-lt"/>
              </a:rPr>
              <a:t>rhs</a:t>
            </a:r>
            <a:r>
              <a:rPr lang="en-US" sz="1000" b="1" dirty="0">
                <a:latin typeface="+mn-lt"/>
              </a:rPr>
              <a:t> )		// move assignment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{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    </a:t>
            </a:r>
            <a:r>
              <a:rPr lang="en-US" sz="1000" b="1" dirty="0" err="1">
                <a:latin typeface="+mn-lt"/>
              </a:rPr>
              <a:t>std</a:t>
            </a:r>
            <a:r>
              <a:rPr lang="en-US" sz="1000" b="1" dirty="0">
                <a:latin typeface="+mn-lt"/>
              </a:rPr>
              <a:t>::swap( </a:t>
            </a:r>
            <a:r>
              <a:rPr lang="en-US" sz="1000" b="1" dirty="0" err="1">
                <a:latin typeface="+mn-lt"/>
              </a:rPr>
              <a:t>storedValue</a:t>
            </a:r>
            <a:r>
              <a:rPr lang="en-US" sz="1000" b="1" dirty="0">
                <a:latin typeface="+mn-lt"/>
              </a:rPr>
              <a:t>, </a:t>
            </a:r>
            <a:r>
              <a:rPr lang="en-US" sz="1000" b="1" dirty="0" err="1">
                <a:latin typeface="+mn-lt"/>
              </a:rPr>
              <a:t>rhs.storedValue</a:t>
            </a:r>
            <a:r>
              <a:rPr lang="en-US" sz="1000" b="1" dirty="0">
                <a:latin typeface="+mn-lt"/>
              </a:rPr>
              <a:t> );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    return *this;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}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</a:t>
            </a:r>
            <a:r>
              <a:rPr lang="en-US" sz="1000" b="1" dirty="0" err="1">
                <a:latin typeface="+mn-lt"/>
              </a:rPr>
              <a:t>int</a:t>
            </a:r>
            <a:r>
              <a:rPr lang="en-US" sz="1000" b="1" dirty="0">
                <a:latin typeface="+mn-lt"/>
              </a:rPr>
              <a:t> read( ) </a:t>
            </a:r>
            <a:r>
              <a:rPr lang="en-US" sz="1000" b="1" dirty="0" err="1">
                <a:latin typeface="+mn-lt"/>
              </a:rPr>
              <a:t>const</a:t>
            </a:r>
            <a:endParaRPr lang="en-US" sz="1000" b="1" dirty="0">
              <a:latin typeface="+mn-lt"/>
            </a:endParaRPr>
          </a:p>
          <a:p>
            <a:pPr>
              <a:defRPr/>
            </a:pPr>
            <a:r>
              <a:rPr lang="en-US" sz="1000" b="1" dirty="0">
                <a:latin typeface="+mn-lt"/>
              </a:rPr>
              <a:t>      { return *</a:t>
            </a:r>
            <a:r>
              <a:rPr lang="en-US" sz="1000" b="1" dirty="0" err="1">
                <a:latin typeface="+mn-lt"/>
              </a:rPr>
              <a:t>storedValue</a:t>
            </a:r>
            <a:r>
              <a:rPr lang="en-US" sz="1000" b="1" dirty="0">
                <a:latin typeface="+mn-lt"/>
              </a:rPr>
              <a:t>; }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void write( </a:t>
            </a:r>
            <a:r>
              <a:rPr lang="en-US" sz="1000" b="1" dirty="0" err="1">
                <a:latin typeface="+mn-lt"/>
              </a:rPr>
              <a:t>int</a:t>
            </a:r>
            <a:r>
              <a:rPr lang="en-US" sz="1000" b="1" dirty="0">
                <a:latin typeface="+mn-lt"/>
              </a:rPr>
              <a:t> x )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  { *</a:t>
            </a:r>
            <a:r>
              <a:rPr lang="en-US" sz="1000" b="1" dirty="0" err="1">
                <a:latin typeface="+mn-lt"/>
              </a:rPr>
              <a:t>storedValue</a:t>
            </a:r>
            <a:r>
              <a:rPr lang="en-US" sz="1000" b="1" dirty="0">
                <a:latin typeface="+mn-lt"/>
              </a:rPr>
              <a:t> = x; }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private: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    </a:t>
            </a:r>
            <a:r>
              <a:rPr lang="en-US" sz="1000" b="1" dirty="0" err="1">
                <a:latin typeface="+mn-lt"/>
              </a:rPr>
              <a:t>int</a:t>
            </a:r>
            <a:r>
              <a:rPr lang="en-US" sz="1000" b="1" dirty="0">
                <a:latin typeface="+mn-lt"/>
              </a:rPr>
              <a:t> *</a:t>
            </a:r>
            <a:r>
              <a:rPr lang="en-US" sz="1000" b="1" dirty="0" err="1">
                <a:latin typeface="+mn-lt"/>
              </a:rPr>
              <a:t>storedValue</a:t>
            </a:r>
            <a:r>
              <a:rPr lang="en-US" sz="1000" b="1" dirty="0">
                <a:latin typeface="+mn-lt"/>
              </a:rPr>
              <a:t>;</a:t>
            </a:r>
          </a:p>
          <a:p>
            <a:pPr>
              <a:defRPr/>
            </a:pPr>
            <a:r>
              <a:rPr lang="en-US" sz="1000" b="1" dirty="0">
                <a:latin typeface="+mn-lt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C96D0-0DEC-40FA-B898-2B0506B6953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640638" cy="47244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 Identify the difference between </a:t>
            </a:r>
          </a:p>
          <a:p>
            <a:pPr lvl="1" eaLnBrk="1" hangingPunct="1"/>
            <a:r>
              <a:rPr lang="en-US" altLang="en-US" sz="1800" smtClean="0">
                <a:solidFill>
                  <a:srgbClr val="0000FF"/>
                </a:solidFill>
              </a:rPr>
              <a:t>Shallow</a:t>
            </a:r>
            <a:r>
              <a:rPr lang="en-US" altLang="en-US" sz="1800" smtClean="0"/>
              <a:t> copy, and</a:t>
            </a:r>
          </a:p>
          <a:p>
            <a:pPr lvl="1" eaLnBrk="1" hangingPunct="1"/>
            <a:r>
              <a:rPr lang="en-US" altLang="en-US" sz="1800" smtClean="0">
                <a:solidFill>
                  <a:srgbClr val="0000FF"/>
                </a:solidFill>
              </a:rPr>
              <a:t>Deep</a:t>
            </a:r>
            <a:r>
              <a:rPr lang="en-US" altLang="en-US" sz="1800" smtClean="0"/>
              <a:t> copy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eaLnBrk="1" hangingPunct="1"/>
            <a:r>
              <a:rPr lang="en-US" altLang="en-US" sz="2000" smtClean="0"/>
              <a:t>For next class</a:t>
            </a:r>
          </a:p>
          <a:p>
            <a:pPr lvl="1" eaLnBrk="1" hangingPunct="1"/>
            <a:r>
              <a:rPr lang="en-US" altLang="en-US" sz="1800" smtClean="0"/>
              <a:t>Read Section 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Base Class and Derived Class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Constructor</a:t>
            </a:r>
          </a:p>
          <a:p>
            <a:pPr lvl="1"/>
            <a:r>
              <a:rPr lang="en-US" altLang="en-US" sz="1600" smtClean="0"/>
              <a:t>Instantiating an object of derived class begins a chain of constructor calls</a:t>
            </a:r>
          </a:p>
          <a:p>
            <a:pPr lvl="1"/>
            <a:r>
              <a:rPr lang="en-US" altLang="en-US" sz="1600" smtClean="0"/>
              <a:t>Derived class constructor first calls base class constructor before performing its own tasks</a:t>
            </a:r>
          </a:p>
          <a:p>
            <a:pPr lvl="1"/>
            <a:r>
              <a:rPr lang="en-US" altLang="en-US" sz="1600" smtClean="0"/>
              <a:t>Base class constructor can be either implicitly or explicitly invoked by the derived class constructor</a:t>
            </a:r>
          </a:p>
          <a:p>
            <a:pPr lvl="2"/>
            <a:r>
              <a:rPr lang="en-US" altLang="en-US" sz="1400" smtClean="0"/>
              <a:t>Explicit invocation via “base-class initializer syntax”</a:t>
            </a:r>
          </a:p>
          <a:p>
            <a:pPr lvl="2"/>
            <a:r>
              <a:rPr lang="en-US" altLang="en-US" sz="1400" smtClean="0"/>
              <a:t>Explicit invocation normally involves passing some parameters</a:t>
            </a:r>
          </a:p>
          <a:p>
            <a:endParaRPr lang="en-US" altLang="en-US" sz="2000" smtClean="0"/>
          </a:p>
          <a:p>
            <a:r>
              <a:rPr lang="en-US" altLang="en-US" sz="2000" smtClean="0"/>
              <a:t>Destructor</a:t>
            </a:r>
          </a:p>
          <a:p>
            <a:pPr lvl="1"/>
            <a:r>
              <a:rPr lang="en-US" altLang="en-US" sz="1600" smtClean="0"/>
              <a:t>Destroying an object of derived class begins a chain of destructor calls</a:t>
            </a:r>
          </a:p>
          <a:p>
            <a:pPr lvl="1"/>
            <a:r>
              <a:rPr lang="en-US" altLang="en-US" sz="1600" smtClean="0"/>
              <a:t>In the reverse order of constructor execution</a:t>
            </a:r>
          </a:p>
          <a:p>
            <a:pPr lvl="2"/>
            <a:r>
              <a:rPr lang="en-US" altLang="en-US" sz="1400" smtClean="0"/>
              <a:t>Destructor of derived class performs its own tasks first, before calling the base class destructor</a:t>
            </a:r>
          </a:p>
          <a:p>
            <a:pPr lvl="1"/>
            <a:r>
              <a:rPr lang="en-US" altLang="en-US" sz="1600" smtClean="0"/>
              <a:t>Called implicitly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67169-A16C-4008-8DB1-FABC232BB21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838200" y="990600"/>
            <a:ext cx="56483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eaLnBrk="1" hangingPunct="1"/>
            <a:endParaRPr lang="en-US" altLang="en-US" sz="10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class my_base_class {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my_base_class(int initial_value = 0) : x(initial_value) {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    cout &lt;&lt; "Inside base class constructor" &lt;&lt; endl;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    cout &lt;&lt; "x == " &lt;&lt; x &lt;&lt; endl;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~my_base_class() {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    cout &lt;&lt; "Inside base class destructor" &lt;&lt; endl;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int get_x() const {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    return x;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int x;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/>
            <a:endParaRPr lang="en-US" altLang="en-US" sz="10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class my_derived_class : public my_base_class {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my_derived_class(int initial_x_value = 0, int initial_y_value = 0) 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    : my_base_class(initial_x_value), y(initial_y_value) {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    cout &lt;&lt; "Inside derived class constructor" &lt;&lt; endl;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    cout &lt;&lt; "x == " &lt;&lt; get_x() &lt;&lt; endl;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    cout &lt;&lt; "y == " &lt;&lt; y &lt;&lt; endl;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~my_derived_class() {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    cout &lt;&lt; "Inside derived class destructor" &lt;&lt; endl;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en-US" sz="10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    int y;</a:t>
            </a:r>
          </a:p>
          <a:p>
            <a:pPr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};</a:t>
            </a:r>
            <a:endParaRPr lang="en-US" alt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800600"/>
            <a:ext cx="32718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Explicitly calling base class constructor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647825" y="4400550"/>
            <a:ext cx="2286000" cy="152400"/>
          </a:xfrm>
          <a:prstGeom prst="rect">
            <a:avLst/>
          </a:prstGeom>
          <a:noFill/>
          <a:ln w="254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894263" y="4829175"/>
            <a:ext cx="3335337" cy="276225"/>
          </a:xfrm>
          <a:prstGeom prst="rect">
            <a:avLst/>
          </a:prstGeom>
          <a:noFill/>
          <a:ln w="254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631B4-E37F-4D3F-8784-A473AE99AB2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(Cont’d)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838200" y="1295400"/>
            <a:ext cx="36210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    my_derived_class mdc1;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    my_derived_class mdc2(2, 4);</a:t>
            </a:r>
          </a:p>
          <a:p>
            <a:pPr eaLnBrk="1" hangingPunct="1"/>
            <a:endParaRPr lang="en-US" altLang="en-US" sz="14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    return(0);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1524000"/>
            <a:ext cx="2692400" cy="3108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Inside base class constructor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x == 0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Inside derived class constructor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x == 0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y == 0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Inside base class constructor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x == 2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Inside derived class constructor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x == 2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y == 4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Inside derived class destructor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Inside base class destructor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Inside derived class destructor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Inside base class destructor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334000" y="1524000"/>
            <a:ext cx="2743200" cy="1143000"/>
          </a:xfrm>
          <a:prstGeom prst="rect">
            <a:avLst/>
          </a:prstGeom>
          <a:noFill/>
          <a:ln w="254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334000" y="2667000"/>
            <a:ext cx="2743200" cy="1066800"/>
          </a:xfrm>
          <a:prstGeom prst="rect">
            <a:avLst/>
          </a:prstGeom>
          <a:noFill/>
          <a:ln w="254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F52E1-4021-45B0-B500-607E4BD229A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4953000"/>
            <a:ext cx="37512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 see r1/base_derived.cpp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5800" y="1474788"/>
            <a:ext cx="4267200" cy="4030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/**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* A class for simulating an integer memory cell.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*/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class </a:t>
            </a:r>
            <a:r>
              <a:rPr lang="en-US" sz="1600" dirty="0" err="1">
                <a:latin typeface="+mn-lt"/>
              </a:rPr>
              <a:t>IntCell</a:t>
            </a:r>
            <a:endParaRPr lang="en-US" sz="1600" dirty="0">
              <a:latin typeface="+mn-lt"/>
            </a:endParaRPr>
          </a:p>
          <a:p>
            <a:pPr>
              <a:defRPr/>
            </a:pPr>
            <a:r>
              <a:rPr lang="en-US" sz="16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 public: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+mn-lt"/>
              </a:rPr>
              <a:t>explicit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IntCell</a:t>
            </a:r>
            <a:r>
              <a:rPr lang="en-US" sz="1600" dirty="0">
                <a:latin typeface="+mn-lt"/>
              </a:rPr>
              <a:t>(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initialValue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+mn-lt"/>
              </a:rPr>
              <a:t>= 0</a:t>
            </a:r>
            <a:r>
              <a:rPr lang="en-US" sz="1600" dirty="0">
                <a:latin typeface="+mn-lt"/>
              </a:rPr>
              <a:t> )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     </a:t>
            </a:r>
            <a:r>
              <a:rPr lang="en-US" sz="1600" dirty="0">
                <a:solidFill>
                  <a:schemeClr val="accent2"/>
                </a:solidFill>
                <a:latin typeface="+mn-lt"/>
              </a:rPr>
              <a:t>: </a:t>
            </a:r>
            <a:r>
              <a:rPr lang="en-US" sz="1600" dirty="0" err="1">
                <a:solidFill>
                  <a:schemeClr val="accent2"/>
                </a:solidFill>
                <a:latin typeface="+mn-lt"/>
              </a:rPr>
              <a:t>storedValue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initialValue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}</a:t>
            </a:r>
            <a:r>
              <a:rPr lang="en-US" sz="1600" dirty="0">
                <a:latin typeface="+mn-lt"/>
              </a:rPr>
              <a:t> { }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  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read( ) </a:t>
            </a:r>
            <a:r>
              <a:rPr lang="en-US" sz="1600" dirty="0" err="1">
                <a:solidFill>
                  <a:srgbClr val="0000FF"/>
                </a:solidFill>
                <a:latin typeface="+mn-lt"/>
              </a:rPr>
              <a:t>const</a:t>
            </a:r>
            <a:endParaRPr lang="en-US" sz="1600" dirty="0">
              <a:solidFill>
                <a:srgbClr val="0000FF"/>
              </a:solidFill>
              <a:latin typeface="+mn-lt"/>
            </a:endParaRPr>
          </a:p>
          <a:p>
            <a:pPr>
              <a:defRPr/>
            </a:pPr>
            <a:r>
              <a:rPr lang="en-US" sz="1600" dirty="0">
                <a:latin typeface="+mn-lt"/>
              </a:rPr>
              <a:t>      { return </a:t>
            </a:r>
            <a:r>
              <a:rPr lang="en-US" sz="1600" dirty="0" err="1">
                <a:latin typeface="+mn-lt"/>
              </a:rPr>
              <a:t>storedValue</a:t>
            </a:r>
            <a:r>
              <a:rPr lang="en-US" sz="1600" dirty="0">
                <a:latin typeface="+mn-lt"/>
              </a:rPr>
              <a:t>; }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   void write(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x )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     { </a:t>
            </a:r>
            <a:r>
              <a:rPr lang="en-US" sz="1600" dirty="0" err="1">
                <a:latin typeface="+mn-lt"/>
              </a:rPr>
              <a:t>storedValue</a:t>
            </a:r>
            <a:r>
              <a:rPr lang="en-US" sz="1600" dirty="0">
                <a:latin typeface="+mn-lt"/>
              </a:rPr>
              <a:t> = x; }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 private: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  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storedValue</a:t>
            </a:r>
            <a:r>
              <a:rPr lang="en-US" sz="16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};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51BA8-F71E-497B-9406-BF825059904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Additional Syntax and Accessors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202113" cy="49530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Default parameters</a:t>
            </a:r>
          </a:p>
          <a:p>
            <a:pPr lvl="1" eaLnBrk="1" hangingPunct="1"/>
            <a:r>
              <a:rPr lang="en-US" altLang="en-US" sz="1600" smtClean="0"/>
              <a:t>Parameter to constructor is optional</a:t>
            </a:r>
          </a:p>
          <a:p>
            <a:pPr eaLnBrk="1" hangingPunct="1"/>
            <a:r>
              <a:rPr lang="en-US" altLang="en-US" sz="1800" smtClean="0"/>
              <a:t>Initializer list</a:t>
            </a:r>
          </a:p>
          <a:p>
            <a:pPr lvl="1" eaLnBrk="1" hangingPunct="1"/>
            <a:r>
              <a:rPr lang="en-US" altLang="en-US" sz="1600" smtClean="0"/>
              <a:t>Init data members directly in the constructor</a:t>
            </a:r>
          </a:p>
          <a:p>
            <a:pPr eaLnBrk="1" hangingPunct="1"/>
            <a:r>
              <a:rPr lang="en-US" altLang="en-US" sz="1800" smtClean="0"/>
              <a:t>Explicit constructor</a:t>
            </a:r>
          </a:p>
          <a:p>
            <a:pPr lvl="1" eaLnBrk="1" hangingPunct="1"/>
            <a:r>
              <a:rPr lang="en-US" altLang="en-US" sz="1600" smtClean="0"/>
              <a:t>Avoids automatic type conversion (and resulting bugs)</a:t>
            </a:r>
          </a:p>
          <a:p>
            <a:pPr lvl="1" eaLnBrk="1" hangingPunct="1"/>
            <a:r>
              <a:rPr lang="en-US" altLang="en-US" sz="1600" smtClean="0"/>
              <a:t>The following not allowed</a:t>
            </a:r>
          </a:p>
          <a:p>
            <a:pPr lvl="2" eaLnBrk="1" hangingPunct="1"/>
            <a:r>
              <a:rPr lang="en-US" altLang="en-US" sz="1400" smtClean="0">
                <a:solidFill>
                  <a:srgbClr val="0000FF"/>
                </a:solidFill>
              </a:rPr>
              <a:t>IntCell obj;	</a:t>
            </a:r>
          </a:p>
          <a:p>
            <a:pPr lvl="2" eaLnBrk="1" hangingPunct="1"/>
            <a:r>
              <a:rPr lang="en-US" altLang="en-US" sz="1400" smtClean="0">
                <a:solidFill>
                  <a:srgbClr val="0000FF"/>
                </a:solidFill>
              </a:rPr>
              <a:t>obj = 37;</a:t>
            </a:r>
          </a:p>
          <a:p>
            <a:pPr eaLnBrk="1" hangingPunct="1"/>
            <a:r>
              <a:rPr lang="en-US" altLang="en-US" sz="1800" smtClean="0"/>
              <a:t>Constant member functions</a:t>
            </a:r>
          </a:p>
          <a:p>
            <a:pPr lvl="1" eaLnBrk="1" hangingPunct="1"/>
            <a:r>
              <a:rPr lang="en-US" altLang="en-US" sz="1600" smtClean="0"/>
              <a:t>Examines, but does not change the object state</a:t>
            </a:r>
          </a:p>
          <a:p>
            <a:pPr lvl="1" eaLnBrk="1" hangingPunct="1"/>
            <a:r>
              <a:rPr lang="en-US" altLang="en-US" sz="1600" smtClean="0"/>
              <a:t>Also called ‘</a:t>
            </a:r>
            <a:r>
              <a:rPr lang="en-US" altLang="en-US" sz="1600" smtClean="0">
                <a:solidFill>
                  <a:srgbClr val="0000FF"/>
                </a:solidFill>
              </a:rPr>
              <a:t>accessor</a:t>
            </a:r>
            <a:r>
              <a:rPr lang="en-US" altLang="en-US" sz="1600" smtClean="0"/>
              <a:t>’</a:t>
            </a:r>
          </a:p>
          <a:p>
            <a:pPr lvl="1" eaLnBrk="1" hangingPunct="1"/>
            <a:r>
              <a:rPr lang="en-US" altLang="en-US" sz="1600" smtClean="0"/>
              <a:t>Non-const functions are called ‘</a:t>
            </a:r>
            <a:r>
              <a:rPr lang="en-US" altLang="en-US" sz="1600" smtClean="0">
                <a:solidFill>
                  <a:srgbClr val="0000FF"/>
                </a:solidFill>
              </a:rPr>
              <a:t>mutators</a:t>
            </a:r>
            <a:r>
              <a:rPr lang="en-US" altLang="en-US" sz="1600" smtClean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D2C2C-3858-4886-BF95-6AD5B0F35C0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 Vs. Implementation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21113" cy="47244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Interface typically defined in .h files</a:t>
            </a:r>
          </a:p>
          <a:p>
            <a:pPr lvl="1" eaLnBrk="1" hangingPunct="1"/>
            <a:r>
              <a:rPr lang="en-US" altLang="en-US" sz="1800" dirty="0" smtClean="0"/>
              <a:t>#include in .</a:t>
            </a:r>
            <a:r>
              <a:rPr lang="en-US" altLang="en-US" sz="1800" dirty="0" err="1" smtClean="0"/>
              <a:t>cpp</a:t>
            </a:r>
            <a:r>
              <a:rPr lang="en-US" altLang="en-US" sz="1800" dirty="0" smtClean="0"/>
              <a:t> file</a:t>
            </a:r>
          </a:p>
          <a:p>
            <a:pPr lvl="1" eaLnBrk="1" hangingPunct="1"/>
            <a:r>
              <a:rPr lang="en-US" altLang="en-US" sz="1800" dirty="0" smtClean="0"/>
              <a:t>Also referred to as declaration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/>
            <a:r>
              <a:rPr lang="en-US" altLang="en-US" sz="2000" dirty="0" smtClean="0"/>
              <a:t>Preprocessor commands </a:t>
            </a:r>
          </a:p>
          <a:p>
            <a:pPr lvl="1" eaLnBrk="1" hangingPunct="1"/>
            <a:r>
              <a:rPr lang="en-US" altLang="en-US" sz="1800" dirty="0" smtClean="0"/>
              <a:t>Guards against multiple inclusion of .h files</a:t>
            </a:r>
          </a:p>
          <a:p>
            <a:pPr lvl="1" eaLnBrk="1" hangingPunct="1"/>
            <a:endParaRPr lang="en-US" altLang="en-US" sz="1800" dirty="0" smtClean="0"/>
          </a:p>
        </p:txBody>
      </p:sp>
      <p:pic>
        <p:nvPicPr>
          <p:cNvPr id="5125" name="Picture 4" descr="fig01_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637088" y="1703388"/>
            <a:ext cx="3821112" cy="4059237"/>
          </a:xfrm>
          <a:noFill/>
        </p:spPr>
      </p:pic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4876800" y="1651000"/>
            <a:ext cx="1752600" cy="533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4864100" y="5588000"/>
            <a:ext cx="762000" cy="304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7010400" y="1295400"/>
            <a:ext cx="1427163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Tahoma" pitchFamily="34" charset="0"/>
                <a:cs typeface="Times New Roman" pitchFamily="18" charset="0"/>
              </a:rPr>
              <a:t>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6340B-8B4F-47B6-BF94-889E706265A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Interface Vs. Implementation (contd.)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21113" cy="47244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Scope-resolution </a:t>
            </a:r>
            <a:r>
              <a:rPr lang="en-US" altLang="en-US" sz="2000" dirty="0" smtClean="0"/>
              <a:t>operator</a:t>
            </a:r>
          </a:p>
          <a:p>
            <a:pPr lvl="1" eaLnBrk="1" hangingPunct="1"/>
            <a:r>
              <a:rPr lang="en-US" altLang="en-US" sz="1800" dirty="0" smtClean="0"/>
              <a:t>The :: symbol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To </a:t>
            </a:r>
            <a:r>
              <a:rPr lang="en-US" altLang="en-US" sz="1800" dirty="0" smtClean="0"/>
              <a:t>identify the class corresponding to each function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Remember</a:t>
            </a:r>
          </a:p>
          <a:p>
            <a:pPr lvl="1" eaLnBrk="1" hangingPunct="1"/>
            <a:r>
              <a:rPr lang="en-US" altLang="en-US" sz="1800" dirty="0" smtClean="0"/>
              <a:t>Function signatures must match in both interface and implementation</a:t>
            </a:r>
          </a:p>
          <a:p>
            <a:pPr lvl="1" eaLnBrk="1" hangingPunct="1"/>
            <a:r>
              <a:rPr lang="en-US" altLang="en-US" sz="1800" dirty="0" smtClean="0"/>
              <a:t>Default parameters are specified only in the interface</a:t>
            </a:r>
          </a:p>
          <a:p>
            <a:pPr eaLnBrk="1" hangingPunct="1"/>
            <a:endParaRPr lang="en-US" altLang="en-US" sz="2000" dirty="0" smtClean="0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6553200" y="1066800"/>
            <a:ext cx="2335213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Tahoma" pitchFamily="34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6150" name="Content Placeholder 1"/>
          <p:cNvSpPr>
            <a:spLocks noGrp="1"/>
          </p:cNvSpPr>
          <p:nvPr>
            <p:ph sz="half" idx="2"/>
          </p:nvPr>
        </p:nvSpPr>
        <p:spPr>
          <a:xfrm>
            <a:off x="4495800" y="1309688"/>
            <a:ext cx="4392613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#include "IntCell.h"</a:t>
            </a:r>
          </a:p>
          <a:p>
            <a:pPr marL="0" indent="0">
              <a:buFontTx/>
              <a:buNone/>
            </a:pPr>
            <a:endParaRPr lang="en-US" altLang="en-US" sz="110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/**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 * Construct the IntCell with initialValue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 */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IntCell::IntCell( int initialValue ) : storedValue</a:t>
            </a:r>
            <a:r>
              <a:rPr lang="en-US" altLang="en-US" sz="1100" smtClean="0">
                <a:solidFill>
                  <a:srgbClr val="0000FF"/>
                </a:solidFill>
              </a:rPr>
              <a:t>{ initialValue }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en-US" altLang="en-US" sz="110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/**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 * Return the stored value.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 */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int IntCell::read( ) const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    return storedValue;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en-US" altLang="en-US" sz="110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/**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 * Store x.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 */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void IntCell::write( int x )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    storedValue = x;</a:t>
            </a:r>
          </a:p>
          <a:p>
            <a:pPr marL="0" indent="0">
              <a:buFontTx/>
              <a:buNone/>
            </a:pPr>
            <a:r>
              <a:rPr lang="en-US" altLang="en-US" sz="110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en-US" altLang="en-US" sz="11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68446-9EB7-49DD-8F57-2DADC2B7695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main() function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39888"/>
            <a:ext cx="4114800" cy="4760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Objects are declared just like primitive data types.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Legal Declarations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b="1" smtClean="0"/>
              <a:t>IntCell obj1; </a:t>
            </a:r>
            <a:r>
              <a:rPr lang="en-US" altLang="en-US" sz="1400" b="1" smtClean="0">
                <a:solidFill>
                  <a:srgbClr val="0000FF"/>
                </a:solidFill>
              </a:rPr>
              <a:t>// zero parameter constructor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b="1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b="1" smtClean="0"/>
              <a:t>IntCell obj2(12); </a:t>
            </a:r>
            <a:r>
              <a:rPr lang="en-US" altLang="en-US" sz="1400" b="1" smtClean="0">
                <a:solidFill>
                  <a:srgbClr val="0000FF"/>
                </a:solidFill>
              </a:rPr>
              <a:t>// one parameter constructor, in classic C++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Illegal declarations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b="1" smtClean="0"/>
              <a:t>IntCell obj3 = 37; </a:t>
            </a:r>
            <a:r>
              <a:rPr lang="en-US" altLang="en-US" sz="1400" b="1" smtClean="0">
                <a:solidFill>
                  <a:srgbClr val="0000FF"/>
                </a:solidFill>
              </a:rPr>
              <a:t>// explicit constructor used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b="1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b="1" smtClean="0"/>
              <a:t>IntCell obj4(); </a:t>
            </a:r>
            <a:r>
              <a:rPr lang="en-US" altLang="en-US" sz="1400" b="1" smtClean="0">
                <a:solidFill>
                  <a:srgbClr val="0000FF"/>
                </a:solidFill>
              </a:rPr>
              <a:t>// function declaration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b="1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New style supported in C++11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b="1" smtClean="0"/>
              <a:t>IntCell obj5{12}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b="1" smtClean="0"/>
              <a:t>IntCell Obj6{}</a:t>
            </a: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5105400" y="5486400"/>
            <a:ext cx="2282825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Tahoma" pitchFamily="34" charset="0"/>
                <a:cs typeface="Times New Roman" pitchFamily="18" charset="0"/>
              </a:rPr>
              <a:t>main() function</a:t>
            </a:r>
          </a:p>
        </p:txBody>
      </p:sp>
      <p:pic>
        <p:nvPicPr>
          <p:cNvPr id="7174" name="Picture 10" descr="D:\courses\COP4530spring2007\supplements\weiss_ppt_files\ch01\ch01gif\fig01_09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267200" cy="3505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2598-2726-40F4-8E31-71AA2B91470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and string in C++ STL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125913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Replace built-in C++ arrays and strings, respectively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Built-in arrays/string do not act as proper C++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Standard </a:t>
            </a:r>
            <a:r>
              <a:rPr lang="en-US" altLang="en-US" sz="1800" smtClean="0">
                <a:solidFill>
                  <a:srgbClr val="0000FF"/>
                </a:solidFill>
              </a:rPr>
              <a:t>vector</a:t>
            </a:r>
            <a:r>
              <a:rPr lang="en-US" altLang="en-US" sz="1800" smtClean="0"/>
              <a:t>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Gives a size()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Can be assigned using 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Standard </a:t>
            </a:r>
            <a:r>
              <a:rPr lang="en-US" altLang="en-US" sz="1800" smtClean="0">
                <a:solidFill>
                  <a:srgbClr val="0000FF"/>
                </a:solidFill>
              </a:rPr>
              <a:t>string </a:t>
            </a:r>
            <a:r>
              <a:rPr lang="en-US" altLang="en-US" sz="1800" smtClean="0"/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Compared with ==, &lt;,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Can be assigned using =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Gives length()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Avoid C++ built-in arrays and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Instead, use vector and string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Exception: code optimized for speed</a:t>
            </a:r>
          </a:p>
        </p:txBody>
      </p:sp>
      <p:pic>
        <p:nvPicPr>
          <p:cNvPr id="8197" name="Picture 4" descr="fig01_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419600" y="1295400"/>
            <a:ext cx="4495800" cy="4495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 Features in C++11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Initialization of vectors using {}</a:t>
            </a:r>
          </a:p>
          <a:p>
            <a:pPr lvl="1">
              <a:defRPr/>
            </a:pPr>
            <a:r>
              <a:rPr lang="en-US" dirty="0"/>
              <a:t>v</a:t>
            </a:r>
            <a:r>
              <a:rPr lang="en-US" dirty="0" smtClean="0"/>
              <a:t>ector&lt;</a:t>
            </a:r>
            <a:r>
              <a:rPr lang="en-US" dirty="0" err="1" smtClean="0"/>
              <a:t>int</a:t>
            </a:r>
            <a:r>
              <a:rPr lang="en-US" dirty="0" smtClean="0"/>
              <a:t>&gt; vec1 = {10, 20, 30};</a:t>
            </a:r>
          </a:p>
          <a:p>
            <a:pPr lvl="1">
              <a:defRPr/>
            </a:pPr>
            <a:r>
              <a:rPr lang="en-US" dirty="0"/>
              <a:t>v</a:t>
            </a:r>
            <a:r>
              <a:rPr lang="en-US" dirty="0" smtClean="0"/>
              <a:t>ector&lt;</a:t>
            </a:r>
            <a:r>
              <a:rPr lang="en-US" dirty="0" err="1" smtClean="0"/>
              <a:t>int</a:t>
            </a:r>
            <a:r>
              <a:rPr lang="en-US" dirty="0" smtClean="0"/>
              <a:t>&gt; vec2{10, 20, 30};</a:t>
            </a:r>
          </a:p>
          <a:p>
            <a:pPr>
              <a:defRPr/>
            </a:pPr>
            <a:r>
              <a:rPr lang="en-US" dirty="0" smtClean="0"/>
              <a:t>How about</a:t>
            </a:r>
          </a:p>
          <a:p>
            <a:pPr lvl="1">
              <a:defRPr/>
            </a:pPr>
            <a:r>
              <a:rPr lang="en-US" dirty="0"/>
              <a:t>v</a:t>
            </a:r>
            <a:r>
              <a:rPr lang="en-US" dirty="0" smtClean="0"/>
              <a:t>ector&lt;</a:t>
            </a:r>
            <a:r>
              <a:rPr lang="en-US" dirty="0" err="1" smtClean="0"/>
              <a:t>int</a:t>
            </a:r>
            <a:r>
              <a:rPr lang="en-US" dirty="0" smtClean="0"/>
              <a:t>&gt; vec3(12); //specifying size of vector</a:t>
            </a:r>
          </a:p>
          <a:p>
            <a:pPr lvl="1">
              <a:defRPr/>
            </a:pPr>
            <a:r>
              <a:rPr lang="en-US" dirty="0"/>
              <a:t>v</a:t>
            </a:r>
            <a:r>
              <a:rPr lang="en-US" dirty="0" smtClean="0"/>
              <a:t>ector&lt;</a:t>
            </a:r>
            <a:r>
              <a:rPr lang="en-US" dirty="0" err="1" smtClean="0"/>
              <a:t>int</a:t>
            </a:r>
            <a:r>
              <a:rPr lang="en-US" dirty="0" smtClean="0"/>
              <a:t>&gt;vec4{12}; // value initialization</a:t>
            </a:r>
          </a:p>
          <a:p>
            <a:pPr lvl="1">
              <a:defRPr/>
            </a:pPr>
            <a:r>
              <a:rPr lang="en-US" dirty="0" smtClean="0">
                <a:solidFill>
                  <a:srgbClr val="3333FF"/>
                </a:solidFill>
              </a:rPr>
              <a:t>Curly braces are for value initialization</a:t>
            </a:r>
          </a:p>
          <a:p>
            <a:pPr>
              <a:defRPr/>
            </a:pPr>
            <a:r>
              <a:rPr lang="en-US" dirty="0" smtClean="0"/>
              <a:t>Range-based for loop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Keyword </a:t>
            </a:r>
            <a:r>
              <a:rPr lang="en-US" i="1" dirty="0" smtClean="0"/>
              <a:t>auto</a:t>
            </a:r>
          </a:p>
          <a:p>
            <a:pPr lvl="1">
              <a:defRPr/>
            </a:pPr>
            <a:r>
              <a:rPr lang="en-US" dirty="0" smtClean="0"/>
              <a:t>You do not need to specify the type </a:t>
            </a:r>
          </a:p>
          <a:p>
            <a:pPr lvl="1">
              <a:defRPr/>
            </a:pPr>
            <a:r>
              <a:rPr lang="en-US" dirty="0" smtClean="0"/>
              <a:t>auto </a:t>
            </a:r>
            <a:r>
              <a:rPr lang="en-US" dirty="0" err="1" smtClean="0"/>
              <a:t>i</a:t>
            </a:r>
            <a:r>
              <a:rPr lang="en-US" dirty="0" smtClean="0"/>
              <a:t> = 20;</a:t>
            </a:r>
          </a:p>
          <a:p>
            <a:pPr lvl="1">
              <a:defRPr/>
            </a:pPr>
            <a:r>
              <a:rPr lang="en-US" dirty="0"/>
              <a:t>a</a:t>
            </a:r>
            <a:r>
              <a:rPr lang="en-US" dirty="0" smtClean="0"/>
              <a:t>uto </a:t>
            </a:r>
            <a:r>
              <a:rPr lang="en-US" dirty="0" err="1" smtClean="0"/>
              <a:t>itr</a:t>
            </a:r>
            <a:r>
              <a:rPr lang="en-US" dirty="0" smtClean="0"/>
              <a:t> = vec1.begin();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Auto may not be used in some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3FB0E-A427-4498-81D9-0542D2ED7F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43513" y="3424238"/>
            <a:ext cx="2012950" cy="1076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sum = 0;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for (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x : squares) {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	sum += x;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600" smtClean="0">
                <a:solidFill>
                  <a:schemeClr val="tx1"/>
                </a:solidFill>
              </a:rPr>
              <a:t>int main( )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chemeClr val="tx1"/>
                </a:solidFill>
              </a:rPr>
              <a:t>    IntCell *m;</a:t>
            </a:r>
          </a:p>
          <a:p>
            <a:pPr marL="0" indent="0">
              <a:buFontTx/>
              <a:buNone/>
            </a:pPr>
            <a:endParaRPr lang="en-US" altLang="en-US" sz="160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chemeClr val="tx1"/>
                </a:solidFill>
              </a:rPr>
              <a:t>    m = new IntCell{ 0 };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chemeClr val="tx1"/>
                </a:solidFill>
              </a:rPr>
              <a:t>    m-&gt;write( 5 );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chemeClr val="tx1"/>
                </a:solidFill>
              </a:rPr>
              <a:t>    cout &lt;&lt; "Cell contents: " &lt;&lt; m-&gt;read( ) &lt;&lt; endl;</a:t>
            </a:r>
          </a:p>
          <a:p>
            <a:pPr marL="0" indent="0">
              <a:buFontTx/>
              <a:buNone/>
            </a:pPr>
            <a:endParaRPr lang="en-US" altLang="en-US" sz="160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chemeClr val="tx1"/>
                </a:solidFill>
              </a:rPr>
              <a:t>    delete m;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chemeClr val="tx1"/>
                </a:solidFill>
              </a:rPr>
              <a:t>    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en-US" altLang="en-US" sz="1600" smtClean="0"/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5715000" y="5791200"/>
            <a:ext cx="3810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89558-2720-458F-81CC-95113AB3FC9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Pointers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267200" cy="54102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Pointer variable</a:t>
            </a:r>
          </a:p>
          <a:p>
            <a:pPr lvl="1" eaLnBrk="1" hangingPunct="1"/>
            <a:r>
              <a:rPr lang="en-US" altLang="en-US" sz="1800" dirty="0" smtClean="0"/>
              <a:t>Stores the address of another object/data in memory.</a:t>
            </a:r>
          </a:p>
          <a:p>
            <a:pPr eaLnBrk="1" hangingPunct="1"/>
            <a:r>
              <a:rPr lang="en-US" altLang="en-US" sz="2000" dirty="0" smtClean="0"/>
              <a:t>Declaration</a:t>
            </a:r>
          </a:p>
          <a:p>
            <a:pPr lvl="1" eaLnBrk="1" hangingPunct="1"/>
            <a:r>
              <a:rPr lang="en-US" altLang="en-US" sz="1800" dirty="0" smtClean="0"/>
              <a:t>* before the variable name indicates a pointer declaration</a:t>
            </a:r>
          </a:p>
          <a:p>
            <a:pPr lvl="1" eaLnBrk="1" hangingPunct="1"/>
            <a:r>
              <a:rPr lang="en-US" altLang="en-US" sz="1800" dirty="0" smtClean="0"/>
              <a:t>Pointers are uninitialized at declaration time.</a:t>
            </a:r>
          </a:p>
          <a:p>
            <a:pPr lvl="1" eaLnBrk="1" hangingPunct="1"/>
            <a:r>
              <a:rPr lang="en-US" altLang="en-US" sz="1800" dirty="0" smtClean="0"/>
              <a:t>Reading uninitialized pointer values results in bugs.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Address-of operator &amp;</a:t>
            </a:r>
          </a:p>
          <a:p>
            <a:pPr lvl="1" eaLnBrk="1" hangingPunct="1"/>
            <a:r>
              <a:rPr lang="en-US" altLang="en-US" sz="1800" dirty="0" smtClean="0">
                <a:solidFill>
                  <a:srgbClr val="0000FF"/>
                </a:solidFill>
              </a:rPr>
              <a:t>&amp;</a:t>
            </a:r>
            <a:r>
              <a:rPr lang="en-US" altLang="en-US" sz="1800" dirty="0" err="1" smtClean="0">
                <a:solidFill>
                  <a:srgbClr val="0000FF"/>
                </a:solidFill>
              </a:rPr>
              <a:t>obj</a:t>
            </a:r>
            <a:r>
              <a:rPr lang="en-US" altLang="en-US" sz="1800" dirty="0" smtClean="0"/>
              <a:t> gives the address where </a:t>
            </a:r>
            <a:r>
              <a:rPr lang="en-US" altLang="en-US" sz="1800" dirty="0" err="1" smtClean="0">
                <a:solidFill>
                  <a:srgbClr val="0000FF"/>
                </a:solidFill>
              </a:rPr>
              <a:t>obj</a:t>
            </a:r>
            <a:r>
              <a:rPr lang="en-US" altLang="en-US" sz="1800" dirty="0" smtClean="0"/>
              <a:t> is stored.</a:t>
            </a:r>
          </a:p>
          <a:p>
            <a:pPr lvl="1" eaLnBrk="1" hangingPunct="1"/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a;</a:t>
            </a:r>
          </a:p>
          <a:p>
            <a:pPr lvl="1" eaLnBrk="1" hangingPunct="1"/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*b = &amp;a;</a:t>
            </a:r>
            <a:endParaRPr lang="en-US" altLang="en-US" dirty="0" smtClean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578475" y="1905000"/>
            <a:ext cx="365125" cy="46196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307013" y="2471738"/>
            <a:ext cx="465137" cy="4619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932363" y="3886200"/>
            <a:ext cx="685800" cy="46196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0250" name="TextBox 10"/>
          <p:cNvSpPr txBox="1">
            <a:spLocks noChangeArrowheads="1"/>
          </p:cNvSpPr>
          <p:nvPr/>
        </p:nvSpPr>
        <p:spPr bwMode="auto">
          <a:xfrm>
            <a:off x="5715000" y="5715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0251" name="TextBox 12"/>
          <p:cNvSpPr txBox="1">
            <a:spLocks noChangeArrowheads="1"/>
          </p:cNvSpPr>
          <p:nvPr/>
        </p:nvSpPr>
        <p:spPr bwMode="auto">
          <a:xfrm>
            <a:off x="5715000" y="5334000"/>
            <a:ext cx="32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6781800" y="57912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3" name="TextBox 14"/>
          <p:cNvSpPr txBox="1">
            <a:spLocks noChangeArrowheads="1"/>
          </p:cNvSpPr>
          <p:nvPr/>
        </p:nvSpPr>
        <p:spPr bwMode="auto">
          <a:xfrm>
            <a:off x="6858000" y="57864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1001</a:t>
            </a:r>
          </a:p>
        </p:txBody>
      </p:sp>
      <p:sp>
        <p:nvSpPr>
          <p:cNvPr id="10254" name="TextBox 15"/>
          <p:cNvSpPr txBox="1">
            <a:spLocks noChangeArrowheads="1"/>
          </p:cNvSpPr>
          <p:nvPr/>
        </p:nvSpPr>
        <p:spPr bwMode="auto">
          <a:xfrm>
            <a:off x="6781800" y="5410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10255" name="TextBox 18"/>
          <p:cNvSpPr txBox="1">
            <a:spLocks noChangeArrowheads="1"/>
          </p:cNvSpPr>
          <p:nvPr/>
        </p:nvSpPr>
        <p:spPr bwMode="auto">
          <a:xfrm>
            <a:off x="5486400" y="60150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1001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1996</Words>
  <Application>Microsoft Office PowerPoint</Application>
  <PresentationFormat>On-screen Show (4:3)</PresentationFormat>
  <Paragraphs>523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class_simple</vt:lpstr>
      <vt:lpstr>Chapter 1 C++ Basics Review </vt:lpstr>
      <vt:lpstr>Classes</vt:lpstr>
      <vt:lpstr>Additional Syntax and Accessors</vt:lpstr>
      <vt:lpstr>Interface Vs. Implementation</vt:lpstr>
      <vt:lpstr>Interface Vs. Implementation (contd.)</vt:lpstr>
      <vt:lpstr>main() function</vt:lpstr>
      <vt:lpstr>vector and string in C++ STL</vt:lpstr>
      <vt:lpstr>New Features in C++11</vt:lpstr>
      <vt:lpstr>Pointers</vt:lpstr>
      <vt:lpstr>Pointers (contd)</vt:lpstr>
      <vt:lpstr>Reference Variables</vt:lpstr>
      <vt:lpstr>Lvalue, Rvalue, and References (C++11)</vt:lpstr>
      <vt:lpstr>A Motivating Example</vt:lpstr>
      <vt:lpstr>Parameter Passing</vt:lpstr>
      <vt:lpstr>New Feature in C++11</vt:lpstr>
      <vt:lpstr>Return Passing</vt:lpstr>
      <vt:lpstr>Big Five in C++</vt:lpstr>
      <vt:lpstr>Destructor</vt:lpstr>
      <vt:lpstr>Copy and move constructor</vt:lpstr>
      <vt:lpstr> copy and move operator=</vt:lpstr>
      <vt:lpstr>Problem with defaults</vt:lpstr>
      <vt:lpstr>IntCell with Big Five</vt:lpstr>
      <vt:lpstr>Exercise</vt:lpstr>
      <vt:lpstr>Base Class and Derived Class</vt:lpstr>
      <vt:lpstr>Example</vt:lpstr>
      <vt:lpstr>Example (Cont’d)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2015-08-31T15:59:24Z</dcterms:created>
  <dcterms:modified xsi:type="dcterms:W3CDTF">2016-01-11T03:29:15Z</dcterms:modified>
</cp:coreProperties>
</file>