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7" r:id="rId3"/>
    <p:sldId id="269" r:id="rId4"/>
    <p:sldId id="270" r:id="rId5"/>
    <p:sldId id="273" r:id="rId6"/>
    <p:sldId id="274" r:id="rId7"/>
    <p:sldId id="275" r:id="rId8"/>
    <p:sldId id="271" r:id="rId9"/>
    <p:sldId id="279" r:id="rId10"/>
    <p:sldId id="272" r:id="rId11"/>
    <p:sldId id="280" r:id="rId12"/>
    <p:sldId id="278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4" autoAdjust="0"/>
    <p:restoredTop sz="74745" autoAdjust="0"/>
  </p:normalViewPr>
  <p:slideViewPr>
    <p:cSldViewPr>
      <p:cViewPr varScale="1">
        <p:scale>
          <a:sx n="77" d="100"/>
          <a:sy n="77" d="100"/>
        </p:scale>
        <p:origin x="-18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547F0584-F709-448A-ADCB-E68732BD1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9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FEF75439-BE16-40C4-99B9-BE3AB7E25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7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8FAA246-2099-4F74-B765-5D5612FBA1C3}" type="slidenum">
              <a:rPr lang="en-US" sz="1300" smtClean="0">
                <a:latin typeface="Arial Narrow" pitchFamily="34" charset="0"/>
              </a:rPr>
              <a:pPr eaLnBrk="1" hangingPunct="1"/>
              <a:t>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14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565B700-7C75-42BC-9D56-2D92BA2F9A64}" type="slidenum">
              <a:rPr lang="en-US" sz="1300" smtClean="0">
                <a:latin typeface="Arial Narrow" pitchFamily="34" charset="0"/>
              </a:rPr>
              <a:pPr eaLnBrk="1" hangingPunct="1"/>
              <a:t>10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4E94CB6-3960-4335-9A52-172109A321A3}" type="slidenum">
              <a:rPr lang="en-US" sz="1300" smtClean="0">
                <a:latin typeface="Arial Narrow" pitchFamily="34" charset="0"/>
              </a:rPr>
              <a:pPr eaLnBrk="1" hangingPunct="1"/>
              <a:t>11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D2EBD82-D573-4426-9082-CE189D76C83E}" type="slidenum">
              <a:rPr lang="en-US" sz="1300" smtClean="0">
                <a:latin typeface="Arial Narrow" pitchFamily="34" charset="0"/>
              </a:rPr>
              <a:pPr eaLnBrk="1" hangingPunct="1"/>
              <a:t>12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68B0DB1-10E6-4F01-BE11-237793179E4C}" type="slidenum">
              <a:rPr lang="en-US" sz="1300" smtClean="0">
                <a:latin typeface="Arial Narrow" pitchFamily="34" charset="0"/>
              </a:rPr>
              <a:pPr eaLnBrk="1" hangingPunct="1"/>
              <a:t>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E85E968-9AE0-4521-8181-FD210264F56C}" type="slidenum">
              <a:rPr lang="en-US" sz="1300" smtClean="0">
                <a:latin typeface="Arial Narrow" pitchFamily="34" charset="0"/>
              </a:rPr>
              <a:pPr eaLnBrk="1" hangingPunct="1"/>
              <a:t>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4DCF614-4875-4714-B685-CCC8C55111EA}" type="slidenum">
              <a:rPr lang="en-US" sz="1300" smtClean="0">
                <a:latin typeface="Arial Narrow" pitchFamily="34" charset="0"/>
              </a:rPr>
              <a:pPr eaLnBrk="1" hangingPunct="1"/>
              <a:t>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144ACA7-4A97-45B7-B9BF-9947734E98BA}" type="slidenum">
              <a:rPr lang="en-US" sz="1300" smtClean="0">
                <a:latin typeface="Arial Narrow" pitchFamily="34" charset="0"/>
              </a:rPr>
              <a:pPr eaLnBrk="1" hangingPunct="1"/>
              <a:t>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EF5C8D1-B644-4949-9FCA-3BD15FC45093}" type="slidenum">
              <a:rPr lang="en-US" sz="1300" smtClean="0">
                <a:latin typeface="Arial Narrow" pitchFamily="34" charset="0"/>
              </a:rPr>
              <a:pPr eaLnBrk="1" hangingPunct="1"/>
              <a:t>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425B5B1-38CF-4A5D-AC94-718BFE4C7F41}" type="slidenum">
              <a:rPr lang="en-US" sz="1300" smtClean="0">
                <a:latin typeface="Arial Narrow" pitchFamily="34" charset="0"/>
              </a:rPr>
              <a:pPr eaLnBrk="1" hangingPunct="1"/>
              <a:t>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DA6B562-E9D3-4168-B1BC-0A3D553097CF}" type="slidenum">
              <a:rPr lang="en-US" sz="1300" smtClean="0">
                <a:latin typeface="Arial Narrow" pitchFamily="34" charset="0"/>
              </a:rPr>
              <a:pPr eaLnBrk="1" hangingPunct="1"/>
              <a:t>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1850821-81C7-4088-BFF9-D1AD81F5DD7C}" type="slidenum">
              <a:rPr lang="en-US" sz="1300" smtClean="0">
                <a:latin typeface="Arial Narrow" pitchFamily="34" charset="0"/>
              </a:rPr>
              <a:pPr eaLnBrk="1" hangingPunct="1"/>
              <a:t>9</a:t>
            </a:fld>
            <a:endParaRPr lang="en-US" sz="1300" smtClean="0"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D94F1-87A3-4AC4-98F3-4B466B7E8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F6ED4-29B8-449E-AF39-326F943D5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8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2F64B-1BCC-4D0F-88B3-D9801EEA5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77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70535-3D66-45C0-94AD-A6937EEDB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4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88B4C-5565-46A9-89DA-C228B24E4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DF4B8-34E1-499B-9EC3-F7AE751F8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3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15407-4004-4258-98F9-8B5195895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24DF-B39D-45F8-BC94-07EF237F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58149-04BC-4AF5-90AA-D8ECD589B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3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7BD32-3AE9-4452-AD24-DC0203E16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85E4E-D480-4587-AD71-B686C19B3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4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3C506-12BC-4263-810F-00E9B3CC4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3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188759A-BB7F-47FE-A544-09FFE6C83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07FD0-D325-4381-A410-3EF48072387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000" smtClean="0"/>
              <a:t>Chapter 1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C++ Templates</a:t>
            </a:r>
            <a:br>
              <a:rPr lang="en-US" smtClean="0"/>
            </a:br>
            <a:endParaRPr lang="en-US" sz="2000" smtClean="0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203325" y="5373688"/>
            <a:ext cx="442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  <a:latin typeface="Arial" charset="0"/>
              </a:rPr>
              <a:t>Readings: Sections 1.6 and 1.7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10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b="1" dirty="0">
                <a:solidFill>
                  <a:schemeClr val="tx1"/>
                </a:solidFill>
              </a:rPr>
              <a:t> main( 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MemoryCell</a:t>
            </a:r>
            <a:r>
              <a:rPr lang="en-US" sz="1200" b="1" dirty="0">
                <a:solidFill>
                  <a:schemeClr val="tx1"/>
                </a:solidFill>
              </a:rPr>
              <a:t>&lt;</a:t>
            </a:r>
            <a:r>
              <a:rPr lang="en-US" sz="1200" b="1" dirty="0" err="1">
                <a:solidFill>
                  <a:schemeClr val="tx1"/>
                </a:solidFill>
              </a:rPr>
              <a:t>int</a:t>
            </a:r>
            <a:r>
              <a:rPr lang="en-US" sz="1200" b="1" dirty="0">
                <a:solidFill>
                  <a:schemeClr val="tx1"/>
                </a:solidFill>
              </a:rPr>
              <a:t>&gt;    m1;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MemoryCell</a:t>
            </a:r>
            <a:r>
              <a:rPr lang="en-US" sz="1200" b="1" dirty="0">
                <a:solidFill>
                  <a:schemeClr val="tx1"/>
                </a:solidFill>
              </a:rPr>
              <a:t>&lt;string&gt; m2{ "hello" };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m1.write( 37 );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m2.write( m2.read( ) + " world" );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tx1"/>
                </a:solidFill>
              </a:rPr>
              <a:t>cout</a:t>
            </a:r>
            <a:r>
              <a:rPr lang="en-US" sz="1200" b="1" dirty="0">
                <a:solidFill>
                  <a:schemeClr val="tx1"/>
                </a:solidFill>
              </a:rPr>
              <a:t> &lt;&lt; m1.read( ) &lt;&lt; </a:t>
            </a:r>
            <a:r>
              <a:rPr lang="en-US" sz="1200" b="1" dirty="0" err="1">
                <a:solidFill>
                  <a:schemeClr val="tx1"/>
                </a:solidFill>
              </a:rPr>
              <a:t>endl</a:t>
            </a:r>
            <a:r>
              <a:rPr lang="en-US" sz="1200" b="1" dirty="0">
                <a:solidFill>
                  <a:schemeClr val="tx1"/>
                </a:solidFill>
              </a:rPr>
              <a:t> &lt;&lt; m2.read( ) &lt;&lt; </a:t>
            </a:r>
            <a:r>
              <a:rPr lang="en-US" sz="1200" b="1" dirty="0" err="1">
                <a:solidFill>
                  <a:schemeClr val="tx1"/>
                </a:solidFill>
              </a:rPr>
              <a:t>endl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C4223-0FD7-4461-9A0E-A11B4385C94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Template Usage Example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821113" cy="47244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z="2000" smtClean="0"/>
              <a:t>MemoryCell can be used to store both primitive and class types.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Remember</a:t>
            </a:r>
          </a:p>
          <a:p>
            <a:pPr lvl="1" eaLnBrk="1" hangingPunct="1"/>
            <a:r>
              <a:rPr lang="en-US" sz="1800" smtClean="0">
                <a:latin typeface="Courier New" pitchFamily="49" charset="0"/>
              </a:rPr>
              <a:t>MemoryCell</a:t>
            </a:r>
            <a:r>
              <a:rPr lang="en-US" sz="1800" smtClean="0"/>
              <a:t> is not a class.</a:t>
            </a:r>
          </a:p>
          <a:p>
            <a:pPr lvl="1" eaLnBrk="1" hangingPunct="1"/>
            <a:r>
              <a:rPr lang="en-US" sz="1800" smtClean="0"/>
              <a:t>It’s a class template.</a:t>
            </a:r>
          </a:p>
          <a:p>
            <a:pPr lvl="1" eaLnBrk="1" hangingPunct="1"/>
            <a:r>
              <a:rPr lang="en-US" sz="1800" smtClean="0">
                <a:latin typeface="Courier New" pitchFamily="49" charset="0"/>
              </a:rPr>
              <a:t>MemoryCell&lt;int&gt;,</a:t>
            </a:r>
            <a:r>
              <a:rPr lang="en-US" sz="1800" smtClean="0"/>
              <a:t> </a:t>
            </a:r>
            <a:r>
              <a:rPr lang="en-US" sz="1800" smtClean="0">
                <a:latin typeface="Courier New" pitchFamily="49" charset="0"/>
              </a:rPr>
              <a:t>MemoryCell&lt;string&gt;</a:t>
            </a:r>
            <a:r>
              <a:rPr lang="en-US" sz="1800" smtClean="0"/>
              <a:t> etc are classes.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95800" y="457200"/>
            <a:ext cx="42672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#include &lt;vector&gt;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tx1"/>
                </a:solidFill>
              </a:rPr>
              <a:t>using </a:t>
            </a:r>
            <a:r>
              <a:rPr lang="en-US" sz="1000" b="1" dirty="0">
                <a:solidFill>
                  <a:schemeClr val="tx1"/>
                </a:solidFill>
              </a:rPr>
              <a:t>namespace </a:t>
            </a:r>
            <a:r>
              <a:rPr lang="en-US" sz="1000" b="1" dirty="0" err="1">
                <a:solidFill>
                  <a:schemeClr val="tx1"/>
                </a:solidFill>
              </a:rPr>
              <a:t>std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template &lt;</a:t>
            </a:r>
            <a:r>
              <a:rPr lang="en-US" sz="1000" b="1" dirty="0" err="1">
                <a:solidFill>
                  <a:schemeClr val="tx1"/>
                </a:solidFill>
              </a:rPr>
              <a:t>typename</a:t>
            </a:r>
            <a:r>
              <a:rPr lang="en-US" sz="1000" b="1" dirty="0">
                <a:solidFill>
                  <a:schemeClr val="tx1"/>
                </a:solidFill>
              </a:rPr>
              <a:t> Object&gt;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class matrix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public: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matrix( </a:t>
            </a:r>
            <a:r>
              <a:rPr lang="en-US" sz="1000" b="1" dirty="0" err="1">
                <a:solidFill>
                  <a:schemeClr val="tx1"/>
                </a:solidFill>
              </a:rPr>
              <a:t>int</a:t>
            </a:r>
            <a:r>
              <a:rPr lang="en-US" sz="1000" b="1" dirty="0">
                <a:solidFill>
                  <a:schemeClr val="tx1"/>
                </a:solidFill>
              </a:rPr>
              <a:t> rows, </a:t>
            </a:r>
            <a:r>
              <a:rPr lang="en-US" sz="1000" b="1" dirty="0" err="1">
                <a:solidFill>
                  <a:schemeClr val="tx1"/>
                </a:solidFill>
              </a:rPr>
              <a:t>int</a:t>
            </a:r>
            <a:r>
              <a:rPr lang="en-US" sz="1000" b="1" dirty="0">
                <a:solidFill>
                  <a:schemeClr val="tx1"/>
                </a:solidFill>
              </a:rPr>
              <a:t> cols ) : array( rows 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  for( auto &amp; </a:t>
            </a:r>
            <a:r>
              <a:rPr lang="en-US" sz="1000" b="1" dirty="0" err="1">
                <a:solidFill>
                  <a:schemeClr val="tx1"/>
                </a:solidFill>
              </a:rPr>
              <a:t>thisRow</a:t>
            </a:r>
            <a:r>
              <a:rPr lang="en-US" sz="1000" b="1" dirty="0">
                <a:solidFill>
                  <a:schemeClr val="tx1"/>
                </a:solidFill>
              </a:rPr>
              <a:t> : array 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      </a:t>
            </a:r>
            <a:r>
              <a:rPr lang="en-US" sz="1000" b="1" dirty="0" err="1">
                <a:solidFill>
                  <a:schemeClr val="tx1"/>
                </a:solidFill>
              </a:rPr>
              <a:t>thisRow.resize</a:t>
            </a:r>
            <a:r>
              <a:rPr lang="en-US" sz="1000" b="1" dirty="0">
                <a:solidFill>
                  <a:schemeClr val="tx1"/>
                </a:solidFill>
              </a:rPr>
              <a:t>( cols );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matrix( </a:t>
            </a: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r>
              <a:rPr lang="en-US" sz="1000" b="1" dirty="0">
                <a:solidFill>
                  <a:schemeClr val="tx1"/>
                </a:solidFill>
              </a:rPr>
              <a:t> vector&lt;vector&lt;Object&gt;&gt; &amp; v ) : array{ v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} 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matrix( vector&lt;vector&lt;Object&gt;&gt; &amp;&amp; v ) : array{ </a:t>
            </a:r>
            <a:r>
              <a:rPr lang="en-US" sz="1000" b="1" dirty="0" err="1">
                <a:solidFill>
                  <a:schemeClr val="tx1"/>
                </a:solidFill>
              </a:rPr>
              <a:t>std</a:t>
            </a:r>
            <a:r>
              <a:rPr lang="en-US" sz="1000" b="1" dirty="0">
                <a:solidFill>
                  <a:schemeClr val="tx1"/>
                </a:solidFill>
              </a:rPr>
              <a:t>::move( v )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</a:rPr>
              <a:t>    </a:t>
            </a:r>
            <a:r>
              <a:rPr lang="en-US" sz="1000" b="1" dirty="0" err="1">
                <a:solidFill>
                  <a:srgbClr val="0000FF"/>
                </a:solidFill>
              </a:rPr>
              <a:t>const</a:t>
            </a:r>
            <a:r>
              <a:rPr lang="en-US" sz="1000" b="1" dirty="0">
                <a:solidFill>
                  <a:srgbClr val="0000FF"/>
                </a:solidFill>
              </a:rPr>
              <a:t> vector&lt;Object&gt; &amp; operator[]( </a:t>
            </a:r>
            <a:r>
              <a:rPr lang="en-US" sz="1000" b="1" dirty="0" err="1">
                <a:solidFill>
                  <a:srgbClr val="0000FF"/>
                </a:solidFill>
              </a:rPr>
              <a:t>int</a:t>
            </a:r>
            <a:r>
              <a:rPr lang="en-US" sz="1000" b="1" dirty="0">
                <a:solidFill>
                  <a:srgbClr val="0000FF"/>
                </a:solidFill>
              </a:rPr>
              <a:t> row ) </a:t>
            </a:r>
            <a:r>
              <a:rPr lang="en-US" sz="1000" b="1" dirty="0" err="1">
                <a:solidFill>
                  <a:srgbClr val="0000FF"/>
                </a:solidFill>
              </a:rPr>
              <a:t>const</a:t>
            </a:r>
            <a:endParaRPr lang="en-US" sz="1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return array[ row ];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rgbClr val="0000FF"/>
                </a:solidFill>
              </a:rPr>
              <a:t>vector&lt;Object&gt; &amp; operator[]( </a:t>
            </a:r>
            <a:r>
              <a:rPr lang="en-US" sz="1000" b="1" dirty="0" err="1">
                <a:solidFill>
                  <a:srgbClr val="0000FF"/>
                </a:solidFill>
              </a:rPr>
              <a:t>int</a:t>
            </a:r>
            <a:r>
              <a:rPr lang="en-US" sz="1000" b="1" dirty="0">
                <a:solidFill>
                  <a:srgbClr val="0000FF"/>
                </a:solidFill>
              </a:rPr>
              <a:t> row 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return array[ row ]; }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 err="1">
                <a:solidFill>
                  <a:schemeClr val="tx1"/>
                </a:solidFill>
              </a:rPr>
              <a:t>int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numrows</a:t>
            </a:r>
            <a:r>
              <a:rPr lang="en-US" sz="1000" b="1" dirty="0">
                <a:solidFill>
                  <a:schemeClr val="tx1"/>
                </a:solidFill>
              </a:rPr>
              <a:t>( ) </a:t>
            </a: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return </a:t>
            </a:r>
            <a:r>
              <a:rPr lang="en-US" sz="1000" b="1" dirty="0" err="1">
                <a:solidFill>
                  <a:schemeClr val="tx1"/>
                </a:solidFill>
              </a:rPr>
              <a:t>array.size</a:t>
            </a:r>
            <a:r>
              <a:rPr lang="en-US" sz="1000" b="1" dirty="0">
                <a:solidFill>
                  <a:schemeClr val="tx1"/>
                </a:solidFill>
              </a:rPr>
              <a:t>( );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 err="1">
                <a:solidFill>
                  <a:schemeClr val="tx1"/>
                </a:solidFill>
              </a:rPr>
              <a:t>int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numcols</a:t>
            </a:r>
            <a:r>
              <a:rPr lang="en-US" sz="1000" b="1" dirty="0">
                <a:solidFill>
                  <a:schemeClr val="tx1"/>
                </a:solidFill>
              </a:rPr>
              <a:t>( ) </a:t>
            </a: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return </a:t>
            </a:r>
            <a:r>
              <a:rPr lang="en-US" sz="1000" b="1" dirty="0" err="1">
                <a:solidFill>
                  <a:schemeClr val="tx1"/>
                </a:solidFill>
              </a:rPr>
              <a:t>numrows</a:t>
            </a:r>
            <a:r>
              <a:rPr lang="en-US" sz="1000" b="1" dirty="0">
                <a:solidFill>
                  <a:schemeClr val="tx1"/>
                </a:solidFill>
              </a:rPr>
              <a:t>( ) ? array[ 0 ].size( ) : 0;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private: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rgbClr val="0000FF"/>
                </a:solidFill>
              </a:rPr>
              <a:t>vector&lt;vector&lt;Object&gt;&gt; array</a:t>
            </a:r>
            <a:r>
              <a:rPr lang="en-US" sz="1000" b="1" dirty="0" smtClean="0">
                <a:solidFill>
                  <a:srgbClr val="0000FF"/>
                </a:solidFill>
              </a:rPr>
              <a:t>;                           // C++11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</a:rPr>
              <a:t>	</a:t>
            </a:r>
            <a:r>
              <a:rPr lang="en-US" sz="1000" b="1" dirty="0" smtClean="0">
                <a:solidFill>
                  <a:srgbClr val="0000FF"/>
                </a:solidFill>
              </a:rPr>
              <a:t>// vector&lt;vector&lt;Object&gt; &gt; array;  // prior to </a:t>
            </a:r>
            <a:r>
              <a:rPr lang="en-US" sz="1000" b="1" dirty="0" err="1" smtClean="0">
                <a:solidFill>
                  <a:srgbClr val="0000FF"/>
                </a:solidFill>
              </a:rPr>
              <a:t>c++</a:t>
            </a:r>
            <a:r>
              <a:rPr lang="en-US" sz="1000" b="1" dirty="0" smtClean="0">
                <a:solidFill>
                  <a:srgbClr val="0000FF"/>
                </a:solidFill>
              </a:rPr>
              <a:t>11</a:t>
            </a:r>
            <a:endParaRPr lang="en-US" sz="1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87806-2F8E-4983-BF6A-89D39CC7DF8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3276600" cy="762000"/>
          </a:xfrm>
        </p:spPr>
        <p:txBody>
          <a:bodyPr/>
          <a:lstStyle/>
          <a:p>
            <a:pPr eaLnBrk="1" hangingPunct="1"/>
            <a:r>
              <a:rPr lang="en-US" smtClean="0"/>
              <a:t>Matrices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622675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/>
              <a:t>C++ library does not provide a </a:t>
            </a:r>
            <a:r>
              <a:rPr lang="en-US" sz="1400" b="1" smtClean="0">
                <a:solidFill>
                  <a:srgbClr val="0000FF"/>
                </a:solidFill>
                <a:latin typeface="Courier" pitchFamily="49" charset="0"/>
              </a:rPr>
              <a:t>matrix</a:t>
            </a:r>
            <a:r>
              <a:rPr lang="en-US" sz="1400" b="1" smtClean="0">
                <a:latin typeface="Courier" pitchFamily="49" charset="0"/>
              </a:rPr>
              <a:t> </a:t>
            </a:r>
            <a:r>
              <a:rPr lang="en-US" sz="1600" smtClean="0"/>
              <a:t>class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Constructor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Creates </a:t>
            </a:r>
            <a:r>
              <a:rPr lang="en-US" sz="1400" smtClean="0">
                <a:solidFill>
                  <a:srgbClr val="0000FF"/>
                </a:solidFill>
              </a:rPr>
              <a:t>rows</a:t>
            </a:r>
            <a:r>
              <a:rPr lang="en-US" sz="1400" smtClean="0"/>
              <a:t> number of zero-sized vectors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Resizes each vector to </a:t>
            </a:r>
            <a:r>
              <a:rPr lang="en-US" sz="1400" smtClean="0">
                <a:solidFill>
                  <a:srgbClr val="0000FF"/>
                </a:solidFill>
              </a:rPr>
              <a:t>col</a:t>
            </a:r>
            <a:r>
              <a:rPr lang="en-US" sz="1400" smtClean="0"/>
              <a:t> elements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Two types of [] operators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One for LHS that returns by reference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Another for RHS that returns by constant reference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So we have two very identical functions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200" smtClean="0"/>
              <a:t>What makes their signatures different?</a:t>
            </a:r>
          </a:p>
          <a:p>
            <a:pPr lvl="1" eaLnBrk="1" hangingPunct="1">
              <a:lnSpc>
                <a:spcPct val="80000"/>
              </a:lnSpc>
            </a:pPr>
            <a:endParaRPr lang="en-US" sz="1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41755-1A8F-4D90-BA02-1C52D13E6B8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Reading Assignment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2.1, 2.2, 2.3, 2.4.1, 2.4.2, 2.4.3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CF572-F43A-4493-81E5-67527D20F7F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smtClean="0"/>
              <a:t>Type-independent patterns that can work with multiple data types.</a:t>
            </a:r>
          </a:p>
          <a:p>
            <a:pPr lvl="1" eaLnBrk="1" hangingPunct="1"/>
            <a:r>
              <a:rPr lang="en-US" smtClean="0"/>
              <a:t>Generic programming</a:t>
            </a:r>
          </a:p>
          <a:p>
            <a:pPr lvl="1" eaLnBrk="1" hangingPunct="1"/>
            <a:r>
              <a:rPr lang="en-US" smtClean="0"/>
              <a:t>Code reusable</a:t>
            </a:r>
          </a:p>
          <a:p>
            <a:pPr eaLnBrk="1" hangingPunct="1"/>
            <a:r>
              <a:rPr lang="en-US" smtClean="0"/>
              <a:t>Function Templates</a:t>
            </a:r>
          </a:p>
          <a:p>
            <a:pPr lvl="1" eaLnBrk="1" hangingPunct="1"/>
            <a:r>
              <a:rPr lang="en-US" smtClean="0"/>
              <a:t>These define logic behind the algorithms that work for multiple data types.</a:t>
            </a:r>
          </a:p>
          <a:p>
            <a:pPr eaLnBrk="1" hangingPunct="1"/>
            <a:r>
              <a:rPr lang="en-US" smtClean="0"/>
              <a:t>Class Templates</a:t>
            </a:r>
          </a:p>
          <a:p>
            <a:pPr lvl="1" eaLnBrk="1" hangingPunct="1"/>
            <a:r>
              <a:rPr lang="en-US" smtClean="0"/>
              <a:t>These define generic class patterns into which specific data types can be plugged in to produce new classes.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0BF7E-72FA-497C-8F44-4D70FD8011D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Templates Example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821113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0000FF"/>
                </a:solidFill>
              </a:rPr>
              <a:t>Generic function</a:t>
            </a:r>
            <a:r>
              <a:rPr lang="en-US" sz="1800" smtClean="0"/>
              <a:t> to find a maximum value in a given vector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If argument is a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</a:rPr>
              <a:t>vector&lt;int&gt;</a:t>
            </a:r>
            <a:r>
              <a:rPr lang="en-US" sz="1800" smtClean="0"/>
              <a:t> type, then compiler generates a corresponding function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where </a:t>
            </a:r>
            <a:r>
              <a:rPr lang="en-US" sz="1600" smtClean="0">
                <a:solidFill>
                  <a:srgbClr val="0000FF"/>
                </a:solidFill>
              </a:rPr>
              <a:t>Comparable</a:t>
            </a:r>
            <a:r>
              <a:rPr lang="en-US" sz="1600" smtClean="0"/>
              <a:t> is replaced by </a:t>
            </a:r>
            <a:r>
              <a:rPr lang="en-US" sz="1600" smtClean="0">
                <a:solidFill>
                  <a:srgbClr val="0000FF"/>
                </a:solidFill>
              </a:rPr>
              <a:t>int</a:t>
            </a:r>
            <a:r>
              <a:rPr lang="en-US" sz="1600" smtClean="0"/>
              <a:t> type.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Similarly for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</a:rPr>
              <a:t>vector&lt;double&gt;</a:t>
            </a:r>
            <a:r>
              <a:rPr lang="en-US" sz="1800" smtClean="0">
                <a:latin typeface="Courier New" pitchFamily="49" charset="0"/>
              </a:rPr>
              <a:t>,</a:t>
            </a:r>
            <a:r>
              <a:rPr lang="en-US" sz="1800" smtClean="0"/>
              <a:t>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</a:rPr>
              <a:t>vector&lt;string&gt;</a:t>
            </a:r>
            <a:r>
              <a:rPr lang="en-US" sz="1800" smtClean="0"/>
              <a:t> etc.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Assumption in this 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Operator &lt; is defined in the Comparable.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Hence assumptions made by the template must be clearly stated.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</p:txBody>
      </p:sp>
      <p:pic>
        <p:nvPicPr>
          <p:cNvPr id="4101" name="Picture 4" descr="fig01_1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37088" y="1447800"/>
            <a:ext cx="3821112" cy="4386263"/>
          </a:xfrm>
          <a:noFill/>
        </p:spPr>
      </p:pic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4854575" y="2949575"/>
            <a:ext cx="2286000" cy="304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5867400"/>
            <a:ext cx="31242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template &lt;class Comparable&gt;</a:t>
            </a: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914400" y="5867400"/>
            <a:ext cx="30480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CC6252-EAEC-4B7D-AF60-DDA61DED754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Templates 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821113" cy="4724400"/>
          </a:xfrm>
        </p:spPr>
        <p:txBody>
          <a:bodyPr/>
          <a:lstStyle/>
          <a:p>
            <a:pPr eaLnBrk="1" hangingPunct="1"/>
            <a:r>
              <a:rPr lang="en-US" sz="2000" smtClean="0"/>
              <a:t>Each call to </a:t>
            </a:r>
            <a:r>
              <a:rPr lang="en-US" sz="2000" smtClean="0">
                <a:solidFill>
                  <a:srgbClr val="0000FF"/>
                </a:solidFill>
                <a:latin typeface="Courier New" pitchFamily="49" charset="0"/>
              </a:rPr>
              <a:t>findMax()</a:t>
            </a:r>
            <a:r>
              <a:rPr lang="en-US" sz="2000" smtClean="0"/>
              <a:t> on a different data type forces the compiler to generate a </a:t>
            </a:r>
            <a:r>
              <a:rPr lang="en-US" sz="2000" smtClean="0">
                <a:solidFill>
                  <a:srgbClr val="0000FF"/>
                </a:solidFill>
              </a:rPr>
              <a:t>different function</a:t>
            </a:r>
            <a:r>
              <a:rPr lang="en-US" sz="2000" smtClean="0"/>
              <a:t> using the template.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Compiler will complain about </a:t>
            </a:r>
            <a:r>
              <a:rPr lang="en-US" sz="2000" smtClean="0">
                <a:solidFill>
                  <a:srgbClr val="0000FF"/>
                </a:solidFill>
                <a:latin typeface="Courier New" pitchFamily="49" charset="0"/>
              </a:rPr>
              <a:t>findMax(v4)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1800" smtClean="0"/>
              <a:t>because IntCell class does not defined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</a:rPr>
              <a:t>operator&lt;</a:t>
            </a:r>
          </a:p>
        </p:txBody>
      </p:sp>
      <p:pic>
        <p:nvPicPr>
          <p:cNvPr id="5125" name="Picture 4" descr="fig01_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1371600"/>
            <a:ext cx="4572000" cy="4876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3810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class Square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public: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explicit Square( double s = 0.0 ) : side{ s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double </a:t>
            </a:r>
            <a:r>
              <a:rPr lang="en-US" sz="1000" b="1" dirty="0" err="1">
                <a:solidFill>
                  <a:schemeClr val="tx1"/>
                </a:solidFill>
              </a:rPr>
              <a:t>getSide</a:t>
            </a:r>
            <a:r>
              <a:rPr lang="en-US" sz="1000" b="1" dirty="0">
                <a:solidFill>
                  <a:schemeClr val="tx1"/>
                </a:solidFill>
              </a:rPr>
              <a:t>( ) </a:t>
            </a: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return side;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double </a:t>
            </a:r>
            <a:r>
              <a:rPr lang="en-US" sz="1000" b="1" dirty="0" err="1">
                <a:solidFill>
                  <a:schemeClr val="tx1"/>
                </a:solidFill>
              </a:rPr>
              <a:t>getArea</a:t>
            </a:r>
            <a:r>
              <a:rPr lang="en-US" sz="1000" b="1" dirty="0">
                <a:solidFill>
                  <a:schemeClr val="tx1"/>
                </a:solidFill>
              </a:rPr>
              <a:t>( ) </a:t>
            </a: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return side * side;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double </a:t>
            </a:r>
            <a:r>
              <a:rPr lang="en-US" sz="1000" b="1" dirty="0" err="1">
                <a:solidFill>
                  <a:schemeClr val="tx1"/>
                </a:solidFill>
              </a:rPr>
              <a:t>getPerimeter</a:t>
            </a:r>
            <a:r>
              <a:rPr lang="en-US" sz="1000" b="1" dirty="0">
                <a:solidFill>
                  <a:schemeClr val="tx1"/>
                </a:solidFill>
              </a:rPr>
              <a:t>( ) </a:t>
            </a: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return 4 * side; }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rgbClr val="0000FF"/>
                </a:solidFill>
              </a:rPr>
              <a:t>void print( </a:t>
            </a:r>
            <a:r>
              <a:rPr lang="en-US" sz="1000" b="1" dirty="0" err="1">
                <a:solidFill>
                  <a:srgbClr val="0000FF"/>
                </a:solidFill>
              </a:rPr>
              <a:t>ostream</a:t>
            </a:r>
            <a:r>
              <a:rPr lang="en-US" sz="1000" b="1" dirty="0">
                <a:solidFill>
                  <a:srgbClr val="0000FF"/>
                </a:solidFill>
              </a:rPr>
              <a:t> &amp; out = </a:t>
            </a:r>
            <a:r>
              <a:rPr lang="en-US" sz="1000" b="1" dirty="0" err="1">
                <a:solidFill>
                  <a:srgbClr val="0000FF"/>
                </a:solidFill>
              </a:rPr>
              <a:t>cout</a:t>
            </a:r>
            <a:r>
              <a:rPr lang="en-US" sz="1000" b="1" dirty="0">
                <a:solidFill>
                  <a:srgbClr val="0000FF"/>
                </a:solidFill>
              </a:rPr>
              <a:t> ) </a:t>
            </a:r>
            <a:r>
              <a:rPr lang="en-US" sz="1000" b="1" dirty="0" err="1">
                <a:solidFill>
                  <a:srgbClr val="0000FF"/>
                </a:solidFill>
              </a:rPr>
              <a:t>const</a:t>
            </a:r>
            <a:endParaRPr lang="en-US" sz="1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out &lt;&lt; "(square " &lt;&lt; </a:t>
            </a:r>
            <a:r>
              <a:rPr lang="en-US" sz="1000" b="1" dirty="0" err="1">
                <a:solidFill>
                  <a:schemeClr val="tx1"/>
                </a:solidFill>
              </a:rPr>
              <a:t>getSide</a:t>
            </a:r>
            <a:r>
              <a:rPr lang="en-US" sz="1000" b="1" dirty="0">
                <a:solidFill>
                  <a:schemeClr val="tx1"/>
                </a:solidFill>
              </a:rPr>
              <a:t>( ) &lt;&lt; ")";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 err="1">
                <a:solidFill>
                  <a:srgbClr val="0000FF"/>
                </a:solidFill>
              </a:rPr>
              <a:t>bool</a:t>
            </a:r>
            <a:r>
              <a:rPr lang="en-US" sz="1000" b="1" dirty="0">
                <a:solidFill>
                  <a:srgbClr val="0000FF"/>
                </a:solidFill>
              </a:rPr>
              <a:t> operator&lt; ( </a:t>
            </a:r>
            <a:r>
              <a:rPr lang="en-US" sz="1000" b="1" dirty="0" err="1">
                <a:solidFill>
                  <a:srgbClr val="0000FF"/>
                </a:solidFill>
              </a:rPr>
              <a:t>const</a:t>
            </a:r>
            <a:r>
              <a:rPr lang="en-US" sz="1000" b="1" dirty="0">
                <a:solidFill>
                  <a:srgbClr val="0000FF"/>
                </a:solidFill>
              </a:rPr>
              <a:t> Square &amp; </a:t>
            </a:r>
            <a:r>
              <a:rPr lang="en-US" sz="1000" b="1" dirty="0" err="1">
                <a:solidFill>
                  <a:srgbClr val="0000FF"/>
                </a:solidFill>
              </a:rPr>
              <a:t>rhs</a:t>
            </a:r>
            <a:r>
              <a:rPr lang="en-US" sz="1000" b="1" dirty="0">
                <a:solidFill>
                  <a:srgbClr val="0000FF"/>
                </a:solidFill>
              </a:rPr>
              <a:t> ) </a:t>
            </a:r>
            <a:r>
              <a:rPr lang="en-US" sz="1000" b="1" dirty="0" err="1">
                <a:solidFill>
                  <a:srgbClr val="0000FF"/>
                </a:solidFill>
              </a:rPr>
              <a:t>const</a:t>
            </a:r>
            <a:endParaRPr lang="en-US" sz="1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return </a:t>
            </a:r>
            <a:r>
              <a:rPr lang="en-US" sz="1000" b="1" dirty="0" err="1">
                <a:solidFill>
                  <a:schemeClr val="tx1"/>
                </a:solidFill>
              </a:rPr>
              <a:t>getSide</a:t>
            </a:r>
            <a:r>
              <a:rPr lang="en-US" sz="1000" b="1" dirty="0">
                <a:solidFill>
                  <a:schemeClr val="tx1"/>
                </a:solidFill>
              </a:rPr>
              <a:t>( ) &lt; </a:t>
            </a:r>
            <a:r>
              <a:rPr lang="en-US" sz="1000" b="1" dirty="0" err="1">
                <a:solidFill>
                  <a:schemeClr val="tx1"/>
                </a:solidFill>
              </a:rPr>
              <a:t>rhs.getSide</a:t>
            </a:r>
            <a:r>
              <a:rPr lang="en-US" sz="1000" b="1" dirty="0">
                <a:solidFill>
                  <a:schemeClr val="tx1"/>
                </a:solidFill>
              </a:rPr>
              <a:t>( ); }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private: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double side;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// Define an output operator for Square</a:t>
            </a:r>
          </a:p>
          <a:p>
            <a:pPr marL="0" indent="0">
              <a:buNone/>
            </a:pPr>
            <a:r>
              <a:rPr lang="en-US" sz="1000" b="1" dirty="0" err="1">
                <a:solidFill>
                  <a:srgbClr val="0000FF"/>
                </a:solidFill>
              </a:rPr>
              <a:t>ostream</a:t>
            </a:r>
            <a:r>
              <a:rPr lang="en-US" sz="1000" b="1" dirty="0">
                <a:solidFill>
                  <a:srgbClr val="0000FF"/>
                </a:solidFill>
              </a:rPr>
              <a:t> &amp; operator&lt;&lt; ( </a:t>
            </a:r>
            <a:r>
              <a:rPr lang="en-US" sz="1000" b="1" dirty="0" err="1">
                <a:solidFill>
                  <a:srgbClr val="0000FF"/>
                </a:solidFill>
              </a:rPr>
              <a:t>ostream</a:t>
            </a:r>
            <a:r>
              <a:rPr lang="en-US" sz="1000" b="1" dirty="0">
                <a:solidFill>
                  <a:srgbClr val="0000FF"/>
                </a:solidFill>
              </a:rPr>
              <a:t> &amp; out, </a:t>
            </a:r>
            <a:r>
              <a:rPr lang="en-US" sz="1000" b="1" dirty="0" err="1">
                <a:solidFill>
                  <a:srgbClr val="0000FF"/>
                </a:solidFill>
              </a:rPr>
              <a:t>const</a:t>
            </a:r>
            <a:r>
              <a:rPr lang="en-US" sz="1000" b="1" dirty="0">
                <a:solidFill>
                  <a:srgbClr val="0000FF"/>
                </a:solidFill>
              </a:rPr>
              <a:t> Square &amp; </a:t>
            </a:r>
            <a:r>
              <a:rPr lang="en-US" sz="1000" b="1" dirty="0" err="1">
                <a:solidFill>
                  <a:srgbClr val="0000FF"/>
                </a:solidFill>
              </a:rPr>
              <a:t>rhs</a:t>
            </a:r>
            <a:r>
              <a:rPr lang="en-US" sz="1000" b="1" dirty="0">
                <a:solidFill>
                  <a:srgbClr val="0000FF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 err="1">
                <a:solidFill>
                  <a:schemeClr val="tx1"/>
                </a:solidFill>
              </a:rPr>
              <a:t>rhs.print</a:t>
            </a:r>
            <a:r>
              <a:rPr lang="en-US" sz="1000" b="1" dirty="0">
                <a:solidFill>
                  <a:schemeClr val="tx1"/>
                </a:solidFill>
              </a:rPr>
              <a:t>( out );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return out;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4F65FF-0017-4C69-B5A6-1A4F8034097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4495800" cy="1143000"/>
          </a:xfrm>
        </p:spPr>
        <p:txBody>
          <a:bodyPr/>
          <a:lstStyle/>
          <a:p>
            <a:pPr eaLnBrk="1" hangingPunct="1"/>
            <a:r>
              <a:rPr lang="en-US" smtClean="0"/>
              <a:t>An example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3973513" cy="4724400"/>
          </a:xfrm>
        </p:spPr>
        <p:txBody>
          <a:bodyPr/>
          <a:lstStyle/>
          <a:p>
            <a:pPr eaLnBrk="1" hangingPunct="1"/>
            <a:r>
              <a:rPr lang="en-US" sz="2000" smtClean="0"/>
              <a:t>Operator Overloading</a:t>
            </a:r>
          </a:p>
          <a:p>
            <a:pPr lvl="1" eaLnBrk="1" hangingPunct="1"/>
            <a:r>
              <a:rPr lang="en-US" sz="1800" smtClean="0"/>
              <a:t>Comparison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</a:rPr>
              <a:t>operator&lt;</a:t>
            </a:r>
          </a:p>
          <a:p>
            <a:pPr lvl="2" eaLnBrk="1" hangingPunct="1"/>
            <a:r>
              <a:rPr lang="en-US" sz="1600" smtClean="0"/>
              <a:t>Defines the meaning of 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</a:rPr>
              <a:t>operator&lt;</a:t>
            </a:r>
            <a:r>
              <a:rPr lang="en-US" sz="1600" smtClean="0"/>
              <a:t> for Employee class.</a:t>
            </a:r>
          </a:p>
          <a:p>
            <a:pPr eaLnBrk="1" hangingPunct="1"/>
            <a:endParaRPr lang="en-US" sz="2000" smtClean="0"/>
          </a:p>
          <a:p>
            <a:pPr lvl="1" eaLnBrk="1" hangingPunct="1"/>
            <a:r>
              <a:rPr lang="en-US" sz="1800" smtClean="0"/>
              <a:t>Output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</a:rPr>
              <a:t>operator&lt;&lt;</a:t>
            </a:r>
          </a:p>
          <a:p>
            <a:pPr lvl="2" eaLnBrk="1" hangingPunct="1"/>
            <a:r>
              <a:rPr lang="en-US" sz="1600" smtClean="0"/>
              <a:t>Define a global nonclass function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</a:rPr>
              <a:t>operator&lt;&lt;</a:t>
            </a:r>
            <a:r>
              <a:rPr lang="en-US" sz="1600" smtClean="0"/>
              <a:t> that calls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</a:rPr>
              <a:t>print(…)</a:t>
            </a:r>
          </a:p>
          <a:p>
            <a:pPr lvl="2" eaLnBrk="1" hangingPunct="1"/>
            <a:r>
              <a:rPr lang="en-US" sz="1600" smtClean="0"/>
              <a:t>Define a public member function 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rgbClr val="0000FF"/>
                </a:solidFill>
                <a:latin typeface="Courier New" pitchFamily="49" charset="0"/>
              </a:rPr>
              <a:t>  print( ostream &amp; out)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19600" y="762000"/>
            <a:ext cx="46482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template &lt;</a:t>
            </a:r>
            <a:r>
              <a:rPr lang="en-US" sz="1000" b="1" dirty="0" err="1">
                <a:solidFill>
                  <a:schemeClr val="tx1"/>
                </a:solidFill>
              </a:rPr>
              <a:t>typename</a:t>
            </a:r>
            <a:r>
              <a:rPr lang="en-US" sz="1000" b="1" dirty="0">
                <a:solidFill>
                  <a:schemeClr val="tx1"/>
                </a:solidFill>
              </a:rPr>
              <a:t> Object, </a:t>
            </a:r>
            <a:r>
              <a:rPr lang="en-US" sz="1000" b="1" dirty="0" err="1">
                <a:solidFill>
                  <a:schemeClr val="tx1"/>
                </a:solidFill>
              </a:rPr>
              <a:t>typename</a:t>
            </a:r>
            <a:r>
              <a:rPr lang="en-US" sz="1000" b="1" dirty="0">
                <a:solidFill>
                  <a:schemeClr val="tx1"/>
                </a:solidFill>
              </a:rPr>
              <a:t> Comparator&gt;</a:t>
            </a:r>
          </a:p>
          <a:p>
            <a:pPr marL="0" indent="0">
              <a:buNone/>
            </a:pP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r>
              <a:rPr lang="en-US" sz="1000" b="1" dirty="0">
                <a:solidFill>
                  <a:schemeClr val="tx1"/>
                </a:solidFill>
              </a:rPr>
              <a:t> Object &amp; </a:t>
            </a:r>
            <a:r>
              <a:rPr lang="en-US" sz="1000" b="1" dirty="0" err="1">
                <a:solidFill>
                  <a:schemeClr val="tx1"/>
                </a:solidFill>
              </a:rPr>
              <a:t>findMax</a:t>
            </a:r>
            <a:r>
              <a:rPr lang="en-US" sz="1000" b="1" dirty="0">
                <a:solidFill>
                  <a:schemeClr val="tx1"/>
                </a:solidFill>
              </a:rPr>
              <a:t>( </a:t>
            </a: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r>
              <a:rPr lang="en-US" sz="1000" b="1" dirty="0">
                <a:solidFill>
                  <a:schemeClr val="tx1"/>
                </a:solidFill>
              </a:rPr>
              <a:t> vector&lt;Object&gt; &amp; </a:t>
            </a:r>
            <a:r>
              <a:rPr lang="en-US" sz="1000" b="1" dirty="0" err="1">
                <a:solidFill>
                  <a:schemeClr val="tx1"/>
                </a:solidFill>
              </a:rPr>
              <a:t>arr</a:t>
            </a:r>
            <a:r>
              <a:rPr lang="en-US" sz="1000" b="1" dirty="0">
                <a:solidFill>
                  <a:schemeClr val="tx1"/>
                </a:solidFill>
              </a:rPr>
              <a:t>, </a:t>
            </a:r>
            <a:r>
              <a:rPr lang="en-US" sz="1000" b="1" dirty="0">
                <a:solidFill>
                  <a:srgbClr val="0000FF"/>
                </a:solidFill>
              </a:rPr>
              <a:t>Comparator </a:t>
            </a:r>
            <a:r>
              <a:rPr lang="en-US" sz="1000" b="1" dirty="0" err="1">
                <a:solidFill>
                  <a:srgbClr val="0000FF"/>
                </a:solidFill>
              </a:rPr>
              <a:t>cmp</a:t>
            </a:r>
            <a:r>
              <a:rPr lang="en-US" sz="1000" b="1" dirty="0">
                <a:solidFill>
                  <a:srgbClr val="0000FF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 err="1">
                <a:solidFill>
                  <a:schemeClr val="tx1"/>
                </a:solidFill>
              </a:rPr>
              <a:t>int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maxIndex</a:t>
            </a:r>
            <a:r>
              <a:rPr lang="en-US" sz="1000" b="1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for( </a:t>
            </a:r>
            <a:r>
              <a:rPr lang="en-US" sz="1000" b="1" dirty="0" err="1">
                <a:solidFill>
                  <a:schemeClr val="tx1"/>
                </a:solidFill>
              </a:rPr>
              <a:t>int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 = 1;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 &lt; </a:t>
            </a:r>
            <a:r>
              <a:rPr lang="en-US" sz="1000" b="1" dirty="0" err="1">
                <a:solidFill>
                  <a:schemeClr val="tx1"/>
                </a:solidFill>
              </a:rPr>
              <a:t>arr.size</a:t>
            </a:r>
            <a:r>
              <a:rPr lang="en-US" sz="1000" b="1" dirty="0">
                <a:solidFill>
                  <a:schemeClr val="tx1"/>
                </a:solidFill>
              </a:rPr>
              <a:t>( ); ++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  if( </a:t>
            </a:r>
            <a:r>
              <a:rPr lang="en-US" sz="1000" b="1" dirty="0" err="1">
                <a:solidFill>
                  <a:srgbClr val="0000FF"/>
                </a:solidFill>
              </a:rPr>
              <a:t>cmp.isLessThan</a:t>
            </a:r>
            <a:r>
              <a:rPr lang="en-US" sz="1000" b="1" dirty="0">
                <a:solidFill>
                  <a:srgbClr val="0000FF"/>
                </a:solidFill>
              </a:rPr>
              <a:t>( </a:t>
            </a:r>
            <a:r>
              <a:rPr lang="en-US" sz="1000" b="1" dirty="0" err="1">
                <a:solidFill>
                  <a:srgbClr val="0000FF"/>
                </a:solidFill>
              </a:rPr>
              <a:t>arr</a:t>
            </a:r>
            <a:r>
              <a:rPr lang="en-US" sz="1000" b="1" dirty="0">
                <a:solidFill>
                  <a:srgbClr val="0000FF"/>
                </a:solidFill>
              </a:rPr>
              <a:t>[ </a:t>
            </a:r>
            <a:r>
              <a:rPr lang="en-US" sz="1000" b="1" dirty="0" err="1">
                <a:solidFill>
                  <a:srgbClr val="0000FF"/>
                </a:solidFill>
              </a:rPr>
              <a:t>maxIndex</a:t>
            </a:r>
            <a:r>
              <a:rPr lang="en-US" sz="1000" b="1" dirty="0">
                <a:solidFill>
                  <a:srgbClr val="0000FF"/>
                </a:solidFill>
              </a:rPr>
              <a:t> ], </a:t>
            </a:r>
            <a:r>
              <a:rPr lang="en-US" sz="1000" b="1" dirty="0" err="1">
                <a:solidFill>
                  <a:srgbClr val="0000FF"/>
                </a:solidFill>
              </a:rPr>
              <a:t>arr</a:t>
            </a:r>
            <a:r>
              <a:rPr lang="en-US" sz="1000" b="1" dirty="0">
                <a:solidFill>
                  <a:srgbClr val="0000FF"/>
                </a:solidFill>
              </a:rPr>
              <a:t>[ </a:t>
            </a:r>
            <a:r>
              <a:rPr lang="en-US" sz="1000" b="1" dirty="0" err="1">
                <a:solidFill>
                  <a:srgbClr val="0000FF"/>
                </a:solidFill>
              </a:rPr>
              <a:t>i</a:t>
            </a:r>
            <a:r>
              <a:rPr lang="en-US" sz="1000" b="1" dirty="0">
                <a:solidFill>
                  <a:srgbClr val="0000FF"/>
                </a:solidFill>
              </a:rPr>
              <a:t> ] ) </a:t>
            </a:r>
            <a:r>
              <a:rPr lang="en-US" sz="10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      </a:t>
            </a:r>
            <a:r>
              <a:rPr lang="en-US" sz="1000" b="1" dirty="0" err="1">
                <a:solidFill>
                  <a:schemeClr val="tx1"/>
                </a:solidFill>
              </a:rPr>
              <a:t>maxIndex</a:t>
            </a:r>
            <a:r>
              <a:rPr lang="en-US" sz="1000" b="1" dirty="0">
                <a:solidFill>
                  <a:schemeClr val="tx1"/>
                </a:solidFill>
              </a:rPr>
              <a:t> =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return </a:t>
            </a:r>
            <a:r>
              <a:rPr lang="en-US" sz="1000" b="1" dirty="0" err="1">
                <a:solidFill>
                  <a:schemeClr val="tx1"/>
                </a:solidFill>
              </a:rPr>
              <a:t>arr</a:t>
            </a:r>
            <a:r>
              <a:rPr lang="en-US" sz="1000" b="1" dirty="0">
                <a:solidFill>
                  <a:schemeClr val="tx1"/>
                </a:solidFill>
              </a:rPr>
              <a:t>[ </a:t>
            </a:r>
            <a:r>
              <a:rPr lang="en-US" sz="1000" b="1" dirty="0" err="1">
                <a:solidFill>
                  <a:schemeClr val="tx1"/>
                </a:solidFill>
              </a:rPr>
              <a:t>maxIndex</a:t>
            </a:r>
            <a:r>
              <a:rPr lang="en-US" sz="1000" b="1" dirty="0">
                <a:solidFill>
                  <a:schemeClr val="tx1"/>
                </a:solidFill>
              </a:rPr>
              <a:t> ];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</a:rPr>
              <a:t>class </a:t>
            </a:r>
            <a:r>
              <a:rPr lang="en-US" sz="1000" b="1" dirty="0" err="1">
                <a:solidFill>
                  <a:srgbClr val="0000FF"/>
                </a:solidFill>
              </a:rPr>
              <a:t>CaseInsensitiveCompare</a:t>
            </a:r>
            <a:endParaRPr lang="en-US" sz="1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</a:rPr>
              <a:t>  public: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</a:rPr>
              <a:t>    </a:t>
            </a:r>
            <a:r>
              <a:rPr lang="en-US" sz="1000" b="1" dirty="0" err="1">
                <a:solidFill>
                  <a:srgbClr val="0000FF"/>
                </a:solidFill>
              </a:rPr>
              <a:t>bool</a:t>
            </a:r>
            <a:r>
              <a:rPr lang="en-US" sz="1000" b="1" dirty="0">
                <a:solidFill>
                  <a:srgbClr val="0000FF"/>
                </a:solidFill>
              </a:rPr>
              <a:t> </a:t>
            </a:r>
            <a:r>
              <a:rPr lang="en-US" sz="1000" b="1" dirty="0" err="1">
                <a:solidFill>
                  <a:srgbClr val="0000FF"/>
                </a:solidFill>
              </a:rPr>
              <a:t>isLessThan</a:t>
            </a:r>
            <a:r>
              <a:rPr lang="en-US" sz="1000" b="1" dirty="0">
                <a:solidFill>
                  <a:srgbClr val="0000FF"/>
                </a:solidFill>
              </a:rPr>
              <a:t>( </a:t>
            </a:r>
            <a:r>
              <a:rPr lang="en-US" sz="1000" b="1" dirty="0" err="1">
                <a:solidFill>
                  <a:srgbClr val="0000FF"/>
                </a:solidFill>
              </a:rPr>
              <a:t>const</a:t>
            </a:r>
            <a:r>
              <a:rPr lang="en-US" sz="1000" b="1" dirty="0">
                <a:solidFill>
                  <a:srgbClr val="0000FF"/>
                </a:solidFill>
              </a:rPr>
              <a:t> string &amp; lhs, </a:t>
            </a:r>
            <a:r>
              <a:rPr lang="en-US" sz="1000" b="1" dirty="0" err="1">
                <a:solidFill>
                  <a:srgbClr val="0000FF"/>
                </a:solidFill>
              </a:rPr>
              <a:t>const</a:t>
            </a:r>
            <a:r>
              <a:rPr lang="en-US" sz="1000" b="1" dirty="0">
                <a:solidFill>
                  <a:srgbClr val="0000FF"/>
                </a:solidFill>
              </a:rPr>
              <a:t> string &amp; </a:t>
            </a:r>
            <a:r>
              <a:rPr lang="en-US" sz="1000" b="1" dirty="0" err="1">
                <a:solidFill>
                  <a:srgbClr val="0000FF"/>
                </a:solidFill>
              </a:rPr>
              <a:t>rhs</a:t>
            </a:r>
            <a:r>
              <a:rPr lang="en-US" sz="1000" b="1" dirty="0">
                <a:solidFill>
                  <a:srgbClr val="0000FF"/>
                </a:solidFill>
              </a:rPr>
              <a:t> ) </a:t>
            </a:r>
            <a:r>
              <a:rPr lang="en-US" sz="1000" b="1" dirty="0" err="1">
                <a:solidFill>
                  <a:srgbClr val="0000FF"/>
                </a:solidFill>
              </a:rPr>
              <a:t>const</a:t>
            </a:r>
            <a:endParaRPr lang="en-US" sz="1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</a:rPr>
              <a:t>      { return </a:t>
            </a:r>
            <a:r>
              <a:rPr lang="en-US" sz="1000" b="1" dirty="0" err="1">
                <a:solidFill>
                  <a:srgbClr val="0000FF"/>
                </a:solidFill>
              </a:rPr>
              <a:t>strcasecmp</a:t>
            </a:r>
            <a:r>
              <a:rPr lang="en-US" sz="1000" b="1" dirty="0">
                <a:solidFill>
                  <a:srgbClr val="0000FF"/>
                </a:solidFill>
              </a:rPr>
              <a:t>( </a:t>
            </a:r>
            <a:r>
              <a:rPr lang="en-US" sz="1000" b="1" dirty="0" err="1">
                <a:solidFill>
                  <a:srgbClr val="0000FF"/>
                </a:solidFill>
              </a:rPr>
              <a:t>lhs.c_str</a:t>
            </a:r>
            <a:r>
              <a:rPr lang="en-US" sz="1000" b="1" dirty="0">
                <a:solidFill>
                  <a:srgbClr val="0000FF"/>
                </a:solidFill>
              </a:rPr>
              <a:t>( ), </a:t>
            </a:r>
            <a:r>
              <a:rPr lang="en-US" sz="1000" b="1" dirty="0" err="1">
                <a:solidFill>
                  <a:srgbClr val="0000FF"/>
                </a:solidFill>
              </a:rPr>
              <a:t>rhs.c_str</a:t>
            </a:r>
            <a:r>
              <a:rPr lang="en-US" sz="1000" b="1" dirty="0">
                <a:solidFill>
                  <a:srgbClr val="0000FF"/>
                </a:solidFill>
              </a:rPr>
              <a:t>( ) ) &lt; 0; }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</a:rPr>
              <a:t>};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 err="1">
                <a:solidFill>
                  <a:schemeClr val="tx1"/>
                </a:solidFill>
              </a:rPr>
              <a:t>int</a:t>
            </a:r>
            <a:r>
              <a:rPr lang="en-US" sz="1000" b="1" dirty="0">
                <a:solidFill>
                  <a:schemeClr val="tx1"/>
                </a:solidFill>
              </a:rPr>
              <a:t> main( 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vector&lt;string&gt; </a:t>
            </a:r>
            <a:r>
              <a:rPr lang="en-US" sz="1000" b="1" dirty="0" err="1">
                <a:solidFill>
                  <a:schemeClr val="tx1"/>
                </a:solidFill>
              </a:rPr>
              <a:t>arr</a:t>
            </a:r>
            <a:r>
              <a:rPr lang="en-US" sz="1000" b="1" dirty="0">
                <a:solidFill>
                  <a:schemeClr val="tx1"/>
                </a:solidFill>
              </a:rPr>
              <a:t> = { "ZEBRA", "alligator", "crocodile" };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 err="1">
                <a:solidFill>
                  <a:schemeClr val="tx1"/>
                </a:solidFill>
              </a:rPr>
              <a:t>cout</a:t>
            </a:r>
            <a:r>
              <a:rPr lang="en-US" sz="1000" b="1" dirty="0">
                <a:solidFill>
                  <a:schemeClr val="tx1"/>
                </a:solidFill>
              </a:rPr>
              <a:t> &lt;&lt; </a:t>
            </a:r>
            <a:r>
              <a:rPr lang="en-US" sz="1000" b="1" dirty="0" err="1">
                <a:solidFill>
                  <a:schemeClr val="tx1"/>
                </a:solidFill>
              </a:rPr>
              <a:t>findMax</a:t>
            </a:r>
            <a:r>
              <a:rPr lang="en-US" sz="1000" b="1" dirty="0">
                <a:solidFill>
                  <a:schemeClr val="tx1"/>
                </a:solidFill>
              </a:rPr>
              <a:t>( </a:t>
            </a:r>
            <a:r>
              <a:rPr lang="en-US" sz="1000" b="1" dirty="0" err="1">
                <a:solidFill>
                  <a:schemeClr val="tx1"/>
                </a:solidFill>
              </a:rPr>
              <a:t>arr</a:t>
            </a:r>
            <a:r>
              <a:rPr lang="en-US" sz="1000" b="1" dirty="0">
                <a:solidFill>
                  <a:schemeClr val="tx1"/>
                </a:solidFill>
              </a:rPr>
              <a:t>, </a:t>
            </a:r>
            <a:r>
              <a:rPr lang="en-US" sz="1000" b="1" dirty="0" err="1">
                <a:solidFill>
                  <a:srgbClr val="0000FF"/>
                </a:solidFill>
              </a:rPr>
              <a:t>CaseInsensitiveCompare</a:t>
            </a:r>
            <a:r>
              <a:rPr lang="en-US" sz="1000" b="1" dirty="0">
                <a:solidFill>
                  <a:srgbClr val="0000FF"/>
                </a:solidFill>
              </a:rPr>
              <a:t>{ } </a:t>
            </a:r>
            <a:r>
              <a:rPr lang="en-US" sz="1000" b="1" dirty="0">
                <a:solidFill>
                  <a:schemeClr val="tx1"/>
                </a:solidFill>
              </a:rPr>
              <a:t>) &lt;&lt; </a:t>
            </a:r>
            <a:r>
              <a:rPr lang="en-US" sz="1000" b="1" dirty="0" err="1">
                <a:solidFill>
                  <a:schemeClr val="tx1"/>
                </a:solidFill>
              </a:rPr>
              <a:t>endl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25537-BE8E-4F9A-8F96-511D283A6D6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4191000" cy="1143000"/>
          </a:xfrm>
        </p:spPr>
        <p:txBody>
          <a:bodyPr/>
          <a:lstStyle/>
          <a:p>
            <a:pPr eaLnBrk="1" hangingPunct="1"/>
            <a:r>
              <a:rPr lang="en-US" smtClean="0"/>
              <a:t>Function Objects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049713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Objects whose primary purpose is to define a function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Here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</a:rPr>
              <a:t>findMax</a:t>
            </a:r>
            <a:r>
              <a:rPr lang="en-US" sz="1800" smtClean="0"/>
              <a:t> accepts a </a:t>
            </a:r>
            <a:r>
              <a:rPr lang="en-US" sz="1800" smtClean="0">
                <a:solidFill>
                  <a:srgbClr val="0000FF"/>
                </a:solidFill>
                <a:latin typeface="Courier New" pitchFamily="49" charset="0"/>
              </a:rPr>
              <a:t>Comparator</a:t>
            </a:r>
            <a:r>
              <a:rPr lang="en-US" sz="1800" smtClean="0"/>
              <a:t> parameter as a function object.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Comparator assumed to define the isLessThan(…) function.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There is a more formal way to define function objects in C++ (next slide).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343400" y="304800"/>
            <a:ext cx="4572000" cy="6172200"/>
          </a:xfrm>
        </p:spPr>
        <p:txBody>
          <a:bodyPr/>
          <a:lstStyle/>
          <a:p>
            <a:pPr marL="0" indent="0">
              <a:buNone/>
            </a:pPr>
            <a:r>
              <a:rPr lang="en-US" sz="1000" b="1" dirty="0" smtClean="0">
                <a:solidFill>
                  <a:schemeClr val="tx1"/>
                </a:solidFill>
              </a:rPr>
              <a:t>template </a:t>
            </a:r>
            <a:r>
              <a:rPr lang="en-US" sz="1000" b="1" dirty="0">
                <a:solidFill>
                  <a:schemeClr val="tx1"/>
                </a:solidFill>
              </a:rPr>
              <a:t>&lt;</a:t>
            </a:r>
            <a:r>
              <a:rPr lang="en-US" sz="1000" b="1" dirty="0" err="1">
                <a:solidFill>
                  <a:schemeClr val="tx1"/>
                </a:solidFill>
              </a:rPr>
              <a:t>typename</a:t>
            </a:r>
            <a:r>
              <a:rPr lang="en-US" sz="1000" b="1" dirty="0">
                <a:solidFill>
                  <a:schemeClr val="tx1"/>
                </a:solidFill>
              </a:rPr>
              <a:t> Object, </a:t>
            </a:r>
            <a:r>
              <a:rPr lang="en-US" sz="1000" b="1" dirty="0" err="1">
                <a:solidFill>
                  <a:schemeClr val="tx1"/>
                </a:solidFill>
              </a:rPr>
              <a:t>typename</a:t>
            </a:r>
            <a:r>
              <a:rPr lang="en-US" sz="1000" b="1" dirty="0">
                <a:solidFill>
                  <a:schemeClr val="tx1"/>
                </a:solidFill>
              </a:rPr>
              <a:t> Comparator&gt;</a:t>
            </a:r>
          </a:p>
          <a:p>
            <a:pPr marL="0" indent="0">
              <a:buNone/>
            </a:pP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r>
              <a:rPr lang="en-US" sz="1000" b="1" dirty="0">
                <a:solidFill>
                  <a:schemeClr val="tx1"/>
                </a:solidFill>
              </a:rPr>
              <a:t> Object &amp; </a:t>
            </a:r>
            <a:r>
              <a:rPr lang="en-US" sz="1000" b="1" dirty="0" err="1">
                <a:solidFill>
                  <a:schemeClr val="tx1"/>
                </a:solidFill>
              </a:rPr>
              <a:t>findMax</a:t>
            </a:r>
            <a:r>
              <a:rPr lang="en-US" sz="1000" b="1" dirty="0">
                <a:solidFill>
                  <a:schemeClr val="tx1"/>
                </a:solidFill>
              </a:rPr>
              <a:t>( </a:t>
            </a: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r>
              <a:rPr lang="en-US" sz="1000" b="1" dirty="0">
                <a:solidFill>
                  <a:schemeClr val="tx1"/>
                </a:solidFill>
              </a:rPr>
              <a:t> vector&lt;Object&gt; &amp; </a:t>
            </a:r>
            <a:r>
              <a:rPr lang="en-US" sz="1000" b="1" dirty="0" err="1">
                <a:solidFill>
                  <a:schemeClr val="tx1"/>
                </a:solidFill>
              </a:rPr>
              <a:t>arr</a:t>
            </a:r>
            <a:r>
              <a:rPr lang="en-US" sz="1000" b="1" dirty="0">
                <a:solidFill>
                  <a:schemeClr val="tx1"/>
                </a:solidFill>
              </a:rPr>
              <a:t>, 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	</a:t>
            </a:r>
            <a:r>
              <a:rPr lang="en-US" sz="1000" b="1" dirty="0" smtClean="0">
                <a:solidFill>
                  <a:schemeClr val="tx1"/>
                </a:solidFill>
              </a:rPr>
              <a:t>	</a:t>
            </a:r>
            <a:r>
              <a:rPr lang="en-US" sz="1000" b="1" dirty="0" smtClean="0">
                <a:solidFill>
                  <a:srgbClr val="0000FF"/>
                </a:solidFill>
              </a:rPr>
              <a:t>Comparator </a:t>
            </a:r>
            <a:r>
              <a:rPr lang="en-US" sz="1000" b="1" dirty="0" err="1">
                <a:solidFill>
                  <a:srgbClr val="0000FF"/>
                </a:solidFill>
              </a:rPr>
              <a:t>isLessThan</a:t>
            </a:r>
            <a:r>
              <a:rPr lang="en-US" sz="1000" b="1" dirty="0">
                <a:solidFill>
                  <a:srgbClr val="0000FF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 err="1">
                <a:solidFill>
                  <a:schemeClr val="tx1"/>
                </a:solidFill>
              </a:rPr>
              <a:t>int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maxIndex</a:t>
            </a:r>
            <a:r>
              <a:rPr lang="en-US" sz="1000" b="1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for( </a:t>
            </a:r>
            <a:r>
              <a:rPr lang="en-US" sz="1000" b="1" dirty="0" err="1">
                <a:solidFill>
                  <a:schemeClr val="tx1"/>
                </a:solidFill>
              </a:rPr>
              <a:t>int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 = 1;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 &lt; </a:t>
            </a:r>
            <a:r>
              <a:rPr lang="en-US" sz="1000" b="1" dirty="0" err="1">
                <a:solidFill>
                  <a:schemeClr val="tx1"/>
                </a:solidFill>
              </a:rPr>
              <a:t>arr.size</a:t>
            </a:r>
            <a:r>
              <a:rPr lang="en-US" sz="1000" b="1" dirty="0">
                <a:solidFill>
                  <a:schemeClr val="tx1"/>
                </a:solidFill>
              </a:rPr>
              <a:t>( ); ++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  if( </a:t>
            </a:r>
            <a:r>
              <a:rPr lang="en-US" sz="1000" b="1" dirty="0" err="1">
                <a:solidFill>
                  <a:srgbClr val="0000FF"/>
                </a:solidFill>
              </a:rPr>
              <a:t>isLessThan</a:t>
            </a:r>
            <a:r>
              <a:rPr lang="en-US" sz="1000" b="1" dirty="0">
                <a:solidFill>
                  <a:srgbClr val="0000FF"/>
                </a:solidFill>
              </a:rPr>
              <a:t>( </a:t>
            </a:r>
            <a:r>
              <a:rPr lang="en-US" sz="1000" b="1" dirty="0" err="1">
                <a:solidFill>
                  <a:srgbClr val="0000FF"/>
                </a:solidFill>
              </a:rPr>
              <a:t>arr</a:t>
            </a:r>
            <a:r>
              <a:rPr lang="en-US" sz="1000" b="1" dirty="0">
                <a:solidFill>
                  <a:srgbClr val="0000FF"/>
                </a:solidFill>
              </a:rPr>
              <a:t>[ </a:t>
            </a:r>
            <a:r>
              <a:rPr lang="en-US" sz="1000" b="1" dirty="0" err="1">
                <a:solidFill>
                  <a:srgbClr val="0000FF"/>
                </a:solidFill>
              </a:rPr>
              <a:t>maxIndex</a:t>
            </a:r>
            <a:r>
              <a:rPr lang="en-US" sz="1000" b="1" dirty="0">
                <a:solidFill>
                  <a:srgbClr val="0000FF"/>
                </a:solidFill>
              </a:rPr>
              <a:t> ], </a:t>
            </a:r>
            <a:r>
              <a:rPr lang="en-US" sz="1000" b="1" dirty="0" err="1">
                <a:solidFill>
                  <a:srgbClr val="0000FF"/>
                </a:solidFill>
              </a:rPr>
              <a:t>arr</a:t>
            </a:r>
            <a:r>
              <a:rPr lang="en-US" sz="1000" b="1" dirty="0">
                <a:solidFill>
                  <a:srgbClr val="0000FF"/>
                </a:solidFill>
              </a:rPr>
              <a:t>[ </a:t>
            </a:r>
            <a:r>
              <a:rPr lang="en-US" sz="1000" b="1" dirty="0" err="1">
                <a:solidFill>
                  <a:srgbClr val="0000FF"/>
                </a:solidFill>
              </a:rPr>
              <a:t>i</a:t>
            </a:r>
            <a:r>
              <a:rPr lang="en-US" sz="1000" b="1" dirty="0">
                <a:solidFill>
                  <a:srgbClr val="0000FF"/>
                </a:solidFill>
              </a:rPr>
              <a:t> ] ) </a:t>
            </a:r>
            <a:r>
              <a:rPr lang="en-US" sz="10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      </a:t>
            </a:r>
            <a:r>
              <a:rPr lang="en-US" sz="1000" b="1" dirty="0" err="1">
                <a:solidFill>
                  <a:schemeClr val="tx1"/>
                </a:solidFill>
              </a:rPr>
              <a:t>maxIndex</a:t>
            </a:r>
            <a:r>
              <a:rPr lang="en-US" sz="1000" b="1" dirty="0">
                <a:solidFill>
                  <a:schemeClr val="tx1"/>
                </a:solidFill>
              </a:rPr>
              <a:t> = 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return </a:t>
            </a:r>
            <a:r>
              <a:rPr lang="en-US" sz="1000" b="1" dirty="0" err="1">
                <a:solidFill>
                  <a:schemeClr val="tx1"/>
                </a:solidFill>
              </a:rPr>
              <a:t>arr</a:t>
            </a:r>
            <a:r>
              <a:rPr lang="en-US" sz="1000" b="1" dirty="0">
                <a:solidFill>
                  <a:schemeClr val="tx1"/>
                </a:solidFill>
              </a:rPr>
              <a:t>[ </a:t>
            </a:r>
            <a:r>
              <a:rPr lang="en-US" sz="1000" b="1" dirty="0" err="1">
                <a:solidFill>
                  <a:schemeClr val="tx1"/>
                </a:solidFill>
              </a:rPr>
              <a:t>maxIndex</a:t>
            </a:r>
            <a:r>
              <a:rPr lang="en-US" sz="1000" b="1" dirty="0">
                <a:solidFill>
                  <a:schemeClr val="tx1"/>
                </a:solidFill>
              </a:rPr>
              <a:t> ];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 err="1" smtClean="0">
                <a:solidFill>
                  <a:schemeClr val="tx1"/>
                </a:solidFill>
              </a:rPr>
              <a:t>const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Object &amp; </a:t>
            </a:r>
            <a:r>
              <a:rPr lang="en-US" sz="1000" b="1" dirty="0" err="1">
                <a:solidFill>
                  <a:schemeClr val="tx1"/>
                </a:solidFill>
              </a:rPr>
              <a:t>findMax</a:t>
            </a:r>
            <a:r>
              <a:rPr lang="en-US" sz="1000" b="1" dirty="0">
                <a:solidFill>
                  <a:schemeClr val="tx1"/>
                </a:solidFill>
              </a:rPr>
              <a:t>( </a:t>
            </a: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r>
              <a:rPr lang="en-US" sz="1000" b="1" dirty="0">
                <a:solidFill>
                  <a:schemeClr val="tx1"/>
                </a:solidFill>
              </a:rPr>
              <a:t> vector&lt;Object&gt; &amp; </a:t>
            </a:r>
            <a:r>
              <a:rPr lang="en-US" sz="1000" b="1" dirty="0" err="1">
                <a:solidFill>
                  <a:schemeClr val="tx1"/>
                </a:solidFill>
              </a:rPr>
              <a:t>arr</a:t>
            </a:r>
            <a:r>
              <a:rPr lang="en-US" sz="1000" b="1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return </a:t>
            </a:r>
            <a:r>
              <a:rPr lang="en-US" sz="1000" b="1" dirty="0" err="1">
                <a:solidFill>
                  <a:schemeClr val="tx1"/>
                </a:solidFill>
              </a:rPr>
              <a:t>findMax</a:t>
            </a:r>
            <a:r>
              <a:rPr lang="en-US" sz="1000" b="1" dirty="0">
                <a:solidFill>
                  <a:schemeClr val="tx1"/>
                </a:solidFill>
              </a:rPr>
              <a:t>( </a:t>
            </a:r>
            <a:r>
              <a:rPr lang="en-US" sz="1000" b="1" dirty="0" err="1">
                <a:solidFill>
                  <a:schemeClr val="tx1"/>
                </a:solidFill>
              </a:rPr>
              <a:t>arr</a:t>
            </a:r>
            <a:r>
              <a:rPr lang="en-US" sz="1000" b="1" dirty="0">
                <a:solidFill>
                  <a:schemeClr val="tx1"/>
                </a:solidFill>
              </a:rPr>
              <a:t>, </a:t>
            </a:r>
            <a:r>
              <a:rPr lang="en-US" sz="1000" b="1" dirty="0">
                <a:solidFill>
                  <a:srgbClr val="0000FF"/>
                </a:solidFill>
              </a:rPr>
              <a:t>less&lt;Object&gt;{ } </a:t>
            </a:r>
            <a:r>
              <a:rPr lang="en-US" sz="1000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class </a:t>
            </a:r>
            <a:r>
              <a:rPr lang="en-US" sz="1000" b="1" dirty="0" err="1">
                <a:solidFill>
                  <a:schemeClr val="tx1"/>
                </a:solidFill>
              </a:rPr>
              <a:t>CaseInsensitiveCompare</a:t>
            </a: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public: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 err="1">
                <a:solidFill>
                  <a:srgbClr val="0000FF"/>
                </a:solidFill>
              </a:rPr>
              <a:t>bool</a:t>
            </a:r>
            <a:r>
              <a:rPr lang="en-US" sz="1000" b="1" dirty="0">
                <a:solidFill>
                  <a:srgbClr val="0000FF"/>
                </a:solidFill>
              </a:rPr>
              <a:t> operator( )( </a:t>
            </a:r>
            <a:r>
              <a:rPr lang="en-US" sz="1000" b="1" dirty="0" err="1">
                <a:solidFill>
                  <a:srgbClr val="0000FF"/>
                </a:solidFill>
              </a:rPr>
              <a:t>const</a:t>
            </a:r>
            <a:r>
              <a:rPr lang="en-US" sz="1000" b="1" dirty="0">
                <a:solidFill>
                  <a:srgbClr val="0000FF"/>
                </a:solidFill>
              </a:rPr>
              <a:t> string &amp; lhs, </a:t>
            </a:r>
            <a:r>
              <a:rPr lang="en-US" sz="1000" b="1" dirty="0" err="1">
                <a:solidFill>
                  <a:srgbClr val="0000FF"/>
                </a:solidFill>
              </a:rPr>
              <a:t>const</a:t>
            </a:r>
            <a:r>
              <a:rPr lang="en-US" sz="1000" b="1" dirty="0">
                <a:solidFill>
                  <a:srgbClr val="0000FF"/>
                </a:solidFill>
              </a:rPr>
              <a:t> string &amp; </a:t>
            </a:r>
            <a:r>
              <a:rPr lang="en-US" sz="1000" b="1" dirty="0" err="1">
                <a:solidFill>
                  <a:srgbClr val="0000FF"/>
                </a:solidFill>
              </a:rPr>
              <a:t>rhs</a:t>
            </a:r>
            <a:r>
              <a:rPr lang="en-US" sz="1000" b="1" dirty="0">
                <a:solidFill>
                  <a:srgbClr val="0000FF"/>
                </a:solidFill>
              </a:rPr>
              <a:t> ) </a:t>
            </a:r>
            <a:r>
              <a:rPr lang="en-US" sz="1000" b="1" dirty="0" err="1">
                <a:solidFill>
                  <a:srgbClr val="0000FF"/>
                </a:solidFill>
              </a:rPr>
              <a:t>const</a:t>
            </a:r>
            <a:endParaRPr lang="en-US" sz="1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return </a:t>
            </a:r>
            <a:r>
              <a:rPr lang="en-US" sz="1000" b="1" dirty="0" err="1">
                <a:solidFill>
                  <a:schemeClr val="tx1"/>
                </a:solidFill>
              </a:rPr>
              <a:t>strcasecmp</a:t>
            </a:r>
            <a:r>
              <a:rPr lang="en-US" sz="1000" b="1" dirty="0">
                <a:solidFill>
                  <a:schemeClr val="tx1"/>
                </a:solidFill>
              </a:rPr>
              <a:t>( </a:t>
            </a:r>
            <a:r>
              <a:rPr lang="en-US" sz="1000" b="1" dirty="0" err="1">
                <a:solidFill>
                  <a:schemeClr val="tx1"/>
                </a:solidFill>
              </a:rPr>
              <a:t>lhs.c_str</a:t>
            </a:r>
            <a:r>
              <a:rPr lang="en-US" sz="1000" b="1" dirty="0">
                <a:solidFill>
                  <a:schemeClr val="tx1"/>
                </a:solidFill>
              </a:rPr>
              <a:t>( ), </a:t>
            </a:r>
            <a:r>
              <a:rPr lang="en-US" sz="1000" b="1" dirty="0" err="1">
                <a:solidFill>
                  <a:schemeClr val="tx1"/>
                </a:solidFill>
              </a:rPr>
              <a:t>rhs.c_str</a:t>
            </a:r>
            <a:r>
              <a:rPr lang="en-US" sz="1000" b="1" dirty="0">
                <a:solidFill>
                  <a:schemeClr val="tx1"/>
                </a:solidFill>
              </a:rPr>
              <a:t>( ) ) &lt; 0;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 err="1">
                <a:solidFill>
                  <a:schemeClr val="tx1"/>
                </a:solidFill>
              </a:rPr>
              <a:t>int</a:t>
            </a:r>
            <a:r>
              <a:rPr lang="en-US" sz="1000" b="1" dirty="0">
                <a:solidFill>
                  <a:schemeClr val="tx1"/>
                </a:solidFill>
              </a:rPr>
              <a:t> main( 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vector&lt;string&gt; </a:t>
            </a:r>
            <a:r>
              <a:rPr lang="en-US" sz="1000" b="1" dirty="0" err="1">
                <a:solidFill>
                  <a:schemeClr val="tx1"/>
                </a:solidFill>
              </a:rPr>
              <a:t>arr</a:t>
            </a:r>
            <a:r>
              <a:rPr lang="en-US" sz="1000" b="1" dirty="0">
                <a:solidFill>
                  <a:schemeClr val="tx1"/>
                </a:solidFill>
              </a:rPr>
              <a:t> = { "ZEBRA", "alligator", "crocodile" };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 err="1">
                <a:solidFill>
                  <a:schemeClr val="tx1"/>
                </a:solidFill>
              </a:rPr>
              <a:t>cout</a:t>
            </a:r>
            <a:r>
              <a:rPr lang="en-US" sz="1000" b="1" dirty="0">
                <a:solidFill>
                  <a:schemeClr val="tx1"/>
                </a:solidFill>
              </a:rPr>
              <a:t> &lt;&lt; </a:t>
            </a:r>
            <a:r>
              <a:rPr lang="en-US" sz="1000" b="1" dirty="0" err="1">
                <a:solidFill>
                  <a:schemeClr val="tx1"/>
                </a:solidFill>
              </a:rPr>
              <a:t>findMax</a:t>
            </a:r>
            <a:r>
              <a:rPr lang="en-US" sz="1000" b="1" dirty="0">
                <a:solidFill>
                  <a:schemeClr val="tx1"/>
                </a:solidFill>
              </a:rPr>
              <a:t>( </a:t>
            </a:r>
            <a:r>
              <a:rPr lang="en-US" sz="1000" b="1" dirty="0" err="1">
                <a:solidFill>
                  <a:schemeClr val="tx1"/>
                </a:solidFill>
              </a:rPr>
              <a:t>arr</a:t>
            </a:r>
            <a:r>
              <a:rPr lang="en-US" sz="1000" b="1" dirty="0">
                <a:solidFill>
                  <a:schemeClr val="tx1"/>
                </a:solidFill>
              </a:rPr>
              <a:t>, </a:t>
            </a:r>
            <a:r>
              <a:rPr lang="en-US" sz="1000" b="1" dirty="0" err="1">
                <a:solidFill>
                  <a:srgbClr val="0000FF"/>
                </a:solidFill>
              </a:rPr>
              <a:t>CaseInsensitiveCompare</a:t>
            </a:r>
            <a:r>
              <a:rPr lang="en-US" sz="1000" b="1" dirty="0">
                <a:solidFill>
                  <a:srgbClr val="0000FF"/>
                </a:solidFill>
              </a:rPr>
              <a:t>{ } </a:t>
            </a:r>
            <a:r>
              <a:rPr lang="en-US" sz="1000" b="1" dirty="0">
                <a:solidFill>
                  <a:schemeClr val="tx1"/>
                </a:solidFill>
              </a:rPr>
              <a:t>) &lt;&lt; </a:t>
            </a:r>
            <a:r>
              <a:rPr lang="en-US" sz="1000" b="1" dirty="0" err="1">
                <a:solidFill>
                  <a:schemeClr val="tx1"/>
                </a:solidFill>
              </a:rPr>
              <a:t>endl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 err="1">
                <a:solidFill>
                  <a:schemeClr val="tx1"/>
                </a:solidFill>
              </a:rPr>
              <a:t>cout</a:t>
            </a:r>
            <a:r>
              <a:rPr lang="en-US" sz="1000" b="1" dirty="0">
                <a:solidFill>
                  <a:schemeClr val="tx1"/>
                </a:solidFill>
              </a:rPr>
              <a:t> &lt;&lt; </a:t>
            </a:r>
            <a:r>
              <a:rPr lang="en-US" sz="1000" b="1" dirty="0" err="1">
                <a:solidFill>
                  <a:schemeClr val="tx1"/>
                </a:solidFill>
              </a:rPr>
              <a:t>findMax</a:t>
            </a:r>
            <a:r>
              <a:rPr lang="en-US" sz="1000" b="1" dirty="0">
                <a:solidFill>
                  <a:schemeClr val="tx1"/>
                </a:solidFill>
              </a:rPr>
              <a:t>( </a:t>
            </a:r>
            <a:r>
              <a:rPr lang="en-US" sz="1000" b="1" dirty="0" err="1">
                <a:solidFill>
                  <a:schemeClr val="tx1"/>
                </a:solidFill>
              </a:rPr>
              <a:t>arr</a:t>
            </a:r>
            <a:r>
              <a:rPr lang="en-US" sz="1000" b="1" dirty="0">
                <a:solidFill>
                  <a:schemeClr val="tx1"/>
                </a:solidFill>
              </a:rPr>
              <a:t> ) &lt;&lt; </a:t>
            </a:r>
            <a:r>
              <a:rPr lang="en-US" sz="1000" b="1" dirty="0" err="1">
                <a:solidFill>
                  <a:schemeClr val="tx1"/>
                </a:solidFill>
              </a:rPr>
              <a:t>endl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A51196-28FA-4462-A5EA-6BF091044C12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38862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Function objects</a:t>
            </a:r>
            <a:br>
              <a:rPr lang="en-US" sz="2800" smtClean="0"/>
            </a:br>
            <a:r>
              <a:rPr lang="en-US" sz="2800" smtClean="0"/>
              <a:t>in C++ style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3962400" cy="4724400"/>
          </a:xfrm>
        </p:spPr>
        <p:txBody>
          <a:bodyPr/>
          <a:lstStyle/>
          <a:p>
            <a:pPr eaLnBrk="1" hangingPunct="1"/>
            <a:endParaRPr lang="en-US" sz="1800" smtClean="0"/>
          </a:p>
          <a:p>
            <a:pPr eaLnBrk="1" hangingPunct="1"/>
            <a:r>
              <a:rPr lang="en-US" sz="1800" smtClean="0"/>
              <a:t>Using operator overloading</a:t>
            </a:r>
          </a:p>
          <a:p>
            <a:pPr lvl="1" eaLnBrk="1" hangingPunct="1"/>
            <a:r>
              <a:rPr lang="en-US" sz="1600" smtClean="0"/>
              <a:t>Define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</a:rPr>
              <a:t>operator ()</a:t>
            </a:r>
            <a:r>
              <a:rPr lang="en-US" sz="1600" smtClean="0"/>
              <a:t> for CaseInsensitiveCompare  class</a:t>
            </a:r>
          </a:p>
          <a:p>
            <a:pPr lvl="1" eaLnBrk="1" hangingPunct="1"/>
            <a:r>
              <a:rPr lang="en-US" sz="1600" smtClean="0"/>
              <a:t>Instead of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</a:rPr>
              <a:t>cmp.operator()(x,y)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  </a:t>
            </a:r>
            <a:r>
              <a:rPr lang="en-US" sz="1600" smtClean="0"/>
              <a:t>we can use</a:t>
            </a:r>
            <a:r>
              <a:rPr lang="en-US" sz="1600" smtClean="0">
                <a:latin typeface="Courier New" pitchFamily="49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Courier New" pitchFamily="49" charset="0"/>
              </a:rPr>
              <a:t>cmp(x,y)</a:t>
            </a:r>
          </a:p>
          <a:p>
            <a:pPr eaLnBrk="1" hangingPunct="1"/>
            <a:endParaRPr lang="en-US" sz="1800" smtClean="0"/>
          </a:p>
          <a:p>
            <a:pPr eaLnBrk="1" hangingPunct="1"/>
            <a:r>
              <a:rPr lang="en-US" sz="1800" smtClean="0"/>
              <a:t>Case-sensitive comparison can also be performed using STL function object </a:t>
            </a:r>
            <a:r>
              <a:rPr lang="en-US" sz="1600" b="1" smtClean="0">
                <a:latin typeface="Courier" pitchFamily="49" charset="0"/>
              </a:rPr>
              <a:t>less&lt;Object&gt;(...)</a:t>
            </a:r>
          </a:p>
          <a:p>
            <a:pPr eaLnBrk="1" hangingPunct="1"/>
            <a:endParaRPr lang="en-US" sz="1600" b="1" smtClean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/**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* A class for simulating a memory cell.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*/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</a:rPr>
              <a:t>template &lt;</a:t>
            </a:r>
            <a:r>
              <a:rPr lang="en-US" sz="1000" b="1" dirty="0" err="1">
                <a:solidFill>
                  <a:srgbClr val="0000FF"/>
                </a:solidFill>
              </a:rPr>
              <a:t>typename</a:t>
            </a:r>
            <a:r>
              <a:rPr lang="en-US" sz="1000" b="1" dirty="0">
                <a:solidFill>
                  <a:srgbClr val="0000FF"/>
                </a:solidFill>
              </a:rPr>
              <a:t> Object&gt;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class </a:t>
            </a:r>
            <a:r>
              <a:rPr lang="en-US" sz="1000" b="1" dirty="0" err="1">
                <a:solidFill>
                  <a:schemeClr val="tx1"/>
                </a:solidFill>
              </a:rPr>
              <a:t>MemoryCell</a:t>
            </a: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public: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explicit </a:t>
            </a:r>
            <a:r>
              <a:rPr lang="en-US" sz="1000" b="1" dirty="0" err="1">
                <a:solidFill>
                  <a:schemeClr val="tx1"/>
                </a:solidFill>
              </a:rPr>
              <a:t>MemoryCell</a:t>
            </a:r>
            <a:r>
              <a:rPr lang="en-US" sz="1000" b="1" dirty="0">
                <a:solidFill>
                  <a:schemeClr val="tx1"/>
                </a:solidFill>
              </a:rPr>
              <a:t>( </a:t>
            </a: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r>
              <a:rPr lang="en-US" sz="1000" b="1" dirty="0">
                <a:solidFill>
                  <a:schemeClr val="tx1"/>
                </a:solidFill>
              </a:rPr>
              <a:t> Object &amp; </a:t>
            </a:r>
            <a:r>
              <a:rPr lang="en-US" sz="1000" b="1" dirty="0" err="1">
                <a:solidFill>
                  <a:schemeClr val="tx1"/>
                </a:solidFill>
              </a:rPr>
              <a:t>initialValue</a:t>
            </a:r>
            <a:r>
              <a:rPr lang="en-US" sz="1000" b="1" dirty="0">
                <a:solidFill>
                  <a:schemeClr val="tx1"/>
                </a:solidFill>
              </a:rPr>
              <a:t> = </a:t>
            </a:r>
            <a:r>
              <a:rPr lang="en-US" sz="1000" b="1" dirty="0">
                <a:solidFill>
                  <a:srgbClr val="0000FF"/>
                </a:solidFill>
              </a:rPr>
              <a:t>Object{ } </a:t>
            </a:r>
            <a:r>
              <a:rPr lang="en-US" sz="10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: </a:t>
            </a:r>
            <a:r>
              <a:rPr lang="en-US" sz="1000" b="1" dirty="0" err="1">
                <a:solidFill>
                  <a:srgbClr val="0000FF"/>
                </a:solidFill>
              </a:rPr>
              <a:t>storedValue</a:t>
            </a:r>
            <a:r>
              <a:rPr lang="en-US" sz="1000" b="1" dirty="0">
                <a:solidFill>
                  <a:srgbClr val="0000FF"/>
                </a:solidFill>
              </a:rPr>
              <a:t>{ </a:t>
            </a:r>
            <a:r>
              <a:rPr lang="en-US" sz="1000" b="1" dirty="0" err="1">
                <a:solidFill>
                  <a:srgbClr val="0000FF"/>
                </a:solidFill>
              </a:rPr>
              <a:t>initialValue</a:t>
            </a:r>
            <a:r>
              <a:rPr lang="en-US" sz="1000" b="1" dirty="0">
                <a:solidFill>
                  <a:srgbClr val="0000FF"/>
                </a:solidFill>
              </a:rPr>
              <a:t> } </a:t>
            </a:r>
            <a:r>
              <a:rPr lang="en-US" sz="1000" b="1" dirty="0">
                <a:solidFill>
                  <a:schemeClr val="tx1"/>
                </a:solidFill>
              </a:rPr>
              <a:t>{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r>
              <a:rPr lang="en-US" sz="1000" b="1" dirty="0">
                <a:solidFill>
                  <a:schemeClr val="tx1"/>
                </a:solidFill>
              </a:rPr>
              <a:t> Object &amp; read( ) </a:t>
            </a: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endParaRPr lang="en-US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return </a:t>
            </a:r>
            <a:r>
              <a:rPr lang="en-US" sz="1000" b="1" dirty="0" err="1">
                <a:solidFill>
                  <a:schemeClr val="tx1"/>
                </a:solidFill>
              </a:rPr>
              <a:t>storedValue</a:t>
            </a:r>
            <a:r>
              <a:rPr lang="en-US" sz="1000" b="1" dirty="0">
                <a:solidFill>
                  <a:schemeClr val="tx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void write( </a:t>
            </a:r>
            <a:r>
              <a:rPr lang="en-US" sz="1000" b="1" dirty="0" err="1">
                <a:solidFill>
                  <a:schemeClr val="tx1"/>
                </a:solidFill>
              </a:rPr>
              <a:t>const</a:t>
            </a:r>
            <a:r>
              <a:rPr lang="en-US" sz="1000" b="1" dirty="0">
                <a:solidFill>
                  <a:schemeClr val="tx1"/>
                </a:solidFill>
              </a:rPr>
              <a:t> Object &amp; x )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  { </a:t>
            </a:r>
            <a:r>
              <a:rPr lang="en-US" sz="1000" b="1" dirty="0" err="1">
                <a:solidFill>
                  <a:srgbClr val="0000FF"/>
                </a:solidFill>
              </a:rPr>
              <a:t>storedValue</a:t>
            </a:r>
            <a:r>
              <a:rPr lang="en-US" sz="1000" b="1" dirty="0">
                <a:solidFill>
                  <a:srgbClr val="0000FF"/>
                </a:solidFill>
              </a:rPr>
              <a:t> = x</a:t>
            </a:r>
            <a:r>
              <a:rPr lang="en-US" sz="1000" b="1" dirty="0">
                <a:solidFill>
                  <a:schemeClr val="tx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private: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    Object </a:t>
            </a:r>
            <a:r>
              <a:rPr lang="en-US" sz="1000" b="1" dirty="0" err="1">
                <a:solidFill>
                  <a:schemeClr val="tx1"/>
                </a:solidFill>
              </a:rPr>
              <a:t>storedValue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95C3BE-E1DA-402E-8811-803C6F3D468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Template 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11288"/>
            <a:ext cx="4343400" cy="4760912"/>
          </a:xfrm>
        </p:spPr>
        <p:txBody>
          <a:bodyPr/>
          <a:lstStyle/>
          <a:p>
            <a:pPr eaLnBrk="1" hangingPunct="1"/>
            <a:r>
              <a:rPr lang="en-US" sz="1600" smtClean="0"/>
              <a:t>MemoryCell template can be used for any type </a:t>
            </a:r>
            <a:r>
              <a:rPr lang="en-US" sz="1600" smtClean="0">
                <a:solidFill>
                  <a:srgbClr val="0000FF"/>
                </a:solidFill>
              </a:rPr>
              <a:t>Object</a:t>
            </a:r>
            <a:r>
              <a:rPr lang="en-US" sz="1600" smtClean="0"/>
              <a:t>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Assumptions</a:t>
            </a:r>
          </a:p>
          <a:p>
            <a:pPr lvl="1" eaLnBrk="1" hangingPunct="1"/>
            <a:r>
              <a:rPr lang="en-US" sz="1400" smtClean="0"/>
              <a:t>Object has a zero parameter constructor</a:t>
            </a:r>
          </a:p>
          <a:p>
            <a:pPr lvl="1" eaLnBrk="1" hangingPunct="1"/>
            <a:r>
              <a:rPr lang="en-US" sz="1400" smtClean="0"/>
              <a:t>Object has a copy constructor</a:t>
            </a:r>
          </a:p>
          <a:p>
            <a:pPr lvl="1" eaLnBrk="1" hangingPunct="1"/>
            <a:r>
              <a:rPr lang="en-US" sz="1400" smtClean="0"/>
              <a:t>Copy-assignment operator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Convention</a:t>
            </a:r>
          </a:p>
          <a:p>
            <a:pPr lvl="1" eaLnBrk="1" hangingPunct="1"/>
            <a:r>
              <a:rPr lang="en-US" sz="1400" smtClean="0"/>
              <a:t>Class templates declaration and implementation usually combined in a single file.</a:t>
            </a:r>
          </a:p>
          <a:p>
            <a:pPr lvl="1" eaLnBrk="1" hangingPunct="1"/>
            <a:r>
              <a:rPr lang="en-US" sz="1400" smtClean="0"/>
              <a:t>It is not easy to separate them in independent files due to complex c++ syntax.</a:t>
            </a:r>
          </a:p>
          <a:p>
            <a:pPr lvl="1" eaLnBrk="1" hangingPunct="1"/>
            <a:r>
              <a:rPr lang="en-US" sz="1400" smtClean="0"/>
              <a:t>This is different from the convention of separating class interface and implementation in different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23900" y="228600"/>
            <a:ext cx="7772400" cy="914400"/>
          </a:xfrm>
        </p:spPr>
        <p:txBody>
          <a:bodyPr/>
          <a:lstStyle/>
          <a:p>
            <a:r>
              <a:rPr lang="en-US" smtClean="0"/>
              <a:t>Another Way </a:t>
            </a:r>
            <a:br>
              <a:rPr lang="en-US" smtClean="0"/>
            </a:br>
            <a:r>
              <a:rPr lang="en-US" smtClean="0"/>
              <a:t>(Implementation outside of declaration)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56D1D-E748-489B-91B4-9C13D2D6E1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914400" y="1143000"/>
            <a:ext cx="7207551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dirty="0"/>
              <a:t>template &lt;</a:t>
            </a:r>
            <a:r>
              <a:rPr lang="en-US" sz="1600" dirty="0" err="1"/>
              <a:t>typename</a:t>
            </a:r>
            <a:r>
              <a:rPr lang="en-US" sz="1600" dirty="0"/>
              <a:t> T&gt;</a:t>
            </a:r>
          </a:p>
          <a:p>
            <a:pPr eaLnBrk="1" hangingPunct="1"/>
            <a:r>
              <a:rPr lang="en-US" sz="1600" dirty="0"/>
              <a:t>class </a:t>
            </a:r>
            <a:r>
              <a:rPr lang="en-US" sz="1600" dirty="0" err="1"/>
              <a:t>MemoryCell</a:t>
            </a:r>
            <a:r>
              <a:rPr lang="en-US" sz="1600" dirty="0"/>
              <a:t> {</a:t>
            </a:r>
          </a:p>
          <a:p>
            <a:pPr eaLnBrk="1" hangingPunct="1"/>
            <a:r>
              <a:rPr lang="en-US" sz="1600" dirty="0"/>
              <a:t>public:</a:t>
            </a:r>
          </a:p>
          <a:p>
            <a:pPr eaLnBrk="1" hangingPunct="1"/>
            <a:r>
              <a:rPr lang="en-US" sz="1600" dirty="0"/>
              <a:t>	explicit </a:t>
            </a:r>
            <a:r>
              <a:rPr lang="en-US" sz="1600" dirty="0" err="1"/>
              <a:t>MemoryCell</a:t>
            </a:r>
            <a:r>
              <a:rPr lang="en-US" sz="1600" dirty="0"/>
              <a:t>(</a:t>
            </a:r>
            <a:r>
              <a:rPr lang="en-US" sz="1600" dirty="0" err="1"/>
              <a:t>const</a:t>
            </a:r>
            <a:r>
              <a:rPr lang="en-US" sz="1600" dirty="0"/>
              <a:t> T&amp; </a:t>
            </a:r>
            <a:r>
              <a:rPr lang="en-US" sz="1600" dirty="0" err="1"/>
              <a:t>initialVale</a:t>
            </a:r>
            <a:r>
              <a:rPr lang="en-US" sz="1600" dirty="0"/>
              <a:t> = </a:t>
            </a:r>
            <a:r>
              <a:rPr lang="en-US" sz="1600" dirty="0" smtClean="0"/>
              <a:t>T{});</a:t>
            </a:r>
            <a:endParaRPr lang="en-US" sz="1600" dirty="0"/>
          </a:p>
          <a:p>
            <a:pPr eaLnBrk="1" hangingPunct="1"/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T&amp; read() </a:t>
            </a:r>
            <a:r>
              <a:rPr lang="en-US" sz="1600" dirty="0" err="1"/>
              <a:t>const</a:t>
            </a:r>
            <a:r>
              <a:rPr lang="en-US" sz="1600" dirty="0"/>
              <a:t>;</a:t>
            </a:r>
          </a:p>
          <a:p>
            <a:pPr eaLnBrk="1" hangingPunct="1"/>
            <a:r>
              <a:rPr lang="en-US" sz="1600" dirty="0"/>
              <a:t>	void write(</a:t>
            </a:r>
            <a:r>
              <a:rPr lang="en-US" sz="1600" dirty="0" err="1"/>
              <a:t>const</a:t>
            </a:r>
            <a:r>
              <a:rPr lang="en-US" sz="1600" dirty="0"/>
              <a:t> T&amp; x);</a:t>
            </a:r>
          </a:p>
          <a:p>
            <a:pPr eaLnBrk="1" hangingPunct="1"/>
            <a:r>
              <a:rPr lang="en-US" sz="1600" dirty="0"/>
              <a:t>private:</a:t>
            </a:r>
          </a:p>
          <a:p>
            <a:pPr eaLnBrk="1" hangingPunct="1"/>
            <a:r>
              <a:rPr lang="en-US" sz="1600" dirty="0"/>
              <a:t>	T </a:t>
            </a:r>
            <a:r>
              <a:rPr lang="en-US" sz="1600" dirty="0" err="1"/>
              <a:t>storedValue</a:t>
            </a:r>
            <a:r>
              <a:rPr lang="en-US" sz="1600" dirty="0"/>
              <a:t>;</a:t>
            </a:r>
          </a:p>
          <a:p>
            <a:pPr eaLnBrk="1" hangingPunct="1"/>
            <a:r>
              <a:rPr lang="en-US" sz="1600" dirty="0"/>
              <a:t>};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template &lt;</a:t>
            </a:r>
            <a:r>
              <a:rPr lang="en-US" sz="1600" dirty="0" err="1"/>
              <a:t>typename</a:t>
            </a:r>
            <a:r>
              <a:rPr lang="en-US" sz="1600" dirty="0"/>
              <a:t> T&gt;</a:t>
            </a:r>
          </a:p>
          <a:p>
            <a:pPr eaLnBrk="1" hangingPunct="1"/>
            <a:r>
              <a:rPr lang="en-US" sz="1600" dirty="0" err="1"/>
              <a:t>MemoryCell</a:t>
            </a:r>
            <a:r>
              <a:rPr lang="en-US" sz="1600" dirty="0"/>
              <a:t>&lt;T&gt;::</a:t>
            </a:r>
            <a:r>
              <a:rPr lang="en-US" sz="1600" dirty="0" err="1"/>
              <a:t>MemoryCell</a:t>
            </a:r>
            <a:r>
              <a:rPr lang="en-US" sz="1600" dirty="0"/>
              <a:t>(</a:t>
            </a:r>
            <a:r>
              <a:rPr lang="en-US" sz="1600" dirty="0" err="1"/>
              <a:t>const</a:t>
            </a:r>
            <a:r>
              <a:rPr lang="en-US" sz="1600" dirty="0"/>
              <a:t> T&amp; </a:t>
            </a:r>
            <a:r>
              <a:rPr lang="en-US" sz="1600" dirty="0" err="1"/>
              <a:t>initialValue</a:t>
            </a:r>
            <a:r>
              <a:rPr lang="en-US" sz="1600" dirty="0"/>
              <a:t>): </a:t>
            </a:r>
            <a:r>
              <a:rPr lang="en-US" sz="1600" dirty="0" err="1" smtClean="0"/>
              <a:t>storedValue</a:t>
            </a:r>
            <a:r>
              <a:rPr lang="en-US" sz="1600" dirty="0" smtClean="0"/>
              <a:t>{</a:t>
            </a:r>
            <a:r>
              <a:rPr lang="en-US" sz="1600" dirty="0" err="1" smtClean="0"/>
              <a:t>initialValue</a:t>
            </a:r>
            <a:r>
              <a:rPr lang="en-US" sz="1600" dirty="0" smtClean="0"/>
              <a:t>} </a:t>
            </a:r>
            <a:r>
              <a:rPr lang="en-US" sz="1600" dirty="0"/>
              <a:t>{}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template &lt;</a:t>
            </a:r>
            <a:r>
              <a:rPr lang="en-US" sz="1600" dirty="0" err="1"/>
              <a:t>typename</a:t>
            </a:r>
            <a:r>
              <a:rPr lang="en-US" sz="1600" dirty="0"/>
              <a:t> T&gt;</a:t>
            </a:r>
          </a:p>
          <a:p>
            <a:pPr eaLnBrk="1" hangingPunct="1"/>
            <a:r>
              <a:rPr lang="en-US" sz="1600" dirty="0" err="1"/>
              <a:t>const</a:t>
            </a:r>
            <a:r>
              <a:rPr lang="en-US" sz="1600" dirty="0"/>
              <a:t> T&amp; </a:t>
            </a:r>
            <a:r>
              <a:rPr lang="en-US" sz="1600" dirty="0" err="1"/>
              <a:t>MemoryCell</a:t>
            </a:r>
            <a:r>
              <a:rPr lang="en-US" sz="1600" dirty="0"/>
              <a:t>&lt;T&gt;::read() </a:t>
            </a:r>
            <a:r>
              <a:rPr lang="en-US" sz="1600" dirty="0" err="1"/>
              <a:t>const</a:t>
            </a:r>
            <a:r>
              <a:rPr lang="en-US" sz="1600" dirty="0"/>
              <a:t> {</a:t>
            </a:r>
          </a:p>
          <a:p>
            <a:pPr eaLnBrk="1" hangingPunct="1"/>
            <a:r>
              <a:rPr lang="en-US" sz="1600" dirty="0"/>
              <a:t>	return </a:t>
            </a:r>
            <a:r>
              <a:rPr lang="en-US" sz="1600" dirty="0" err="1"/>
              <a:t>storedValue</a:t>
            </a:r>
            <a:r>
              <a:rPr lang="en-US" sz="1600" dirty="0"/>
              <a:t>;</a:t>
            </a:r>
          </a:p>
          <a:p>
            <a:pPr eaLnBrk="1" hangingPunct="1"/>
            <a:r>
              <a:rPr lang="en-US" sz="1600" dirty="0"/>
              <a:t>}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template &lt;</a:t>
            </a:r>
            <a:r>
              <a:rPr lang="en-US" sz="1600" dirty="0" err="1"/>
              <a:t>typename</a:t>
            </a:r>
            <a:r>
              <a:rPr lang="en-US" sz="1600" dirty="0"/>
              <a:t> T&gt;</a:t>
            </a:r>
          </a:p>
          <a:p>
            <a:pPr eaLnBrk="1" hangingPunct="1"/>
            <a:r>
              <a:rPr lang="en-US" sz="1600" dirty="0"/>
              <a:t>void </a:t>
            </a:r>
            <a:r>
              <a:rPr lang="en-US" sz="1600" dirty="0" err="1"/>
              <a:t>MemoryCell</a:t>
            </a:r>
            <a:r>
              <a:rPr lang="en-US" sz="1600" dirty="0"/>
              <a:t>&lt;T&gt;::write(</a:t>
            </a:r>
            <a:r>
              <a:rPr lang="en-US" sz="1600" dirty="0" err="1"/>
              <a:t>const</a:t>
            </a:r>
            <a:r>
              <a:rPr lang="en-US" sz="1600" dirty="0"/>
              <a:t> T&amp; x) {</a:t>
            </a:r>
          </a:p>
          <a:p>
            <a:pPr eaLnBrk="1" hangingPunct="1"/>
            <a:r>
              <a:rPr lang="en-US" sz="1600" dirty="0"/>
              <a:t>	</a:t>
            </a:r>
            <a:r>
              <a:rPr lang="en-US" sz="1600" dirty="0" err="1"/>
              <a:t>storedValue</a:t>
            </a:r>
            <a:r>
              <a:rPr lang="en-US" sz="1600" dirty="0"/>
              <a:t> = x;</a:t>
            </a:r>
          </a:p>
          <a:p>
            <a:pPr eaLnBrk="1" hangingPunct="1"/>
            <a:r>
              <a:rPr lang="en-US" sz="1600" dirty="0"/>
              <a:t>}</a:t>
            </a:r>
          </a:p>
        </p:txBody>
      </p:sp>
      <p:cxnSp>
        <p:nvCxnSpPr>
          <p:cNvPr id="10245" name="Straight Connector 7"/>
          <p:cNvCxnSpPr>
            <a:cxnSpLocks noChangeShapeType="1"/>
          </p:cNvCxnSpPr>
          <p:nvPr/>
        </p:nvCxnSpPr>
        <p:spPr bwMode="auto">
          <a:xfrm>
            <a:off x="533400" y="3505200"/>
            <a:ext cx="8153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931863" y="3592513"/>
            <a:ext cx="2116137" cy="304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914400" y="4343400"/>
            <a:ext cx="2116138" cy="304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914400" y="5562600"/>
            <a:ext cx="2116138" cy="304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0</TotalTime>
  <Words>1147</Words>
  <Application>Microsoft Office PowerPoint</Application>
  <PresentationFormat>On-screen Show (4:3)</PresentationFormat>
  <Paragraphs>279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class_simple</vt:lpstr>
      <vt:lpstr>Chapter 1 C++ Templates </vt:lpstr>
      <vt:lpstr>Templates</vt:lpstr>
      <vt:lpstr>Function Templates Example</vt:lpstr>
      <vt:lpstr>Function Templates Usage</vt:lpstr>
      <vt:lpstr>An example</vt:lpstr>
      <vt:lpstr>Function Objects</vt:lpstr>
      <vt:lpstr>Function objects in C++ style</vt:lpstr>
      <vt:lpstr>Class Template Example</vt:lpstr>
      <vt:lpstr>Another Way  (Implementation outside of declaration)</vt:lpstr>
      <vt:lpstr>Class Template Usage Example</vt:lpstr>
      <vt:lpstr>Matrices</vt:lpstr>
      <vt:lpstr>Reading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2015-01-15T14:15:31Z</dcterms:created>
  <dcterms:modified xsi:type="dcterms:W3CDTF">2015-01-15T14:15:36Z</dcterms:modified>
</cp:coreProperties>
</file>