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1" r:id="rId3"/>
    <p:sldId id="292" r:id="rId4"/>
    <p:sldId id="293" r:id="rId5"/>
    <p:sldId id="294" r:id="rId6"/>
    <p:sldId id="257" r:id="rId7"/>
    <p:sldId id="258" r:id="rId8"/>
    <p:sldId id="259" r:id="rId9"/>
    <p:sldId id="260" r:id="rId10"/>
    <p:sldId id="261" r:id="rId11"/>
    <p:sldId id="295" r:id="rId12"/>
    <p:sldId id="296" r:id="rId13"/>
    <p:sldId id="273" r:id="rId14"/>
    <p:sldId id="278" r:id="rId15"/>
    <p:sldId id="277" r:id="rId16"/>
    <p:sldId id="279" r:id="rId17"/>
    <p:sldId id="284" r:id="rId18"/>
    <p:sldId id="297" r:id="rId19"/>
    <p:sldId id="268" r:id="rId20"/>
    <p:sldId id="269" r:id="rId21"/>
    <p:sldId id="270" r:id="rId22"/>
    <p:sldId id="275" r:id="rId23"/>
    <p:sldId id="283" r:id="rId24"/>
    <p:sldId id="282" r:id="rId25"/>
    <p:sldId id="272" r:id="rId26"/>
    <p:sldId id="286" r:id="rId27"/>
    <p:sldId id="289" r:id="rId28"/>
    <p:sldId id="276" r:id="rId29"/>
    <p:sldId id="287" r:id="rId30"/>
    <p:sldId id="288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6" autoAdjust="0"/>
    <p:restoredTop sz="93369" autoAdjust="0"/>
  </p:normalViewPr>
  <p:slideViewPr>
    <p:cSldViewPr>
      <p:cViewPr varScale="1">
        <p:scale>
          <a:sx n="68" d="100"/>
          <a:sy n="68" d="100"/>
        </p:scale>
        <p:origin x="-16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7.xml"/><Relationship Id="rId7" Type="http://schemas.openxmlformats.org/officeDocument/2006/relationships/slide" Target="slides/slide22.xml"/><Relationship Id="rId2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21.xml"/><Relationship Id="rId11" Type="http://schemas.openxmlformats.org/officeDocument/2006/relationships/slide" Target="slides/slide26.xml"/><Relationship Id="rId5" Type="http://schemas.openxmlformats.org/officeDocument/2006/relationships/slide" Target="slides/slide20.xml"/><Relationship Id="rId10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8A828830-EB06-4632-8F12-C459E3FB6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9146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3D809016-9C8C-4B04-8E48-B0B0141FB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2992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1F0E6C-0401-4C95-B35D-B49EDF5F61BE}" type="slidenum">
              <a:rPr lang="en-US" sz="1300" smtClean="0">
                <a:latin typeface="Arial Narrow" pitchFamily="34" charset="0"/>
              </a:rPr>
              <a:pPr eaLnBrk="1" hangingPunct="1"/>
              <a:t>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E935E5-1AF5-478C-88F5-38B8C5ECF90D}" type="slidenum">
              <a:rPr lang="en-US" sz="1300" smtClean="0">
                <a:latin typeface="Arial Narrow" pitchFamily="34" charset="0"/>
              </a:rPr>
              <a:pPr eaLnBrk="1" hangingPunct="1"/>
              <a:t>10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21928B-18E4-47D3-91AE-8EA4A8EABCC8}" type="slidenum">
              <a:rPr lang="en-US"/>
              <a:pPr/>
              <a:t>11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B947F-0554-451B-AEF8-76E8E76DBE81}" type="slidenum">
              <a:rPr lang="en-US"/>
              <a:pPr/>
              <a:t>12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EC4030-59A9-41CD-888A-570F2ECAFACB}" type="slidenum">
              <a:rPr lang="en-US" sz="1300" smtClean="0">
                <a:latin typeface="Arial Narrow" pitchFamily="34" charset="0"/>
              </a:rPr>
              <a:pPr eaLnBrk="1" hangingPunct="1"/>
              <a:t>13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99E3FC-BF65-4D42-8C24-424D70D8489C}" type="slidenum">
              <a:rPr lang="en-US" sz="1300" smtClean="0">
                <a:latin typeface="Arial Narrow" pitchFamily="34" charset="0"/>
              </a:rPr>
              <a:pPr eaLnBrk="1" hangingPunct="1"/>
              <a:t>14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B50C6D-C83F-4F6B-B7EB-D50B5B6B4065}" type="slidenum">
              <a:rPr lang="en-US" sz="1300" smtClean="0">
                <a:latin typeface="Arial Narrow" pitchFamily="34" charset="0"/>
              </a:rPr>
              <a:pPr eaLnBrk="1" hangingPunct="1"/>
              <a:t>15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BA59B0-51EC-4B91-8E6F-1C43F405590B}" type="slidenum">
              <a:rPr lang="en-US" sz="1300" smtClean="0">
                <a:latin typeface="Arial Narrow" pitchFamily="34" charset="0"/>
              </a:rPr>
              <a:pPr eaLnBrk="1" hangingPunct="1"/>
              <a:t>16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A0F475-F575-4150-B149-4B73026B54D9}" type="slidenum">
              <a:rPr lang="en-US" sz="1300" smtClean="0">
                <a:latin typeface="Arial Narrow" pitchFamily="34" charset="0"/>
              </a:rPr>
              <a:pPr eaLnBrk="1" hangingPunct="1"/>
              <a:t>17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31"/>
          <p:cNvSpPr txBox="1">
            <a:spLocks noGrp="1" noChangeArrowheads="1"/>
          </p:cNvSpPr>
          <p:nvPr/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7" tIns="48324" rIns="96647" bIns="48324" anchor="b"/>
          <a:lstStyle/>
          <a:p>
            <a:pPr algn="r" defTabSz="968375"/>
            <a:fld id="{B69FADCF-264D-434A-8579-6A05593A9A46}" type="slidenum">
              <a:rPr lang="en-US" sz="1300">
                <a:latin typeface="Arial Narrow" pitchFamily="34" charset="0"/>
              </a:rPr>
              <a:pPr algn="r" defTabSz="968375"/>
              <a:t>18</a:t>
            </a:fld>
            <a:endParaRPr lang="en-US" sz="1300">
              <a:latin typeface="Arial Narrow" pitchFamily="34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DA4919-8314-4198-BE27-B932604F23D1}" type="slidenum">
              <a:rPr lang="en-US" sz="1300" smtClean="0">
                <a:latin typeface="Arial Narrow" pitchFamily="34" charset="0"/>
              </a:rPr>
              <a:pPr eaLnBrk="1" hangingPunct="1"/>
              <a:t>19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31"/>
          <p:cNvSpPr txBox="1">
            <a:spLocks noGrp="1" noChangeArrowheads="1"/>
          </p:cNvSpPr>
          <p:nvPr/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7" tIns="48324" rIns="96647" bIns="48324" anchor="b"/>
          <a:lstStyle/>
          <a:p>
            <a:pPr algn="r" defTabSz="968375"/>
            <a:fld id="{E622107D-58B4-4885-B323-96BB09EF11AC}" type="slidenum">
              <a:rPr lang="en-US" sz="1300">
                <a:latin typeface="Arial Narrow" pitchFamily="34" charset="0"/>
              </a:rPr>
              <a:pPr algn="r" defTabSz="968375"/>
              <a:t>2</a:t>
            </a:fld>
            <a:endParaRPr lang="en-US" sz="1300">
              <a:latin typeface="Arial Narrow" pitchFamily="34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A3125E-F660-476D-8DE3-C824C4E2635F}" type="slidenum">
              <a:rPr lang="en-US" sz="1300" smtClean="0">
                <a:latin typeface="Arial Narrow" pitchFamily="34" charset="0"/>
              </a:rPr>
              <a:pPr eaLnBrk="1" hangingPunct="1"/>
              <a:t>20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28E09F-4CE7-4713-85A4-BE4BD911DF43}" type="slidenum">
              <a:rPr lang="en-US" sz="1300" smtClean="0">
                <a:latin typeface="Arial Narrow" pitchFamily="34" charset="0"/>
              </a:rPr>
              <a:pPr eaLnBrk="1" hangingPunct="1"/>
              <a:t>21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A0CDD4-A6DD-4CA5-88A1-33BF7D76B852}" type="slidenum">
              <a:rPr lang="en-US" sz="1300" smtClean="0">
                <a:latin typeface="Arial Narrow" pitchFamily="34" charset="0"/>
              </a:rPr>
              <a:pPr eaLnBrk="1" hangingPunct="1"/>
              <a:t>22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58F020-A7A3-40DD-9E61-8C02F0AF74BA}" type="slidenum">
              <a:rPr lang="en-US" sz="1300" smtClean="0">
                <a:latin typeface="Arial Narrow" pitchFamily="34" charset="0"/>
              </a:rPr>
              <a:pPr eaLnBrk="1" hangingPunct="1"/>
              <a:t>23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986761-08D2-430F-ACE6-3F16B7963D82}" type="slidenum">
              <a:rPr lang="en-US" sz="1300" smtClean="0">
                <a:latin typeface="Arial Narrow" pitchFamily="34" charset="0"/>
              </a:rPr>
              <a:pPr eaLnBrk="1" hangingPunct="1"/>
              <a:t>24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3DB8EB-D595-48B9-9C86-7616C22496EE}" type="slidenum">
              <a:rPr lang="en-US" sz="1300" smtClean="0">
                <a:latin typeface="Arial Narrow" pitchFamily="34" charset="0"/>
              </a:rPr>
              <a:pPr eaLnBrk="1" hangingPunct="1"/>
              <a:t>25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391368-3CFB-4493-B7EB-F0CB24093417}" type="slidenum">
              <a:rPr lang="en-US" sz="1300" smtClean="0">
                <a:latin typeface="Arial Narrow" pitchFamily="34" charset="0"/>
              </a:rPr>
              <a:pPr eaLnBrk="1" hangingPunct="1"/>
              <a:t>26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AC0002-529D-4BC8-9F08-845D274FAFD4}" type="slidenum">
              <a:rPr lang="en-US" sz="1300" smtClean="0">
                <a:latin typeface="Arial Narrow" pitchFamily="34" charset="0"/>
              </a:rPr>
              <a:pPr eaLnBrk="1" hangingPunct="1"/>
              <a:t>27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6D6249-C63D-416C-9818-F2D8AB59BCCF}" type="slidenum">
              <a:rPr lang="en-US" sz="1300" smtClean="0">
                <a:latin typeface="Arial Narrow" pitchFamily="34" charset="0"/>
              </a:rPr>
              <a:pPr eaLnBrk="1" hangingPunct="1"/>
              <a:t>28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80A11A3-80E2-4577-AF69-7E67B63E743F}" type="slidenum">
              <a:rPr lang="en-US" sz="1300" smtClean="0">
                <a:latin typeface="Arial Narrow" pitchFamily="34" charset="0"/>
              </a:rPr>
              <a:pPr eaLnBrk="1" hangingPunct="1"/>
              <a:t>29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/>
          <p:cNvSpPr txBox="1">
            <a:spLocks noGrp="1" noChangeArrowheads="1"/>
          </p:cNvSpPr>
          <p:nvPr/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7" tIns="48324" rIns="96647" bIns="48324" anchor="b"/>
          <a:lstStyle/>
          <a:p>
            <a:pPr algn="r" defTabSz="968375"/>
            <a:fld id="{54AD348B-CC95-4A91-8208-62F8EDF0E2FA}" type="slidenum">
              <a:rPr lang="en-US" sz="1300">
                <a:latin typeface="Arial Narrow" pitchFamily="34" charset="0"/>
              </a:rPr>
              <a:pPr algn="r" defTabSz="968375"/>
              <a:t>3</a:t>
            </a:fld>
            <a:endParaRPr lang="en-US" sz="1300">
              <a:latin typeface="Arial Narrow" pitchFamily="34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ACB3C5E-F771-468B-B916-BC2BF06F2137}" type="slidenum">
              <a:rPr lang="en-US" sz="1300" smtClean="0">
                <a:latin typeface="Arial Narrow" pitchFamily="34" charset="0"/>
              </a:rPr>
              <a:pPr eaLnBrk="1" hangingPunct="1"/>
              <a:t>30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31"/>
          <p:cNvSpPr txBox="1">
            <a:spLocks noGrp="1" noChangeArrowheads="1"/>
          </p:cNvSpPr>
          <p:nvPr/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7" tIns="48324" rIns="96647" bIns="48324" anchor="b"/>
          <a:lstStyle/>
          <a:p>
            <a:pPr algn="r" defTabSz="968375"/>
            <a:fld id="{43A1318A-1121-47E8-8894-89F1CD876D36}" type="slidenum">
              <a:rPr lang="en-US" sz="1300">
                <a:latin typeface="Arial Narrow" pitchFamily="34" charset="0"/>
              </a:rPr>
              <a:pPr algn="r" defTabSz="968375"/>
              <a:t>4</a:t>
            </a:fld>
            <a:endParaRPr lang="en-US" sz="1300">
              <a:latin typeface="Arial Narrow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1"/>
          <p:cNvSpPr txBox="1">
            <a:spLocks noGrp="1" noChangeArrowheads="1"/>
          </p:cNvSpPr>
          <p:nvPr/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7" tIns="48324" rIns="96647" bIns="48324" anchor="b"/>
          <a:lstStyle/>
          <a:p>
            <a:pPr algn="r" defTabSz="968375"/>
            <a:fld id="{B220271A-8879-4922-8CA5-09831AAAEE45}" type="slidenum">
              <a:rPr lang="en-US" sz="1300">
                <a:latin typeface="Arial Narrow" pitchFamily="34" charset="0"/>
              </a:rPr>
              <a:pPr algn="r" defTabSz="968375"/>
              <a:t>5</a:t>
            </a:fld>
            <a:endParaRPr lang="en-US" sz="1300">
              <a:latin typeface="Arial Narrow" pitchFamily="34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CD43A2-1607-4B48-BB66-2CCCDEEB5032}" type="slidenum">
              <a:rPr lang="en-US" sz="1300" smtClean="0">
                <a:latin typeface="Arial Narrow" pitchFamily="34" charset="0"/>
              </a:rPr>
              <a:pPr eaLnBrk="1" hangingPunct="1"/>
              <a:t>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72D555-EDB3-499E-A403-CDA114DC261A}" type="slidenum">
              <a:rPr lang="en-US" sz="1300" smtClean="0">
                <a:latin typeface="Arial Narrow" pitchFamily="34" charset="0"/>
              </a:rPr>
              <a:pPr eaLnBrk="1" hangingPunct="1"/>
              <a:t>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005F4E-6874-427B-A1D8-F1A8DB9FCB02}" type="slidenum">
              <a:rPr lang="en-US" sz="1300" smtClean="0">
                <a:latin typeface="Arial Narrow" pitchFamily="34" charset="0"/>
              </a:rPr>
              <a:pPr eaLnBrk="1" hangingPunct="1"/>
              <a:t>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5F7AF3-C2C4-4CDE-9E88-2795A064CAB7}" type="slidenum">
              <a:rPr lang="en-US" sz="1300" smtClean="0">
                <a:latin typeface="Arial Narrow" pitchFamily="34" charset="0"/>
              </a:rPr>
              <a:pPr eaLnBrk="1" hangingPunct="1"/>
              <a:t>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73A02-497B-4278-9E78-385CCDBB4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10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736D8-9901-4A67-B1BC-BDD99752D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363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B1921-F93F-4991-8C31-88A31A487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302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6AF68-8AD8-4910-8A0F-55E9DA1BC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81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16FA6-6BAC-4BD8-9FA2-D02872622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242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7590C-2DEB-427B-9E16-6FEFEC7E6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360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92CD7-EF97-4ECE-BBB8-5CE3A4F5A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631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DDF8F-AD3F-4122-89A7-B1D37C06F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09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60B80-4744-4ED6-832C-F95F62A51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10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D579E-CBD5-4439-93EA-346BF57F4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963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3975-D4D2-49C9-8CCE-3F6FB7B9F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011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A9B54-3084-4C80-A0BE-0A01F874A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837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BC23454-AE0D-46A3-8E2C-01F359654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14658-EB61-42B7-95DC-222FED88281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Chapter 2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Algorithm Analysis</a:t>
            </a:r>
            <a:br>
              <a:rPr lang="en-US" smtClean="0"/>
            </a:br>
            <a:endParaRPr lang="en-US" sz="2000" smtClean="0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508125" y="5297488"/>
            <a:ext cx="283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Reading: 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0FFB2-0BB4-42D2-99EB-0F036B8902F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f(n) = 3n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+ 17</a:t>
            </a:r>
            <a:r>
              <a:rPr lang="en-US" dirty="0" smtClean="0"/>
              <a:t> 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</a:t>
            </a:r>
            <a:r>
              <a:rPr lang="en-US" dirty="0" smtClean="0"/>
              <a:t>(1), </a:t>
            </a:r>
            <a:r>
              <a:rPr lang="en-US" dirty="0" smtClean="0">
                <a:sym typeface="Symbol" pitchFamily="18" charset="2"/>
              </a:rPr>
              <a:t></a:t>
            </a:r>
            <a:r>
              <a:rPr lang="en-US" dirty="0" smtClean="0"/>
              <a:t>(n), </a:t>
            </a:r>
            <a:r>
              <a:rPr lang="en-US" dirty="0" smtClean="0">
                <a:sym typeface="Symbol" pitchFamily="18" charset="2"/>
              </a:rPr>
              <a:t>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lower bounds</a:t>
            </a:r>
            <a:endParaRPr lang="en-US" dirty="0" smtClean="0"/>
          </a:p>
          <a:p>
            <a:pPr eaLnBrk="1" hangingPunct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), O(n</a:t>
            </a:r>
            <a:r>
              <a:rPr lang="en-US" baseline="30000" dirty="0" smtClean="0"/>
              <a:t>3</a:t>
            </a:r>
            <a:r>
              <a:rPr lang="en-US" dirty="0" smtClean="0"/>
              <a:t>), … </a:t>
            </a:r>
            <a:r>
              <a:rPr lang="en-US" dirty="0" smtClean="0">
                <a:sym typeface="Wingdings" pitchFamily="2" charset="2"/>
              </a:rPr>
              <a:t> upper bounds</a:t>
            </a:r>
            <a:endParaRPr lang="en-US" dirty="0" smtClean="0"/>
          </a:p>
          <a:p>
            <a:pPr eaLnBrk="1" hangingPunct="1"/>
            <a:r>
              <a:rPr lang="en-US" dirty="0" smtClean="0">
                <a:sym typeface="Symbol" pitchFamily="18" charset="2"/>
              </a:rPr>
              <a:t>(n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 </a:t>
            </a:r>
            <a:r>
              <a:rPr lang="en-US" dirty="0" smtClean="0">
                <a:sym typeface="Wingdings" pitchFamily="2" charset="2"/>
              </a:rPr>
              <a:t> exact bound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8123BA-D9A1-4C11-8412-21D07B6EBBF0}" type="slidenum">
              <a:rPr lang="en-US"/>
              <a:pPr/>
              <a:t>11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Analogous to Real Numbers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f(n) = O(g(n))   		(a </a:t>
            </a:r>
            <a:r>
              <a:rPr lang="en-US" u="sng" smtClean="0">
                <a:solidFill>
                  <a:srgbClr val="0000FF"/>
                </a:solidFill>
              </a:rPr>
              <a:t>&lt;</a:t>
            </a:r>
            <a:r>
              <a:rPr lang="en-US" smtClean="0">
                <a:solidFill>
                  <a:srgbClr val="0000FF"/>
                </a:solidFill>
              </a:rPr>
              <a:t> b)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f(n) =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</a:t>
            </a:r>
            <a:r>
              <a:rPr lang="en-US" smtClean="0">
                <a:solidFill>
                  <a:srgbClr val="0000FF"/>
                </a:solidFill>
              </a:rPr>
              <a:t>(g(n)) 		(a </a:t>
            </a:r>
            <a:r>
              <a:rPr lang="en-US" u="sng" smtClean="0">
                <a:solidFill>
                  <a:srgbClr val="0000FF"/>
                </a:solidFill>
              </a:rPr>
              <a:t>&gt;</a:t>
            </a:r>
            <a:r>
              <a:rPr lang="en-US" smtClean="0">
                <a:solidFill>
                  <a:srgbClr val="0000FF"/>
                </a:solidFill>
              </a:rPr>
              <a:t> b)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f(n) =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(g(n))		(a = b)</a:t>
            </a:r>
          </a:p>
          <a:p>
            <a:pPr eaLnBrk="1" hangingPunct="1"/>
            <a:endParaRPr lang="en-US" smtClean="0">
              <a:solidFill>
                <a:srgbClr val="0000FF"/>
              </a:solidFill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The above analogy is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not quite accurate</a:t>
            </a:r>
            <a:r>
              <a:rPr lang="en-US" smtClean="0">
                <a:sym typeface="Symbol" pitchFamily="18" charset="2"/>
              </a:rPr>
              <a:t>, but its convenient to think of function complexity in these terms.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9414CB-2A9F-45F5-A0CD-F840B8F0AA78}" type="slidenum">
              <a:rPr lang="en-US"/>
              <a:pPr/>
              <a:t>12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Transitivity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f(n) = O(g(n))   		(a </a:t>
            </a:r>
            <a:r>
              <a:rPr lang="en-US" u="sng" smtClean="0">
                <a:solidFill>
                  <a:srgbClr val="0000FF"/>
                </a:solidFill>
              </a:rPr>
              <a:t>&lt;</a:t>
            </a:r>
            <a:r>
              <a:rPr lang="en-US" smtClean="0">
                <a:solidFill>
                  <a:srgbClr val="0000FF"/>
                </a:solidFill>
              </a:rPr>
              <a:t> b)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f(n) =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</a:t>
            </a:r>
            <a:r>
              <a:rPr lang="en-US" smtClean="0">
                <a:solidFill>
                  <a:srgbClr val="0000FF"/>
                </a:solidFill>
              </a:rPr>
              <a:t>(g(n)) 		(a </a:t>
            </a:r>
            <a:r>
              <a:rPr lang="en-US" u="sng" smtClean="0">
                <a:solidFill>
                  <a:srgbClr val="0000FF"/>
                </a:solidFill>
              </a:rPr>
              <a:t>&gt;</a:t>
            </a:r>
            <a:r>
              <a:rPr lang="en-US" smtClean="0">
                <a:solidFill>
                  <a:srgbClr val="0000FF"/>
                </a:solidFill>
              </a:rPr>
              <a:t> b)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f(n) =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(g(n))		(a = b)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If f(n) = O(g(n)) and g(n) = O(h(n)) 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Then </a:t>
            </a:r>
            <a:r>
              <a:rPr lang="en-US" smtClean="0">
                <a:sym typeface="Symbol" pitchFamily="18" charset="2"/>
              </a:rPr>
              <a:t>f(n) = O(h(n))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>
                <a:sym typeface="Symbol" pitchFamily="18" charset="2"/>
              </a:rPr>
              <a:t>If </a:t>
            </a:r>
            <a:r>
              <a:rPr lang="en-US" smtClean="0"/>
              <a:t>f(n) = </a:t>
            </a:r>
            <a:r>
              <a:rPr lang="en-US" b="1" smtClean="0">
                <a:sym typeface="Symbol" pitchFamily="18" charset="2"/>
              </a:rPr>
              <a:t></a:t>
            </a:r>
            <a:r>
              <a:rPr lang="en-US" smtClean="0"/>
              <a:t>(g(n))</a:t>
            </a:r>
            <a:r>
              <a:rPr lang="en-US" smtClean="0">
                <a:sym typeface="Symbol" pitchFamily="18" charset="2"/>
              </a:rPr>
              <a:t>  and  </a:t>
            </a:r>
            <a:r>
              <a:rPr lang="en-US" smtClean="0"/>
              <a:t>g(n) = </a:t>
            </a:r>
            <a:r>
              <a:rPr lang="en-US" b="1" smtClean="0">
                <a:sym typeface="Symbol" pitchFamily="18" charset="2"/>
              </a:rPr>
              <a:t></a:t>
            </a:r>
            <a:r>
              <a:rPr lang="en-US" smtClean="0"/>
              <a:t>(h(n))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ym typeface="Wingdings" pitchFamily="2" charset="2"/>
              </a:rPr>
              <a:t>Then  </a:t>
            </a:r>
            <a:r>
              <a:rPr lang="en-US" smtClean="0"/>
              <a:t>f(n) = </a:t>
            </a:r>
            <a:r>
              <a:rPr lang="en-US" b="1" smtClean="0">
                <a:sym typeface="Symbol" pitchFamily="18" charset="2"/>
              </a:rPr>
              <a:t></a:t>
            </a:r>
            <a:r>
              <a:rPr lang="en-US" smtClean="0"/>
              <a:t>(h(n))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>
                <a:sym typeface="Symbol" pitchFamily="18" charset="2"/>
              </a:rPr>
              <a:t>If </a:t>
            </a:r>
            <a:r>
              <a:rPr lang="en-US" smtClean="0"/>
              <a:t>f(n) = </a:t>
            </a:r>
            <a:r>
              <a:rPr lang="en-US" b="1" smtClean="0">
                <a:sym typeface="Symbol" pitchFamily="18" charset="2"/>
              </a:rPr>
              <a:t></a:t>
            </a:r>
            <a:r>
              <a:rPr lang="en-US" smtClean="0"/>
              <a:t>(g(n))</a:t>
            </a:r>
            <a:r>
              <a:rPr lang="en-US" smtClean="0">
                <a:sym typeface="Symbol" pitchFamily="18" charset="2"/>
              </a:rPr>
              <a:t>  and  </a:t>
            </a:r>
            <a:r>
              <a:rPr lang="en-US" smtClean="0"/>
              <a:t>g(n) = </a:t>
            </a:r>
            <a:r>
              <a:rPr lang="en-US" b="1" smtClean="0">
                <a:sym typeface="Symbol" pitchFamily="18" charset="2"/>
              </a:rPr>
              <a:t></a:t>
            </a:r>
            <a:r>
              <a:rPr lang="en-US" smtClean="0"/>
              <a:t>(h(n))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ym typeface="Wingdings" pitchFamily="2" charset="2"/>
              </a:rPr>
              <a:t>Then  </a:t>
            </a:r>
            <a:r>
              <a:rPr lang="en-US" smtClean="0"/>
              <a:t>f(n) = </a:t>
            </a:r>
            <a:r>
              <a:rPr lang="en-US" b="1" smtClean="0">
                <a:sym typeface="Symbol" pitchFamily="18" charset="2"/>
              </a:rPr>
              <a:t></a:t>
            </a:r>
            <a:r>
              <a:rPr lang="en-US" smtClean="0"/>
              <a:t>(h(n))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>
                <a:sym typeface="Symbol" pitchFamily="18" charset="2"/>
              </a:rPr>
              <a:t>And many other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B3A3AC-1137-41D8-8662-119759BDEAB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Properties</a:t>
            </a:r>
          </a:p>
        </p:txBody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Additive property</a:t>
            </a:r>
          </a:p>
          <a:p>
            <a:pPr lvl="1" eaLnBrk="1" hangingPunct="1"/>
            <a:r>
              <a:rPr lang="en-US" smtClean="0"/>
              <a:t>If e(n) = O(g(n))  and f(n) = O(h(n))</a:t>
            </a:r>
          </a:p>
          <a:p>
            <a:pPr lvl="1" eaLnBrk="1" hangingPunct="1"/>
            <a:r>
              <a:rPr lang="en-US" smtClean="0"/>
              <a:t>Then e(n) + f(n) = O(g(n) + h(n))</a:t>
            </a:r>
          </a:p>
          <a:p>
            <a:pPr lvl="1" eaLnBrk="1" hangingPunct="1"/>
            <a:r>
              <a:rPr lang="en-US" smtClean="0"/>
              <a:t>Less formally: O(g(n)+h(n)) = max(O(g(n)), O(h(n))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Multiplicative property</a:t>
            </a:r>
          </a:p>
          <a:p>
            <a:pPr lvl="1" eaLnBrk="1" hangingPunct="1"/>
            <a:r>
              <a:rPr lang="en-US" smtClean="0"/>
              <a:t>If e(n) = O(g(n)) and f(n) = O(h(n))</a:t>
            </a:r>
          </a:p>
          <a:p>
            <a:pPr lvl="1" eaLnBrk="1" hangingPunct="1"/>
            <a:r>
              <a:rPr lang="en-US" smtClean="0"/>
              <a:t>Then e(n) * f(n) = O(g(n) * h(n))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smtClean="0">
              <a:solidFill>
                <a:schemeClr val="tx1"/>
              </a:solidFill>
              <a:latin typeface="Times New Roman" pitchFamily="18" charset="0"/>
            </a:endParaRPr>
          </a:p>
          <a:p>
            <a:pPr lvl="1" eaLnBrk="1" hangingPunct="1"/>
            <a:endParaRPr lang="en-US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	</a:t>
            </a:r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104A7-C0CC-4BC7-A5AE-14F64ED6343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Rules of Thumb</a:t>
            </a:r>
          </a:p>
        </p:txBody>
      </p:sp>
      <p:sp>
        <p:nvSpPr>
          <p:cNvPr id="92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f(n) is a polynomial of degree k</a:t>
            </a:r>
          </a:p>
          <a:p>
            <a:pPr lvl="1" eaLnBrk="1" hangingPunct="1"/>
            <a:r>
              <a:rPr lang="en-US" smtClean="0"/>
              <a:t>Then f(N) = </a:t>
            </a:r>
            <a:r>
              <a:rPr lang="en-US" sz="2400" smtClean="0">
                <a:sym typeface="Symbol" pitchFamily="18" charset="2"/>
              </a:rPr>
              <a:t> </a:t>
            </a:r>
            <a:r>
              <a:rPr lang="en-US" smtClean="0">
                <a:sym typeface="Symbol" pitchFamily="18" charset="2"/>
              </a:rPr>
              <a:t>(N</a:t>
            </a:r>
            <a:r>
              <a:rPr lang="en-US" sz="2400" baseline="30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)</a:t>
            </a:r>
          </a:p>
          <a:p>
            <a:pPr eaLnBrk="1" hangingPunct="1"/>
            <a:endParaRPr lang="en-US" sz="2800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log</a:t>
            </a:r>
            <a:r>
              <a:rPr lang="en-US" sz="2800" baseline="30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N = O(N) for any constant k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Logarithms grow very slowly compared to even linear growth</a:t>
            </a:r>
          </a:p>
          <a:p>
            <a:pPr lvl="1" eaLnBrk="1" hangingPunct="1"/>
            <a:endParaRPr lang="en-US" smtClean="0">
              <a:sym typeface="Symbol" pitchFamily="18" charset="2"/>
            </a:endParaRPr>
          </a:p>
          <a:p>
            <a:pPr lvl="1"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78150-C691-4B05-906A-5F269665FCA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Growth Rates</a:t>
            </a:r>
          </a:p>
        </p:txBody>
      </p:sp>
      <p:pic>
        <p:nvPicPr>
          <p:cNvPr id="10244" name="Picture 4" descr="fig02_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295400"/>
            <a:ext cx="3890963" cy="4724400"/>
          </a:xfrm>
          <a:noFill/>
        </p:spPr>
      </p:pic>
      <p:cxnSp>
        <p:nvCxnSpPr>
          <p:cNvPr id="10245" name="Straight Arrow Connector 6"/>
          <p:cNvCxnSpPr>
            <a:cxnSpLocks noChangeShapeType="1"/>
          </p:cNvCxnSpPr>
          <p:nvPr/>
        </p:nvCxnSpPr>
        <p:spPr bwMode="auto">
          <a:xfrm rot="5400000">
            <a:off x="-533400" y="3732213"/>
            <a:ext cx="3811587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7FBCBC-4680-4559-A7CC-717374019CF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f(N) = N </a:t>
            </a:r>
            <a:r>
              <a:rPr lang="en-US" sz="2000" dirty="0" err="1" smtClean="0"/>
              <a:t>logN</a:t>
            </a:r>
            <a:r>
              <a:rPr lang="en-US" sz="2000" dirty="0" smtClean="0"/>
              <a:t>  and g(N) = N</a:t>
            </a:r>
            <a:r>
              <a:rPr lang="en-US" baseline="30000" dirty="0" smtClean="0"/>
              <a:t>1.5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Which one grows faster??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Note that g(N) = N</a:t>
            </a:r>
            <a:r>
              <a:rPr lang="en-US" baseline="30000" dirty="0" smtClean="0"/>
              <a:t>1.5</a:t>
            </a:r>
            <a:r>
              <a:rPr lang="en-US" dirty="0" smtClean="0"/>
              <a:t> </a:t>
            </a:r>
            <a:r>
              <a:rPr lang="en-US" sz="2000" dirty="0" smtClean="0"/>
              <a:t>= N*N</a:t>
            </a:r>
            <a:r>
              <a:rPr lang="en-US" baseline="30000" dirty="0" smtClean="0"/>
              <a:t>0.5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Hence, between f(N) and g(N), we only need to compare growth rate of </a:t>
            </a:r>
            <a:r>
              <a:rPr lang="en-US" sz="1800" dirty="0" err="1" smtClean="0"/>
              <a:t>logN</a:t>
            </a:r>
            <a:r>
              <a:rPr lang="en-US" sz="1800" dirty="0" smtClean="0"/>
              <a:t> and N</a:t>
            </a:r>
            <a:r>
              <a:rPr lang="en-US" baseline="30000" dirty="0" smtClean="0"/>
              <a:t>0.5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Equivalently, we can compare growth rate of log</a:t>
            </a:r>
            <a:r>
              <a:rPr lang="en-US" baseline="30000" dirty="0" smtClean="0"/>
              <a:t>2</a:t>
            </a:r>
            <a:r>
              <a:rPr lang="en-US" sz="1800" dirty="0" smtClean="0"/>
              <a:t>N  with N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Now, refer to the result on the previous slide to figure out whether f(N) or g(N) grows faster!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5DE9A-762B-4B80-AC6B-0F0FB99FCF5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Maximum Subsequence Sum Problem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11288"/>
            <a:ext cx="8458200" cy="1865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Given a sequence of integers 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Find the maximum subsequence (A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 + A 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 + … + A </a:t>
            </a:r>
            <a:r>
              <a:rPr lang="en-US" sz="1600" baseline="-25000" dirty="0" smtClean="0"/>
              <a:t>k</a:t>
            </a:r>
            <a:r>
              <a:rPr lang="en-US" sz="1600" dirty="0" smtClean="0"/>
              <a:t>), where 1 </a:t>
            </a:r>
            <a:r>
              <a:rPr lang="en-US" sz="1600" u="sng" dirty="0" smtClean="0"/>
              <a:t>&lt;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u="sng" dirty="0" smtClean="0"/>
              <a:t>&lt;</a:t>
            </a:r>
            <a:r>
              <a:rPr lang="en-US" sz="1600" dirty="0" smtClean="0"/>
              <a:t> 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For example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for: –2, 11, -4, 13, -5, -2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The answer is 20: (11, -4, 13)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Many algorithms of differing complexity can be found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Example run times from some computer illustrated below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</p:txBody>
      </p:sp>
      <p:pic>
        <p:nvPicPr>
          <p:cNvPr id="12293" name="Picture 4" descr="fig02_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3350458"/>
            <a:ext cx="5943600" cy="288048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6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97F44BA-CF96-427B-A14B-806E32D2412A}" type="slidenum">
              <a:rPr lang="en-US" sz="1400">
                <a:latin typeface="Arial" pitchFamily="34" charset="0"/>
              </a:rPr>
              <a:pPr algn="r"/>
              <a:t>18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5325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Complexity Affects Running Times</a:t>
            </a:r>
            <a:endParaRPr lang="en-US" sz="2400" dirty="0" smtClean="0"/>
          </a:p>
        </p:txBody>
      </p:sp>
      <p:pic>
        <p:nvPicPr>
          <p:cNvPr id="53251" name="Picture 1027" descr="fig02_0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" y="1524000"/>
            <a:ext cx="4419600" cy="4953000"/>
          </a:xfrm>
        </p:spPr>
      </p:pic>
      <p:pic>
        <p:nvPicPr>
          <p:cNvPr id="53252" name="Picture 1028" descr="fig02_0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48200" y="1524000"/>
            <a:ext cx="44196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9E71A-2AAD-4939-AD84-ED7464751DE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 Analysis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</a:t>
            </a:r>
          </a:p>
          <a:p>
            <a:pPr lvl="1" eaLnBrk="1" hangingPunct="1"/>
            <a:r>
              <a:rPr lang="en-US" smtClean="0"/>
              <a:t>Find n = size of input</a:t>
            </a:r>
          </a:p>
          <a:p>
            <a:pPr lvl="1" eaLnBrk="1" hangingPunct="1"/>
            <a:r>
              <a:rPr lang="en-US" smtClean="0"/>
              <a:t>Find atomic activities to count</a:t>
            </a:r>
          </a:p>
          <a:p>
            <a:pPr lvl="2" eaLnBrk="1" hangingPunct="1"/>
            <a:r>
              <a:rPr lang="en-US" sz="1800" smtClean="0">
                <a:solidFill>
                  <a:schemeClr val="accent2"/>
                </a:solidFill>
              </a:rPr>
              <a:t>Primitive operations </a:t>
            </a:r>
            <a:r>
              <a:rPr lang="en-US" sz="1800" smtClean="0"/>
              <a:t>such as +, -, *, /.</a:t>
            </a:r>
          </a:p>
          <a:p>
            <a:pPr lvl="2" eaLnBrk="1" hangingPunct="1"/>
            <a:r>
              <a:rPr lang="en-US" sz="1800" smtClean="0"/>
              <a:t>Assumed to finish within one unit of time</a:t>
            </a:r>
          </a:p>
          <a:p>
            <a:pPr lvl="1" eaLnBrk="1" hangingPunct="1"/>
            <a:r>
              <a:rPr lang="en-US" smtClean="0"/>
              <a:t>Find f(n) = the number of atomic activities done by an input size of n</a:t>
            </a:r>
          </a:p>
          <a:p>
            <a:pPr lvl="1" eaLnBrk="1" hangingPunct="1"/>
            <a:r>
              <a:rPr lang="en-US" smtClean="0"/>
              <a:t>Complexity of an algorithm = complexity of f(n)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9D86C5F-E8F7-4AF5-B0D3-A1C08E28DCA3}" type="slidenum">
              <a:rPr lang="en-US" sz="1400">
                <a:latin typeface="Arial" pitchFamily="34" charset="0"/>
              </a:rPr>
              <a:pPr algn="r"/>
              <a:t>2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 eaLnBrk="1" hangingPunct="1"/>
            <a:r>
              <a:rPr lang="en-US" smtClean="0"/>
              <a:t>Measures efficiency (time and memory) of algorithms and programs</a:t>
            </a:r>
          </a:p>
          <a:p>
            <a:pPr lvl="1" eaLnBrk="1" hangingPunct="1"/>
            <a:r>
              <a:rPr lang="en-US" smtClean="0"/>
              <a:t>Can be used for the following</a:t>
            </a:r>
          </a:p>
          <a:p>
            <a:pPr lvl="2" eaLnBrk="1" hangingPunct="1"/>
            <a:r>
              <a:rPr lang="en-US" smtClean="0"/>
              <a:t>Compare different algorithms</a:t>
            </a:r>
          </a:p>
          <a:p>
            <a:pPr lvl="2" eaLnBrk="1" hangingPunct="1"/>
            <a:r>
              <a:rPr lang="en-US" smtClean="0"/>
              <a:t>See how time varies with size of the input</a:t>
            </a:r>
          </a:p>
          <a:p>
            <a:pPr eaLnBrk="1" hangingPunct="1"/>
            <a:r>
              <a:rPr lang="en-US" smtClean="0"/>
              <a:t>Operation count</a:t>
            </a:r>
          </a:p>
          <a:p>
            <a:pPr lvl="1" eaLnBrk="1" hangingPunct="1"/>
            <a:r>
              <a:rPr lang="en-US" smtClean="0"/>
              <a:t>Count the number of operations that we expect to take the most time</a:t>
            </a:r>
          </a:p>
          <a:p>
            <a:pPr eaLnBrk="1" hangingPunct="1"/>
            <a:r>
              <a:rPr lang="en-US" smtClean="0"/>
              <a:t>Asymptotic analysis</a:t>
            </a:r>
          </a:p>
          <a:p>
            <a:pPr lvl="1" eaLnBrk="1" hangingPunct="1"/>
            <a:r>
              <a:rPr lang="en-US" smtClean="0"/>
              <a:t>See how fast time increases as the input size approaches infinity</a:t>
            </a:r>
          </a:p>
          <a:p>
            <a:pPr lvl="2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EE893-C854-4EE9-878B-F8BAF02CF8F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Running Time Calculations -</a:t>
            </a:r>
            <a:br>
              <a:rPr lang="en-US" sz="2800" smtClean="0"/>
            </a:br>
            <a:r>
              <a:rPr lang="en-US" sz="2800" smtClean="0"/>
              <a:t>Loops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	for (j = 0; j &lt; n; ++j) {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		// 3 atomics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eaLnBrk="1" hangingPunct="1"/>
            <a:r>
              <a:rPr lang="en-US" smtClean="0">
                <a:latin typeface="Times New Roman" pitchFamily="18" charset="0"/>
              </a:rPr>
              <a:t>Number of atomic operations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</a:rPr>
              <a:t>Each iteration has 3 atomic operations, so 3n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</a:rPr>
              <a:t>Cost of the iteration itself</a:t>
            </a:r>
          </a:p>
          <a:p>
            <a:pPr lvl="2" eaLnBrk="1" hangingPunct="1"/>
            <a:r>
              <a:rPr lang="en-US" sz="1600" smtClean="0">
                <a:latin typeface="Times New Roman" pitchFamily="18" charset="0"/>
              </a:rPr>
              <a:t>One initialization assignment</a:t>
            </a:r>
          </a:p>
          <a:p>
            <a:pPr lvl="2" eaLnBrk="1" hangingPunct="1"/>
            <a:r>
              <a:rPr lang="en-US" sz="1600" smtClean="0">
                <a:latin typeface="Times New Roman" pitchFamily="18" charset="0"/>
              </a:rPr>
              <a:t>n increment (of j)</a:t>
            </a:r>
          </a:p>
          <a:p>
            <a:pPr lvl="2" eaLnBrk="1" hangingPunct="1"/>
            <a:r>
              <a:rPr lang="en-US" sz="1600" smtClean="0">
                <a:latin typeface="Times New Roman" pitchFamily="18" charset="0"/>
              </a:rPr>
              <a:t>n comparisons (between j and n)</a:t>
            </a:r>
          </a:p>
          <a:p>
            <a:pPr eaLnBrk="1" hangingPunct="1"/>
            <a:r>
              <a:rPr lang="en-US" smtClean="0">
                <a:latin typeface="Times New Roman" pitchFamily="18" charset="0"/>
              </a:rPr>
              <a:t>Complexity = </a:t>
            </a:r>
            <a:r>
              <a:rPr lang="en-US" smtClean="0">
                <a:sym typeface="Symbol" pitchFamily="18" charset="2"/>
              </a:rPr>
              <a:t>(3n) = (n) 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7945B-A8C9-4461-874D-018A8B43149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Loops with Break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for (j = 0; j &lt; n; ++j) {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// 3 atomics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if (condition) break;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Upper bound</a:t>
            </a:r>
            <a:r>
              <a:rPr lang="en-US" sz="2000" smtClean="0">
                <a:latin typeface="Times New Roman" pitchFamily="18" charset="0"/>
              </a:rPr>
              <a:t> = </a:t>
            </a:r>
            <a:r>
              <a:rPr lang="en-US" sz="2000" smtClean="0">
                <a:sym typeface="Symbol" pitchFamily="18" charset="2"/>
              </a:rPr>
              <a:t>O(4n) = O(n)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Lower bound = </a:t>
            </a:r>
            <a:r>
              <a:rPr lang="en-US" sz="2000" i="1" smtClean="0"/>
              <a:t>Ω</a:t>
            </a:r>
            <a:r>
              <a:rPr lang="en-US" sz="2000" smtClean="0">
                <a:sym typeface="Symbol" pitchFamily="18" charset="2"/>
              </a:rPr>
              <a:t>(4) = </a:t>
            </a:r>
            <a:r>
              <a:rPr lang="en-US" sz="2000" i="1" smtClean="0"/>
              <a:t>Ω</a:t>
            </a:r>
            <a:r>
              <a:rPr lang="en-US" sz="2000" smtClean="0">
                <a:sym typeface="Symbol" pitchFamily="18" charset="2"/>
              </a:rPr>
              <a:t>(1)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Complexity = O(n)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Why don’t we have a (…) notation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BB5FE-1F61-44C9-B808-4006B976A04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Sequential Search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Given an </a:t>
            </a:r>
            <a:r>
              <a:rPr lang="en-US" dirty="0" smtClean="0">
                <a:solidFill>
                  <a:srgbClr val="0000FF"/>
                </a:solidFill>
              </a:rPr>
              <a:t>unsorted</a:t>
            </a:r>
            <a:r>
              <a:rPr lang="en-US" dirty="0" smtClean="0"/>
              <a:t> vector a, find the location of element X.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		for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size_t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 = 0;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 &lt;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a.size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();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++) {</a:t>
            </a:r>
          </a:p>
          <a:p>
            <a:pPr eaLnBrk="1" hangingPunct="1">
              <a:buFontTx/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	    		if (a[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] == X) return true;</a:t>
            </a:r>
          </a:p>
          <a:p>
            <a:pPr eaLnBrk="1" hangingPunct="1">
              <a:buFontTx/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		return false;</a:t>
            </a:r>
          </a:p>
          <a:p>
            <a:pPr eaLnBrk="1" hangingPunct="1"/>
            <a:endParaRPr lang="en-US" dirty="0" smtClean="0">
              <a:solidFill>
                <a:srgbClr val="0000FF"/>
              </a:solidFill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Input size:  n = </a:t>
            </a:r>
            <a:r>
              <a:rPr lang="en-US" dirty="0" err="1" smtClean="0">
                <a:sym typeface="Symbol" pitchFamily="18" charset="2"/>
              </a:rPr>
              <a:t>a.size</a:t>
            </a:r>
            <a:r>
              <a:rPr lang="en-US" dirty="0" smtClean="0">
                <a:sym typeface="Symbol" pitchFamily="18" charset="2"/>
              </a:rPr>
              <a:t>()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Complexity = O(n)</a:t>
            </a:r>
          </a:p>
          <a:p>
            <a:pPr eaLnBrk="1" hangingPunct="1"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90748-911B-4C17-8332-71E90B2FD11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If-then-else Statement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7086600" cy="2590800"/>
          </a:xfrm>
        </p:spPr>
        <p:txBody>
          <a:bodyPr/>
          <a:lstStyle/>
          <a:p>
            <a:pPr eaLnBrk="1" hangingPunct="1"/>
            <a:r>
              <a:rPr lang="en-US" smtClean="0"/>
              <a:t>Complexity = ??</a:t>
            </a:r>
          </a:p>
          <a:p>
            <a:pPr eaLnBrk="1" hangingPunct="1">
              <a:buFontTx/>
              <a:buNone/>
            </a:pPr>
            <a:r>
              <a:rPr lang="en-US" smtClean="0"/>
              <a:t>= O(1) + max ( O(1), O(N)) </a:t>
            </a:r>
          </a:p>
          <a:p>
            <a:pPr eaLnBrk="1" hangingPunct="1">
              <a:buFontTx/>
              <a:buNone/>
            </a:pPr>
            <a:r>
              <a:rPr lang="en-US" smtClean="0"/>
              <a:t>= O(1) + O(N)</a:t>
            </a:r>
          </a:p>
          <a:p>
            <a:pPr eaLnBrk="1" hangingPunct="1">
              <a:buFontTx/>
              <a:buNone/>
            </a:pPr>
            <a:r>
              <a:rPr lang="en-US" smtClean="0"/>
              <a:t>= O(N)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295400" y="1371600"/>
            <a:ext cx="510540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8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if(condition) 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	i = 0;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	for ( j = 0; j &lt; n; j++)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		a[j] = j;</a:t>
            </a:r>
          </a:p>
          <a:p>
            <a:pPr eaLnBrk="0" hangingPunct="0">
              <a:lnSpc>
                <a:spcPct val="80000"/>
              </a:lnSpc>
            </a:pPr>
            <a:endParaRPr lang="en-US"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22C68-7E71-4B49-9E84-F42C0122E38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Consecutive Statements</a:t>
            </a:r>
          </a:p>
        </p:txBody>
      </p:sp>
      <p:sp>
        <p:nvSpPr>
          <p:cNvPr id="244743" name="Rectangle 1031"/>
          <p:cNvSpPr>
            <a:spLocks noChangeArrowheads="1"/>
          </p:cNvSpPr>
          <p:nvPr/>
        </p:nvSpPr>
        <p:spPr bwMode="auto">
          <a:xfrm>
            <a:off x="609600" y="1219200"/>
            <a:ext cx="76200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Add the complexity of consecutive statements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>
              <a:solidFill>
                <a:srgbClr val="FF0000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sym typeface="Symbol" pitchFamily="18" charset="2"/>
              </a:rPr>
              <a:t>Complexity = (3n + 5n) = (n)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Arial" charset="0"/>
              </a:rPr>
            </a:br>
            <a:endParaRPr lang="en-US" sz="2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371600" y="1905000"/>
            <a:ext cx="6172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for (j = 0; j &lt; n; ++j) {</a:t>
            </a:r>
          </a:p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	// 3 atomics</a:t>
            </a:r>
          </a:p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for (j = 0; j &lt; n; ++j) {</a:t>
            </a:r>
          </a:p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	// 5 atomics</a:t>
            </a:r>
          </a:p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3187-942F-41A4-82BE-B0434BDAEB6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Loop Statements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Analyze such statements inside out</a:t>
            </a:r>
          </a:p>
          <a:p>
            <a:pPr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for (j = 0; j &lt; n; ++j) {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	// 2 atomics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	for (k = 0; k &lt; n; ++k) {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		// 3 atomics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	}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}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Complexity = ((2 + 3n)n) = (n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9624E-CFAB-4374-A94C-C20994A643B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458200" cy="5218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long factorial(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if( n &lt;= 1 )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return n * factorial( n - 1 );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long fib(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if ( n &lt;=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return fib( n – 1 ) + fib( n – 2 );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b="1" dirty="0" smtClean="0">
                <a:solidFill>
                  <a:srgbClr val="0000FF"/>
                </a:solidFill>
              </a:rPr>
              <a:t>We need to determine how many times a recursive function is called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5334000" y="1295400"/>
            <a:ext cx="3276600" cy="14478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  <a:cs typeface="Times New Roman" pitchFamily="18" charset="0"/>
              </a:rPr>
              <a:t>This is really a </a:t>
            </a:r>
          </a:p>
          <a:p>
            <a:pPr algn="ctr"/>
            <a:r>
              <a:rPr lang="en-US" sz="2000">
                <a:latin typeface="Comic Sans MS" pitchFamily="66" charset="0"/>
                <a:cs typeface="Times New Roman" pitchFamily="18" charset="0"/>
              </a:rPr>
              <a:t>simple loop </a:t>
            </a:r>
          </a:p>
          <a:p>
            <a:pPr algn="ctr"/>
            <a:r>
              <a:rPr lang="en-US" sz="2000">
                <a:latin typeface="Comic Sans MS" pitchFamily="66" charset="0"/>
                <a:cs typeface="Times New Roman" pitchFamily="18" charset="0"/>
              </a:rPr>
              <a:t>disguised as recursion</a:t>
            </a:r>
          </a:p>
          <a:p>
            <a:pPr algn="ctr"/>
            <a:r>
              <a:rPr lang="en-US" sz="2000">
                <a:latin typeface="Comic Sans MS" pitchFamily="66" charset="0"/>
                <a:cs typeface="Times New Roman" pitchFamily="18" charset="0"/>
              </a:rPr>
              <a:t>Complexity = O(n)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5562600" y="3962400"/>
            <a:ext cx="3276600" cy="16002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  <a:cs typeface="Times New Roman" pitchFamily="18" charset="0"/>
              </a:rPr>
              <a:t>Fibonacci Series:</a:t>
            </a:r>
          </a:p>
          <a:p>
            <a:pPr algn="ctr"/>
            <a:r>
              <a:rPr lang="en-US" sz="2000">
                <a:latin typeface="Comic Sans MS" pitchFamily="66" charset="0"/>
                <a:cs typeface="Times New Roman" pitchFamily="18" charset="0"/>
              </a:rPr>
              <a:t>Terrible way to </a:t>
            </a:r>
          </a:p>
          <a:p>
            <a:pPr algn="ctr"/>
            <a:r>
              <a:rPr lang="en-US" sz="2000">
                <a:latin typeface="Comic Sans MS" pitchFamily="66" charset="0"/>
                <a:cs typeface="Times New Roman" pitchFamily="18" charset="0"/>
              </a:rPr>
              <a:t>Implement recursion</a:t>
            </a:r>
          </a:p>
          <a:p>
            <a:pPr algn="ctr"/>
            <a:r>
              <a:rPr lang="en-US" sz="2000">
                <a:latin typeface="Comic Sans MS" pitchFamily="66" charset="0"/>
                <a:cs typeface="Times New Roman" pitchFamily="18" charset="0"/>
              </a:rPr>
              <a:t>Complexity =     ((3/2)</a:t>
            </a:r>
            <a:r>
              <a:rPr lang="en-US" sz="2000" baseline="30000">
                <a:latin typeface="Comic Sans MS" pitchFamily="66" charset="0"/>
                <a:cs typeface="Times New Roman" pitchFamily="18" charset="0"/>
              </a:rPr>
              <a:t>N </a:t>
            </a:r>
            <a:r>
              <a:rPr lang="en-US" sz="200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2000">
                <a:latin typeface="Comic Sans MS" pitchFamily="66" charset="0"/>
                <a:cs typeface="Times New Roman" pitchFamily="18" charset="0"/>
              </a:rPr>
              <a:t>That’s Exponential !!</a:t>
            </a:r>
          </a:p>
        </p:txBody>
      </p:sp>
      <p:graphicFrame>
        <p:nvGraphicFramePr>
          <p:cNvPr id="21511" name="Object 0"/>
          <p:cNvGraphicFramePr>
            <a:graphicFrameLocks noChangeAspect="1"/>
          </p:cNvGraphicFramePr>
          <p:nvPr/>
        </p:nvGraphicFramePr>
        <p:xfrm>
          <a:off x="7315200" y="4924425"/>
          <a:ext cx="311150" cy="311150"/>
        </p:xfrm>
        <a:graphic>
          <a:graphicData uri="http://schemas.openxmlformats.org/presentationml/2006/ole">
            <p:oleObj spid="_x0000_s21518" name="Equation" r:id="rId4" imgW="164885" imgH="16488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80363-532C-4319-ADD0-F1F6EA5D643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Logarithms in Running Time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General rule:</a:t>
            </a:r>
          </a:p>
          <a:p>
            <a:pPr lvl="1" eaLnBrk="1" hangingPunct="1"/>
            <a:r>
              <a:rPr lang="en-US" dirty="0" smtClean="0"/>
              <a:t>If </a:t>
            </a:r>
            <a:r>
              <a:rPr lang="en-US" dirty="0" smtClean="0">
                <a:solidFill>
                  <a:srgbClr val="0000FF"/>
                </a:solidFill>
              </a:rPr>
              <a:t>constant time</a:t>
            </a:r>
            <a:r>
              <a:rPr lang="en-US" dirty="0" smtClean="0"/>
              <a:t> is required to merely reduce the problem </a:t>
            </a:r>
            <a:r>
              <a:rPr lang="en-US" dirty="0" smtClean="0">
                <a:solidFill>
                  <a:srgbClr val="0000FF"/>
                </a:solidFill>
              </a:rPr>
              <a:t>by a constant amount</a:t>
            </a:r>
            <a:r>
              <a:rPr lang="en-US" dirty="0" smtClean="0"/>
              <a:t>, the algorithm is O(N).</a:t>
            </a:r>
          </a:p>
          <a:p>
            <a:pPr lvl="1" eaLnBrk="1" hangingPunct="1"/>
            <a:r>
              <a:rPr lang="en-US" dirty="0" smtClean="0"/>
              <a:t>An algorithm is O(</a:t>
            </a:r>
            <a:r>
              <a:rPr lang="en-US" dirty="0" err="1" smtClean="0"/>
              <a:t>logN</a:t>
            </a:r>
            <a:r>
              <a:rPr lang="en-US" dirty="0" smtClean="0"/>
              <a:t>) if it takes </a:t>
            </a:r>
            <a:r>
              <a:rPr lang="en-US" dirty="0" smtClean="0">
                <a:solidFill>
                  <a:srgbClr val="0000FF"/>
                </a:solidFill>
              </a:rPr>
              <a:t>constant O(1) time</a:t>
            </a:r>
            <a:r>
              <a:rPr lang="en-US" dirty="0" smtClean="0"/>
              <a:t> to cut the problem size </a:t>
            </a:r>
            <a:r>
              <a:rPr lang="en-US" dirty="0" smtClean="0">
                <a:solidFill>
                  <a:srgbClr val="0000FF"/>
                </a:solidFill>
              </a:rPr>
              <a:t>by a fraction</a:t>
            </a:r>
            <a:r>
              <a:rPr lang="en-US" dirty="0" smtClean="0"/>
              <a:t> (usually ½N).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Binary search</a:t>
            </a:r>
          </a:p>
          <a:p>
            <a:pPr eaLnBrk="1" hangingPunct="1"/>
            <a:r>
              <a:rPr lang="en-US" dirty="0" smtClean="0"/>
              <a:t>Euclid’s Algorithm</a:t>
            </a:r>
          </a:p>
          <a:p>
            <a:pPr eaLnBrk="1" hangingPunct="1"/>
            <a:r>
              <a:rPr lang="en-US" dirty="0" smtClean="0"/>
              <a:t>Exponentiation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3EE04-85A9-488D-8218-EA35EA63A89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3733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Given a </a:t>
            </a:r>
            <a:r>
              <a:rPr lang="en-US" sz="2000" dirty="0" smtClean="0">
                <a:solidFill>
                  <a:srgbClr val="0000FF"/>
                </a:solidFill>
              </a:rPr>
              <a:t>sorted</a:t>
            </a:r>
            <a:r>
              <a:rPr lang="en-US" sz="2000" dirty="0" smtClean="0"/>
              <a:t> vector a, find the location of element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binary_search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 vector&lt;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&gt; &amp; a,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 X)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	unsigned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 low = 0, high =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a.size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()-1;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	while (low &lt;= high)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		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 mid = (low + high) /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		if (a[mid] &lt; X)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			low = mid + 1;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		else if( a[mid] &gt; X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			high = mid - 1;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	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			return mid;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	return NOT_FOUND;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}</a:t>
            </a:r>
            <a:endParaRPr lang="en-US" sz="1800" dirty="0" smtClean="0">
              <a:solidFill>
                <a:srgbClr val="0000FF"/>
              </a:solidFill>
            </a:endParaRP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5029200"/>
            <a:ext cx="86106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2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Input size:  n = </a:t>
            </a:r>
            <a:r>
              <a:rPr lang="en-US" sz="2000" dirty="0" err="1" smtClean="0"/>
              <a:t>a.size</a:t>
            </a:r>
            <a:r>
              <a:rPr lang="en-US" sz="2000" dirty="0" smtClean="0"/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Complexity = O( k iterations x  (1 comparison+1 assignment) per loop)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= </a:t>
            </a:r>
            <a:r>
              <a:rPr lang="en-US" sz="1800" dirty="0" smtClean="0">
                <a:sym typeface="Symbol" pitchFamily="18" charset="2"/>
              </a:rPr>
              <a:t>O(log(n))</a:t>
            </a:r>
            <a:r>
              <a:rPr lang="en-US" sz="2000" dirty="0" smtClean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B99942-EB27-4EF9-8D20-9B010EB3653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Euclid’s Algorithm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821113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Find the greatest common divisor  (gcd) between m and 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Given M </a:t>
            </a:r>
            <a:r>
              <a:rPr lang="en-US" sz="1800" u="sng" smtClean="0"/>
              <a:t>&gt;</a:t>
            </a:r>
            <a:r>
              <a:rPr lang="en-US" sz="1800" smtClean="0"/>
              <a:t> 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For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M = 50, N = 15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Remainders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5, 0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So gcd(50, 15) = 5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Complexity  =  O(logN)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Exercise: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Why is it O(logN)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3333FF"/>
                </a:solidFill>
              </a:rPr>
              <a:t>If M &gt; N, then (M mod N) &lt; M/2</a:t>
            </a:r>
          </a:p>
        </p:txBody>
      </p:sp>
      <p:pic>
        <p:nvPicPr>
          <p:cNvPr id="24581" name="Picture 10" descr="fig02_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371600"/>
            <a:ext cx="3409950" cy="3057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83DB51-B760-405D-95E6-64518D39FE1F}" type="slidenum">
              <a:rPr lang="en-US" sz="1400">
                <a:latin typeface="Arial" pitchFamily="34" charset="0"/>
              </a:rPr>
              <a:pPr algn="r"/>
              <a:t>3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 Count Examples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0" y="1295400"/>
            <a:ext cx="3505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</a:pPr>
            <a:endParaRPr lang="en-US" sz="800" b="1">
              <a:solidFill>
                <a:srgbClr val="FF0000"/>
              </a:solidFill>
              <a:latin typeface="Courier New" pitchFamily="49" charset="0"/>
            </a:endParaRPr>
          </a:p>
          <a:p>
            <a:pPr marL="609600" indent="-609600" eaLnBrk="0" hangingPunct="0">
              <a:spcBef>
                <a:spcPct val="20000"/>
              </a:spcBef>
            </a:pPr>
            <a:r>
              <a:rPr lang="en-US" sz="1600" b="1">
                <a:solidFill>
                  <a:schemeClr val="accent2"/>
                </a:solidFill>
                <a:latin typeface="Courier" charset="0"/>
              </a:rPr>
              <a:t>Example 1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lang="en-US" sz="1600" b="1">
                <a:solidFill>
                  <a:srgbClr val="FF0000"/>
                </a:solidFill>
                <a:latin typeface="Courier" charset="0"/>
              </a:rPr>
              <a:t>for(i=0; i&lt;n; i++)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lang="en-US" sz="1600" b="1">
                <a:solidFill>
                  <a:srgbClr val="FF0000"/>
                </a:solidFill>
                <a:latin typeface="Courier" charset="0"/>
              </a:rPr>
              <a:t>  cout &lt;&lt; A[i] &lt;&lt; endl;</a:t>
            </a:r>
            <a:r>
              <a:rPr lang="en-US" sz="1400" b="1">
                <a:solidFill>
                  <a:srgbClr val="FF0000"/>
                </a:solidFill>
                <a:latin typeface="Courier" charset="0"/>
              </a:rPr>
              <a:t> 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lang="en-US" sz="1400" b="1">
                <a:solidFill>
                  <a:srgbClr val="FF0000"/>
                </a:solidFill>
                <a:latin typeface="Courier" charset="0"/>
              </a:rPr>
              <a:t> </a:t>
            </a:r>
            <a:endParaRPr lang="en-US" sz="12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953000" y="1295400"/>
            <a:ext cx="3886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</a:pPr>
            <a:endParaRPr lang="en-US" sz="800" b="1">
              <a:solidFill>
                <a:srgbClr val="FF0000"/>
              </a:solidFill>
              <a:latin typeface="Courier New" pitchFamily="49" charset="0"/>
            </a:endParaRPr>
          </a:p>
          <a:p>
            <a:pPr marL="609600" indent="-609600" eaLnBrk="0" hangingPunct="0">
              <a:spcBef>
                <a:spcPct val="20000"/>
              </a:spcBef>
            </a:pPr>
            <a:r>
              <a:rPr lang="en-US" sz="1600" b="1">
                <a:solidFill>
                  <a:schemeClr val="accent2"/>
                </a:solidFill>
                <a:latin typeface="Courier" charset="0"/>
              </a:rPr>
              <a:t>Example 2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lang="en-US" sz="1600" b="1">
                <a:solidFill>
                  <a:srgbClr val="FF0000"/>
                </a:solidFill>
                <a:latin typeface="Courier" charset="0"/>
              </a:rPr>
              <a:t>template &lt;class T&gt;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lang="en-US" sz="1600" b="1">
                <a:solidFill>
                  <a:srgbClr val="FF0000"/>
                </a:solidFill>
                <a:latin typeface="Courier" charset="0"/>
              </a:rPr>
              <a:t>bool IsSorted(T *A, int n)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lang="en-US" sz="1600" b="1">
                <a:solidFill>
                  <a:srgbClr val="FF0000"/>
                </a:solidFill>
                <a:latin typeface="Courier" charset="0"/>
              </a:rPr>
              <a:t>{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lang="en-US" sz="1600" b="1">
                <a:solidFill>
                  <a:srgbClr val="FF0000"/>
                </a:solidFill>
                <a:latin typeface="Courier" charset="0"/>
              </a:rPr>
              <a:t>   bool sorted = true;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lang="en-US" sz="1600" b="1">
                <a:solidFill>
                  <a:srgbClr val="FF0000"/>
                </a:solidFill>
                <a:latin typeface="Courier" charset="0"/>
              </a:rPr>
              <a:t>   for(int i=0; i&lt;n-1; i++)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lang="en-US" sz="1600" b="1">
                <a:solidFill>
                  <a:srgbClr val="FF0000"/>
                </a:solidFill>
                <a:latin typeface="Courier" charset="0"/>
              </a:rPr>
              <a:t>      if(A[i] &gt; A[i+1])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lang="en-US" sz="1600" b="1">
                <a:solidFill>
                  <a:srgbClr val="FF0000"/>
                </a:solidFill>
                <a:latin typeface="Courier" charset="0"/>
              </a:rPr>
              <a:t>         sorted = false;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lang="en-US" sz="1600" b="1">
                <a:solidFill>
                  <a:srgbClr val="FF0000"/>
                </a:solidFill>
                <a:latin typeface="Courier" charset="0"/>
              </a:rPr>
              <a:t>   return sorted;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lang="en-US" sz="1600" b="1">
                <a:solidFill>
                  <a:srgbClr val="FF0000"/>
                </a:solidFill>
                <a:latin typeface="Courier" charset="0"/>
              </a:rPr>
              <a:t>}</a:t>
            </a:r>
          </a:p>
          <a:p>
            <a:pPr marL="609600" indent="-609600" eaLnBrk="0" hangingPunct="0">
              <a:spcBef>
                <a:spcPct val="20000"/>
              </a:spcBef>
              <a:buFontTx/>
              <a:buChar char="•"/>
            </a:pPr>
            <a:endParaRPr lang="en-US" sz="12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762000" y="2667000"/>
            <a:ext cx="32383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Number of </a:t>
            </a:r>
            <a:r>
              <a:rPr lang="en-US" dirty="0" smtClean="0">
                <a:latin typeface="Arial" charset="0"/>
                <a:ea typeface="ＭＳ Ｐゴシック" charset="0"/>
              </a:rPr>
              <a:t>outputs </a:t>
            </a:r>
            <a:r>
              <a:rPr lang="en-US" dirty="0">
                <a:latin typeface="Arial" charset="0"/>
                <a:ea typeface="ＭＳ Ｐゴシック" charset="0"/>
              </a:rPr>
              <a:t>= n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5105400" y="4800600"/>
            <a:ext cx="327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Number of comparisons = n - 1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8FEA0-35C4-405A-9DEF-BA20F9C7E01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Exponentiation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4149725" cy="4724400"/>
          </a:xfrm>
        </p:spPr>
        <p:txBody>
          <a:bodyPr/>
          <a:lstStyle/>
          <a:p>
            <a:pPr eaLnBrk="1" hangingPunct="1"/>
            <a:r>
              <a:rPr lang="en-US" sz="2000" smtClean="0"/>
              <a:t>Calculate x</a:t>
            </a:r>
            <a:r>
              <a:rPr lang="en-US" sz="2000" baseline="30000" smtClean="0"/>
              <a:t>n</a:t>
            </a:r>
            <a:r>
              <a:rPr lang="en-US" sz="2000" smtClean="0"/>
              <a:t> 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Example:</a:t>
            </a:r>
          </a:p>
          <a:p>
            <a:pPr lvl="1" eaLnBrk="1" hangingPunct="1"/>
            <a:r>
              <a:rPr lang="en-US" sz="1800" smtClean="0"/>
              <a:t>x</a:t>
            </a:r>
            <a:r>
              <a:rPr lang="en-US" sz="1800" baseline="30000" smtClean="0"/>
              <a:t>11</a:t>
            </a:r>
            <a:r>
              <a:rPr lang="en-US" sz="1800" smtClean="0"/>
              <a:t> = x</a:t>
            </a:r>
            <a:r>
              <a:rPr lang="en-US" sz="1800" baseline="30000" smtClean="0"/>
              <a:t>5</a:t>
            </a:r>
            <a:r>
              <a:rPr lang="en-US" sz="1800" smtClean="0"/>
              <a:t> * x</a:t>
            </a:r>
            <a:r>
              <a:rPr lang="en-US" sz="1800" baseline="30000" smtClean="0"/>
              <a:t>5</a:t>
            </a:r>
            <a:r>
              <a:rPr lang="en-US" sz="1800" smtClean="0"/>
              <a:t> * x</a:t>
            </a:r>
          </a:p>
          <a:p>
            <a:pPr lvl="1" eaLnBrk="1" hangingPunct="1"/>
            <a:r>
              <a:rPr lang="en-US" sz="1800" smtClean="0"/>
              <a:t>x</a:t>
            </a:r>
            <a:r>
              <a:rPr lang="en-US" sz="1800" baseline="30000" smtClean="0"/>
              <a:t>5</a:t>
            </a:r>
            <a:r>
              <a:rPr lang="en-US" sz="1800" smtClean="0"/>
              <a:t> = x</a:t>
            </a:r>
            <a:r>
              <a:rPr lang="en-US" sz="1800" baseline="30000" smtClean="0"/>
              <a:t>2</a:t>
            </a:r>
            <a:r>
              <a:rPr lang="en-US" sz="1800" smtClean="0"/>
              <a:t> * x</a:t>
            </a:r>
            <a:r>
              <a:rPr lang="en-US" sz="1800" baseline="30000" smtClean="0"/>
              <a:t>2</a:t>
            </a:r>
            <a:r>
              <a:rPr lang="en-US" sz="1800" smtClean="0"/>
              <a:t> * x</a:t>
            </a:r>
          </a:p>
          <a:p>
            <a:pPr lvl="1" eaLnBrk="1" hangingPunct="1"/>
            <a:r>
              <a:rPr lang="en-US" sz="1800" smtClean="0"/>
              <a:t>x</a:t>
            </a:r>
            <a:r>
              <a:rPr lang="en-US" sz="1800" baseline="30000" smtClean="0"/>
              <a:t>2</a:t>
            </a:r>
            <a:r>
              <a:rPr lang="en-US" sz="1800" smtClean="0"/>
              <a:t> = x * x</a:t>
            </a:r>
          </a:p>
          <a:p>
            <a:pPr lvl="1" eaLnBrk="1" hangingPunct="1"/>
            <a:endParaRPr lang="en-US" sz="1800" smtClean="0"/>
          </a:p>
          <a:p>
            <a:pPr eaLnBrk="1" hangingPunct="1"/>
            <a:r>
              <a:rPr lang="en-US" sz="2000" smtClean="0"/>
              <a:t>Complexity = O( logN )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Why didn’t we implement the recursion as follows?</a:t>
            </a:r>
          </a:p>
          <a:p>
            <a:pPr lvl="1" eaLnBrk="1" hangingPunct="1"/>
            <a:r>
              <a:rPr lang="en-US" sz="1800" b="1" smtClean="0">
                <a:latin typeface="Courier New" pitchFamily="49" charset="0"/>
              </a:rPr>
              <a:t>pow(x,n/2)*pow(x,n/2)*x</a:t>
            </a:r>
          </a:p>
        </p:txBody>
      </p:sp>
      <p:pic>
        <p:nvPicPr>
          <p:cNvPr id="25605" name="Picture 4" descr="fig02_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1600200"/>
            <a:ext cx="3754438" cy="30400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DF0786B-CB27-4D84-BA1E-380F63BC0DB8}" type="slidenum">
              <a:rPr lang="en-US" sz="1400">
                <a:latin typeface="Arial" pitchFamily="34" charset="0"/>
              </a:rPr>
              <a:pPr algn="r"/>
              <a:t>4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Scaling Analysis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How much will time increase in example 1, if n is doubled?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Arial" pitchFamily="34" charset="0"/>
              </a:rPr>
              <a:t>t(2n)/t(n) = 2n/n = 2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Time will double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If time t(n) = 2n</a:t>
            </a:r>
            <a:r>
              <a:rPr lang="en-US" baseline="30000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 for some algorithm, then how much will time increase if the input size is doubled?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Arial" pitchFamily="34" charset="0"/>
              </a:rPr>
              <a:t>t(2n)/t(n) = 2 (2n)</a:t>
            </a:r>
            <a:r>
              <a:rPr lang="en-US" baseline="30000">
                <a:latin typeface="Arial" pitchFamily="34" charset="0"/>
              </a:rPr>
              <a:t>2</a:t>
            </a:r>
            <a:r>
              <a:rPr lang="en-US">
                <a:latin typeface="Arial" pitchFamily="34" charset="0"/>
              </a:rPr>
              <a:t> / (2n </a:t>
            </a:r>
            <a:r>
              <a:rPr lang="en-US" baseline="30000">
                <a:latin typeface="Arial" pitchFamily="34" charset="0"/>
              </a:rPr>
              <a:t>2</a:t>
            </a:r>
            <a:r>
              <a:rPr lang="en-US">
                <a:latin typeface="Arial" pitchFamily="34" charset="0"/>
              </a:rPr>
              <a:t>) = 4n </a:t>
            </a:r>
            <a:r>
              <a:rPr lang="en-US" baseline="30000">
                <a:latin typeface="Arial" pitchFamily="34" charset="0"/>
              </a:rPr>
              <a:t>2</a:t>
            </a:r>
            <a:r>
              <a:rPr lang="en-US">
                <a:latin typeface="Arial" pitchFamily="34" charset="0"/>
              </a:rPr>
              <a:t> / n </a:t>
            </a:r>
            <a:r>
              <a:rPr lang="en-US" baseline="30000">
                <a:latin typeface="Arial" pitchFamily="34" charset="0"/>
              </a:rPr>
              <a:t>2</a:t>
            </a:r>
            <a:r>
              <a:rPr lang="en-US">
                <a:latin typeface="Arial" pitchFamily="34" charset="0"/>
              </a:rPr>
              <a:t> = 4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en-US" sz="2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9EBA3BD-90F3-4C85-B8B2-7689EBB2946E}" type="slidenum">
              <a:rPr lang="en-US" sz="1400">
                <a:latin typeface="Arial" pitchFamily="34" charset="0"/>
              </a:rPr>
              <a:pPr algn="r"/>
              <a:t>5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Algorithms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Assume that algorithm 1 takes time t</a:t>
            </a:r>
            <a:r>
              <a:rPr lang="en-US" baseline="-25000">
                <a:solidFill>
                  <a:srgbClr val="FF0000"/>
                </a:solidFill>
                <a:latin typeface="Arial" pitchFamily="34" charset="0"/>
              </a:rPr>
              <a:t>1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(n) = 100n+n</a:t>
            </a:r>
            <a:r>
              <a:rPr lang="en-US" baseline="30000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 and algorithm 2 takes time t</a:t>
            </a:r>
            <a:r>
              <a:rPr lang="en-US" baseline="-25000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(n) = 10n</a:t>
            </a:r>
            <a:r>
              <a:rPr lang="en-US" baseline="30000">
                <a:solidFill>
                  <a:srgbClr val="FF0000"/>
                </a:solidFill>
                <a:latin typeface="Arial" pitchFamily="34" charset="0"/>
              </a:rPr>
              <a:t>2</a:t>
            </a:r>
            <a:endParaRPr lang="en-US">
              <a:solidFill>
                <a:srgbClr val="FF0000"/>
              </a:solidFill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Arial" pitchFamily="34" charset="0"/>
              </a:rPr>
              <a:t>If an application typically has n &lt; 10, then which algorithms is faster?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Arial" pitchFamily="34" charset="0"/>
              </a:rPr>
              <a:t>If an application typically has n &gt; 100, then which algorithms is faster?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Assume algorithms with the following times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Arial" pitchFamily="34" charset="0"/>
              </a:rPr>
              <a:t>Algorithm 1: insert - n, delete - log n, lookup - 1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Arial" pitchFamily="34" charset="0"/>
              </a:rPr>
              <a:t>Algorithm 2: insert - log n, delete - n, lookup - log n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Which algorithm is faster if an application has many inserts but few deletes and lookups?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en-US" sz="2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AD821-008A-4B56-A5C1-FFF7F91E6B5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Complexity Analysis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Compares </a:t>
            </a:r>
            <a:r>
              <a:rPr lang="en-US" sz="2000" dirty="0" smtClean="0">
                <a:solidFill>
                  <a:srgbClr val="0000FF"/>
                </a:solidFill>
              </a:rPr>
              <a:t>growth rate </a:t>
            </a:r>
            <a:r>
              <a:rPr lang="en-US" sz="2000" dirty="0" smtClean="0"/>
              <a:t>of two functions</a:t>
            </a:r>
          </a:p>
          <a:p>
            <a:pPr lvl="1" eaLnBrk="1" hangingPunct="1"/>
            <a:r>
              <a:rPr lang="en-US" sz="1800" dirty="0" smtClean="0"/>
              <a:t>T = f(n)     (estimated run time)</a:t>
            </a:r>
          </a:p>
          <a:p>
            <a:pPr lvl="1" eaLnBrk="1" hangingPunct="1"/>
            <a:r>
              <a:rPr lang="en-US" sz="1800" dirty="0" smtClean="0"/>
              <a:t>Variables: non-negative integers</a:t>
            </a:r>
          </a:p>
          <a:p>
            <a:pPr lvl="2" eaLnBrk="1" hangingPunct="1"/>
            <a:r>
              <a:rPr lang="en-US" sz="1600" dirty="0" smtClean="0"/>
              <a:t>For example, size of input data</a:t>
            </a:r>
          </a:p>
          <a:p>
            <a:pPr lvl="1" eaLnBrk="1" hangingPunct="1"/>
            <a:r>
              <a:rPr lang="en-US" sz="1800" dirty="0" smtClean="0"/>
              <a:t>Values: non-negative real numbers</a:t>
            </a:r>
          </a:p>
          <a:p>
            <a:pPr lvl="2" eaLnBrk="1" hangingPunct="1"/>
            <a:r>
              <a:rPr lang="en-US" sz="1600" dirty="0" smtClean="0"/>
              <a:t>For example, running time of an algorithm</a:t>
            </a:r>
          </a:p>
          <a:p>
            <a:pPr eaLnBrk="1" hangingPunct="1"/>
            <a:r>
              <a:rPr lang="en-US" sz="2000" dirty="0" smtClean="0"/>
              <a:t>Dependent on</a:t>
            </a:r>
          </a:p>
          <a:p>
            <a:pPr lvl="1" eaLnBrk="1" hangingPunct="1"/>
            <a:r>
              <a:rPr lang="en-US" sz="1800" dirty="0" smtClean="0"/>
              <a:t>Eventual (asymptotic) behavior</a:t>
            </a:r>
          </a:p>
          <a:p>
            <a:pPr eaLnBrk="1" hangingPunct="1"/>
            <a:r>
              <a:rPr lang="en-US" sz="2000" dirty="0" smtClean="0"/>
              <a:t>Independent of </a:t>
            </a:r>
          </a:p>
          <a:p>
            <a:pPr lvl="1" eaLnBrk="1" hangingPunct="1"/>
            <a:r>
              <a:rPr lang="en-US" sz="1800" dirty="0" smtClean="0"/>
              <a:t>constant multipliers </a:t>
            </a:r>
          </a:p>
          <a:p>
            <a:pPr lvl="1" eaLnBrk="1" hangingPunct="1"/>
            <a:r>
              <a:rPr lang="en-US" sz="1800" dirty="0" smtClean="0"/>
              <a:t>and lower-order effects</a:t>
            </a:r>
          </a:p>
          <a:p>
            <a:pPr eaLnBrk="1" hangingPunct="1"/>
            <a:r>
              <a:rPr lang="en-US" sz="2000" dirty="0" smtClean="0"/>
              <a:t>Metrics</a:t>
            </a:r>
          </a:p>
          <a:p>
            <a:pPr lvl="1" eaLnBrk="1" hangingPunct="1"/>
            <a:r>
              <a:rPr lang="en-US" sz="1800" dirty="0" smtClean="0"/>
              <a:t>“Big O” Notation: O()</a:t>
            </a:r>
          </a:p>
          <a:p>
            <a:pPr lvl="1" eaLnBrk="1" hangingPunct="1"/>
            <a:r>
              <a:rPr lang="en-US" sz="1800" dirty="0" smtClean="0"/>
              <a:t>“Big Omega” Notation:       () </a:t>
            </a:r>
          </a:p>
          <a:p>
            <a:pPr lvl="1" eaLnBrk="1" hangingPunct="1"/>
            <a:r>
              <a:rPr lang="en-US" sz="1800" dirty="0" smtClean="0"/>
              <a:t>“Big Theta” Notation:       ()</a:t>
            </a:r>
          </a:p>
        </p:txBody>
      </p:sp>
      <p:graphicFrame>
        <p:nvGraphicFramePr>
          <p:cNvPr id="3077" name="Object 4"/>
          <p:cNvGraphicFramePr>
            <a:graphicFrameLocks noChangeAspect="1"/>
          </p:cNvGraphicFramePr>
          <p:nvPr/>
        </p:nvGraphicFramePr>
        <p:xfrm>
          <a:off x="3962400" y="5562600"/>
          <a:ext cx="228600" cy="228600"/>
        </p:xfrm>
        <a:graphic>
          <a:graphicData uri="http://schemas.openxmlformats.org/presentationml/2006/ole">
            <p:oleObj spid="_x0000_s3091" name="Equation" r:id="rId4" imgW="164885" imgH="164885" progId="Equation.3">
              <p:embed/>
            </p:oleObj>
          </a:graphicData>
        </a:graphic>
      </p:graphicFrame>
      <p:graphicFrame>
        <p:nvGraphicFramePr>
          <p:cNvPr id="3078" name="Object 5"/>
          <p:cNvGraphicFramePr>
            <a:graphicFrameLocks noChangeAspect="1"/>
          </p:cNvGraphicFramePr>
          <p:nvPr/>
        </p:nvGraphicFramePr>
        <p:xfrm>
          <a:off x="3825875" y="5918200"/>
          <a:ext cx="212725" cy="228600"/>
        </p:xfrm>
        <a:graphic>
          <a:graphicData uri="http://schemas.openxmlformats.org/presentationml/2006/ole">
            <p:oleObj spid="_x0000_s3092" name="Equation" r:id="rId5" imgW="164814" imgH="17749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03BD0-14B9-41D0-81FB-68C53E54D05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099" name="Rectangle 14"/>
          <p:cNvSpPr>
            <a:spLocks noChangeArrowheads="1"/>
          </p:cNvSpPr>
          <p:nvPr/>
        </p:nvSpPr>
        <p:spPr bwMode="auto">
          <a:xfrm>
            <a:off x="1447800" y="2862263"/>
            <a:ext cx="4953000" cy="4143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“O” Notation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f(n) =O(g(n)) </a:t>
            </a:r>
          </a:p>
          <a:p>
            <a:pPr lvl="1" eaLnBrk="1" hangingPunct="1"/>
            <a:r>
              <a:rPr lang="en-US" smtClean="0"/>
              <a:t>If and only if 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there exist two positive constants c &gt; 0 and </a:t>
            </a:r>
            <a:r>
              <a:rPr lang="en-US" sz="1800" smtClean="0">
                <a:sym typeface="Symbol" pitchFamily="18" charset="2"/>
              </a:rPr>
              <a:t>n</a:t>
            </a:r>
            <a:r>
              <a:rPr lang="en-US" sz="1800" baseline="-25000" smtClean="0">
                <a:sym typeface="Symbol" pitchFamily="18" charset="2"/>
              </a:rPr>
              <a:t>0</a:t>
            </a:r>
            <a:r>
              <a:rPr lang="en-US" sz="1800" smtClean="0"/>
              <a:t> &gt; 0, 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such that </a:t>
            </a:r>
            <a:r>
              <a:rPr lang="en-US" sz="1800" smtClean="0">
                <a:sym typeface="Symbol" pitchFamily="18" charset="2"/>
              </a:rPr>
              <a:t>f(n) </a:t>
            </a:r>
            <a:r>
              <a:rPr lang="en-US" sz="1800" u="sng" smtClean="0">
                <a:sym typeface="Symbol" pitchFamily="18" charset="2"/>
              </a:rPr>
              <a:t>&lt;</a:t>
            </a:r>
            <a:r>
              <a:rPr lang="en-US" sz="1800" smtClean="0">
                <a:sym typeface="Symbol" pitchFamily="18" charset="2"/>
              </a:rPr>
              <a:t> cg(n) for all n &gt;= n</a:t>
            </a:r>
            <a:r>
              <a:rPr lang="en-US" sz="1800" baseline="-25000" smtClean="0">
                <a:sym typeface="Symbol" pitchFamily="18" charset="2"/>
              </a:rPr>
              <a:t>0</a:t>
            </a:r>
            <a:endParaRPr lang="en-US" sz="1800" smtClean="0"/>
          </a:p>
          <a:p>
            <a:pPr lvl="1" eaLnBrk="1" hangingPunct="1"/>
            <a:r>
              <a:rPr lang="en-US" smtClean="0"/>
              <a:t>iff </a:t>
            </a:r>
            <a:r>
              <a:rPr lang="en-US" smtClean="0">
                <a:sym typeface="Symbol" pitchFamily="18" charset="2"/>
              </a:rPr>
              <a:t> c, n</a:t>
            </a:r>
            <a:r>
              <a:rPr lang="en-US" baseline="-25000" smtClean="0">
                <a:sym typeface="Symbol" pitchFamily="18" charset="2"/>
              </a:rPr>
              <a:t>0</a:t>
            </a:r>
            <a:r>
              <a:rPr lang="en-US" smtClean="0">
                <a:sym typeface="Symbol" pitchFamily="18" charset="2"/>
              </a:rPr>
              <a:t> &gt; 0 | 0 </a:t>
            </a:r>
            <a:r>
              <a:rPr lang="en-US" u="sng" smtClean="0">
                <a:sym typeface="Symbol" pitchFamily="18" charset="2"/>
              </a:rPr>
              <a:t>&lt;</a:t>
            </a:r>
            <a:r>
              <a:rPr lang="en-US" smtClean="0">
                <a:sym typeface="Symbol" pitchFamily="18" charset="2"/>
              </a:rPr>
              <a:t> f(n) </a:t>
            </a:r>
            <a:r>
              <a:rPr lang="en-US" u="sng" smtClean="0">
                <a:sym typeface="Symbol" pitchFamily="18" charset="2"/>
              </a:rPr>
              <a:t>&lt;</a:t>
            </a:r>
            <a:r>
              <a:rPr lang="en-US" smtClean="0">
                <a:sym typeface="Symbol" pitchFamily="18" charset="2"/>
              </a:rPr>
              <a:t> cg(n)  n &gt;= n</a:t>
            </a:r>
            <a:r>
              <a:rPr lang="en-US" baseline="-25000" smtClean="0">
                <a:sym typeface="Symbol" pitchFamily="18" charset="2"/>
              </a:rPr>
              <a:t>0</a:t>
            </a:r>
          </a:p>
        </p:txBody>
      </p:sp>
      <p:sp>
        <p:nvSpPr>
          <p:cNvPr id="4102" name="Line 4"/>
          <p:cNvSpPr>
            <a:spLocks noChangeShapeType="1"/>
          </p:cNvSpPr>
          <p:nvPr/>
        </p:nvSpPr>
        <p:spPr bwMode="auto">
          <a:xfrm>
            <a:off x="2057400" y="60198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3" name="Line 5"/>
          <p:cNvSpPr>
            <a:spLocks noChangeShapeType="1"/>
          </p:cNvSpPr>
          <p:nvPr/>
        </p:nvSpPr>
        <p:spPr bwMode="auto">
          <a:xfrm flipV="1">
            <a:off x="2057400" y="35052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4" name="Freeform 6"/>
          <p:cNvSpPr>
            <a:spLocks/>
          </p:cNvSpPr>
          <p:nvPr/>
        </p:nvSpPr>
        <p:spPr bwMode="auto">
          <a:xfrm>
            <a:off x="2057400" y="4267200"/>
            <a:ext cx="3276600" cy="1358900"/>
          </a:xfrm>
          <a:custGeom>
            <a:avLst/>
            <a:gdLst>
              <a:gd name="T0" fmla="*/ 0 w 2064"/>
              <a:gd name="T1" fmla="*/ 2147483647 h 856"/>
              <a:gd name="T2" fmla="*/ 2147483647 w 2064"/>
              <a:gd name="T3" fmla="*/ 2147483647 h 856"/>
              <a:gd name="T4" fmla="*/ 2147483647 w 2064"/>
              <a:gd name="T5" fmla="*/ 2147483647 h 856"/>
              <a:gd name="T6" fmla="*/ 2147483647 w 2064"/>
              <a:gd name="T7" fmla="*/ 2147483647 h 856"/>
              <a:gd name="T8" fmla="*/ 2147483647 w 2064"/>
              <a:gd name="T9" fmla="*/ 0 h 8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4"/>
              <a:gd name="T16" fmla="*/ 0 h 856"/>
              <a:gd name="T17" fmla="*/ 2064 w 2064"/>
              <a:gd name="T18" fmla="*/ 856 h 8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4" h="856">
                <a:moveTo>
                  <a:pt x="0" y="672"/>
                </a:moveTo>
                <a:cubicBezTo>
                  <a:pt x="100" y="764"/>
                  <a:pt x="200" y="856"/>
                  <a:pt x="288" y="768"/>
                </a:cubicBezTo>
                <a:cubicBezTo>
                  <a:pt x="376" y="680"/>
                  <a:pt x="416" y="176"/>
                  <a:pt x="528" y="144"/>
                </a:cubicBezTo>
                <a:cubicBezTo>
                  <a:pt x="640" y="112"/>
                  <a:pt x="704" y="600"/>
                  <a:pt x="960" y="576"/>
                </a:cubicBezTo>
                <a:cubicBezTo>
                  <a:pt x="1216" y="552"/>
                  <a:pt x="1864" y="104"/>
                  <a:pt x="206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5546725" y="40036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f(n)</a:t>
            </a:r>
          </a:p>
        </p:txBody>
      </p:sp>
      <p:sp>
        <p:nvSpPr>
          <p:cNvPr id="196617" name="Freeform 9"/>
          <p:cNvSpPr>
            <a:spLocks/>
          </p:cNvSpPr>
          <p:nvPr/>
        </p:nvSpPr>
        <p:spPr bwMode="auto">
          <a:xfrm>
            <a:off x="2057400" y="3657600"/>
            <a:ext cx="3200400" cy="1828800"/>
          </a:xfrm>
          <a:custGeom>
            <a:avLst/>
            <a:gdLst>
              <a:gd name="T0" fmla="*/ 0 w 2016"/>
              <a:gd name="T1" fmla="*/ 2147483647 h 1152"/>
              <a:gd name="T2" fmla="*/ 2147483647 w 2016"/>
              <a:gd name="T3" fmla="*/ 2147483647 h 1152"/>
              <a:gd name="T4" fmla="*/ 2147483647 w 2016"/>
              <a:gd name="T5" fmla="*/ 2147483647 h 1152"/>
              <a:gd name="T6" fmla="*/ 2147483647 w 2016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2016"/>
              <a:gd name="T13" fmla="*/ 0 h 1152"/>
              <a:gd name="T14" fmla="*/ 2016 w 2016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6" h="1152">
                <a:moveTo>
                  <a:pt x="0" y="1152"/>
                </a:moveTo>
                <a:cubicBezTo>
                  <a:pt x="328" y="952"/>
                  <a:pt x="656" y="752"/>
                  <a:pt x="912" y="624"/>
                </a:cubicBezTo>
                <a:cubicBezTo>
                  <a:pt x="1168" y="496"/>
                  <a:pt x="1352" y="488"/>
                  <a:pt x="1536" y="384"/>
                </a:cubicBezTo>
                <a:cubicBezTo>
                  <a:pt x="1720" y="280"/>
                  <a:pt x="1928" y="72"/>
                  <a:pt x="2016" y="0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5548313" y="3352800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cg(n)</a:t>
            </a: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157538" y="4800600"/>
            <a:ext cx="0" cy="12192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2928938" y="5943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n</a:t>
            </a:r>
            <a:r>
              <a:rPr lang="en-US" baseline="-25000"/>
              <a:t>0</a:t>
            </a:r>
          </a:p>
        </p:txBody>
      </p:sp>
      <p:sp>
        <p:nvSpPr>
          <p:cNvPr id="4110" name="Rectangle 15"/>
          <p:cNvSpPr>
            <a:spLocks noChangeArrowheads="1"/>
          </p:cNvSpPr>
          <p:nvPr/>
        </p:nvSpPr>
        <p:spPr bwMode="auto">
          <a:xfrm>
            <a:off x="5715000" y="4800600"/>
            <a:ext cx="3200400" cy="1143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  <a:cs typeface="Times New Roman" pitchFamily="18" charset="0"/>
              </a:rPr>
              <a:t>f(n) is asymptotically</a:t>
            </a:r>
          </a:p>
          <a:p>
            <a:pPr algn="ctr"/>
            <a:r>
              <a:rPr lang="en-US">
                <a:latin typeface="Tahoma" pitchFamily="34" charset="0"/>
                <a:cs typeface="Times New Roman" pitchFamily="18" charset="0"/>
              </a:rPr>
              <a:t>upper bounded by g(n)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7" grpId="0" animBg="1"/>
      <p:bldP spid="196620" grpId="0" animBg="1"/>
      <p:bldP spid="1966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A3DE3-72C6-4237-81A7-3F804EF2080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“Omega” Notation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f(n)</a:t>
            </a:r>
            <a:r>
              <a:rPr lang="en-US" smtClean="0">
                <a:sym typeface="Symbol" pitchFamily="18" charset="2"/>
              </a:rPr>
              <a:t> = </a:t>
            </a:r>
            <a:r>
              <a:rPr lang="en-US" smtClean="0"/>
              <a:t>(g(n))</a:t>
            </a:r>
          </a:p>
          <a:p>
            <a:pPr lvl="1" eaLnBrk="1" hangingPunct="1"/>
            <a:r>
              <a:rPr lang="en-US" smtClean="0"/>
              <a:t>iff </a:t>
            </a:r>
            <a:r>
              <a:rPr lang="en-US" smtClean="0">
                <a:sym typeface="Symbol" pitchFamily="18" charset="2"/>
              </a:rPr>
              <a:t> c, n</a:t>
            </a:r>
            <a:r>
              <a:rPr lang="en-US" baseline="-25000" smtClean="0">
                <a:sym typeface="Symbol" pitchFamily="18" charset="2"/>
              </a:rPr>
              <a:t>0</a:t>
            </a:r>
            <a:r>
              <a:rPr lang="en-US" smtClean="0">
                <a:sym typeface="Symbol" pitchFamily="18" charset="2"/>
              </a:rPr>
              <a:t> &gt; 0 | 0 </a:t>
            </a:r>
            <a:r>
              <a:rPr lang="en-US" u="sng" smtClean="0">
                <a:sym typeface="Symbol" pitchFamily="18" charset="2"/>
              </a:rPr>
              <a:t>&lt;</a:t>
            </a:r>
            <a:r>
              <a:rPr lang="en-US" smtClean="0">
                <a:sym typeface="Symbol" pitchFamily="18" charset="2"/>
              </a:rPr>
              <a:t> cg(n) </a:t>
            </a:r>
            <a:r>
              <a:rPr lang="en-US" u="sng" smtClean="0">
                <a:sym typeface="Symbol" pitchFamily="18" charset="2"/>
              </a:rPr>
              <a:t>&lt;</a:t>
            </a:r>
            <a:r>
              <a:rPr lang="en-US" smtClean="0">
                <a:sym typeface="Symbol" pitchFamily="18" charset="2"/>
              </a:rPr>
              <a:t> f(n)  n &gt;= n</a:t>
            </a:r>
            <a:r>
              <a:rPr lang="en-US" baseline="-25000" smtClean="0">
                <a:sym typeface="Symbol" pitchFamily="18" charset="2"/>
              </a:rPr>
              <a:t>0</a:t>
            </a:r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2057400" y="5105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 flipV="1">
            <a:off x="2057400" y="25908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" name="Freeform 6"/>
          <p:cNvSpPr>
            <a:spLocks/>
          </p:cNvSpPr>
          <p:nvPr/>
        </p:nvSpPr>
        <p:spPr bwMode="auto">
          <a:xfrm>
            <a:off x="2057400" y="3352800"/>
            <a:ext cx="3276600" cy="1358900"/>
          </a:xfrm>
          <a:custGeom>
            <a:avLst/>
            <a:gdLst>
              <a:gd name="T0" fmla="*/ 0 w 2064"/>
              <a:gd name="T1" fmla="*/ 2147483647 h 856"/>
              <a:gd name="T2" fmla="*/ 2147483647 w 2064"/>
              <a:gd name="T3" fmla="*/ 2147483647 h 856"/>
              <a:gd name="T4" fmla="*/ 2147483647 w 2064"/>
              <a:gd name="T5" fmla="*/ 2147483647 h 856"/>
              <a:gd name="T6" fmla="*/ 2147483647 w 2064"/>
              <a:gd name="T7" fmla="*/ 2147483647 h 856"/>
              <a:gd name="T8" fmla="*/ 2147483647 w 2064"/>
              <a:gd name="T9" fmla="*/ 0 h 8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4"/>
              <a:gd name="T16" fmla="*/ 0 h 856"/>
              <a:gd name="T17" fmla="*/ 2064 w 2064"/>
              <a:gd name="T18" fmla="*/ 856 h 8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4" h="856">
                <a:moveTo>
                  <a:pt x="0" y="672"/>
                </a:moveTo>
                <a:cubicBezTo>
                  <a:pt x="100" y="764"/>
                  <a:pt x="200" y="856"/>
                  <a:pt x="288" y="768"/>
                </a:cubicBezTo>
                <a:cubicBezTo>
                  <a:pt x="376" y="680"/>
                  <a:pt x="416" y="176"/>
                  <a:pt x="528" y="144"/>
                </a:cubicBezTo>
                <a:cubicBezTo>
                  <a:pt x="640" y="112"/>
                  <a:pt x="704" y="600"/>
                  <a:pt x="960" y="576"/>
                </a:cubicBezTo>
                <a:cubicBezTo>
                  <a:pt x="1216" y="552"/>
                  <a:pt x="1864" y="104"/>
                  <a:pt x="206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5546725" y="30892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f(n)</a:t>
            </a:r>
          </a:p>
        </p:txBody>
      </p:sp>
      <p:sp>
        <p:nvSpPr>
          <p:cNvPr id="198665" name="Freeform 9"/>
          <p:cNvSpPr>
            <a:spLocks/>
          </p:cNvSpPr>
          <p:nvPr/>
        </p:nvSpPr>
        <p:spPr bwMode="auto">
          <a:xfrm>
            <a:off x="2057400" y="4191000"/>
            <a:ext cx="3352800" cy="381000"/>
          </a:xfrm>
          <a:custGeom>
            <a:avLst/>
            <a:gdLst>
              <a:gd name="T0" fmla="*/ 0 w 2016"/>
              <a:gd name="T1" fmla="*/ 2147483647 h 1152"/>
              <a:gd name="T2" fmla="*/ 2147483647 w 2016"/>
              <a:gd name="T3" fmla="*/ 2147483647 h 1152"/>
              <a:gd name="T4" fmla="*/ 2147483647 w 2016"/>
              <a:gd name="T5" fmla="*/ 2147483647 h 1152"/>
              <a:gd name="T6" fmla="*/ 2147483647 w 2016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2016"/>
              <a:gd name="T13" fmla="*/ 0 h 1152"/>
              <a:gd name="T14" fmla="*/ 2016 w 2016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6" h="1152">
                <a:moveTo>
                  <a:pt x="0" y="1152"/>
                </a:moveTo>
                <a:cubicBezTo>
                  <a:pt x="328" y="952"/>
                  <a:pt x="656" y="752"/>
                  <a:pt x="912" y="624"/>
                </a:cubicBezTo>
                <a:cubicBezTo>
                  <a:pt x="1168" y="496"/>
                  <a:pt x="1352" y="488"/>
                  <a:pt x="1536" y="384"/>
                </a:cubicBezTo>
                <a:cubicBezTo>
                  <a:pt x="1720" y="280"/>
                  <a:pt x="1928" y="72"/>
                  <a:pt x="2016" y="0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5548313" y="3886200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cg(n)</a:t>
            </a:r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>
            <a:off x="2590800" y="457200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2381250" y="5029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n</a:t>
            </a:r>
            <a:r>
              <a:rPr lang="en-US" baseline="-25000"/>
              <a:t>0</a:t>
            </a:r>
          </a:p>
        </p:txBody>
      </p:sp>
      <p:sp>
        <p:nvSpPr>
          <p:cNvPr id="5133" name="Rectangle 14"/>
          <p:cNvSpPr>
            <a:spLocks noChangeArrowheads="1"/>
          </p:cNvSpPr>
          <p:nvPr/>
        </p:nvSpPr>
        <p:spPr bwMode="auto">
          <a:xfrm>
            <a:off x="5638800" y="4876800"/>
            <a:ext cx="3124200" cy="1143000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  <a:cs typeface="Times New Roman" pitchFamily="18" charset="0"/>
              </a:rPr>
              <a:t>f(n) is asymptotically</a:t>
            </a:r>
          </a:p>
          <a:p>
            <a:pPr algn="ctr"/>
            <a:r>
              <a:rPr lang="en-US">
                <a:latin typeface="Tahoma" pitchFamily="34" charset="0"/>
                <a:cs typeface="Times New Roman" pitchFamily="18" charset="0"/>
              </a:rPr>
              <a:t>lower bounded by g(n)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5" grpId="0" animBg="1"/>
      <p:bldP spid="198668" grpId="0" animBg="1"/>
      <p:bldP spid="19866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95498-201F-440A-BE27-A3D6FB1E7D2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“Theta” Notation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f(n) = (g(n))</a:t>
            </a:r>
            <a:endParaRPr lang="en-US" smtClean="0"/>
          </a:p>
          <a:p>
            <a:pPr lvl="1" eaLnBrk="1" hangingPunct="1"/>
            <a:r>
              <a:rPr lang="en-US" smtClean="0"/>
              <a:t>iff </a:t>
            </a:r>
            <a:r>
              <a:rPr lang="en-US" smtClean="0">
                <a:sym typeface="Symbol" pitchFamily="18" charset="2"/>
              </a:rPr>
              <a:t> c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 c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, n</a:t>
            </a:r>
            <a:r>
              <a:rPr lang="en-US" baseline="-25000" smtClean="0">
                <a:sym typeface="Symbol" pitchFamily="18" charset="2"/>
              </a:rPr>
              <a:t>0</a:t>
            </a:r>
            <a:r>
              <a:rPr lang="en-US" smtClean="0">
                <a:sym typeface="Symbol" pitchFamily="18" charset="2"/>
              </a:rPr>
              <a:t> &gt; 0 | 0 </a:t>
            </a:r>
            <a:r>
              <a:rPr lang="en-US" u="sng" smtClean="0">
                <a:sym typeface="Symbol" pitchFamily="18" charset="2"/>
              </a:rPr>
              <a:t>&lt;</a:t>
            </a:r>
            <a:r>
              <a:rPr lang="en-US" smtClean="0">
                <a:sym typeface="Symbol" pitchFamily="18" charset="2"/>
              </a:rPr>
              <a:t> c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g(n) </a:t>
            </a:r>
            <a:r>
              <a:rPr lang="en-US" u="sng" smtClean="0">
                <a:sym typeface="Symbol" pitchFamily="18" charset="2"/>
              </a:rPr>
              <a:t>&lt;</a:t>
            </a:r>
            <a:r>
              <a:rPr lang="en-US" smtClean="0">
                <a:sym typeface="Symbol" pitchFamily="18" charset="2"/>
              </a:rPr>
              <a:t> f(n) </a:t>
            </a:r>
            <a:r>
              <a:rPr lang="en-US" u="sng" smtClean="0">
                <a:sym typeface="Symbol" pitchFamily="18" charset="2"/>
              </a:rPr>
              <a:t>&lt;</a:t>
            </a:r>
            <a:r>
              <a:rPr lang="en-US" smtClean="0">
                <a:sym typeface="Symbol" pitchFamily="18" charset="2"/>
              </a:rPr>
              <a:t> c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g(n)  n &gt;= n</a:t>
            </a:r>
            <a:r>
              <a:rPr lang="en-US" baseline="-25000" smtClean="0">
                <a:sym typeface="Symbol" pitchFamily="18" charset="2"/>
              </a:rPr>
              <a:t>0</a:t>
            </a:r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1600200" y="51816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 flipV="1">
            <a:off x="1600200" y="26670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1" name="Freeform 6"/>
          <p:cNvSpPr>
            <a:spLocks/>
          </p:cNvSpPr>
          <p:nvPr/>
        </p:nvSpPr>
        <p:spPr bwMode="auto">
          <a:xfrm>
            <a:off x="1600200" y="3429000"/>
            <a:ext cx="3276600" cy="1358900"/>
          </a:xfrm>
          <a:custGeom>
            <a:avLst/>
            <a:gdLst>
              <a:gd name="T0" fmla="*/ 0 w 2064"/>
              <a:gd name="T1" fmla="*/ 2147483647 h 856"/>
              <a:gd name="T2" fmla="*/ 2147483647 w 2064"/>
              <a:gd name="T3" fmla="*/ 2147483647 h 856"/>
              <a:gd name="T4" fmla="*/ 2147483647 w 2064"/>
              <a:gd name="T5" fmla="*/ 2147483647 h 856"/>
              <a:gd name="T6" fmla="*/ 2147483647 w 2064"/>
              <a:gd name="T7" fmla="*/ 2147483647 h 856"/>
              <a:gd name="T8" fmla="*/ 2147483647 w 2064"/>
              <a:gd name="T9" fmla="*/ 0 h 8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4"/>
              <a:gd name="T16" fmla="*/ 0 h 856"/>
              <a:gd name="T17" fmla="*/ 2064 w 2064"/>
              <a:gd name="T18" fmla="*/ 856 h 8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4" h="856">
                <a:moveTo>
                  <a:pt x="0" y="672"/>
                </a:moveTo>
                <a:cubicBezTo>
                  <a:pt x="100" y="764"/>
                  <a:pt x="200" y="856"/>
                  <a:pt x="288" y="768"/>
                </a:cubicBezTo>
                <a:cubicBezTo>
                  <a:pt x="376" y="680"/>
                  <a:pt x="416" y="176"/>
                  <a:pt x="528" y="144"/>
                </a:cubicBezTo>
                <a:cubicBezTo>
                  <a:pt x="640" y="112"/>
                  <a:pt x="704" y="600"/>
                  <a:pt x="960" y="576"/>
                </a:cubicBezTo>
                <a:cubicBezTo>
                  <a:pt x="1216" y="552"/>
                  <a:pt x="1864" y="104"/>
                  <a:pt x="206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5089525" y="31654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f(n)</a:t>
            </a:r>
          </a:p>
        </p:txBody>
      </p:sp>
      <p:sp>
        <p:nvSpPr>
          <p:cNvPr id="6153" name="Freeform 9"/>
          <p:cNvSpPr>
            <a:spLocks/>
          </p:cNvSpPr>
          <p:nvPr/>
        </p:nvSpPr>
        <p:spPr bwMode="auto">
          <a:xfrm>
            <a:off x="1600200" y="4267200"/>
            <a:ext cx="3352800" cy="381000"/>
          </a:xfrm>
          <a:custGeom>
            <a:avLst/>
            <a:gdLst>
              <a:gd name="T0" fmla="*/ 0 w 2016"/>
              <a:gd name="T1" fmla="*/ 2147483647 h 1152"/>
              <a:gd name="T2" fmla="*/ 2147483647 w 2016"/>
              <a:gd name="T3" fmla="*/ 2147483647 h 1152"/>
              <a:gd name="T4" fmla="*/ 2147483647 w 2016"/>
              <a:gd name="T5" fmla="*/ 2147483647 h 1152"/>
              <a:gd name="T6" fmla="*/ 2147483647 w 2016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2016"/>
              <a:gd name="T13" fmla="*/ 0 h 1152"/>
              <a:gd name="T14" fmla="*/ 2016 w 2016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6" h="1152">
                <a:moveTo>
                  <a:pt x="0" y="1152"/>
                </a:moveTo>
                <a:cubicBezTo>
                  <a:pt x="328" y="952"/>
                  <a:pt x="656" y="752"/>
                  <a:pt x="912" y="624"/>
                </a:cubicBezTo>
                <a:cubicBezTo>
                  <a:pt x="1168" y="496"/>
                  <a:pt x="1352" y="488"/>
                  <a:pt x="1536" y="384"/>
                </a:cubicBezTo>
                <a:cubicBezTo>
                  <a:pt x="1720" y="280"/>
                  <a:pt x="1928" y="72"/>
                  <a:pt x="2016" y="0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091113" y="3962400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</a:t>
            </a:r>
            <a:r>
              <a:rPr lang="en-US" baseline="-25000"/>
              <a:t>1</a:t>
            </a:r>
            <a:r>
              <a:rPr lang="en-US"/>
              <a:t>g(n)</a:t>
            </a:r>
          </a:p>
        </p:txBody>
      </p:sp>
      <p:sp>
        <p:nvSpPr>
          <p:cNvPr id="200716" name="Line 12"/>
          <p:cNvSpPr>
            <a:spLocks noChangeShapeType="1"/>
          </p:cNvSpPr>
          <p:nvPr/>
        </p:nvSpPr>
        <p:spPr bwMode="auto">
          <a:xfrm>
            <a:off x="2743200" y="3962400"/>
            <a:ext cx="0" cy="1219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0717" name="Text Box 13"/>
          <p:cNvSpPr txBox="1">
            <a:spLocks noChangeArrowheads="1"/>
          </p:cNvSpPr>
          <p:nvPr/>
        </p:nvSpPr>
        <p:spPr bwMode="auto">
          <a:xfrm>
            <a:off x="2590800" y="5105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n</a:t>
            </a:r>
            <a:r>
              <a:rPr lang="en-US" baseline="-25000"/>
              <a:t>0</a:t>
            </a:r>
          </a:p>
        </p:txBody>
      </p:sp>
      <p:sp>
        <p:nvSpPr>
          <p:cNvPr id="200719" name="Freeform 15"/>
          <p:cNvSpPr>
            <a:spLocks/>
          </p:cNvSpPr>
          <p:nvPr/>
        </p:nvSpPr>
        <p:spPr bwMode="auto">
          <a:xfrm>
            <a:off x="1600200" y="2819400"/>
            <a:ext cx="3200400" cy="1828800"/>
          </a:xfrm>
          <a:custGeom>
            <a:avLst/>
            <a:gdLst>
              <a:gd name="T0" fmla="*/ 0 w 2016"/>
              <a:gd name="T1" fmla="*/ 2147483647 h 1152"/>
              <a:gd name="T2" fmla="*/ 2147483647 w 2016"/>
              <a:gd name="T3" fmla="*/ 2147483647 h 1152"/>
              <a:gd name="T4" fmla="*/ 2147483647 w 2016"/>
              <a:gd name="T5" fmla="*/ 2147483647 h 1152"/>
              <a:gd name="T6" fmla="*/ 2147483647 w 2016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2016"/>
              <a:gd name="T13" fmla="*/ 0 h 1152"/>
              <a:gd name="T14" fmla="*/ 2016 w 2016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6" h="1152">
                <a:moveTo>
                  <a:pt x="0" y="1152"/>
                </a:moveTo>
                <a:cubicBezTo>
                  <a:pt x="328" y="952"/>
                  <a:pt x="656" y="752"/>
                  <a:pt x="912" y="624"/>
                </a:cubicBezTo>
                <a:cubicBezTo>
                  <a:pt x="1168" y="496"/>
                  <a:pt x="1352" y="488"/>
                  <a:pt x="1536" y="384"/>
                </a:cubicBezTo>
                <a:cubicBezTo>
                  <a:pt x="1720" y="280"/>
                  <a:pt x="1928" y="72"/>
                  <a:pt x="2016" y="0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0720" name="Text Box 16"/>
          <p:cNvSpPr txBox="1">
            <a:spLocks noChangeArrowheads="1"/>
          </p:cNvSpPr>
          <p:nvPr/>
        </p:nvSpPr>
        <p:spPr bwMode="auto">
          <a:xfrm>
            <a:off x="5091113" y="2514600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</a:t>
            </a:r>
            <a:r>
              <a:rPr lang="en-US" baseline="-25000"/>
              <a:t>2</a:t>
            </a:r>
            <a:r>
              <a:rPr lang="en-US"/>
              <a:t>g(n)</a:t>
            </a: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6324600" y="3733800"/>
            <a:ext cx="2286000" cy="1600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  <a:cs typeface="Times New Roman" pitchFamily="18" charset="0"/>
              </a:rPr>
              <a:t>f(n) has the </a:t>
            </a:r>
          </a:p>
          <a:p>
            <a:pPr algn="ctr"/>
            <a:r>
              <a:rPr lang="en-US">
                <a:latin typeface="Tahoma" pitchFamily="34" charset="0"/>
                <a:cs typeface="Times New Roman" pitchFamily="18" charset="0"/>
              </a:rPr>
              <a:t>same long-term </a:t>
            </a:r>
          </a:p>
          <a:p>
            <a:pPr algn="ctr"/>
            <a:r>
              <a:rPr lang="en-US">
                <a:latin typeface="Tahoma" pitchFamily="34" charset="0"/>
                <a:cs typeface="Times New Roman" pitchFamily="18" charset="0"/>
              </a:rPr>
              <a:t>rate of </a:t>
            </a:r>
          </a:p>
          <a:p>
            <a:pPr algn="ctr"/>
            <a:r>
              <a:rPr lang="en-US">
                <a:latin typeface="Tahoma" pitchFamily="34" charset="0"/>
                <a:cs typeface="Times New Roman" pitchFamily="18" charset="0"/>
              </a:rPr>
              <a:t>growth as g(n)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6" grpId="0" animBg="1"/>
      <p:bldP spid="200717" grpId="0" autoUpdateAnimBg="0"/>
      <p:bldP spid="200719" grpId="0" animBg="1"/>
      <p:bldP spid="200720" grpId="0" autoUpdateAnimBg="0"/>
    </p:bld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0</TotalTime>
  <Words>1339</Words>
  <Application>Microsoft Office PowerPoint</Application>
  <PresentationFormat>On-screen Show (4:3)</PresentationFormat>
  <Paragraphs>377</Paragraphs>
  <Slides>30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class_simple</vt:lpstr>
      <vt:lpstr>Equation</vt:lpstr>
      <vt:lpstr>Chapter 2 Algorithm Analysis </vt:lpstr>
      <vt:lpstr>Complexity Analysis</vt:lpstr>
      <vt:lpstr>Operation Count Examples</vt:lpstr>
      <vt:lpstr>Scaling Analysis</vt:lpstr>
      <vt:lpstr>Comparing Algorithms</vt:lpstr>
      <vt:lpstr>Asymptotic Complexity Analysis</vt:lpstr>
      <vt:lpstr>Big “O” Notation</vt:lpstr>
      <vt:lpstr>Big “Omega” Notation</vt:lpstr>
      <vt:lpstr>Big “Theta” Notation</vt:lpstr>
      <vt:lpstr>Example</vt:lpstr>
      <vt:lpstr>Analogous to Real Numbers</vt:lpstr>
      <vt:lpstr>Transitivity</vt:lpstr>
      <vt:lpstr>Arithmetic Properties</vt:lpstr>
      <vt:lpstr>Some Rules of Thumb</vt:lpstr>
      <vt:lpstr>Typical Growth Rates</vt:lpstr>
      <vt:lpstr>Exercise</vt:lpstr>
      <vt:lpstr>Maximum Subsequence Sum Problem</vt:lpstr>
      <vt:lpstr>How Complexity Affects Running Times</vt:lpstr>
      <vt:lpstr>Complexity Analysis</vt:lpstr>
      <vt:lpstr>Running Time Calculations - Loops </vt:lpstr>
      <vt:lpstr>Loops with Break </vt:lpstr>
      <vt:lpstr>Sequential Search</vt:lpstr>
      <vt:lpstr>If-then-else Statement</vt:lpstr>
      <vt:lpstr>Consecutive Statements</vt:lpstr>
      <vt:lpstr>Nested Loop Statements </vt:lpstr>
      <vt:lpstr>Recursion</vt:lpstr>
      <vt:lpstr>Logarithms in Running Time</vt:lpstr>
      <vt:lpstr>Binary Search</vt:lpstr>
      <vt:lpstr>Euclid’s Algorithm</vt:lpstr>
      <vt:lpstr>Exponentiation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2015-01-22T19:18:21Z</dcterms:created>
  <dcterms:modified xsi:type="dcterms:W3CDTF">2016-01-27T18:24:32Z</dcterms:modified>
</cp:coreProperties>
</file>