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2" r:id="rId3"/>
    <p:sldId id="263" r:id="rId4"/>
    <p:sldId id="305" r:id="rId5"/>
    <p:sldId id="267" r:id="rId6"/>
    <p:sldId id="293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79" r:id="rId18"/>
    <p:sldId id="281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4" r:id="rId29"/>
    <p:sldId id="303" r:id="rId30"/>
    <p:sldId id="292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5" autoAdjust="0"/>
    <p:restoredTop sz="93907" autoAdjust="0"/>
  </p:normalViewPr>
  <p:slideViewPr>
    <p:cSldViewPr>
      <p:cViewPr varScale="1">
        <p:scale>
          <a:sx n="68" d="100"/>
          <a:sy n="68" d="100"/>
        </p:scale>
        <p:origin x="-16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083C0F2F-2043-4DCC-8C1B-9617382DE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38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28F07570-EADC-4C2E-9D3F-264CA3878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1131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6BE7FAC-F2B9-4358-8DE7-815CDB675754}" type="slidenum">
              <a:rPr lang="en-US" sz="1300" smtClean="0">
                <a:latin typeface="Arial Narrow" pitchFamily="34" charset="0"/>
              </a:rPr>
              <a:pPr eaLnBrk="1" hangingPunct="1"/>
              <a:t>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A36AB1B-B8FD-4DC5-9009-D75CD3881BD0}" type="slidenum">
              <a:rPr lang="en-US" sz="1300" smtClean="0">
                <a:latin typeface="Arial Narrow" pitchFamily="34" charset="0"/>
              </a:rPr>
              <a:pPr eaLnBrk="1" hangingPunct="1"/>
              <a:t>10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EEBBC02-C6B1-42BD-BBE3-AF3EF38C1B8F}" type="slidenum">
              <a:rPr lang="en-US" sz="1300" smtClean="0">
                <a:latin typeface="Arial Narrow" pitchFamily="34" charset="0"/>
              </a:rPr>
              <a:pPr eaLnBrk="1" hangingPunct="1"/>
              <a:t>11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3D31BAA-3CD0-4525-865B-E0C30584987E}" type="slidenum">
              <a:rPr lang="en-US" sz="1300" smtClean="0">
                <a:latin typeface="Arial Narrow" pitchFamily="34" charset="0"/>
              </a:rPr>
              <a:pPr eaLnBrk="1" hangingPunct="1"/>
              <a:t>12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87FB63B-2C34-4A99-B481-5B658DAE4A3C}" type="slidenum">
              <a:rPr lang="en-US" sz="1300" smtClean="0">
                <a:latin typeface="Arial Narrow" pitchFamily="34" charset="0"/>
              </a:rPr>
              <a:pPr eaLnBrk="1" hangingPunct="1"/>
              <a:t>13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908FA95-7928-4941-B2A0-26C68361DFB8}" type="slidenum">
              <a:rPr lang="en-US" sz="1300" smtClean="0">
                <a:latin typeface="Arial Narrow" pitchFamily="34" charset="0"/>
              </a:rPr>
              <a:pPr eaLnBrk="1" hangingPunct="1"/>
              <a:t>14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E7B857B-5E6C-4851-8531-A733C51235EA}" type="slidenum">
              <a:rPr lang="en-US" sz="1300" smtClean="0">
                <a:latin typeface="Arial Narrow" pitchFamily="34" charset="0"/>
              </a:rPr>
              <a:pPr eaLnBrk="1" hangingPunct="1"/>
              <a:t>15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783747A-4F5A-48C0-BF15-AC82F71A9969}" type="slidenum">
              <a:rPr lang="en-US" sz="1300" smtClean="0">
                <a:latin typeface="Arial Narrow" pitchFamily="34" charset="0"/>
              </a:rPr>
              <a:pPr eaLnBrk="1" hangingPunct="1"/>
              <a:t>16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7C7AC6C-472F-456B-9EDA-4A67FD77EE0A}" type="slidenum">
              <a:rPr lang="en-US" sz="1300" smtClean="0">
                <a:latin typeface="Arial Narrow" pitchFamily="34" charset="0"/>
              </a:rPr>
              <a:pPr eaLnBrk="1" hangingPunct="1"/>
              <a:t>17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3AD2CD1-C318-44BD-BA7D-233D06C51E28}" type="slidenum">
              <a:rPr lang="en-US" sz="1300" smtClean="0">
                <a:latin typeface="Arial Narrow" pitchFamily="34" charset="0"/>
              </a:rPr>
              <a:pPr eaLnBrk="1" hangingPunct="1"/>
              <a:t>18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07570-EADC-4C2E-9D3F-264CA38786A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06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668FE15-CAAB-4D86-B896-82536604828A}" type="slidenum">
              <a:rPr lang="en-US" sz="1300" smtClean="0">
                <a:latin typeface="Arial Narrow" pitchFamily="34" charset="0"/>
              </a:rPr>
              <a:pPr eaLnBrk="1" hangingPunct="1"/>
              <a:t>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07570-EADC-4C2E-9D3F-264CA38786A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842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07570-EADC-4C2E-9D3F-264CA38786A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112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07570-EADC-4C2E-9D3F-264CA38786A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9124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07570-EADC-4C2E-9D3F-264CA38786A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9862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07570-EADC-4C2E-9D3F-264CA38786A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391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07570-EADC-4C2E-9D3F-264CA38786A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978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07570-EADC-4C2E-9D3F-264CA38786A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289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07570-EADC-4C2E-9D3F-264CA38786A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9874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07570-EADC-4C2E-9D3F-264CA38786A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1657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A969383-C915-4BCA-84E8-1A01722A9966}" type="slidenum">
              <a:rPr lang="en-US" sz="1300" smtClean="0">
                <a:latin typeface="Arial Narrow" pitchFamily="34" charset="0"/>
              </a:rPr>
              <a:pPr eaLnBrk="1" hangingPunct="1"/>
              <a:t>30</a:t>
            </a:fld>
            <a:endParaRPr lang="en-US" sz="1300" smtClean="0"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C4E55CF-6594-4997-8646-50136F623A2C}" type="slidenum">
              <a:rPr lang="en-US" sz="1300" smtClean="0">
                <a:latin typeface="Arial Narrow" pitchFamily="34" charset="0"/>
              </a:rPr>
              <a:pPr eaLnBrk="1" hangingPunct="1"/>
              <a:t>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 txBox="1">
            <a:spLocks noGrp="1" noChangeArrowheads="1"/>
          </p:cNvSpPr>
          <p:nvPr/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8375"/>
            <a:fld id="{496778A4-22E6-49E6-82D6-8BBEC2B9F204}" type="slidenum">
              <a:rPr lang="en-US" sz="1300">
                <a:latin typeface="Arial Narrow" pitchFamily="1" charset="0"/>
              </a:rPr>
              <a:pPr algn="r" defTabSz="968375"/>
              <a:t>4</a:t>
            </a:fld>
            <a:endParaRPr lang="en-US" sz="1300">
              <a:latin typeface="Arial Narrow" pitchFamily="1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47" tIns="48324" rIns="96647" bIns="48324"/>
          <a:lstStyle/>
          <a:p>
            <a:endParaRPr lang="en-US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C9C7087-9DD1-40B7-B82E-F65DC286B8DE}" type="slidenum">
              <a:rPr lang="en-US" sz="1300" smtClean="0">
                <a:latin typeface="Arial Narrow" pitchFamily="34" charset="0"/>
              </a:rPr>
              <a:pPr eaLnBrk="1" hangingPunct="1"/>
              <a:t>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1704200-0F71-4017-8A55-6B4A01C0D941}" type="slidenum">
              <a:rPr lang="en-US" sz="1300" smtClean="0">
                <a:latin typeface="Arial Narrow" pitchFamily="34" charset="0"/>
              </a:rPr>
              <a:pPr eaLnBrk="1" hangingPunct="1"/>
              <a:t>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960D1AE-B540-4B0E-8AB9-B40BDBEDD7B0}" type="slidenum">
              <a:rPr lang="en-US" sz="1300" smtClean="0">
                <a:latin typeface="Arial Narrow" pitchFamily="34" charset="0"/>
              </a:rPr>
              <a:pPr eaLnBrk="1" hangingPunct="1"/>
              <a:t>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2AF5311-DE7B-44B1-8FA8-EF83A5392AA7}" type="slidenum">
              <a:rPr lang="en-US" sz="1300" smtClean="0">
                <a:latin typeface="Arial Narrow" pitchFamily="34" charset="0"/>
              </a:rPr>
              <a:pPr eaLnBrk="1" hangingPunct="1"/>
              <a:t>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5333913-47B1-4A9B-84F2-C0493DDCAC48}" type="slidenum">
              <a:rPr lang="en-US" sz="1300" smtClean="0">
                <a:latin typeface="Arial Narrow" pitchFamily="34" charset="0"/>
              </a:rPr>
              <a:pPr eaLnBrk="1" hangingPunct="1"/>
              <a:t>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C02D3-D213-408F-AC75-C85977913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56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2A433-6412-4DDA-A261-9AF75A4CF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7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66527-DB1B-486C-BA6B-FF2516D0D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037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778AF-71AA-44A1-B733-444061062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191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9878F-1F7A-4785-A001-FBC278EB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458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1DE36-4C92-48CC-8F04-070E9738E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31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944E0-2D9F-4DC2-90E0-9F228FCE0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152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AC14C-3F4B-4F5C-8FB2-18A01FB1B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75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2B7F-C665-4244-A87E-88ACA79B7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296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B1E02-A863-47F3-98FC-038BE700A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50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31BEE-2A0B-4A99-8510-61C2DBF92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4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36D1A-328D-4F89-BDAA-F0CDC4911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648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EC8B794-E9B6-42AD-8ED8-2667A8DD2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6171E-A21E-4626-8D32-B1471AE3358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91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List ADT:  Linked </a:t>
            </a:r>
            <a:r>
              <a:rPr lang="en-US" sz="2800" dirty="0" smtClean="0"/>
              <a:t>lists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812925" y="4916488"/>
            <a:ext cx="454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>
                <a:solidFill>
                  <a:srgbClr val="0000FF"/>
                </a:solidFill>
                <a:latin typeface="Arial" charset="0"/>
              </a:rPr>
              <a:t> Reading: Sections 3.2, 3.3, 3.5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95EEE-DFE9-4CA5-9604-14681B88D97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List Complexity Requirements (2)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O(N) Runtime complexity 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Copy Constructor</a:t>
            </a:r>
          </a:p>
          <a:p>
            <a:pPr lvl="1" eaLnBrk="1" hangingPunct="1"/>
            <a:r>
              <a:rPr lang="en-US" dirty="0" smtClean="0"/>
              <a:t>Copy assignment operator=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Destructor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/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clear()</a:t>
            </a:r>
          </a:p>
          <a:p>
            <a:pPr lvl="1" eaLnBrk="1" hangingPunct="1"/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erase(SI,EI)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BB8D6-5E6E-4C47-BD41-FE0A23BE38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</a:t>
            </a:r>
            <a:r>
              <a:rPr lang="en-US" smtClean="0">
                <a:solidFill>
                  <a:schemeClr val="accent2"/>
                </a:solidFill>
              </a:rPr>
              <a:t>Iterator</a:t>
            </a:r>
            <a:r>
              <a:rPr lang="en-US" smtClean="0"/>
              <a:t> Public Interface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Read-only operators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b="1" dirty="0" err="1" smtClean="0">
                <a:latin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</a:rPr>
              <a:t> operator== (</a:t>
            </a:r>
            <a:r>
              <a:rPr lang="en-US" sz="1400" b="1" dirty="0" err="1" smtClean="0">
                <a:latin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</a:rPr>
              <a:t> iterator &amp; </a:t>
            </a:r>
            <a:r>
              <a:rPr lang="en-US" sz="1400" b="1" dirty="0" err="1" smtClean="0">
                <a:latin typeface="Courier New" pitchFamily="49" charset="0"/>
              </a:rPr>
              <a:t>rhs</a:t>
            </a:r>
            <a:r>
              <a:rPr lang="en-US" sz="1400" b="1" dirty="0" smtClean="0">
                <a:latin typeface="Courier New" pitchFamily="49" charset="0"/>
              </a:rPr>
              <a:t>) </a:t>
            </a:r>
            <a:r>
              <a:rPr lang="en-US" sz="1400" b="1" dirty="0" err="1" smtClean="0">
                <a:latin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b="1" dirty="0" err="1" smtClean="0">
                <a:latin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</a:rPr>
              <a:t> operator!= (</a:t>
            </a:r>
            <a:r>
              <a:rPr lang="en-US" sz="1400" b="1" dirty="0" err="1" smtClean="0">
                <a:latin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</a:rPr>
              <a:t> iterator &amp; </a:t>
            </a:r>
            <a:r>
              <a:rPr lang="en-US" sz="1400" b="1" dirty="0" err="1" smtClean="0">
                <a:latin typeface="Courier New" pitchFamily="49" charset="0"/>
              </a:rPr>
              <a:t>rhs</a:t>
            </a:r>
            <a:r>
              <a:rPr lang="en-US" sz="1400" b="1" dirty="0" smtClean="0">
                <a:latin typeface="Courier New" pitchFamily="49" charset="0"/>
              </a:rPr>
              <a:t>) </a:t>
            </a:r>
            <a:r>
              <a:rPr lang="en-US" sz="1400" b="1" dirty="0" err="1" smtClean="0">
                <a:latin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Object &amp; operator* ( ) </a:t>
            </a:r>
            <a:r>
              <a:rPr lang="en-US" sz="1400" b="1" dirty="0" err="1" smtClean="0">
                <a:latin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</a:rPr>
              <a:t>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 // return a reference to current value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Write operators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iterator &amp; operator++ ( ); // prefix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iterator operator++ ( 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); // postfix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iterator&amp; operator-- ( ); // prefix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iterator operator-- ( 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); // postfix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O(1) requirement for space and time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B3F7D-0F18-46DE-AC05-F729D91017E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List&lt;string&gt; Cities;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err="1" smtClean="0">
                <a:latin typeface="Courier New" pitchFamily="49" charset="0"/>
              </a:rPr>
              <a:t>Cities.push_front</a:t>
            </a:r>
            <a:r>
              <a:rPr lang="en-US" sz="1400" b="1" dirty="0" smtClean="0">
                <a:latin typeface="Courier New" pitchFamily="49" charset="0"/>
              </a:rPr>
              <a:t>(“Tallahassee”);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b="1" dirty="0" smtClean="0">
                <a:latin typeface="Courier New" pitchFamily="49" charset="0"/>
              </a:rPr>
              <a:t>“Tallahassee”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err="1" smtClean="0">
                <a:latin typeface="Courier New" pitchFamily="49" charset="0"/>
              </a:rPr>
              <a:t>Cities.push_back</a:t>
            </a:r>
            <a:r>
              <a:rPr lang="en-US" sz="1400" b="1" dirty="0" smtClean="0">
                <a:latin typeface="Courier New" pitchFamily="49" charset="0"/>
              </a:rPr>
              <a:t>(“Gainesville”);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b="1" dirty="0" smtClean="0">
                <a:latin typeface="Courier New" pitchFamily="49" charset="0"/>
              </a:rPr>
              <a:t>“Tallahassee”, “Gainesville”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err="1" smtClean="0">
                <a:latin typeface="Courier New" pitchFamily="49" charset="0"/>
              </a:rPr>
              <a:t>Cities.push_front</a:t>
            </a:r>
            <a:r>
              <a:rPr lang="en-US" sz="1400" b="1" dirty="0" smtClean="0">
                <a:latin typeface="Courier New" pitchFamily="49" charset="0"/>
              </a:rPr>
              <a:t>(“Jacksonville”);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b="1" dirty="0" smtClean="0">
                <a:latin typeface="Courier New" pitchFamily="49" charset="0"/>
              </a:rPr>
              <a:t>“Jacksonville”, “Tallahassee”, “Gainesville”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err="1" smtClean="0">
                <a:latin typeface="Courier New" pitchFamily="49" charset="0"/>
              </a:rPr>
              <a:t>Cities.push_back</a:t>
            </a:r>
            <a:r>
              <a:rPr lang="en-US" sz="1400" b="1" dirty="0" smtClean="0">
                <a:latin typeface="Courier New" pitchFamily="49" charset="0"/>
              </a:rPr>
              <a:t>(“Miami”);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b="1" dirty="0" smtClean="0">
                <a:latin typeface="Courier New" pitchFamily="49" charset="0"/>
              </a:rPr>
              <a:t>“Jacksonville”, “Tallahassee”, “Gainesville”, “Miami”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List&lt;string&gt;::iterator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for (I = </a:t>
            </a:r>
            <a:r>
              <a:rPr lang="en-US" sz="1400" b="1" dirty="0" err="1" smtClean="0">
                <a:latin typeface="Courier New" pitchFamily="49" charset="0"/>
              </a:rPr>
              <a:t>Cities.begin</a:t>
            </a:r>
            <a:r>
              <a:rPr lang="en-US" sz="1400" b="1" dirty="0" smtClean="0">
                <a:latin typeface="Courier New" pitchFamily="49" charset="0"/>
              </a:rPr>
              <a:t>(); I != </a:t>
            </a:r>
            <a:r>
              <a:rPr lang="en-US" sz="1400" b="1" dirty="0" err="1" smtClean="0">
                <a:latin typeface="Courier New" pitchFamily="49" charset="0"/>
              </a:rPr>
              <a:t>Cities.end</a:t>
            </a:r>
            <a:r>
              <a:rPr lang="en-US" sz="1400" b="1" dirty="0" smtClean="0">
                <a:latin typeface="Courier New" pitchFamily="49" charset="0"/>
              </a:rPr>
              <a:t>(); ++I)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	// print list with &lt;&lt;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// C++11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f</a:t>
            </a:r>
            <a:r>
              <a:rPr lang="en-US" sz="1400" b="1" dirty="0" smtClean="0">
                <a:latin typeface="Courier New" pitchFamily="49" charset="0"/>
              </a:rPr>
              <a:t>or (auto I = </a:t>
            </a:r>
            <a:r>
              <a:rPr lang="en-US" sz="1400" b="1" dirty="0" err="1" smtClean="0">
                <a:latin typeface="Courier New" pitchFamily="49" charset="0"/>
              </a:rPr>
              <a:t>Cities.begin</a:t>
            </a:r>
            <a:r>
              <a:rPr lang="en-US" sz="1400" b="1" dirty="0" smtClean="0">
                <a:latin typeface="Courier New" pitchFamily="49" charset="0"/>
              </a:rPr>
              <a:t>(); I != </a:t>
            </a:r>
            <a:r>
              <a:rPr lang="en-US" sz="1400" b="1" dirty="0" err="1" smtClean="0">
                <a:latin typeface="Courier New" pitchFamily="49" charset="0"/>
              </a:rPr>
              <a:t>Cities.end</a:t>
            </a:r>
            <a:r>
              <a:rPr lang="en-US" sz="1400" b="1" dirty="0" smtClean="0">
                <a:latin typeface="Courier New" pitchFamily="49" charset="0"/>
              </a:rPr>
              <a:t>(); ++I)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f</a:t>
            </a:r>
            <a:r>
              <a:rPr lang="en-US" sz="1400" b="1" dirty="0" smtClean="0">
                <a:latin typeface="Courier New" pitchFamily="49" charset="0"/>
              </a:rPr>
              <a:t>or (</a:t>
            </a:r>
            <a:r>
              <a:rPr lang="en-US" sz="1400" b="1" dirty="0" err="1" smtClean="0">
                <a:latin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</a:rPr>
              <a:t> auto &amp; city : Cities)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25B01-6B13-49A9-9C76-072E0FAA184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Insertion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Insert “Orlando” before “Miami”</a:t>
            </a:r>
            <a:endParaRPr lang="en-US" sz="9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// sequential search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for (auto I = </a:t>
            </a:r>
            <a:r>
              <a:rPr lang="en-US" sz="1200" b="1" dirty="0" err="1" smtClean="0">
                <a:latin typeface="Courier New" pitchFamily="49" charset="0"/>
              </a:rPr>
              <a:t>Cities.begin</a:t>
            </a:r>
            <a:r>
              <a:rPr lang="en-US" sz="1200" b="1" dirty="0" smtClean="0">
                <a:latin typeface="Courier New" pitchFamily="49" charset="0"/>
              </a:rPr>
              <a:t>(); I != </a:t>
            </a:r>
            <a:r>
              <a:rPr lang="en-US" sz="1200" b="1" dirty="0" err="1" smtClean="0">
                <a:latin typeface="Courier New" pitchFamily="49" charset="0"/>
              </a:rPr>
              <a:t>Cities.end</a:t>
            </a:r>
            <a:r>
              <a:rPr lang="en-US" sz="1200" b="1" dirty="0" smtClean="0">
                <a:latin typeface="Courier New" pitchFamily="49" charset="0"/>
              </a:rPr>
              <a:t>(); ++I)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	if (“Miami” == *I)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// insert the new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 smtClean="0">
                <a:latin typeface="Courier New" pitchFamily="49" charset="0"/>
              </a:rPr>
              <a:t>Cities.insert</a:t>
            </a:r>
            <a:r>
              <a:rPr lang="en-US" sz="1200" b="1" dirty="0" smtClean="0">
                <a:latin typeface="Courier New" pitchFamily="49" charset="0"/>
              </a:rPr>
              <a:t>(I, “Orlando”);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b="1" dirty="0" smtClean="0">
                <a:latin typeface="Courier New" pitchFamily="49" charset="0"/>
              </a:rPr>
              <a:t>“Jacksonville”, “Tallahassee”, “Gainesville”, “Orlando”, “Miami”</a:t>
            </a:r>
            <a:endParaRPr lang="en-US" sz="12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2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// what happens if “Miami” is not on the list?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1EA95-C02C-4D06-87C8-DAF2F171E74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Remove all copies of </a:t>
            </a:r>
            <a:r>
              <a:rPr lang="en-US" smtClean="0">
                <a:solidFill>
                  <a:schemeClr val="tx1"/>
                </a:solidFill>
              </a:rPr>
              <a:t>an item</a:t>
            </a:r>
            <a:r>
              <a:rPr lang="en-US" smtClean="0"/>
              <a:t> from List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Remove all elements with value “Orlando”</a:t>
            </a:r>
          </a:p>
          <a:p>
            <a:pPr eaLnBrk="1" hangingPunct="1">
              <a:lnSpc>
                <a:spcPct val="80000"/>
              </a:lnSpc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List&lt;string&gt;::iterator I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</a:rPr>
              <a:t>Cities.begin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// auto I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</a:rPr>
              <a:t>Cities.begin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();  //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</a:rPr>
              <a:t>c++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while( I !=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</a:rPr>
              <a:t>Cities.end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())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	if (“Orlando” == *I)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		I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</a:rPr>
              <a:t>Cities.erase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(I);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	}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		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98E4B-811D-4899-8345-40BD1A5023E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and List Iterator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Conceptual relationship</a:t>
            </a:r>
          </a:p>
          <a:p>
            <a:pPr lvl="2" eaLnBrk="1" hangingPunct="1">
              <a:buFontTx/>
              <a:buNone/>
            </a:pPr>
            <a:endParaRPr lang="en-US" sz="1800" smtClean="0"/>
          </a:p>
          <a:p>
            <a:pPr lvl="2" eaLnBrk="1" hangingPunct="1">
              <a:buFontTx/>
              <a:buNone/>
            </a:pPr>
            <a:r>
              <a:rPr lang="en-US" sz="1800" smtClean="0"/>
              <a:t>       Iterator I1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       begin		current		end</a:t>
            </a:r>
          </a:p>
          <a:p>
            <a:pPr lvl="2" eaLnBrk="1" hangingPunct="1"/>
            <a:endParaRPr lang="en-US" sz="1800" smtClean="0"/>
          </a:p>
          <a:p>
            <a:pPr lvl="2" eaLnBrk="1" hangingPunct="1">
              <a:buFontTx/>
              <a:buNone/>
            </a:pPr>
            <a:r>
              <a:rPr lang="en-US" sz="1800" smtClean="0"/>
              <a:t>       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       List:  A, B, C, D, E, F</a:t>
            </a:r>
          </a:p>
          <a:p>
            <a:pPr lvl="2" eaLnBrk="1" hangingPunct="1"/>
            <a:endParaRPr lang="en-US" sz="1800" smtClean="0"/>
          </a:p>
          <a:p>
            <a:pPr lvl="2" eaLnBrk="1" hangingPunct="1">
              <a:buFontTx/>
              <a:buNone/>
            </a:pPr>
            <a:endParaRPr lang="en-US" sz="1800" smtClean="0"/>
          </a:p>
          <a:p>
            <a:pPr lvl="2" eaLnBrk="1" hangingPunct="1">
              <a:buFontTx/>
              <a:buNone/>
            </a:pPr>
            <a:r>
              <a:rPr lang="en-US" sz="1800" smtClean="0"/>
              <a:t>       begin		current		end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       Iterator I2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612900" y="4745038"/>
            <a:ext cx="58674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600200" y="2743200"/>
            <a:ext cx="60198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4" name="Line 6"/>
          <p:cNvSpPr>
            <a:spLocks noChangeShapeType="1"/>
          </p:cNvSpPr>
          <p:nvPr/>
        </p:nvSpPr>
        <p:spPr bwMode="auto">
          <a:xfrm>
            <a:off x="2438400" y="3133725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1905000" y="3657600"/>
            <a:ext cx="2971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 flipH="1">
            <a:off x="3581400" y="3124200"/>
            <a:ext cx="990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 flipH="1">
            <a:off x="4267200" y="3124200"/>
            <a:ext cx="2133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 flipV="1">
            <a:off x="2362200" y="40386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H="1" flipV="1">
            <a:off x="4267200" y="4038600"/>
            <a:ext cx="2133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0" name="Line 12"/>
          <p:cNvSpPr>
            <a:spLocks noChangeShapeType="1"/>
          </p:cNvSpPr>
          <p:nvPr/>
        </p:nvSpPr>
        <p:spPr bwMode="auto">
          <a:xfrm flipH="1" flipV="1">
            <a:off x="3352800" y="4038600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4" grpId="0" animBg="1"/>
      <p:bldP spid="324616" grpId="0" animBg="1"/>
      <p:bldP spid="324617" grpId="0" animBg="1"/>
      <p:bldP spid="324618" grpId="0" animBg="1"/>
      <p:bldP spid="324619" grpId="0" animBg="1"/>
      <p:bldP spid="3246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4D6B1-9680-4621-AD7F-E3AC26A3D14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Implementation</a:t>
            </a:r>
          </a:p>
        </p:txBody>
      </p:sp>
      <p:pic>
        <p:nvPicPr>
          <p:cNvPr id="16388" name="Picture 6" descr="fig03_0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8900" y="1524000"/>
            <a:ext cx="8839200" cy="1943100"/>
          </a:xfrm>
          <a:noFill/>
        </p:spPr>
      </p:pic>
      <p:pic>
        <p:nvPicPr>
          <p:cNvPr id="16389" name="Picture 10" descr="fig03_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419600" y="4572000"/>
            <a:ext cx="3952875" cy="1704975"/>
          </a:xfrm>
          <a:noFill/>
        </p:spPr>
      </p:pic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457200" y="3511550"/>
            <a:ext cx="8493125" cy="476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A Doubly Linked List With </a:t>
            </a:r>
            <a:r>
              <a:rPr lang="en-US">
                <a:solidFill>
                  <a:srgbClr val="0000FF"/>
                </a:solidFill>
                <a:latin typeface="Arial" charset="0"/>
                <a:cs typeface="Times New Roman" charset="0"/>
              </a:rPr>
              <a:t>Header</a:t>
            </a:r>
            <a:r>
              <a:rPr lang="en-US">
                <a:latin typeface="Arial" charset="0"/>
                <a:cs typeface="Times New Roman" charset="0"/>
              </a:rPr>
              <a:t> and </a:t>
            </a:r>
            <a:r>
              <a:rPr lang="en-US">
                <a:solidFill>
                  <a:srgbClr val="0000FF"/>
                </a:solidFill>
                <a:latin typeface="Arial" charset="0"/>
                <a:cs typeface="Times New Roman" charset="0"/>
              </a:rPr>
              <a:t>Tail</a:t>
            </a:r>
            <a:r>
              <a:rPr lang="en-US">
                <a:latin typeface="Arial" charset="0"/>
                <a:cs typeface="Times New Roman" charset="0"/>
              </a:rPr>
              <a:t> Nodes as </a:t>
            </a:r>
            <a:r>
              <a:rPr lang="en-US">
                <a:solidFill>
                  <a:srgbClr val="0000FF"/>
                </a:solidFill>
                <a:latin typeface="Arial" charset="0"/>
                <a:cs typeface="Times New Roman" charset="0"/>
              </a:rPr>
              <a:t>Markers</a:t>
            </a:r>
          </a:p>
        </p:txBody>
      </p:sp>
      <p:sp>
        <p:nvSpPr>
          <p:cNvPr id="16391" name="Text Box 15"/>
          <p:cNvSpPr txBox="1">
            <a:spLocks noChangeArrowheads="1"/>
          </p:cNvSpPr>
          <p:nvPr/>
        </p:nvSpPr>
        <p:spPr bwMode="auto">
          <a:xfrm>
            <a:off x="2117725" y="5068888"/>
            <a:ext cx="2082800" cy="476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An Empty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6BD05-BECD-43B6-A990-06E0D227E69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Nodes in a list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640638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Data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Pointers to the previous and next element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Defined within the List class, with limited scope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/>
              <a:t>	</a:t>
            </a:r>
            <a:endParaRPr lang="en-US" sz="1200" b="1" smtClean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0" y="2879725"/>
            <a:ext cx="838200" cy="1098550"/>
            <a:chOff x="3936" y="2160"/>
            <a:chExt cx="528" cy="692"/>
          </a:xfrm>
        </p:grpSpPr>
        <p:sp>
          <p:nvSpPr>
            <p:cNvPr id="17434" name="Text Box 5"/>
            <p:cNvSpPr txBox="1">
              <a:spLocks noChangeArrowheads="1"/>
            </p:cNvSpPr>
            <p:nvPr/>
          </p:nvSpPr>
          <p:spPr bwMode="auto">
            <a:xfrm>
              <a:off x="3950" y="2160"/>
              <a:ext cx="514" cy="6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data</a:t>
              </a:r>
            </a:p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prev</a:t>
              </a:r>
            </a:p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next</a:t>
              </a:r>
            </a:p>
          </p:txBody>
        </p:sp>
        <p:sp>
          <p:nvSpPr>
            <p:cNvPr id="17435" name="Line 6"/>
            <p:cNvSpPr>
              <a:spLocks noChangeShapeType="1"/>
            </p:cNvSpPr>
            <p:nvPr/>
          </p:nvSpPr>
          <p:spPr bwMode="auto">
            <a:xfrm>
              <a:off x="3936" y="240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7"/>
            <p:cNvSpPr>
              <a:spLocks noChangeShapeType="1"/>
            </p:cNvSpPr>
            <p:nvPr/>
          </p:nvSpPr>
          <p:spPr bwMode="auto">
            <a:xfrm>
              <a:off x="3936" y="264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5641" name="Line 9"/>
          <p:cNvSpPr>
            <a:spLocks noChangeShapeType="1"/>
          </p:cNvSpPr>
          <p:nvPr/>
        </p:nvSpPr>
        <p:spPr bwMode="auto">
          <a:xfrm>
            <a:off x="4648200" y="379412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648200" y="2879725"/>
            <a:ext cx="1905000" cy="1098550"/>
            <a:chOff x="3360" y="2448"/>
            <a:chExt cx="1200" cy="692"/>
          </a:xfrm>
        </p:grpSpPr>
        <p:sp>
          <p:nvSpPr>
            <p:cNvPr id="17429" name="Text Box 11"/>
            <p:cNvSpPr txBox="1">
              <a:spLocks noChangeArrowheads="1"/>
            </p:cNvSpPr>
            <p:nvPr/>
          </p:nvSpPr>
          <p:spPr bwMode="auto">
            <a:xfrm>
              <a:off x="3710" y="2448"/>
              <a:ext cx="514" cy="69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B2B2B2"/>
                  </a:solidFill>
                  <a:latin typeface="Arial" charset="0"/>
                </a:rPr>
                <a:t>data</a:t>
              </a:r>
            </a:p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B2B2B2"/>
                  </a:solidFill>
                  <a:latin typeface="Arial" charset="0"/>
                </a:rPr>
                <a:t>prev</a:t>
              </a:r>
            </a:p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B2B2B2"/>
                  </a:solidFill>
                  <a:latin typeface="Arial" charset="0"/>
                </a:rPr>
                <a:t>next</a:t>
              </a:r>
            </a:p>
          </p:txBody>
        </p:sp>
        <p:sp>
          <p:nvSpPr>
            <p:cNvPr id="17430" name="Line 12"/>
            <p:cNvSpPr>
              <a:spLocks noChangeShapeType="1"/>
            </p:cNvSpPr>
            <p:nvPr/>
          </p:nvSpPr>
          <p:spPr bwMode="auto">
            <a:xfrm>
              <a:off x="3696" y="2688"/>
              <a:ext cx="5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13"/>
            <p:cNvSpPr>
              <a:spLocks noChangeShapeType="1"/>
            </p:cNvSpPr>
            <p:nvPr/>
          </p:nvSpPr>
          <p:spPr bwMode="auto">
            <a:xfrm>
              <a:off x="3696" y="2928"/>
              <a:ext cx="5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14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15"/>
            <p:cNvSpPr>
              <a:spLocks noChangeShapeType="1"/>
            </p:cNvSpPr>
            <p:nvPr/>
          </p:nvSpPr>
          <p:spPr bwMode="auto">
            <a:xfrm>
              <a:off x="4224" y="3024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5667" name="Line 35"/>
          <p:cNvSpPr>
            <a:spLocks noChangeShapeType="1"/>
          </p:cNvSpPr>
          <p:nvPr/>
        </p:nvSpPr>
        <p:spPr bwMode="auto">
          <a:xfrm flipH="1">
            <a:off x="3276600" y="341312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905000" y="2879725"/>
            <a:ext cx="1905000" cy="1098550"/>
            <a:chOff x="3360" y="2448"/>
            <a:chExt cx="1200" cy="692"/>
          </a:xfrm>
        </p:grpSpPr>
        <p:sp>
          <p:nvSpPr>
            <p:cNvPr id="17424" name="Text Box 37"/>
            <p:cNvSpPr txBox="1">
              <a:spLocks noChangeArrowheads="1"/>
            </p:cNvSpPr>
            <p:nvPr/>
          </p:nvSpPr>
          <p:spPr bwMode="auto">
            <a:xfrm>
              <a:off x="3710" y="2448"/>
              <a:ext cx="514" cy="69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B2B2B2"/>
                  </a:solidFill>
                  <a:latin typeface="Arial" charset="0"/>
                </a:rPr>
                <a:t>data</a:t>
              </a:r>
            </a:p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B2B2B2"/>
                  </a:solidFill>
                  <a:latin typeface="Arial" charset="0"/>
                </a:rPr>
                <a:t>prev</a:t>
              </a:r>
            </a:p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B2B2B2"/>
                  </a:solidFill>
                  <a:latin typeface="Arial" charset="0"/>
                </a:rPr>
                <a:t>next</a:t>
              </a:r>
            </a:p>
          </p:txBody>
        </p:sp>
        <p:sp>
          <p:nvSpPr>
            <p:cNvPr id="17425" name="Line 38"/>
            <p:cNvSpPr>
              <a:spLocks noChangeShapeType="1"/>
            </p:cNvSpPr>
            <p:nvPr/>
          </p:nvSpPr>
          <p:spPr bwMode="auto">
            <a:xfrm>
              <a:off x="3696" y="2688"/>
              <a:ext cx="5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39"/>
            <p:cNvSpPr>
              <a:spLocks noChangeShapeType="1"/>
            </p:cNvSpPr>
            <p:nvPr/>
          </p:nvSpPr>
          <p:spPr bwMode="auto">
            <a:xfrm>
              <a:off x="3696" y="2928"/>
              <a:ext cx="5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40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41"/>
            <p:cNvSpPr>
              <a:spLocks noChangeShapeType="1"/>
            </p:cNvSpPr>
            <p:nvPr/>
          </p:nvSpPr>
          <p:spPr bwMode="auto">
            <a:xfrm>
              <a:off x="4224" y="3024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2971800" y="4022725"/>
            <a:ext cx="2949575" cy="1616075"/>
            <a:chOff x="3408" y="2880"/>
            <a:chExt cx="1858" cy="1018"/>
          </a:xfrm>
        </p:grpSpPr>
        <p:sp>
          <p:nvSpPr>
            <p:cNvPr id="17420" name="Text Box 43"/>
            <p:cNvSpPr txBox="1">
              <a:spLocks noChangeArrowheads="1"/>
            </p:cNvSpPr>
            <p:nvPr/>
          </p:nvSpPr>
          <p:spPr bwMode="auto">
            <a:xfrm>
              <a:off x="3984" y="3360"/>
              <a:ext cx="1282" cy="5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No need for contiguous memory allocation </a:t>
              </a:r>
            </a:p>
          </p:txBody>
        </p:sp>
        <p:sp>
          <p:nvSpPr>
            <p:cNvPr id="17421" name="Line 44"/>
            <p:cNvSpPr>
              <a:spLocks noChangeShapeType="1"/>
            </p:cNvSpPr>
            <p:nvPr/>
          </p:nvSpPr>
          <p:spPr bwMode="auto">
            <a:xfrm flipH="1" flipV="1">
              <a:off x="3408" y="2928"/>
              <a:ext cx="110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45"/>
            <p:cNvSpPr>
              <a:spLocks noChangeShapeType="1"/>
            </p:cNvSpPr>
            <p:nvPr/>
          </p:nvSpPr>
          <p:spPr bwMode="auto">
            <a:xfrm flipH="1" flipV="1">
              <a:off x="4272" y="2880"/>
              <a:ext cx="24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46"/>
            <p:cNvSpPr>
              <a:spLocks noChangeShapeType="1"/>
            </p:cNvSpPr>
            <p:nvPr/>
          </p:nvSpPr>
          <p:spPr bwMode="auto">
            <a:xfrm flipV="1">
              <a:off x="4512" y="2880"/>
              <a:ext cx="57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1" grpId="0" animBg="1"/>
      <p:bldP spid="3256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template &lt;</a:t>
            </a:r>
            <a:r>
              <a:rPr lang="en-US" sz="1400" dirty="0" err="1" smtClean="0">
                <a:solidFill>
                  <a:schemeClr val="tx1"/>
                </a:solidFill>
              </a:rPr>
              <a:t>typename</a:t>
            </a:r>
            <a:r>
              <a:rPr lang="en-US" sz="1400" dirty="0" smtClean="0">
                <a:solidFill>
                  <a:schemeClr val="tx1"/>
                </a:solidFill>
              </a:rPr>
              <a:t> Object&gt;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class List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private:  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struct</a:t>
            </a:r>
            <a:r>
              <a:rPr lang="en-US" sz="1400" dirty="0" smtClean="0">
                <a:solidFill>
                  <a:schemeClr val="tx1"/>
                </a:solidFill>
              </a:rPr>
              <a:t> Node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Object  data;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Node   *</a:t>
            </a:r>
            <a:r>
              <a:rPr lang="en-US" sz="1400" dirty="0" err="1" smtClean="0">
                <a:solidFill>
                  <a:schemeClr val="tx1"/>
                </a:solidFill>
              </a:rPr>
              <a:t>prev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Node   *next;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Node( </a:t>
            </a:r>
            <a:r>
              <a:rPr lang="en-US" sz="1400" dirty="0" err="1" smtClean="0">
                <a:solidFill>
                  <a:srgbClr val="0000FF"/>
                </a:solidFill>
              </a:rPr>
              <a:t>const</a:t>
            </a:r>
            <a:r>
              <a:rPr lang="en-US" sz="1400" dirty="0" smtClean="0">
                <a:solidFill>
                  <a:srgbClr val="0000FF"/>
                </a:solidFill>
              </a:rPr>
              <a:t> Object &amp; d = Object{ }, </a:t>
            </a:r>
            <a:r>
              <a:rPr lang="en-US" sz="1400" dirty="0" smtClean="0">
                <a:solidFill>
                  <a:schemeClr val="tx1"/>
                </a:solidFill>
              </a:rPr>
              <a:t>Node * p = </a:t>
            </a:r>
            <a:r>
              <a:rPr lang="en-US" sz="1400" dirty="0" err="1" smtClean="0">
                <a:solidFill>
                  <a:schemeClr val="tx1"/>
                </a:solidFill>
              </a:rPr>
              <a:t>nullptr</a:t>
            </a:r>
            <a:r>
              <a:rPr lang="en-US" sz="1400" dirty="0" smtClean="0">
                <a:solidFill>
                  <a:schemeClr val="tx1"/>
                </a:solidFill>
              </a:rPr>
              <a:t>, Node * n = </a:t>
            </a:r>
            <a:r>
              <a:rPr lang="en-US" sz="1400" dirty="0" err="1" smtClean="0">
                <a:solidFill>
                  <a:schemeClr val="tx1"/>
                </a:solidFill>
              </a:rPr>
              <a:t>nullptr</a:t>
            </a:r>
            <a:r>
              <a:rPr lang="en-US" sz="1400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  : data{ d }, </a:t>
            </a:r>
            <a:r>
              <a:rPr lang="en-US" sz="1400" dirty="0" err="1" smtClean="0">
                <a:solidFill>
                  <a:schemeClr val="tx1"/>
                </a:solidFill>
              </a:rPr>
              <a:t>prev</a:t>
            </a:r>
            <a:r>
              <a:rPr lang="en-US" sz="1400" dirty="0" smtClean="0">
                <a:solidFill>
                  <a:schemeClr val="tx1"/>
                </a:solidFill>
              </a:rPr>
              <a:t>{ p }, next{ n } {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Node( </a:t>
            </a:r>
            <a:r>
              <a:rPr lang="en-US" sz="1400" dirty="0" smtClean="0">
                <a:solidFill>
                  <a:srgbClr val="0000FF"/>
                </a:solidFill>
              </a:rPr>
              <a:t>Object &amp;&amp; d</a:t>
            </a:r>
            <a:r>
              <a:rPr lang="en-US" sz="1400" dirty="0" smtClean="0">
                <a:solidFill>
                  <a:schemeClr val="tx1"/>
                </a:solidFill>
              </a:rPr>
              <a:t>, Node * p = </a:t>
            </a:r>
            <a:r>
              <a:rPr lang="en-US" sz="1400" dirty="0" err="1" smtClean="0">
                <a:solidFill>
                  <a:schemeClr val="tx1"/>
                </a:solidFill>
              </a:rPr>
              <a:t>nullptr</a:t>
            </a:r>
            <a:r>
              <a:rPr lang="en-US" sz="1400" dirty="0" smtClean="0">
                <a:solidFill>
                  <a:schemeClr val="tx1"/>
                </a:solidFill>
              </a:rPr>
              <a:t>, Node * n = </a:t>
            </a:r>
            <a:r>
              <a:rPr lang="en-US" sz="1400" dirty="0" err="1" smtClean="0">
                <a:solidFill>
                  <a:schemeClr val="tx1"/>
                </a:solidFill>
              </a:rPr>
              <a:t>nullptr</a:t>
            </a:r>
            <a:r>
              <a:rPr lang="en-US" sz="1400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  : data{ </a:t>
            </a:r>
            <a:r>
              <a:rPr lang="en-US" sz="1400" dirty="0" err="1" smtClean="0">
                <a:solidFill>
                  <a:schemeClr val="tx1"/>
                </a:solidFill>
              </a:rPr>
              <a:t>std</a:t>
            </a:r>
            <a:r>
              <a:rPr lang="en-US" sz="1400" dirty="0" smtClean="0">
                <a:solidFill>
                  <a:schemeClr val="tx1"/>
                </a:solidFill>
              </a:rPr>
              <a:t>::move( d ) }, </a:t>
            </a:r>
            <a:r>
              <a:rPr lang="en-US" sz="1400" dirty="0" err="1" smtClean="0">
                <a:solidFill>
                  <a:schemeClr val="tx1"/>
                </a:solidFill>
              </a:rPr>
              <a:t>prev</a:t>
            </a:r>
            <a:r>
              <a:rPr lang="en-US" sz="1400" dirty="0" smtClean="0">
                <a:solidFill>
                  <a:schemeClr val="tx1"/>
                </a:solidFill>
              </a:rPr>
              <a:t>{ p }, next{ n } {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};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A0CC8-5AB7-46F3-BF03-9C984052C52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2766" y="304800"/>
            <a:ext cx="8991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List Class (Part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Class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class </a:t>
            </a:r>
            <a:r>
              <a:rPr lang="en-US" sz="1400" dirty="0" err="1" smtClean="0">
                <a:solidFill>
                  <a:schemeClr val="tx1"/>
                </a:solidFill>
              </a:rPr>
              <a:t>const_iterator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public: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const_iterator</a:t>
            </a:r>
            <a:r>
              <a:rPr lang="en-US" sz="1400" dirty="0" smtClean="0">
                <a:solidFill>
                  <a:schemeClr val="tx1"/>
                </a:solidFill>
              </a:rPr>
              <a:t>( ) : current{ </a:t>
            </a:r>
            <a:r>
              <a:rPr lang="en-US" sz="1400" dirty="0" err="1" smtClean="0">
                <a:solidFill>
                  <a:schemeClr val="tx1"/>
                </a:solidFill>
              </a:rPr>
              <a:t>nullptr</a:t>
            </a:r>
            <a:r>
              <a:rPr lang="en-US" sz="1400" dirty="0" smtClean="0">
                <a:solidFill>
                  <a:schemeClr val="tx1"/>
                </a:solidFill>
              </a:rPr>
              <a:t> }	 // Public constructor for </a:t>
            </a:r>
            <a:r>
              <a:rPr lang="en-US" sz="1400" dirty="0" err="1" smtClean="0">
                <a:solidFill>
                  <a:schemeClr val="tx1"/>
                </a:solidFill>
              </a:rPr>
              <a:t>const_iterator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  	{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const</a:t>
            </a:r>
            <a:r>
              <a:rPr lang="en-US" sz="1400" dirty="0" smtClean="0">
                <a:solidFill>
                  <a:schemeClr val="tx1"/>
                </a:solidFill>
              </a:rPr>
              <a:t> Object &amp; operator* ( ) </a:t>
            </a:r>
            <a:r>
              <a:rPr lang="en-US" sz="1400" dirty="0" err="1" smtClean="0">
                <a:solidFill>
                  <a:schemeClr val="tx1"/>
                </a:solidFill>
              </a:rPr>
              <a:t>const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  	{ return retrieve( );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	</a:t>
            </a:r>
            <a:r>
              <a:rPr lang="en-US" sz="1400" dirty="0" err="1" smtClean="0">
                <a:solidFill>
                  <a:schemeClr val="tx1"/>
                </a:solidFill>
              </a:rPr>
              <a:t>const_iterator</a:t>
            </a:r>
            <a:r>
              <a:rPr lang="en-US" sz="1400" dirty="0" smtClean="0">
                <a:solidFill>
                  <a:schemeClr val="tx1"/>
                </a:solidFill>
              </a:rPr>
              <a:t> &amp; operator++ ( )			// prefix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	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    		current = current-&gt;next;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    		return *this;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	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	</a:t>
            </a:r>
            <a:r>
              <a:rPr lang="en-US" sz="1400" dirty="0" err="1" smtClean="0">
                <a:solidFill>
                  <a:schemeClr val="tx1"/>
                </a:solidFill>
              </a:rPr>
              <a:t>const_iterator</a:t>
            </a:r>
            <a:r>
              <a:rPr lang="en-US" sz="1400" dirty="0" smtClean="0">
                <a:solidFill>
                  <a:schemeClr val="tx1"/>
                </a:solidFill>
              </a:rPr>
              <a:t> operator++ </a:t>
            </a:r>
            <a:r>
              <a:rPr lang="en-US" sz="1400" dirty="0" smtClean="0">
                <a:solidFill>
                  <a:srgbClr val="0000FF"/>
                </a:solidFill>
              </a:rPr>
              <a:t>( </a:t>
            </a:r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>
                <a:solidFill>
                  <a:srgbClr val="0000FF"/>
                </a:solidFill>
              </a:rPr>
              <a:t> )</a:t>
            </a:r>
            <a:r>
              <a:rPr lang="en-US" sz="1400" dirty="0" smtClean="0">
                <a:solidFill>
                  <a:schemeClr val="tx1"/>
                </a:solidFill>
              </a:rPr>
              <a:t>			// postfix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	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    		</a:t>
            </a:r>
            <a:r>
              <a:rPr lang="en-US" sz="1400" dirty="0" err="1" smtClean="0">
                <a:solidFill>
                  <a:schemeClr val="tx1"/>
                </a:solidFill>
              </a:rPr>
              <a:t>const_iterator</a:t>
            </a:r>
            <a:r>
              <a:rPr lang="en-US" sz="1400" dirty="0" smtClean="0">
                <a:solidFill>
                  <a:schemeClr val="tx1"/>
                </a:solidFill>
              </a:rPr>
              <a:t> old = *this;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    		++( *this 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    		return old;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	}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878F-1F7A-4785-A001-FBC278EBF92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41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B6B18-D86E-438E-A4CC-E1EF6252155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 in Everyday Life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Shopping list</a:t>
            </a:r>
          </a:p>
          <a:p>
            <a:pPr eaLnBrk="1" hangingPunct="1"/>
            <a:r>
              <a:rPr lang="en-US" dirty="0" smtClean="0"/>
              <a:t>To-do list</a:t>
            </a:r>
          </a:p>
          <a:p>
            <a:pPr eaLnBrk="1" hangingPunct="1"/>
            <a:r>
              <a:rPr lang="en-US" dirty="0" smtClean="0"/>
              <a:t>Dave Letterman’s top 10 list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List stored as a vector</a:t>
            </a:r>
            <a:endParaRPr lang="en-US" dirty="0" smtClean="0"/>
          </a:p>
          <a:p>
            <a:pPr lvl="1" eaLnBrk="1" hangingPunct="1"/>
            <a:r>
              <a:rPr lang="en-US" dirty="0" smtClean="0"/>
              <a:t>What if you want to insert or delete an item?</a:t>
            </a:r>
          </a:p>
          <a:p>
            <a:pPr lvl="1" eaLnBrk="1" hangingPunct="1"/>
            <a:r>
              <a:rPr lang="en-US" dirty="0" smtClean="0"/>
              <a:t>How many elements you need to move?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List Class (Part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	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 &amp; operator-- 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current = current-&gt;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return *this;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 operator-- (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 old = *this;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--( *this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return old;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operator== (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 &amp;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	      { return current == </a:t>
            </a:r>
            <a:r>
              <a:rPr lang="en-US" sz="1200" b="1" dirty="0" err="1" smtClean="0">
                <a:solidFill>
                  <a:schemeClr val="tx1"/>
                </a:solidFill>
              </a:rPr>
              <a:t>rhs.current</a:t>
            </a:r>
            <a:r>
              <a:rPr lang="en-US" sz="1200" b="1" dirty="0" smtClean="0">
                <a:solidFill>
                  <a:schemeClr val="tx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operator!= (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 &amp;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	      { return !( *this ==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 );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protected: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Node *current;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Object &amp; retrieve(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      { return current-&gt;data;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( Node *p ) :  current{ p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	      {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    	friend class List&lt;Object&gt;;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};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878F-1F7A-4785-A001-FBC278EBF92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67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List Class (Part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class iterator : public 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public: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iterator( ) {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Object &amp; operator* 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	    { return 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::retrieve( );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Object &amp; operator* (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	    { return 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::operator*( );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iterator &amp; operator++ 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this-&gt;current = this-&gt;current-&gt;next;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return *this;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iterator operator++ (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iterator old = *this;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++( *this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return old;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}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878F-1F7A-4785-A001-FBC278EBF92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172200" y="4343400"/>
            <a:ext cx="2057400" cy="132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dirty="0">
                <a:latin typeface="Arial" charset="0"/>
                <a:cs typeface="Times New Roman" charset="0"/>
              </a:rPr>
              <a:t>Why do we </a:t>
            </a:r>
          </a:p>
          <a:p>
            <a:pPr eaLnBrk="1" hangingPunct="1"/>
            <a:r>
              <a:rPr lang="en-US" sz="2000" dirty="0">
                <a:latin typeface="Arial" charset="0"/>
                <a:cs typeface="Times New Roman" charset="0"/>
              </a:rPr>
              <a:t>override the </a:t>
            </a:r>
          </a:p>
          <a:p>
            <a:pPr eaLnBrk="1" hangingPunct="1"/>
            <a:r>
              <a:rPr lang="en-US" sz="2000" dirty="0">
                <a:latin typeface="Arial" charset="0"/>
                <a:cs typeface="Times New Roman" charset="0"/>
              </a:rPr>
              <a:t>parent’s ++</a:t>
            </a:r>
          </a:p>
          <a:p>
            <a:pPr eaLnBrk="1" hangingPunct="1"/>
            <a:r>
              <a:rPr lang="en-US" sz="2000" dirty="0">
                <a:latin typeface="Arial" charset="0"/>
                <a:cs typeface="Times New Roman" charset="0"/>
              </a:rPr>
              <a:t>implementation?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248400" y="1879600"/>
            <a:ext cx="2057400" cy="132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Times New Roman" charset="0"/>
              </a:rPr>
              <a:t>Why do we </a:t>
            </a:r>
          </a:p>
          <a:p>
            <a:pPr eaLnBrk="1" hangingPunct="1"/>
            <a:r>
              <a:rPr lang="en-US" sz="2000">
                <a:latin typeface="Arial" charset="0"/>
                <a:cs typeface="Times New Roman" charset="0"/>
              </a:rPr>
              <a:t>override the </a:t>
            </a:r>
          </a:p>
          <a:p>
            <a:pPr eaLnBrk="1" hangingPunct="1"/>
            <a:r>
              <a:rPr lang="en-US" sz="2000">
                <a:latin typeface="Arial" charset="0"/>
                <a:cs typeface="Times New Roman" charset="0"/>
              </a:rPr>
              <a:t>parent’s *</a:t>
            </a:r>
          </a:p>
          <a:p>
            <a:pPr eaLnBrk="1" hangingPunct="1"/>
            <a:r>
              <a:rPr lang="en-US" sz="2000">
                <a:latin typeface="Arial" charset="0"/>
                <a:cs typeface="Times New Roman" charset="0"/>
              </a:rPr>
              <a:t>implementation?</a:t>
            </a:r>
          </a:p>
        </p:txBody>
      </p:sp>
    </p:spTree>
    <p:extLst>
      <p:ext uri="{BB962C8B-B14F-4D97-AF65-F5344CB8AC3E}">
        <p14:creationId xmlns:p14="http://schemas.microsoft.com/office/powerpoint/2010/main" xmlns="" val="3503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List Class (Part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iterator &amp; operator-- 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this-&gt;current = this-&gt;current-&gt;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return *this;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iterator operator-- (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iterator old = *this;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--( *this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		return old;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protected: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iterator( Node *p ) : 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{ p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	   {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	friend class List&lt;Object&gt;;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};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878F-1F7A-4785-A001-FBC278EBF92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List Class (Part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List(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</a:t>
            </a:r>
            <a:r>
              <a:rPr lang="en-US" sz="1200" b="1" dirty="0" err="1" smtClean="0">
                <a:solidFill>
                  <a:schemeClr val="tx1"/>
                </a:solidFill>
              </a:rPr>
              <a:t>init</a:t>
            </a:r>
            <a:r>
              <a:rPr lang="en-US" sz="1200" b="1" dirty="0" smtClean="0">
                <a:solidFill>
                  <a:schemeClr val="tx1"/>
                </a:solidFill>
              </a:rPr>
              <a:t>( );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~List(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clear(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delete head;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delete tail;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List(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List &amp;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 )			// copy constructor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init</a:t>
            </a:r>
            <a:r>
              <a:rPr lang="en-US" sz="1200" b="1" dirty="0" smtClean="0">
                <a:solidFill>
                  <a:schemeClr val="tx1"/>
                </a:solidFill>
              </a:rPr>
              <a:t>(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for( auto &amp; x :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push_back</a:t>
            </a:r>
            <a:r>
              <a:rPr lang="en-US" sz="1200" b="1" dirty="0" smtClean="0">
                <a:solidFill>
                  <a:schemeClr val="tx1"/>
                </a:solidFill>
              </a:rPr>
              <a:t>( x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List &amp; operator= (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List &amp;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 )		// copy assignment operator=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List copy =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 *this, copy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return *this;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878F-1F7A-4785-A001-FBC278EBF92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65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List Class (Part 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List( List &amp;&amp;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 )				// move constructor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: </a:t>
            </a:r>
            <a:r>
              <a:rPr lang="en-US" sz="1200" b="1" dirty="0" err="1" smtClean="0">
                <a:solidFill>
                  <a:schemeClr val="tx1"/>
                </a:solidFill>
              </a:rPr>
              <a:t>theSize</a:t>
            </a:r>
            <a:r>
              <a:rPr lang="en-US" sz="1200" b="1" dirty="0" smtClean="0">
                <a:solidFill>
                  <a:schemeClr val="tx1"/>
                </a:solidFill>
              </a:rPr>
              <a:t>{ </a:t>
            </a:r>
            <a:r>
              <a:rPr lang="en-US" sz="1200" b="1" dirty="0" err="1" smtClean="0">
                <a:solidFill>
                  <a:schemeClr val="tx1"/>
                </a:solidFill>
              </a:rPr>
              <a:t>rhs.theSize</a:t>
            </a:r>
            <a:r>
              <a:rPr lang="en-US" sz="1200" b="1" dirty="0" smtClean="0">
                <a:solidFill>
                  <a:schemeClr val="tx1"/>
                </a:solidFill>
              </a:rPr>
              <a:t> }, head{ </a:t>
            </a:r>
            <a:r>
              <a:rPr lang="en-US" sz="1200" b="1" dirty="0" err="1" smtClean="0">
                <a:solidFill>
                  <a:schemeClr val="tx1"/>
                </a:solidFill>
              </a:rPr>
              <a:t>rhs.head</a:t>
            </a:r>
            <a:r>
              <a:rPr lang="en-US" sz="1200" b="1" dirty="0" smtClean="0">
                <a:solidFill>
                  <a:schemeClr val="tx1"/>
                </a:solidFill>
              </a:rPr>
              <a:t> }, tail{ </a:t>
            </a:r>
            <a:r>
              <a:rPr lang="en-US" sz="1200" b="1" dirty="0" err="1" smtClean="0">
                <a:solidFill>
                  <a:schemeClr val="tx1"/>
                </a:solidFill>
              </a:rPr>
              <a:t>rhs.tail</a:t>
            </a:r>
            <a:r>
              <a:rPr lang="en-US" sz="1200" b="1" dirty="0" smtClean="0">
                <a:solidFill>
                  <a:schemeClr val="tx1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rhs.theSize</a:t>
            </a:r>
            <a:r>
              <a:rPr lang="en-US" sz="1200" b="1" dirty="0" smtClean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rhs.head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rhs.tail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List &amp; operator= ( List &amp;&amp;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 )			// move assignment operator=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   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 </a:t>
            </a:r>
            <a:r>
              <a:rPr lang="en-US" sz="1200" b="1" dirty="0" err="1" smtClean="0">
                <a:solidFill>
                  <a:schemeClr val="tx1"/>
                </a:solidFill>
              </a:rPr>
              <a:t>theSize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rhs.theSize</a:t>
            </a:r>
            <a:r>
              <a:rPr lang="en-US" sz="1200" b="1" dirty="0" smtClean="0">
                <a:solidFill>
                  <a:schemeClr val="tx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 head, </a:t>
            </a:r>
            <a:r>
              <a:rPr lang="en-US" sz="1200" b="1" dirty="0" err="1" smtClean="0">
                <a:solidFill>
                  <a:schemeClr val="tx1"/>
                </a:solidFill>
              </a:rPr>
              <a:t>rhs.head</a:t>
            </a:r>
            <a:r>
              <a:rPr lang="en-US" sz="1200" b="1" dirty="0" smtClean="0">
                <a:solidFill>
                  <a:schemeClr val="tx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 tail, </a:t>
            </a:r>
            <a:r>
              <a:rPr lang="en-US" sz="1200" b="1" dirty="0" err="1" smtClean="0">
                <a:solidFill>
                  <a:schemeClr val="tx1"/>
                </a:solidFill>
              </a:rPr>
              <a:t>rhs.tail</a:t>
            </a:r>
            <a:r>
              <a:rPr lang="en-US" sz="1200" b="1" dirty="0" smtClean="0">
                <a:solidFill>
                  <a:schemeClr val="tx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return *this;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iterator begin(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return iterator( head-&gt;next );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 begin(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return 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( head-&gt;next ); }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878F-1F7A-4785-A001-FBC278EBF92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65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List Class (Part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iterator end(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return iterator( tail );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 end(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return </a:t>
            </a:r>
            <a:r>
              <a:rPr lang="en-US" sz="1200" b="1" dirty="0" err="1" smtClean="0">
                <a:solidFill>
                  <a:schemeClr val="tx1"/>
                </a:solidFill>
              </a:rPr>
              <a:t>const_iterator</a:t>
            </a:r>
            <a:r>
              <a:rPr lang="en-US" sz="1200" b="1" dirty="0" smtClean="0">
                <a:solidFill>
                  <a:schemeClr val="tx1"/>
                </a:solidFill>
              </a:rPr>
              <a:t>( tail );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size(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return </a:t>
            </a:r>
            <a:r>
              <a:rPr lang="en-US" sz="1200" b="1" dirty="0" err="1" smtClean="0">
                <a:solidFill>
                  <a:schemeClr val="tx1"/>
                </a:solidFill>
              </a:rPr>
              <a:t>theSize</a:t>
            </a:r>
            <a:r>
              <a:rPr lang="en-US" sz="1200" b="1" dirty="0" smtClean="0">
                <a:solidFill>
                  <a:schemeClr val="tx1"/>
                </a:solidFill>
              </a:rPr>
              <a:t>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empty(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return size( ) == 0;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clear(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while( !empty( )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pop_front</a:t>
            </a:r>
            <a:r>
              <a:rPr lang="en-US" sz="1200" b="1" dirty="0" smtClean="0">
                <a:solidFill>
                  <a:schemeClr val="tx1"/>
                </a:solidFill>
              </a:rPr>
              <a:t>(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Object &amp; front(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return *begin( );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Object &amp; front(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return *begin( );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878F-1F7A-4785-A001-FBC278EBF92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7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List Class (Part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Object &amp; back(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return *--end( );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Object &amp; back(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return *--end( );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</a:t>
            </a:r>
            <a:r>
              <a:rPr lang="en-US" sz="1200" b="1" dirty="0" err="1" smtClean="0">
                <a:solidFill>
                  <a:schemeClr val="tx1"/>
                </a:solidFill>
              </a:rPr>
              <a:t>push_front</a:t>
            </a:r>
            <a:r>
              <a:rPr lang="en-US" sz="1200" b="1" dirty="0" smtClean="0">
                <a:solidFill>
                  <a:schemeClr val="tx1"/>
                </a:solidFill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Object &amp; x )		// copy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insert( begin( ), x );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</a:t>
            </a:r>
            <a:r>
              <a:rPr lang="en-US" sz="1200" b="1" dirty="0" err="1" smtClean="0">
                <a:solidFill>
                  <a:schemeClr val="tx1"/>
                </a:solidFill>
              </a:rPr>
              <a:t>push_back</a:t>
            </a:r>
            <a:r>
              <a:rPr lang="en-US" sz="1200" b="1" dirty="0" smtClean="0">
                <a:solidFill>
                  <a:schemeClr val="tx1"/>
                </a:solidFill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Object &amp; x )		// copy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insert( end( ), x );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</a:t>
            </a:r>
            <a:r>
              <a:rPr lang="en-US" sz="1200" b="1" dirty="0" err="1" smtClean="0">
                <a:solidFill>
                  <a:schemeClr val="tx1"/>
                </a:solidFill>
              </a:rPr>
              <a:t>push_front</a:t>
            </a:r>
            <a:r>
              <a:rPr lang="en-US" sz="1200" b="1" dirty="0" smtClean="0">
                <a:solidFill>
                  <a:schemeClr val="tx1"/>
                </a:solidFill>
              </a:rPr>
              <a:t>( Object &amp;&amp; x )		// move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insert( begin( ),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::move( x ) );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</a:t>
            </a:r>
            <a:r>
              <a:rPr lang="en-US" sz="1200" b="1" dirty="0" err="1" smtClean="0">
                <a:solidFill>
                  <a:schemeClr val="tx1"/>
                </a:solidFill>
              </a:rPr>
              <a:t>push_back</a:t>
            </a:r>
            <a:r>
              <a:rPr lang="en-US" sz="1200" b="1" dirty="0" smtClean="0">
                <a:solidFill>
                  <a:schemeClr val="tx1"/>
                </a:solidFill>
              </a:rPr>
              <a:t>( Object &amp;&amp; x )		// move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insert( end( ),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::move( x ) );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</a:t>
            </a:r>
            <a:r>
              <a:rPr lang="en-US" sz="1200" b="1" dirty="0" err="1" smtClean="0">
                <a:solidFill>
                  <a:schemeClr val="tx1"/>
                </a:solidFill>
              </a:rPr>
              <a:t>pop_front</a:t>
            </a:r>
            <a:r>
              <a:rPr lang="en-US" sz="1200" b="1" dirty="0" smtClean="0">
                <a:solidFill>
                  <a:schemeClr val="tx1"/>
                </a:solidFill>
              </a:rPr>
              <a:t>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erase( begin( ) );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</a:t>
            </a:r>
            <a:r>
              <a:rPr lang="en-US" sz="1200" b="1" dirty="0" err="1" smtClean="0">
                <a:solidFill>
                  <a:schemeClr val="tx1"/>
                </a:solidFill>
              </a:rPr>
              <a:t>pop_back</a:t>
            </a:r>
            <a:r>
              <a:rPr lang="en-US" sz="1200" b="1" dirty="0" smtClean="0">
                <a:solidFill>
                  <a:schemeClr val="tx1"/>
                </a:solidFill>
              </a:rPr>
              <a:t>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{ erase( --end( ) ); }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878F-1F7A-4785-A001-FBC278EBF92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8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List Class (Part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29718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iterator insert( iterator </a:t>
            </a:r>
            <a:r>
              <a:rPr lang="en-US" sz="1200" b="1" dirty="0" err="1" smtClean="0">
                <a:solidFill>
                  <a:schemeClr val="tx1"/>
                </a:solidFill>
              </a:rPr>
              <a:t>itr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Object &amp; x 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Node *p = </a:t>
            </a:r>
            <a:r>
              <a:rPr lang="en-US" sz="1200" b="1" dirty="0" err="1" smtClean="0">
                <a:solidFill>
                  <a:schemeClr val="tx1"/>
                </a:solidFill>
              </a:rPr>
              <a:t>itr.current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++</a:t>
            </a:r>
            <a:r>
              <a:rPr lang="en-US" sz="1200" b="1" dirty="0" err="1" smtClean="0">
                <a:solidFill>
                  <a:schemeClr val="tx1"/>
                </a:solidFill>
              </a:rPr>
              <a:t>theSize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return iterator( p-&gt;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 = p-&gt;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-&gt;next = new Node{ x, p-&gt;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, p }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iterator insert( iterator </a:t>
            </a:r>
            <a:r>
              <a:rPr lang="en-US" sz="1200" b="1" dirty="0" err="1" smtClean="0">
                <a:solidFill>
                  <a:schemeClr val="tx1"/>
                </a:solidFill>
              </a:rPr>
              <a:t>itr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smtClean="0">
                <a:solidFill>
                  <a:srgbClr val="0000FF"/>
                </a:solidFill>
              </a:rPr>
              <a:t>Object &amp;&amp; x 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Node *p = </a:t>
            </a:r>
            <a:r>
              <a:rPr lang="en-US" sz="1200" b="1" dirty="0" err="1" smtClean="0">
                <a:solidFill>
                  <a:schemeClr val="tx1"/>
                </a:solidFill>
              </a:rPr>
              <a:t>itr.current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++</a:t>
            </a:r>
            <a:r>
              <a:rPr lang="en-US" sz="1200" b="1" dirty="0" err="1" smtClean="0">
                <a:solidFill>
                  <a:schemeClr val="tx1"/>
                </a:solidFill>
              </a:rPr>
              <a:t>theSize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return iterator( p-&gt;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 = p-&gt;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-&gt;next = new Node{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::move( x ), p-&gt;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, p }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878F-1F7A-4785-A001-FBC278EBF92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6" descr="fig03_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4800" y="4211637"/>
            <a:ext cx="8534400" cy="1808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99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List Class (Part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iterator erase( iterator </a:t>
            </a:r>
            <a:r>
              <a:rPr lang="en-US" sz="1200" b="1" dirty="0" err="1" smtClean="0">
                <a:solidFill>
                  <a:schemeClr val="tx1"/>
                </a:solidFill>
              </a:rPr>
              <a:t>itr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Node *p = </a:t>
            </a:r>
            <a:r>
              <a:rPr lang="en-US" sz="1200" b="1" dirty="0" err="1" smtClean="0">
                <a:solidFill>
                  <a:schemeClr val="tx1"/>
                </a:solidFill>
              </a:rPr>
              <a:t>itr.current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iterator </a:t>
            </a:r>
            <a:r>
              <a:rPr lang="en-US" sz="1200" b="1" dirty="0" err="1" smtClean="0">
                <a:solidFill>
                  <a:schemeClr val="tx1"/>
                </a:solidFill>
              </a:rPr>
              <a:t>retVal</a:t>
            </a:r>
            <a:r>
              <a:rPr lang="en-US" sz="1200" b="1" dirty="0" smtClean="0">
                <a:solidFill>
                  <a:schemeClr val="tx1"/>
                </a:solidFill>
              </a:rPr>
              <a:t>( p-&gt;next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p-&gt;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-&gt;next = p-&gt;next;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p-&gt;next-&gt;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 = p-&gt;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delete p;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--</a:t>
            </a:r>
            <a:r>
              <a:rPr lang="en-US" sz="1200" b="1" dirty="0" err="1" smtClean="0">
                <a:solidFill>
                  <a:schemeClr val="tx1"/>
                </a:solidFill>
              </a:rPr>
              <a:t>theSize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return </a:t>
            </a:r>
            <a:r>
              <a:rPr lang="en-US" sz="1200" b="1" dirty="0" err="1" smtClean="0">
                <a:solidFill>
                  <a:schemeClr val="tx1"/>
                </a:solidFill>
              </a:rPr>
              <a:t>retVal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iterator erase( iterator from, iterator to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for( iterator </a:t>
            </a:r>
            <a:r>
              <a:rPr lang="en-US" sz="1200" b="1" dirty="0" err="1" smtClean="0">
                <a:solidFill>
                  <a:schemeClr val="tx1"/>
                </a:solidFill>
              </a:rPr>
              <a:t>itr</a:t>
            </a:r>
            <a:r>
              <a:rPr lang="en-US" sz="1200" b="1" dirty="0" smtClean="0">
                <a:solidFill>
                  <a:schemeClr val="tx1"/>
                </a:solidFill>
              </a:rPr>
              <a:t> = from; </a:t>
            </a:r>
            <a:r>
              <a:rPr lang="en-US" sz="1200" b="1" dirty="0" err="1" smtClean="0">
                <a:solidFill>
                  <a:schemeClr val="tx1"/>
                </a:solidFill>
              </a:rPr>
              <a:t>itr</a:t>
            </a:r>
            <a:r>
              <a:rPr lang="en-US" sz="1200" b="1" dirty="0" smtClean="0">
                <a:solidFill>
                  <a:schemeClr val="tx1"/>
                </a:solidFill>
              </a:rPr>
              <a:t> != to;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itr</a:t>
            </a:r>
            <a:r>
              <a:rPr lang="en-US" sz="1200" b="1" dirty="0" smtClean="0">
                <a:solidFill>
                  <a:schemeClr val="tx1"/>
                </a:solidFill>
              </a:rPr>
              <a:t> = erase( </a:t>
            </a:r>
            <a:r>
              <a:rPr lang="en-US" sz="1200" b="1" dirty="0" err="1" smtClean="0">
                <a:solidFill>
                  <a:schemeClr val="tx1"/>
                </a:solidFill>
              </a:rPr>
              <a:t>itr</a:t>
            </a:r>
            <a:r>
              <a:rPr lang="en-US" sz="1200" b="1" dirty="0" smtClean="0">
                <a:solidFill>
                  <a:schemeClr val="tx1"/>
                </a:solidFill>
              </a:rPr>
              <a:t> );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return to;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878F-1F7A-4785-A001-FBC278EBF92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9" descr="fig03_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09800"/>
            <a:ext cx="411480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612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List Class (Part 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private: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</a:rPr>
              <a:t>theSize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Node *head;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Node *tail;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</a:t>
            </a:r>
            <a:r>
              <a:rPr lang="en-US" sz="1200" b="1" dirty="0" err="1" smtClean="0">
                <a:solidFill>
                  <a:schemeClr val="tx1"/>
                </a:solidFill>
              </a:rPr>
              <a:t>init</a:t>
            </a:r>
            <a:r>
              <a:rPr lang="en-US" sz="1200" b="1" dirty="0" smtClean="0">
                <a:solidFill>
                  <a:schemeClr val="tx1"/>
                </a:solidFill>
              </a:rPr>
              <a:t>(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theSize</a:t>
            </a:r>
            <a:r>
              <a:rPr lang="en-US" sz="1200" b="1" dirty="0" smtClean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head = new Node;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tail = new Node;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head-&gt;next = tail;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tail-&gt;</a:t>
            </a:r>
            <a:r>
              <a:rPr lang="en-US" sz="1200" b="1" dirty="0" err="1" smtClean="0">
                <a:solidFill>
                  <a:schemeClr val="tx1"/>
                </a:solidFill>
              </a:rPr>
              <a:t>prev</a:t>
            </a:r>
            <a:r>
              <a:rPr lang="en-US" sz="1200" b="1" dirty="0" smtClean="0">
                <a:solidFill>
                  <a:schemeClr val="tx1"/>
                </a:solidFill>
              </a:rPr>
              <a:t> = head;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};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878F-1F7A-4785-A001-FBC278EBF92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3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108EB-DD5B-4DD2-9353-9EA4425D257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Wish List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Efficiently insert an element </a:t>
            </a:r>
          </a:p>
          <a:p>
            <a:pPr eaLnBrk="1" hangingPunct="1"/>
            <a:r>
              <a:rPr lang="en-US" sz="2000" smtClean="0"/>
              <a:t>Efficiently remove an element 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Remove all items </a:t>
            </a:r>
          </a:p>
          <a:p>
            <a:pPr eaLnBrk="1" hangingPunct="1"/>
            <a:r>
              <a:rPr lang="en-US" sz="2000" smtClean="0"/>
              <a:t>Assignment operator </a:t>
            </a:r>
          </a:p>
          <a:p>
            <a:pPr eaLnBrk="1" hangingPunct="1"/>
            <a:r>
              <a:rPr lang="en-US" sz="2000" smtClean="0"/>
              <a:t>Comparison operators </a:t>
            </a:r>
          </a:p>
          <a:p>
            <a:pPr eaLnBrk="1" hangingPunct="1"/>
            <a:r>
              <a:rPr lang="en-US" sz="2000" smtClean="0"/>
              <a:t>Constructors/destructors 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Generic class</a:t>
            </a:r>
          </a:p>
          <a:p>
            <a:pPr eaLnBrk="1" hangingPunct="1"/>
            <a:r>
              <a:rPr lang="en-US" sz="2000" smtClean="0"/>
              <a:t>Convenient way to iterate through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FD096-8273-407F-8149-17D2756306A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assignment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Sections 3.6 and 3.7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problem to consider</a:t>
            </a:r>
          </a:p>
          <a:p>
            <a:pPr lvl="1" eaLnBrk="1" hangingPunct="1"/>
            <a:r>
              <a:rPr lang="en-US" smtClean="0"/>
              <a:t>Assuming that we do not maintain theSize member variable, how do we determine the number of elements in a list using a recursive function?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9C96BBDC-7E37-4B46-8F11-D4643DA3565D}" type="slidenum">
              <a:rPr lang="en-US" sz="1400">
                <a:latin typeface="Arial" charset="0"/>
              </a:rPr>
              <a:pPr algn="r"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Singly Linked List</a:t>
            </a: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1676400" y="1905000"/>
            <a:ext cx="838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 flipH="1">
            <a:off x="762000" y="2895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4" name="Line 5"/>
          <p:cNvSpPr>
            <a:spLocks noChangeShapeType="1"/>
          </p:cNvSpPr>
          <p:nvPr/>
        </p:nvSpPr>
        <p:spPr bwMode="auto">
          <a:xfrm>
            <a:off x="2514600" y="2286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3352800" y="1905000"/>
            <a:ext cx="838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Line 9"/>
          <p:cNvSpPr>
            <a:spLocks noChangeShapeType="1"/>
          </p:cNvSpPr>
          <p:nvPr/>
        </p:nvSpPr>
        <p:spPr bwMode="auto">
          <a:xfrm>
            <a:off x="4191000" y="2286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0" name="Rectangle 11"/>
          <p:cNvSpPr>
            <a:spLocks noChangeArrowheads="1"/>
          </p:cNvSpPr>
          <p:nvPr/>
        </p:nvSpPr>
        <p:spPr bwMode="auto">
          <a:xfrm>
            <a:off x="5029200" y="1905000"/>
            <a:ext cx="838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3"/>
          <p:cNvSpPr>
            <a:spLocks noChangeShapeType="1"/>
          </p:cNvSpPr>
          <p:nvPr/>
        </p:nvSpPr>
        <p:spPr bwMode="auto">
          <a:xfrm>
            <a:off x="5867400" y="2286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6705600" y="1905000"/>
            <a:ext cx="838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7543800" y="2286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1419225" y="145415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1" charset="0"/>
                <a:cs typeface="Times New Roman" pitchFamily="1" charset="0"/>
              </a:rPr>
              <a:t>ListElement</a:t>
            </a: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2655888" y="193675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ahoma" pitchFamily="1" charset="0"/>
                <a:cs typeface="Times New Roman" pitchFamily="1" charset="0"/>
              </a:rPr>
              <a:t>next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4267200" y="19050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ahoma" pitchFamily="1" charset="0"/>
                <a:cs typeface="Times New Roman" pitchFamily="1" charset="0"/>
              </a:rPr>
              <a:t>next</a:t>
            </a: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5943600" y="19050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ahoma" pitchFamily="1" charset="0"/>
                <a:cs typeface="Times New Roman" pitchFamily="1" charset="0"/>
              </a:rPr>
              <a:t>next</a:t>
            </a: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7620000" y="19050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ahoma" pitchFamily="1" charset="0"/>
                <a:cs typeface="Times New Roman" pitchFamily="1" charset="0"/>
              </a:rPr>
              <a:t>next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990600" y="2909888"/>
            <a:ext cx="627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ahoma" pitchFamily="1" charset="0"/>
                <a:cs typeface="Times New Roman" pitchFamily="1" charset="0"/>
              </a:rPr>
              <a:t>prev</a:t>
            </a: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 flipV="1">
            <a:off x="2057400" y="3124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1676400" y="39624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1" charset="0"/>
                <a:cs typeface="Times New Roman" pitchFamily="1" charset="0"/>
              </a:rPr>
              <a:t>front</a:t>
            </a:r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 flipV="1">
            <a:off x="7150100" y="3124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6769100" y="3962400"/>
            <a:ext cx="94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1" charset="0"/>
                <a:cs typeface="Times New Roman" pitchFamily="1" charset="0"/>
              </a:rPr>
              <a:t>back?</a:t>
            </a:r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136525" y="2624138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1" charset="0"/>
                <a:cs typeface="Times New Roman" pitchFamily="1" charset="0"/>
              </a:rPr>
              <a:t>null</a:t>
            </a: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8305800" y="20574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1" charset="0"/>
                <a:cs typeface="Times New Roman" pitchFamily="1" charset="0"/>
              </a:rPr>
              <a:t>null</a:t>
            </a:r>
          </a:p>
        </p:txBody>
      </p:sp>
      <p:sp>
        <p:nvSpPr>
          <p:cNvPr id="73768" name="Text Box 40"/>
          <p:cNvSpPr txBox="1">
            <a:spLocks noChangeArrowheads="1"/>
          </p:cNvSpPr>
          <p:nvPr/>
        </p:nvSpPr>
        <p:spPr bwMode="auto">
          <a:xfrm>
            <a:off x="304800" y="4572000"/>
            <a:ext cx="857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 complexities for push_front, push_back, pop_front, pop_back?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26058-2756-40CB-A570-76D23D7FF9D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Abstract view of List and Iterator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676400" y="3124200"/>
            <a:ext cx="838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 flipH="1">
            <a:off x="762000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2514600" y="3505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127" name="Group 6"/>
          <p:cNvGrpSpPr>
            <a:grpSpLocks/>
          </p:cNvGrpSpPr>
          <p:nvPr/>
        </p:nvGrpSpPr>
        <p:grpSpPr bwMode="auto">
          <a:xfrm>
            <a:off x="2514600" y="3124200"/>
            <a:ext cx="2514600" cy="1219200"/>
            <a:chOff x="1584" y="2160"/>
            <a:chExt cx="1584" cy="768"/>
          </a:xfrm>
        </p:grpSpPr>
        <p:sp>
          <p:nvSpPr>
            <p:cNvPr id="5158" name="Rectangle 7"/>
            <p:cNvSpPr>
              <a:spLocks noChangeArrowheads="1"/>
            </p:cNvSpPr>
            <p:nvPr/>
          </p:nvSpPr>
          <p:spPr bwMode="auto">
            <a:xfrm>
              <a:off x="2112" y="2160"/>
              <a:ext cx="528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8"/>
            <p:cNvSpPr>
              <a:spLocks noChangeShapeType="1"/>
            </p:cNvSpPr>
            <p:nvPr/>
          </p:nvSpPr>
          <p:spPr bwMode="auto">
            <a:xfrm flipH="1">
              <a:off x="1584" y="273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0" name="Line 9"/>
            <p:cNvSpPr>
              <a:spLocks noChangeShapeType="1"/>
            </p:cNvSpPr>
            <p:nvPr/>
          </p:nvSpPr>
          <p:spPr bwMode="auto">
            <a:xfrm>
              <a:off x="2640" y="240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28" name="Group 10"/>
          <p:cNvGrpSpPr>
            <a:grpSpLocks/>
          </p:cNvGrpSpPr>
          <p:nvPr/>
        </p:nvGrpSpPr>
        <p:grpSpPr bwMode="auto">
          <a:xfrm>
            <a:off x="4191000" y="3124200"/>
            <a:ext cx="2514600" cy="1219200"/>
            <a:chOff x="1584" y="2160"/>
            <a:chExt cx="1584" cy="768"/>
          </a:xfrm>
        </p:grpSpPr>
        <p:sp>
          <p:nvSpPr>
            <p:cNvPr id="5155" name="Rectangle 11"/>
            <p:cNvSpPr>
              <a:spLocks noChangeArrowheads="1"/>
            </p:cNvSpPr>
            <p:nvPr/>
          </p:nvSpPr>
          <p:spPr bwMode="auto">
            <a:xfrm>
              <a:off x="2112" y="2160"/>
              <a:ext cx="528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12"/>
            <p:cNvSpPr>
              <a:spLocks noChangeShapeType="1"/>
            </p:cNvSpPr>
            <p:nvPr/>
          </p:nvSpPr>
          <p:spPr bwMode="auto">
            <a:xfrm flipH="1">
              <a:off x="1584" y="273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Line 13"/>
            <p:cNvSpPr>
              <a:spLocks noChangeShapeType="1"/>
            </p:cNvSpPr>
            <p:nvPr/>
          </p:nvSpPr>
          <p:spPr bwMode="auto">
            <a:xfrm>
              <a:off x="2640" y="240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29" name="Group 14"/>
          <p:cNvGrpSpPr>
            <a:grpSpLocks/>
          </p:cNvGrpSpPr>
          <p:nvPr/>
        </p:nvGrpSpPr>
        <p:grpSpPr bwMode="auto">
          <a:xfrm>
            <a:off x="5867400" y="3124200"/>
            <a:ext cx="2514600" cy="1219200"/>
            <a:chOff x="1584" y="2160"/>
            <a:chExt cx="1584" cy="768"/>
          </a:xfrm>
        </p:grpSpPr>
        <p:sp>
          <p:nvSpPr>
            <p:cNvPr id="5152" name="Rectangle 15"/>
            <p:cNvSpPr>
              <a:spLocks noChangeArrowheads="1"/>
            </p:cNvSpPr>
            <p:nvPr/>
          </p:nvSpPr>
          <p:spPr bwMode="auto">
            <a:xfrm>
              <a:off x="2112" y="2160"/>
              <a:ext cx="528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6"/>
            <p:cNvSpPr>
              <a:spLocks noChangeShapeType="1"/>
            </p:cNvSpPr>
            <p:nvPr/>
          </p:nvSpPr>
          <p:spPr bwMode="auto">
            <a:xfrm flipH="1">
              <a:off x="1584" y="273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" name="Line 17"/>
            <p:cNvSpPr>
              <a:spLocks noChangeShapeType="1"/>
            </p:cNvSpPr>
            <p:nvPr/>
          </p:nvSpPr>
          <p:spPr bwMode="auto">
            <a:xfrm>
              <a:off x="2640" y="240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30" name="Text Box 18"/>
          <p:cNvSpPr txBox="1">
            <a:spLocks noChangeArrowheads="1"/>
          </p:cNvSpPr>
          <p:nvPr/>
        </p:nvSpPr>
        <p:spPr bwMode="auto">
          <a:xfrm>
            <a:off x="1419225" y="2673350"/>
            <a:ext cx="1476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  <a:cs typeface="Times New Roman" charset="0"/>
              </a:rPr>
              <a:t>ListElement</a:t>
            </a:r>
          </a:p>
        </p:txBody>
      </p:sp>
      <p:sp>
        <p:nvSpPr>
          <p:cNvPr id="5131" name="Text Box 19"/>
          <p:cNvSpPr txBox="1">
            <a:spLocks noChangeArrowheads="1"/>
          </p:cNvSpPr>
          <p:nvPr/>
        </p:nvSpPr>
        <p:spPr bwMode="auto">
          <a:xfrm>
            <a:off x="2655888" y="3155950"/>
            <a:ext cx="620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>
                <a:latin typeface="Tahoma" pitchFamily="34" charset="0"/>
                <a:cs typeface="Times New Roman" charset="0"/>
              </a:rPr>
              <a:t>next</a:t>
            </a:r>
          </a:p>
        </p:txBody>
      </p:sp>
      <p:sp>
        <p:nvSpPr>
          <p:cNvPr id="5132" name="Text Box 20"/>
          <p:cNvSpPr txBox="1">
            <a:spLocks noChangeArrowheads="1"/>
          </p:cNvSpPr>
          <p:nvPr/>
        </p:nvSpPr>
        <p:spPr bwMode="auto">
          <a:xfrm>
            <a:off x="2651125" y="4070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>
                <a:latin typeface="Tahoma" pitchFamily="34" charset="0"/>
                <a:cs typeface="Times New Roman" charset="0"/>
              </a:rPr>
              <a:t>prev</a:t>
            </a:r>
          </a:p>
        </p:txBody>
      </p:sp>
      <p:sp>
        <p:nvSpPr>
          <p:cNvPr id="5133" name="Text Box 21"/>
          <p:cNvSpPr txBox="1">
            <a:spLocks noChangeArrowheads="1"/>
          </p:cNvSpPr>
          <p:nvPr/>
        </p:nvSpPr>
        <p:spPr bwMode="auto">
          <a:xfrm>
            <a:off x="4267200" y="3124200"/>
            <a:ext cx="620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>
                <a:latin typeface="Tahoma" pitchFamily="34" charset="0"/>
                <a:cs typeface="Times New Roman" charset="0"/>
              </a:rPr>
              <a:t>next</a:t>
            </a:r>
          </a:p>
        </p:txBody>
      </p:sp>
      <p:sp>
        <p:nvSpPr>
          <p:cNvPr id="5134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620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>
                <a:latin typeface="Tahoma" pitchFamily="34" charset="0"/>
                <a:cs typeface="Times New Roman" charset="0"/>
              </a:rPr>
              <a:t>next</a:t>
            </a:r>
          </a:p>
        </p:txBody>
      </p:sp>
      <p:sp>
        <p:nvSpPr>
          <p:cNvPr id="5135" name="Text Box 23"/>
          <p:cNvSpPr txBox="1">
            <a:spLocks noChangeArrowheads="1"/>
          </p:cNvSpPr>
          <p:nvPr/>
        </p:nvSpPr>
        <p:spPr bwMode="auto">
          <a:xfrm>
            <a:off x="7620000" y="3124200"/>
            <a:ext cx="620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>
                <a:latin typeface="Tahoma" pitchFamily="34" charset="0"/>
                <a:cs typeface="Times New Roman" charset="0"/>
              </a:rPr>
              <a:t>next</a:t>
            </a:r>
          </a:p>
        </p:txBody>
      </p:sp>
      <p:sp>
        <p:nvSpPr>
          <p:cNvPr id="5136" name="Text Box 24"/>
          <p:cNvSpPr txBox="1">
            <a:spLocks noChangeArrowheads="1"/>
          </p:cNvSpPr>
          <p:nvPr/>
        </p:nvSpPr>
        <p:spPr bwMode="auto">
          <a:xfrm>
            <a:off x="990600" y="41290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>
                <a:latin typeface="Tahoma" pitchFamily="34" charset="0"/>
                <a:cs typeface="Times New Roman" charset="0"/>
              </a:rPr>
              <a:t>prev</a:t>
            </a:r>
          </a:p>
        </p:txBody>
      </p:sp>
      <p:sp>
        <p:nvSpPr>
          <p:cNvPr id="5137" name="Text Box 25"/>
          <p:cNvSpPr txBox="1">
            <a:spLocks noChangeArrowheads="1"/>
          </p:cNvSpPr>
          <p:nvPr/>
        </p:nvSpPr>
        <p:spPr bwMode="auto">
          <a:xfrm>
            <a:off x="4343400" y="4038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>
                <a:latin typeface="Tahoma" pitchFamily="34" charset="0"/>
                <a:cs typeface="Times New Roman" charset="0"/>
              </a:rPr>
              <a:t>prev</a:t>
            </a:r>
          </a:p>
        </p:txBody>
      </p:sp>
      <p:sp>
        <p:nvSpPr>
          <p:cNvPr id="5138" name="Text Box 26"/>
          <p:cNvSpPr txBox="1">
            <a:spLocks noChangeArrowheads="1"/>
          </p:cNvSpPr>
          <p:nvPr/>
        </p:nvSpPr>
        <p:spPr bwMode="auto">
          <a:xfrm>
            <a:off x="5943600" y="4038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>
                <a:latin typeface="Tahoma" pitchFamily="34" charset="0"/>
                <a:cs typeface="Times New Roman" charset="0"/>
              </a:rPr>
              <a:t>prev</a:t>
            </a:r>
          </a:p>
        </p:txBody>
      </p:sp>
      <p:sp>
        <p:nvSpPr>
          <p:cNvPr id="5139" name="Text Box 27"/>
          <p:cNvSpPr txBox="1">
            <a:spLocks noChangeArrowheads="1"/>
          </p:cNvSpPr>
          <p:nvPr/>
        </p:nvSpPr>
        <p:spPr bwMode="auto">
          <a:xfrm>
            <a:off x="4038600" y="5257800"/>
            <a:ext cx="484188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I1</a:t>
            </a:r>
          </a:p>
        </p:txBody>
      </p:sp>
      <p:sp>
        <p:nvSpPr>
          <p:cNvPr id="5140" name="Line 28"/>
          <p:cNvSpPr>
            <a:spLocks noChangeShapeType="1"/>
          </p:cNvSpPr>
          <p:nvPr/>
        </p:nvSpPr>
        <p:spPr bwMode="auto">
          <a:xfrm flipH="1" flipV="1">
            <a:off x="3810000" y="43434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 flipH="1" flipV="1">
            <a:off x="2209800" y="43434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2" name="Line 30"/>
          <p:cNvSpPr>
            <a:spLocks noChangeShapeType="1"/>
          </p:cNvSpPr>
          <p:nvPr/>
        </p:nvSpPr>
        <p:spPr bwMode="auto">
          <a:xfrm flipV="1">
            <a:off x="4572000" y="4343400"/>
            <a:ext cx="2667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3" name="Line 31"/>
          <p:cNvSpPr>
            <a:spLocks noChangeShapeType="1"/>
          </p:cNvSpPr>
          <p:nvPr/>
        </p:nvSpPr>
        <p:spPr bwMode="auto">
          <a:xfrm flipV="1">
            <a:off x="4343400" y="43434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 flipV="1">
            <a:off x="2057400" y="4343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5" name="Text Box 33"/>
          <p:cNvSpPr txBox="1">
            <a:spLocks noChangeArrowheads="1"/>
          </p:cNvSpPr>
          <p:nvPr/>
        </p:nvSpPr>
        <p:spPr bwMode="auto">
          <a:xfrm>
            <a:off x="1676400" y="51816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front</a:t>
            </a:r>
          </a:p>
        </p:txBody>
      </p:sp>
      <p:sp>
        <p:nvSpPr>
          <p:cNvPr id="5146" name="Line 34"/>
          <p:cNvSpPr>
            <a:spLocks noChangeShapeType="1"/>
          </p:cNvSpPr>
          <p:nvPr/>
        </p:nvSpPr>
        <p:spPr bwMode="auto">
          <a:xfrm flipV="1">
            <a:off x="7150100" y="4343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7" name="Text Box 35"/>
          <p:cNvSpPr txBox="1">
            <a:spLocks noChangeArrowheads="1"/>
          </p:cNvSpPr>
          <p:nvPr/>
        </p:nvSpPr>
        <p:spPr bwMode="auto">
          <a:xfrm>
            <a:off x="6769100" y="5181600"/>
            <a:ext cx="80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back</a:t>
            </a:r>
          </a:p>
        </p:txBody>
      </p:sp>
      <p:sp>
        <p:nvSpPr>
          <p:cNvPr id="5148" name="Text Box 36"/>
          <p:cNvSpPr txBox="1">
            <a:spLocks noChangeArrowheads="1"/>
          </p:cNvSpPr>
          <p:nvPr/>
        </p:nvSpPr>
        <p:spPr bwMode="auto">
          <a:xfrm>
            <a:off x="136525" y="3843338"/>
            <a:ext cx="66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null</a:t>
            </a:r>
          </a:p>
        </p:txBody>
      </p:sp>
      <p:sp>
        <p:nvSpPr>
          <p:cNvPr id="5149" name="Text Box 37"/>
          <p:cNvSpPr txBox="1">
            <a:spLocks noChangeArrowheads="1"/>
          </p:cNvSpPr>
          <p:nvPr/>
        </p:nvSpPr>
        <p:spPr bwMode="auto">
          <a:xfrm>
            <a:off x="8305800" y="3276600"/>
            <a:ext cx="66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null</a:t>
            </a:r>
          </a:p>
        </p:txBody>
      </p:sp>
      <p:sp>
        <p:nvSpPr>
          <p:cNvPr id="5150" name="Text Box 38"/>
          <p:cNvSpPr txBox="1">
            <a:spLocks noChangeArrowheads="1"/>
          </p:cNvSpPr>
          <p:nvPr/>
        </p:nvSpPr>
        <p:spPr bwMode="auto">
          <a:xfrm>
            <a:off x="3657600" y="5791200"/>
            <a:ext cx="120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Iterator</a:t>
            </a:r>
          </a:p>
        </p:txBody>
      </p:sp>
      <p:sp>
        <p:nvSpPr>
          <p:cNvPr id="5151" name="Text Box 39"/>
          <p:cNvSpPr txBox="1">
            <a:spLocks noChangeArrowheads="1"/>
          </p:cNvSpPr>
          <p:nvPr/>
        </p:nvSpPr>
        <p:spPr bwMode="auto">
          <a:xfrm>
            <a:off x="898525" y="1563688"/>
            <a:ext cx="268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 Doubly-linked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439B9-7CA0-4D2A-A065-7993C504AFC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Public Interface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 and big-five</a:t>
            </a:r>
          </a:p>
          <a:p>
            <a:pPr lvl="1" eaLnBrk="1" hangingPunct="1"/>
            <a:r>
              <a:rPr lang="en-US" sz="1600" dirty="0" smtClean="0"/>
              <a:t>Copy/move constructor, copy/move assignment operator, destructor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sz="1600" b="1" dirty="0" smtClean="0">
                <a:latin typeface="Courier New" pitchFamily="49" charset="0"/>
              </a:rPr>
              <a:t>List();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List(</a:t>
            </a:r>
            <a:r>
              <a:rPr lang="en-US" sz="1600" b="1" dirty="0" err="1" smtClean="0">
                <a:latin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</a:rPr>
              <a:t> List &amp;</a:t>
            </a:r>
            <a:r>
              <a:rPr lang="en-US" sz="1600" b="1" dirty="0" err="1" smtClean="0">
                <a:latin typeface="Courier New" pitchFamily="49" charset="0"/>
              </a:rPr>
              <a:t>rhs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List(List &amp;&amp;</a:t>
            </a:r>
            <a:r>
              <a:rPr lang="en-US" sz="1600" b="1" dirty="0" err="1" smtClean="0">
                <a:latin typeface="Courier New" pitchFamily="49" charset="0"/>
              </a:rPr>
              <a:t>rhs</a:t>
            </a:r>
            <a:r>
              <a:rPr lang="en-US" sz="1600" b="1" dirty="0" smtClean="0">
                <a:latin typeface="Courier New" pitchFamily="49" charset="0"/>
              </a:rPr>
              <a:t>);	 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List &amp; operator=(</a:t>
            </a:r>
            <a:r>
              <a:rPr lang="en-US" sz="1600" b="1" dirty="0" err="1" smtClean="0">
                <a:latin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</a:rPr>
              <a:t> List &amp;</a:t>
            </a:r>
            <a:r>
              <a:rPr lang="en-US" sz="1600" b="1" dirty="0" err="1" smtClean="0">
                <a:latin typeface="Courier New" pitchFamily="49" charset="0"/>
              </a:rPr>
              <a:t>rhs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List &amp; operator=(List &amp;&amp; </a:t>
            </a:r>
            <a:r>
              <a:rPr lang="en-US" sz="1600" b="1" dirty="0" err="1" smtClean="0">
                <a:latin typeface="Courier New" pitchFamily="49" charset="0"/>
              </a:rPr>
              <a:t>rhs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~List();</a:t>
            </a:r>
          </a:p>
          <a:p>
            <a:pPr lvl="1" eaLnBrk="1" hangingPunct="1"/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Read-only </a:t>
            </a:r>
            <a:r>
              <a:rPr lang="en-US" dirty="0" err="1" smtClean="0"/>
              <a:t>accessor</a:t>
            </a:r>
            <a:r>
              <a:rPr lang="en-US" dirty="0" smtClean="0"/>
              <a:t> functions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size()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empty()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BE4F9-6587-43CA-8E6D-A3D909B8226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Public Interface (cont’d)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000" smtClean="0"/>
              <a:t>Accessing values on the list</a:t>
            </a:r>
          </a:p>
          <a:p>
            <a:pPr marL="838200" lvl="1" indent="-381000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Object &amp; front();</a:t>
            </a:r>
          </a:p>
          <a:p>
            <a:pPr marL="838200" lvl="1" indent="-381000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Object &amp; back();</a:t>
            </a:r>
          </a:p>
          <a:p>
            <a:pPr marL="838200" lvl="1" indent="-381000"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838200" lvl="1" indent="-381000" eaLnBrk="1" hangingPunct="1">
              <a:buFontTx/>
              <a:buNone/>
            </a:pPr>
            <a:r>
              <a:rPr lang="en-US" sz="1800" smtClean="0"/>
              <a:t> and their </a:t>
            </a:r>
            <a:r>
              <a:rPr lang="en-US" sz="1800" smtClean="0">
                <a:solidFill>
                  <a:srgbClr val="0000FF"/>
                </a:solidFill>
              </a:rPr>
              <a:t>constant</a:t>
            </a:r>
            <a:r>
              <a:rPr lang="en-US" sz="1800" smtClean="0"/>
              <a:t> versions.</a:t>
            </a:r>
          </a:p>
          <a:p>
            <a:pPr marL="457200" indent="-457200" eaLnBrk="1" hangingPunct="1"/>
            <a:r>
              <a:rPr lang="en-US" sz="2000" smtClean="0"/>
              <a:t>Locating places on the list using iterators</a:t>
            </a:r>
          </a:p>
          <a:p>
            <a:pPr marL="838200" lvl="1" indent="-381000" eaLnBrk="1" hangingPunct="1"/>
            <a:r>
              <a:rPr lang="en-US" sz="1800" smtClean="0"/>
              <a:t>Both regular and constant versions</a:t>
            </a:r>
          </a:p>
          <a:p>
            <a:pPr marL="838200" lvl="1" indent="-381000"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838200" lvl="1" indent="-381000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iterator begin();</a:t>
            </a:r>
          </a:p>
          <a:p>
            <a:pPr marL="838200" lvl="1" indent="-381000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const_iterator begin() const;</a:t>
            </a:r>
          </a:p>
          <a:p>
            <a:pPr marL="838200" lvl="1" indent="-381000"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838200" lvl="1" indent="-381000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iterator end();</a:t>
            </a:r>
          </a:p>
          <a:p>
            <a:pPr marL="838200" lvl="1" indent="-381000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const_iterator end() const;</a:t>
            </a:r>
          </a:p>
          <a:p>
            <a:pPr marL="838200" lvl="1" indent="-381000"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ADDA0-1FA1-4BBC-AF71-53D1E1D0B35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Public Interface (cont’d)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List manipulation functions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push_front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</a:rPr>
              <a:t> Object &amp; x);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push_back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</a:rPr>
              <a:t> Object &amp; x);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pop_front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pop_back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iterator insert(iterator &amp; </a:t>
            </a:r>
            <a:r>
              <a:rPr lang="en-US" sz="1600" b="1" dirty="0" err="1" smtClean="0">
                <a:latin typeface="Courier New" pitchFamily="49" charset="0"/>
              </a:rPr>
              <a:t>itr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</a:rPr>
              <a:t> Object &amp; x);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iterator erase( iterator </a:t>
            </a:r>
            <a:r>
              <a:rPr lang="en-US" sz="1600" b="1" dirty="0" err="1" smtClean="0">
                <a:latin typeface="Courier New" pitchFamily="49" charset="0"/>
              </a:rPr>
              <a:t>itr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iterator erase( iterator start, iterator end 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void clear();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 and move versions, where it is applicable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AA996-A17F-456C-B6D0-B7E3BB7F788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Complexity Requirements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O(1) Runtime complexity 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Default constructor</a:t>
            </a:r>
          </a:p>
          <a:p>
            <a:pPr lvl="1" eaLnBrk="1" hangingPunct="1"/>
            <a:r>
              <a:rPr lang="en-US" sz="1800" dirty="0" smtClean="0"/>
              <a:t>Move constructor</a:t>
            </a:r>
          </a:p>
          <a:p>
            <a:pPr lvl="1" eaLnBrk="1" hangingPunct="1"/>
            <a:r>
              <a:rPr lang="en-US" sz="1800" dirty="0" smtClean="0"/>
              <a:t>Move assignment operator=</a:t>
            </a:r>
          </a:p>
          <a:p>
            <a:pPr lvl="1" eaLnBrk="1" hangingPunct="1"/>
            <a:endParaRPr lang="en-US" sz="1800" b="1" dirty="0" smtClean="0"/>
          </a:p>
          <a:p>
            <a:pPr lvl="1" eaLnBrk="1" hangingPunct="1"/>
            <a:r>
              <a:rPr lang="en-US" sz="1800" dirty="0" err="1" smtClean="0"/>
              <a:t>push_front</a:t>
            </a:r>
            <a:r>
              <a:rPr lang="en-US" sz="1800" dirty="0" smtClean="0"/>
              <a:t>(t), </a:t>
            </a:r>
            <a:r>
              <a:rPr lang="en-US" sz="1800" dirty="0" err="1" smtClean="0"/>
              <a:t>push_back</a:t>
            </a:r>
            <a:r>
              <a:rPr lang="en-US" sz="1800" dirty="0" smtClean="0"/>
              <a:t>(t), </a:t>
            </a:r>
            <a:r>
              <a:rPr lang="en-US" sz="1800" dirty="0" smtClean="0">
                <a:solidFill>
                  <a:srgbClr val="0000FF"/>
                </a:solidFill>
              </a:rPr>
              <a:t>insert(I, t)</a:t>
            </a:r>
          </a:p>
          <a:p>
            <a:pPr lvl="1" eaLnBrk="1" hangingPunct="1"/>
            <a:r>
              <a:rPr lang="en-US" sz="1800" dirty="0" err="1" smtClean="0"/>
              <a:t>pop_front</a:t>
            </a:r>
            <a:r>
              <a:rPr lang="en-US" sz="1800" dirty="0" smtClean="0"/>
              <a:t>(), </a:t>
            </a:r>
            <a:r>
              <a:rPr lang="en-US" sz="1800" dirty="0" err="1" smtClean="0"/>
              <a:t>pop_back</a:t>
            </a:r>
            <a:r>
              <a:rPr lang="en-US" sz="1800" dirty="0" smtClean="0"/>
              <a:t>(), </a:t>
            </a:r>
            <a:r>
              <a:rPr lang="en-US" sz="1800" dirty="0" smtClean="0">
                <a:solidFill>
                  <a:srgbClr val="0000FF"/>
                </a:solidFill>
              </a:rPr>
              <a:t>erase(I)</a:t>
            </a:r>
          </a:p>
          <a:p>
            <a:pPr lvl="1" eaLnBrk="1" hangingPunct="1"/>
            <a:r>
              <a:rPr lang="en-US" sz="1800" dirty="0" smtClean="0"/>
              <a:t>begin(), end();</a:t>
            </a:r>
          </a:p>
          <a:p>
            <a:pPr lvl="1" eaLnBrk="1" hangingPunct="1"/>
            <a:r>
              <a:rPr lang="en-US" sz="1800" dirty="0" smtClean="0"/>
              <a:t>front(), back();</a:t>
            </a:r>
          </a:p>
          <a:p>
            <a:pPr lvl="1" eaLnBrk="1" hangingPunct="1"/>
            <a:r>
              <a:rPr lang="en-US" sz="1800" dirty="0" smtClean="0"/>
              <a:t>empty();</a:t>
            </a:r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1355</Words>
  <Application>Microsoft Office PowerPoint</Application>
  <PresentationFormat>On-screen Show (4:3)</PresentationFormat>
  <Paragraphs>537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class_simple</vt:lpstr>
      <vt:lpstr>List ADT:  Linked lists  </vt:lpstr>
      <vt:lpstr>Lists in Everyday Life</vt:lpstr>
      <vt:lpstr>List Wish List</vt:lpstr>
      <vt:lpstr>Singly Linked List</vt:lpstr>
      <vt:lpstr>Abstract view of List and Iterator</vt:lpstr>
      <vt:lpstr>List Public Interface</vt:lpstr>
      <vt:lpstr>List Public Interface (cont’d)</vt:lpstr>
      <vt:lpstr>List Public Interface (cont’d)</vt:lpstr>
      <vt:lpstr>List Complexity Requirements</vt:lpstr>
      <vt:lpstr>List Complexity Requirements (2)</vt:lpstr>
      <vt:lpstr>List Iterator Public Interface</vt:lpstr>
      <vt:lpstr>Using List</vt:lpstr>
      <vt:lpstr>List Insertion</vt:lpstr>
      <vt:lpstr>Remove all copies of an item from List</vt:lpstr>
      <vt:lpstr>List and List Iterator</vt:lpstr>
      <vt:lpstr>List Implementation</vt:lpstr>
      <vt:lpstr>Nodes in a list</vt:lpstr>
      <vt:lpstr>List Class (Part 1)</vt:lpstr>
      <vt:lpstr>List Class (Part 2)</vt:lpstr>
      <vt:lpstr>List Class (Part 3)</vt:lpstr>
      <vt:lpstr>List Class (Part 4)</vt:lpstr>
      <vt:lpstr>List Class (Part 5)</vt:lpstr>
      <vt:lpstr>List Class (Part 6)</vt:lpstr>
      <vt:lpstr>List Class (Part 7)</vt:lpstr>
      <vt:lpstr>List Class (Part 8)</vt:lpstr>
      <vt:lpstr>List Class (Part 9)</vt:lpstr>
      <vt:lpstr>List Class (Part 10)</vt:lpstr>
      <vt:lpstr>List Class (Part 10)</vt:lpstr>
      <vt:lpstr>List Class (Part 11)</vt:lpstr>
      <vt:lpstr>Reading 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2015-02-02T15:23:36Z</dcterms:created>
  <dcterms:modified xsi:type="dcterms:W3CDTF">2016-02-03T05:36:18Z</dcterms:modified>
</cp:coreProperties>
</file>