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5" r:id="rId4"/>
    <p:sldId id="271" r:id="rId5"/>
    <p:sldId id="272" r:id="rId6"/>
    <p:sldId id="273" r:id="rId7"/>
    <p:sldId id="274" r:id="rId8"/>
    <p:sldId id="283" r:id="rId9"/>
    <p:sldId id="276" r:id="rId10"/>
    <p:sldId id="284" r:id="rId11"/>
    <p:sldId id="275" r:id="rId12"/>
    <p:sldId id="270" r:id="rId13"/>
    <p:sldId id="268" r:id="rId14"/>
    <p:sldId id="278" r:id="rId15"/>
    <p:sldId id="260" r:id="rId16"/>
    <p:sldId id="279" r:id="rId17"/>
    <p:sldId id="280" r:id="rId18"/>
    <p:sldId id="281" r:id="rId19"/>
    <p:sldId id="282" r:id="rId20"/>
    <p:sldId id="287" r:id="rId21"/>
    <p:sldId id="288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3333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8" autoAdjust="0"/>
    <p:restoredTop sz="91039" autoAdjust="0"/>
  </p:normalViewPr>
  <p:slideViewPr>
    <p:cSldViewPr>
      <p:cViewPr varScale="1">
        <p:scale>
          <a:sx n="66" d="100"/>
          <a:sy n="66" d="100"/>
        </p:scale>
        <p:origin x="-18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B7E4BA11-BB83-43BC-91C4-3CB2B2A93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79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188CFC0B-C8FD-41A8-81D3-AE6C8951C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673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3E1F0D8-BEB6-4D64-83E0-A9BE65947FDD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46853E2-502D-4045-9616-074DC603135E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B2FA6CF-BA21-44DE-BBBC-AD6FD5C4FCEA}" type="slidenum">
              <a:rPr 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EDE9855-2283-4D9B-8DAE-B6C8705862EA}" type="slidenum">
              <a:rPr 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D51C29E-FBB6-4D52-97B4-181890DD5C07}" type="slidenum">
              <a:rPr lang="en-US" sz="1300" smtClean="0">
                <a:latin typeface="Arial Narrow" pitchFamily="34" charset="0"/>
              </a:rPr>
              <a:pPr eaLnBrk="1" hangingPunct="1"/>
              <a:t>13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9908140-B0F7-42D8-9183-9DD079CFA94F}" type="slidenum">
              <a:rPr lang="en-US" sz="1300" smtClean="0">
                <a:latin typeface="Arial Narrow" pitchFamily="34" charset="0"/>
              </a:rPr>
              <a:pPr eaLnBrk="1" hangingPunct="1"/>
              <a:t>14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686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25C3CEB-1CA8-43CC-B90E-7A31AED8CF8D}" type="slidenum">
              <a:rPr lang="en-US" sz="1300" smtClean="0">
                <a:latin typeface="Arial Narrow" pitchFamily="34" charset="0"/>
              </a:rPr>
              <a:pPr eaLnBrk="1" hangingPunct="1"/>
              <a:t>15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A6F5081-F737-4DBE-AC76-0978EA840B0E}" type="slidenum">
              <a:rPr lang="en-US" sz="1300" smtClean="0">
                <a:latin typeface="Arial Narrow" pitchFamily="34" charset="0"/>
              </a:rPr>
              <a:pPr eaLnBrk="1" hangingPunct="1"/>
              <a:t>16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0EACECF-BE9B-4F40-A174-EED6DFD01A65}" type="slidenum">
              <a:rPr lang="en-US" sz="1300" smtClean="0">
                <a:latin typeface="Arial Narrow" pitchFamily="34" charset="0"/>
              </a:rPr>
              <a:pPr eaLnBrk="1" hangingPunct="1"/>
              <a:t>17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2AE7E85-A66A-4F23-B5AE-BEC6213F14CE}" type="slidenum">
              <a:rPr lang="en-US" sz="1300" smtClean="0">
                <a:latin typeface="Arial Narrow" pitchFamily="34" charset="0"/>
              </a:rPr>
              <a:pPr eaLnBrk="1" hangingPunct="1"/>
              <a:t>18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280BF13-5BFA-4F0E-BE35-62E1EEC975DE}" type="slidenum">
              <a:rPr lang="en-US" sz="1300" smtClean="0">
                <a:latin typeface="Arial Narrow" pitchFamily="34" charset="0"/>
              </a:rPr>
              <a:pPr eaLnBrk="1" hangingPunct="1"/>
              <a:t>19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0368278-921E-4730-A850-4E93B773F2DF}" type="slidenum">
              <a:rPr lang="en-US" sz="1300" smtClean="0">
                <a:latin typeface="Arial Narrow" pitchFamily="34" charset="0"/>
              </a:rPr>
              <a:pPr eaLnBrk="1" hangingPunct="1"/>
              <a:t>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CFC0B-C8FD-41A8-81D3-AE6C8951C5F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011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CFC0B-C8FD-41A8-81D3-AE6C8951C5F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65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A5F66C5-02FA-4F48-BBD7-514F9DB0F6E9}" type="slidenum">
              <a:rPr lang="en-US" sz="1300" smtClean="0">
                <a:latin typeface="Arial Narrow" pitchFamily="34" charset="0"/>
              </a:rPr>
              <a:pPr eaLnBrk="1" hangingPunct="1"/>
              <a:t>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B021B58-8BE9-434A-B55A-C0EE8545A044}" type="slidenum">
              <a:rPr lang="en-US" sz="1300" smtClean="0">
                <a:latin typeface="Arial Narrow" pitchFamily="34" charset="0"/>
              </a:rPr>
              <a:pPr eaLnBrk="1" hangingPunct="1"/>
              <a:t>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06B1625-94BD-4129-9FA9-698A57EC8DE8}" type="slidenum">
              <a:rPr lang="en-US" sz="1300" smtClean="0">
                <a:latin typeface="Arial Narrow" pitchFamily="34" charset="0"/>
              </a:rPr>
              <a:pPr eaLnBrk="1" hangingPunct="1"/>
              <a:t>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C72EC34-9C8A-48C0-8559-5750343AEF4B}" type="slidenum">
              <a:rPr lang="en-US" sz="1300" smtClean="0">
                <a:latin typeface="Arial Narrow" pitchFamily="34" charset="0"/>
              </a:rPr>
              <a:pPr eaLnBrk="1" hangingPunct="1"/>
              <a:t>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86FBB40-DA4C-469C-A2F1-9C65E40845F8}" type="slidenum">
              <a:rPr lang="en-US" sz="1300" smtClean="0">
                <a:latin typeface="Arial Narrow" pitchFamily="34" charset="0"/>
              </a:rPr>
              <a:pPr eaLnBrk="1" hangingPunct="1"/>
              <a:t>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D397ED6-D1B4-490A-AFD1-A88598D12422}" type="slidenum">
              <a:rPr lang="en-US" sz="1300" smtClean="0">
                <a:latin typeface="Arial Narrow" pitchFamily="34" charset="0"/>
              </a:rPr>
              <a:pPr eaLnBrk="1" hangingPunct="1"/>
              <a:t>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84C2693-E0B0-47CC-9F3A-AF0EC0F9D07F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D643C-1238-445A-90AC-5835105DA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48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EA9CB-A456-4020-A536-9428C86EC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63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E22A2-6BBD-4BC9-8733-0BA40F72A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36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0A5E3-658A-45DF-A96C-3F5BED80F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11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D203F-73E0-4C6A-B4B0-8379FE444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09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B961-E4F3-4E06-B4D4-09D140C34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9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F1A9A-ABD0-4983-BD2D-DBD5CB63A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96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DEBA0-B29E-4F46-944C-EB6950ADC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40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28519-CD89-4DB8-89DA-FCA40565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47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E2349-2915-49AA-911E-068F0D883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55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43CE2-3EB2-4688-8740-C8062F8F6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9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7CE0-7413-4D85-A441-B5D74758C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57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B0FA-0E50-4C7D-A472-B74B81C5D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34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1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635A4A4-A6A8-4CA1-A1DE-EE102977D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3FE9C-5129-4BD7-8614-F3AD2338AC4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914400"/>
          </a:xfrm>
        </p:spPr>
        <p:txBody>
          <a:bodyPr/>
          <a:lstStyle/>
          <a:p>
            <a:pPr eaLnBrk="1" hangingPunct="1"/>
            <a:r>
              <a:rPr lang="en-US" sz="2400" smtClean="0"/>
              <a:t>Chapter 3 Lists, Stacks, and Queues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371600" y="4572000"/>
            <a:ext cx="432752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Reading: Sections 3.1, 3.2, 3.3, 3.4</a:t>
            </a:r>
          </a:p>
          <a:p>
            <a:pPr lvl="1" eaLnBrk="1" hangingPunct="1">
              <a:buFontTx/>
              <a:buChar char="•"/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 Abstract Data Types (ADT)</a:t>
            </a:r>
          </a:p>
          <a:p>
            <a:pPr lvl="1" eaLnBrk="1" hangingPunct="1">
              <a:buFontTx/>
              <a:buChar char="•"/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 Iterators</a:t>
            </a:r>
          </a:p>
          <a:p>
            <a:pPr lvl="1" eaLnBrk="1" hangingPunct="1">
              <a:buFontTx/>
              <a:buChar char="•"/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 Implementation of Vector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AAD4B-D946-46BA-9AAD-A0EE3A294C2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const_iterator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486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following code </a:t>
            </a:r>
            <a:r>
              <a:rPr lang="en-US" sz="1800" dirty="0" smtClean="0"/>
              <a:t>is illegal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Two versions of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begin()</a:t>
            </a:r>
            <a:r>
              <a:rPr lang="en-US" sz="1800" dirty="0" smtClean="0"/>
              <a:t> and two versions of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end()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</a:rPr>
              <a:t>iterator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</a:rPr>
              <a:t> begin()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</a:rPr>
              <a:t>const_iterator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</a:rPr>
              <a:t> begin()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</a:rPr>
              <a:t>iterator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</a:rPr>
              <a:t> end()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</a:rPr>
              <a:t>const_iterator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</a:rPr>
              <a:t> end()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62000" y="1752600"/>
            <a:ext cx="7010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Container&gt;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void print 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Container &amp;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lst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ostream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&amp;out =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typename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</a:rPr>
              <a:t>Container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iterator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lst.begin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    while (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!=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lst.end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())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      out &lt;&lt; *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	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itr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 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	// attempt to change the list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++;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82FBC-325C-4C9E-B760-CFB77C12871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const_iterator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3522663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Note that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</a:rPr>
              <a:t>c.begin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  <a:r>
              <a:rPr lang="en-US" sz="1600" dirty="0" smtClean="0"/>
              <a:t> and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</a:rPr>
              <a:t>c.end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  <a:r>
              <a:rPr lang="en-US" sz="1600" dirty="0" smtClean="0"/>
              <a:t> functions in the example return </a:t>
            </a:r>
            <a:r>
              <a:rPr lang="en-US" sz="1600" dirty="0" err="1" smtClean="0">
                <a:solidFill>
                  <a:srgbClr val="0000FF"/>
                </a:solidFill>
                <a:latin typeface="Courier New" pitchFamily="49" charset="0"/>
              </a:rPr>
              <a:t>const_iterator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/>
              <a:t>type.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Returns a constant reference for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</a:rPr>
              <a:t>operator*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So that a function does not try to modify the elements of a constant container object.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30322" y="1524000"/>
            <a:ext cx="46730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template &lt;</a:t>
            </a:r>
            <a:r>
              <a:rPr lang="en-US" sz="1400" dirty="0" err="1">
                <a:latin typeface="+mn-lt"/>
              </a:rPr>
              <a:t>typename</a:t>
            </a:r>
            <a:r>
              <a:rPr lang="en-US" sz="1400" dirty="0">
                <a:latin typeface="+mn-lt"/>
              </a:rPr>
              <a:t> Container&gt;</a:t>
            </a:r>
          </a:p>
          <a:p>
            <a:r>
              <a:rPr lang="en-US" sz="1400" dirty="0">
                <a:latin typeface="+mn-lt"/>
              </a:rPr>
              <a:t>void print( </a:t>
            </a:r>
            <a:r>
              <a:rPr lang="en-US" sz="1400" dirty="0" err="1">
                <a:solidFill>
                  <a:srgbClr val="3333FF"/>
                </a:solidFill>
                <a:latin typeface="+mn-lt"/>
              </a:rPr>
              <a:t>const</a:t>
            </a:r>
            <a:r>
              <a:rPr lang="en-US" sz="1400" dirty="0">
                <a:solidFill>
                  <a:srgbClr val="3333FF"/>
                </a:solidFill>
                <a:latin typeface="+mn-lt"/>
              </a:rPr>
              <a:t> Container &amp; c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ostream</a:t>
            </a:r>
            <a:r>
              <a:rPr lang="en-US" sz="1400" dirty="0">
                <a:latin typeface="+mn-lt"/>
              </a:rPr>
              <a:t> &amp; out = </a:t>
            </a:r>
            <a:r>
              <a:rPr lang="en-US" sz="1400" dirty="0" err="1">
                <a:latin typeface="+mn-lt"/>
              </a:rPr>
              <a:t>cout</a:t>
            </a:r>
            <a:r>
              <a:rPr lang="en-US" sz="1400" dirty="0">
                <a:latin typeface="+mn-lt"/>
              </a:rPr>
              <a:t> )</a:t>
            </a:r>
          </a:p>
          <a:p>
            <a:r>
              <a:rPr lang="en-US" sz="1400" dirty="0">
                <a:latin typeface="+mn-lt"/>
              </a:rPr>
              <a:t>{</a:t>
            </a:r>
          </a:p>
          <a:p>
            <a:r>
              <a:rPr lang="en-US" sz="1400" dirty="0">
                <a:latin typeface="+mn-lt"/>
              </a:rPr>
              <a:t>    if( </a:t>
            </a:r>
            <a:r>
              <a:rPr lang="en-US" sz="1400" dirty="0" err="1">
                <a:latin typeface="+mn-lt"/>
              </a:rPr>
              <a:t>c.empty</a:t>
            </a:r>
            <a:r>
              <a:rPr lang="en-US" sz="1400" dirty="0">
                <a:latin typeface="+mn-lt"/>
              </a:rPr>
              <a:t>( ) )</a:t>
            </a:r>
          </a:p>
          <a:p>
            <a:r>
              <a:rPr lang="en-US" sz="1400" dirty="0">
                <a:latin typeface="+mn-lt"/>
              </a:rPr>
              <a:t>        out &lt;&lt; "(empty)";</a:t>
            </a:r>
          </a:p>
          <a:p>
            <a:r>
              <a:rPr lang="en-US" sz="1400" dirty="0">
                <a:latin typeface="+mn-lt"/>
              </a:rPr>
              <a:t>    else</a:t>
            </a:r>
          </a:p>
          <a:p>
            <a:r>
              <a:rPr lang="en-US" sz="1400" dirty="0">
                <a:latin typeface="+mn-lt"/>
              </a:rPr>
              <a:t>    {</a:t>
            </a:r>
          </a:p>
          <a:p>
            <a:r>
              <a:rPr lang="en-US" sz="1400" dirty="0">
                <a:latin typeface="+mn-lt"/>
              </a:rPr>
              <a:t>        </a:t>
            </a:r>
            <a:r>
              <a:rPr lang="en-US" sz="1400" dirty="0">
                <a:solidFill>
                  <a:srgbClr val="3333FF"/>
                </a:solidFill>
                <a:latin typeface="+mn-lt"/>
              </a:rPr>
              <a:t>auto </a:t>
            </a:r>
            <a:r>
              <a:rPr lang="en-US" sz="1400" dirty="0" err="1">
                <a:solidFill>
                  <a:srgbClr val="3333FF"/>
                </a:solidFill>
                <a:latin typeface="+mn-lt"/>
              </a:rPr>
              <a:t>itr</a:t>
            </a:r>
            <a:r>
              <a:rPr lang="en-US" sz="1400" dirty="0">
                <a:solidFill>
                  <a:srgbClr val="3333FF"/>
                </a:solidFill>
                <a:latin typeface="+mn-lt"/>
              </a:rPr>
              <a:t> = begin( c </a:t>
            </a:r>
            <a:r>
              <a:rPr lang="en-US" sz="1400" dirty="0" smtClean="0">
                <a:solidFill>
                  <a:srgbClr val="3333FF"/>
                </a:solidFill>
                <a:latin typeface="+mn-lt"/>
              </a:rPr>
              <a:t>);	// a const </a:t>
            </a:r>
            <a:r>
              <a:rPr lang="en-US" sz="1400" dirty="0" err="1" smtClean="0">
                <a:solidFill>
                  <a:srgbClr val="3333FF"/>
                </a:solidFill>
                <a:latin typeface="+mn-lt"/>
              </a:rPr>
              <a:t>iterator</a:t>
            </a:r>
            <a:endParaRPr lang="en-US" sz="1400" dirty="0" smtClean="0">
              <a:solidFill>
                <a:srgbClr val="3333FF"/>
              </a:solidFill>
              <a:latin typeface="+mn-lt"/>
            </a:endParaRPr>
          </a:p>
          <a:p>
            <a:r>
              <a:rPr lang="en-US" sz="1400" dirty="0" smtClean="0">
                <a:solidFill>
                  <a:srgbClr val="3333FF"/>
                </a:solidFill>
                <a:latin typeface="+mn-lt"/>
              </a:rPr>
              <a:t>        // auto </a:t>
            </a:r>
            <a:r>
              <a:rPr lang="en-US" sz="1400" dirty="0" err="1" smtClean="0">
                <a:solidFill>
                  <a:srgbClr val="3333FF"/>
                </a:solidFill>
                <a:latin typeface="+mn-lt"/>
              </a:rPr>
              <a:t>itr</a:t>
            </a:r>
            <a:r>
              <a:rPr lang="en-US" sz="1400" dirty="0" smtClean="0">
                <a:solidFill>
                  <a:srgbClr val="3333FF"/>
                </a:solidFill>
                <a:latin typeface="+mn-lt"/>
              </a:rPr>
              <a:t> = </a:t>
            </a:r>
            <a:r>
              <a:rPr lang="en-US" sz="1400" dirty="0" err="1" smtClean="0">
                <a:solidFill>
                  <a:srgbClr val="3333FF"/>
                </a:solidFill>
                <a:latin typeface="+mn-lt"/>
              </a:rPr>
              <a:t>c.begin</a:t>
            </a:r>
            <a:r>
              <a:rPr lang="en-US" sz="1400" dirty="0" smtClean="0">
                <a:solidFill>
                  <a:srgbClr val="3333FF"/>
                </a:solidFill>
                <a:latin typeface="+mn-lt"/>
              </a:rPr>
              <a:t>();</a:t>
            </a:r>
          </a:p>
          <a:p>
            <a:r>
              <a:rPr lang="en-US" sz="1400" dirty="0" smtClean="0">
                <a:solidFill>
                  <a:srgbClr val="3333FF"/>
                </a:solidFill>
                <a:latin typeface="+mn-lt"/>
              </a:rPr>
              <a:t>        // </a:t>
            </a:r>
            <a:r>
              <a:rPr lang="en-US" sz="1400" dirty="0" err="1" smtClean="0">
                <a:solidFill>
                  <a:srgbClr val="3333FF"/>
                </a:solidFill>
                <a:latin typeface="+mn-lt"/>
              </a:rPr>
              <a:t>typename</a:t>
            </a:r>
            <a:r>
              <a:rPr lang="en-US" sz="1400" dirty="0" smtClean="0">
                <a:solidFill>
                  <a:srgbClr val="3333FF"/>
                </a:solidFill>
                <a:latin typeface="+mn-lt"/>
              </a:rPr>
              <a:t> Container::</a:t>
            </a:r>
            <a:r>
              <a:rPr lang="en-US" sz="1400" dirty="0" err="1" smtClean="0">
                <a:solidFill>
                  <a:srgbClr val="3333FF"/>
                </a:solidFill>
                <a:latin typeface="+mn-lt"/>
              </a:rPr>
              <a:t>const_iterator</a:t>
            </a:r>
            <a:r>
              <a:rPr lang="en-US" sz="1400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rgbClr val="3333FF"/>
                </a:solidFill>
                <a:latin typeface="+mn-lt"/>
              </a:rPr>
              <a:t>itr</a:t>
            </a:r>
            <a:r>
              <a:rPr lang="en-US" sz="1400" dirty="0" smtClean="0">
                <a:solidFill>
                  <a:srgbClr val="3333FF"/>
                </a:solidFill>
                <a:latin typeface="+mn-lt"/>
              </a:rPr>
              <a:t> = </a:t>
            </a:r>
            <a:r>
              <a:rPr lang="en-US" sz="1400" dirty="0" err="1" smtClean="0">
                <a:solidFill>
                  <a:srgbClr val="3333FF"/>
                </a:solidFill>
                <a:latin typeface="+mn-lt"/>
              </a:rPr>
              <a:t>c.begin</a:t>
            </a:r>
            <a:r>
              <a:rPr lang="en-US" sz="1400" dirty="0" smtClean="0">
                <a:solidFill>
                  <a:srgbClr val="3333FF"/>
                </a:solidFill>
                <a:latin typeface="+mn-lt"/>
              </a:rPr>
              <a:t>();</a:t>
            </a:r>
            <a:endParaRPr lang="en-US" sz="1400" dirty="0">
              <a:solidFill>
                <a:srgbClr val="3333FF"/>
              </a:solidFill>
              <a:latin typeface="+mn-lt"/>
            </a:endParaRPr>
          </a:p>
          <a:p>
            <a:r>
              <a:rPr lang="en-US" sz="1400" dirty="0">
                <a:latin typeface="+mn-lt"/>
              </a:rPr>
              <a:t>        out &lt;&lt; "[ " &lt;&lt; </a:t>
            </a:r>
            <a:r>
              <a:rPr lang="en-US" sz="1400" dirty="0">
                <a:solidFill>
                  <a:srgbClr val="3333FF"/>
                </a:solidFill>
                <a:latin typeface="+mn-lt"/>
              </a:rPr>
              <a:t>*</a:t>
            </a:r>
            <a:r>
              <a:rPr lang="en-US" sz="1400" dirty="0" err="1">
                <a:solidFill>
                  <a:srgbClr val="3333FF"/>
                </a:solidFill>
                <a:latin typeface="+mn-lt"/>
              </a:rPr>
              <a:t>itr</a:t>
            </a:r>
            <a:r>
              <a:rPr lang="en-US" sz="1400" dirty="0">
                <a:latin typeface="+mn-lt"/>
              </a:rPr>
              <a:t>++;   // Print first item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       while( </a:t>
            </a:r>
            <a:r>
              <a:rPr lang="en-US" sz="1400" dirty="0" err="1">
                <a:latin typeface="+mn-lt"/>
              </a:rPr>
              <a:t>itr</a:t>
            </a:r>
            <a:r>
              <a:rPr lang="en-US" sz="1400" dirty="0">
                <a:latin typeface="+mn-lt"/>
              </a:rPr>
              <a:t> != end( c ) </a:t>
            </a:r>
            <a:r>
              <a:rPr lang="en-US" sz="1400" dirty="0" smtClean="0">
                <a:latin typeface="+mn-lt"/>
              </a:rPr>
              <a:t>)</a:t>
            </a:r>
          </a:p>
          <a:p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      // while (</a:t>
            </a:r>
            <a:r>
              <a:rPr lang="en-US" sz="1400" dirty="0" err="1" smtClean="0">
                <a:latin typeface="+mn-lt"/>
              </a:rPr>
              <a:t>itr</a:t>
            </a:r>
            <a:r>
              <a:rPr lang="en-US" sz="1400" dirty="0" smtClean="0">
                <a:latin typeface="+mn-lt"/>
              </a:rPr>
              <a:t> != </a:t>
            </a:r>
            <a:r>
              <a:rPr lang="en-US" sz="1400" dirty="0" err="1" smtClean="0">
                <a:latin typeface="+mn-lt"/>
              </a:rPr>
              <a:t>c.begin</a:t>
            </a:r>
            <a:r>
              <a:rPr lang="en-US" sz="1400" dirty="0" smtClean="0">
                <a:latin typeface="+mn-lt"/>
              </a:rPr>
              <a:t>()) 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           out &lt;&lt; ", " &lt;&lt; *</a:t>
            </a:r>
            <a:r>
              <a:rPr lang="en-US" sz="1400" dirty="0" err="1">
                <a:latin typeface="+mn-lt"/>
              </a:rPr>
              <a:t>itr</a:t>
            </a:r>
            <a:r>
              <a:rPr lang="en-US" sz="1400" dirty="0">
                <a:latin typeface="+mn-lt"/>
              </a:rPr>
              <a:t>++;</a:t>
            </a:r>
          </a:p>
          <a:p>
            <a:r>
              <a:rPr lang="en-US" sz="1400" dirty="0">
                <a:latin typeface="+mn-lt"/>
              </a:rPr>
              <a:t>        </a:t>
            </a:r>
            <a:r>
              <a:rPr lang="en-US" sz="1400" dirty="0" smtClean="0">
                <a:latin typeface="+mn-lt"/>
              </a:rPr>
              <a:t>out </a:t>
            </a:r>
            <a:r>
              <a:rPr lang="en-US" sz="1400" dirty="0">
                <a:latin typeface="+mn-lt"/>
              </a:rPr>
              <a:t>&lt;&lt; " ]" &lt;&lt; </a:t>
            </a:r>
            <a:r>
              <a:rPr lang="en-US" sz="1400" dirty="0" err="1">
                <a:latin typeface="+mn-lt"/>
              </a:rPr>
              <a:t>endl</a:t>
            </a:r>
            <a:r>
              <a:rPr lang="en-US" sz="1400" dirty="0">
                <a:latin typeface="+mn-lt"/>
              </a:rPr>
              <a:t>;</a:t>
            </a:r>
          </a:p>
          <a:p>
            <a:r>
              <a:rPr lang="en-US" sz="1400" dirty="0">
                <a:latin typeface="+mn-lt"/>
              </a:rPr>
              <a:t>    }</a:t>
            </a:r>
          </a:p>
          <a:p>
            <a:r>
              <a:rPr lang="en-US" sz="1400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9E3E4-DA19-454F-BDC6-E254729A77E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Vector Implementation of List ADT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 eaLnBrk="1" hangingPunct="1"/>
            <a:r>
              <a:rPr lang="en-US" smtClean="0"/>
              <a:t>Extends the notion of array by storing a sequence of arbitrary objects</a:t>
            </a:r>
          </a:p>
          <a:p>
            <a:pPr lvl="1" eaLnBrk="1" hangingPunct="1"/>
            <a:r>
              <a:rPr lang="en-US" smtClean="0"/>
              <a:t>Informally, we call it Vector ADT</a:t>
            </a:r>
          </a:p>
          <a:p>
            <a:pPr eaLnBrk="1" hangingPunct="1"/>
            <a:r>
              <a:rPr lang="en-US" smtClean="0"/>
              <a:t>Elements of vector ADT can be accessed by specifying their index.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B6106-13F0-44C0-8686-E9CE89EB093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838200"/>
          </a:xfrm>
        </p:spPr>
        <p:txBody>
          <a:bodyPr/>
          <a:lstStyle/>
          <a:p>
            <a:pPr eaLnBrk="1" hangingPunct="1"/>
            <a:r>
              <a:rPr lang="en-US" smtClean="0"/>
              <a:t>vector in C++ STL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696200" cy="4760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Collection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Elements of some proper type 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size</a:t>
            </a:r>
            <a:r>
              <a:rPr lang="en-US" sz="1600" b="1" dirty="0" smtClean="0">
                <a:latin typeface="Courier New" pitchFamily="49" charset="0"/>
              </a:rPr>
              <a:t> ( ) </a:t>
            </a:r>
            <a:r>
              <a:rPr lang="en-US" sz="1600" dirty="0" smtClean="0">
                <a:sym typeface="Wingdings" pitchFamily="2" charset="2"/>
              </a:rPr>
              <a:t> returns the number of elements in the vector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clear</a:t>
            </a:r>
            <a:r>
              <a:rPr lang="en-US" sz="1600" b="1" dirty="0" smtClean="0">
                <a:latin typeface="Courier New" pitchFamily="49" charset="0"/>
              </a:rPr>
              <a:t> ( ) </a:t>
            </a:r>
            <a:r>
              <a:rPr lang="en-US" sz="1600" dirty="0" smtClean="0">
                <a:sym typeface="Wingdings" pitchFamily="2" charset="2"/>
              </a:rPr>
              <a:t> removes all elements from the vector</a:t>
            </a: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err="1" smtClean="0">
                <a:latin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empty</a:t>
            </a:r>
            <a:r>
              <a:rPr lang="en-US" sz="1600" b="1" dirty="0" smtClean="0">
                <a:latin typeface="Courier New" pitchFamily="49" charset="0"/>
              </a:rPr>
              <a:t> ( )</a:t>
            </a:r>
            <a:r>
              <a:rPr lang="en-US" sz="1600" dirty="0" smtClean="0">
                <a:sym typeface="Wingdings" pitchFamily="2" charset="2"/>
              </a:rPr>
              <a:t> returns true if the vector has no elements</a:t>
            </a: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push_back</a:t>
            </a:r>
            <a:r>
              <a:rPr lang="en-US" sz="1600" b="1" dirty="0" smtClean="0">
                <a:latin typeface="Courier New" pitchFamily="49" charset="0"/>
              </a:rPr>
              <a:t> ( const Object &amp;x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adds x to the end of the vector</a:t>
            </a:r>
          </a:p>
          <a:p>
            <a:pPr lvl="1" eaLnBrk="1" hangingPunct="1">
              <a:lnSpc>
                <a:spcPct val="80000"/>
              </a:lnSpc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pop_back</a:t>
            </a:r>
            <a:r>
              <a:rPr lang="en-US" sz="1600" b="1" dirty="0" smtClean="0">
                <a:latin typeface="Courier New" pitchFamily="49" charset="0"/>
              </a:rPr>
              <a:t> ( 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Removes the object at the end of the vector</a:t>
            </a:r>
          </a:p>
          <a:p>
            <a:pPr lvl="1" eaLnBrk="1" hangingPunct="1">
              <a:lnSpc>
                <a:spcPct val="80000"/>
              </a:lnSpc>
            </a:pPr>
            <a:endParaRPr lang="en-US" sz="9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smtClean="0">
                <a:latin typeface="Courier New" pitchFamily="49" charset="0"/>
              </a:rPr>
              <a:t>Object &amp;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back</a:t>
            </a:r>
            <a:r>
              <a:rPr lang="en-US" sz="1600" b="1" dirty="0" smtClean="0">
                <a:latin typeface="Courier New" pitchFamily="49" charset="0"/>
              </a:rPr>
              <a:t> (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Returns the object at the end of the vector</a:t>
            </a:r>
          </a:p>
          <a:p>
            <a:pPr lvl="1" eaLnBrk="1" hangingPunct="1">
              <a:lnSpc>
                <a:spcPct val="80000"/>
              </a:lnSpc>
            </a:pPr>
            <a:endParaRPr lang="en-US" sz="1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smtClean="0">
                <a:latin typeface="Courier New" pitchFamily="49" charset="0"/>
              </a:rPr>
              <a:t>Object &amp;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front</a:t>
            </a:r>
            <a:r>
              <a:rPr lang="en-US" sz="1600" b="1" dirty="0" smtClean="0">
                <a:latin typeface="Courier New" pitchFamily="49" charset="0"/>
              </a:rPr>
              <a:t> (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Returns the object at the front of the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45930-310C-4AED-A3E0-602A73B4318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vector in C++ STL (contd.)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More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</a:rPr>
              <a:t>Object &amp;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operator[]</a:t>
            </a:r>
            <a:r>
              <a:rPr lang="en-US" sz="1600" b="1" smtClean="0">
                <a:latin typeface="Courier New" pitchFamily="49" charset="0"/>
              </a:rPr>
              <a:t> ( int index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Returns the object at location index (</a:t>
            </a:r>
            <a:r>
              <a:rPr lang="en-US" sz="1400" smtClean="0">
                <a:solidFill>
                  <a:srgbClr val="3333FF"/>
                </a:solidFill>
              </a:rPr>
              <a:t>without bounds checking</a:t>
            </a:r>
            <a:r>
              <a:rPr lang="en-US" sz="14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Both accessor and mutator versions</a:t>
            </a:r>
          </a:p>
          <a:p>
            <a:pPr lvl="1" eaLnBrk="1" hangingPunct="1">
              <a:lnSpc>
                <a:spcPct val="80000"/>
              </a:lnSpc>
            </a:pPr>
            <a:endParaRPr lang="en-US" sz="16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</a:rPr>
              <a:t>Object &amp;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at</a:t>
            </a:r>
            <a:r>
              <a:rPr lang="en-US" sz="1600" b="1" smtClean="0">
                <a:latin typeface="Courier New" pitchFamily="49" charset="0"/>
              </a:rPr>
              <a:t> ( int index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Returns the object at location index (with bounds checking)</a:t>
            </a:r>
          </a:p>
          <a:p>
            <a:pPr lvl="1" eaLnBrk="1" hangingPunct="1">
              <a:lnSpc>
                <a:spcPct val="80000"/>
              </a:lnSpc>
            </a:pPr>
            <a:endParaRPr lang="en-US" sz="16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</a:rPr>
              <a:t>int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capacity</a:t>
            </a:r>
            <a:r>
              <a:rPr lang="en-US" sz="1600" b="1" smtClean="0">
                <a:latin typeface="Courier New" pitchFamily="49" charset="0"/>
              </a:rPr>
              <a:t> (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Returns the internal capacity of the vector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Number of elements the container </a:t>
            </a:r>
            <a:r>
              <a:rPr lang="en-US" sz="1400" smtClean="0">
                <a:solidFill>
                  <a:schemeClr val="accent2"/>
                </a:solidFill>
              </a:rPr>
              <a:t>can hold </a:t>
            </a:r>
            <a:r>
              <a:rPr lang="en-US" sz="1400" smtClean="0"/>
              <a:t>without further memory allocation</a:t>
            </a:r>
          </a:p>
          <a:p>
            <a:pPr lvl="1" eaLnBrk="1" hangingPunct="1">
              <a:lnSpc>
                <a:spcPct val="80000"/>
              </a:lnSpc>
            </a:pPr>
            <a:endParaRPr lang="en-US" sz="16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</a:rPr>
              <a:t>void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reserve</a:t>
            </a:r>
            <a:r>
              <a:rPr lang="en-US" sz="1600" b="1" smtClean="0">
                <a:latin typeface="Courier New" pitchFamily="49" charset="0"/>
              </a:rPr>
              <a:t> ( int newCapacity)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Sets the new capacity of the vector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Number of elements that the container </a:t>
            </a:r>
            <a:r>
              <a:rPr lang="en-US" sz="1400" smtClean="0">
                <a:solidFill>
                  <a:schemeClr val="accent2"/>
                </a:solidFill>
              </a:rPr>
              <a:t>can hold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void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resize</a:t>
            </a:r>
            <a:r>
              <a:rPr lang="en-US" sz="1600" smtClean="0"/>
              <a:t>( int newSize, const Object&amp; val = Object()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Change the size of the vector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Newly created elements will be initialized to 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60C5D-A9A7-41EF-B9AF-F02440B40D3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Vector Class Template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Implementing Vector as first-class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be copied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Memory it uses automatically reclaimed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Vector maintains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primitive C++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array 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current number of items stored in the Vector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Copy and move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Copy and move assignment operator=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Destructor to reclaim primitive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 the other operators we saw earlier.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template &lt;</a:t>
            </a:r>
            <a:r>
              <a:rPr lang="en-US" sz="1200" b="1" dirty="0" err="1">
                <a:solidFill>
                  <a:schemeClr val="tx1"/>
                </a:solidFill>
              </a:rPr>
              <a:t>typename</a:t>
            </a:r>
            <a:r>
              <a:rPr lang="en-US" sz="1200" b="1" dirty="0">
                <a:solidFill>
                  <a:schemeClr val="tx1"/>
                </a:solidFill>
              </a:rPr>
              <a:t> Object&gt;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class Vector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>
                <a:solidFill>
                  <a:srgbClr val="3333FF"/>
                </a:solidFill>
              </a:rPr>
              <a:t>explicit Vector( </a:t>
            </a:r>
            <a:r>
              <a:rPr lang="en-US" sz="1200" b="1" dirty="0" err="1">
                <a:solidFill>
                  <a:srgbClr val="3333FF"/>
                </a:solidFill>
              </a:rPr>
              <a:t>int</a:t>
            </a:r>
            <a:r>
              <a:rPr lang="en-US" sz="1200" b="1" dirty="0">
                <a:solidFill>
                  <a:srgbClr val="3333FF"/>
                </a:solidFill>
              </a:rPr>
              <a:t> </a:t>
            </a:r>
            <a:r>
              <a:rPr lang="en-US" sz="1200" b="1" dirty="0" err="1">
                <a:solidFill>
                  <a:srgbClr val="3333FF"/>
                </a:solidFill>
              </a:rPr>
              <a:t>initSize</a:t>
            </a:r>
            <a:r>
              <a:rPr lang="en-US" sz="1200" b="1" dirty="0">
                <a:solidFill>
                  <a:srgbClr val="3333FF"/>
                </a:solidFill>
              </a:rPr>
              <a:t> = 0 </a:t>
            </a:r>
            <a:r>
              <a:rPr lang="en-US" sz="1200" b="1" dirty="0" smtClean="0">
                <a:solidFill>
                  <a:srgbClr val="3333FF"/>
                </a:solidFill>
              </a:rPr>
              <a:t>)	</a:t>
            </a: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rgbClr val="3333FF"/>
                </a:solidFill>
              </a:rPr>
              <a:t>// constructor</a:t>
            </a:r>
            <a:endParaRPr lang="en-US" sz="1200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: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{ </a:t>
            </a:r>
            <a:r>
              <a:rPr lang="en-US" sz="1200" b="1" dirty="0" err="1">
                <a:solidFill>
                  <a:schemeClr val="tx1"/>
                </a:solidFill>
              </a:rPr>
              <a:t>initSize</a:t>
            </a:r>
            <a:r>
              <a:rPr lang="en-US" sz="1200" b="1" dirty="0">
                <a:solidFill>
                  <a:schemeClr val="tx1"/>
                </a:solidFill>
              </a:rPr>
              <a:t> },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{ </a:t>
            </a:r>
            <a:r>
              <a:rPr lang="en-US" sz="1200" b="1" dirty="0" err="1">
                <a:solidFill>
                  <a:schemeClr val="tx1"/>
                </a:solidFill>
              </a:rPr>
              <a:t>initSize</a:t>
            </a:r>
            <a:r>
              <a:rPr lang="en-US" sz="1200" b="1" dirty="0">
                <a:solidFill>
                  <a:schemeClr val="tx1"/>
                </a:solidFill>
              </a:rPr>
              <a:t> + SPARE_CAPACITY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{ objects = new Object[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 ];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>
                <a:solidFill>
                  <a:srgbClr val="3333FF"/>
                </a:solidFill>
              </a:rPr>
              <a:t>Vector( </a:t>
            </a:r>
            <a:r>
              <a:rPr lang="en-US" sz="1200" b="1" dirty="0" err="1">
                <a:solidFill>
                  <a:srgbClr val="3333FF"/>
                </a:solidFill>
              </a:rPr>
              <a:t>const</a:t>
            </a:r>
            <a:r>
              <a:rPr lang="en-US" sz="1200" b="1" dirty="0">
                <a:solidFill>
                  <a:srgbClr val="3333FF"/>
                </a:solidFill>
              </a:rPr>
              <a:t> Vector &amp; </a:t>
            </a:r>
            <a:r>
              <a:rPr lang="en-US" sz="1200" b="1" dirty="0" err="1">
                <a:solidFill>
                  <a:srgbClr val="3333FF"/>
                </a:solidFill>
              </a:rPr>
              <a:t>rhs</a:t>
            </a:r>
            <a:r>
              <a:rPr lang="en-US" sz="1200" b="1" dirty="0">
                <a:solidFill>
                  <a:srgbClr val="3333FF"/>
                </a:solidFill>
              </a:rPr>
              <a:t> </a:t>
            </a:r>
            <a:r>
              <a:rPr lang="en-US" sz="1200" b="1" dirty="0" smtClean="0">
                <a:solidFill>
                  <a:srgbClr val="3333FF"/>
                </a:solidFill>
              </a:rPr>
              <a:t>)		// copy constructor</a:t>
            </a:r>
            <a:endParaRPr lang="en-US" sz="1200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: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{ </a:t>
            </a:r>
            <a:r>
              <a:rPr lang="en-US" sz="1200" b="1" dirty="0" err="1">
                <a:solidFill>
                  <a:schemeClr val="tx1"/>
                </a:solidFill>
              </a:rPr>
              <a:t>rhs.theSize</a:t>
            </a:r>
            <a:r>
              <a:rPr lang="en-US" sz="1200" b="1" dirty="0">
                <a:solidFill>
                  <a:schemeClr val="tx1"/>
                </a:solidFill>
              </a:rPr>
              <a:t> },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{ </a:t>
            </a:r>
            <a:r>
              <a:rPr lang="en-US" sz="1200" b="1" dirty="0" err="1">
                <a:solidFill>
                  <a:schemeClr val="tx1"/>
                </a:solidFill>
              </a:rPr>
              <a:t>rhs.theCapacity</a:t>
            </a:r>
            <a:r>
              <a:rPr lang="en-US" sz="1200" b="1" dirty="0">
                <a:solidFill>
                  <a:schemeClr val="tx1"/>
                </a:solidFill>
              </a:rPr>
              <a:t> }, objects{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objects = new Object[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 ];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for(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k = 0; k &lt;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; ++k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objects[ k ] = </a:t>
            </a:r>
            <a:r>
              <a:rPr lang="en-US" sz="1200" b="1" dirty="0" err="1">
                <a:solidFill>
                  <a:schemeClr val="tx1"/>
                </a:solidFill>
              </a:rPr>
              <a:t>rhs.objects</a:t>
            </a:r>
            <a:r>
              <a:rPr lang="en-US" sz="1200" b="1" dirty="0">
                <a:solidFill>
                  <a:schemeClr val="tx1"/>
                </a:solidFill>
              </a:rPr>
              <a:t>[ k ];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33FF"/>
                </a:solidFill>
              </a:rPr>
              <a:t>    Vector &amp; operator= ( </a:t>
            </a:r>
            <a:r>
              <a:rPr lang="en-US" sz="1200" b="1" dirty="0" err="1">
                <a:solidFill>
                  <a:srgbClr val="3333FF"/>
                </a:solidFill>
              </a:rPr>
              <a:t>const</a:t>
            </a:r>
            <a:r>
              <a:rPr lang="en-US" sz="1200" b="1" dirty="0">
                <a:solidFill>
                  <a:srgbClr val="3333FF"/>
                </a:solidFill>
              </a:rPr>
              <a:t> Vector &amp; </a:t>
            </a:r>
            <a:r>
              <a:rPr lang="en-US" sz="1200" b="1" dirty="0" err="1">
                <a:solidFill>
                  <a:srgbClr val="3333FF"/>
                </a:solidFill>
              </a:rPr>
              <a:t>rhs</a:t>
            </a:r>
            <a:r>
              <a:rPr lang="en-US" sz="1200" b="1" dirty="0">
                <a:solidFill>
                  <a:srgbClr val="3333FF"/>
                </a:solidFill>
              </a:rPr>
              <a:t> </a:t>
            </a:r>
            <a:r>
              <a:rPr lang="en-US" sz="1200" b="1" dirty="0" smtClean="0">
                <a:solidFill>
                  <a:srgbClr val="3333FF"/>
                </a:solidFill>
              </a:rPr>
              <a:t>)	// copy assignment operator=</a:t>
            </a:r>
            <a:endParaRPr lang="en-US" sz="1200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Vector copy = </a:t>
            </a:r>
            <a:r>
              <a:rPr lang="en-US" sz="1200" b="1" dirty="0" err="1">
                <a:solidFill>
                  <a:schemeClr val="tx1"/>
                </a:solidFill>
              </a:rPr>
              <a:t>rhs</a:t>
            </a:r>
            <a:r>
              <a:rPr lang="en-US" sz="1200" b="1" dirty="0" smtClean="0">
                <a:solidFill>
                  <a:schemeClr val="tx1"/>
                </a:solidFill>
              </a:rPr>
              <a:t>;			// calling copy constructor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std</a:t>
            </a:r>
            <a:r>
              <a:rPr lang="en-US" sz="1200" b="1" dirty="0">
                <a:solidFill>
                  <a:schemeClr val="tx1"/>
                </a:solidFill>
              </a:rPr>
              <a:t>::swap( *this, copy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return *this;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4663F-A733-4460-95E5-B4C1922B2D9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Vector Implementation (Part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</a:rPr>
              <a:t>~</a:t>
            </a:r>
            <a:r>
              <a:rPr lang="en-US" sz="1200" b="1" dirty="0">
                <a:solidFill>
                  <a:schemeClr val="tx1"/>
                </a:solidFill>
              </a:rPr>
              <a:t>Vector(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{ delete [ ] objects;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>
                <a:solidFill>
                  <a:srgbClr val="0000FF"/>
                </a:solidFill>
              </a:rPr>
              <a:t>Vector( Vector &amp;&amp; </a:t>
            </a:r>
            <a:r>
              <a:rPr lang="en-US" sz="1200" b="1" dirty="0" err="1">
                <a:solidFill>
                  <a:srgbClr val="0000FF"/>
                </a:solidFill>
              </a:rPr>
              <a:t>rhs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)			// move constructor</a:t>
            </a:r>
            <a:endParaRPr lang="en-US" sz="1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: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{ </a:t>
            </a:r>
            <a:r>
              <a:rPr lang="en-US" sz="1200" b="1" dirty="0" err="1">
                <a:solidFill>
                  <a:schemeClr val="tx1"/>
                </a:solidFill>
              </a:rPr>
              <a:t>rhs.theSize</a:t>
            </a:r>
            <a:r>
              <a:rPr lang="en-US" sz="1200" b="1" dirty="0">
                <a:solidFill>
                  <a:schemeClr val="tx1"/>
                </a:solidFill>
              </a:rPr>
              <a:t> },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{ </a:t>
            </a:r>
            <a:r>
              <a:rPr lang="en-US" sz="1200" b="1" dirty="0" err="1">
                <a:solidFill>
                  <a:schemeClr val="tx1"/>
                </a:solidFill>
              </a:rPr>
              <a:t>rhs.theCapacity</a:t>
            </a:r>
            <a:r>
              <a:rPr lang="en-US" sz="1200" b="1" dirty="0">
                <a:solidFill>
                  <a:schemeClr val="tx1"/>
                </a:solidFill>
              </a:rPr>
              <a:t> }, objects{ </a:t>
            </a:r>
            <a:r>
              <a:rPr lang="en-US" sz="1200" b="1" dirty="0" err="1">
                <a:solidFill>
                  <a:schemeClr val="tx1"/>
                </a:solidFill>
              </a:rPr>
              <a:t>rhs.objects</a:t>
            </a:r>
            <a:r>
              <a:rPr lang="en-US" sz="1200" b="1" dirty="0">
                <a:solidFill>
                  <a:schemeClr val="tx1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rhs.objects</a:t>
            </a:r>
            <a:r>
              <a:rPr lang="en-US" sz="1200" b="1" dirty="0">
                <a:solidFill>
                  <a:schemeClr val="tx1"/>
                </a:solidFill>
              </a:rPr>
              <a:t> = </a:t>
            </a:r>
            <a:r>
              <a:rPr lang="en-US" sz="1200" b="1" dirty="0" err="1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rhs.theSize</a:t>
            </a:r>
            <a:r>
              <a:rPr lang="en-US" sz="1200" b="1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rhs.theCapacity</a:t>
            </a:r>
            <a:r>
              <a:rPr lang="en-US" sz="1200" b="1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</a:rPr>
              <a:t>    Vector &amp; operator= ( Vector &amp;&amp; </a:t>
            </a:r>
            <a:r>
              <a:rPr lang="en-US" sz="1200" b="1" dirty="0" err="1">
                <a:solidFill>
                  <a:srgbClr val="0000FF"/>
                </a:solidFill>
              </a:rPr>
              <a:t>rhs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)		// move assignment operator=</a:t>
            </a:r>
            <a:endParaRPr lang="en-US" sz="1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   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std</a:t>
            </a:r>
            <a:r>
              <a:rPr lang="en-US" sz="1200" b="1" dirty="0">
                <a:solidFill>
                  <a:schemeClr val="tx1"/>
                </a:solidFill>
              </a:rPr>
              <a:t>::swap(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tx1"/>
                </a:solidFill>
              </a:rPr>
              <a:t>rhs.theSize</a:t>
            </a:r>
            <a:r>
              <a:rPr lang="en-US" sz="1200" b="1" dirty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std</a:t>
            </a:r>
            <a:r>
              <a:rPr lang="en-US" sz="1200" b="1" dirty="0">
                <a:solidFill>
                  <a:schemeClr val="tx1"/>
                </a:solidFill>
              </a:rPr>
              <a:t>::swap(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tx1"/>
                </a:solidFill>
              </a:rPr>
              <a:t>rhs.theCapacity</a:t>
            </a:r>
            <a:r>
              <a:rPr lang="en-US" sz="1200" b="1" dirty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std</a:t>
            </a:r>
            <a:r>
              <a:rPr lang="en-US" sz="1200" b="1" dirty="0">
                <a:solidFill>
                  <a:schemeClr val="tx1"/>
                </a:solidFill>
              </a:rPr>
              <a:t>::swap( objects, </a:t>
            </a:r>
            <a:r>
              <a:rPr lang="en-US" sz="1200" b="1" dirty="0" err="1">
                <a:solidFill>
                  <a:schemeClr val="tx1"/>
                </a:solidFill>
              </a:rPr>
              <a:t>rhs.objects</a:t>
            </a:r>
            <a:r>
              <a:rPr lang="en-US" sz="1200" b="1" dirty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return *this;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E2222-B99D-4306-8346-0CF6A500FC6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Vector Implementation (Part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empty( 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{ return size( ) == 0;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size( 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{ return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capacity( 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{ return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;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Object &amp; operator[](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index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</a:t>
            </a:r>
            <a:r>
              <a:rPr lang="en-US" sz="1200" b="1" dirty="0">
                <a:solidFill>
                  <a:schemeClr val="tx1"/>
                </a:solidFill>
              </a:rPr>
              <a:t>objects[ index </a:t>
            </a:r>
            <a:r>
              <a:rPr lang="en-US" sz="1200" b="1" dirty="0" smtClean="0">
                <a:solidFill>
                  <a:schemeClr val="tx1"/>
                </a:solidFill>
              </a:rPr>
              <a:t>];		// no error checking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r>
              <a:rPr lang="en-US" sz="1200" b="1" dirty="0">
                <a:solidFill>
                  <a:schemeClr val="tx1"/>
                </a:solidFill>
              </a:rPr>
              <a:t> Object &amp; operator[](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index 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</a:t>
            </a:r>
            <a:r>
              <a:rPr lang="en-US" sz="1200" b="1" dirty="0">
                <a:solidFill>
                  <a:schemeClr val="tx1"/>
                </a:solidFill>
              </a:rPr>
              <a:t>objects[ index </a:t>
            </a:r>
            <a:r>
              <a:rPr lang="en-US" sz="1200" b="1" dirty="0" smtClean="0">
                <a:solidFill>
                  <a:schemeClr val="tx1"/>
                </a:solidFill>
              </a:rPr>
              <a:t>];		// no error checking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void </a:t>
            </a:r>
            <a:r>
              <a:rPr lang="en-US" sz="1200" b="1" dirty="0">
                <a:solidFill>
                  <a:schemeClr val="tx1"/>
                </a:solidFill>
              </a:rPr>
              <a:t>resize(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newSize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if( </a:t>
            </a:r>
            <a:r>
              <a:rPr lang="en-US" sz="1200" b="1" dirty="0" err="1">
                <a:solidFill>
                  <a:schemeClr val="tx1"/>
                </a:solidFill>
              </a:rPr>
              <a:t>newSize</a:t>
            </a:r>
            <a:r>
              <a:rPr lang="en-US" sz="1200" b="1" dirty="0">
                <a:solidFill>
                  <a:schemeClr val="tx1"/>
                </a:solidFill>
              </a:rPr>
              <a:t> &gt;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reserve( </a:t>
            </a:r>
            <a:r>
              <a:rPr lang="en-US" sz="1200" b="1" dirty="0" err="1">
                <a:solidFill>
                  <a:schemeClr val="tx1"/>
                </a:solidFill>
              </a:rPr>
              <a:t>newSize</a:t>
            </a:r>
            <a:r>
              <a:rPr lang="en-US" sz="1200" b="1" dirty="0">
                <a:solidFill>
                  <a:schemeClr val="tx1"/>
                </a:solidFill>
              </a:rPr>
              <a:t> * 2 </a:t>
            </a:r>
            <a:r>
              <a:rPr lang="en-US" sz="1200" b="1" dirty="0" smtClean="0">
                <a:solidFill>
                  <a:schemeClr val="tx1"/>
                </a:solidFill>
              </a:rPr>
              <a:t>);		// memory allocation is expensive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 = </a:t>
            </a:r>
            <a:r>
              <a:rPr lang="en-US" sz="1200" b="1" dirty="0" err="1">
                <a:solidFill>
                  <a:schemeClr val="tx1"/>
                </a:solidFill>
              </a:rPr>
              <a:t>newSize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2A012-A9A0-475C-8484-32117CD11CC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Vector Implementation (Part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    </a:t>
            </a:r>
            <a:r>
              <a:rPr lang="en-US" sz="1200" b="1" dirty="0" smtClean="0">
                <a:solidFill>
                  <a:schemeClr val="tx1"/>
                </a:solidFill>
              </a:rPr>
              <a:t>void </a:t>
            </a:r>
            <a:r>
              <a:rPr lang="en-US" sz="1200" b="1" dirty="0">
                <a:solidFill>
                  <a:schemeClr val="tx1"/>
                </a:solidFill>
              </a:rPr>
              <a:t>reserve(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newCapacity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if( </a:t>
            </a:r>
            <a:r>
              <a:rPr lang="en-US" sz="1200" b="1" dirty="0" err="1">
                <a:solidFill>
                  <a:schemeClr val="tx1"/>
                </a:solidFill>
              </a:rPr>
              <a:t>newCapacity</a:t>
            </a:r>
            <a:r>
              <a:rPr lang="en-US" sz="1200" b="1" dirty="0">
                <a:solidFill>
                  <a:schemeClr val="tx1"/>
                </a:solidFill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return;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Object *</a:t>
            </a:r>
            <a:r>
              <a:rPr lang="en-US" sz="1200" b="1" dirty="0" err="1">
                <a:solidFill>
                  <a:schemeClr val="tx1"/>
                </a:solidFill>
              </a:rPr>
              <a:t>newArray</a:t>
            </a:r>
            <a:r>
              <a:rPr lang="en-US" sz="1200" b="1" dirty="0">
                <a:solidFill>
                  <a:schemeClr val="tx1"/>
                </a:solidFill>
              </a:rPr>
              <a:t> = new Object[ </a:t>
            </a:r>
            <a:r>
              <a:rPr lang="en-US" sz="1200" b="1" dirty="0" err="1">
                <a:solidFill>
                  <a:schemeClr val="tx1"/>
                </a:solidFill>
              </a:rPr>
              <a:t>newCapacity</a:t>
            </a:r>
            <a:r>
              <a:rPr lang="en-US" sz="1200" b="1" dirty="0">
                <a:solidFill>
                  <a:schemeClr val="tx1"/>
                </a:solidFill>
              </a:rPr>
              <a:t> ];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for(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k = 0; k &lt;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; ++k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</a:rPr>
              <a:t>newArray</a:t>
            </a:r>
            <a:r>
              <a:rPr lang="en-US" sz="1200" b="1" dirty="0">
                <a:solidFill>
                  <a:schemeClr val="tx1"/>
                </a:solidFill>
              </a:rPr>
              <a:t>[ k ] = </a:t>
            </a:r>
            <a:r>
              <a:rPr lang="en-US" sz="1200" b="1" dirty="0" err="1">
                <a:solidFill>
                  <a:schemeClr val="tx1"/>
                </a:solidFill>
              </a:rPr>
              <a:t>std</a:t>
            </a:r>
            <a:r>
              <a:rPr lang="en-US" sz="1200" b="1" dirty="0">
                <a:solidFill>
                  <a:schemeClr val="tx1"/>
                </a:solidFill>
              </a:rPr>
              <a:t>::move( objects[ k ] );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 = </a:t>
            </a:r>
            <a:r>
              <a:rPr lang="en-US" sz="1200" b="1" dirty="0" err="1">
                <a:solidFill>
                  <a:schemeClr val="tx1"/>
                </a:solidFill>
              </a:rPr>
              <a:t>newCapacity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</a:rPr>
              <a:t>std</a:t>
            </a:r>
            <a:r>
              <a:rPr lang="en-US" sz="1200" b="1" dirty="0">
                <a:solidFill>
                  <a:schemeClr val="tx1"/>
                </a:solidFill>
              </a:rPr>
              <a:t>::swap( objects, </a:t>
            </a:r>
            <a:r>
              <a:rPr lang="en-US" sz="1200" b="1" dirty="0" err="1">
                <a:solidFill>
                  <a:schemeClr val="tx1"/>
                </a:solidFill>
              </a:rPr>
              <a:t>newArray</a:t>
            </a:r>
            <a:r>
              <a:rPr lang="en-US" sz="1200" b="1" dirty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delete [ ] </a:t>
            </a:r>
            <a:r>
              <a:rPr lang="en-US" sz="1200" b="1" dirty="0" err="1">
                <a:solidFill>
                  <a:schemeClr val="tx1"/>
                </a:solidFill>
              </a:rPr>
              <a:t>newArray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void </a:t>
            </a:r>
            <a:r>
              <a:rPr lang="en-US" sz="1200" b="1" dirty="0" err="1">
                <a:solidFill>
                  <a:schemeClr val="tx1"/>
                </a:solidFill>
              </a:rPr>
              <a:t>push_back</a:t>
            </a:r>
            <a:r>
              <a:rPr lang="en-US" sz="1200" b="1" dirty="0">
                <a:solidFill>
                  <a:schemeClr val="tx1"/>
                </a:solidFill>
              </a:rPr>
              <a:t>(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r>
              <a:rPr lang="en-US" sz="1200" b="1" dirty="0">
                <a:solidFill>
                  <a:schemeClr val="tx1"/>
                </a:solidFill>
              </a:rPr>
              <a:t> Object &amp; x </a:t>
            </a:r>
            <a:r>
              <a:rPr lang="en-US" sz="1200" b="1" dirty="0" smtClean="0">
                <a:solidFill>
                  <a:schemeClr val="tx1"/>
                </a:solidFill>
              </a:rPr>
              <a:t>)			</a:t>
            </a:r>
            <a:r>
              <a:rPr lang="en-US" sz="1200" b="1" dirty="0" smtClean="0">
                <a:solidFill>
                  <a:srgbClr val="0000FF"/>
                </a:solidFill>
              </a:rPr>
              <a:t>// copy x</a:t>
            </a:r>
            <a:endParaRPr lang="en-US" sz="1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if(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 ==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</a:rPr>
              <a:t>            reserve( 2 * </a:t>
            </a:r>
            <a:r>
              <a:rPr lang="en-US" sz="1200" b="1" dirty="0" err="1">
                <a:solidFill>
                  <a:srgbClr val="0000FF"/>
                </a:solidFill>
              </a:rPr>
              <a:t>theCapacity</a:t>
            </a:r>
            <a:r>
              <a:rPr lang="en-US" sz="1200" b="1" dirty="0">
                <a:solidFill>
                  <a:srgbClr val="0000FF"/>
                </a:solidFill>
              </a:rPr>
              <a:t> + 1 </a:t>
            </a:r>
            <a:r>
              <a:rPr lang="en-US" sz="1200" b="1" dirty="0" smtClean="0">
                <a:solidFill>
                  <a:srgbClr val="0000FF"/>
                </a:solidFill>
              </a:rPr>
              <a:t>);			// memory allocation is expensive</a:t>
            </a:r>
            <a:endParaRPr lang="en-US" sz="1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objects[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++ ] = x;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BF09C-DEBD-496C-AC5F-4867DDA5254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Implementation (Part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17A52-51D4-4EF1-BE49-FB33514BC3D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 (ADT)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High-level definition of data types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An ADT specifies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 </a:t>
            </a:r>
            <a:r>
              <a:rPr lang="en-US" sz="1800" i="1" dirty="0" smtClean="0">
                <a:solidFill>
                  <a:srgbClr val="0000FF"/>
                </a:solidFill>
              </a:rPr>
              <a:t>collection</a:t>
            </a:r>
            <a:r>
              <a:rPr lang="en-US" sz="1800" dirty="0" smtClean="0"/>
              <a:t>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 set of </a:t>
            </a:r>
            <a:r>
              <a:rPr lang="en-US" sz="1800" i="1" dirty="0" smtClean="0">
                <a:solidFill>
                  <a:srgbClr val="0000FF"/>
                </a:solidFill>
              </a:rPr>
              <a:t>operations</a:t>
            </a:r>
            <a:r>
              <a:rPr lang="en-US" sz="1800" dirty="0" smtClean="0"/>
              <a:t> on the data or subsets of the data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ADT does not specify </a:t>
            </a:r>
            <a:r>
              <a:rPr lang="en-US" sz="2000" b="1" dirty="0" smtClean="0"/>
              <a:t>how</a:t>
            </a:r>
            <a:r>
              <a:rPr lang="en-US" sz="2000" dirty="0" smtClean="0"/>
              <a:t> the operations should be implemented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list, stack, queue, </a:t>
            </a:r>
            <a:r>
              <a:rPr lang="en-US" sz="1800" dirty="0" err="1" smtClean="0"/>
              <a:t>deque</a:t>
            </a:r>
            <a:r>
              <a:rPr lang="en-US" sz="1800" dirty="0" smtClean="0"/>
              <a:t>, priority queue, table (map), associative array, set, graph, digraph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How are </a:t>
            </a:r>
            <a:r>
              <a:rPr lang="en-US" sz="2000" dirty="0" smtClean="0"/>
              <a:t>these different?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Class template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ADT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Implementation (Part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void </a:t>
            </a:r>
            <a:r>
              <a:rPr lang="en-US" sz="1200" b="1" dirty="0" err="1">
                <a:solidFill>
                  <a:schemeClr val="tx1"/>
                </a:solidFill>
              </a:rPr>
              <a:t>push_back</a:t>
            </a:r>
            <a:r>
              <a:rPr lang="en-US" sz="1200" b="1" dirty="0">
                <a:solidFill>
                  <a:schemeClr val="tx1"/>
                </a:solidFill>
              </a:rPr>
              <a:t>( </a:t>
            </a:r>
            <a:r>
              <a:rPr lang="en-US" sz="1200" b="1" dirty="0">
                <a:solidFill>
                  <a:srgbClr val="0000FF"/>
                </a:solidFill>
              </a:rPr>
              <a:t>Object &amp;&amp; x </a:t>
            </a:r>
            <a:r>
              <a:rPr lang="en-US" sz="1200" b="1" dirty="0" smtClean="0">
                <a:solidFill>
                  <a:schemeClr val="tx1"/>
                </a:solidFill>
              </a:rPr>
              <a:t>)			</a:t>
            </a:r>
            <a:r>
              <a:rPr lang="en-US" sz="1200" b="1" dirty="0" smtClean="0">
                <a:solidFill>
                  <a:srgbClr val="0000FF"/>
                </a:solidFill>
              </a:rPr>
              <a:t>// move x</a:t>
            </a:r>
            <a:endParaRPr lang="en-US" sz="1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if(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 ==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    reserve( 2 *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>
                <a:solidFill>
                  <a:schemeClr val="tx1"/>
                </a:solidFill>
              </a:rPr>
              <a:t> + 1 );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  objects[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++ ] = </a:t>
            </a:r>
            <a:r>
              <a:rPr lang="en-US" sz="1200" b="1" dirty="0" err="1">
                <a:solidFill>
                  <a:schemeClr val="tx1"/>
                </a:solidFill>
              </a:rPr>
              <a:t>std</a:t>
            </a:r>
            <a:r>
              <a:rPr lang="en-US" sz="1200" b="1" dirty="0">
                <a:solidFill>
                  <a:schemeClr val="tx1"/>
                </a:solidFill>
              </a:rPr>
              <a:t>::move( x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void </a:t>
            </a:r>
            <a:r>
              <a:rPr lang="en-US" sz="1200" b="1" dirty="0" err="1">
                <a:solidFill>
                  <a:schemeClr val="tx1"/>
                </a:solidFill>
              </a:rPr>
              <a:t>pop_back</a:t>
            </a:r>
            <a:r>
              <a:rPr lang="en-US" sz="1200" b="1" dirty="0">
                <a:solidFill>
                  <a:schemeClr val="tx1"/>
                </a:solidFill>
              </a:rPr>
              <a:t>(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--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r>
              <a:rPr lang="en-US" sz="1200" b="1" dirty="0">
                <a:solidFill>
                  <a:schemeClr val="tx1"/>
                </a:solidFill>
              </a:rPr>
              <a:t> Object &amp; back ( 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</a:t>
            </a:r>
            <a:r>
              <a:rPr lang="en-US" sz="1200" b="1" dirty="0">
                <a:solidFill>
                  <a:schemeClr val="tx1"/>
                </a:solidFill>
              </a:rPr>
              <a:t>objects[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>
                <a:solidFill>
                  <a:schemeClr val="tx1"/>
                </a:solidFill>
              </a:rPr>
              <a:t> - 1 ];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// Iterator stuff: not bounds checked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typedef</a:t>
            </a:r>
            <a:r>
              <a:rPr lang="en-US" sz="1200" b="1" dirty="0">
                <a:solidFill>
                  <a:schemeClr val="tx1"/>
                </a:solidFill>
              </a:rPr>
              <a:t> Object * iterator</a:t>
            </a:r>
            <a:r>
              <a:rPr lang="en-US" sz="1200" b="1" dirty="0" smtClean="0">
                <a:solidFill>
                  <a:schemeClr val="tx1"/>
                </a:solidFill>
              </a:rPr>
              <a:t>;		// defined as pointer to object, not real nested class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typedef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r>
              <a:rPr lang="en-US" sz="1200" b="1" dirty="0">
                <a:solidFill>
                  <a:schemeClr val="tx1"/>
                </a:solidFill>
              </a:rPr>
              <a:t> Object * </a:t>
            </a:r>
            <a:r>
              <a:rPr lang="en-US" sz="1200" b="1" dirty="0" err="1">
                <a:solidFill>
                  <a:schemeClr val="tx1"/>
                </a:solidFill>
              </a:rPr>
              <a:t>const_iterator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8B961-E4F3-4E06-B4D4-09D140C34E9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Implementation (Part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iterator </a:t>
            </a:r>
            <a:r>
              <a:rPr lang="en-US" sz="1200" b="1" dirty="0">
                <a:solidFill>
                  <a:schemeClr val="tx1"/>
                </a:solidFill>
              </a:rPr>
              <a:t>begin(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{ return &amp;objects[ 0 ];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const_iterator</a:t>
            </a:r>
            <a:r>
              <a:rPr lang="en-US" sz="1200" b="1" dirty="0">
                <a:solidFill>
                  <a:schemeClr val="tx1"/>
                </a:solidFill>
              </a:rPr>
              <a:t> begin( 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{ return &amp;objects[ 0 ];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iterator end(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{ return &amp;objects[ size( ) ]; 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const_iterator</a:t>
            </a:r>
            <a:r>
              <a:rPr lang="en-US" sz="1200" b="1" dirty="0">
                <a:solidFill>
                  <a:schemeClr val="tx1"/>
                </a:solidFill>
              </a:rPr>
              <a:t> end( 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  { return &amp;objects[ size( ) ]; }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static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SPARE_CAPACITY = </a:t>
            </a:r>
            <a:r>
              <a:rPr lang="en-US" sz="1200" b="1" dirty="0" smtClean="0">
                <a:solidFill>
                  <a:schemeClr val="tx1"/>
                </a:solidFill>
              </a:rPr>
              <a:t>16;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private: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theSize</a:t>
            </a:r>
            <a:r>
              <a:rPr lang="en-US" sz="1200" b="1" dirty="0" smtClean="0">
                <a:solidFill>
                  <a:schemeClr val="tx1"/>
                </a:solidFill>
              </a:rPr>
              <a:t>;	// number of actual elements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theCapacity</a:t>
            </a:r>
            <a:r>
              <a:rPr lang="en-US" sz="1200" b="1" dirty="0" smtClean="0">
                <a:solidFill>
                  <a:schemeClr val="tx1"/>
                </a:solidFill>
              </a:rPr>
              <a:t>;	// number of elements that can be stored without reallocating memory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Object * objects;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8B961-E4F3-4E06-B4D4-09D140C34E9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347F9-3CE8-4B18-B389-847F2686AAC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ADT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Objects/data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0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, A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, A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, … A 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N-1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Size of the List is </a:t>
            </a:r>
            <a:r>
              <a:rPr lang="en-US" smtClean="0">
                <a:solidFill>
                  <a:srgbClr val="0000FF"/>
                </a:solidFill>
              </a:rPr>
              <a:t>N</a:t>
            </a:r>
          </a:p>
          <a:p>
            <a:pPr eaLnBrk="1" hangingPunct="1"/>
            <a:r>
              <a:rPr lang="en-US" smtClean="0"/>
              <a:t>Operations</a:t>
            </a:r>
          </a:p>
          <a:p>
            <a:pPr lvl="1" eaLnBrk="1" hangingPunct="1"/>
            <a:r>
              <a:rPr lang="en-US" smtClean="0"/>
              <a:t>Up to the designer of a List, for example, 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printList()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makeEmpty()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Find()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Insert()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Remove()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findKth()</a:t>
            </a:r>
          </a:p>
          <a:p>
            <a:pPr lvl="1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etc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28DF9-A173-4FDC-90F4-883F9939208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Iterators: motivation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Need a way to navigate through the items in a container.</a:t>
            </a:r>
          </a:p>
          <a:p>
            <a:pPr eaLnBrk="1" hangingPunct="1"/>
            <a:r>
              <a:rPr lang="en-US" smtClean="0"/>
              <a:t>An example: navigating over vector v.</a:t>
            </a:r>
          </a:p>
          <a:p>
            <a:pPr eaLnBrk="1" hangingPunct="1"/>
            <a:endParaRPr lang="en-US" smtClean="0"/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for (int i = 0; i != v.size(); i++ )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cout &lt;&lt; v[i] &lt;&lt; endl;</a:t>
            </a:r>
          </a:p>
          <a:p>
            <a:pPr lvl="1"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However, doubly-linked list would need a different form</a:t>
            </a:r>
          </a:p>
          <a:p>
            <a:pPr eaLnBrk="1" hangingPunct="1"/>
            <a:r>
              <a:rPr lang="en-US" smtClean="0"/>
              <a:t>We want a </a:t>
            </a:r>
            <a:r>
              <a:rPr lang="en-US" smtClean="0">
                <a:solidFill>
                  <a:srgbClr val="0000FF"/>
                </a:solidFill>
              </a:rPr>
              <a:t>general approach</a:t>
            </a:r>
            <a:r>
              <a:rPr lang="en-US" smtClean="0"/>
              <a:t> to navigate elements for different implementations of an ADT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C83DB-BE7A-4A16-952E-647D9112F1D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Iterators</a:t>
            </a:r>
            <a:r>
              <a:rPr lang="en-US" dirty="0" smtClean="0"/>
              <a:t>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00FF"/>
                </a:solidFill>
              </a:rPr>
              <a:t>generalized type</a:t>
            </a:r>
            <a:r>
              <a:rPr lang="en-US" sz="2000" dirty="0" smtClean="0"/>
              <a:t> that helps in navigating any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way to initialize at the front and back of a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way to move to the next or previous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way to detect the end of an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way to retrieve the current value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Implemented as nested types of containers in STL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Iterator</a:t>
            </a:r>
            <a:r>
              <a:rPr lang="en-US" dirty="0" smtClean="0"/>
              <a:t> type for </a:t>
            </a:r>
            <a:r>
              <a:rPr lang="en-US" b="1" dirty="0" smtClean="0">
                <a:latin typeface="Courier New" pitchFamily="49" charset="0"/>
              </a:rPr>
              <a:t>vector&lt;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dirty="0" smtClean="0"/>
              <a:t> defined as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</a:rPr>
              <a:t>vector&lt;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&gt;::</a:t>
            </a:r>
            <a:r>
              <a:rPr lang="en-US" sz="2000" b="1" dirty="0" err="1" smtClean="0">
                <a:latin typeface="Courier New" pitchFamily="49" charset="0"/>
              </a:rPr>
              <a:t>iterator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itr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Iterator</a:t>
            </a:r>
            <a:r>
              <a:rPr lang="en-US" dirty="0" smtClean="0"/>
              <a:t> type for </a:t>
            </a:r>
            <a:r>
              <a:rPr lang="en-US" b="1" dirty="0" smtClean="0">
                <a:latin typeface="Courier New" pitchFamily="49" charset="0"/>
              </a:rPr>
              <a:t>list&lt;string&gt;</a:t>
            </a:r>
            <a:r>
              <a:rPr lang="en-US" dirty="0" smtClean="0"/>
              <a:t> defined as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</a:rPr>
              <a:t>list&lt;string&gt;::</a:t>
            </a:r>
            <a:r>
              <a:rPr lang="en-US" sz="2000" b="1" dirty="0" err="1" smtClean="0">
                <a:latin typeface="Courier New" pitchFamily="49" charset="0"/>
              </a:rPr>
              <a:t>iterator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itr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0C5C7-D8B3-4CE3-A043-F540E821A57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an Iterator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1288"/>
            <a:ext cx="8077200" cy="4760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Two methods in all STL containers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 smtClean="0"/>
              <a:t>iterator</a:t>
            </a:r>
            <a:r>
              <a:rPr lang="en-US" sz="1400" dirty="0" smtClean="0"/>
              <a:t> begin (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200" dirty="0" smtClean="0"/>
              <a:t>Returns an </a:t>
            </a:r>
            <a:r>
              <a:rPr lang="en-US" sz="1200" dirty="0" err="1" smtClean="0"/>
              <a:t>iterator</a:t>
            </a:r>
            <a:r>
              <a:rPr lang="en-US" sz="1200" dirty="0" smtClean="0"/>
              <a:t> to the first item in the container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 smtClean="0"/>
              <a:t>iterator</a:t>
            </a:r>
            <a:r>
              <a:rPr lang="en-US" sz="1400" dirty="0" smtClean="0"/>
              <a:t> end (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200" dirty="0" smtClean="0"/>
              <a:t>Returns an </a:t>
            </a:r>
            <a:r>
              <a:rPr lang="en-US" sz="1200" dirty="0" err="1" smtClean="0"/>
              <a:t>iterator</a:t>
            </a:r>
            <a:r>
              <a:rPr lang="en-US" sz="1200" dirty="0" smtClean="0"/>
              <a:t> representing end marker in the container (i.e. the position </a:t>
            </a:r>
            <a:r>
              <a:rPr lang="en-US" sz="1200" dirty="0" smtClean="0">
                <a:solidFill>
                  <a:srgbClr val="0000FF"/>
                </a:solidFill>
              </a:rPr>
              <a:t>after the last item</a:t>
            </a:r>
            <a:r>
              <a:rPr lang="en-US" sz="12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for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 = 0;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 !=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v.size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();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++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 &lt;&lt; v[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] &lt;&lt;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can be written using </a:t>
            </a:r>
            <a:r>
              <a:rPr lang="en-US" sz="1400" dirty="0" err="1" smtClean="0"/>
              <a:t>iterators</a:t>
            </a:r>
            <a:r>
              <a:rPr lang="en-US" sz="1400" dirty="0" smtClean="0"/>
              <a:t>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for(vector&lt;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&gt;::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iterator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v.begin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();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!=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v.end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();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.???)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 &lt;&lt;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.??? &lt;&lt;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sz="1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What about ???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Methods associated with </a:t>
            </a:r>
            <a:r>
              <a:rPr lang="en-US" sz="1400" dirty="0" err="1" smtClean="0"/>
              <a:t>iterators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11DC8-70E6-482F-87B6-C21979D3F77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 Methods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Iterators have methods 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Many methods use operator overloading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400" b="1" dirty="0" err="1" smtClean="0">
                <a:latin typeface="Courier New" pitchFamily="49" charset="0"/>
              </a:rPr>
              <a:t>itr</a:t>
            </a:r>
            <a:r>
              <a:rPr lang="en-US" sz="1400" b="1" dirty="0" smtClean="0">
                <a:latin typeface="Courier New" pitchFamily="49" charset="0"/>
              </a:rPr>
              <a:t>++ and ++</a:t>
            </a:r>
            <a:r>
              <a:rPr lang="en-US" sz="1400" b="1" dirty="0" err="1" smtClean="0">
                <a:latin typeface="Courier New" pitchFamily="49" charset="0"/>
              </a:rPr>
              <a:t>itr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advance the iterator to next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b="1" dirty="0" smtClean="0">
                <a:latin typeface="Courier New" pitchFamily="49" charset="0"/>
                <a:sym typeface="Wingdings" pitchFamily="2" charset="2"/>
              </a:rPr>
              <a:t>*</a:t>
            </a:r>
            <a:r>
              <a:rPr lang="en-US" sz="1400" b="1" dirty="0" err="1" smtClean="0">
                <a:latin typeface="Courier New" pitchFamily="49" charset="0"/>
                <a:sym typeface="Wingdings" pitchFamily="2" charset="2"/>
              </a:rPr>
              <a:t>itr</a:t>
            </a:r>
            <a:r>
              <a:rPr lang="en-US" sz="1400" dirty="0" smtClean="0">
                <a:sym typeface="Wingdings" pitchFamily="2" charset="2"/>
              </a:rPr>
              <a:t>  return reference to object stored at iterator </a:t>
            </a:r>
            <a:r>
              <a:rPr lang="en-US" sz="1400" b="1" dirty="0" err="1" smtClean="0">
                <a:latin typeface="Courier New" pitchFamily="49" charset="0"/>
                <a:sym typeface="Wingdings" pitchFamily="2" charset="2"/>
              </a:rPr>
              <a:t>itr’s</a:t>
            </a:r>
            <a:r>
              <a:rPr lang="en-US" sz="1400" dirty="0" smtClean="0">
                <a:sym typeface="Wingdings" pitchFamily="2" charset="2"/>
              </a:rPr>
              <a:t> location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 </a:t>
            </a:r>
            <a:r>
              <a:rPr lang="en-US" sz="1400" b="1" dirty="0" smtClean="0">
                <a:latin typeface="Courier New" pitchFamily="49" charset="0"/>
              </a:rPr>
              <a:t>itr1 == itr2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true if </a:t>
            </a:r>
            <a:r>
              <a:rPr lang="en-US" sz="1400" b="1" dirty="0" smtClean="0">
                <a:latin typeface="Courier New" pitchFamily="49" charset="0"/>
                <a:sym typeface="Wingdings" pitchFamily="2" charset="2"/>
              </a:rPr>
              <a:t>itr1</a:t>
            </a:r>
            <a:r>
              <a:rPr lang="en-US" sz="1400" dirty="0" smtClean="0">
                <a:sym typeface="Wingdings" pitchFamily="2" charset="2"/>
              </a:rPr>
              <a:t> and </a:t>
            </a:r>
            <a:r>
              <a:rPr lang="en-US" sz="1400" b="1" dirty="0" smtClean="0">
                <a:latin typeface="Courier New" pitchFamily="49" charset="0"/>
                <a:sym typeface="Wingdings" pitchFamily="2" charset="2"/>
              </a:rPr>
              <a:t>itr2</a:t>
            </a:r>
            <a:r>
              <a:rPr lang="en-US" sz="1400" dirty="0" smtClean="0">
                <a:sym typeface="Wingdings" pitchFamily="2" charset="2"/>
              </a:rPr>
              <a:t> refer to the same location, else false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 </a:t>
            </a:r>
            <a:r>
              <a:rPr lang="en-US" sz="1400" b="1" dirty="0" smtClean="0">
                <a:latin typeface="Courier New" pitchFamily="49" charset="0"/>
              </a:rPr>
              <a:t>itr1 != itr2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true if </a:t>
            </a:r>
            <a:r>
              <a:rPr lang="en-US" sz="1400" b="1" dirty="0" smtClean="0">
                <a:latin typeface="Courier New" pitchFamily="49" charset="0"/>
                <a:sym typeface="Wingdings" pitchFamily="2" charset="2"/>
              </a:rPr>
              <a:t>itr1</a:t>
            </a:r>
            <a:r>
              <a:rPr lang="en-US" sz="1400" dirty="0" smtClean="0">
                <a:sym typeface="Wingdings" pitchFamily="2" charset="2"/>
              </a:rPr>
              <a:t> and </a:t>
            </a:r>
            <a:r>
              <a:rPr lang="en-US" sz="1400" b="1" dirty="0" smtClean="0">
                <a:latin typeface="Courier New" pitchFamily="49" charset="0"/>
                <a:sym typeface="Wingdings" pitchFamily="2" charset="2"/>
              </a:rPr>
              <a:t>itr2</a:t>
            </a:r>
            <a:r>
              <a:rPr lang="en-US" sz="1400" dirty="0" smtClean="0">
                <a:sym typeface="Wingdings" pitchFamily="2" charset="2"/>
              </a:rPr>
              <a:t> refer to different locations, else false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Previous example becomes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for(vector&lt;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&gt;::iterator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v.begin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();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!=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v.end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();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&lt;&lt; *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Alternatively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vector&lt;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&gt;::iterator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=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v.begin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( 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while(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!=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v.end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( )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&lt;&lt; *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itr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++ &lt;&lt;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Since C++11, we can use auto instead of specifying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>
                <a:solidFill>
                  <a:srgbClr val="0000FF"/>
                </a:solidFill>
              </a:rPr>
              <a:t>a</a:t>
            </a:r>
            <a:r>
              <a:rPr lang="en-US" sz="1400" dirty="0" smtClean="0">
                <a:solidFill>
                  <a:srgbClr val="0000FF"/>
                </a:solidFill>
              </a:rPr>
              <a:t>uto </a:t>
            </a:r>
            <a:r>
              <a:rPr lang="en-US" sz="1400" dirty="0" err="1" smtClean="0">
                <a:solidFill>
                  <a:srgbClr val="0000FF"/>
                </a:solidFill>
              </a:rPr>
              <a:t>itr</a:t>
            </a:r>
            <a:r>
              <a:rPr lang="en-US" sz="1400" dirty="0" smtClean="0">
                <a:solidFill>
                  <a:srgbClr val="0000FF"/>
                </a:solidFill>
              </a:rPr>
              <a:t> = </a:t>
            </a:r>
            <a:r>
              <a:rPr lang="en-US" sz="1400" dirty="0" err="1" smtClean="0">
                <a:solidFill>
                  <a:srgbClr val="0000FF"/>
                </a:solidFill>
              </a:rPr>
              <a:t>v.begin</a:t>
            </a:r>
            <a:r>
              <a:rPr lang="en-US" sz="1400" dirty="0" smtClean="0">
                <a:solidFill>
                  <a:srgbClr val="0000FF"/>
                </a:solidFill>
              </a:rPr>
              <a:t>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202A1-8C9D-4D60-9E58-1B6AF9AB4E4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Container operations requiring iterators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element</a:t>
            </a:r>
          </a:p>
          <a:p>
            <a:pPr lvl="1" eaLnBrk="1" hangingPunct="1"/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iterator insert(iterator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</a:rPr>
              <a:t>pos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</a:rPr>
              <a:t>const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object &amp;x)</a:t>
            </a:r>
          </a:p>
          <a:p>
            <a:pPr lvl="1" eaLnBrk="1" hangingPunct="1"/>
            <a:r>
              <a:rPr lang="en-US" dirty="0" smtClean="0"/>
              <a:t>Add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dirty="0" smtClean="0"/>
              <a:t> in list before iterator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pos</a:t>
            </a:r>
            <a:endParaRPr lang="en-US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Returns iterator representing position of inserted item</a:t>
            </a:r>
          </a:p>
          <a:p>
            <a:pPr eaLnBrk="1" hangingPunct="1"/>
            <a:r>
              <a:rPr lang="en-US" dirty="0" smtClean="0"/>
              <a:t>Removing element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iterator erase(iterator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pos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pPr lvl="1" eaLnBrk="1" hangingPunct="1"/>
            <a:r>
              <a:rPr lang="en-US" dirty="0" smtClean="0"/>
              <a:t>Remove element at position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pos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lvl="1" eaLnBrk="1" hangingPunct="1"/>
            <a:r>
              <a:rPr lang="en-US" dirty="0" smtClean="0"/>
              <a:t>Returns iterator representing position of item following </a:t>
            </a:r>
            <a:r>
              <a:rPr lang="en-US" dirty="0" err="1" smtClean="0">
                <a:solidFill>
                  <a:srgbClr val="0000FF"/>
                </a:solidFill>
              </a:rPr>
              <a:t>pos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 smtClean="0"/>
              <a:t>Removing elements in a range</a:t>
            </a:r>
          </a:p>
          <a:p>
            <a:pPr lvl="1" eaLnBrk="1" hangingPunct="1"/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iterator erase(iterator start, iterator end)</a:t>
            </a:r>
          </a:p>
          <a:p>
            <a:pPr lvl="1" eaLnBrk="1" hangingPunct="1"/>
            <a:r>
              <a:rPr lang="en-US" dirty="0" smtClean="0"/>
              <a:t>Remove elements from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 start 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 end </a:t>
            </a:r>
            <a:r>
              <a:rPr lang="en-US" dirty="0" smtClean="0"/>
              <a:t>(not including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end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2099C-C74F-491E-8BFB-2F36F2DF915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 example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914400" y="1260475"/>
            <a:ext cx="726529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Removing every other elements in a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list</a:t>
            </a:r>
          </a:p>
          <a:p>
            <a:pPr eaLnBrk="1" hangingPunct="1">
              <a:buFontTx/>
              <a:buChar char="•"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endParaRPr lang="en-US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endParaRPr lang="en-US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endParaRPr lang="en-US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endParaRPr lang="en-US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Before C++11</a:t>
            </a:r>
          </a:p>
          <a:p>
            <a:pPr lvl="1" eaLnBrk="1" hangingPunct="1">
              <a:buFontTx/>
              <a:buChar char="•"/>
            </a:pPr>
            <a:r>
              <a:rPr lang="en-US" sz="16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ypename</a:t>
            </a:r>
            <a:r>
              <a:rPr lang="en-US" sz="16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Container::iterator </a:t>
            </a:r>
            <a:r>
              <a:rPr lang="en-US" sz="1600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16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lst.begin</a:t>
            </a:r>
            <a:r>
              <a:rPr lang="en-US" sz="16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1957387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Container&gt;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removeEveryOtherItem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Container 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4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1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lst.begin</a:t>
            </a:r>
            <a:r>
              <a:rPr lang="en-US" sz="1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// C++11 </a:t>
            </a:r>
            <a:r>
              <a:rPr lang="en-US" sz="1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4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while(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 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lst.erase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if(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lst.end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 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1333</Words>
  <Application>Microsoft Office PowerPoint</Application>
  <PresentationFormat>On-screen Show (4:3)</PresentationFormat>
  <Paragraphs>416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class_simple</vt:lpstr>
      <vt:lpstr>Chapter 3 Lists, Stacks, and Queues</vt:lpstr>
      <vt:lpstr>Abstract Data Type (ADT)</vt:lpstr>
      <vt:lpstr>List ADT</vt:lpstr>
      <vt:lpstr>Iterators: motivation</vt:lpstr>
      <vt:lpstr>Iterators </vt:lpstr>
      <vt:lpstr>Getting an Iterator</vt:lpstr>
      <vt:lpstr>Iterator Methods</vt:lpstr>
      <vt:lpstr>Container operations requiring iterators</vt:lpstr>
      <vt:lpstr>Iterator example</vt:lpstr>
      <vt:lpstr>const_iterator</vt:lpstr>
      <vt:lpstr>const_iterator</vt:lpstr>
      <vt:lpstr>The Vector Implementation of List ADT</vt:lpstr>
      <vt:lpstr>vector in C++ STL</vt:lpstr>
      <vt:lpstr>vector in C++ STL (contd.)</vt:lpstr>
      <vt:lpstr>Implementing Vector Class Template</vt:lpstr>
      <vt:lpstr>Vector Implementation (Part 1)</vt:lpstr>
      <vt:lpstr>Vector Implementation (Part 2)</vt:lpstr>
      <vt:lpstr>Vector Implementation (Part 3)</vt:lpstr>
      <vt:lpstr>Vector Implementation (Part 4)</vt:lpstr>
      <vt:lpstr>Vector Implementation (Part 5)</vt:lpstr>
      <vt:lpstr>Vector Implementation (Part 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2015-01-22T19:18:52Z</dcterms:created>
  <dcterms:modified xsi:type="dcterms:W3CDTF">2016-02-01T04:05:00Z</dcterms:modified>
</cp:coreProperties>
</file>