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31"/>
  </p:notesMasterIdLst>
  <p:handoutMasterIdLst>
    <p:handoutMasterId r:id="rId32"/>
  </p:handoutMasterIdLst>
  <p:sldIdLst>
    <p:sldId id="348" r:id="rId2"/>
    <p:sldId id="258" r:id="rId3"/>
    <p:sldId id="263" r:id="rId4"/>
    <p:sldId id="264" r:id="rId5"/>
    <p:sldId id="265" r:id="rId6"/>
    <p:sldId id="266" r:id="rId7"/>
    <p:sldId id="259" r:id="rId8"/>
    <p:sldId id="262" r:id="rId9"/>
    <p:sldId id="273" r:id="rId10"/>
    <p:sldId id="274" r:id="rId11"/>
    <p:sldId id="350" r:id="rId12"/>
    <p:sldId id="349" r:id="rId13"/>
    <p:sldId id="351" r:id="rId14"/>
    <p:sldId id="276" r:id="rId15"/>
    <p:sldId id="277" r:id="rId16"/>
    <p:sldId id="278" r:id="rId17"/>
    <p:sldId id="279" r:id="rId18"/>
    <p:sldId id="352" r:id="rId19"/>
    <p:sldId id="280" r:id="rId20"/>
    <p:sldId id="281" r:id="rId21"/>
    <p:sldId id="282" r:id="rId22"/>
    <p:sldId id="284" r:id="rId23"/>
    <p:sldId id="285" r:id="rId24"/>
    <p:sldId id="353" r:id="rId25"/>
    <p:sldId id="286" r:id="rId26"/>
    <p:sldId id="287" r:id="rId27"/>
    <p:sldId id="288" r:id="rId28"/>
    <p:sldId id="289" r:id="rId29"/>
    <p:sldId id="354" r:id="rId3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B2B2B2"/>
    <a:srgbClr val="66FF33"/>
    <a:srgbClr val="CCFF99"/>
    <a:srgbClr val="CA7670"/>
    <a:srgbClr val="FFFFFF"/>
    <a:srgbClr val="F4D0CC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80" autoAdjust="0"/>
    <p:restoredTop sz="72577" autoAdjust="0"/>
  </p:normalViewPr>
  <p:slideViewPr>
    <p:cSldViewPr>
      <p:cViewPr varScale="1">
        <p:scale>
          <a:sx n="73" d="100"/>
          <a:sy n="73" d="100"/>
        </p:scale>
        <p:origin x="-154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5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678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678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678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fld id="{D36C13DE-F265-4E89-9543-15AFE31602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4135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9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9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fld id="{C7D849DD-4B88-4664-84A8-63C048BA02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6185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3676E73-71E8-470D-A9C5-1E13A18F6214}" type="slidenum">
              <a:rPr lang="en-US" sz="1300" smtClean="0"/>
              <a:pPr/>
              <a:t>1</a:t>
            </a:fld>
            <a:endParaRPr lang="en-US" sz="130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C4F9719-A088-455F-99BD-173F3C7C4210}" type="slidenum">
              <a:rPr lang="en-US" sz="1300" smtClean="0"/>
              <a:pPr/>
              <a:t>10</a:t>
            </a:fld>
            <a:endParaRPr lang="en-US" sz="1300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77985AD-6508-4FE1-A1FB-61E10FE0CB1D}" type="slidenum">
              <a:rPr lang="en-US" sz="1300" smtClean="0"/>
              <a:pPr/>
              <a:t>11</a:t>
            </a:fld>
            <a:endParaRPr lang="en-US" sz="1300" smtClean="0"/>
          </a:p>
        </p:txBody>
      </p:sp>
      <p:sp>
        <p:nvSpPr>
          <p:cNvPr id="430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2038"/>
          </a:xfrm>
          <a:ln/>
        </p:spPr>
      </p:sp>
      <p:sp>
        <p:nvSpPr>
          <p:cNvPr id="4301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551ED11-9AB2-4C16-9405-7A9030A7A404}" type="slidenum">
              <a:rPr lang="en-US" sz="1300" smtClean="0"/>
              <a:pPr/>
              <a:t>12</a:t>
            </a:fld>
            <a:endParaRPr lang="en-US" sz="1300" smtClean="0"/>
          </a:p>
        </p:txBody>
      </p:sp>
      <p:sp>
        <p:nvSpPr>
          <p:cNvPr id="4403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2038"/>
          </a:xfrm>
          <a:ln/>
        </p:spPr>
      </p:sp>
      <p:sp>
        <p:nvSpPr>
          <p:cNvPr id="4403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B91EE16-F0F8-4686-AEB3-442E2F201269}" type="slidenum">
              <a:rPr lang="en-US" sz="1300" smtClean="0"/>
              <a:pPr/>
              <a:t>13</a:t>
            </a:fld>
            <a:endParaRPr lang="en-US" sz="130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5DAE11A-C465-43EF-97BD-1C30968FC649}" type="slidenum">
              <a:rPr lang="en-US" sz="1300" smtClean="0"/>
              <a:pPr/>
              <a:t>14</a:t>
            </a:fld>
            <a:endParaRPr lang="en-US" sz="130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7C2187A-8207-4375-AB90-C60E9F565220}" type="slidenum">
              <a:rPr lang="en-US" sz="1300" smtClean="0"/>
              <a:pPr/>
              <a:t>15</a:t>
            </a:fld>
            <a:endParaRPr lang="en-US" sz="130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852258-F8F3-4A94-9BC0-554B94C15278}" type="slidenum">
              <a:rPr lang="en-US" sz="1300" smtClean="0"/>
              <a:pPr/>
              <a:t>16</a:t>
            </a:fld>
            <a:endParaRPr lang="en-US" sz="130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A8D56E5-1E7A-432E-87B3-4DE35EAC697D}" type="slidenum">
              <a:rPr lang="en-US" sz="1300" smtClean="0"/>
              <a:pPr/>
              <a:t>17</a:t>
            </a:fld>
            <a:endParaRPr lang="en-US" sz="13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72EC74-A9C8-402F-B8CF-3B906D00E802}" type="slidenum">
              <a:rPr lang="en-US" sz="1300" smtClean="0"/>
              <a:pPr/>
              <a:t>18</a:t>
            </a:fld>
            <a:endParaRPr lang="en-US" sz="1300" smtClean="0"/>
          </a:p>
        </p:txBody>
      </p:sp>
      <p:sp>
        <p:nvSpPr>
          <p:cNvPr id="501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2038"/>
          </a:xfrm>
          <a:ln/>
        </p:spPr>
      </p:sp>
      <p:sp>
        <p:nvSpPr>
          <p:cNvPr id="5018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38F5BB8-8B0A-4309-805A-6AF79E26F188}" type="slidenum">
              <a:rPr lang="en-US" sz="1300" smtClean="0"/>
              <a:pPr/>
              <a:t>19</a:t>
            </a:fld>
            <a:endParaRPr lang="en-US" sz="130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61EED5B-9CFD-4A74-A454-42171B9E2BB1}" type="slidenum">
              <a:rPr lang="en-US" sz="1300" smtClean="0"/>
              <a:pPr/>
              <a:t>2</a:t>
            </a:fld>
            <a:endParaRPr lang="en-US" sz="1300" smtClean="0"/>
          </a:p>
        </p:txBody>
      </p:sp>
      <p:sp>
        <p:nvSpPr>
          <p:cNvPr id="33795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7CFE31A-ACA9-48D9-867D-206FC4BAEC8C}" type="slidenum">
              <a:rPr lang="en-US" sz="1300" smtClean="0"/>
              <a:pPr/>
              <a:t>20</a:t>
            </a:fld>
            <a:endParaRPr lang="en-US" sz="130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774C765-325E-4739-82F0-25C26A94DF91}" type="slidenum">
              <a:rPr lang="en-US" sz="1300" smtClean="0"/>
              <a:pPr/>
              <a:t>21</a:t>
            </a:fld>
            <a:endParaRPr lang="en-US" sz="1300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69C71C3-FC75-4573-ABB0-697250280987}" type="slidenum">
              <a:rPr lang="en-US" sz="1300" smtClean="0"/>
              <a:pPr/>
              <a:t>22</a:t>
            </a:fld>
            <a:endParaRPr lang="en-US" sz="13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C003725-505F-4138-ACF7-AC233FA44553}" type="slidenum">
              <a:rPr lang="en-US" sz="1300" smtClean="0"/>
              <a:pPr/>
              <a:t>23</a:t>
            </a:fld>
            <a:endParaRPr lang="en-US" sz="1300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BAC2EE2-EB7D-4B4A-80EC-9F408507B647}" type="slidenum">
              <a:rPr lang="en-US" sz="1300" smtClean="0"/>
              <a:pPr/>
              <a:t>24</a:t>
            </a:fld>
            <a:endParaRPr lang="en-US" sz="1300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2038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6484153-75F5-4BFB-AF96-1DF302ADCF9F}" type="slidenum">
              <a:rPr lang="en-US" sz="1300" smtClean="0"/>
              <a:pPr/>
              <a:t>25</a:t>
            </a:fld>
            <a:endParaRPr lang="en-US" sz="130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FD3C0BD-54F6-45E5-8B5E-6005563168E5}" type="slidenum">
              <a:rPr lang="en-US" sz="1300" smtClean="0"/>
              <a:pPr/>
              <a:t>26</a:t>
            </a:fld>
            <a:endParaRPr lang="en-US" sz="1300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15FE669-E925-4374-A6BC-AC0CA2A7CA53}" type="slidenum">
              <a:rPr lang="en-US" sz="1300" smtClean="0"/>
              <a:pPr/>
              <a:t>27</a:t>
            </a:fld>
            <a:endParaRPr lang="en-US" sz="1300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A29E91A-DD90-4901-97D9-9857BB6AEE9F}" type="slidenum">
              <a:rPr lang="en-US" sz="1300" smtClean="0"/>
              <a:pPr/>
              <a:t>28</a:t>
            </a:fld>
            <a:endParaRPr lang="en-US" sz="1300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DD11613-DA60-4F4F-8AB5-FA89AE218947}" type="slidenum">
              <a:rPr lang="en-US" sz="1300" smtClean="0"/>
              <a:pPr/>
              <a:t>3</a:t>
            </a:fld>
            <a:endParaRPr lang="en-US" sz="1300" smtClean="0"/>
          </a:p>
        </p:txBody>
      </p:sp>
      <p:sp>
        <p:nvSpPr>
          <p:cNvPr id="3481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E0AEB51-6EDF-41FB-83D0-1401344C0D7D}" type="slidenum">
              <a:rPr lang="en-US" sz="1300" smtClean="0"/>
              <a:pPr/>
              <a:t>4</a:t>
            </a:fld>
            <a:endParaRPr lang="en-US" sz="130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C96FC1D-664D-467E-AD84-73A557CEC45D}" type="slidenum">
              <a:rPr lang="en-US" sz="1300" smtClean="0"/>
              <a:pPr/>
              <a:t>5</a:t>
            </a:fld>
            <a:endParaRPr lang="en-US" sz="1300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B3F3B59-7B72-4CAB-957D-A4D51CBB0E41}" type="slidenum">
              <a:rPr lang="en-US" sz="1300" smtClean="0"/>
              <a:pPr/>
              <a:t>6</a:t>
            </a:fld>
            <a:endParaRPr lang="en-US" sz="13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444223B-8D3C-45E2-BD53-82BC79BF23E1}" type="slidenum">
              <a:rPr lang="en-US" sz="1300" smtClean="0"/>
              <a:pPr/>
              <a:t>7</a:t>
            </a:fld>
            <a:endParaRPr lang="en-US" sz="1300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83655D7-EBEB-458B-9834-F9F7EE551CCE}" type="slidenum">
              <a:rPr lang="en-US" sz="1300" smtClean="0"/>
              <a:pPr/>
              <a:t>8</a:t>
            </a:fld>
            <a:endParaRPr lang="en-US" sz="1300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FEF0D32-2785-446E-B891-C31F35DEAD35}" type="slidenum">
              <a:rPr lang="en-US" sz="1300" smtClean="0"/>
              <a:pPr/>
              <a:t>9</a:t>
            </a:fld>
            <a:endParaRPr lang="en-US" sz="130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FAE986-9CF8-4CD0-8DE2-CBBF3C2C88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093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08D1B-F2BF-4E7C-8CB8-B30438438C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313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F6947-8DEE-49E5-9A52-F50598FE06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6577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77724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810000"/>
            <a:ext cx="77724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5749D-D517-43FC-BDB1-D48B517269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508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712EE9-65B7-4C43-8B8C-66821F3471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30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A04C6-7CA8-4684-AC5E-BD644656C9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99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43685-2DB4-40E5-975D-A3A961C27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505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3544F-BED3-4BDA-B3AD-F2CFA3EEA2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385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EC912-A679-4D9A-B329-9160B8C223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162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07A08C-D3BF-412F-98D9-FB7AEFEBFB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928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FDBAC-C680-4FC6-9648-EA8B90AFC9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51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548EA2-3D04-45FC-AE1A-74D342CD27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747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88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88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88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161ADD4F-8665-4EDE-AE9F-D483AB0A36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D449D4-1ED1-4EE3-991F-EE684707E46F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153400" cy="6096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Trees : Part 1</a:t>
            </a:r>
          </a:p>
        </p:txBody>
      </p:sp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609600" y="4941888"/>
            <a:ext cx="80010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Reading: Section 4.1</a:t>
            </a:r>
          </a:p>
          <a:p>
            <a:pPr lvl="1" eaLnBrk="1" hangingPunct="1">
              <a:buFontTx/>
              <a:buChar char="•"/>
            </a:pPr>
            <a:r>
              <a:rPr lang="en-US">
                <a:solidFill>
                  <a:schemeClr val="tx2"/>
                </a:solidFill>
                <a:latin typeface="Arial" charset="0"/>
              </a:rPr>
              <a:t> Theory and Terminology</a:t>
            </a:r>
          </a:p>
          <a:p>
            <a:pPr lvl="1" eaLnBrk="1" hangingPunct="1">
              <a:buFontTx/>
              <a:buChar char="•"/>
            </a:pPr>
            <a:r>
              <a:rPr lang="en-US">
                <a:solidFill>
                  <a:schemeClr val="tx2"/>
                </a:solidFill>
                <a:latin typeface="Arial" charset="0"/>
              </a:rPr>
              <a:t> Preorder, Postorder and Levelorder Traversals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7C1FB0-AD25-430C-BADA-6F2656635A49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126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Theory and Terminology</a:t>
            </a:r>
          </a:p>
        </p:txBody>
      </p:sp>
      <p:sp>
        <p:nvSpPr>
          <p:cNvPr id="1126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pPr eaLnBrk="1" hangingPunct="1"/>
            <a:r>
              <a:rPr lang="en-US" sz="2000" smtClean="0"/>
              <a:t>Definitions</a:t>
            </a:r>
          </a:p>
          <a:p>
            <a:pPr lvl="1" eaLnBrk="1" hangingPunct="1"/>
            <a:r>
              <a:rPr lang="en-US" sz="1800" i="1" smtClean="0">
                <a:solidFill>
                  <a:srgbClr val="0000FF"/>
                </a:solidFill>
              </a:rPr>
              <a:t>Height of a vertex</a:t>
            </a:r>
            <a:r>
              <a:rPr lang="en-US" sz="1800" smtClean="0"/>
              <a:t> v is the length of the longest path from v to one of its descendant leaves.</a:t>
            </a:r>
          </a:p>
          <a:p>
            <a:pPr lvl="1" eaLnBrk="1" hangingPunct="1"/>
            <a:r>
              <a:rPr lang="en-US" sz="1800" smtClean="0"/>
              <a:t>The </a:t>
            </a:r>
            <a:r>
              <a:rPr lang="en-US" sz="1800" i="1" smtClean="0">
                <a:solidFill>
                  <a:srgbClr val="0000FF"/>
                </a:solidFill>
              </a:rPr>
              <a:t>height</a:t>
            </a:r>
            <a:r>
              <a:rPr lang="en-US" sz="1800" smtClean="0">
                <a:solidFill>
                  <a:srgbClr val="0000FF"/>
                </a:solidFill>
              </a:rPr>
              <a:t> of a tree</a:t>
            </a:r>
            <a:r>
              <a:rPr lang="en-US" sz="1800" smtClean="0"/>
              <a:t> is the height of the root</a:t>
            </a:r>
          </a:p>
          <a:p>
            <a:pPr lvl="2" eaLnBrk="1" hangingPunct="1"/>
            <a:r>
              <a:rPr lang="en-US" sz="1600" smtClean="0"/>
              <a:t>Equal to the maximum depth of the tree</a:t>
            </a:r>
          </a:p>
        </p:txBody>
      </p:sp>
      <p:sp>
        <p:nvSpPr>
          <p:cNvPr id="11269" name="AutoShape 1061"/>
          <p:cNvSpPr>
            <a:spLocks/>
          </p:cNvSpPr>
          <p:nvPr/>
        </p:nvSpPr>
        <p:spPr bwMode="auto">
          <a:xfrm rot="10742441">
            <a:off x="7162800" y="2895600"/>
            <a:ext cx="457200" cy="2971800"/>
          </a:xfrm>
          <a:prstGeom prst="leftBrace">
            <a:avLst>
              <a:gd name="adj1" fmla="val 54167"/>
              <a:gd name="adj2" fmla="val 5042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Text Box 1094"/>
          <p:cNvSpPr txBox="1">
            <a:spLocks noChangeArrowheads="1"/>
          </p:cNvSpPr>
          <p:nvPr/>
        </p:nvSpPr>
        <p:spPr bwMode="auto">
          <a:xfrm>
            <a:off x="7848600" y="4129088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height</a:t>
            </a:r>
          </a:p>
        </p:txBody>
      </p:sp>
      <p:grpSp>
        <p:nvGrpSpPr>
          <p:cNvPr id="11271" name="Group 1095"/>
          <p:cNvGrpSpPr>
            <a:grpSpLocks/>
          </p:cNvGrpSpPr>
          <p:nvPr/>
        </p:nvGrpSpPr>
        <p:grpSpPr bwMode="auto">
          <a:xfrm>
            <a:off x="990600" y="2895600"/>
            <a:ext cx="5765800" cy="2838450"/>
            <a:chOff x="864" y="1812"/>
            <a:chExt cx="3632" cy="1788"/>
          </a:xfrm>
        </p:grpSpPr>
        <p:sp>
          <p:nvSpPr>
            <p:cNvPr id="11272" name="Text Box 1096"/>
            <p:cNvSpPr txBox="1">
              <a:spLocks noChangeArrowheads="1"/>
            </p:cNvSpPr>
            <p:nvPr/>
          </p:nvSpPr>
          <p:spPr bwMode="auto">
            <a:xfrm>
              <a:off x="2454" y="1815"/>
              <a:ext cx="214" cy="249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11273" name="Text Box 1097"/>
            <p:cNvSpPr txBox="1">
              <a:spLocks noChangeArrowheads="1"/>
            </p:cNvSpPr>
            <p:nvPr/>
          </p:nvSpPr>
          <p:spPr bwMode="auto">
            <a:xfrm>
              <a:off x="2070" y="2346"/>
              <a:ext cx="214" cy="249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11274" name="Text Box 1098"/>
            <p:cNvSpPr txBox="1">
              <a:spLocks noChangeArrowheads="1"/>
            </p:cNvSpPr>
            <p:nvPr/>
          </p:nvSpPr>
          <p:spPr bwMode="auto">
            <a:xfrm>
              <a:off x="2454" y="2346"/>
              <a:ext cx="214" cy="249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11275" name="Text Box 1099"/>
            <p:cNvSpPr txBox="1">
              <a:spLocks noChangeArrowheads="1"/>
            </p:cNvSpPr>
            <p:nvPr/>
          </p:nvSpPr>
          <p:spPr bwMode="auto">
            <a:xfrm>
              <a:off x="2828" y="2346"/>
              <a:ext cx="214" cy="249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11276" name="Text Box 1100"/>
            <p:cNvSpPr txBox="1">
              <a:spLocks noChangeArrowheads="1"/>
            </p:cNvSpPr>
            <p:nvPr/>
          </p:nvSpPr>
          <p:spPr bwMode="auto">
            <a:xfrm>
              <a:off x="1676" y="2823"/>
              <a:ext cx="214" cy="249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11277" name="Text Box 1101"/>
            <p:cNvSpPr txBox="1">
              <a:spLocks noChangeArrowheads="1"/>
            </p:cNvSpPr>
            <p:nvPr/>
          </p:nvSpPr>
          <p:spPr bwMode="auto">
            <a:xfrm>
              <a:off x="2060" y="2823"/>
              <a:ext cx="214" cy="249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11278" name="Text Box 1102"/>
            <p:cNvSpPr txBox="1">
              <a:spLocks noChangeArrowheads="1"/>
            </p:cNvSpPr>
            <p:nvPr/>
          </p:nvSpPr>
          <p:spPr bwMode="auto">
            <a:xfrm>
              <a:off x="2838" y="2823"/>
              <a:ext cx="214" cy="249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8</a:t>
              </a:r>
            </a:p>
          </p:txBody>
        </p:sp>
        <p:sp>
          <p:nvSpPr>
            <p:cNvPr id="11279" name="Text Box 1103"/>
            <p:cNvSpPr txBox="1">
              <a:spLocks noChangeArrowheads="1"/>
            </p:cNvSpPr>
            <p:nvPr/>
          </p:nvSpPr>
          <p:spPr bwMode="auto">
            <a:xfrm>
              <a:off x="2454" y="2823"/>
              <a:ext cx="214" cy="249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11280" name="Text Box 1104"/>
            <p:cNvSpPr txBox="1">
              <a:spLocks noChangeArrowheads="1"/>
            </p:cNvSpPr>
            <p:nvPr/>
          </p:nvSpPr>
          <p:spPr bwMode="auto">
            <a:xfrm>
              <a:off x="2070" y="3351"/>
              <a:ext cx="214" cy="249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9</a:t>
              </a:r>
            </a:p>
          </p:txBody>
        </p:sp>
        <p:sp>
          <p:nvSpPr>
            <p:cNvPr id="11281" name="Text Box 1105"/>
            <p:cNvSpPr txBox="1">
              <a:spLocks noChangeArrowheads="1"/>
            </p:cNvSpPr>
            <p:nvPr/>
          </p:nvSpPr>
          <p:spPr bwMode="auto">
            <a:xfrm>
              <a:off x="2454" y="3351"/>
              <a:ext cx="294" cy="249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11282" name="Text Box 1106"/>
            <p:cNvSpPr txBox="1">
              <a:spLocks noChangeArrowheads="1"/>
            </p:cNvSpPr>
            <p:nvPr/>
          </p:nvSpPr>
          <p:spPr bwMode="auto">
            <a:xfrm>
              <a:off x="3318" y="3351"/>
              <a:ext cx="294" cy="249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12</a:t>
              </a:r>
            </a:p>
          </p:txBody>
        </p:sp>
        <p:sp>
          <p:nvSpPr>
            <p:cNvPr id="11283" name="Text Box 1107"/>
            <p:cNvSpPr txBox="1">
              <a:spLocks noChangeArrowheads="1"/>
            </p:cNvSpPr>
            <p:nvPr/>
          </p:nvSpPr>
          <p:spPr bwMode="auto">
            <a:xfrm>
              <a:off x="2886" y="3351"/>
              <a:ext cx="294" cy="249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11</a:t>
              </a:r>
            </a:p>
          </p:txBody>
        </p:sp>
        <p:sp>
          <p:nvSpPr>
            <p:cNvPr id="11284" name="Line 1108"/>
            <p:cNvSpPr>
              <a:spLocks noChangeShapeType="1"/>
            </p:cNvSpPr>
            <p:nvPr/>
          </p:nvSpPr>
          <p:spPr bwMode="auto">
            <a:xfrm>
              <a:off x="2550" y="2055"/>
              <a:ext cx="0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5" name="Line 1109"/>
            <p:cNvSpPr>
              <a:spLocks noChangeShapeType="1"/>
            </p:cNvSpPr>
            <p:nvPr/>
          </p:nvSpPr>
          <p:spPr bwMode="auto">
            <a:xfrm flipH="1">
              <a:off x="2166" y="2055"/>
              <a:ext cx="384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6" name="Line 1110"/>
            <p:cNvSpPr>
              <a:spLocks noChangeShapeType="1"/>
            </p:cNvSpPr>
            <p:nvPr/>
          </p:nvSpPr>
          <p:spPr bwMode="auto">
            <a:xfrm>
              <a:off x="2550" y="2055"/>
              <a:ext cx="384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7" name="Line 1111"/>
            <p:cNvSpPr>
              <a:spLocks noChangeShapeType="1"/>
            </p:cNvSpPr>
            <p:nvPr/>
          </p:nvSpPr>
          <p:spPr bwMode="auto">
            <a:xfrm flipH="1">
              <a:off x="1782" y="2583"/>
              <a:ext cx="384" cy="2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8" name="Line 1112"/>
            <p:cNvSpPr>
              <a:spLocks noChangeShapeType="1"/>
            </p:cNvSpPr>
            <p:nvPr/>
          </p:nvSpPr>
          <p:spPr bwMode="auto">
            <a:xfrm>
              <a:off x="2166" y="2583"/>
              <a:ext cx="0" cy="2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9" name="Line 1113"/>
            <p:cNvSpPr>
              <a:spLocks noChangeShapeType="1"/>
            </p:cNvSpPr>
            <p:nvPr/>
          </p:nvSpPr>
          <p:spPr bwMode="auto">
            <a:xfrm>
              <a:off x="2166" y="3063"/>
              <a:ext cx="0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0" name="Line 1114"/>
            <p:cNvSpPr>
              <a:spLocks noChangeShapeType="1"/>
            </p:cNvSpPr>
            <p:nvPr/>
          </p:nvSpPr>
          <p:spPr bwMode="auto">
            <a:xfrm>
              <a:off x="2550" y="2583"/>
              <a:ext cx="0" cy="2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1" name="Line 1115"/>
            <p:cNvSpPr>
              <a:spLocks noChangeShapeType="1"/>
            </p:cNvSpPr>
            <p:nvPr/>
          </p:nvSpPr>
          <p:spPr bwMode="auto">
            <a:xfrm>
              <a:off x="2550" y="2583"/>
              <a:ext cx="384" cy="2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2" name="Line 1116"/>
            <p:cNvSpPr>
              <a:spLocks noChangeShapeType="1"/>
            </p:cNvSpPr>
            <p:nvPr/>
          </p:nvSpPr>
          <p:spPr bwMode="auto">
            <a:xfrm>
              <a:off x="2934" y="3063"/>
              <a:ext cx="96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3" name="Line 1117"/>
            <p:cNvSpPr>
              <a:spLocks noChangeShapeType="1"/>
            </p:cNvSpPr>
            <p:nvPr/>
          </p:nvSpPr>
          <p:spPr bwMode="auto">
            <a:xfrm>
              <a:off x="2550" y="3063"/>
              <a:ext cx="48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4" name="Line 1118"/>
            <p:cNvSpPr>
              <a:spLocks noChangeShapeType="1"/>
            </p:cNvSpPr>
            <p:nvPr/>
          </p:nvSpPr>
          <p:spPr bwMode="auto">
            <a:xfrm>
              <a:off x="2934" y="3063"/>
              <a:ext cx="528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5" name="Text Box 1119"/>
            <p:cNvSpPr txBox="1">
              <a:spLocks noChangeArrowheads="1"/>
            </p:cNvSpPr>
            <p:nvPr/>
          </p:nvSpPr>
          <p:spPr bwMode="auto">
            <a:xfrm>
              <a:off x="2060" y="1821"/>
              <a:ext cx="3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root</a:t>
              </a:r>
            </a:p>
          </p:txBody>
        </p:sp>
        <p:sp>
          <p:nvSpPr>
            <p:cNvPr id="11296" name="Text Box 1120"/>
            <p:cNvSpPr txBox="1">
              <a:spLocks noChangeArrowheads="1"/>
            </p:cNvSpPr>
            <p:nvPr/>
          </p:nvSpPr>
          <p:spPr bwMode="auto">
            <a:xfrm>
              <a:off x="864" y="2292"/>
              <a:ext cx="7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depth = 1</a:t>
              </a:r>
            </a:p>
          </p:txBody>
        </p:sp>
        <p:sp>
          <p:nvSpPr>
            <p:cNvPr id="11297" name="Line 1121"/>
            <p:cNvSpPr>
              <a:spLocks noChangeShapeType="1"/>
            </p:cNvSpPr>
            <p:nvPr/>
          </p:nvSpPr>
          <p:spPr bwMode="auto">
            <a:xfrm>
              <a:off x="1104" y="2148"/>
              <a:ext cx="31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8" name="Line 1122"/>
            <p:cNvSpPr>
              <a:spLocks noChangeShapeType="1"/>
            </p:cNvSpPr>
            <p:nvPr/>
          </p:nvSpPr>
          <p:spPr bwMode="auto">
            <a:xfrm>
              <a:off x="1104" y="3252"/>
              <a:ext cx="31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9" name="Line 1123"/>
            <p:cNvSpPr>
              <a:spLocks noChangeShapeType="1"/>
            </p:cNvSpPr>
            <p:nvPr/>
          </p:nvSpPr>
          <p:spPr bwMode="auto">
            <a:xfrm>
              <a:off x="1104" y="2676"/>
              <a:ext cx="31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0" name="Text Box 1124"/>
            <p:cNvSpPr txBox="1">
              <a:spLocks noChangeArrowheads="1"/>
            </p:cNvSpPr>
            <p:nvPr/>
          </p:nvSpPr>
          <p:spPr bwMode="auto">
            <a:xfrm>
              <a:off x="864" y="1812"/>
              <a:ext cx="7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depth = 0</a:t>
              </a:r>
            </a:p>
          </p:txBody>
        </p:sp>
        <p:sp>
          <p:nvSpPr>
            <p:cNvPr id="11301" name="Text Box 1125"/>
            <p:cNvSpPr txBox="1">
              <a:spLocks noChangeArrowheads="1"/>
            </p:cNvSpPr>
            <p:nvPr/>
          </p:nvSpPr>
          <p:spPr bwMode="auto">
            <a:xfrm>
              <a:off x="864" y="3348"/>
              <a:ext cx="7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depth = 3</a:t>
              </a:r>
            </a:p>
          </p:txBody>
        </p:sp>
        <p:sp>
          <p:nvSpPr>
            <p:cNvPr id="11302" name="Text Box 1126"/>
            <p:cNvSpPr txBox="1">
              <a:spLocks noChangeArrowheads="1"/>
            </p:cNvSpPr>
            <p:nvPr/>
          </p:nvSpPr>
          <p:spPr bwMode="auto">
            <a:xfrm>
              <a:off x="864" y="2820"/>
              <a:ext cx="7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depth = 2</a:t>
              </a:r>
            </a:p>
          </p:txBody>
        </p:sp>
        <p:sp>
          <p:nvSpPr>
            <p:cNvPr id="11303" name="Text Box 1127"/>
            <p:cNvSpPr txBox="1">
              <a:spLocks noChangeArrowheads="1"/>
            </p:cNvSpPr>
            <p:nvPr/>
          </p:nvSpPr>
          <p:spPr bwMode="auto">
            <a:xfrm>
              <a:off x="3744" y="2292"/>
              <a:ext cx="7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height = 2</a:t>
              </a:r>
            </a:p>
          </p:txBody>
        </p:sp>
        <p:sp>
          <p:nvSpPr>
            <p:cNvPr id="11304" name="Text Box 1128"/>
            <p:cNvSpPr txBox="1">
              <a:spLocks noChangeArrowheads="1"/>
            </p:cNvSpPr>
            <p:nvPr/>
          </p:nvSpPr>
          <p:spPr bwMode="auto">
            <a:xfrm>
              <a:off x="3744" y="1812"/>
              <a:ext cx="7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height = 3</a:t>
              </a:r>
            </a:p>
          </p:txBody>
        </p:sp>
        <p:sp>
          <p:nvSpPr>
            <p:cNvPr id="11305" name="Text Box 1129"/>
            <p:cNvSpPr txBox="1">
              <a:spLocks noChangeArrowheads="1"/>
            </p:cNvSpPr>
            <p:nvPr/>
          </p:nvSpPr>
          <p:spPr bwMode="auto">
            <a:xfrm>
              <a:off x="3744" y="3348"/>
              <a:ext cx="7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height = 0</a:t>
              </a:r>
            </a:p>
          </p:txBody>
        </p:sp>
        <p:sp>
          <p:nvSpPr>
            <p:cNvPr id="11306" name="Text Box 1130"/>
            <p:cNvSpPr txBox="1">
              <a:spLocks noChangeArrowheads="1"/>
            </p:cNvSpPr>
            <p:nvPr/>
          </p:nvSpPr>
          <p:spPr bwMode="auto">
            <a:xfrm>
              <a:off x="3744" y="2820"/>
              <a:ext cx="7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height = 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BAC21-D683-471B-8B09-5BF620A08A0B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rooted tree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Which are the parent nodes?</a:t>
            </a:r>
          </a:p>
          <a:p>
            <a:pPr eaLnBrk="1" hangingPunct="1"/>
            <a:r>
              <a:rPr lang="en-US" sz="2000" smtClean="0"/>
              <a:t>Which are the child nodes?</a:t>
            </a:r>
          </a:p>
          <a:p>
            <a:pPr eaLnBrk="1" hangingPunct="1"/>
            <a:r>
              <a:rPr lang="en-US" sz="2000" smtClean="0"/>
              <a:t>Which are the leaves?</a:t>
            </a:r>
          </a:p>
          <a:p>
            <a:pPr eaLnBrk="1" hangingPunct="1"/>
            <a:r>
              <a:rPr lang="en-US" sz="2000" smtClean="0"/>
              <a:t>What is the height and depth of the tree?</a:t>
            </a:r>
          </a:p>
          <a:p>
            <a:pPr eaLnBrk="1" hangingPunct="1"/>
            <a:r>
              <a:rPr lang="en-US" sz="2000" smtClean="0"/>
              <a:t>What is the height and depth of node E? Node F?</a:t>
            </a:r>
          </a:p>
          <a:p>
            <a:pPr eaLnBrk="1" hangingPunct="1"/>
            <a:endParaRPr lang="en-US" sz="2000" smtClean="0"/>
          </a:p>
        </p:txBody>
      </p:sp>
      <p:pic>
        <p:nvPicPr>
          <p:cNvPr id="12293" name="Picture 4" descr="fig04_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81400"/>
            <a:ext cx="7391400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9D159-A98D-4AC8-A57B-2CAAA91B1EB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Rooted Tree: Recursive definition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graph with N nodes and N-1 edges</a:t>
            </a:r>
          </a:p>
          <a:p>
            <a:pPr eaLnBrk="1" hangingPunct="1"/>
            <a:r>
              <a:rPr lang="en-US" smtClean="0"/>
              <a:t>Graph has </a:t>
            </a:r>
          </a:p>
          <a:p>
            <a:pPr lvl="1" eaLnBrk="1" hangingPunct="1"/>
            <a:r>
              <a:rPr lang="en-US" smtClean="0"/>
              <a:t>one root r</a:t>
            </a:r>
          </a:p>
          <a:p>
            <a:pPr lvl="1" eaLnBrk="1" hangingPunct="1"/>
            <a:r>
              <a:rPr lang="en-US" smtClean="0"/>
              <a:t>Zero or more non-empty sub-trees, each of whose root is connected to r by an edge.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Every node except the root has one parent</a:t>
            </a:r>
          </a:p>
        </p:txBody>
      </p:sp>
      <p:pic>
        <p:nvPicPr>
          <p:cNvPr id="13317" name="Picture 4" descr="fig04_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581400"/>
            <a:ext cx="6781800" cy="144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C36DD-7A41-4F67-A72A-0CA39B773A3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433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simple Tree Implementation</a:t>
            </a:r>
          </a:p>
        </p:txBody>
      </p:sp>
      <p:sp>
        <p:nvSpPr>
          <p:cNvPr id="14340" name="Rectangle 1031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4724400" cy="229235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Each node points to </a:t>
            </a:r>
          </a:p>
          <a:p>
            <a:pPr lvl="1" eaLnBrk="1" hangingPunct="1"/>
            <a:r>
              <a:rPr lang="en-US" sz="1800" dirty="0" smtClean="0"/>
              <a:t>Its first child</a:t>
            </a:r>
          </a:p>
          <a:p>
            <a:pPr lvl="1" eaLnBrk="1" hangingPunct="1"/>
            <a:r>
              <a:rPr lang="en-US" sz="1800" dirty="0" smtClean="0"/>
              <a:t>Its next sibling</a:t>
            </a:r>
          </a:p>
          <a:p>
            <a:pPr lvl="1" eaLnBrk="1" hangingPunct="1"/>
            <a:r>
              <a:rPr lang="en-US" sz="1800" dirty="0" smtClean="0"/>
              <a:t>Back to its parent (optional)</a:t>
            </a:r>
          </a:p>
          <a:p>
            <a:pPr eaLnBrk="1" hangingPunct="1"/>
            <a:r>
              <a:rPr lang="en-US" sz="2000" dirty="0" smtClean="0"/>
              <a:t>What could be an alternate representation?</a:t>
            </a:r>
          </a:p>
        </p:txBody>
      </p:sp>
      <p:pic>
        <p:nvPicPr>
          <p:cNvPr id="14341" name="Picture 1028" descr="fig04_0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504950"/>
            <a:ext cx="33147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1033" descr="fig04_04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996950" y="3803650"/>
            <a:ext cx="6623050" cy="21240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7C436-A532-4673-AC34-38C238B1E790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Tree Traversals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Definition:  A </a:t>
            </a:r>
            <a:r>
              <a:rPr lang="en-US" i="1" smtClean="0"/>
              <a:t>traversal</a:t>
            </a:r>
            <a:r>
              <a:rPr lang="en-US" smtClean="0"/>
              <a:t> is the process for “visiting” all of the vertices in a tree</a:t>
            </a:r>
          </a:p>
          <a:p>
            <a:pPr lvl="1" eaLnBrk="1" hangingPunct="1"/>
            <a:r>
              <a:rPr lang="en-US" smtClean="0"/>
              <a:t>Often defined recursively</a:t>
            </a:r>
          </a:p>
          <a:p>
            <a:pPr lvl="1" eaLnBrk="1" hangingPunct="1"/>
            <a:r>
              <a:rPr lang="en-US" smtClean="0"/>
              <a:t>Each kind corresponds to an iterator type</a:t>
            </a:r>
          </a:p>
          <a:p>
            <a:pPr lvl="1" eaLnBrk="1" hangingPunct="1"/>
            <a:r>
              <a:rPr lang="en-US" smtClean="0"/>
              <a:t>Iterators are implemented non-recursively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Preorder traversal</a:t>
            </a:r>
          </a:p>
          <a:p>
            <a:pPr lvl="1" eaLnBrk="1" hangingPunct="1"/>
            <a:r>
              <a:rPr lang="en-US" smtClean="0"/>
              <a:t>Postorder traversal</a:t>
            </a:r>
          </a:p>
          <a:p>
            <a:pPr lvl="1" eaLnBrk="1" hangingPunct="1"/>
            <a:r>
              <a:rPr lang="en-US" smtClean="0"/>
              <a:t>Levelorder traversal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BDEBE-9322-40BF-9BD6-8BD24708CE0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Preorder Traversal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Visit vertex, then visit child vertices (recursive definition)</a:t>
            </a:r>
          </a:p>
          <a:p>
            <a:pPr eaLnBrk="1" hangingPunct="1"/>
            <a:r>
              <a:rPr lang="en-US" smtClean="0"/>
              <a:t>How to implement preorder traversal</a:t>
            </a:r>
          </a:p>
          <a:p>
            <a:pPr lvl="1" eaLnBrk="1" hangingPunct="1"/>
            <a:r>
              <a:rPr lang="en-US" smtClean="0"/>
              <a:t>Depth-first search</a:t>
            </a:r>
          </a:p>
          <a:p>
            <a:pPr lvl="2" eaLnBrk="1" hangingPunct="1"/>
            <a:r>
              <a:rPr lang="en-US" smtClean="0"/>
              <a:t>Begin at root</a:t>
            </a:r>
          </a:p>
          <a:p>
            <a:pPr lvl="2" eaLnBrk="1" hangingPunct="1"/>
            <a:r>
              <a:rPr lang="en-US" smtClean="0"/>
              <a:t>Visit vertex on </a:t>
            </a:r>
            <a:r>
              <a:rPr lang="en-US" i="1" smtClean="0">
                <a:solidFill>
                  <a:srgbClr val="0000FF"/>
                </a:solidFill>
              </a:rPr>
              <a:t>arrival</a:t>
            </a:r>
          </a:p>
          <a:p>
            <a:pPr eaLnBrk="1" hangingPunct="1"/>
            <a:r>
              <a:rPr lang="en-US" smtClean="0"/>
              <a:t>Implementation may be recursive, stack-based, or nested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6BF71D-E277-4F3B-9C0D-1AD7326EC198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Preorder Traversal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987675" y="14478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378075" y="2290763"/>
            <a:ext cx="339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2987675" y="2290763"/>
            <a:ext cx="339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3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3581400" y="2290763"/>
            <a:ext cx="339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1752600" y="30480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2362200" y="30480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6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3597275" y="30480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8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2987675" y="30480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7</a:t>
            </a:r>
          </a:p>
        </p:txBody>
      </p:sp>
      <p:sp>
        <p:nvSpPr>
          <p:cNvPr id="17420" name="Line 16"/>
          <p:cNvSpPr>
            <a:spLocks noChangeShapeType="1"/>
          </p:cNvSpPr>
          <p:nvPr/>
        </p:nvSpPr>
        <p:spPr bwMode="auto">
          <a:xfrm>
            <a:off x="3140075" y="18288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1" name="Line 17"/>
          <p:cNvSpPr>
            <a:spLocks noChangeShapeType="1"/>
          </p:cNvSpPr>
          <p:nvPr/>
        </p:nvSpPr>
        <p:spPr bwMode="auto">
          <a:xfrm flipH="1">
            <a:off x="2530475" y="18288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2" name="Line 18"/>
          <p:cNvSpPr>
            <a:spLocks noChangeShapeType="1"/>
          </p:cNvSpPr>
          <p:nvPr/>
        </p:nvSpPr>
        <p:spPr bwMode="auto">
          <a:xfrm>
            <a:off x="3140075" y="18288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3" name="Line 19"/>
          <p:cNvSpPr>
            <a:spLocks noChangeShapeType="1"/>
          </p:cNvSpPr>
          <p:nvPr/>
        </p:nvSpPr>
        <p:spPr bwMode="auto">
          <a:xfrm flipH="1">
            <a:off x="1920875" y="2667000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Line 20"/>
          <p:cNvSpPr>
            <a:spLocks noChangeShapeType="1"/>
          </p:cNvSpPr>
          <p:nvPr/>
        </p:nvSpPr>
        <p:spPr bwMode="auto">
          <a:xfrm>
            <a:off x="2530475" y="2667000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5" name="Line 22"/>
          <p:cNvSpPr>
            <a:spLocks noChangeShapeType="1"/>
          </p:cNvSpPr>
          <p:nvPr/>
        </p:nvSpPr>
        <p:spPr bwMode="auto">
          <a:xfrm>
            <a:off x="3140075" y="2667000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6" name="Line 23"/>
          <p:cNvSpPr>
            <a:spLocks noChangeShapeType="1"/>
          </p:cNvSpPr>
          <p:nvPr/>
        </p:nvSpPr>
        <p:spPr bwMode="auto">
          <a:xfrm>
            <a:off x="3140075" y="2667000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7" name="Text Box 27"/>
          <p:cNvSpPr txBox="1">
            <a:spLocks noChangeArrowheads="1"/>
          </p:cNvSpPr>
          <p:nvPr/>
        </p:nvSpPr>
        <p:spPr bwMode="auto">
          <a:xfrm>
            <a:off x="2362200" y="1457325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root</a:t>
            </a:r>
          </a:p>
        </p:txBody>
      </p:sp>
      <p:sp>
        <p:nvSpPr>
          <p:cNvPr id="17428" name="Text Box 37"/>
          <p:cNvSpPr txBox="1">
            <a:spLocks noChangeArrowheads="1"/>
          </p:cNvSpPr>
          <p:nvPr/>
        </p:nvSpPr>
        <p:spPr bwMode="auto">
          <a:xfrm>
            <a:off x="6340475" y="15240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7429" name="Text Box 38"/>
          <p:cNvSpPr txBox="1">
            <a:spLocks noChangeArrowheads="1"/>
          </p:cNvSpPr>
          <p:nvPr/>
        </p:nvSpPr>
        <p:spPr bwMode="auto">
          <a:xfrm>
            <a:off x="5730875" y="2366963"/>
            <a:ext cx="339725" cy="395287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17430" name="Text Box 39"/>
          <p:cNvSpPr txBox="1">
            <a:spLocks noChangeArrowheads="1"/>
          </p:cNvSpPr>
          <p:nvPr/>
        </p:nvSpPr>
        <p:spPr bwMode="auto">
          <a:xfrm>
            <a:off x="6340475" y="2366963"/>
            <a:ext cx="339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3</a:t>
            </a:r>
          </a:p>
        </p:txBody>
      </p:sp>
      <p:sp>
        <p:nvSpPr>
          <p:cNvPr id="17431" name="Text Box 40"/>
          <p:cNvSpPr txBox="1">
            <a:spLocks noChangeArrowheads="1"/>
          </p:cNvSpPr>
          <p:nvPr/>
        </p:nvSpPr>
        <p:spPr bwMode="auto">
          <a:xfrm>
            <a:off x="6934200" y="2366963"/>
            <a:ext cx="339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17432" name="Text Box 41"/>
          <p:cNvSpPr txBox="1">
            <a:spLocks noChangeArrowheads="1"/>
          </p:cNvSpPr>
          <p:nvPr/>
        </p:nvSpPr>
        <p:spPr bwMode="auto">
          <a:xfrm>
            <a:off x="5105400" y="31242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17433" name="Text Box 42"/>
          <p:cNvSpPr txBox="1">
            <a:spLocks noChangeArrowheads="1"/>
          </p:cNvSpPr>
          <p:nvPr/>
        </p:nvSpPr>
        <p:spPr bwMode="auto">
          <a:xfrm>
            <a:off x="5715000" y="31242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6</a:t>
            </a:r>
          </a:p>
        </p:txBody>
      </p:sp>
      <p:sp>
        <p:nvSpPr>
          <p:cNvPr id="17434" name="Text Box 43"/>
          <p:cNvSpPr txBox="1">
            <a:spLocks noChangeArrowheads="1"/>
          </p:cNvSpPr>
          <p:nvPr/>
        </p:nvSpPr>
        <p:spPr bwMode="auto">
          <a:xfrm>
            <a:off x="6950075" y="31242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8</a:t>
            </a:r>
          </a:p>
        </p:txBody>
      </p:sp>
      <p:sp>
        <p:nvSpPr>
          <p:cNvPr id="17435" name="Text Box 44"/>
          <p:cNvSpPr txBox="1">
            <a:spLocks noChangeArrowheads="1"/>
          </p:cNvSpPr>
          <p:nvPr/>
        </p:nvSpPr>
        <p:spPr bwMode="auto">
          <a:xfrm>
            <a:off x="6340475" y="31242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7</a:t>
            </a:r>
          </a:p>
        </p:txBody>
      </p:sp>
      <p:sp>
        <p:nvSpPr>
          <p:cNvPr id="17436" name="Line 45"/>
          <p:cNvSpPr>
            <a:spLocks noChangeShapeType="1"/>
          </p:cNvSpPr>
          <p:nvPr/>
        </p:nvSpPr>
        <p:spPr bwMode="auto">
          <a:xfrm>
            <a:off x="6492875" y="19050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7" name="Line 46"/>
          <p:cNvSpPr>
            <a:spLocks noChangeShapeType="1"/>
          </p:cNvSpPr>
          <p:nvPr/>
        </p:nvSpPr>
        <p:spPr bwMode="auto">
          <a:xfrm flipH="1">
            <a:off x="5883275" y="19050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Line 47"/>
          <p:cNvSpPr>
            <a:spLocks noChangeShapeType="1"/>
          </p:cNvSpPr>
          <p:nvPr/>
        </p:nvSpPr>
        <p:spPr bwMode="auto">
          <a:xfrm>
            <a:off x="6492875" y="19050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9" name="Line 48"/>
          <p:cNvSpPr>
            <a:spLocks noChangeShapeType="1"/>
          </p:cNvSpPr>
          <p:nvPr/>
        </p:nvSpPr>
        <p:spPr bwMode="auto">
          <a:xfrm flipH="1">
            <a:off x="5273675" y="2743200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0" name="Line 49"/>
          <p:cNvSpPr>
            <a:spLocks noChangeShapeType="1"/>
          </p:cNvSpPr>
          <p:nvPr/>
        </p:nvSpPr>
        <p:spPr bwMode="auto">
          <a:xfrm>
            <a:off x="5883275" y="2743200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1" name="Line 50"/>
          <p:cNvSpPr>
            <a:spLocks noChangeShapeType="1"/>
          </p:cNvSpPr>
          <p:nvPr/>
        </p:nvSpPr>
        <p:spPr bwMode="auto">
          <a:xfrm>
            <a:off x="6492875" y="2743200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2" name="Line 51"/>
          <p:cNvSpPr>
            <a:spLocks noChangeShapeType="1"/>
          </p:cNvSpPr>
          <p:nvPr/>
        </p:nvSpPr>
        <p:spPr bwMode="auto">
          <a:xfrm>
            <a:off x="6492875" y="2743200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3" name="Text Box 52"/>
          <p:cNvSpPr txBox="1">
            <a:spLocks noChangeArrowheads="1"/>
          </p:cNvSpPr>
          <p:nvPr/>
        </p:nvSpPr>
        <p:spPr bwMode="auto">
          <a:xfrm>
            <a:off x="5715000" y="1533525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root</a:t>
            </a:r>
          </a:p>
        </p:txBody>
      </p:sp>
      <p:sp>
        <p:nvSpPr>
          <p:cNvPr id="17444" name="Text Box 54"/>
          <p:cNvSpPr txBox="1">
            <a:spLocks noChangeArrowheads="1"/>
          </p:cNvSpPr>
          <p:nvPr/>
        </p:nvSpPr>
        <p:spPr bwMode="auto">
          <a:xfrm>
            <a:off x="2987675" y="38862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7445" name="Text Box 55"/>
          <p:cNvSpPr txBox="1">
            <a:spLocks noChangeArrowheads="1"/>
          </p:cNvSpPr>
          <p:nvPr/>
        </p:nvSpPr>
        <p:spPr bwMode="auto">
          <a:xfrm>
            <a:off x="2378075" y="4729163"/>
            <a:ext cx="339725" cy="395287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17446" name="Text Box 56"/>
          <p:cNvSpPr txBox="1">
            <a:spLocks noChangeArrowheads="1"/>
          </p:cNvSpPr>
          <p:nvPr/>
        </p:nvSpPr>
        <p:spPr bwMode="auto">
          <a:xfrm>
            <a:off x="2987675" y="4729163"/>
            <a:ext cx="339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3</a:t>
            </a:r>
          </a:p>
        </p:txBody>
      </p:sp>
      <p:sp>
        <p:nvSpPr>
          <p:cNvPr id="17447" name="Text Box 57"/>
          <p:cNvSpPr txBox="1">
            <a:spLocks noChangeArrowheads="1"/>
          </p:cNvSpPr>
          <p:nvPr/>
        </p:nvSpPr>
        <p:spPr bwMode="auto">
          <a:xfrm>
            <a:off x="3581400" y="4729163"/>
            <a:ext cx="339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17448" name="Text Box 58"/>
          <p:cNvSpPr txBox="1">
            <a:spLocks noChangeArrowheads="1"/>
          </p:cNvSpPr>
          <p:nvPr/>
        </p:nvSpPr>
        <p:spPr bwMode="auto">
          <a:xfrm>
            <a:off x="1752600" y="54864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17449" name="Text Box 59"/>
          <p:cNvSpPr txBox="1">
            <a:spLocks noChangeArrowheads="1"/>
          </p:cNvSpPr>
          <p:nvPr/>
        </p:nvSpPr>
        <p:spPr bwMode="auto">
          <a:xfrm>
            <a:off x="2362200" y="54864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6</a:t>
            </a:r>
          </a:p>
        </p:txBody>
      </p:sp>
      <p:sp>
        <p:nvSpPr>
          <p:cNvPr id="17450" name="Text Box 60"/>
          <p:cNvSpPr txBox="1">
            <a:spLocks noChangeArrowheads="1"/>
          </p:cNvSpPr>
          <p:nvPr/>
        </p:nvSpPr>
        <p:spPr bwMode="auto">
          <a:xfrm>
            <a:off x="3597275" y="54864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8</a:t>
            </a:r>
          </a:p>
        </p:txBody>
      </p:sp>
      <p:sp>
        <p:nvSpPr>
          <p:cNvPr id="17451" name="Text Box 61"/>
          <p:cNvSpPr txBox="1">
            <a:spLocks noChangeArrowheads="1"/>
          </p:cNvSpPr>
          <p:nvPr/>
        </p:nvSpPr>
        <p:spPr bwMode="auto">
          <a:xfrm>
            <a:off x="2987675" y="54864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7</a:t>
            </a:r>
          </a:p>
        </p:txBody>
      </p:sp>
      <p:sp>
        <p:nvSpPr>
          <p:cNvPr id="17452" name="Line 62"/>
          <p:cNvSpPr>
            <a:spLocks noChangeShapeType="1"/>
          </p:cNvSpPr>
          <p:nvPr/>
        </p:nvSpPr>
        <p:spPr bwMode="auto">
          <a:xfrm>
            <a:off x="3140075" y="42672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3" name="Line 63"/>
          <p:cNvSpPr>
            <a:spLocks noChangeShapeType="1"/>
          </p:cNvSpPr>
          <p:nvPr/>
        </p:nvSpPr>
        <p:spPr bwMode="auto">
          <a:xfrm flipH="1">
            <a:off x="2530475" y="42672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4" name="Line 64"/>
          <p:cNvSpPr>
            <a:spLocks noChangeShapeType="1"/>
          </p:cNvSpPr>
          <p:nvPr/>
        </p:nvSpPr>
        <p:spPr bwMode="auto">
          <a:xfrm>
            <a:off x="3140075" y="42672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5" name="Line 65"/>
          <p:cNvSpPr>
            <a:spLocks noChangeShapeType="1"/>
          </p:cNvSpPr>
          <p:nvPr/>
        </p:nvSpPr>
        <p:spPr bwMode="auto">
          <a:xfrm flipH="1">
            <a:off x="1920875" y="5105400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6" name="Line 66"/>
          <p:cNvSpPr>
            <a:spLocks noChangeShapeType="1"/>
          </p:cNvSpPr>
          <p:nvPr/>
        </p:nvSpPr>
        <p:spPr bwMode="auto">
          <a:xfrm>
            <a:off x="2530475" y="5105400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7" name="Line 67"/>
          <p:cNvSpPr>
            <a:spLocks noChangeShapeType="1"/>
          </p:cNvSpPr>
          <p:nvPr/>
        </p:nvSpPr>
        <p:spPr bwMode="auto">
          <a:xfrm>
            <a:off x="3140075" y="5105400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8" name="Line 68"/>
          <p:cNvSpPr>
            <a:spLocks noChangeShapeType="1"/>
          </p:cNvSpPr>
          <p:nvPr/>
        </p:nvSpPr>
        <p:spPr bwMode="auto">
          <a:xfrm>
            <a:off x="3140075" y="5105400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9" name="Text Box 69"/>
          <p:cNvSpPr txBox="1">
            <a:spLocks noChangeArrowheads="1"/>
          </p:cNvSpPr>
          <p:nvPr/>
        </p:nvSpPr>
        <p:spPr bwMode="auto">
          <a:xfrm>
            <a:off x="2362200" y="3895725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root</a:t>
            </a:r>
          </a:p>
        </p:txBody>
      </p:sp>
      <p:sp>
        <p:nvSpPr>
          <p:cNvPr id="17460" name="Text Box 71"/>
          <p:cNvSpPr txBox="1">
            <a:spLocks noChangeArrowheads="1"/>
          </p:cNvSpPr>
          <p:nvPr/>
        </p:nvSpPr>
        <p:spPr bwMode="auto">
          <a:xfrm>
            <a:off x="6340475" y="39624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7461" name="Text Box 72"/>
          <p:cNvSpPr txBox="1">
            <a:spLocks noChangeArrowheads="1"/>
          </p:cNvSpPr>
          <p:nvPr/>
        </p:nvSpPr>
        <p:spPr bwMode="auto">
          <a:xfrm>
            <a:off x="5730875" y="4805363"/>
            <a:ext cx="339725" cy="395287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17462" name="Text Box 73"/>
          <p:cNvSpPr txBox="1">
            <a:spLocks noChangeArrowheads="1"/>
          </p:cNvSpPr>
          <p:nvPr/>
        </p:nvSpPr>
        <p:spPr bwMode="auto">
          <a:xfrm>
            <a:off x="6340475" y="4805363"/>
            <a:ext cx="339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3</a:t>
            </a:r>
          </a:p>
        </p:txBody>
      </p:sp>
      <p:sp>
        <p:nvSpPr>
          <p:cNvPr id="17463" name="Text Box 74"/>
          <p:cNvSpPr txBox="1">
            <a:spLocks noChangeArrowheads="1"/>
          </p:cNvSpPr>
          <p:nvPr/>
        </p:nvSpPr>
        <p:spPr bwMode="auto">
          <a:xfrm>
            <a:off x="6934200" y="4805363"/>
            <a:ext cx="339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17464" name="Text Box 75"/>
          <p:cNvSpPr txBox="1">
            <a:spLocks noChangeArrowheads="1"/>
          </p:cNvSpPr>
          <p:nvPr/>
        </p:nvSpPr>
        <p:spPr bwMode="auto">
          <a:xfrm>
            <a:off x="5105400" y="55626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17465" name="Text Box 76"/>
          <p:cNvSpPr txBox="1">
            <a:spLocks noChangeArrowheads="1"/>
          </p:cNvSpPr>
          <p:nvPr/>
        </p:nvSpPr>
        <p:spPr bwMode="auto">
          <a:xfrm>
            <a:off x="5715000" y="55626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6</a:t>
            </a:r>
          </a:p>
        </p:txBody>
      </p:sp>
      <p:sp>
        <p:nvSpPr>
          <p:cNvPr id="17466" name="Text Box 77"/>
          <p:cNvSpPr txBox="1">
            <a:spLocks noChangeArrowheads="1"/>
          </p:cNvSpPr>
          <p:nvPr/>
        </p:nvSpPr>
        <p:spPr bwMode="auto">
          <a:xfrm>
            <a:off x="6950075" y="55626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8</a:t>
            </a:r>
          </a:p>
        </p:txBody>
      </p:sp>
      <p:sp>
        <p:nvSpPr>
          <p:cNvPr id="17467" name="Text Box 78"/>
          <p:cNvSpPr txBox="1">
            <a:spLocks noChangeArrowheads="1"/>
          </p:cNvSpPr>
          <p:nvPr/>
        </p:nvSpPr>
        <p:spPr bwMode="auto">
          <a:xfrm>
            <a:off x="6340475" y="55626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7</a:t>
            </a:r>
          </a:p>
        </p:txBody>
      </p:sp>
      <p:sp>
        <p:nvSpPr>
          <p:cNvPr id="17468" name="Line 79"/>
          <p:cNvSpPr>
            <a:spLocks noChangeShapeType="1"/>
          </p:cNvSpPr>
          <p:nvPr/>
        </p:nvSpPr>
        <p:spPr bwMode="auto">
          <a:xfrm>
            <a:off x="6492875" y="43434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69" name="Line 80"/>
          <p:cNvSpPr>
            <a:spLocks noChangeShapeType="1"/>
          </p:cNvSpPr>
          <p:nvPr/>
        </p:nvSpPr>
        <p:spPr bwMode="auto">
          <a:xfrm flipH="1">
            <a:off x="5883275" y="43434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70" name="Line 81"/>
          <p:cNvSpPr>
            <a:spLocks noChangeShapeType="1"/>
          </p:cNvSpPr>
          <p:nvPr/>
        </p:nvSpPr>
        <p:spPr bwMode="auto">
          <a:xfrm>
            <a:off x="6492875" y="43434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71" name="Line 82"/>
          <p:cNvSpPr>
            <a:spLocks noChangeShapeType="1"/>
          </p:cNvSpPr>
          <p:nvPr/>
        </p:nvSpPr>
        <p:spPr bwMode="auto">
          <a:xfrm flipH="1">
            <a:off x="5273675" y="5181600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72" name="Line 83"/>
          <p:cNvSpPr>
            <a:spLocks noChangeShapeType="1"/>
          </p:cNvSpPr>
          <p:nvPr/>
        </p:nvSpPr>
        <p:spPr bwMode="auto">
          <a:xfrm>
            <a:off x="5883275" y="5181600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73" name="Line 84"/>
          <p:cNvSpPr>
            <a:spLocks noChangeShapeType="1"/>
          </p:cNvSpPr>
          <p:nvPr/>
        </p:nvSpPr>
        <p:spPr bwMode="auto">
          <a:xfrm>
            <a:off x="6492875" y="5181600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74" name="Line 85"/>
          <p:cNvSpPr>
            <a:spLocks noChangeShapeType="1"/>
          </p:cNvSpPr>
          <p:nvPr/>
        </p:nvSpPr>
        <p:spPr bwMode="auto">
          <a:xfrm>
            <a:off x="6492875" y="5181600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75" name="Text Box 86"/>
          <p:cNvSpPr txBox="1">
            <a:spLocks noChangeArrowheads="1"/>
          </p:cNvSpPr>
          <p:nvPr/>
        </p:nvSpPr>
        <p:spPr bwMode="auto">
          <a:xfrm>
            <a:off x="5715000" y="3971925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root</a:t>
            </a:r>
          </a:p>
        </p:txBody>
      </p:sp>
      <p:sp>
        <p:nvSpPr>
          <p:cNvPr id="17476" name="Text Box 105"/>
          <p:cNvSpPr txBox="1">
            <a:spLocks noChangeArrowheads="1"/>
          </p:cNvSpPr>
          <p:nvPr/>
        </p:nvSpPr>
        <p:spPr bwMode="auto">
          <a:xfrm>
            <a:off x="914400" y="220980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(1)</a:t>
            </a:r>
          </a:p>
        </p:txBody>
      </p:sp>
      <p:sp>
        <p:nvSpPr>
          <p:cNvPr id="17477" name="Text Box 106"/>
          <p:cNvSpPr txBox="1">
            <a:spLocks noChangeArrowheads="1"/>
          </p:cNvSpPr>
          <p:nvPr/>
        </p:nvSpPr>
        <p:spPr bwMode="auto">
          <a:xfrm>
            <a:off x="7848600" y="518160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(4)</a:t>
            </a:r>
          </a:p>
        </p:txBody>
      </p:sp>
      <p:sp>
        <p:nvSpPr>
          <p:cNvPr id="17478" name="Text Box 107"/>
          <p:cNvSpPr txBox="1">
            <a:spLocks noChangeArrowheads="1"/>
          </p:cNvSpPr>
          <p:nvPr/>
        </p:nvSpPr>
        <p:spPr bwMode="auto">
          <a:xfrm>
            <a:off x="7696200" y="228600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(2)</a:t>
            </a:r>
          </a:p>
        </p:txBody>
      </p:sp>
      <p:sp>
        <p:nvSpPr>
          <p:cNvPr id="17479" name="Text Box 108"/>
          <p:cNvSpPr txBox="1">
            <a:spLocks noChangeArrowheads="1"/>
          </p:cNvSpPr>
          <p:nvPr/>
        </p:nvSpPr>
        <p:spPr bwMode="auto">
          <a:xfrm>
            <a:off x="914400" y="480060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(3)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8313A6-69CB-49BF-AE8B-C37DDCDFC45F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Preorder Traversal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089275" y="16764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2479675" y="2519363"/>
            <a:ext cx="339725" cy="395287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089275" y="2519363"/>
            <a:ext cx="339725" cy="395287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3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3683000" y="2519363"/>
            <a:ext cx="339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1854200" y="32766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2463800" y="32766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6</a:t>
            </a: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3698875" y="32766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8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3089275" y="32766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7</a:t>
            </a:r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3241675" y="20574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 flipH="1">
            <a:off x="2632075" y="20574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>
            <a:off x="3241675" y="20574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 flipH="1">
            <a:off x="2022475" y="2895600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>
            <a:off x="2632075" y="2895600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>
            <a:off x="3241675" y="2895600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>
            <a:off x="3241675" y="2895600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2463800" y="1685925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root</a:t>
            </a:r>
          </a:p>
        </p:txBody>
      </p:sp>
      <p:sp>
        <p:nvSpPr>
          <p:cNvPr id="18452" name="Text Box 21"/>
          <p:cNvSpPr txBox="1">
            <a:spLocks noChangeArrowheads="1"/>
          </p:cNvSpPr>
          <p:nvPr/>
        </p:nvSpPr>
        <p:spPr bwMode="auto">
          <a:xfrm>
            <a:off x="6442075" y="17526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8453" name="Text Box 22"/>
          <p:cNvSpPr txBox="1">
            <a:spLocks noChangeArrowheads="1"/>
          </p:cNvSpPr>
          <p:nvPr/>
        </p:nvSpPr>
        <p:spPr bwMode="auto">
          <a:xfrm>
            <a:off x="5832475" y="2595563"/>
            <a:ext cx="339725" cy="395287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18454" name="Text Box 23"/>
          <p:cNvSpPr txBox="1">
            <a:spLocks noChangeArrowheads="1"/>
          </p:cNvSpPr>
          <p:nvPr/>
        </p:nvSpPr>
        <p:spPr bwMode="auto">
          <a:xfrm>
            <a:off x="6442075" y="2595563"/>
            <a:ext cx="339725" cy="395287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3</a:t>
            </a:r>
          </a:p>
        </p:txBody>
      </p:sp>
      <p:sp>
        <p:nvSpPr>
          <p:cNvPr id="18455" name="Text Box 24"/>
          <p:cNvSpPr txBox="1">
            <a:spLocks noChangeArrowheads="1"/>
          </p:cNvSpPr>
          <p:nvPr/>
        </p:nvSpPr>
        <p:spPr bwMode="auto">
          <a:xfrm>
            <a:off x="7035800" y="2595563"/>
            <a:ext cx="339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18456" name="Text Box 25"/>
          <p:cNvSpPr txBox="1">
            <a:spLocks noChangeArrowheads="1"/>
          </p:cNvSpPr>
          <p:nvPr/>
        </p:nvSpPr>
        <p:spPr bwMode="auto">
          <a:xfrm>
            <a:off x="5207000" y="33528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18457" name="Text Box 26"/>
          <p:cNvSpPr txBox="1">
            <a:spLocks noChangeArrowheads="1"/>
          </p:cNvSpPr>
          <p:nvPr/>
        </p:nvSpPr>
        <p:spPr bwMode="auto">
          <a:xfrm>
            <a:off x="5816600" y="33528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6</a:t>
            </a:r>
          </a:p>
        </p:txBody>
      </p:sp>
      <p:sp>
        <p:nvSpPr>
          <p:cNvPr id="18458" name="Text Box 27"/>
          <p:cNvSpPr txBox="1">
            <a:spLocks noChangeArrowheads="1"/>
          </p:cNvSpPr>
          <p:nvPr/>
        </p:nvSpPr>
        <p:spPr bwMode="auto">
          <a:xfrm>
            <a:off x="7051675" y="33528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8</a:t>
            </a:r>
          </a:p>
        </p:txBody>
      </p:sp>
      <p:sp>
        <p:nvSpPr>
          <p:cNvPr id="18459" name="Text Box 28"/>
          <p:cNvSpPr txBox="1">
            <a:spLocks noChangeArrowheads="1"/>
          </p:cNvSpPr>
          <p:nvPr/>
        </p:nvSpPr>
        <p:spPr bwMode="auto">
          <a:xfrm>
            <a:off x="6442075" y="33528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7</a:t>
            </a:r>
          </a:p>
        </p:txBody>
      </p:sp>
      <p:sp>
        <p:nvSpPr>
          <p:cNvPr id="18460" name="Line 29"/>
          <p:cNvSpPr>
            <a:spLocks noChangeShapeType="1"/>
          </p:cNvSpPr>
          <p:nvPr/>
        </p:nvSpPr>
        <p:spPr bwMode="auto">
          <a:xfrm>
            <a:off x="6594475" y="21336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1" name="Line 30"/>
          <p:cNvSpPr>
            <a:spLocks noChangeShapeType="1"/>
          </p:cNvSpPr>
          <p:nvPr/>
        </p:nvSpPr>
        <p:spPr bwMode="auto">
          <a:xfrm flipH="1">
            <a:off x="5984875" y="21336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2" name="Line 31"/>
          <p:cNvSpPr>
            <a:spLocks noChangeShapeType="1"/>
          </p:cNvSpPr>
          <p:nvPr/>
        </p:nvSpPr>
        <p:spPr bwMode="auto">
          <a:xfrm>
            <a:off x="6594475" y="21336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3" name="Line 32"/>
          <p:cNvSpPr>
            <a:spLocks noChangeShapeType="1"/>
          </p:cNvSpPr>
          <p:nvPr/>
        </p:nvSpPr>
        <p:spPr bwMode="auto">
          <a:xfrm flipH="1">
            <a:off x="5375275" y="2971800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4" name="Line 33"/>
          <p:cNvSpPr>
            <a:spLocks noChangeShapeType="1"/>
          </p:cNvSpPr>
          <p:nvPr/>
        </p:nvSpPr>
        <p:spPr bwMode="auto">
          <a:xfrm>
            <a:off x="5984875" y="2971800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5" name="Line 34"/>
          <p:cNvSpPr>
            <a:spLocks noChangeShapeType="1"/>
          </p:cNvSpPr>
          <p:nvPr/>
        </p:nvSpPr>
        <p:spPr bwMode="auto">
          <a:xfrm>
            <a:off x="6594475" y="2971800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6" name="Line 35"/>
          <p:cNvSpPr>
            <a:spLocks noChangeShapeType="1"/>
          </p:cNvSpPr>
          <p:nvPr/>
        </p:nvSpPr>
        <p:spPr bwMode="auto">
          <a:xfrm>
            <a:off x="6594475" y="2971800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7" name="Text Box 36"/>
          <p:cNvSpPr txBox="1">
            <a:spLocks noChangeArrowheads="1"/>
          </p:cNvSpPr>
          <p:nvPr/>
        </p:nvSpPr>
        <p:spPr bwMode="auto">
          <a:xfrm>
            <a:off x="5816600" y="1762125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root</a:t>
            </a:r>
          </a:p>
        </p:txBody>
      </p:sp>
      <p:sp>
        <p:nvSpPr>
          <p:cNvPr id="18468" name="Text Box 38"/>
          <p:cNvSpPr txBox="1">
            <a:spLocks noChangeArrowheads="1"/>
          </p:cNvSpPr>
          <p:nvPr/>
        </p:nvSpPr>
        <p:spPr bwMode="auto">
          <a:xfrm>
            <a:off x="3089275" y="41148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8469" name="Text Box 39"/>
          <p:cNvSpPr txBox="1">
            <a:spLocks noChangeArrowheads="1"/>
          </p:cNvSpPr>
          <p:nvPr/>
        </p:nvSpPr>
        <p:spPr bwMode="auto">
          <a:xfrm>
            <a:off x="2479675" y="4957763"/>
            <a:ext cx="339725" cy="395287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18470" name="Text Box 40"/>
          <p:cNvSpPr txBox="1">
            <a:spLocks noChangeArrowheads="1"/>
          </p:cNvSpPr>
          <p:nvPr/>
        </p:nvSpPr>
        <p:spPr bwMode="auto">
          <a:xfrm>
            <a:off x="3089275" y="4957763"/>
            <a:ext cx="339725" cy="395287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3</a:t>
            </a:r>
          </a:p>
        </p:txBody>
      </p:sp>
      <p:sp>
        <p:nvSpPr>
          <p:cNvPr id="18471" name="Text Box 41"/>
          <p:cNvSpPr txBox="1">
            <a:spLocks noChangeArrowheads="1"/>
          </p:cNvSpPr>
          <p:nvPr/>
        </p:nvSpPr>
        <p:spPr bwMode="auto">
          <a:xfrm>
            <a:off x="3683000" y="4957763"/>
            <a:ext cx="339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18472" name="Text Box 42"/>
          <p:cNvSpPr txBox="1">
            <a:spLocks noChangeArrowheads="1"/>
          </p:cNvSpPr>
          <p:nvPr/>
        </p:nvSpPr>
        <p:spPr bwMode="auto">
          <a:xfrm>
            <a:off x="1854200" y="57150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18473" name="Text Box 43"/>
          <p:cNvSpPr txBox="1">
            <a:spLocks noChangeArrowheads="1"/>
          </p:cNvSpPr>
          <p:nvPr/>
        </p:nvSpPr>
        <p:spPr bwMode="auto">
          <a:xfrm>
            <a:off x="2463800" y="57150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6</a:t>
            </a:r>
          </a:p>
        </p:txBody>
      </p:sp>
      <p:sp>
        <p:nvSpPr>
          <p:cNvPr id="18474" name="Text Box 44"/>
          <p:cNvSpPr txBox="1">
            <a:spLocks noChangeArrowheads="1"/>
          </p:cNvSpPr>
          <p:nvPr/>
        </p:nvSpPr>
        <p:spPr bwMode="auto">
          <a:xfrm>
            <a:off x="3698875" y="57150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8</a:t>
            </a:r>
          </a:p>
        </p:txBody>
      </p:sp>
      <p:sp>
        <p:nvSpPr>
          <p:cNvPr id="18475" name="Text Box 45"/>
          <p:cNvSpPr txBox="1">
            <a:spLocks noChangeArrowheads="1"/>
          </p:cNvSpPr>
          <p:nvPr/>
        </p:nvSpPr>
        <p:spPr bwMode="auto">
          <a:xfrm>
            <a:off x="3089275" y="57150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7</a:t>
            </a:r>
          </a:p>
        </p:txBody>
      </p:sp>
      <p:sp>
        <p:nvSpPr>
          <p:cNvPr id="18476" name="Line 46"/>
          <p:cNvSpPr>
            <a:spLocks noChangeShapeType="1"/>
          </p:cNvSpPr>
          <p:nvPr/>
        </p:nvSpPr>
        <p:spPr bwMode="auto">
          <a:xfrm>
            <a:off x="3241675" y="44958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7" name="Line 47"/>
          <p:cNvSpPr>
            <a:spLocks noChangeShapeType="1"/>
          </p:cNvSpPr>
          <p:nvPr/>
        </p:nvSpPr>
        <p:spPr bwMode="auto">
          <a:xfrm flipH="1">
            <a:off x="2632075" y="44958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8" name="Line 48"/>
          <p:cNvSpPr>
            <a:spLocks noChangeShapeType="1"/>
          </p:cNvSpPr>
          <p:nvPr/>
        </p:nvSpPr>
        <p:spPr bwMode="auto">
          <a:xfrm>
            <a:off x="3241675" y="44958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9" name="Line 49"/>
          <p:cNvSpPr>
            <a:spLocks noChangeShapeType="1"/>
          </p:cNvSpPr>
          <p:nvPr/>
        </p:nvSpPr>
        <p:spPr bwMode="auto">
          <a:xfrm flipH="1">
            <a:off x="2022475" y="5334000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0" name="Line 50"/>
          <p:cNvSpPr>
            <a:spLocks noChangeShapeType="1"/>
          </p:cNvSpPr>
          <p:nvPr/>
        </p:nvSpPr>
        <p:spPr bwMode="auto">
          <a:xfrm>
            <a:off x="2632075" y="5334000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1" name="Line 51"/>
          <p:cNvSpPr>
            <a:spLocks noChangeShapeType="1"/>
          </p:cNvSpPr>
          <p:nvPr/>
        </p:nvSpPr>
        <p:spPr bwMode="auto">
          <a:xfrm>
            <a:off x="3241675" y="5334000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2" name="Line 52"/>
          <p:cNvSpPr>
            <a:spLocks noChangeShapeType="1"/>
          </p:cNvSpPr>
          <p:nvPr/>
        </p:nvSpPr>
        <p:spPr bwMode="auto">
          <a:xfrm>
            <a:off x="3241675" y="5334000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3" name="Text Box 53"/>
          <p:cNvSpPr txBox="1">
            <a:spLocks noChangeArrowheads="1"/>
          </p:cNvSpPr>
          <p:nvPr/>
        </p:nvSpPr>
        <p:spPr bwMode="auto">
          <a:xfrm>
            <a:off x="2463800" y="4124325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root</a:t>
            </a:r>
          </a:p>
        </p:txBody>
      </p:sp>
      <p:sp>
        <p:nvSpPr>
          <p:cNvPr id="18484" name="Text Box 55"/>
          <p:cNvSpPr txBox="1">
            <a:spLocks noChangeArrowheads="1"/>
          </p:cNvSpPr>
          <p:nvPr/>
        </p:nvSpPr>
        <p:spPr bwMode="auto">
          <a:xfrm>
            <a:off x="6442075" y="41910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8485" name="Text Box 56"/>
          <p:cNvSpPr txBox="1">
            <a:spLocks noChangeArrowheads="1"/>
          </p:cNvSpPr>
          <p:nvPr/>
        </p:nvSpPr>
        <p:spPr bwMode="auto">
          <a:xfrm>
            <a:off x="5832475" y="5033963"/>
            <a:ext cx="339725" cy="395287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18486" name="Text Box 57"/>
          <p:cNvSpPr txBox="1">
            <a:spLocks noChangeArrowheads="1"/>
          </p:cNvSpPr>
          <p:nvPr/>
        </p:nvSpPr>
        <p:spPr bwMode="auto">
          <a:xfrm>
            <a:off x="6442075" y="5033963"/>
            <a:ext cx="339725" cy="395287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3</a:t>
            </a:r>
          </a:p>
        </p:txBody>
      </p:sp>
      <p:sp>
        <p:nvSpPr>
          <p:cNvPr id="18487" name="Text Box 58"/>
          <p:cNvSpPr txBox="1">
            <a:spLocks noChangeArrowheads="1"/>
          </p:cNvSpPr>
          <p:nvPr/>
        </p:nvSpPr>
        <p:spPr bwMode="auto">
          <a:xfrm>
            <a:off x="7035800" y="5033963"/>
            <a:ext cx="339725" cy="395287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18488" name="Text Box 59"/>
          <p:cNvSpPr txBox="1">
            <a:spLocks noChangeArrowheads="1"/>
          </p:cNvSpPr>
          <p:nvPr/>
        </p:nvSpPr>
        <p:spPr bwMode="auto">
          <a:xfrm>
            <a:off x="5207000" y="57912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18489" name="Text Box 60"/>
          <p:cNvSpPr txBox="1">
            <a:spLocks noChangeArrowheads="1"/>
          </p:cNvSpPr>
          <p:nvPr/>
        </p:nvSpPr>
        <p:spPr bwMode="auto">
          <a:xfrm>
            <a:off x="5816600" y="57912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6</a:t>
            </a:r>
          </a:p>
        </p:txBody>
      </p:sp>
      <p:sp>
        <p:nvSpPr>
          <p:cNvPr id="18490" name="Text Box 61"/>
          <p:cNvSpPr txBox="1">
            <a:spLocks noChangeArrowheads="1"/>
          </p:cNvSpPr>
          <p:nvPr/>
        </p:nvSpPr>
        <p:spPr bwMode="auto">
          <a:xfrm>
            <a:off x="7051675" y="57912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8</a:t>
            </a:r>
          </a:p>
        </p:txBody>
      </p:sp>
      <p:sp>
        <p:nvSpPr>
          <p:cNvPr id="18491" name="Text Box 62"/>
          <p:cNvSpPr txBox="1">
            <a:spLocks noChangeArrowheads="1"/>
          </p:cNvSpPr>
          <p:nvPr/>
        </p:nvSpPr>
        <p:spPr bwMode="auto">
          <a:xfrm>
            <a:off x="6442075" y="57912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7</a:t>
            </a:r>
          </a:p>
        </p:txBody>
      </p:sp>
      <p:sp>
        <p:nvSpPr>
          <p:cNvPr id="18492" name="Line 63"/>
          <p:cNvSpPr>
            <a:spLocks noChangeShapeType="1"/>
          </p:cNvSpPr>
          <p:nvPr/>
        </p:nvSpPr>
        <p:spPr bwMode="auto">
          <a:xfrm>
            <a:off x="6594475" y="45720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3" name="Line 64"/>
          <p:cNvSpPr>
            <a:spLocks noChangeShapeType="1"/>
          </p:cNvSpPr>
          <p:nvPr/>
        </p:nvSpPr>
        <p:spPr bwMode="auto">
          <a:xfrm flipH="1">
            <a:off x="5984875" y="45720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4" name="Line 65"/>
          <p:cNvSpPr>
            <a:spLocks noChangeShapeType="1"/>
          </p:cNvSpPr>
          <p:nvPr/>
        </p:nvSpPr>
        <p:spPr bwMode="auto">
          <a:xfrm>
            <a:off x="6594475" y="45720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5" name="Line 66"/>
          <p:cNvSpPr>
            <a:spLocks noChangeShapeType="1"/>
          </p:cNvSpPr>
          <p:nvPr/>
        </p:nvSpPr>
        <p:spPr bwMode="auto">
          <a:xfrm flipH="1">
            <a:off x="5375275" y="5410200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6" name="Line 67"/>
          <p:cNvSpPr>
            <a:spLocks noChangeShapeType="1"/>
          </p:cNvSpPr>
          <p:nvPr/>
        </p:nvSpPr>
        <p:spPr bwMode="auto">
          <a:xfrm>
            <a:off x="5984875" y="5410200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7" name="Line 68"/>
          <p:cNvSpPr>
            <a:spLocks noChangeShapeType="1"/>
          </p:cNvSpPr>
          <p:nvPr/>
        </p:nvSpPr>
        <p:spPr bwMode="auto">
          <a:xfrm>
            <a:off x="6594475" y="5410200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8" name="Line 69"/>
          <p:cNvSpPr>
            <a:spLocks noChangeShapeType="1"/>
          </p:cNvSpPr>
          <p:nvPr/>
        </p:nvSpPr>
        <p:spPr bwMode="auto">
          <a:xfrm>
            <a:off x="6594475" y="5410200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9" name="Text Box 70"/>
          <p:cNvSpPr txBox="1">
            <a:spLocks noChangeArrowheads="1"/>
          </p:cNvSpPr>
          <p:nvPr/>
        </p:nvSpPr>
        <p:spPr bwMode="auto">
          <a:xfrm>
            <a:off x="5816600" y="4200525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root</a:t>
            </a:r>
          </a:p>
        </p:txBody>
      </p:sp>
      <p:sp>
        <p:nvSpPr>
          <p:cNvPr id="18500" name="Text Box 71"/>
          <p:cNvSpPr txBox="1">
            <a:spLocks noChangeArrowheads="1"/>
          </p:cNvSpPr>
          <p:nvPr/>
        </p:nvSpPr>
        <p:spPr bwMode="auto">
          <a:xfrm>
            <a:off x="746125" y="2173288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(5)</a:t>
            </a:r>
          </a:p>
        </p:txBody>
      </p:sp>
      <p:sp>
        <p:nvSpPr>
          <p:cNvPr id="18501" name="Text Box 72"/>
          <p:cNvSpPr txBox="1">
            <a:spLocks noChangeArrowheads="1"/>
          </p:cNvSpPr>
          <p:nvPr/>
        </p:nvSpPr>
        <p:spPr bwMode="auto">
          <a:xfrm>
            <a:off x="7848600" y="251460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(6)</a:t>
            </a:r>
          </a:p>
        </p:txBody>
      </p:sp>
      <p:sp>
        <p:nvSpPr>
          <p:cNvPr id="18502" name="Text Box 73"/>
          <p:cNvSpPr txBox="1">
            <a:spLocks noChangeArrowheads="1"/>
          </p:cNvSpPr>
          <p:nvPr/>
        </p:nvSpPr>
        <p:spPr bwMode="auto">
          <a:xfrm>
            <a:off x="914400" y="495300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(7)</a:t>
            </a:r>
          </a:p>
        </p:txBody>
      </p:sp>
      <p:sp>
        <p:nvSpPr>
          <p:cNvPr id="18503" name="Text Box 74"/>
          <p:cNvSpPr txBox="1">
            <a:spLocks noChangeArrowheads="1"/>
          </p:cNvSpPr>
          <p:nvPr/>
        </p:nvSpPr>
        <p:spPr bwMode="auto">
          <a:xfrm>
            <a:off x="7924800" y="510540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(8)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4CC5FC-C5C1-4C6C-B848-DD075EE8010E}" type="slidenum">
              <a:rPr lang="en-US"/>
              <a:pPr>
                <a:defRPr/>
              </a:pPr>
              <a:t>18</a:t>
            </a:fld>
            <a:endParaRPr lang="en-US"/>
          </a:p>
        </p:txBody>
      </p:sp>
      <p:pic>
        <p:nvPicPr>
          <p:cNvPr id="19459" name="Picture 2" descr="fig04_0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04800"/>
            <a:ext cx="270827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3" descr="fig04_0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4648200"/>
            <a:ext cx="5791200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4" descr="fig04_0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541020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5026025" cy="709613"/>
          </a:xfrm>
          <a:noFill/>
        </p:spPr>
        <p:txBody>
          <a:bodyPr/>
          <a:lstStyle/>
          <a:p>
            <a:pPr eaLnBrk="1" hangingPunct="1"/>
            <a:r>
              <a:rPr lang="en-US" sz="2800" smtClean="0"/>
              <a:t>Preorder Traversal of UNIX Directory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9F1703-93B3-4237-A1FC-06798DBF5DEE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Postorder Traversal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3200400"/>
          </a:xfrm>
        </p:spPr>
        <p:txBody>
          <a:bodyPr/>
          <a:lstStyle/>
          <a:p>
            <a:pPr eaLnBrk="1" hangingPunct="1"/>
            <a:r>
              <a:rPr lang="en-US" smtClean="0"/>
              <a:t>Visit child vertices, then visit vertex (recursive definition)</a:t>
            </a:r>
          </a:p>
          <a:p>
            <a:pPr eaLnBrk="1" hangingPunct="1"/>
            <a:r>
              <a:rPr lang="en-US" smtClean="0"/>
              <a:t>How to implement the postorder traversal</a:t>
            </a:r>
          </a:p>
          <a:p>
            <a:pPr lvl="1" eaLnBrk="1" hangingPunct="1"/>
            <a:r>
              <a:rPr lang="en-US" smtClean="0"/>
              <a:t>Depth-first search</a:t>
            </a:r>
          </a:p>
          <a:p>
            <a:pPr lvl="2" eaLnBrk="1" hangingPunct="1"/>
            <a:r>
              <a:rPr lang="en-US" smtClean="0"/>
              <a:t>Begin at root</a:t>
            </a:r>
          </a:p>
          <a:p>
            <a:pPr lvl="2" eaLnBrk="1" hangingPunct="1"/>
            <a:r>
              <a:rPr lang="en-US" smtClean="0"/>
              <a:t>Visit vertex on </a:t>
            </a:r>
            <a:r>
              <a:rPr lang="en-US" i="1" smtClean="0">
                <a:solidFill>
                  <a:srgbClr val="0000FF"/>
                </a:solidFill>
              </a:rPr>
              <a:t>departure</a:t>
            </a:r>
          </a:p>
          <a:p>
            <a:pPr eaLnBrk="1" hangingPunct="1"/>
            <a:r>
              <a:rPr lang="en-US" smtClean="0"/>
              <a:t>Implementation may be recursive, stack-based, or nested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1EC5F4-FEFF-44AC-B8DF-182235C6657B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Theory and Terminology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Definition:  A </a:t>
            </a:r>
            <a:r>
              <a:rPr lang="en-US" i="1" smtClean="0"/>
              <a:t>tree</a:t>
            </a:r>
            <a:r>
              <a:rPr lang="en-US" smtClean="0"/>
              <a:t> is a connected graph with no cycles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Consequences:  </a:t>
            </a:r>
          </a:p>
          <a:p>
            <a:pPr lvl="1" eaLnBrk="1" hangingPunct="1"/>
            <a:r>
              <a:rPr lang="en-US" smtClean="0"/>
              <a:t>Between any two vertices, there is exactly one unique 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989BB6-1C2C-496A-BFC9-C380832A550E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Postorder Traversal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860675" y="1676400"/>
            <a:ext cx="339725" cy="395288"/>
          </a:xfrm>
          <a:prstGeom prst="rect">
            <a:avLst/>
          </a:prstGeom>
          <a:solidFill>
            <a:srgbClr val="B2B2B2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2251075" y="2519363"/>
            <a:ext cx="339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2860675" y="2519363"/>
            <a:ext cx="339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3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3454400" y="2519363"/>
            <a:ext cx="339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1625600" y="32766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2235200" y="32766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6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3470275" y="32766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8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2860675" y="32766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7</a:t>
            </a:r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3013075" y="20574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 flipH="1">
            <a:off x="2403475" y="20574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>
            <a:off x="3013075" y="20574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H="1">
            <a:off x="1793875" y="2895600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>
            <a:off x="2403475" y="2895600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>
            <a:off x="3013075" y="2895600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3013075" y="2895600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2235200" y="1685925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root</a:t>
            </a:r>
          </a:p>
        </p:txBody>
      </p:sp>
      <p:sp>
        <p:nvSpPr>
          <p:cNvPr id="21524" name="Text Box 21"/>
          <p:cNvSpPr txBox="1">
            <a:spLocks noChangeArrowheads="1"/>
          </p:cNvSpPr>
          <p:nvPr/>
        </p:nvSpPr>
        <p:spPr bwMode="auto">
          <a:xfrm>
            <a:off x="6213475" y="1752600"/>
            <a:ext cx="339725" cy="395288"/>
          </a:xfrm>
          <a:prstGeom prst="rect">
            <a:avLst/>
          </a:prstGeom>
          <a:solidFill>
            <a:srgbClr val="B2B2B2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21525" name="Text Box 22"/>
          <p:cNvSpPr txBox="1">
            <a:spLocks noChangeArrowheads="1"/>
          </p:cNvSpPr>
          <p:nvPr/>
        </p:nvSpPr>
        <p:spPr bwMode="auto">
          <a:xfrm>
            <a:off x="5603875" y="2595563"/>
            <a:ext cx="339725" cy="395287"/>
          </a:xfrm>
          <a:prstGeom prst="rect">
            <a:avLst/>
          </a:prstGeom>
          <a:solidFill>
            <a:srgbClr val="B2B2B2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21526" name="Text Box 23"/>
          <p:cNvSpPr txBox="1">
            <a:spLocks noChangeArrowheads="1"/>
          </p:cNvSpPr>
          <p:nvPr/>
        </p:nvSpPr>
        <p:spPr bwMode="auto">
          <a:xfrm>
            <a:off x="6213475" y="2595563"/>
            <a:ext cx="339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3</a:t>
            </a:r>
          </a:p>
        </p:txBody>
      </p:sp>
      <p:sp>
        <p:nvSpPr>
          <p:cNvPr id="21527" name="Text Box 24"/>
          <p:cNvSpPr txBox="1">
            <a:spLocks noChangeArrowheads="1"/>
          </p:cNvSpPr>
          <p:nvPr/>
        </p:nvSpPr>
        <p:spPr bwMode="auto">
          <a:xfrm>
            <a:off x="6807200" y="2595563"/>
            <a:ext cx="339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21528" name="Text Box 25"/>
          <p:cNvSpPr txBox="1">
            <a:spLocks noChangeArrowheads="1"/>
          </p:cNvSpPr>
          <p:nvPr/>
        </p:nvSpPr>
        <p:spPr bwMode="auto">
          <a:xfrm>
            <a:off x="4978400" y="33528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21529" name="Text Box 26"/>
          <p:cNvSpPr txBox="1">
            <a:spLocks noChangeArrowheads="1"/>
          </p:cNvSpPr>
          <p:nvPr/>
        </p:nvSpPr>
        <p:spPr bwMode="auto">
          <a:xfrm>
            <a:off x="5588000" y="33528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6</a:t>
            </a:r>
          </a:p>
        </p:txBody>
      </p:sp>
      <p:sp>
        <p:nvSpPr>
          <p:cNvPr id="21530" name="Text Box 27"/>
          <p:cNvSpPr txBox="1">
            <a:spLocks noChangeArrowheads="1"/>
          </p:cNvSpPr>
          <p:nvPr/>
        </p:nvSpPr>
        <p:spPr bwMode="auto">
          <a:xfrm>
            <a:off x="6823075" y="33528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8</a:t>
            </a:r>
          </a:p>
        </p:txBody>
      </p:sp>
      <p:sp>
        <p:nvSpPr>
          <p:cNvPr id="21531" name="Text Box 28"/>
          <p:cNvSpPr txBox="1">
            <a:spLocks noChangeArrowheads="1"/>
          </p:cNvSpPr>
          <p:nvPr/>
        </p:nvSpPr>
        <p:spPr bwMode="auto">
          <a:xfrm>
            <a:off x="6213475" y="33528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7</a:t>
            </a:r>
          </a:p>
        </p:txBody>
      </p:sp>
      <p:sp>
        <p:nvSpPr>
          <p:cNvPr id="21532" name="Line 29"/>
          <p:cNvSpPr>
            <a:spLocks noChangeShapeType="1"/>
          </p:cNvSpPr>
          <p:nvPr/>
        </p:nvSpPr>
        <p:spPr bwMode="auto">
          <a:xfrm>
            <a:off x="6365875" y="21336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3" name="Line 30"/>
          <p:cNvSpPr>
            <a:spLocks noChangeShapeType="1"/>
          </p:cNvSpPr>
          <p:nvPr/>
        </p:nvSpPr>
        <p:spPr bwMode="auto">
          <a:xfrm flipH="1">
            <a:off x="5756275" y="21336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4" name="Line 31"/>
          <p:cNvSpPr>
            <a:spLocks noChangeShapeType="1"/>
          </p:cNvSpPr>
          <p:nvPr/>
        </p:nvSpPr>
        <p:spPr bwMode="auto">
          <a:xfrm>
            <a:off x="6365875" y="21336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5" name="Line 32"/>
          <p:cNvSpPr>
            <a:spLocks noChangeShapeType="1"/>
          </p:cNvSpPr>
          <p:nvPr/>
        </p:nvSpPr>
        <p:spPr bwMode="auto">
          <a:xfrm flipH="1">
            <a:off x="5146675" y="2971800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6" name="Line 33"/>
          <p:cNvSpPr>
            <a:spLocks noChangeShapeType="1"/>
          </p:cNvSpPr>
          <p:nvPr/>
        </p:nvSpPr>
        <p:spPr bwMode="auto">
          <a:xfrm>
            <a:off x="5756275" y="2971800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7" name="Line 34"/>
          <p:cNvSpPr>
            <a:spLocks noChangeShapeType="1"/>
          </p:cNvSpPr>
          <p:nvPr/>
        </p:nvSpPr>
        <p:spPr bwMode="auto">
          <a:xfrm>
            <a:off x="6365875" y="2971800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8" name="Line 35"/>
          <p:cNvSpPr>
            <a:spLocks noChangeShapeType="1"/>
          </p:cNvSpPr>
          <p:nvPr/>
        </p:nvSpPr>
        <p:spPr bwMode="auto">
          <a:xfrm>
            <a:off x="6365875" y="2971800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9" name="Text Box 36"/>
          <p:cNvSpPr txBox="1">
            <a:spLocks noChangeArrowheads="1"/>
          </p:cNvSpPr>
          <p:nvPr/>
        </p:nvSpPr>
        <p:spPr bwMode="auto">
          <a:xfrm>
            <a:off x="5588000" y="1762125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root</a:t>
            </a:r>
          </a:p>
        </p:txBody>
      </p:sp>
      <p:sp>
        <p:nvSpPr>
          <p:cNvPr id="21540" name="Text Box 38"/>
          <p:cNvSpPr txBox="1">
            <a:spLocks noChangeArrowheads="1"/>
          </p:cNvSpPr>
          <p:nvPr/>
        </p:nvSpPr>
        <p:spPr bwMode="auto">
          <a:xfrm>
            <a:off x="2860675" y="4114800"/>
            <a:ext cx="339725" cy="395288"/>
          </a:xfrm>
          <a:prstGeom prst="rect">
            <a:avLst/>
          </a:prstGeom>
          <a:solidFill>
            <a:srgbClr val="B2B2B2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21541" name="Text Box 39"/>
          <p:cNvSpPr txBox="1">
            <a:spLocks noChangeArrowheads="1"/>
          </p:cNvSpPr>
          <p:nvPr/>
        </p:nvSpPr>
        <p:spPr bwMode="auto">
          <a:xfrm>
            <a:off x="2251075" y="4957763"/>
            <a:ext cx="339725" cy="395287"/>
          </a:xfrm>
          <a:prstGeom prst="rect">
            <a:avLst/>
          </a:prstGeom>
          <a:solidFill>
            <a:srgbClr val="B2B2B2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21542" name="Text Box 40"/>
          <p:cNvSpPr txBox="1">
            <a:spLocks noChangeArrowheads="1"/>
          </p:cNvSpPr>
          <p:nvPr/>
        </p:nvSpPr>
        <p:spPr bwMode="auto">
          <a:xfrm>
            <a:off x="2860675" y="4957763"/>
            <a:ext cx="339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3</a:t>
            </a:r>
          </a:p>
        </p:txBody>
      </p:sp>
      <p:sp>
        <p:nvSpPr>
          <p:cNvPr id="21543" name="Text Box 41"/>
          <p:cNvSpPr txBox="1">
            <a:spLocks noChangeArrowheads="1"/>
          </p:cNvSpPr>
          <p:nvPr/>
        </p:nvSpPr>
        <p:spPr bwMode="auto">
          <a:xfrm>
            <a:off x="3454400" y="4957763"/>
            <a:ext cx="339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21544" name="Text Box 42"/>
          <p:cNvSpPr txBox="1">
            <a:spLocks noChangeArrowheads="1"/>
          </p:cNvSpPr>
          <p:nvPr/>
        </p:nvSpPr>
        <p:spPr bwMode="auto">
          <a:xfrm>
            <a:off x="1625600" y="5715000"/>
            <a:ext cx="339725" cy="395288"/>
          </a:xfrm>
          <a:prstGeom prst="rect">
            <a:avLst/>
          </a:prstGeom>
          <a:solidFill>
            <a:srgbClr val="B2B2B2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21545" name="Text Box 43"/>
          <p:cNvSpPr txBox="1">
            <a:spLocks noChangeArrowheads="1"/>
          </p:cNvSpPr>
          <p:nvPr/>
        </p:nvSpPr>
        <p:spPr bwMode="auto">
          <a:xfrm>
            <a:off x="2235200" y="57150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6</a:t>
            </a:r>
          </a:p>
        </p:txBody>
      </p:sp>
      <p:sp>
        <p:nvSpPr>
          <p:cNvPr id="21546" name="Text Box 44"/>
          <p:cNvSpPr txBox="1">
            <a:spLocks noChangeArrowheads="1"/>
          </p:cNvSpPr>
          <p:nvPr/>
        </p:nvSpPr>
        <p:spPr bwMode="auto">
          <a:xfrm>
            <a:off x="3470275" y="57150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8</a:t>
            </a:r>
          </a:p>
        </p:txBody>
      </p:sp>
      <p:sp>
        <p:nvSpPr>
          <p:cNvPr id="21547" name="Text Box 45"/>
          <p:cNvSpPr txBox="1">
            <a:spLocks noChangeArrowheads="1"/>
          </p:cNvSpPr>
          <p:nvPr/>
        </p:nvSpPr>
        <p:spPr bwMode="auto">
          <a:xfrm>
            <a:off x="2860675" y="57150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7</a:t>
            </a:r>
          </a:p>
        </p:txBody>
      </p:sp>
      <p:sp>
        <p:nvSpPr>
          <p:cNvPr id="21548" name="Line 46"/>
          <p:cNvSpPr>
            <a:spLocks noChangeShapeType="1"/>
          </p:cNvSpPr>
          <p:nvPr/>
        </p:nvSpPr>
        <p:spPr bwMode="auto">
          <a:xfrm>
            <a:off x="3013075" y="44958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9" name="Line 47"/>
          <p:cNvSpPr>
            <a:spLocks noChangeShapeType="1"/>
          </p:cNvSpPr>
          <p:nvPr/>
        </p:nvSpPr>
        <p:spPr bwMode="auto">
          <a:xfrm flipH="1">
            <a:off x="2403475" y="44958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0" name="Line 48"/>
          <p:cNvSpPr>
            <a:spLocks noChangeShapeType="1"/>
          </p:cNvSpPr>
          <p:nvPr/>
        </p:nvSpPr>
        <p:spPr bwMode="auto">
          <a:xfrm>
            <a:off x="3013075" y="44958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1" name="Line 49"/>
          <p:cNvSpPr>
            <a:spLocks noChangeShapeType="1"/>
          </p:cNvSpPr>
          <p:nvPr/>
        </p:nvSpPr>
        <p:spPr bwMode="auto">
          <a:xfrm flipH="1">
            <a:off x="1793875" y="5334000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2" name="Line 50"/>
          <p:cNvSpPr>
            <a:spLocks noChangeShapeType="1"/>
          </p:cNvSpPr>
          <p:nvPr/>
        </p:nvSpPr>
        <p:spPr bwMode="auto">
          <a:xfrm>
            <a:off x="2403475" y="5334000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3" name="Line 51"/>
          <p:cNvSpPr>
            <a:spLocks noChangeShapeType="1"/>
          </p:cNvSpPr>
          <p:nvPr/>
        </p:nvSpPr>
        <p:spPr bwMode="auto">
          <a:xfrm>
            <a:off x="3013075" y="5334000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4" name="Line 52"/>
          <p:cNvSpPr>
            <a:spLocks noChangeShapeType="1"/>
          </p:cNvSpPr>
          <p:nvPr/>
        </p:nvSpPr>
        <p:spPr bwMode="auto">
          <a:xfrm>
            <a:off x="3013075" y="5334000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5" name="Text Box 53"/>
          <p:cNvSpPr txBox="1">
            <a:spLocks noChangeArrowheads="1"/>
          </p:cNvSpPr>
          <p:nvPr/>
        </p:nvSpPr>
        <p:spPr bwMode="auto">
          <a:xfrm>
            <a:off x="2235200" y="4124325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root</a:t>
            </a:r>
          </a:p>
        </p:txBody>
      </p:sp>
      <p:sp>
        <p:nvSpPr>
          <p:cNvPr id="21556" name="Text Box 55"/>
          <p:cNvSpPr txBox="1">
            <a:spLocks noChangeArrowheads="1"/>
          </p:cNvSpPr>
          <p:nvPr/>
        </p:nvSpPr>
        <p:spPr bwMode="auto">
          <a:xfrm>
            <a:off x="6213475" y="4191000"/>
            <a:ext cx="339725" cy="395288"/>
          </a:xfrm>
          <a:prstGeom prst="rect">
            <a:avLst/>
          </a:prstGeom>
          <a:solidFill>
            <a:srgbClr val="B2B2B2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21557" name="Text Box 56"/>
          <p:cNvSpPr txBox="1">
            <a:spLocks noChangeArrowheads="1"/>
          </p:cNvSpPr>
          <p:nvPr/>
        </p:nvSpPr>
        <p:spPr bwMode="auto">
          <a:xfrm>
            <a:off x="5603875" y="5033963"/>
            <a:ext cx="339725" cy="395287"/>
          </a:xfrm>
          <a:prstGeom prst="rect">
            <a:avLst/>
          </a:prstGeom>
          <a:solidFill>
            <a:srgbClr val="B2B2B2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21558" name="Text Box 57"/>
          <p:cNvSpPr txBox="1">
            <a:spLocks noChangeArrowheads="1"/>
          </p:cNvSpPr>
          <p:nvPr/>
        </p:nvSpPr>
        <p:spPr bwMode="auto">
          <a:xfrm>
            <a:off x="6213475" y="5033963"/>
            <a:ext cx="339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3</a:t>
            </a:r>
          </a:p>
        </p:txBody>
      </p:sp>
      <p:sp>
        <p:nvSpPr>
          <p:cNvPr id="21559" name="Text Box 58"/>
          <p:cNvSpPr txBox="1">
            <a:spLocks noChangeArrowheads="1"/>
          </p:cNvSpPr>
          <p:nvPr/>
        </p:nvSpPr>
        <p:spPr bwMode="auto">
          <a:xfrm>
            <a:off x="6807200" y="5033963"/>
            <a:ext cx="339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21560" name="Text Box 59"/>
          <p:cNvSpPr txBox="1">
            <a:spLocks noChangeArrowheads="1"/>
          </p:cNvSpPr>
          <p:nvPr/>
        </p:nvSpPr>
        <p:spPr bwMode="auto">
          <a:xfrm>
            <a:off x="4978400" y="57912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21561" name="Text Box 60"/>
          <p:cNvSpPr txBox="1">
            <a:spLocks noChangeArrowheads="1"/>
          </p:cNvSpPr>
          <p:nvPr/>
        </p:nvSpPr>
        <p:spPr bwMode="auto">
          <a:xfrm>
            <a:off x="5588000" y="57912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6</a:t>
            </a:r>
          </a:p>
        </p:txBody>
      </p:sp>
      <p:sp>
        <p:nvSpPr>
          <p:cNvPr id="21562" name="Text Box 61"/>
          <p:cNvSpPr txBox="1">
            <a:spLocks noChangeArrowheads="1"/>
          </p:cNvSpPr>
          <p:nvPr/>
        </p:nvSpPr>
        <p:spPr bwMode="auto">
          <a:xfrm>
            <a:off x="6823075" y="57912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8</a:t>
            </a:r>
          </a:p>
        </p:txBody>
      </p:sp>
      <p:sp>
        <p:nvSpPr>
          <p:cNvPr id="21563" name="Text Box 62"/>
          <p:cNvSpPr txBox="1">
            <a:spLocks noChangeArrowheads="1"/>
          </p:cNvSpPr>
          <p:nvPr/>
        </p:nvSpPr>
        <p:spPr bwMode="auto">
          <a:xfrm>
            <a:off x="6213475" y="57912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7</a:t>
            </a:r>
          </a:p>
        </p:txBody>
      </p:sp>
      <p:sp>
        <p:nvSpPr>
          <p:cNvPr id="21564" name="Line 63"/>
          <p:cNvSpPr>
            <a:spLocks noChangeShapeType="1"/>
          </p:cNvSpPr>
          <p:nvPr/>
        </p:nvSpPr>
        <p:spPr bwMode="auto">
          <a:xfrm>
            <a:off x="6365875" y="45720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5" name="Line 64"/>
          <p:cNvSpPr>
            <a:spLocks noChangeShapeType="1"/>
          </p:cNvSpPr>
          <p:nvPr/>
        </p:nvSpPr>
        <p:spPr bwMode="auto">
          <a:xfrm flipH="1">
            <a:off x="5756275" y="45720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6" name="Line 65"/>
          <p:cNvSpPr>
            <a:spLocks noChangeShapeType="1"/>
          </p:cNvSpPr>
          <p:nvPr/>
        </p:nvSpPr>
        <p:spPr bwMode="auto">
          <a:xfrm>
            <a:off x="6365875" y="45720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7" name="Line 66"/>
          <p:cNvSpPr>
            <a:spLocks noChangeShapeType="1"/>
          </p:cNvSpPr>
          <p:nvPr/>
        </p:nvSpPr>
        <p:spPr bwMode="auto">
          <a:xfrm flipH="1">
            <a:off x="5146675" y="5410200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8" name="Line 67"/>
          <p:cNvSpPr>
            <a:spLocks noChangeShapeType="1"/>
          </p:cNvSpPr>
          <p:nvPr/>
        </p:nvSpPr>
        <p:spPr bwMode="auto">
          <a:xfrm>
            <a:off x="5756275" y="5410200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9" name="Line 68"/>
          <p:cNvSpPr>
            <a:spLocks noChangeShapeType="1"/>
          </p:cNvSpPr>
          <p:nvPr/>
        </p:nvSpPr>
        <p:spPr bwMode="auto">
          <a:xfrm>
            <a:off x="6365875" y="5410200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0" name="Line 69"/>
          <p:cNvSpPr>
            <a:spLocks noChangeShapeType="1"/>
          </p:cNvSpPr>
          <p:nvPr/>
        </p:nvSpPr>
        <p:spPr bwMode="auto">
          <a:xfrm>
            <a:off x="6365875" y="5410200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1" name="Text Box 70"/>
          <p:cNvSpPr txBox="1">
            <a:spLocks noChangeArrowheads="1"/>
          </p:cNvSpPr>
          <p:nvPr/>
        </p:nvSpPr>
        <p:spPr bwMode="auto">
          <a:xfrm>
            <a:off x="5588000" y="4200525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root</a:t>
            </a:r>
          </a:p>
        </p:txBody>
      </p:sp>
      <p:sp>
        <p:nvSpPr>
          <p:cNvPr id="21572" name="Text Box 71"/>
          <p:cNvSpPr txBox="1">
            <a:spLocks noChangeArrowheads="1"/>
          </p:cNvSpPr>
          <p:nvPr/>
        </p:nvSpPr>
        <p:spPr bwMode="auto">
          <a:xfrm>
            <a:off x="7772400" y="259080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(2)</a:t>
            </a:r>
          </a:p>
        </p:txBody>
      </p:sp>
      <p:sp>
        <p:nvSpPr>
          <p:cNvPr id="21573" name="Text Box 72"/>
          <p:cNvSpPr txBox="1">
            <a:spLocks noChangeArrowheads="1"/>
          </p:cNvSpPr>
          <p:nvPr/>
        </p:nvSpPr>
        <p:spPr bwMode="auto">
          <a:xfrm>
            <a:off x="838200" y="228600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(1)</a:t>
            </a:r>
          </a:p>
        </p:txBody>
      </p:sp>
      <p:sp>
        <p:nvSpPr>
          <p:cNvPr id="21574" name="Text Box 73"/>
          <p:cNvSpPr txBox="1">
            <a:spLocks noChangeArrowheads="1"/>
          </p:cNvSpPr>
          <p:nvPr/>
        </p:nvSpPr>
        <p:spPr bwMode="auto">
          <a:xfrm>
            <a:off x="838200" y="502920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(3)</a:t>
            </a:r>
          </a:p>
        </p:txBody>
      </p:sp>
      <p:sp>
        <p:nvSpPr>
          <p:cNvPr id="21575" name="Text Box 74"/>
          <p:cNvSpPr txBox="1">
            <a:spLocks noChangeArrowheads="1"/>
          </p:cNvSpPr>
          <p:nvPr/>
        </p:nvSpPr>
        <p:spPr bwMode="auto">
          <a:xfrm>
            <a:off x="7848600" y="518160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(4)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4F649-73F1-4DE1-8D8F-8895DE90B402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Postorder Traversal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987675" y="1676400"/>
            <a:ext cx="339725" cy="395288"/>
          </a:xfrm>
          <a:prstGeom prst="rect">
            <a:avLst/>
          </a:prstGeom>
          <a:solidFill>
            <a:srgbClr val="B2B2B2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2378075" y="2519363"/>
            <a:ext cx="339725" cy="395287"/>
          </a:xfrm>
          <a:prstGeom prst="rect">
            <a:avLst/>
          </a:prstGeom>
          <a:solidFill>
            <a:srgbClr val="B2B2B2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2987675" y="2519363"/>
            <a:ext cx="339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3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3581400" y="2519363"/>
            <a:ext cx="339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1752600" y="32766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2362200" y="3276600"/>
            <a:ext cx="339725" cy="395288"/>
          </a:xfrm>
          <a:prstGeom prst="rect">
            <a:avLst/>
          </a:prstGeom>
          <a:solidFill>
            <a:srgbClr val="B2B2B2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6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3597275" y="32766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8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2987675" y="32766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7</a:t>
            </a:r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3140075" y="20574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 flipH="1">
            <a:off x="2530475" y="20574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>
            <a:off x="3140075" y="20574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flipH="1">
            <a:off x="1920875" y="2895600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>
            <a:off x="2530475" y="2895600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>
            <a:off x="3140075" y="2895600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3140075" y="2895600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2362200" y="1685925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root</a:t>
            </a:r>
          </a:p>
        </p:txBody>
      </p:sp>
      <p:sp>
        <p:nvSpPr>
          <p:cNvPr id="22548" name="Text Box 21"/>
          <p:cNvSpPr txBox="1">
            <a:spLocks noChangeArrowheads="1"/>
          </p:cNvSpPr>
          <p:nvPr/>
        </p:nvSpPr>
        <p:spPr bwMode="auto">
          <a:xfrm>
            <a:off x="6340475" y="1752600"/>
            <a:ext cx="339725" cy="395288"/>
          </a:xfrm>
          <a:prstGeom prst="rect">
            <a:avLst/>
          </a:prstGeom>
          <a:solidFill>
            <a:srgbClr val="B2B2B2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22549" name="Text Box 22"/>
          <p:cNvSpPr txBox="1">
            <a:spLocks noChangeArrowheads="1"/>
          </p:cNvSpPr>
          <p:nvPr/>
        </p:nvSpPr>
        <p:spPr bwMode="auto">
          <a:xfrm>
            <a:off x="5730875" y="2595563"/>
            <a:ext cx="339725" cy="395287"/>
          </a:xfrm>
          <a:prstGeom prst="rect">
            <a:avLst/>
          </a:prstGeom>
          <a:solidFill>
            <a:srgbClr val="B2B2B2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22550" name="Text Box 23"/>
          <p:cNvSpPr txBox="1">
            <a:spLocks noChangeArrowheads="1"/>
          </p:cNvSpPr>
          <p:nvPr/>
        </p:nvSpPr>
        <p:spPr bwMode="auto">
          <a:xfrm>
            <a:off x="6340475" y="2595563"/>
            <a:ext cx="339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3</a:t>
            </a:r>
          </a:p>
        </p:txBody>
      </p:sp>
      <p:sp>
        <p:nvSpPr>
          <p:cNvPr id="22551" name="Text Box 24"/>
          <p:cNvSpPr txBox="1">
            <a:spLocks noChangeArrowheads="1"/>
          </p:cNvSpPr>
          <p:nvPr/>
        </p:nvSpPr>
        <p:spPr bwMode="auto">
          <a:xfrm>
            <a:off x="6934200" y="2595563"/>
            <a:ext cx="339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22552" name="Text Box 25"/>
          <p:cNvSpPr txBox="1">
            <a:spLocks noChangeArrowheads="1"/>
          </p:cNvSpPr>
          <p:nvPr/>
        </p:nvSpPr>
        <p:spPr bwMode="auto">
          <a:xfrm>
            <a:off x="5105400" y="33528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22553" name="Text Box 26"/>
          <p:cNvSpPr txBox="1">
            <a:spLocks noChangeArrowheads="1"/>
          </p:cNvSpPr>
          <p:nvPr/>
        </p:nvSpPr>
        <p:spPr bwMode="auto">
          <a:xfrm>
            <a:off x="5715000" y="33528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6</a:t>
            </a:r>
          </a:p>
        </p:txBody>
      </p:sp>
      <p:sp>
        <p:nvSpPr>
          <p:cNvPr id="22554" name="Text Box 27"/>
          <p:cNvSpPr txBox="1">
            <a:spLocks noChangeArrowheads="1"/>
          </p:cNvSpPr>
          <p:nvPr/>
        </p:nvSpPr>
        <p:spPr bwMode="auto">
          <a:xfrm>
            <a:off x="6950075" y="33528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8</a:t>
            </a:r>
          </a:p>
        </p:txBody>
      </p:sp>
      <p:sp>
        <p:nvSpPr>
          <p:cNvPr id="22555" name="Text Box 28"/>
          <p:cNvSpPr txBox="1">
            <a:spLocks noChangeArrowheads="1"/>
          </p:cNvSpPr>
          <p:nvPr/>
        </p:nvSpPr>
        <p:spPr bwMode="auto">
          <a:xfrm>
            <a:off x="6340475" y="33528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7</a:t>
            </a:r>
          </a:p>
        </p:txBody>
      </p:sp>
      <p:sp>
        <p:nvSpPr>
          <p:cNvPr id="22556" name="Line 29"/>
          <p:cNvSpPr>
            <a:spLocks noChangeShapeType="1"/>
          </p:cNvSpPr>
          <p:nvPr/>
        </p:nvSpPr>
        <p:spPr bwMode="auto">
          <a:xfrm>
            <a:off x="6492875" y="21336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7" name="Line 30"/>
          <p:cNvSpPr>
            <a:spLocks noChangeShapeType="1"/>
          </p:cNvSpPr>
          <p:nvPr/>
        </p:nvSpPr>
        <p:spPr bwMode="auto">
          <a:xfrm flipH="1">
            <a:off x="5883275" y="21336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8" name="Line 31"/>
          <p:cNvSpPr>
            <a:spLocks noChangeShapeType="1"/>
          </p:cNvSpPr>
          <p:nvPr/>
        </p:nvSpPr>
        <p:spPr bwMode="auto">
          <a:xfrm>
            <a:off x="6492875" y="21336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9" name="Line 32"/>
          <p:cNvSpPr>
            <a:spLocks noChangeShapeType="1"/>
          </p:cNvSpPr>
          <p:nvPr/>
        </p:nvSpPr>
        <p:spPr bwMode="auto">
          <a:xfrm flipH="1">
            <a:off x="5273675" y="2971800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0" name="Line 33"/>
          <p:cNvSpPr>
            <a:spLocks noChangeShapeType="1"/>
          </p:cNvSpPr>
          <p:nvPr/>
        </p:nvSpPr>
        <p:spPr bwMode="auto">
          <a:xfrm>
            <a:off x="5883275" y="2971800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1" name="Line 34"/>
          <p:cNvSpPr>
            <a:spLocks noChangeShapeType="1"/>
          </p:cNvSpPr>
          <p:nvPr/>
        </p:nvSpPr>
        <p:spPr bwMode="auto">
          <a:xfrm>
            <a:off x="6492875" y="2971800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2" name="Line 35"/>
          <p:cNvSpPr>
            <a:spLocks noChangeShapeType="1"/>
          </p:cNvSpPr>
          <p:nvPr/>
        </p:nvSpPr>
        <p:spPr bwMode="auto">
          <a:xfrm>
            <a:off x="6492875" y="2971800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3" name="Text Box 36"/>
          <p:cNvSpPr txBox="1">
            <a:spLocks noChangeArrowheads="1"/>
          </p:cNvSpPr>
          <p:nvPr/>
        </p:nvSpPr>
        <p:spPr bwMode="auto">
          <a:xfrm>
            <a:off x="5715000" y="1762125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root</a:t>
            </a:r>
          </a:p>
        </p:txBody>
      </p:sp>
      <p:sp>
        <p:nvSpPr>
          <p:cNvPr id="22564" name="Text Box 38"/>
          <p:cNvSpPr txBox="1">
            <a:spLocks noChangeArrowheads="1"/>
          </p:cNvSpPr>
          <p:nvPr/>
        </p:nvSpPr>
        <p:spPr bwMode="auto">
          <a:xfrm>
            <a:off x="2987675" y="4114800"/>
            <a:ext cx="339725" cy="395288"/>
          </a:xfrm>
          <a:prstGeom prst="rect">
            <a:avLst/>
          </a:prstGeom>
          <a:solidFill>
            <a:srgbClr val="B2B2B2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22565" name="Text Box 39"/>
          <p:cNvSpPr txBox="1">
            <a:spLocks noChangeArrowheads="1"/>
          </p:cNvSpPr>
          <p:nvPr/>
        </p:nvSpPr>
        <p:spPr bwMode="auto">
          <a:xfrm>
            <a:off x="2378075" y="4957763"/>
            <a:ext cx="339725" cy="395287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22566" name="Text Box 40"/>
          <p:cNvSpPr txBox="1">
            <a:spLocks noChangeArrowheads="1"/>
          </p:cNvSpPr>
          <p:nvPr/>
        </p:nvSpPr>
        <p:spPr bwMode="auto">
          <a:xfrm>
            <a:off x="2987675" y="4957763"/>
            <a:ext cx="339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3</a:t>
            </a:r>
          </a:p>
        </p:txBody>
      </p:sp>
      <p:sp>
        <p:nvSpPr>
          <p:cNvPr id="22567" name="Text Box 41"/>
          <p:cNvSpPr txBox="1">
            <a:spLocks noChangeArrowheads="1"/>
          </p:cNvSpPr>
          <p:nvPr/>
        </p:nvSpPr>
        <p:spPr bwMode="auto">
          <a:xfrm>
            <a:off x="3581400" y="4957763"/>
            <a:ext cx="339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22568" name="Text Box 42"/>
          <p:cNvSpPr txBox="1">
            <a:spLocks noChangeArrowheads="1"/>
          </p:cNvSpPr>
          <p:nvPr/>
        </p:nvSpPr>
        <p:spPr bwMode="auto">
          <a:xfrm>
            <a:off x="1752600" y="57150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22569" name="Text Box 43"/>
          <p:cNvSpPr txBox="1">
            <a:spLocks noChangeArrowheads="1"/>
          </p:cNvSpPr>
          <p:nvPr/>
        </p:nvSpPr>
        <p:spPr bwMode="auto">
          <a:xfrm>
            <a:off x="2362200" y="57150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6</a:t>
            </a:r>
          </a:p>
        </p:txBody>
      </p:sp>
      <p:sp>
        <p:nvSpPr>
          <p:cNvPr id="22570" name="Text Box 44"/>
          <p:cNvSpPr txBox="1">
            <a:spLocks noChangeArrowheads="1"/>
          </p:cNvSpPr>
          <p:nvPr/>
        </p:nvSpPr>
        <p:spPr bwMode="auto">
          <a:xfrm>
            <a:off x="3597275" y="57150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8</a:t>
            </a:r>
          </a:p>
        </p:txBody>
      </p:sp>
      <p:sp>
        <p:nvSpPr>
          <p:cNvPr id="22571" name="Text Box 45"/>
          <p:cNvSpPr txBox="1">
            <a:spLocks noChangeArrowheads="1"/>
          </p:cNvSpPr>
          <p:nvPr/>
        </p:nvSpPr>
        <p:spPr bwMode="auto">
          <a:xfrm>
            <a:off x="2987675" y="57150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7</a:t>
            </a:r>
          </a:p>
        </p:txBody>
      </p:sp>
      <p:sp>
        <p:nvSpPr>
          <p:cNvPr id="22572" name="Line 46"/>
          <p:cNvSpPr>
            <a:spLocks noChangeShapeType="1"/>
          </p:cNvSpPr>
          <p:nvPr/>
        </p:nvSpPr>
        <p:spPr bwMode="auto">
          <a:xfrm>
            <a:off x="3140075" y="44958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3" name="Line 47"/>
          <p:cNvSpPr>
            <a:spLocks noChangeShapeType="1"/>
          </p:cNvSpPr>
          <p:nvPr/>
        </p:nvSpPr>
        <p:spPr bwMode="auto">
          <a:xfrm flipH="1">
            <a:off x="2530475" y="44958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4" name="Line 48"/>
          <p:cNvSpPr>
            <a:spLocks noChangeShapeType="1"/>
          </p:cNvSpPr>
          <p:nvPr/>
        </p:nvSpPr>
        <p:spPr bwMode="auto">
          <a:xfrm>
            <a:off x="3140075" y="44958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5" name="Line 49"/>
          <p:cNvSpPr>
            <a:spLocks noChangeShapeType="1"/>
          </p:cNvSpPr>
          <p:nvPr/>
        </p:nvSpPr>
        <p:spPr bwMode="auto">
          <a:xfrm flipH="1">
            <a:off x="1920875" y="5334000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6" name="Line 50"/>
          <p:cNvSpPr>
            <a:spLocks noChangeShapeType="1"/>
          </p:cNvSpPr>
          <p:nvPr/>
        </p:nvSpPr>
        <p:spPr bwMode="auto">
          <a:xfrm>
            <a:off x="2530475" y="5334000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7" name="Line 51"/>
          <p:cNvSpPr>
            <a:spLocks noChangeShapeType="1"/>
          </p:cNvSpPr>
          <p:nvPr/>
        </p:nvSpPr>
        <p:spPr bwMode="auto">
          <a:xfrm>
            <a:off x="3140075" y="5334000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8" name="Line 52"/>
          <p:cNvSpPr>
            <a:spLocks noChangeShapeType="1"/>
          </p:cNvSpPr>
          <p:nvPr/>
        </p:nvSpPr>
        <p:spPr bwMode="auto">
          <a:xfrm>
            <a:off x="3140075" y="5334000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9" name="Text Box 53"/>
          <p:cNvSpPr txBox="1">
            <a:spLocks noChangeArrowheads="1"/>
          </p:cNvSpPr>
          <p:nvPr/>
        </p:nvSpPr>
        <p:spPr bwMode="auto">
          <a:xfrm>
            <a:off x="2362200" y="4124325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root</a:t>
            </a:r>
          </a:p>
        </p:txBody>
      </p:sp>
      <p:sp>
        <p:nvSpPr>
          <p:cNvPr id="22580" name="Text Box 55"/>
          <p:cNvSpPr txBox="1">
            <a:spLocks noChangeArrowheads="1"/>
          </p:cNvSpPr>
          <p:nvPr/>
        </p:nvSpPr>
        <p:spPr bwMode="auto">
          <a:xfrm>
            <a:off x="6340475" y="4191000"/>
            <a:ext cx="339725" cy="395288"/>
          </a:xfrm>
          <a:prstGeom prst="rect">
            <a:avLst/>
          </a:prstGeom>
          <a:solidFill>
            <a:srgbClr val="B2B2B2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22581" name="Text Box 56"/>
          <p:cNvSpPr txBox="1">
            <a:spLocks noChangeArrowheads="1"/>
          </p:cNvSpPr>
          <p:nvPr/>
        </p:nvSpPr>
        <p:spPr bwMode="auto">
          <a:xfrm>
            <a:off x="5730875" y="5033963"/>
            <a:ext cx="339725" cy="395287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22582" name="Text Box 57"/>
          <p:cNvSpPr txBox="1">
            <a:spLocks noChangeArrowheads="1"/>
          </p:cNvSpPr>
          <p:nvPr/>
        </p:nvSpPr>
        <p:spPr bwMode="auto">
          <a:xfrm>
            <a:off x="6340475" y="5033963"/>
            <a:ext cx="339725" cy="395287"/>
          </a:xfrm>
          <a:prstGeom prst="rect">
            <a:avLst/>
          </a:prstGeom>
          <a:solidFill>
            <a:srgbClr val="B2B2B2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3</a:t>
            </a:r>
          </a:p>
        </p:txBody>
      </p:sp>
      <p:sp>
        <p:nvSpPr>
          <p:cNvPr id="22583" name="Text Box 58"/>
          <p:cNvSpPr txBox="1">
            <a:spLocks noChangeArrowheads="1"/>
          </p:cNvSpPr>
          <p:nvPr/>
        </p:nvSpPr>
        <p:spPr bwMode="auto">
          <a:xfrm>
            <a:off x="6934200" y="5033963"/>
            <a:ext cx="339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22584" name="Text Box 59"/>
          <p:cNvSpPr txBox="1">
            <a:spLocks noChangeArrowheads="1"/>
          </p:cNvSpPr>
          <p:nvPr/>
        </p:nvSpPr>
        <p:spPr bwMode="auto">
          <a:xfrm>
            <a:off x="5105400" y="57912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22585" name="Text Box 60"/>
          <p:cNvSpPr txBox="1">
            <a:spLocks noChangeArrowheads="1"/>
          </p:cNvSpPr>
          <p:nvPr/>
        </p:nvSpPr>
        <p:spPr bwMode="auto">
          <a:xfrm>
            <a:off x="5715000" y="57912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6</a:t>
            </a:r>
          </a:p>
        </p:txBody>
      </p:sp>
      <p:sp>
        <p:nvSpPr>
          <p:cNvPr id="22586" name="Text Box 61"/>
          <p:cNvSpPr txBox="1">
            <a:spLocks noChangeArrowheads="1"/>
          </p:cNvSpPr>
          <p:nvPr/>
        </p:nvSpPr>
        <p:spPr bwMode="auto">
          <a:xfrm>
            <a:off x="6950075" y="57912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8</a:t>
            </a:r>
          </a:p>
        </p:txBody>
      </p:sp>
      <p:sp>
        <p:nvSpPr>
          <p:cNvPr id="22587" name="Text Box 62"/>
          <p:cNvSpPr txBox="1">
            <a:spLocks noChangeArrowheads="1"/>
          </p:cNvSpPr>
          <p:nvPr/>
        </p:nvSpPr>
        <p:spPr bwMode="auto">
          <a:xfrm>
            <a:off x="6340475" y="57912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7</a:t>
            </a:r>
          </a:p>
        </p:txBody>
      </p:sp>
      <p:sp>
        <p:nvSpPr>
          <p:cNvPr id="22588" name="Line 63"/>
          <p:cNvSpPr>
            <a:spLocks noChangeShapeType="1"/>
          </p:cNvSpPr>
          <p:nvPr/>
        </p:nvSpPr>
        <p:spPr bwMode="auto">
          <a:xfrm>
            <a:off x="6492875" y="45720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9" name="Line 64"/>
          <p:cNvSpPr>
            <a:spLocks noChangeShapeType="1"/>
          </p:cNvSpPr>
          <p:nvPr/>
        </p:nvSpPr>
        <p:spPr bwMode="auto">
          <a:xfrm flipH="1">
            <a:off x="5883275" y="45720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0" name="Line 65"/>
          <p:cNvSpPr>
            <a:spLocks noChangeShapeType="1"/>
          </p:cNvSpPr>
          <p:nvPr/>
        </p:nvSpPr>
        <p:spPr bwMode="auto">
          <a:xfrm>
            <a:off x="6492875" y="45720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1" name="Line 66"/>
          <p:cNvSpPr>
            <a:spLocks noChangeShapeType="1"/>
          </p:cNvSpPr>
          <p:nvPr/>
        </p:nvSpPr>
        <p:spPr bwMode="auto">
          <a:xfrm flipH="1">
            <a:off x="5273675" y="5410200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2" name="Line 67"/>
          <p:cNvSpPr>
            <a:spLocks noChangeShapeType="1"/>
          </p:cNvSpPr>
          <p:nvPr/>
        </p:nvSpPr>
        <p:spPr bwMode="auto">
          <a:xfrm>
            <a:off x="5883275" y="5410200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3" name="Line 68"/>
          <p:cNvSpPr>
            <a:spLocks noChangeShapeType="1"/>
          </p:cNvSpPr>
          <p:nvPr/>
        </p:nvSpPr>
        <p:spPr bwMode="auto">
          <a:xfrm>
            <a:off x="6492875" y="5410200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4" name="Line 69"/>
          <p:cNvSpPr>
            <a:spLocks noChangeShapeType="1"/>
          </p:cNvSpPr>
          <p:nvPr/>
        </p:nvSpPr>
        <p:spPr bwMode="auto">
          <a:xfrm>
            <a:off x="6492875" y="5410200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5" name="Text Box 70"/>
          <p:cNvSpPr txBox="1">
            <a:spLocks noChangeArrowheads="1"/>
          </p:cNvSpPr>
          <p:nvPr/>
        </p:nvSpPr>
        <p:spPr bwMode="auto">
          <a:xfrm>
            <a:off x="5715000" y="4200525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root</a:t>
            </a:r>
          </a:p>
        </p:txBody>
      </p:sp>
      <p:sp>
        <p:nvSpPr>
          <p:cNvPr id="22596" name="Text Box 71"/>
          <p:cNvSpPr txBox="1">
            <a:spLocks noChangeArrowheads="1"/>
          </p:cNvSpPr>
          <p:nvPr/>
        </p:nvSpPr>
        <p:spPr bwMode="auto">
          <a:xfrm>
            <a:off x="746125" y="2173288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(5)</a:t>
            </a:r>
          </a:p>
        </p:txBody>
      </p:sp>
      <p:sp>
        <p:nvSpPr>
          <p:cNvPr id="22597" name="Text Box 72"/>
          <p:cNvSpPr txBox="1">
            <a:spLocks noChangeArrowheads="1"/>
          </p:cNvSpPr>
          <p:nvPr/>
        </p:nvSpPr>
        <p:spPr bwMode="auto">
          <a:xfrm>
            <a:off x="7696200" y="251460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(6)</a:t>
            </a:r>
          </a:p>
        </p:txBody>
      </p:sp>
      <p:sp>
        <p:nvSpPr>
          <p:cNvPr id="22598" name="Text Box 73"/>
          <p:cNvSpPr txBox="1">
            <a:spLocks noChangeArrowheads="1"/>
          </p:cNvSpPr>
          <p:nvPr/>
        </p:nvSpPr>
        <p:spPr bwMode="auto">
          <a:xfrm>
            <a:off x="609600" y="495300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(7)</a:t>
            </a:r>
          </a:p>
        </p:txBody>
      </p:sp>
      <p:sp>
        <p:nvSpPr>
          <p:cNvPr id="22599" name="Text Box 74"/>
          <p:cNvSpPr txBox="1">
            <a:spLocks noChangeArrowheads="1"/>
          </p:cNvSpPr>
          <p:nvPr/>
        </p:nvSpPr>
        <p:spPr bwMode="auto">
          <a:xfrm>
            <a:off x="7772400" y="502920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(8)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49415-66B0-4F06-8EF7-B7837E49D2BF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Postorder Traversal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165475" y="1676400"/>
            <a:ext cx="339725" cy="395288"/>
          </a:xfrm>
          <a:prstGeom prst="rect">
            <a:avLst/>
          </a:prstGeom>
          <a:solidFill>
            <a:srgbClr val="B2B2B2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555875" y="2519363"/>
            <a:ext cx="339725" cy="395287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3165475" y="2519363"/>
            <a:ext cx="339725" cy="395287"/>
          </a:xfrm>
          <a:prstGeom prst="rect">
            <a:avLst/>
          </a:prstGeom>
          <a:solidFill>
            <a:srgbClr val="B2B2B2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3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3759200" y="2519363"/>
            <a:ext cx="339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1930400" y="32766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2540000" y="32766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6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3775075" y="32766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8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3165475" y="3276600"/>
            <a:ext cx="339725" cy="395288"/>
          </a:xfrm>
          <a:prstGeom prst="rect">
            <a:avLst/>
          </a:prstGeom>
          <a:solidFill>
            <a:srgbClr val="B2B2B2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7</a:t>
            </a:r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3317875" y="20574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 flipH="1">
            <a:off x="2708275" y="20574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3317875" y="20574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 flipH="1">
            <a:off x="2098675" y="2895600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>
            <a:off x="2708275" y="2895600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>
            <a:off x="3317875" y="2895600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>
            <a:off x="3317875" y="2895600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2540000" y="1685925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root</a:t>
            </a:r>
          </a:p>
        </p:txBody>
      </p:sp>
      <p:sp>
        <p:nvSpPr>
          <p:cNvPr id="23572" name="Text Box 21"/>
          <p:cNvSpPr txBox="1">
            <a:spLocks noChangeArrowheads="1"/>
          </p:cNvSpPr>
          <p:nvPr/>
        </p:nvSpPr>
        <p:spPr bwMode="auto">
          <a:xfrm>
            <a:off x="6518275" y="1752600"/>
            <a:ext cx="339725" cy="395288"/>
          </a:xfrm>
          <a:prstGeom prst="rect">
            <a:avLst/>
          </a:prstGeom>
          <a:solidFill>
            <a:srgbClr val="B2B2B2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23573" name="Text Box 22"/>
          <p:cNvSpPr txBox="1">
            <a:spLocks noChangeArrowheads="1"/>
          </p:cNvSpPr>
          <p:nvPr/>
        </p:nvSpPr>
        <p:spPr bwMode="auto">
          <a:xfrm>
            <a:off x="5908675" y="2595563"/>
            <a:ext cx="339725" cy="395287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23574" name="Text Box 23"/>
          <p:cNvSpPr txBox="1">
            <a:spLocks noChangeArrowheads="1"/>
          </p:cNvSpPr>
          <p:nvPr/>
        </p:nvSpPr>
        <p:spPr bwMode="auto">
          <a:xfrm>
            <a:off x="6518275" y="2595563"/>
            <a:ext cx="339725" cy="395287"/>
          </a:xfrm>
          <a:prstGeom prst="rect">
            <a:avLst/>
          </a:prstGeom>
          <a:solidFill>
            <a:srgbClr val="B2B2B2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3</a:t>
            </a:r>
          </a:p>
        </p:txBody>
      </p:sp>
      <p:sp>
        <p:nvSpPr>
          <p:cNvPr id="23575" name="Text Box 24"/>
          <p:cNvSpPr txBox="1">
            <a:spLocks noChangeArrowheads="1"/>
          </p:cNvSpPr>
          <p:nvPr/>
        </p:nvSpPr>
        <p:spPr bwMode="auto">
          <a:xfrm>
            <a:off x="7112000" y="2595563"/>
            <a:ext cx="339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23576" name="Text Box 25"/>
          <p:cNvSpPr txBox="1">
            <a:spLocks noChangeArrowheads="1"/>
          </p:cNvSpPr>
          <p:nvPr/>
        </p:nvSpPr>
        <p:spPr bwMode="auto">
          <a:xfrm>
            <a:off x="5283200" y="33528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23577" name="Text Box 26"/>
          <p:cNvSpPr txBox="1">
            <a:spLocks noChangeArrowheads="1"/>
          </p:cNvSpPr>
          <p:nvPr/>
        </p:nvSpPr>
        <p:spPr bwMode="auto">
          <a:xfrm>
            <a:off x="5892800" y="33528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6</a:t>
            </a:r>
          </a:p>
        </p:txBody>
      </p:sp>
      <p:sp>
        <p:nvSpPr>
          <p:cNvPr id="23578" name="Text Box 27"/>
          <p:cNvSpPr txBox="1">
            <a:spLocks noChangeArrowheads="1"/>
          </p:cNvSpPr>
          <p:nvPr/>
        </p:nvSpPr>
        <p:spPr bwMode="auto">
          <a:xfrm>
            <a:off x="7127875" y="33528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8</a:t>
            </a:r>
          </a:p>
        </p:txBody>
      </p:sp>
      <p:sp>
        <p:nvSpPr>
          <p:cNvPr id="23579" name="Text Box 28"/>
          <p:cNvSpPr txBox="1">
            <a:spLocks noChangeArrowheads="1"/>
          </p:cNvSpPr>
          <p:nvPr/>
        </p:nvSpPr>
        <p:spPr bwMode="auto">
          <a:xfrm>
            <a:off x="6518275" y="33528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7</a:t>
            </a:r>
          </a:p>
        </p:txBody>
      </p:sp>
      <p:sp>
        <p:nvSpPr>
          <p:cNvPr id="23580" name="Line 29"/>
          <p:cNvSpPr>
            <a:spLocks noChangeShapeType="1"/>
          </p:cNvSpPr>
          <p:nvPr/>
        </p:nvSpPr>
        <p:spPr bwMode="auto">
          <a:xfrm>
            <a:off x="6670675" y="21336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1" name="Line 30"/>
          <p:cNvSpPr>
            <a:spLocks noChangeShapeType="1"/>
          </p:cNvSpPr>
          <p:nvPr/>
        </p:nvSpPr>
        <p:spPr bwMode="auto">
          <a:xfrm flipH="1">
            <a:off x="6061075" y="21336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2" name="Line 31"/>
          <p:cNvSpPr>
            <a:spLocks noChangeShapeType="1"/>
          </p:cNvSpPr>
          <p:nvPr/>
        </p:nvSpPr>
        <p:spPr bwMode="auto">
          <a:xfrm>
            <a:off x="6670675" y="21336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3" name="Line 32"/>
          <p:cNvSpPr>
            <a:spLocks noChangeShapeType="1"/>
          </p:cNvSpPr>
          <p:nvPr/>
        </p:nvSpPr>
        <p:spPr bwMode="auto">
          <a:xfrm flipH="1">
            <a:off x="5451475" y="2971800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4" name="Line 33"/>
          <p:cNvSpPr>
            <a:spLocks noChangeShapeType="1"/>
          </p:cNvSpPr>
          <p:nvPr/>
        </p:nvSpPr>
        <p:spPr bwMode="auto">
          <a:xfrm>
            <a:off x="6061075" y="2971800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5" name="Line 34"/>
          <p:cNvSpPr>
            <a:spLocks noChangeShapeType="1"/>
          </p:cNvSpPr>
          <p:nvPr/>
        </p:nvSpPr>
        <p:spPr bwMode="auto">
          <a:xfrm>
            <a:off x="6670675" y="2971800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6" name="Line 35"/>
          <p:cNvSpPr>
            <a:spLocks noChangeShapeType="1"/>
          </p:cNvSpPr>
          <p:nvPr/>
        </p:nvSpPr>
        <p:spPr bwMode="auto">
          <a:xfrm>
            <a:off x="6670675" y="2971800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7" name="Text Box 36"/>
          <p:cNvSpPr txBox="1">
            <a:spLocks noChangeArrowheads="1"/>
          </p:cNvSpPr>
          <p:nvPr/>
        </p:nvSpPr>
        <p:spPr bwMode="auto">
          <a:xfrm>
            <a:off x="5892800" y="1762125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root</a:t>
            </a:r>
          </a:p>
        </p:txBody>
      </p:sp>
      <p:sp>
        <p:nvSpPr>
          <p:cNvPr id="23588" name="Text Box 38"/>
          <p:cNvSpPr txBox="1">
            <a:spLocks noChangeArrowheads="1"/>
          </p:cNvSpPr>
          <p:nvPr/>
        </p:nvSpPr>
        <p:spPr bwMode="auto">
          <a:xfrm>
            <a:off x="3165475" y="4114800"/>
            <a:ext cx="339725" cy="395288"/>
          </a:xfrm>
          <a:prstGeom prst="rect">
            <a:avLst/>
          </a:prstGeom>
          <a:solidFill>
            <a:srgbClr val="B2B2B2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23589" name="Text Box 39"/>
          <p:cNvSpPr txBox="1">
            <a:spLocks noChangeArrowheads="1"/>
          </p:cNvSpPr>
          <p:nvPr/>
        </p:nvSpPr>
        <p:spPr bwMode="auto">
          <a:xfrm>
            <a:off x="2555875" y="4957763"/>
            <a:ext cx="339725" cy="395287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23590" name="Text Box 40"/>
          <p:cNvSpPr txBox="1">
            <a:spLocks noChangeArrowheads="1"/>
          </p:cNvSpPr>
          <p:nvPr/>
        </p:nvSpPr>
        <p:spPr bwMode="auto">
          <a:xfrm>
            <a:off x="3165475" y="4957763"/>
            <a:ext cx="339725" cy="395287"/>
          </a:xfrm>
          <a:prstGeom prst="rect">
            <a:avLst/>
          </a:prstGeom>
          <a:solidFill>
            <a:srgbClr val="B2B2B2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3</a:t>
            </a:r>
          </a:p>
        </p:txBody>
      </p:sp>
      <p:sp>
        <p:nvSpPr>
          <p:cNvPr id="23591" name="Text Box 41"/>
          <p:cNvSpPr txBox="1">
            <a:spLocks noChangeArrowheads="1"/>
          </p:cNvSpPr>
          <p:nvPr/>
        </p:nvSpPr>
        <p:spPr bwMode="auto">
          <a:xfrm>
            <a:off x="3759200" y="4957763"/>
            <a:ext cx="339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23592" name="Text Box 42"/>
          <p:cNvSpPr txBox="1">
            <a:spLocks noChangeArrowheads="1"/>
          </p:cNvSpPr>
          <p:nvPr/>
        </p:nvSpPr>
        <p:spPr bwMode="auto">
          <a:xfrm>
            <a:off x="1930400" y="57150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23593" name="Text Box 43"/>
          <p:cNvSpPr txBox="1">
            <a:spLocks noChangeArrowheads="1"/>
          </p:cNvSpPr>
          <p:nvPr/>
        </p:nvSpPr>
        <p:spPr bwMode="auto">
          <a:xfrm>
            <a:off x="2540000" y="57150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6</a:t>
            </a:r>
          </a:p>
        </p:txBody>
      </p:sp>
      <p:sp>
        <p:nvSpPr>
          <p:cNvPr id="23594" name="Text Box 44"/>
          <p:cNvSpPr txBox="1">
            <a:spLocks noChangeArrowheads="1"/>
          </p:cNvSpPr>
          <p:nvPr/>
        </p:nvSpPr>
        <p:spPr bwMode="auto">
          <a:xfrm>
            <a:off x="3775075" y="5715000"/>
            <a:ext cx="339725" cy="395288"/>
          </a:xfrm>
          <a:prstGeom prst="rect">
            <a:avLst/>
          </a:prstGeom>
          <a:solidFill>
            <a:srgbClr val="B2B2B2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8</a:t>
            </a:r>
          </a:p>
        </p:txBody>
      </p:sp>
      <p:sp>
        <p:nvSpPr>
          <p:cNvPr id="23595" name="Text Box 45"/>
          <p:cNvSpPr txBox="1">
            <a:spLocks noChangeArrowheads="1"/>
          </p:cNvSpPr>
          <p:nvPr/>
        </p:nvSpPr>
        <p:spPr bwMode="auto">
          <a:xfrm>
            <a:off x="3165475" y="57150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7</a:t>
            </a:r>
          </a:p>
        </p:txBody>
      </p:sp>
      <p:sp>
        <p:nvSpPr>
          <p:cNvPr id="23596" name="Line 46"/>
          <p:cNvSpPr>
            <a:spLocks noChangeShapeType="1"/>
          </p:cNvSpPr>
          <p:nvPr/>
        </p:nvSpPr>
        <p:spPr bwMode="auto">
          <a:xfrm>
            <a:off x="3317875" y="44958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7" name="Line 47"/>
          <p:cNvSpPr>
            <a:spLocks noChangeShapeType="1"/>
          </p:cNvSpPr>
          <p:nvPr/>
        </p:nvSpPr>
        <p:spPr bwMode="auto">
          <a:xfrm flipH="1">
            <a:off x="2708275" y="44958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8" name="Line 48"/>
          <p:cNvSpPr>
            <a:spLocks noChangeShapeType="1"/>
          </p:cNvSpPr>
          <p:nvPr/>
        </p:nvSpPr>
        <p:spPr bwMode="auto">
          <a:xfrm>
            <a:off x="3317875" y="44958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9" name="Line 49"/>
          <p:cNvSpPr>
            <a:spLocks noChangeShapeType="1"/>
          </p:cNvSpPr>
          <p:nvPr/>
        </p:nvSpPr>
        <p:spPr bwMode="auto">
          <a:xfrm flipH="1">
            <a:off x="2098675" y="5334000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0" name="Line 50"/>
          <p:cNvSpPr>
            <a:spLocks noChangeShapeType="1"/>
          </p:cNvSpPr>
          <p:nvPr/>
        </p:nvSpPr>
        <p:spPr bwMode="auto">
          <a:xfrm>
            <a:off x="2708275" y="5334000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1" name="Line 51"/>
          <p:cNvSpPr>
            <a:spLocks noChangeShapeType="1"/>
          </p:cNvSpPr>
          <p:nvPr/>
        </p:nvSpPr>
        <p:spPr bwMode="auto">
          <a:xfrm>
            <a:off x="3317875" y="5334000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2" name="Line 52"/>
          <p:cNvSpPr>
            <a:spLocks noChangeShapeType="1"/>
          </p:cNvSpPr>
          <p:nvPr/>
        </p:nvSpPr>
        <p:spPr bwMode="auto">
          <a:xfrm>
            <a:off x="3317875" y="5334000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3" name="Text Box 53"/>
          <p:cNvSpPr txBox="1">
            <a:spLocks noChangeArrowheads="1"/>
          </p:cNvSpPr>
          <p:nvPr/>
        </p:nvSpPr>
        <p:spPr bwMode="auto">
          <a:xfrm>
            <a:off x="2540000" y="4124325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root</a:t>
            </a:r>
          </a:p>
        </p:txBody>
      </p:sp>
      <p:sp>
        <p:nvSpPr>
          <p:cNvPr id="23604" name="Text Box 55"/>
          <p:cNvSpPr txBox="1">
            <a:spLocks noChangeArrowheads="1"/>
          </p:cNvSpPr>
          <p:nvPr/>
        </p:nvSpPr>
        <p:spPr bwMode="auto">
          <a:xfrm>
            <a:off x="6518275" y="4191000"/>
            <a:ext cx="339725" cy="395288"/>
          </a:xfrm>
          <a:prstGeom prst="rect">
            <a:avLst/>
          </a:prstGeom>
          <a:solidFill>
            <a:srgbClr val="B2B2B2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23605" name="Text Box 56"/>
          <p:cNvSpPr txBox="1">
            <a:spLocks noChangeArrowheads="1"/>
          </p:cNvSpPr>
          <p:nvPr/>
        </p:nvSpPr>
        <p:spPr bwMode="auto">
          <a:xfrm>
            <a:off x="5908675" y="5033963"/>
            <a:ext cx="339725" cy="395287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23606" name="Text Box 57"/>
          <p:cNvSpPr txBox="1">
            <a:spLocks noChangeArrowheads="1"/>
          </p:cNvSpPr>
          <p:nvPr/>
        </p:nvSpPr>
        <p:spPr bwMode="auto">
          <a:xfrm>
            <a:off x="6518275" y="5033963"/>
            <a:ext cx="339725" cy="395287"/>
          </a:xfrm>
          <a:prstGeom prst="rect">
            <a:avLst/>
          </a:prstGeom>
          <a:solidFill>
            <a:srgbClr val="B2B2B2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3</a:t>
            </a:r>
          </a:p>
        </p:txBody>
      </p:sp>
      <p:sp>
        <p:nvSpPr>
          <p:cNvPr id="23607" name="Text Box 58"/>
          <p:cNvSpPr txBox="1">
            <a:spLocks noChangeArrowheads="1"/>
          </p:cNvSpPr>
          <p:nvPr/>
        </p:nvSpPr>
        <p:spPr bwMode="auto">
          <a:xfrm>
            <a:off x="7112000" y="5033963"/>
            <a:ext cx="339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23608" name="Text Box 59"/>
          <p:cNvSpPr txBox="1">
            <a:spLocks noChangeArrowheads="1"/>
          </p:cNvSpPr>
          <p:nvPr/>
        </p:nvSpPr>
        <p:spPr bwMode="auto">
          <a:xfrm>
            <a:off x="5283200" y="57912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23609" name="Text Box 60"/>
          <p:cNvSpPr txBox="1">
            <a:spLocks noChangeArrowheads="1"/>
          </p:cNvSpPr>
          <p:nvPr/>
        </p:nvSpPr>
        <p:spPr bwMode="auto">
          <a:xfrm>
            <a:off x="5892800" y="57912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6</a:t>
            </a:r>
          </a:p>
        </p:txBody>
      </p:sp>
      <p:sp>
        <p:nvSpPr>
          <p:cNvPr id="23610" name="Text Box 61"/>
          <p:cNvSpPr txBox="1">
            <a:spLocks noChangeArrowheads="1"/>
          </p:cNvSpPr>
          <p:nvPr/>
        </p:nvSpPr>
        <p:spPr bwMode="auto">
          <a:xfrm>
            <a:off x="7127875" y="57912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8</a:t>
            </a:r>
          </a:p>
        </p:txBody>
      </p:sp>
      <p:sp>
        <p:nvSpPr>
          <p:cNvPr id="23611" name="Text Box 62"/>
          <p:cNvSpPr txBox="1">
            <a:spLocks noChangeArrowheads="1"/>
          </p:cNvSpPr>
          <p:nvPr/>
        </p:nvSpPr>
        <p:spPr bwMode="auto">
          <a:xfrm>
            <a:off x="6518275" y="57912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7</a:t>
            </a:r>
          </a:p>
        </p:txBody>
      </p:sp>
      <p:sp>
        <p:nvSpPr>
          <p:cNvPr id="23612" name="Line 63"/>
          <p:cNvSpPr>
            <a:spLocks noChangeShapeType="1"/>
          </p:cNvSpPr>
          <p:nvPr/>
        </p:nvSpPr>
        <p:spPr bwMode="auto">
          <a:xfrm>
            <a:off x="6670675" y="45720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3" name="Line 64"/>
          <p:cNvSpPr>
            <a:spLocks noChangeShapeType="1"/>
          </p:cNvSpPr>
          <p:nvPr/>
        </p:nvSpPr>
        <p:spPr bwMode="auto">
          <a:xfrm flipH="1">
            <a:off x="6061075" y="45720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4" name="Line 65"/>
          <p:cNvSpPr>
            <a:spLocks noChangeShapeType="1"/>
          </p:cNvSpPr>
          <p:nvPr/>
        </p:nvSpPr>
        <p:spPr bwMode="auto">
          <a:xfrm>
            <a:off x="6670675" y="45720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5" name="Line 66"/>
          <p:cNvSpPr>
            <a:spLocks noChangeShapeType="1"/>
          </p:cNvSpPr>
          <p:nvPr/>
        </p:nvSpPr>
        <p:spPr bwMode="auto">
          <a:xfrm flipH="1">
            <a:off x="5451475" y="5410200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6" name="Line 67"/>
          <p:cNvSpPr>
            <a:spLocks noChangeShapeType="1"/>
          </p:cNvSpPr>
          <p:nvPr/>
        </p:nvSpPr>
        <p:spPr bwMode="auto">
          <a:xfrm>
            <a:off x="6061075" y="5410200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7" name="Line 68"/>
          <p:cNvSpPr>
            <a:spLocks noChangeShapeType="1"/>
          </p:cNvSpPr>
          <p:nvPr/>
        </p:nvSpPr>
        <p:spPr bwMode="auto">
          <a:xfrm>
            <a:off x="6670675" y="5410200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8" name="Line 69"/>
          <p:cNvSpPr>
            <a:spLocks noChangeShapeType="1"/>
          </p:cNvSpPr>
          <p:nvPr/>
        </p:nvSpPr>
        <p:spPr bwMode="auto">
          <a:xfrm>
            <a:off x="6670675" y="5410200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9" name="Text Box 70"/>
          <p:cNvSpPr txBox="1">
            <a:spLocks noChangeArrowheads="1"/>
          </p:cNvSpPr>
          <p:nvPr/>
        </p:nvSpPr>
        <p:spPr bwMode="auto">
          <a:xfrm>
            <a:off x="5892800" y="4200525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root</a:t>
            </a:r>
          </a:p>
        </p:txBody>
      </p:sp>
      <p:sp>
        <p:nvSpPr>
          <p:cNvPr id="23620" name="Text Box 71"/>
          <p:cNvSpPr txBox="1">
            <a:spLocks noChangeArrowheads="1"/>
          </p:cNvSpPr>
          <p:nvPr/>
        </p:nvSpPr>
        <p:spPr bwMode="auto">
          <a:xfrm>
            <a:off x="746125" y="2173288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(9)</a:t>
            </a:r>
          </a:p>
        </p:txBody>
      </p:sp>
      <p:sp>
        <p:nvSpPr>
          <p:cNvPr id="23621" name="Text Box 72"/>
          <p:cNvSpPr txBox="1">
            <a:spLocks noChangeArrowheads="1"/>
          </p:cNvSpPr>
          <p:nvPr/>
        </p:nvSpPr>
        <p:spPr bwMode="auto">
          <a:xfrm>
            <a:off x="7924800" y="2590800"/>
            <a:ext cx="72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(10)</a:t>
            </a:r>
          </a:p>
        </p:txBody>
      </p:sp>
      <p:sp>
        <p:nvSpPr>
          <p:cNvPr id="23622" name="Text Box 73"/>
          <p:cNvSpPr txBox="1">
            <a:spLocks noChangeArrowheads="1"/>
          </p:cNvSpPr>
          <p:nvPr/>
        </p:nvSpPr>
        <p:spPr bwMode="auto">
          <a:xfrm>
            <a:off x="990600" y="5029200"/>
            <a:ext cx="72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(11)</a:t>
            </a:r>
          </a:p>
        </p:txBody>
      </p:sp>
      <p:sp>
        <p:nvSpPr>
          <p:cNvPr id="23623" name="Text Box 74"/>
          <p:cNvSpPr txBox="1">
            <a:spLocks noChangeArrowheads="1"/>
          </p:cNvSpPr>
          <p:nvPr/>
        </p:nvSpPr>
        <p:spPr bwMode="auto">
          <a:xfrm>
            <a:off x="7848600" y="5029200"/>
            <a:ext cx="72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(12)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2514CA-5747-443C-8239-2FCF28AFDBEE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Postorder Traversal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2936875" y="1676400"/>
            <a:ext cx="339725" cy="395288"/>
          </a:xfrm>
          <a:prstGeom prst="rect">
            <a:avLst/>
          </a:prstGeom>
          <a:solidFill>
            <a:srgbClr val="B2B2B2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2327275" y="2519363"/>
            <a:ext cx="339725" cy="395287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2936875" y="2519363"/>
            <a:ext cx="339725" cy="395287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3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3530600" y="2519363"/>
            <a:ext cx="339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1701800" y="32766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2311400" y="32766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6</a:t>
            </a: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3546475" y="32766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8</a:t>
            </a: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2936875" y="32766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7</a:t>
            </a:r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>
            <a:off x="3089275" y="20574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 flipH="1">
            <a:off x="2479675" y="20574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3089275" y="20574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 flipH="1">
            <a:off x="1870075" y="2895600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>
            <a:off x="2479675" y="2895600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>
            <a:off x="3089275" y="2895600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3089275" y="2895600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2311400" y="1685925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root</a:t>
            </a:r>
          </a:p>
        </p:txBody>
      </p:sp>
      <p:sp>
        <p:nvSpPr>
          <p:cNvPr id="24596" name="Text Box 21"/>
          <p:cNvSpPr txBox="1">
            <a:spLocks noChangeArrowheads="1"/>
          </p:cNvSpPr>
          <p:nvPr/>
        </p:nvSpPr>
        <p:spPr bwMode="auto">
          <a:xfrm>
            <a:off x="6289675" y="1752600"/>
            <a:ext cx="339725" cy="395288"/>
          </a:xfrm>
          <a:prstGeom prst="rect">
            <a:avLst/>
          </a:prstGeom>
          <a:solidFill>
            <a:srgbClr val="B2B2B2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24597" name="Text Box 22"/>
          <p:cNvSpPr txBox="1">
            <a:spLocks noChangeArrowheads="1"/>
          </p:cNvSpPr>
          <p:nvPr/>
        </p:nvSpPr>
        <p:spPr bwMode="auto">
          <a:xfrm>
            <a:off x="5680075" y="2595563"/>
            <a:ext cx="339725" cy="395287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24598" name="Text Box 23"/>
          <p:cNvSpPr txBox="1">
            <a:spLocks noChangeArrowheads="1"/>
          </p:cNvSpPr>
          <p:nvPr/>
        </p:nvSpPr>
        <p:spPr bwMode="auto">
          <a:xfrm>
            <a:off x="6289675" y="2595563"/>
            <a:ext cx="339725" cy="395287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3</a:t>
            </a:r>
          </a:p>
        </p:txBody>
      </p:sp>
      <p:sp>
        <p:nvSpPr>
          <p:cNvPr id="24599" name="Text Box 24"/>
          <p:cNvSpPr txBox="1">
            <a:spLocks noChangeArrowheads="1"/>
          </p:cNvSpPr>
          <p:nvPr/>
        </p:nvSpPr>
        <p:spPr bwMode="auto">
          <a:xfrm>
            <a:off x="6883400" y="2595563"/>
            <a:ext cx="339725" cy="395287"/>
          </a:xfrm>
          <a:prstGeom prst="rect">
            <a:avLst/>
          </a:prstGeom>
          <a:solidFill>
            <a:srgbClr val="B2B2B2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24600" name="Text Box 25"/>
          <p:cNvSpPr txBox="1">
            <a:spLocks noChangeArrowheads="1"/>
          </p:cNvSpPr>
          <p:nvPr/>
        </p:nvSpPr>
        <p:spPr bwMode="auto">
          <a:xfrm>
            <a:off x="5054600" y="33528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24601" name="Text Box 26"/>
          <p:cNvSpPr txBox="1">
            <a:spLocks noChangeArrowheads="1"/>
          </p:cNvSpPr>
          <p:nvPr/>
        </p:nvSpPr>
        <p:spPr bwMode="auto">
          <a:xfrm>
            <a:off x="5664200" y="33528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6</a:t>
            </a:r>
          </a:p>
        </p:txBody>
      </p:sp>
      <p:sp>
        <p:nvSpPr>
          <p:cNvPr id="24602" name="Text Box 27"/>
          <p:cNvSpPr txBox="1">
            <a:spLocks noChangeArrowheads="1"/>
          </p:cNvSpPr>
          <p:nvPr/>
        </p:nvSpPr>
        <p:spPr bwMode="auto">
          <a:xfrm>
            <a:off x="6899275" y="33528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8</a:t>
            </a:r>
          </a:p>
        </p:txBody>
      </p:sp>
      <p:sp>
        <p:nvSpPr>
          <p:cNvPr id="24603" name="Text Box 28"/>
          <p:cNvSpPr txBox="1">
            <a:spLocks noChangeArrowheads="1"/>
          </p:cNvSpPr>
          <p:nvPr/>
        </p:nvSpPr>
        <p:spPr bwMode="auto">
          <a:xfrm>
            <a:off x="6289675" y="33528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7</a:t>
            </a:r>
          </a:p>
        </p:txBody>
      </p:sp>
      <p:sp>
        <p:nvSpPr>
          <p:cNvPr id="24604" name="Line 29"/>
          <p:cNvSpPr>
            <a:spLocks noChangeShapeType="1"/>
          </p:cNvSpPr>
          <p:nvPr/>
        </p:nvSpPr>
        <p:spPr bwMode="auto">
          <a:xfrm>
            <a:off x="6442075" y="21336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5" name="Line 30"/>
          <p:cNvSpPr>
            <a:spLocks noChangeShapeType="1"/>
          </p:cNvSpPr>
          <p:nvPr/>
        </p:nvSpPr>
        <p:spPr bwMode="auto">
          <a:xfrm flipH="1">
            <a:off x="5832475" y="21336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6" name="Line 31"/>
          <p:cNvSpPr>
            <a:spLocks noChangeShapeType="1"/>
          </p:cNvSpPr>
          <p:nvPr/>
        </p:nvSpPr>
        <p:spPr bwMode="auto">
          <a:xfrm>
            <a:off x="6442075" y="21336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7" name="Line 32"/>
          <p:cNvSpPr>
            <a:spLocks noChangeShapeType="1"/>
          </p:cNvSpPr>
          <p:nvPr/>
        </p:nvSpPr>
        <p:spPr bwMode="auto">
          <a:xfrm flipH="1">
            <a:off x="5222875" y="2971800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8" name="Line 33"/>
          <p:cNvSpPr>
            <a:spLocks noChangeShapeType="1"/>
          </p:cNvSpPr>
          <p:nvPr/>
        </p:nvSpPr>
        <p:spPr bwMode="auto">
          <a:xfrm>
            <a:off x="5832475" y="2971800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9" name="Line 34"/>
          <p:cNvSpPr>
            <a:spLocks noChangeShapeType="1"/>
          </p:cNvSpPr>
          <p:nvPr/>
        </p:nvSpPr>
        <p:spPr bwMode="auto">
          <a:xfrm>
            <a:off x="6442075" y="2971800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0" name="Line 35"/>
          <p:cNvSpPr>
            <a:spLocks noChangeShapeType="1"/>
          </p:cNvSpPr>
          <p:nvPr/>
        </p:nvSpPr>
        <p:spPr bwMode="auto">
          <a:xfrm>
            <a:off x="6442075" y="2971800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1" name="Text Box 36"/>
          <p:cNvSpPr txBox="1">
            <a:spLocks noChangeArrowheads="1"/>
          </p:cNvSpPr>
          <p:nvPr/>
        </p:nvSpPr>
        <p:spPr bwMode="auto">
          <a:xfrm>
            <a:off x="5664200" y="1762125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root</a:t>
            </a:r>
          </a:p>
        </p:txBody>
      </p:sp>
      <p:sp>
        <p:nvSpPr>
          <p:cNvPr id="24612" name="Text Box 38"/>
          <p:cNvSpPr txBox="1">
            <a:spLocks noChangeArrowheads="1"/>
          </p:cNvSpPr>
          <p:nvPr/>
        </p:nvSpPr>
        <p:spPr bwMode="auto">
          <a:xfrm>
            <a:off x="2936875" y="4114800"/>
            <a:ext cx="339725" cy="395288"/>
          </a:xfrm>
          <a:prstGeom prst="rect">
            <a:avLst/>
          </a:prstGeom>
          <a:solidFill>
            <a:srgbClr val="B2B2B2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24613" name="Text Box 39"/>
          <p:cNvSpPr txBox="1">
            <a:spLocks noChangeArrowheads="1"/>
          </p:cNvSpPr>
          <p:nvPr/>
        </p:nvSpPr>
        <p:spPr bwMode="auto">
          <a:xfrm>
            <a:off x="2327275" y="4957763"/>
            <a:ext cx="339725" cy="395287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24614" name="Text Box 40"/>
          <p:cNvSpPr txBox="1">
            <a:spLocks noChangeArrowheads="1"/>
          </p:cNvSpPr>
          <p:nvPr/>
        </p:nvSpPr>
        <p:spPr bwMode="auto">
          <a:xfrm>
            <a:off x="2936875" y="4957763"/>
            <a:ext cx="339725" cy="395287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3</a:t>
            </a:r>
          </a:p>
        </p:txBody>
      </p:sp>
      <p:sp>
        <p:nvSpPr>
          <p:cNvPr id="24615" name="Text Box 41"/>
          <p:cNvSpPr txBox="1">
            <a:spLocks noChangeArrowheads="1"/>
          </p:cNvSpPr>
          <p:nvPr/>
        </p:nvSpPr>
        <p:spPr bwMode="auto">
          <a:xfrm>
            <a:off x="3530600" y="4957763"/>
            <a:ext cx="339725" cy="395287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24616" name="Text Box 42"/>
          <p:cNvSpPr txBox="1">
            <a:spLocks noChangeArrowheads="1"/>
          </p:cNvSpPr>
          <p:nvPr/>
        </p:nvSpPr>
        <p:spPr bwMode="auto">
          <a:xfrm>
            <a:off x="1701800" y="57150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24617" name="Text Box 43"/>
          <p:cNvSpPr txBox="1">
            <a:spLocks noChangeArrowheads="1"/>
          </p:cNvSpPr>
          <p:nvPr/>
        </p:nvSpPr>
        <p:spPr bwMode="auto">
          <a:xfrm>
            <a:off x="2311400" y="57150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6</a:t>
            </a:r>
          </a:p>
        </p:txBody>
      </p:sp>
      <p:sp>
        <p:nvSpPr>
          <p:cNvPr id="24618" name="Text Box 44"/>
          <p:cNvSpPr txBox="1">
            <a:spLocks noChangeArrowheads="1"/>
          </p:cNvSpPr>
          <p:nvPr/>
        </p:nvSpPr>
        <p:spPr bwMode="auto">
          <a:xfrm>
            <a:off x="3546475" y="57150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8</a:t>
            </a:r>
          </a:p>
        </p:txBody>
      </p:sp>
      <p:sp>
        <p:nvSpPr>
          <p:cNvPr id="24619" name="Text Box 45"/>
          <p:cNvSpPr txBox="1">
            <a:spLocks noChangeArrowheads="1"/>
          </p:cNvSpPr>
          <p:nvPr/>
        </p:nvSpPr>
        <p:spPr bwMode="auto">
          <a:xfrm>
            <a:off x="2936875" y="57150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7</a:t>
            </a:r>
          </a:p>
        </p:txBody>
      </p:sp>
      <p:sp>
        <p:nvSpPr>
          <p:cNvPr id="24620" name="Line 46"/>
          <p:cNvSpPr>
            <a:spLocks noChangeShapeType="1"/>
          </p:cNvSpPr>
          <p:nvPr/>
        </p:nvSpPr>
        <p:spPr bwMode="auto">
          <a:xfrm>
            <a:off x="3089275" y="44958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1" name="Line 47"/>
          <p:cNvSpPr>
            <a:spLocks noChangeShapeType="1"/>
          </p:cNvSpPr>
          <p:nvPr/>
        </p:nvSpPr>
        <p:spPr bwMode="auto">
          <a:xfrm flipH="1">
            <a:off x="2479675" y="44958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2" name="Line 48"/>
          <p:cNvSpPr>
            <a:spLocks noChangeShapeType="1"/>
          </p:cNvSpPr>
          <p:nvPr/>
        </p:nvSpPr>
        <p:spPr bwMode="auto">
          <a:xfrm>
            <a:off x="3089275" y="44958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3" name="Line 49"/>
          <p:cNvSpPr>
            <a:spLocks noChangeShapeType="1"/>
          </p:cNvSpPr>
          <p:nvPr/>
        </p:nvSpPr>
        <p:spPr bwMode="auto">
          <a:xfrm flipH="1">
            <a:off x="1870075" y="5334000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4" name="Line 50"/>
          <p:cNvSpPr>
            <a:spLocks noChangeShapeType="1"/>
          </p:cNvSpPr>
          <p:nvPr/>
        </p:nvSpPr>
        <p:spPr bwMode="auto">
          <a:xfrm>
            <a:off x="2479675" y="5334000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5" name="Line 51"/>
          <p:cNvSpPr>
            <a:spLocks noChangeShapeType="1"/>
          </p:cNvSpPr>
          <p:nvPr/>
        </p:nvSpPr>
        <p:spPr bwMode="auto">
          <a:xfrm>
            <a:off x="3089275" y="5334000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6" name="Line 52"/>
          <p:cNvSpPr>
            <a:spLocks noChangeShapeType="1"/>
          </p:cNvSpPr>
          <p:nvPr/>
        </p:nvSpPr>
        <p:spPr bwMode="auto">
          <a:xfrm>
            <a:off x="3089275" y="5334000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7" name="Text Box 53"/>
          <p:cNvSpPr txBox="1">
            <a:spLocks noChangeArrowheads="1"/>
          </p:cNvSpPr>
          <p:nvPr/>
        </p:nvSpPr>
        <p:spPr bwMode="auto">
          <a:xfrm>
            <a:off x="2311400" y="4124325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root</a:t>
            </a:r>
          </a:p>
        </p:txBody>
      </p:sp>
      <p:sp>
        <p:nvSpPr>
          <p:cNvPr id="24628" name="Text Box 55"/>
          <p:cNvSpPr txBox="1">
            <a:spLocks noChangeArrowheads="1"/>
          </p:cNvSpPr>
          <p:nvPr/>
        </p:nvSpPr>
        <p:spPr bwMode="auto">
          <a:xfrm>
            <a:off x="6289675" y="41910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24629" name="Text Box 56"/>
          <p:cNvSpPr txBox="1">
            <a:spLocks noChangeArrowheads="1"/>
          </p:cNvSpPr>
          <p:nvPr/>
        </p:nvSpPr>
        <p:spPr bwMode="auto">
          <a:xfrm>
            <a:off x="5680075" y="5033963"/>
            <a:ext cx="339725" cy="395287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24630" name="Text Box 57"/>
          <p:cNvSpPr txBox="1">
            <a:spLocks noChangeArrowheads="1"/>
          </p:cNvSpPr>
          <p:nvPr/>
        </p:nvSpPr>
        <p:spPr bwMode="auto">
          <a:xfrm>
            <a:off x="6289675" y="5033963"/>
            <a:ext cx="339725" cy="395287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3</a:t>
            </a:r>
          </a:p>
        </p:txBody>
      </p:sp>
      <p:sp>
        <p:nvSpPr>
          <p:cNvPr id="24631" name="Text Box 58"/>
          <p:cNvSpPr txBox="1">
            <a:spLocks noChangeArrowheads="1"/>
          </p:cNvSpPr>
          <p:nvPr/>
        </p:nvSpPr>
        <p:spPr bwMode="auto">
          <a:xfrm>
            <a:off x="6883400" y="5033963"/>
            <a:ext cx="339725" cy="395287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24632" name="Text Box 59"/>
          <p:cNvSpPr txBox="1">
            <a:spLocks noChangeArrowheads="1"/>
          </p:cNvSpPr>
          <p:nvPr/>
        </p:nvSpPr>
        <p:spPr bwMode="auto">
          <a:xfrm>
            <a:off x="5054600" y="57912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24633" name="Text Box 60"/>
          <p:cNvSpPr txBox="1">
            <a:spLocks noChangeArrowheads="1"/>
          </p:cNvSpPr>
          <p:nvPr/>
        </p:nvSpPr>
        <p:spPr bwMode="auto">
          <a:xfrm>
            <a:off x="5664200" y="57912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6</a:t>
            </a:r>
          </a:p>
        </p:txBody>
      </p:sp>
      <p:sp>
        <p:nvSpPr>
          <p:cNvPr id="24634" name="Text Box 61"/>
          <p:cNvSpPr txBox="1">
            <a:spLocks noChangeArrowheads="1"/>
          </p:cNvSpPr>
          <p:nvPr/>
        </p:nvSpPr>
        <p:spPr bwMode="auto">
          <a:xfrm>
            <a:off x="6899275" y="57912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8</a:t>
            </a:r>
          </a:p>
        </p:txBody>
      </p:sp>
      <p:sp>
        <p:nvSpPr>
          <p:cNvPr id="24635" name="Text Box 62"/>
          <p:cNvSpPr txBox="1">
            <a:spLocks noChangeArrowheads="1"/>
          </p:cNvSpPr>
          <p:nvPr/>
        </p:nvSpPr>
        <p:spPr bwMode="auto">
          <a:xfrm>
            <a:off x="6289675" y="57912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7</a:t>
            </a:r>
          </a:p>
        </p:txBody>
      </p:sp>
      <p:sp>
        <p:nvSpPr>
          <p:cNvPr id="24636" name="Line 63"/>
          <p:cNvSpPr>
            <a:spLocks noChangeShapeType="1"/>
          </p:cNvSpPr>
          <p:nvPr/>
        </p:nvSpPr>
        <p:spPr bwMode="auto">
          <a:xfrm>
            <a:off x="6442075" y="45720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7" name="Line 64"/>
          <p:cNvSpPr>
            <a:spLocks noChangeShapeType="1"/>
          </p:cNvSpPr>
          <p:nvPr/>
        </p:nvSpPr>
        <p:spPr bwMode="auto">
          <a:xfrm flipH="1">
            <a:off x="5832475" y="45720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8" name="Line 65"/>
          <p:cNvSpPr>
            <a:spLocks noChangeShapeType="1"/>
          </p:cNvSpPr>
          <p:nvPr/>
        </p:nvSpPr>
        <p:spPr bwMode="auto">
          <a:xfrm>
            <a:off x="6442075" y="45720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9" name="Line 66"/>
          <p:cNvSpPr>
            <a:spLocks noChangeShapeType="1"/>
          </p:cNvSpPr>
          <p:nvPr/>
        </p:nvSpPr>
        <p:spPr bwMode="auto">
          <a:xfrm flipH="1">
            <a:off x="5222875" y="5410200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0" name="Line 67"/>
          <p:cNvSpPr>
            <a:spLocks noChangeShapeType="1"/>
          </p:cNvSpPr>
          <p:nvPr/>
        </p:nvSpPr>
        <p:spPr bwMode="auto">
          <a:xfrm>
            <a:off x="5832475" y="5410200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1" name="Line 68"/>
          <p:cNvSpPr>
            <a:spLocks noChangeShapeType="1"/>
          </p:cNvSpPr>
          <p:nvPr/>
        </p:nvSpPr>
        <p:spPr bwMode="auto">
          <a:xfrm>
            <a:off x="6442075" y="5410200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2" name="Line 69"/>
          <p:cNvSpPr>
            <a:spLocks noChangeShapeType="1"/>
          </p:cNvSpPr>
          <p:nvPr/>
        </p:nvSpPr>
        <p:spPr bwMode="auto">
          <a:xfrm>
            <a:off x="6442075" y="5410200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3" name="Text Box 70"/>
          <p:cNvSpPr txBox="1">
            <a:spLocks noChangeArrowheads="1"/>
          </p:cNvSpPr>
          <p:nvPr/>
        </p:nvSpPr>
        <p:spPr bwMode="auto">
          <a:xfrm>
            <a:off x="5664200" y="4200525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root</a:t>
            </a:r>
          </a:p>
        </p:txBody>
      </p:sp>
      <p:sp>
        <p:nvSpPr>
          <p:cNvPr id="24644" name="Text Box 71"/>
          <p:cNvSpPr txBox="1">
            <a:spLocks noChangeArrowheads="1"/>
          </p:cNvSpPr>
          <p:nvPr/>
        </p:nvSpPr>
        <p:spPr bwMode="auto">
          <a:xfrm>
            <a:off x="746125" y="2173288"/>
            <a:ext cx="72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(13)</a:t>
            </a:r>
          </a:p>
        </p:txBody>
      </p:sp>
      <p:sp>
        <p:nvSpPr>
          <p:cNvPr id="24645" name="Text Box 72"/>
          <p:cNvSpPr txBox="1">
            <a:spLocks noChangeArrowheads="1"/>
          </p:cNvSpPr>
          <p:nvPr/>
        </p:nvSpPr>
        <p:spPr bwMode="auto">
          <a:xfrm>
            <a:off x="7772400" y="2590800"/>
            <a:ext cx="72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(14)</a:t>
            </a:r>
          </a:p>
        </p:txBody>
      </p:sp>
      <p:sp>
        <p:nvSpPr>
          <p:cNvPr id="24646" name="Text Box 73"/>
          <p:cNvSpPr txBox="1">
            <a:spLocks noChangeArrowheads="1"/>
          </p:cNvSpPr>
          <p:nvPr/>
        </p:nvSpPr>
        <p:spPr bwMode="auto">
          <a:xfrm>
            <a:off x="533400" y="5105400"/>
            <a:ext cx="72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(15)</a:t>
            </a:r>
          </a:p>
        </p:txBody>
      </p:sp>
      <p:sp>
        <p:nvSpPr>
          <p:cNvPr id="24647" name="Text Box 74"/>
          <p:cNvSpPr txBox="1">
            <a:spLocks noChangeArrowheads="1"/>
          </p:cNvSpPr>
          <p:nvPr/>
        </p:nvSpPr>
        <p:spPr bwMode="auto">
          <a:xfrm>
            <a:off x="7848600" y="5105400"/>
            <a:ext cx="72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(16)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1CB479-F5E7-45E9-98E6-EB72D76AB086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6019800" cy="1143000"/>
          </a:xfrm>
        </p:spPr>
        <p:txBody>
          <a:bodyPr/>
          <a:lstStyle/>
          <a:p>
            <a:pPr eaLnBrk="1" hangingPunct="1"/>
            <a:r>
              <a:rPr lang="en-US" sz="2800" smtClean="0"/>
              <a:t>Postorder Traversal</a:t>
            </a:r>
            <a:br>
              <a:rPr lang="en-US" sz="2800" smtClean="0"/>
            </a:br>
            <a:r>
              <a:rPr lang="en-US" sz="2800" smtClean="0"/>
              <a:t>Calculating Size of Directory</a:t>
            </a:r>
          </a:p>
        </p:txBody>
      </p:sp>
      <p:pic>
        <p:nvPicPr>
          <p:cNvPr id="25604" name="Picture 3" descr="fig04_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4800"/>
            <a:ext cx="2674938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4" descr="fig04_0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5334000" cy="29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5" descr="fig04_0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4648200"/>
            <a:ext cx="5257800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36B32B-7C12-4275-B9C8-5D5E04E155E6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Levelorder Traversal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Visit all vertices in level, starting with level 0 and increasing</a:t>
            </a:r>
          </a:p>
          <a:p>
            <a:pPr eaLnBrk="1" hangingPunct="1"/>
            <a:r>
              <a:rPr lang="en-US" dirty="0" smtClean="0"/>
              <a:t>How to implement </a:t>
            </a:r>
            <a:r>
              <a:rPr lang="en-US" dirty="0" err="1" smtClean="0"/>
              <a:t>levelorder</a:t>
            </a:r>
            <a:r>
              <a:rPr lang="en-US" dirty="0" smtClean="0"/>
              <a:t> </a:t>
            </a:r>
            <a:r>
              <a:rPr lang="en-US" dirty="0" smtClean="0"/>
              <a:t>traversal</a:t>
            </a:r>
          </a:p>
          <a:p>
            <a:pPr lvl="1" eaLnBrk="1" hangingPunct="1"/>
            <a:r>
              <a:rPr lang="en-US" dirty="0" smtClean="0"/>
              <a:t>AKA </a:t>
            </a:r>
            <a:r>
              <a:rPr lang="en-US" smtClean="0"/>
              <a:t>breadth-first traversal</a:t>
            </a:r>
            <a:endParaRPr lang="en-US" smtClean="0"/>
          </a:p>
          <a:p>
            <a:pPr lvl="1" eaLnBrk="1" hangingPunct="1"/>
            <a:r>
              <a:rPr lang="en-US" dirty="0" smtClean="0"/>
              <a:t>Breadth-first search</a:t>
            </a:r>
          </a:p>
          <a:p>
            <a:pPr lvl="2" eaLnBrk="1" hangingPunct="1"/>
            <a:r>
              <a:rPr lang="en-US" dirty="0" smtClean="0"/>
              <a:t>Begin at root</a:t>
            </a:r>
          </a:p>
          <a:p>
            <a:pPr lvl="2" eaLnBrk="1" hangingPunct="1"/>
            <a:r>
              <a:rPr lang="en-US" dirty="0" smtClean="0"/>
              <a:t>Visit vertex on </a:t>
            </a:r>
            <a:r>
              <a:rPr lang="en-US" dirty="0" smtClean="0">
                <a:solidFill>
                  <a:srgbClr val="0000FF"/>
                </a:solidFill>
              </a:rPr>
              <a:t>departure</a:t>
            </a:r>
          </a:p>
          <a:p>
            <a:pPr eaLnBrk="1" hangingPunct="1"/>
            <a:r>
              <a:rPr lang="en-US" dirty="0" smtClean="0"/>
              <a:t>Only practical implementation is queue-based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8E0C7-BDAA-40EB-9712-BB6989FE20FC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Levelorder Traversal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2555875" y="16764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1946275" y="2519363"/>
            <a:ext cx="339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2555875" y="2519363"/>
            <a:ext cx="339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3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3149600" y="2519363"/>
            <a:ext cx="339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1320800" y="32766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1930400" y="32766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6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3165475" y="32766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8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2555875" y="32766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7</a:t>
            </a:r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2708275" y="20574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 flipH="1">
            <a:off x="2098675" y="20574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>
            <a:off x="2708275" y="20574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 flipH="1">
            <a:off x="1489075" y="2895600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>
            <a:off x="2098675" y="2895600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>
            <a:off x="2708275" y="2895600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2708275" y="2895600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1930400" y="1685925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root</a:t>
            </a:r>
          </a:p>
        </p:txBody>
      </p:sp>
      <p:sp>
        <p:nvSpPr>
          <p:cNvPr id="27668" name="Text Box 21"/>
          <p:cNvSpPr txBox="1">
            <a:spLocks noChangeArrowheads="1"/>
          </p:cNvSpPr>
          <p:nvPr/>
        </p:nvSpPr>
        <p:spPr bwMode="auto">
          <a:xfrm>
            <a:off x="5908675" y="17526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27669" name="Text Box 22"/>
          <p:cNvSpPr txBox="1">
            <a:spLocks noChangeArrowheads="1"/>
          </p:cNvSpPr>
          <p:nvPr/>
        </p:nvSpPr>
        <p:spPr bwMode="auto">
          <a:xfrm>
            <a:off x="5299075" y="2595563"/>
            <a:ext cx="339725" cy="395287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27670" name="Text Box 23"/>
          <p:cNvSpPr txBox="1">
            <a:spLocks noChangeArrowheads="1"/>
          </p:cNvSpPr>
          <p:nvPr/>
        </p:nvSpPr>
        <p:spPr bwMode="auto">
          <a:xfrm>
            <a:off x="5908675" y="2595563"/>
            <a:ext cx="339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3</a:t>
            </a:r>
          </a:p>
        </p:txBody>
      </p:sp>
      <p:sp>
        <p:nvSpPr>
          <p:cNvPr id="27671" name="Text Box 24"/>
          <p:cNvSpPr txBox="1">
            <a:spLocks noChangeArrowheads="1"/>
          </p:cNvSpPr>
          <p:nvPr/>
        </p:nvSpPr>
        <p:spPr bwMode="auto">
          <a:xfrm>
            <a:off x="6502400" y="2595563"/>
            <a:ext cx="339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27672" name="Text Box 25"/>
          <p:cNvSpPr txBox="1">
            <a:spLocks noChangeArrowheads="1"/>
          </p:cNvSpPr>
          <p:nvPr/>
        </p:nvSpPr>
        <p:spPr bwMode="auto">
          <a:xfrm>
            <a:off x="4673600" y="33528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27673" name="Text Box 26"/>
          <p:cNvSpPr txBox="1">
            <a:spLocks noChangeArrowheads="1"/>
          </p:cNvSpPr>
          <p:nvPr/>
        </p:nvSpPr>
        <p:spPr bwMode="auto">
          <a:xfrm>
            <a:off x="5283200" y="33528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6</a:t>
            </a:r>
          </a:p>
        </p:txBody>
      </p:sp>
      <p:sp>
        <p:nvSpPr>
          <p:cNvPr id="27674" name="Text Box 27"/>
          <p:cNvSpPr txBox="1">
            <a:spLocks noChangeArrowheads="1"/>
          </p:cNvSpPr>
          <p:nvPr/>
        </p:nvSpPr>
        <p:spPr bwMode="auto">
          <a:xfrm>
            <a:off x="6518275" y="33528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8</a:t>
            </a:r>
          </a:p>
        </p:txBody>
      </p:sp>
      <p:sp>
        <p:nvSpPr>
          <p:cNvPr id="27675" name="Text Box 28"/>
          <p:cNvSpPr txBox="1">
            <a:spLocks noChangeArrowheads="1"/>
          </p:cNvSpPr>
          <p:nvPr/>
        </p:nvSpPr>
        <p:spPr bwMode="auto">
          <a:xfrm>
            <a:off x="5908675" y="33528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7</a:t>
            </a:r>
          </a:p>
        </p:txBody>
      </p:sp>
      <p:sp>
        <p:nvSpPr>
          <p:cNvPr id="27676" name="Line 29"/>
          <p:cNvSpPr>
            <a:spLocks noChangeShapeType="1"/>
          </p:cNvSpPr>
          <p:nvPr/>
        </p:nvSpPr>
        <p:spPr bwMode="auto">
          <a:xfrm>
            <a:off x="6061075" y="21336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7" name="Line 30"/>
          <p:cNvSpPr>
            <a:spLocks noChangeShapeType="1"/>
          </p:cNvSpPr>
          <p:nvPr/>
        </p:nvSpPr>
        <p:spPr bwMode="auto">
          <a:xfrm flipH="1">
            <a:off x="5451475" y="21336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8" name="Line 31"/>
          <p:cNvSpPr>
            <a:spLocks noChangeShapeType="1"/>
          </p:cNvSpPr>
          <p:nvPr/>
        </p:nvSpPr>
        <p:spPr bwMode="auto">
          <a:xfrm>
            <a:off x="6061075" y="21336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9" name="Line 32"/>
          <p:cNvSpPr>
            <a:spLocks noChangeShapeType="1"/>
          </p:cNvSpPr>
          <p:nvPr/>
        </p:nvSpPr>
        <p:spPr bwMode="auto">
          <a:xfrm flipH="1">
            <a:off x="4841875" y="2971800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0" name="Line 33"/>
          <p:cNvSpPr>
            <a:spLocks noChangeShapeType="1"/>
          </p:cNvSpPr>
          <p:nvPr/>
        </p:nvSpPr>
        <p:spPr bwMode="auto">
          <a:xfrm>
            <a:off x="5451475" y="2971800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1" name="Line 34"/>
          <p:cNvSpPr>
            <a:spLocks noChangeShapeType="1"/>
          </p:cNvSpPr>
          <p:nvPr/>
        </p:nvSpPr>
        <p:spPr bwMode="auto">
          <a:xfrm>
            <a:off x="6061075" y="2971800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2" name="Line 35"/>
          <p:cNvSpPr>
            <a:spLocks noChangeShapeType="1"/>
          </p:cNvSpPr>
          <p:nvPr/>
        </p:nvSpPr>
        <p:spPr bwMode="auto">
          <a:xfrm>
            <a:off x="6061075" y="2971800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3" name="Text Box 36"/>
          <p:cNvSpPr txBox="1">
            <a:spLocks noChangeArrowheads="1"/>
          </p:cNvSpPr>
          <p:nvPr/>
        </p:nvSpPr>
        <p:spPr bwMode="auto">
          <a:xfrm>
            <a:off x="5283200" y="1762125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root</a:t>
            </a:r>
          </a:p>
        </p:txBody>
      </p:sp>
      <p:sp>
        <p:nvSpPr>
          <p:cNvPr id="27684" name="Text Box 38"/>
          <p:cNvSpPr txBox="1">
            <a:spLocks noChangeArrowheads="1"/>
          </p:cNvSpPr>
          <p:nvPr/>
        </p:nvSpPr>
        <p:spPr bwMode="auto">
          <a:xfrm>
            <a:off x="2555875" y="41148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27685" name="Text Box 39"/>
          <p:cNvSpPr txBox="1">
            <a:spLocks noChangeArrowheads="1"/>
          </p:cNvSpPr>
          <p:nvPr/>
        </p:nvSpPr>
        <p:spPr bwMode="auto">
          <a:xfrm>
            <a:off x="1946275" y="4957763"/>
            <a:ext cx="339725" cy="395287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27686" name="Text Box 40"/>
          <p:cNvSpPr txBox="1">
            <a:spLocks noChangeArrowheads="1"/>
          </p:cNvSpPr>
          <p:nvPr/>
        </p:nvSpPr>
        <p:spPr bwMode="auto">
          <a:xfrm>
            <a:off x="2555875" y="4957763"/>
            <a:ext cx="339725" cy="395287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3</a:t>
            </a:r>
          </a:p>
        </p:txBody>
      </p:sp>
      <p:sp>
        <p:nvSpPr>
          <p:cNvPr id="27687" name="Text Box 41"/>
          <p:cNvSpPr txBox="1">
            <a:spLocks noChangeArrowheads="1"/>
          </p:cNvSpPr>
          <p:nvPr/>
        </p:nvSpPr>
        <p:spPr bwMode="auto">
          <a:xfrm>
            <a:off x="3149600" y="4957763"/>
            <a:ext cx="339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27688" name="Text Box 42"/>
          <p:cNvSpPr txBox="1">
            <a:spLocks noChangeArrowheads="1"/>
          </p:cNvSpPr>
          <p:nvPr/>
        </p:nvSpPr>
        <p:spPr bwMode="auto">
          <a:xfrm>
            <a:off x="1320800" y="57150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27689" name="Text Box 43"/>
          <p:cNvSpPr txBox="1">
            <a:spLocks noChangeArrowheads="1"/>
          </p:cNvSpPr>
          <p:nvPr/>
        </p:nvSpPr>
        <p:spPr bwMode="auto">
          <a:xfrm>
            <a:off x="1930400" y="57150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6</a:t>
            </a:r>
          </a:p>
        </p:txBody>
      </p:sp>
      <p:sp>
        <p:nvSpPr>
          <p:cNvPr id="27690" name="Text Box 44"/>
          <p:cNvSpPr txBox="1">
            <a:spLocks noChangeArrowheads="1"/>
          </p:cNvSpPr>
          <p:nvPr/>
        </p:nvSpPr>
        <p:spPr bwMode="auto">
          <a:xfrm>
            <a:off x="3165475" y="57150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8</a:t>
            </a:r>
          </a:p>
        </p:txBody>
      </p:sp>
      <p:sp>
        <p:nvSpPr>
          <p:cNvPr id="27691" name="Text Box 45"/>
          <p:cNvSpPr txBox="1">
            <a:spLocks noChangeArrowheads="1"/>
          </p:cNvSpPr>
          <p:nvPr/>
        </p:nvSpPr>
        <p:spPr bwMode="auto">
          <a:xfrm>
            <a:off x="2555875" y="57150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7</a:t>
            </a:r>
          </a:p>
        </p:txBody>
      </p:sp>
      <p:sp>
        <p:nvSpPr>
          <p:cNvPr id="27692" name="Line 46"/>
          <p:cNvSpPr>
            <a:spLocks noChangeShapeType="1"/>
          </p:cNvSpPr>
          <p:nvPr/>
        </p:nvSpPr>
        <p:spPr bwMode="auto">
          <a:xfrm>
            <a:off x="2708275" y="44958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3" name="Line 47"/>
          <p:cNvSpPr>
            <a:spLocks noChangeShapeType="1"/>
          </p:cNvSpPr>
          <p:nvPr/>
        </p:nvSpPr>
        <p:spPr bwMode="auto">
          <a:xfrm flipH="1">
            <a:off x="2098675" y="44958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4" name="Line 48"/>
          <p:cNvSpPr>
            <a:spLocks noChangeShapeType="1"/>
          </p:cNvSpPr>
          <p:nvPr/>
        </p:nvSpPr>
        <p:spPr bwMode="auto">
          <a:xfrm>
            <a:off x="2708275" y="44958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5" name="Line 49"/>
          <p:cNvSpPr>
            <a:spLocks noChangeShapeType="1"/>
          </p:cNvSpPr>
          <p:nvPr/>
        </p:nvSpPr>
        <p:spPr bwMode="auto">
          <a:xfrm flipH="1">
            <a:off x="1489075" y="5334000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6" name="Line 50"/>
          <p:cNvSpPr>
            <a:spLocks noChangeShapeType="1"/>
          </p:cNvSpPr>
          <p:nvPr/>
        </p:nvSpPr>
        <p:spPr bwMode="auto">
          <a:xfrm>
            <a:off x="2098675" y="5334000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7" name="Line 51"/>
          <p:cNvSpPr>
            <a:spLocks noChangeShapeType="1"/>
          </p:cNvSpPr>
          <p:nvPr/>
        </p:nvSpPr>
        <p:spPr bwMode="auto">
          <a:xfrm>
            <a:off x="2708275" y="5334000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8" name="Line 52"/>
          <p:cNvSpPr>
            <a:spLocks noChangeShapeType="1"/>
          </p:cNvSpPr>
          <p:nvPr/>
        </p:nvSpPr>
        <p:spPr bwMode="auto">
          <a:xfrm>
            <a:off x="2708275" y="5334000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9" name="Text Box 53"/>
          <p:cNvSpPr txBox="1">
            <a:spLocks noChangeArrowheads="1"/>
          </p:cNvSpPr>
          <p:nvPr/>
        </p:nvSpPr>
        <p:spPr bwMode="auto">
          <a:xfrm>
            <a:off x="1930400" y="4124325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root</a:t>
            </a:r>
          </a:p>
        </p:txBody>
      </p:sp>
      <p:sp>
        <p:nvSpPr>
          <p:cNvPr id="27700" name="Text Box 55"/>
          <p:cNvSpPr txBox="1">
            <a:spLocks noChangeArrowheads="1"/>
          </p:cNvSpPr>
          <p:nvPr/>
        </p:nvSpPr>
        <p:spPr bwMode="auto">
          <a:xfrm>
            <a:off x="5908675" y="41910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27701" name="Text Box 56"/>
          <p:cNvSpPr txBox="1">
            <a:spLocks noChangeArrowheads="1"/>
          </p:cNvSpPr>
          <p:nvPr/>
        </p:nvSpPr>
        <p:spPr bwMode="auto">
          <a:xfrm>
            <a:off x="5299075" y="5033963"/>
            <a:ext cx="339725" cy="395287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27702" name="Text Box 57"/>
          <p:cNvSpPr txBox="1">
            <a:spLocks noChangeArrowheads="1"/>
          </p:cNvSpPr>
          <p:nvPr/>
        </p:nvSpPr>
        <p:spPr bwMode="auto">
          <a:xfrm>
            <a:off x="5908675" y="5033963"/>
            <a:ext cx="339725" cy="395287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3</a:t>
            </a:r>
          </a:p>
        </p:txBody>
      </p:sp>
      <p:sp>
        <p:nvSpPr>
          <p:cNvPr id="27703" name="Text Box 58"/>
          <p:cNvSpPr txBox="1">
            <a:spLocks noChangeArrowheads="1"/>
          </p:cNvSpPr>
          <p:nvPr/>
        </p:nvSpPr>
        <p:spPr bwMode="auto">
          <a:xfrm>
            <a:off x="6502400" y="5033963"/>
            <a:ext cx="339725" cy="395287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27704" name="Text Box 59"/>
          <p:cNvSpPr txBox="1">
            <a:spLocks noChangeArrowheads="1"/>
          </p:cNvSpPr>
          <p:nvPr/>
        </p:nvSpPr>
        <p:spPr bwMode="auto">
          <a:xfrm>
            <a:off x="4673600" y="57912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27705" name="Text Box 60"/>
          <p:cNvSpPr txBox="1">
            <a:spLocks noChangeArrowheads="1"/>
          </p:cNvSpPr>
          <p:nvPr/>
        </p:nvSpPr>
        <p:spPr bwMode="auto">
          <a:xfrm>
            <a:off x="5283200" y="57912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6</a:t>
            </a:r>
          </a:p>
        </p:txBody>
      </p:sp>
      <p:sp>
        <p:nvSpPr>
          <p:cNvPr id="27706" name="Text Box 61"/>
          <p:cNvSpPr txBox="1">
            <a:spLocks noChangeArrowheads="1"/>
          </p:cNvSpPr>
          <p:nvPr/>
        </p:nvSpPr>
        <p:spPr bwMode="auto">
          <a:xfrm>
            <a:off x="6518275" y="57912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8</a:t>
            </a:r>
          </a:p>
        </p:txBody>
      </p:sp>
      <p:sp>
        <p:nvSpPr>
          <p:cNvPr id="27707" name="Text Box 62"/>
          <p:cNvSpPr txBox="1">
            <a:spLocks noChangeArrowheads="1"/>
          </p:cNvSpPr>
          <p:nvPr/>
        </p:nvSpPr>
        <p:spPr bwMode="auto">
          <a:xfrm>
            <a:off x="5908675" y="57912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7</a:t>
            </a:r>
          </a:p>
        </p:txBody>
      </p:sp>
      <p:sp>
        <p:nvSpPr>
          <p:cNvPr id="27708" name="Line 63"/>
          <p:cNvSpPr>
            <a:spLocks noChangeShapeType="1"/>
          </p:cNvSpPr>
          <p:nvPr/>
        </p:nvSpPr>
        <p:spPr bwMode="auto">
          <a:xfrm>
            <a:off x="6061075" y="45720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09" name="Line 64"/>
          <p:cNvSpPr>
            <a:spLocks noChangeShapeType="1"/>
          </p:cNvSpPr>
          <p:nvPr/>
        </p:nvSpPr>
        <p:spPr bwMode="auto">
          <a:xfrm flipH="1">
            <a:off x="5451475" y="45720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10" name="Line 65"/>
          <p:cNvSpPr>
            <a:spLocks noChangeShapeType="1"/>
          </p:cNvSpPr>
          <p:nvPr/>
        </p:nvSpPr>
        <p:spPr bwMode="auto">
          <a:xfrm>
            <a:off x="6061075" y="45720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11" name="Line 66"/>
          <p:cNvSpPr>
            <a:spLocks noChangeShapeType="1"/>
          </p:cNvSpPr>
          <p:nvPr/>
        </p:nvSpPr>
        <p:spPr bwMode="auto">
          <a:xfrm flipH="1">
            <a:off x="4841875" y="5410200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12" name="Line 67"/>
          <p:cNvSpPr>
            <a:spLocks noChangeShapeType="1"/>
          </p:cNvSpPr>
          <p:nvPr/>
        </p:nvSpPr>
        <p:spPr bwMode="auto">
          <a:xfrm>
            <a:off x="5451475" y="5410200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13" name="Line 68"/>
          <p:cNvSpPr>
            <a:spLocks noChangeShapeType="1"/>
          </p:cNvSpPr>
          <p:nvPr/>
        </p:nvSpPr>
        <p:spPr bwMode="auto">
          <a:xfrm>
            <a:off x="6061075" y="5410200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14" name="Line 69"/>
          <p:cNvSpPr>
            <a:spLocks noChangeShapeType="1"/>
          </p:cNvSpPr>
          <p:nvPr/>
        </p:nvSpPr>
        <p:spPr bwMode="auto">
          <a:xfrm>
            <a:off x="6061075" y="5410200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15" name="Text Box 70"/>
          <p:cNvSpPr txBox="1">
            <a:spLocks noChangeArrowheads="1"/>
          </p:cNvSpPr>
          <p:nvPr/>
        </p:nvSpPr>
        <p:spPr bwMode="auto">
          <a:xfrm>
            <a:off x="5283200" y="4200525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root</a:t>
            </a:r>
          </a:p>
        </p:txBody>
      </p:sp>
      <p:sp>
        <p:nvSpPr>
          <p:cNvPr id="27716" name="Text Box 71"/>
          <p:cNvSpPr txBox="1">
            <a:spLocks noChangeArrowheads="1"/>
          </p:cNvSpPr>
          <p:nvPr/>
        </p:nvSpPr>
        <p:spPr bwMode="auto">
          <a:xfrm>
            <a:off x="746125" y="2173288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(1)</a:t>
            </a:r>
          </a:p>
        </p:txBody>
      </p:sp>
      <p:sp>
        <p:nvSpPr>
          <p:cNvPr id="27717" name="Text Box 72"/>
          <p:cNvSpPr txBox="1">
            <a:spLocks noChangeArrowheads="1"/>
          </p:cNvSpPr>
          <p:nvPr/>
        </p:nvSpPr>
        <p:spPr bwMode="auto">
          <a:xfrm>
            <a:off x="7543800" y="259080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(2)</a:t>
            </a:r>
          </a:p>
        </p:txBody>
      </p:sp>
      <p:sp>
        <p:nvSpPr>
          <p:cNvPr id="27718" name="Text Box 73"/>
          <p:cNvSpPr txBox="1">
            <a:spLocks noChangeArrowheads="1"/>
          </p:cNvSpPr>
          <p:nvPr/>
        </p:nvSpPr>
        <p:spPr bwMode="auto">
          <a:xfrm>
            <a:off x="533400" y="472440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(3)</a:t>
            </a:r>
          </a:p>
        </p:txBody>
      </p:sp>
      <p:sp>
        <p:nvSpPr>
          <p:cNvPr id="27719" name="Text Box 74"/>
          <p:cNvSpPr txBox="1">
            <a:spLocks noChangeArrowheads="1"/>
          </p:cNvSpPr>
          <p:nvPr/>
        </p:nvSpPr>
        <p:spPr bwMode="auto">
          <a:xfrm>
            <a:off x="7543800" y="510540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(4)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D7D23-39E5-46ED-BEB4-4FB3D27556FA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Levelorder Traversal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936875" y="16764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2327275" y="2519363"/>
            <a:ext cx="339725" cy="395287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936875" y="2519363"/>
            <a:ext cx="339725" cy="395287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3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3530600" y="2519363"/>
            <a:ext cx="339725" cy="395287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1701800" y="32766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2311400" y="32766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6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3546475" y="32766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8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2936875" y="32766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7</a:t>
            </a:r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3089275" y="20574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 flipH="1">
            <a:off x="2479675" y="20574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>
            <a:off x="3089275" y="20574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 flipH="1">
            <a:off x="1870075" y="2895600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>
            <a:off x="2479675" y="2895600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>
            <a:off x="3089275" y="2895600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3089275" y="2895600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2311400" y="1685925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root</a:t>
            </a:r>
          </a:p>
        </p:txBody>
      </p:sp>
      <p:sp>
        <p:nvSpPr>
          <p:cNvPr id="28692" name="Text Box 21"/>
          <p:cNvSpPr txBox="1">
            <a:spLocks noChangeArrowheads="1"/>
          </p:cNvSpPr>
          <p:nvPr/>
        </p:nvSpPr>
        <p:spPr bwMode="auto">
          <a:xfrm>
            <a:off x="6289675" y="17526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28693" name="Text Box 22"/>
          <p:cNvSpPr txBox="1">
            <a:spLocks noChangeArrowheads="1"/>
          </p:cNvSpPr>
          <p:nvPr/>
        </p:nvSpPr>
        <p:spPr bwMode="auto">
          <a:xfrm>
            <a:off x="5680075" y="2595563"/>
            <a:ext cx="339725" cy="395287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28694" name="Text Box 23"/>
          <p:cNvSpPr txBox="1">
            <a:spLocks noChangeArrowheads="1"/>
          </p:cNvSpPr>
          <p:nvPr/>
        </p:nvSpPr>
        <p:spPr bwMode="auto">
          <a:xfrm>
            <a:off x="6289675" y="2595563"/>
            <a:ext cx="339725" cy="395287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3</a:t>
            </a:r>
          </a:p>
        </p:txBody>
      </p:sp>
      <p:sp>
        <p:nvSpPr>
          <p:cNvPr id="28695" name="Text Box 24"/>
          <p:cNvSpPr txBox="1">
            <a:spLocks noChangeArrowheads="1"/>
          </p:cNvSpPr>
          <p:nvPr/>
        </p:nvSpPr>
        <p:spPr bwMode="auto">
          <a:xfrm>
            <a:off x="6883400" y="2595563"/>
            <a:ext cx="339725" cy="395287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28696" name="Text Box 25"/>
          <p:cNvSpPr txBox="1">
            <a:spLocks noChangeArrowheads="1"/>
          </p:cNvSpPr>
          <p:nvPr/>
        </p:nvSpPr>
        <p:spPr bwMode="auto">
          <a:xfrm>
            <a:off x="5054600" y="33528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28697" name="Text Box 26"/>
          <p:cNvSpPr txBox="1">
            <a:spLocks noChangeArrowheads="1"/>
          </p:cNvSpPr>
          <p:nvPr/>
        </p:nvSpPr>
        <p:spPr bwMode="auto">
          <a:xfrm>
            <a:off x="5664200" y="33528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6</a:t>
            </a:r>
          </a:p>
        </p:txBody>
      </p:sp>
      <p:sp>
        <p:nvSpPr>
          <p:cNvPr id="28698" name="Text Box 27"/>
          <p:cNvSpPr txBox="1">
            <a:spLocks noChangeArrowheads="1"/>
          </p:cNvSpPr>
          <p:nvPr/>
        </p:nvSpPr>
        <p:spPr bwMode="auto">
          <a:xfrm>
            <a:off x="6899275" y="33528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8</a:t>
            </a:r>
          </a:p>
        </p:txBody>
      </p:sp>
      <p:sp>
        <p:nvSpPr>
          <p:cNvPr id="28699" name="Text Box 28"/>
          <p:cNvSpPr txBox="1">
            <a:spLocks noChangeArrowheads="1"/>
          </p:cNvSpPr>
          <p:nvPr/>
        </p:nvSpPr>
        <p:spPr bwMode="auto">
          <a:xfrm>
            <a:off x="6289675" y="33528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7</a:t>
            </a:r>
          </a:p>
        </p:txBody>
      </p:sp>
      <p:sp>
        <p:nvSpPr>
          <p:cNvPr id="28700" name="Line 29"/>
          <p:cNvSpPr>
            <a:spLocks noChangeShapeType="1"/>
          </p:cNvSpPr>
          <p:nvPr/>
        </p:nvSpPr>
        <p:spPr bwMode="auto">
          <a:xfrm>
            <a:off x="6442075" y="21336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1" name="Line 30"/>
          <p:cNvSpPr>
            <a:spLocks noChangeShapeType="1"/>
          </p:cNvSpPr>
          <p:nvPr/>
        </p:nvSpPr>
        <p:spPr bwMode="auto">
          <a:xfrm flipH="1">
            <a:off x="5832475" y="21336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2" name="Line 31"/>
          <p:cNvSpPr>
            <a:spLocks noChangeShapeType="1"/>
          </p:cNvSpPr>
          <p:nvPr/>
        </p:nvSpPr>
        <p:spPr bwMode="auto">
          <a:xfrm>
            <a:off x="6442075" y="21336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3" name="Line 32"/>
          <p:cNvSpPr>
            <a:spLocks noChangeShapeType="1"/>
          </p:cNvSpPr>
          <p:nvPr/>
        </p:nvSpPr>
        <p:spPr bwMode="auto">
          <a:xfrm flipH="1">
            <a:off x="5222875" y="2971800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4" name="Line 33"/>
          <p:cNvSpPr>
            <a:spLocks noChangeShapeType="1"/>
          </p:cNvSpPr>
          <p:nvPr/>
        </p:nvSpPr>
        <p:spPr bwMode="auto">
          <a:xfrm>
            <a:off x="5832475" y="2971800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5" name="Line 34"/>
          <p:cNvSpPr>
            <a:spLocks noChangeShapeType="1"/>
          </p:cNvSpPr>
          <p:nvPr/>
        </p:nvSpPr>
        <p:spPr bwMode="auto">
          <a:xfrm>
            <a:off x="6442075" y="2971800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6" name="Line 35"/>
          <p:cNvSpPr>
            <a:spLocks noChangeShapeType="1"/>
          </p:cNvSpPr>
          <p:nvPr/>
        </p:nvSpPr>
        <p:spPr bwMode="auto">
          <a:xfrm>
            <a:off x="6442075" y="2971800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7" name="Text Box 36"/>
          <p:cNvSpPr txBox="1">
            <a:spLocks noChangeArrowheads="1"/>
          </p:cNvSpPr>
          <p:nvPr/>
        </p:nvSpPr>
        <p:spPr bwMode="auto">
          <a:xfrm>
            <a:off x="5664200" y="1762125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root</a:t>
            </a:r>
          </a:p>
        </p:txBody>
      </p:sp>
      <p:sp>
        <p:nvSpPr>
          <p:cNvPr id="28708" name="Text Box 38"/>
          <p:cNvSpPr txBox="1">
            <a:spLocks noChangeArrowheads="1"/>
          </p:cNvSpPr>
          <p:nvPr/>
        </p:nvSpPr>
        <p:spPr bwMode="auto">
          <a:xfrm>
            <a:off x="2936875" y="41148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28709" name="Text Box 39"/>
          <p:cNvSpPr txBox="1">
            <a:spLocks noChangeArrowheads="1"/>
          </p:cNvSpPr>
          <p:nvPr/>
        </p:nvSpPr>
        <p:spPr bwMode="auto">
          <a:xfrm>
            <a:off x="2327275" y="4957763"/>
            <a:ext cx="339725" cy="395287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28710" name="Text Box 40"/>
          <p:cNvSpPr txBox="1">
            <a:spLocks noChangeArrowheads="1"/>
          </p:cNvSpPr>
          <p:nvPr/>
        </p:nvSpPr>
        <p:spPr bwMode="auto">
          <a:xfrm>
            <a:off x="2936875" y="4957763"/>
            <a:ext cx="339725" cy="395287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3</a:t>
            </a:r>
          </a:p>
        </p:txBody>
      </p:sp>
      <p:sp>
        <p:nvSpPr>
          <p:cNvPr id="28711" name="Text Box 41"/>
          <p:cNvSpPr txBox="1">
            <a:spLocks noChangeArrowheads="1"/>
          </p:cNvSpPr>
          <p:nvPr/>
        </p:nvSpPr>
        <p:spPr bwMode="auto">
          <a:xfrm>
            <a:off x="3530600" y="4957763"/>
            <a:ext cx="339725" cy="395287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28712" name="Text Box 42"/>
          <p:cNvSpPr txBox="1">
            <a:spLocks noChangeArrowheads="1"/>
          </p:cNvSpPr>
          <p:nvPr/>
        </p:nvSpPr>
        <p:spPr bwMode="auto">
          <a:xfrm>
            <a:off x="1701800" y="57150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28713" name="Text Box 43"/>
          <p:cNvSpPr txBox="1">
            <a:spLocks noChangeArrowheads="1"/>
          </p:cNvSpPr>
          <p:nvPr/>
        </p:nvSpPr>
        <p:spPr bwMode="auto">
          <a:xfrm>
            <a:off x="2311400" y="57150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6</a:t>
            </a:r>
          </a:p>
        </p:txBody>
      </p:sp>
      <p:sp>
        <p:nvSpPr>
          <p:cNvPr id="28714" name="Text Box 44"/>
          <p:cNvSpPr txBox="1">
            <a:spLocks noChangeArrowheads="1"/>
          </p:cNvSpPr>
          <p:nvPr/>
        </p:nvSpPr>
        <p:spPr bwMode="auto">
          <a:xfrm>
            <a:off x="3546475" y="57150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8</a:t>
            </a:r>
          </a:p>
        </p:txBody>
      </p:sp>
      <p:sp>
        <p:nvSpPr>
          <p:cNvPr id="28715" name="Text Box 45"/>
          <p:cNvSpPr txBox="1">
            <a:spLocks noChangeArrowheads="1"/>
          </p:cNvSpPr>
          <p:nvPr/>
        </p:nvSpPr>
        <p:spPr bwMode="auto">
          <a:xfrm>
            <a:off x="2936875" y="57150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7</a:t>
            </a:r>
          </a:p>
        </p:txBody>
      </p:sp>
      <p:sp>
        <p:nvSpPr>
          <p:cNvPr id="28716" name="Line 46"/>
          <p:cNvSpPr>
            <a:spLocks noChangeShapeType="1"/>
          </p:cNvSpPr>
          <p:nvPr/>
        </p:nvSpPr>
        <p:spPr bwMode="auto">
          <a:xfrm>
            <a:off x="3089275" y="44958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7" name="Line 47"/>
          <p:cNvSpPr>
            <a:spLocks noChangeShapeType="1"/>
          </p:cNvSpPr>
          <p:nvPr/>
        </p:nvSpPr>
        <p:spPr bwMode="auto">
          <a:xfrm flipH="1">
            <a:off x="2479675" y="44958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8" name="Line 48"/>
          <p:cNvSpPr>
            <a:spLocks noChangeShapeType="1"/>
          </p:cNvSpPr>
          <p:nvPr/>
        </p:nvSpPr>
        <p:spPr bwMode="auto">
          <a:xfrm>
            <a:off x="3089275" y="44958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9" name="Line 49"/>
          <p:cNvSpPr>
            <a:spLocks noChangeShapeType="1"/>
          </p:cNvSpPr>
          <p:nvPr/>
        </p:nvSpPr>
        <p:spPr bwMode="auto">
          <a:xfrm flipH="1">
            <a:off x="1870075" y="5334000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0" name="Line 50"/>
          <p:cNvSpPr>
            <a:spLocks noChangeShapeType="1"/>
          </p:cNvSpPr>
          <p:nvPr/>
        </p:nvSpPr>
        <p:spPr bwMode="auto">
          <a:xfrm>
            <a:off x="2479675" y="5334000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1" name="Line 51"/>
          <p:cNvSpPr>
            <a:spLocks noChangeShapeType="1"/>
          </p:cNvSpPr>
          <p:nvPr/>
        </p:nvSpPr>
        <p:spPr bwMode="auto">
          <a:xfrm>
            <a:off x="3089275" y="5334000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2" name="Line 52"/>
          <p:cNvSpPr>
            <a:spLocks noChangeShapeType="1"/>
          </p:cNvSpPr>
          <p:nvPr/>
        </p:nvSpPr>
        <p:spPr bwMode="auto">
          <a:xfrm>
            <a:off x="3089275" y="5334000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3" name="Text Box 53"/>
          <p:cNvSpPr txBox="1">
            <a:spLocks noChangeArrowheads="1"/>
          </p:cNvSpPr>
          <p:nvPr/>
        </p:nvSpPr>
        <p:spPr bwMode="auto">
          <a:xfrm>
            <a:off x="2311400" y="4124325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root</a:t>
            </a:r>
          </a:p>
        </p:txBody>
      </p:sp>
      <p:sp>
        <p:nvSpPr>
          <p:cNvPr id="28724" name="Text Box 55"/>
          <p:cNvSpPr txBox="1">
            <a:spLocks noChangeArrowheads="1"/>
          </p:cNvSpPr>
          <p:nvPr/>
        </p:nvSpPr>
        <p:spPr bwMode="auto">
          <a:xfrm>
            <a:off x="6289675" y="41910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28725" name="Text Box 56"/>
          <p:cNvSpPr txBox="1">
            <a:spLocks noChangeArrowheads="1"/>
          </p:cNvSpPr>
          <p:nvPr/>
        </p:nvSpPr>
        <p:spPr bwMode="auto">
          <a:xfrm>
            <a:off x="5680075" y="5033963"/>
            <a:ext cx="339725" cy="395287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28726" name="Text Box 57"/>
          <p:cNvSpPr txBox="1">
            <a:spLocks noChangeArrowheads="1"/>
          </p:cNvSpPr>
          <p:nvPr/>
        </p:nvSpPr>
        <p:spPr bwMode="auto">
          <a:xfrm>
            <a:off x="6289675" y="5033963"/>
            <a:ext cx="339725" cy="395287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3</a:t>
            </a:r>
          </a:p>
        </p:txBody>
      </p:sp>
      <p:sp>
        <p:nvSpPr>
          <p:cNvPr id="28727" name="Text Box 58"/>
          <p:cNvSpPr txBox="1">
            <a:spLocks noChangeArrowheads="1"/>
          </p:cNvSpPr>
          <p:nvPr/>
        </p:nvSpPr>
        <p:spPr bwMode="auto">
          <a:xfrm>
            <a:off x="6883400" y="5033963"/>
            <a:ext cx="339725" cy="395287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28728" name="Text Box 59"/>
          <p:cNvSpPr txBox="1">
            <a:spLocks noChangeArrowheads="1"/>
          </p:cNvSpPr>
          <p:nvPr/>
        </p:nvSpPr>
        <p:spPr bwMode="auto">
          <a:xfrm>
            <a:off x="5054600" y="57912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28729" name="Text Box 60"/>
          <p:cNvSpPr txBox="1">
            <a:spLocks noChangeArrowheads="1"/>
          </p:cNvSpPr>
          <p:nvPr/>
        </p:nvSpPr>
        <p:spPr bwMode="auto">
          <a:xfrm>
            <a:off x="5664200" y="57912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6</a:t>
            </a:r>
          </a:p>
        </p:txBody>
      </p:sp>
      <p:sp>
        <p:nvSpPr>
          <p:cNvPr id="28730" name="Text Box 61"/>
          <p:cNvSpPr txBox="1">
            <a:spLocks noChangeArrowheads="1"/>
          </p:cNvSpPr>
          <p:nvPr/>
        </p:nvSpPr>
        <p:spPr bwMode="auto">
          <a:xfrm>
            <a:off x="6899275" y="57912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8</a:t>
            </a:r>
          </a:p>
        </p:txBody>
      </p:sp>
      <p:sp>
        <p:nvSpPr>
          <p:cNvPr id="28731" name="Text Box 62"/>
          <p:cNvSpPr txBox="1">
            <a:spLocks noChangeArrowheads="1"/>
          </p:cNvSpPr>
          <p:nvPr/>
        </p:nvSpPr>
        <p:spPr bwMode="auto">
          <a:xfrm>
            <a:off x="6289675" y="5791200"/>
            <a:ext cx="339725" cy="395288"/>
          </a:xfrm>
          <a:prstGeom prst="rect">
            <a:avLst/>
          </a:prstGeom>
          <a:solidFill>
            <a:srgbClr val="33CC33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7</a:t>
            </a:r>
          </a:p>
        </p:txBody>
      </p:sp>
      <p:sp>
        <p:nvSpPr>
          <p:cNvPr id="28732" name="Line 63"/>
          <p:cNvSpPr>
            <a:spLocks noChangeShapeType="1"/>
          </p:cNvSpPr>
          <p:nvPr/>
        </p:nvSpPr>
        <p:spPr bwMode="auto">
          <a:xfrm>
            <a:off x="6442075" y="45720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33" name="Line 64"/>
          <p:cNvSpPr>
            <a:spLocks noChangeShapeType="1"/>
          </p:cNvSpPr>
          <p:nvPr/>
        </p:nvSpPr>
        <p:spPr bwMode="auto">
          <a:xfrm flipH="1">
            <a:off x="5832475" y="45720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34" name="Line 65"/>
          <p:cNvSpPr>
            <a:spLocks noChangeShapeType="1"/>
          </p:cNvSpPr>
          <p:nvPr/>
        </p:nvSpPr>
        <p:spPr bwMode="auto">
          <a:xfrm>
            <a:off x="6442075" y="4572000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35" name="Line 66"/>
          <p:cNvSpPr>
            <a:spLocks noChangeShapeType="1"/>
          </p:cNvSpPr>
          <p:nvPr/>
        </p:nvSpPr>
        <p:spPr bwMode="auto">
          <a:xfrm flipH="1">
            <a:off x="5222875" y="5410200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36" name="Line 67"/>
          <p:cNvSpPr>
            <a:spLocks noChangeShapeType="1"/>
          </p:cNvSpPr>
          <p:nvPr/>
        </p:nvSpPr>
        <p:spPr bwMode="auto">
          <a:xfrm>
            <a:off x="5832475" y="5410200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37" name="Line 68"/>
          <p:cNvSpPr>
            <a:spLocks noChangeShapeType="1"/>
          </p:cNvSpPr>
          <p:nvPr/>
        </p:nvSpPr>
        <p:spPr bwMode="auto">
          <a:xfrm>
            <a:off x="6442075" y="5410200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38" name="Line 69"/>
          <p:cNvSpPr>
            <a:spLocks noChangeShapeType="1"/>
          </p:cNvSpPr>
          <p:nvPr/>
        </p:nvSpPr>
        <p:spPr bwMode="auto">
          <a:xfrm>
            <a:off x="6442075" y="5410200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39" name="Text Box 70"/>
          <p:cNvSpPr txBox="1">
            <a:spLocks noChangeArrowheads="1"/>
          </p:cNvSpPr>
          <p:nvPr/>
        </p:nvSpPr>
        <p:spPr bwMode="auto">
          <a:xfrm>
            <a:off x="5664200" y="4200525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root</a:t>
            </a:r>
          </a:p>
        </p:txBody>
      </p:sp>
      <p:sp>
        <p:nvSpPr>
          <p:cNvPr id="28740" name="Text Box 71"/>
          <p:cNvSpPr txBox="1">
            <a:spLocks noChangeArrowheads="1"/>
          </p:cNvSpPr>
          <p:nvPr/>
        </p:nvSpPr>
        <p:spPr bwMode="auto">
          <a:xfrm>
            <a:off x="746125" y="2173288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(5)</a:t>
            </a:r>
          </a:p>
        </p:txBody>
      </p:sp>
      <p:sp>
        <p:nvSpPr>
          <p:cNvPr id="28741" name="Text Box 72"/>
          <p:cNvSpPr txBox="1">
            <a:spLocks noChangeArrowheads="1"/>
          </p:cNvSpPr>
          <p:nvPr/>
        </p:nvSpPr>
        <p:spPr bwMode="auto">
          <a:xfrm>
            <a:off x="7772400" y="251460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(6)</a:t>
            </a:r>
          </a:p>
        </p:txBody>
      </p:sp>
      <p:sp>
        <p:nvSpPr>
          <p:cNvPr id="28742" name="Text Box 73"/>
          <p:cNvSpPr txBox="1">
            <a:spLocks noChangeArrowheads="1"/>
          </p:cNvSpPr>
          <p:nvPr/>
        </p:nvSpPr>
        <p:spPr bwMode="auto">
          <a:xfrm>
            <a:off x="762000" y="487680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(7)</a:t>
            </a:r>
          </a:p>
        </p:txBody>
      </p:sp>
      <p:sp>
        <p:nvSpPr>
          <p:cNvPr id="28743" name="Text Box 74"/>
          <p:cNvSpPr txBox="1">
            <a:spLocks noChangeArrowheads="1"/>
          </p:cNvSpPr>
          <p:nvPr/>
        </p:nvSpPr>
        <p:spPr bwMode="auto">
          <a:xfrm>
            <a:off x="7772400" y="518160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(8)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1CB16-AA25-46D2-ADB4-2487720E1E7F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Traversal Orderings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Preorder:  depth-first search (possibly stack-based), visit on arrival</a:t>
            </a:r>
          </a:p>
          <a:p>
            <a:pPr eaLnBrk="1" hangingPunct="1"/>
            <a:r>
              <a:rPr lang="en-US" smtClean="0"/>
              <a:t>Postorder:  depth-first search (possibly stack-based), visit on departure</a:t>
            </a:r>
          </a:p>
          <a:p>
            <a:pPr eaLnBrk="1" hangingPunct="1"/>
            <a:r>
              <a:rPr lang="en-US" smtClean="0"/>
              <a:t>Levelorder:  breadth-first search (queue-based), visit on departure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37A1C-53BB-4B55-8143-C2A18BF8EE29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Reading Assignment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Sections 4.2 and 4.3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FD6AF-7AFD-4F5D-840D-C57BBF34E145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Tree?</a:t>
            </a:r>
          </a:p>
        </p:txBody>
      </p:sp>
      <p:sp>
        <p:nvSpPr>
          <p:cNvPr id="36903" name="Tree"/>
          <p:cNvSpPr>
            <a:spLocks noEditPoints="1" noChangeArrowheads="1"/>
          </p:cNvSpPr>
          <p:nvPr/>
        </p:nvSpPr>
        <p:spPr bwMode="auto">
          <a:xfrm>
            <a:off x="5486400" y="4419600"/>
            <a:ext cx="1809750" cy="1809750"/>
          </a:xfrm>
          <a:custGeom>
            <a:avLst/>
            <a:gdLst>
              <a:gd name="T0" fmla="*/ 904875 w 21600"/>
              <a:gd name="T1" fmla="*/ 0 h 21600"/>
              <a:gd name="T2" fmla="*/ 517036 w 21600"/>
              <a:gd name="T3" fmla="*/ 527844 h 21600"/>
              <a:gd name="T4" fmla="*/ 258560 w 21600"/>
              <a:gd name="T5" fmla="*/ 1055688 h 21600"/>
              <a:gd name="T6" fmla="*/ 0 w 21600"/>
              <a:gd name="T7" fmla="*/ 1583531 h 21600"/>
              <a:gd name="T8" fmla="*/ 1292714 w 21600"/>
              <a:gd name="T9" fmla="*/ 527844 h 21600"/>
              <a:gd name="T10" fmla="*/ 1551190 w 21600"/>
              <a:gd name="T11" fmla="*/ 1055688 h 21600"/>
              <a:gd name="T12" fmla="*/ 1809750 w 21600"/>
              <a:gd name="T13" fmla="*/ 1583531 h 21600"/>
              <a:gd name="T14" fmla="*/ 17694720 60000 65536"/>
              <a:gd name="T15" fmla="*/ 11796480 60000 65536"/>
              <a:gd name="T16" fmla="*/ 11796480 60000 65536"/>
              <a:gd name="T17" fmla="*/ 11796480 60000 65536"/>
              <a:gd name="T18" fmla="*/ 0 60000 65536"/>
              <a:gd name="T19" fmla="*/ 0 60000 65536"/>
              <a:gd name="T20" fmla="*/ 0 60000 65536"/>
              <a:gd name="T21" fmla="*/ 761 w 21600"/>
              <a:gd name="T22" fmla="*/ 22454 h 21600"/>
              <a:gd name="T23" fmla="*/ 21069 w 21600"/>
              <a:gd name="T24" fmla="*/ 28282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18900"/>
                </a:moveTo>
                <a:lnTo>
                  <a:pt x="9257" y="1890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8900"/>
                </a:lnTo>
                <a:lnTo>
                  <a:pt x="21600" y="18900"/>
                </a:lnTo>
                <a:lnTo>
                  <a:pt x="12343" y="12600"/>
                </a:lnTo>
                <a:lnTo>
                  <a:pt x="18514" y="12600"/>
                </a:lnTo>
                <a:lnTo>
                  <a:pt x="12343" y="6300"/>
                </a:lnTo>
                <a:lnTo>
                  <a:pt x="15429" y="6300"/>
                </a:lnTo>
                <a:lnTo>
                  <a:pt x="10800" y="0"/>
                </a:lnTo>
                <a:lnTo>
                  <a:pt x="6171" y="6300"/>
                </a:lnTo>
                <a:lnTo>
                  <a:pt x="9257" y="6300"/>
                </a:lnTo>
                <a:lnTo>
                  <a:pt x="3086" y="12600"/>
                </a:lnTo>
                <a:lnTo>
                  <a:pt x="9257" y="12600"/>
                </a:lnTo>
                <a:lnTo>
                  <a:pt x="0" y="189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2660650" y="2016125"/>
            <a:ext cx="3073400" cy="2833688"/>
            <a:chOff x="1676" y="1635"/>
            <a:chExt cx="1936" cy="1785"/>
          </a:xfrm>
        </p:grpSpPr>
        <p:sp>
          <p:nvSpPr>
            <p:cNvPr id="4102" name="Text Box 3"/>
            <p:cNvSpPr txBox="1">
              <a:spLocks noChangeArrowheads="1"/>
            </p:cNvSpPr>
            <p:nvPr/>
          </p:nvSpPr>
          <p:spPr bwMode="auto">
            <a:xfrm rot="10800000" flipV="1">
              <a:off x="2454" y="3171"/>
              <a:ext cx="214" cy="249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dirty="0">
                  <a:solidFill>
                    <a:srgbClr val="0000FF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4103" name="Text Box 4"/>
            <p:cNvSpPr txBox="1">
              <a:spLocks noChangeArrowheads="1"/>
            </p:cNvSpPr>
            <p:nvPr/>
          </p:nvSpPr>
          <p:spPr bwMode="auto">
            <a:xfrm>
              <a:off x="2070" y="2640"/>
              <a:ext cx="214" cy="249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dirty="0">
                  <a:solidFill>
                    <a:srgbClr val="0000FF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4104" name="Text Box 5"/>
            <p:cNvSpPr txBox="1">
              <a:spLocks noChangeArrowheads="1"/>
            </p:cNvSpPr>
            <p:nvPr/>
          </p:nvSpPr>
          <p:spPr bwMode="auto">
            <a:xfrm rot="10800000" flipV="1">
              <a:off x="2454" y="2640"/>
              <a:ext cx="214" cy="249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dirty="0">
                  <a:solidFill>
                    <a:srgbClr val="0000FF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4105" name="Text Box 6"/>
            <p:cNvSpPr txBox="1">
              <a:spLocks noChangeArrowheads="1"/>
            </p:cNvSpPr>
            <p:nvPr/>
          </p:nvSpPr>
          <p:spPr bwMode="auto">
            <a:xfrm>
              <a:off x="2828" y="2640"/>
              <a:ext cx="214" cy="249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dirty="0">
                  <a:solidFill>
                    <a:srgbClr val="0000FF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4106" name="Text Box 7"/>
            <p:cNvSpPr txBox="1">
              <a:spLocks noChangeArrowheads="1"/>
            </p:cNvSpPr>
            <p:nvPr/>
          </p:nvSpPr>
          <p:spPr bwMode="auto">
            <a:xfrm>
              <a:off x="1676" y="2163"/>
              <a:ext cx="214" cy="249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4107" name="Text Box 8"/>
            <p:cNvSpPr txBox="1">
              <a:spLocks noChangeArrowheads="1"/>
            </p:cNvSpPr>
            <p:nvPr/>
          </p:nvSpPr>
          <p:spPr bwMode="auto">
            <a:xfrm rot="10800000" flipV="1">
              <a:off x="2060" y="2163"/>
              <a:ext cx="214" cy="249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dirty="0">
                  <a:solidFill>
                    <a:srgbClr val="0000FF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4108" name="Text Box 9"/>
            <p:cNvSpPr txBox="1">
              <a:spLocks noChangeArrowheads="1"/>
            </p:cNvSpPr>
            <p:nvPr/>
          </p:nvSpPr>
          <p:spPr bwMode="auto">
            <a:xfrm rot="10800000" flipV="1">
              <a:off x="2838" y="2163"/>
              <a:ext cx="214" cy="249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dirty="0">
                  <a:solidFill>
                    <a:srgbClr val="0000FF"/>
                  </a:solidFill>
                  <a:latin typeface="Arial" charset="0"/>
                </a:rPr>
                <a:t>8</a:t>
              </a:r>
            </a:p>
          </p:txBody>
        </p:sp>
        <p:sp>
          <p:nvSpPr>
            <p:cNvPr id="4109" name="Text Box 10"/>
            <p:cNvSpPr txBox="1">
              <a:spLocks noChangeArrowheads="1"/>
            </p:cNvSpPr>
            <p:nvPr/>
          </p:nvSpPr>
          <p:spPr bwMode="auto">
            <a:xfrm>
              <a:off x="2454" y="2163"/>
              <a:ext cx="214" cy="249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4110" name="Text Box 11"/>
            <p:cNvSpPr txBox="1">
              <a:spLocks noChangeArrowheads="1"/>
            </p:cNvSpPr>
            <p:nvPr/>
          </p:nvSpPr>
          <p:spPr bwMode="auto">
            <a:xfrm>
              <a:off x="2070" y="1635"/>
              <a:ext cx="214" cy="249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dirty="0">
                  <a:solidFill>
                    <a:srgbClr val="0000FF"/>
                  </a:solidFill>
                  <a:latin typeface="Arial" charset="0"/>
                </a:rPr>
                <a:t>9</a:t>
              </a:r>
            </a:p>
          </p:txBody>
        </p:sp>
        <p:sp>
          <p:nvSpPr>
            <p:cNvPr id="4111" name="Text Box 12"/>
            <p:cNvSpPr txBox="1">
              <a:spLocks noChangeArrowheads="1"/>
            </p:cNvSpPr>
            <p:nvPr/>
          </p:nvSpPr>
          <p:spPr bwMode="auto">
            <a:xfrm rot="10800000" flipV="1">
              <a:off x="2454" y="1635"/>
              <a:ext cx="294" cy="249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dirty="0">
                  <a:solidFill>
                    <a:srgbClr val="0000FF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4112" name="Text Box 13"/>
            <p:cNvSpPr txBox="1">
              <a:spLocks noChangeArrowheads="1"/>
            </p:cNvSpPr>
            <p:nvPr/>
          </p:nvSpPr>
          <p:spPr bwMode="auto">
            <a:xfrm>
              <a:off x="3318" y="1635"/>
              <a:ext cx="294" cy="249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12</a:t>
              </a:r>
            </a:p>
          </p:txBody>
        </p:sp>
        <p:sp>
          <p:nvSpPr>
            <p:cNvPr id="4113" name="Text Box 14"/>
            <p:cNvSpPr txBox="1">
              <a:spLocks noChangeArrowheads="1"/>
            </p:cNvSpPr>
            <p:nvPr/>
          </p:nvSpPr>
          <p:spPr bwMode="auto">
            <a:xfrm>
              <a:off x="2886" y="1635"/>
              <a:ext cx="294" cy="249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11</a:t>
              </a:r>
            </a:p>
          </p:txBody>
        </p:sp>
        <p:sp>
          <p:nvSpPr>
            <p:cNvPr id="4114" name="Line 15"/>
            <p:cNvSpPr>
              <a:spLocks noChangeShapeType="1"/>
            </p:cNvSpPr>
            <p:nvPr/>
          </p:nvSpPr>
          <p:spPr bwMode="auto">
            <a:xfrm flipV="1">
              <a:off x="2550" y="2892"/>
              <a:ext cx="0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5" name="Line 16"/>
            <p:cNvSpPr>
              <a:spLocks noChangeShapeType="1"/>
            </p:cNvSpPr>
            <p:nvPr/>
          </p:nvSpPr>
          <p:spPr bwMode="auto">
            <a:xfrm flipH="1" flipV="1">
              <a:off x="2166" y="2892"/>
              <a:ext cx="384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6" name="Line 17"/>
            <p:cNvSpPr>
              <a:spLocks noChangeShapeType="1"/>
            </p:cNvSpPr>
            <p:nvPr/>
          </p:nvSpPr>
          <p:spPr bwMode="auto">
            <a:xfrm flipV="1">
              <a:off x="2550" y="2892"/>
              <a:ext cx="384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7" name="Line 18"/>
            <p:cNvSpPr>
              <a:spLocks noChangeShapeType="1"/>
            </p:cNvSpPr>
            <p:nvPr/>
          </p:nvSpPr>
          <p:spPr bwMode="auto">
            <a:xfrm flipH="1" flipV="1">
              <a:off x="1782" y="2412"/>
              <a:ext cx="384" cy="2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8" name="Line 19"/>
            <p:cNvSpPr>
              <a:spLocks noChangeShapeType="1"/>
            </p:cNvSpPr>
            <p:nvPr/>
          </p:nvSpPr>
          <p:spPr bwMode="auto">
            <a:xfrm flipV="1">
              <a:off x="2166" y="2412"/>
              <a:ext cx="0" cy="2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9" name="Line 20"/>
            <p:cNvSpPr>
              <a:spLocks noChangeShapeType="1"/>
            </p:cNvSpPr>
            <p:nvPr/>
          </p:nvSpPr>
          <p:spPr bwMode="auto">
            <a:xfrm flipV="1">
              <a:off x="2166" y="1884"/>
              <a:ext cx="0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0" name="Line 21"/>
            <p:cNvSpPr>
              <a:spLocks noChangeShapeType="1"/>
            </p:cNvSpPr>
            <p:nvPr/>
          </p:nvSpPr>
          <p:spPr bwMode="auto">
            <a:xfrm flipV="1">
              <a:off x="2550" y="2412"/>
              <a:ext cx="0" cy="2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1" name="Line 22"/>
            <p:cNvSpPr>
              <a:spLocks noChangeShapeType="1"/>
            </p:cNvSpPr>
            <p:nvPr/>
          </p:nvSpPr>
          <p:spPr bwMode="auto">
            <a:xfrm flipV="1">
              <a:off x="2550" y="2412"/>
              <a:ext cx="384" cy="2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2" name="Line 23"/>
            <p:cNvSpPr>
              <a:spLocks noChangeShapeType="1"/>
            </p:cNvSpPr>
            <p:nvPr/>
          </p:nvSpPr>
          <p:spPr bwMode="auto">
            <a:xfrm flipV="1">
              <a:off x="2934" y="1884"/>
              <a:ext cx="96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3" name="Line 24"/>
            <p:cNvSpPr>
              <a:spLocks noChangeShapeType="1"/>
            </p:cNvSpPr>
            <p:nvPr/>
          </p:nvSpPr>
          <p:spPr bwMode="auto">
            <a:xfrm flipV="1">
              <a:off x="2550" y="1884"/>
              <a:ext cx="48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4" name="Line 25"/>
            <p:cNvSpPr>
              <a:spLocks noChangeShapeType="1"/>
            </p:cNvSpPr>
            <p:nvPr/>
          </p:nvSpPr>
          <p:spPr bwMode="auto">
            <a:xfrm flipV="1">
              <a:off x="2934" y="1884"/>
              <a:ext cx="528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5" name="Line 35"/>
            <p:cNvSpPr>
              <a:spLocks noChangeShapeType="1"/>
            </p:cNvSpPr>
            <p:nvPr/>
          </p:nvSpPr>
          <p:spPr bwMode="auto">
            <a:xfrm flipH="1" flipV="1">
              <a:off x="2592" y="1872"/>
              <a:ext cx="336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0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54F0E-AF9E-4F69-BADD-F0E2CB6D53F6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Tree?  Nope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895725" y="44958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3286125" y="3652838"/>
            <a:ext cx="339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5126" name="Text Box 5"/>
          <p:cNvSpPr txBox="1">
            <a:spLocks noChangeArrowheads="1"/>
          </p:cNvSpPr>
          <p:nvPr/>
        </p:nvSpPr>
        <p:spPr bwMode="auto">
          <a:xfrm>
            <a:off x="3895725" y="3652838"/>
            <a:ext cx="339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3</a:t>
            </a:r>
          </a:p>
        </p:txBody>
      </p:sp>
      <p:sp>
        <p:nvSpPr>
          <p:cNvPr id="5127" name="Text Box 6"/>
          <p:cNvSpPr txBox="1">
            <a:spLocks noChangeArrowheads="1"/>
          </p:cNvSpPr>
          <p:nvPr/>
        </p:nvSpPr>
        <p:spPr bwMode="auto">
          <a:xfrm>
            <a:off x="4489450" y="3652838"/>
            <a:ext cx="339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5128" name="Text Box 7"/>
          <p:cNvSpPr txBox="1">
            <a:spLocks noChangeArrowheads="1"/>
          </p:cNvSpPr>
          <p:nvPr/>
        </p:nvSpPr>
        <p:spPr bwMode="auto">
          <a:xfrm>
            <a:off x="2660650" y="28956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3270250" y="28956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6</a:t>
            </a:r>
          </a:p>
        </p:txBody>
      </p:sp>
      <p:sp>
        <p:nvSpPr>
          <p:cNvPr id="5130" name="Text Box 9"/>
          <p:cNvSpPr txBox="1">
            <a:spLocks noChangeArrowheads="1"/>
          </p:cNvSpPr>
          <p:nvPr/>
        </p:nvSpPr>
        <p:spPr bwMode="auto">
          <a:xfrm>
            <a:off x="4505325" y="28956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8</a:t>
            </a:r>
          </a:p>
        </p:txBody>
      </p:sp>
      <p:sp>
        <p:nvSpPr>
          <p:cNvPr id="5131" name="Text Box 10"/>
          <p:cNvSpPr txBox="1">
            <a:spLocks noChangeArrowheads="1"/>
          </p:cNvSpPr>
          <p:nvPr/>
        </p:nvSpPr>
        <p:spPr bwMode="auto">
          <a:xfrm>
            <a:off x="3895725" y="28956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7</a:t>
            </a:r>
          </a:p>
        </p:txBody>
      </p:sp>
      <p:sp>
        <p:nvSpPr>
          <p:cNvPr id="5132" name="Text Box 11"/>
          <p:cNvSpPr txBox="1">
            <a:spLocks noChangeArrowheads="1"/>
          </p:cNvSpPr>
          <p:nvPr/>
        </p:nvSpPr>
        <p:spPr bwMode="auto">
          <a:xfrm>
            <a:off x="3286125" y="20574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9</a:t>
            </a:r>
          </a:p>
        </p:txBody>
      </p:sp>
      <p:sp>
        <p:nvSpPr>
          <p:cNvPr id="5133" name="Text Box 12"/>
          <p:cNvSpPr txBox="1">
            <a:spLocks noChangeArrowheads="1"/>
          </p:cNvSpPr>
          <p:nvPr/>
        </p:nvSpPr>
        <p:spPr bwMode="auto">
          <a:xfrm>
            <a:off x="3895725" y="2057400"/>
            <a:ext cx="466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10</a:t>
            </a:r>
          </a:p>
        </p:txBody>
      </p:sp>
      <p:sp>
        <p:nvSpPr>
          <p:cNvPr id="5134" name="Text Box 13"/>
          <p:cNvSpPr txBox="1">
            <a:spLocks noChangeArrowheads="1"/>
          </p:cNvSpPr>
          <p:nvPr/>
        </p:nvSpPr>
        <p:spPr bwMode="auto">
          <a:xfrm>
            <a:off x="5267325" y="2057400"/>
            <a:ext cx="466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12</a:t>
            </a:r>
          </a:p>
        </p:txBody>
      </p:sp>
      <p:sp>
        <p:nvSpPr>
          <p:cNvPr id="5135" name="Text Box 14"/>
          <p:cNvSpPr txBox="1">
            <a:spLocks noChangeArrowheads="1"/>
          </p:cNvSpPr>
          <p:nvPr/>
        </p:nvSpPr>
        <p:spPr bwMode="auto">
          <a:xfrm>
            <a:off x="4581525" y="2057400"/>
            <a:ext cx="466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11</a:t>
            </a:r>
          </a:p>
        </p:txBody>
      </p:sp>
      <p:sp>
        <p:nvSpPr>
          <p:cNvPr id="5136" name="Line 15"/>
          <p:cNvSpPr>
            <a:spLocks noChangeShapeType="1"/>
          </p:cNvSpPr>
          <p:nvPr/>
        </p:nvSpPr>
        <p:spPr bwMode="auto">
          <a:xfrm flipV="1">
            <a:off x="4048125" y="4052888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7" name="Line 16"/>
          <p:cNvSpPr>
            <a:spLocks noChangeShapeType="1"/>
          </p:cNvSpPr>
          <p:nvPr/>
        </p:nvSpPr>
        <p:spPr bwMode="auto">
          <a:xfrm flipH="1" flipV="1">
            <a:off x="3438525" y="4052888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8" name="Line 17"/>
          <p:cNvSpPr>
            <a:spLocks noChangeShapeType="1"/>
          </p:cNvSpPr>
          <p:nvPr/>
        </p:nvSpPr>
        <p:spPr bwMode="auto">
          <a:xfrm flipV="1">
            <a:off x="4048125" y="4052888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9" name="Line 18"/>
          <p:cNvSpPr>
            <a:spLocks noChangeShapeType="1"/>
          </p:cNvSpPr>
          <p:nvPr/>
        </p:nvSpPr>
        <p:spPr bwMode="auto">
          <a:xfrm flipH="1" flipV="1">
            <a:off x="2828925" y="3290888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0" name="Line 19"/>
          <p:cNvSpPr>
            <a:spLocks noChangeShapeType="1"/>
          </p:cNvSpPr>
          <p:nvPr/>
        </p:nvSpPr>
        <p:spPr bwMode="auto">
          <a:xfrm flipV="1">
            <a:off x="3438525" y="3290888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1" name="Line 20"/>
          <p:cNvSpPr>
            <a:spLocks noChangeShapeType="1"/>
          </p:cNvSpPr>
          <p:nvPr/>
        </p:nvSpPr>
        <p:spPr bwMode="auto">
          <a:xfrm flipV="1">
            <a:off x="3438525" y="2452688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2" name="Line 21"/>
          <p:cNvSpPr>
            <a:spLocks noChangeShapeType="1"/>
          </p:cNvSpPr>
          <p:nvPr/>
        </p:nvSpPr>
        <p:spPr bwMode="auto">
          <a:xfrm flipV="1">
            <a:off x="4048125" y="3290888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3" name="Line 22"/>
          <p:cNvSpPr>
            <a:spLocks noChangeShapeType="1"/>
          </p:cNvSpPr>
          <p:nvPr/>
        </p:nvSpPr>
        <p:spPr bwMode="auto">
          <a:xfrm flipV="1">
            <a:off x="4048125" y="3290888"/>
            <a:ext cx="6096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4" name="Line 23"/>
          <p:cNvSpPr>
            <a:spLocks noChangeShapeType="1"/>
          </p:cNvSpPr>
          <p:nvPr/>
        </p:nvSpPr>
        <p:spPr bwMode="auto">
          <a:xfrm flipV="1">
            <a:off x="4657725" y="2452688"/>
            <a:ext cx="1524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5" name="Line 24"/>
          <p:cNvSpPr>
            <a:spLocks noChangeShapeType="1"/>
          </p:cNvSpPr>
          <p:nvPr/>
        </p:nvSpPr>
        <p:spPr bwMode="auto">
          <a:xfrm flipV="1">
            <a:off x="4048125" y="2452688"/>
            <a:ext cx="7620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6" name="Line 25"/>
          <p:cNvSpPr>
            <a:spLocks noChangeShapeType="1"/>
          </p:cNvSpPr>
          <p:nvPr/>
        </p:nvSpPr>
        <p:spPr bwMode="auto">
          <a:xfrm flipV="1">
            <a:off x="4657725" y="2452688"/>
            <a:ext cx="8382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7" name="Line 26"/>
          <p:cNvSpPr>
            <a:spLocks noChangeShapeType="1"/>
          </p:cNvSpPr>
          <p:nvPr/>
        </p:nvSpPr>
        <p:spPr bwMode="auto">
          <a:xfrm flipH="1" flipV="1">
            <a:off x="4114800" y="2433638"/>
            <a:ext cx="53340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3CE2D8-763E-4D4B-B465-B8920540408C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Tree?</a:t>
            </a:r>
          </a:p>
        </p:txBody>
      </p:sp>
      <p:grpSp>
        <p:nvGrpSpPr>
          <p:cNvPr id="6148" name="Group 27"/>
          <p:cNvGrpSpPr>
            <a:grpSpLocks/>
          </p:cNvGrpSpPr>
          <p:nvPr/>
        </p:nvGrpSpPr>
        <p:grpSpPr bwMode="auto">
          <a:xfrm>
            <a:off x="2660650" y="1981200"/>
            <a:ext cx="3073400" cy="2833688"/>
            <a:chOff x="1676" y="1635"/>
            <a:chExt cx="1936" cy="1785"/>
          </a:xfrm>
        </p:grpSpPr>
        <p:sp>
          <p:nvSpPr>
            <p:cNvPr id="6149" name="Text Box 3"/>
            <p:cNvSpPr txBox="1">
              <a:spLocks noChangeArrowheads="1"/>
            </p:cNvSpPr>
            <p:nvPr/>
          </p:nvSpPr>
          <p:spPr bwMode="auto">
            <a:xfrm>
              <a:off x="2454" y="3171"/>
              <a:ext cx="214" cy="249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6150" name="Text Box 4"/>
            <p:cNvSpPr txBox="1">
              <a:spLocks noChangeArrowheads="1"/>
            </p:cNvSpPr>
            <p:nvPr/>
          </p:nvSpPr>
          <p:spPr bwMode="auto">
            <a:xfrm>
              <a:off x="2070" y="2640"/>
              <a:ext cx="214" cy="249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6151" name="Text Box 5"/>
            <p:cNvSpPr txBox="1">
              <a:spLocks noChangeArrowheads="1"/>
            </p:cNvSpPr>
            <p:nvPr/>
          </p:nvSpPr>
          <p:spPr bwMode="auto">
            <a:xfrm>
              <a:off x="2454" y="2640"/>
              <a:ext cx="214" cy="249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6152" name="Text Box 6"/>
            <p:cNvSpPr txBox="1">
              <a:spLocks noChangeArrowheads="1"/>
            </p:cNvSpPr>
            <p:nvPr/>
          </p:nvSpPr>
          <p:spPr bwMode="auto">
            <a:xfrm>
              <a:off x="2828" y="2640"/>
              <a:ext cx="214" cy="249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6153" name="Text Box 7"/>
            <p:cNvSpPr txBox="1">
              <a:spLocks noChangeArrowheads="1"/>
            </p:cNvSpPr>
            <p:nvPr/>
          </p:nvSpPr>
          <p:spPr bwMode="auto">
            <a:xfrm>
              <a:off x="1676" y="2163"/>
              <a:ext cx="214" cy="249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6154" name="Text Box 8"/>
            <p:cNvSpPr txBox="1">
              <a:spLocks noChangeArrowheads="1"/>
            </p:cNvSpPr>
            <p:nvPr/>
          </p:nvSpPr>
          <p:spPr bwMode="auto">
            <a:xfrm>
              <a:off x="2060" y="2163"/>
              <a:ext cx="214" cy="249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6155" name="Text Box 9"/>
            <p:cNvSpPr txBox="1">
              <a:spLocks noChangeArrowheads="1"/>
            </p:cNvSpPr>
            <p:nvPr/>
          </p:nvSpPr>
          <p:spPr bwMode="auto">
            <a:xfrm>
              <a:off x="2838" y="2163"/>
              <a:ext cx="214" cy="249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8</a:t>
              </a:r>
            </a:p>
          </p:txBody>
        </p:sp>
        <p:sp>
          <p:nvSpPr>
            <p:cNvPr id="6156" name="Text Box 10"/>
            <p:cNvSpPr txBox="1">
              <a:spLocks noChangeArrowheads="1"/>
            </p:cNvSpPr>
            <p:nvPr/>
          </p:nvSpPr>
          <p:spPr bwMode="auto">
            <a:xfrm>
              <a:off x="2454" y="2163"/>
              <a:ext cx="214" cy="249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6157" name="Text Box 11"/>
            <p:cNvSpPr txBox="1">
              <a:spLocks noChangeArrowheads="1"/>
            </p:cNvSpPr>
            <p:nvPr/>
          </p:nvSpPr>
          <p:spPr bwMode="auto">
            <a:xfrm>
              <a:off x="2070" y="1635"/>
              <a:ext cx="214" cy="249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9</a:t>
              </a:r>
            </a:p>
          </p:txBody>
        </p:sp>
        <p:sp>
          <p:nvSpPr>
            <p:cNvPr id="6158" name="Text Box 12"/>
            <p:cNvSpPr txBox="1">
              <a:spLocks noChangeArrowheads="1"/>
            </p:cNvSpPr>
            <p:nvPr/>
          </p:nvSpPr>
          <p:spPr bwMode="auto">
            <a:xfrm>
              <a:off x="2454" y="1635"/>
              <a:ext cx="294" cy="249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6159" name="Text Box 13"/>
            <p:cNvSpPr txBox="1">
              <a:spLocks noChangeArrowheads="1"/>
            </p:cNvSpPr>
            <p:nvPr/>
          </p:nvSpPr>
          <p:spPr bwMode="auto">
            <a:xfrm>
              <a:off x="3318" y="1635"/>
              <a:ext cx="294" cy="249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12</a:t>
              </a:r>
            </a:p>
          </p:txBody>
        </p:sp>
        <p:sp>
          <p:nvSpPr>
            <p:cNvPr id="6160" name="Text Box 14"/>
            <p:cNvSpPr txBox="1">
              <a:spLocks noChangeArrowheads="1"/>
            </p:cNvSpPr>
            <p:nvPr/>
          </p:nvSpPr>
          <p:spPr bwMode="auto">
            <a:xfrm>
              <a:off x="2886" y="1635"/>
              <a:ext cx="294" cy="249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11</a:t>
              </a:r>
            </a:p>
          </p:txBody>
        </p:sp>
        <p:sp>
          <p:nvSpPr>
            <p:cNvPr id="6161" name="Line 15"/>
            <p:cNvSpPr>
              <a:spLocks noChangeShapeType="1"/>
            </p:cNvSpPr>
            <p:nvPr/>
          </p:nvSpPr>
          <p:spPr bwMode="auto">
            <a:xfrm flipV="1">
              <a:off x="2550" y="2892"/>
              <a:ext cx="0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2" name="Line 16"/>
            <p:cNvSpPr>
              <a:spLocks noChangeShapeType="1"/>
            </p:cNvSpPr>
            <p:nvPr/>
          </p:nvSpPr>
          <p:spPr bwMode="auto">
            <a:xfrm flipH="1" flipV="1">
              <a:off x="2166" y="2892"/>
              <a:ext cx="384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3" name="Line 17"/>
            <p:cNvSpPr>
              <a:spLocks noChangeShapeType="1"/>
            </p:cNvSpPr>
            <p:nvPr/>
          </p:nvSpPr>
          <p:spPr bwMode="auto">
            <a:xfrm flipV="1">
              <a:off x="2550" y="2892"/>
              <a:ext cx="384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4" name="Line 18"/>
            <p:cNvSpPr>
              <a:spLocks noChangeShapeType="1"/>
            </p:cNvSpPr>
            <p:nvPr/>
          </p:nvSpPr>
          <p:spPr bwMode="auto">
            <a:xfrm flipH="1" flipV="1">
              <a:off x="1782" y="2412"/>
              <a:ext cx="384" cy="2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5" name="Line 19"/>
            <p:cNvSpPr>
              <a:spLocks noChangeShapeType="1"/>
            </p:cNvSpPr>
            <p:nvPr/>
          </p:nvSpPr>
          <p:spPr bwMode="auto">
            <a:xfrm flipV="1">
              <a:off x="2166" y="2412"/>
              <a:ext cx="0" cy="2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6" name="Line 20"/>
            <p:cNvSpPr>
              <a:spLocks noChangeShapeType="1"/>
            </p:cNvSpPr>
            <p:nvPr/>
          </p:nvSpPr>
          <p:spPr bwMode="auto">
            <a:xfrm flipV="1">
              <a:off x="2166" y="1884"/>
              <a:ext cx="0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7" name="Line 21"/>
            <p:cNvSpPr>
              <a:spLocks noChangeShapeType="1"/>
            </p:cNvSpPr>
            <p:nvPr/>
          </p:nvSpPr>
          <p:spPr bwMode="auto">
            <a:xfrm flipV="1">
              <a:off x="2550" y="2412"/>
              <a:ext cx="0" cy="2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8" name="Line 22"/>
            <p:cNvSpPr>
              <a:spLocks noChangeShapeType="1"/>
            </p:cNvSpPr>
            <p:nvPr/>
          </p:nvSpPr>
          <p:spPr bwMode="auto">
            <a:xfrm flipV="1">
              <a:off x="2550" y="2412"/>
              <a:ext cx="384" cy="2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9" name="Line 23"/>
            <p:cNvSpPr>
              <a:spLocks noChangeShapeType="1"/>
            </p:cNvSpPr>
            <p:nvPr/>
          </p:nvSpPr>
          <p:spPr bwMode="auto">
            <a:xfrm flipV="1">
              <a:off x="2934" y="1884"/>
              <a:ext cx="96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Line 24"/>
            <p:cNvSpPr>
              <a:spLocks noChangeShapeType="1"/>
            </p:cNvSpPr>
            <p:nvPr/>
          </p:nvSpPr>
          <p:spPr bwMode="auto">
            <a:xfrm flipV="1">
              <a:off x="2550" y="1884"/>
              <a:ext cx="48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Line 25"/>
            <p:cNvSpPr>
              <a:spLocks noChangeShapeType="1"/>
            </p:cNvSpPr>
            <p:nvPr/>
          </p:nvSpPr>
          <p:spPr bwMode="auto">
            <a:xfrm flipV="1">
              <a:off x="2934" y="1884"/>
              <a:ext cx="528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112CAE-F574-42C8-BED3-420E1DF68684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Tree?  Yup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3895725" y="44958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3286125" y="3652838"/>
            <a:ext cx="339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3895725" y="3652838"/>
            <a:ext cx="339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3</a:t>
            </a: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4489450" y="3652838"/>
            <a:ext cx="339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7176" name="Text Box 7"/>
          <p:cNvSpPr txBox="1">
            <a:spLocks noChangeArrowheads="1"/>
          </p:cNvSpPr>
          <p:nvPr/>
        </p:nvSpPr>
        <p:spPr bwMode="auto">
          <a:xfrm>
            <a:off x="2660650" y="28956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7177" name="Text Box 8"/>
          <p:cNvSpPr txBox="1">
            <a:spLocks noChangeArrowheads="1"/>
          </p:cNvSpPr>
          <p:nvPr/>
        </p:nvSpPr>
        <p:spPr bwMode="auto">
          <a:xfrm>
            <a:off x="3270250" y="28956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6</a:t>
            </a:r>
          </a:p>
        </p:txBody>
      </p:sp>
      <p:sp>
        <p:nvSpPr>
          <p:cNvPr id="7178" name="Text Box 9"/>
          <p:cNvSpPr txBox="1">
            <a:spLocks noChangeArrowheads="1"/>
          </p:cNvSpPr>
          <p:nvPr/>
        </p:nvSpPr>
        <p:spPr bwMode="auto">
          <a:xfrm>
            <a:off x="4505325" y="28956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8</a:t>
            </a:r>
          </a:p>
        </p:txBody>
      </p:sp>
      <p:sp>
        <p:nvSpPr>
          <p:cNvPr id="7179" name="Text Box 10"/>
          <p:cNvSpPr txBox="1">
            <a:spLocks noChangeArrowheads="1"/>
          </p:cNvSpPr>
          <p:nvPr/>
        </p:nvSpPr>
        <p:spPr bwMode="auto">
          <a:xfrm>
            <a:off x="3895725" y="28956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7</a:t>
            </a:r>
          </a:p>
        </p:txBody>
      </p:sp>
      <p:sp>
        <p:nvSpPr>
          <p:cNvPr id="7180" name="Text Box 11"/>
          <p:cNvSpPr txBox="1">
            <a:spLocks noChangeArrowheads="1"/>
          </p:cNvSpPr>
          <p:nvPr/>
        </p:nvSpPr>
        <p:spPr bwMode="auto">
          <a:xfrm>
            <a:off x="3286125" y="2057400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9</a:t>
            </a:r>
          </a:p>
        </p:txBody>
      </p:sp>
      <p:sp>
        <p:nvSpPr>
          <p:cNvPr id="7181" name="Text Box 12"/>
          <p:cNvSpPr txBox="1">
            <a:spLocks noChangeArrowheads="1"/>
          </p:cNvSpPr>
          <p:nvPr/>
        </p:nvSpPr>
        <p:spPr bwMode="auto">
          <a:xfrm>
            <a:off x="3895725" y="2057400"/>
            <a:ext cx="466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10</a:t>
            </a:r>
          </a:p>
        </p:txBody>
      </p:sp>
      <p:sp>
        <p:nvSpPr>
          <p:cNvPr id="7182" name="Text Box 13"/>
          <p:cNvSpPr txBox="1">
            <a:spLocks noChangeArrowheads="1"/>
          </p:cNvSpPr>
          <p:nvPr/>
        </p:nvSpPr>
        <p:spPr bwMode="auto">
          <a:xfrm>
            <a:off x="5267325" y="2057400"/>
            <a:ext cx="466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12</a:t>
            </a:r>
          </a:p>
        </p:txBody>
      </p:sp>
      <p:sp>
        <p:nvSpPr>
          <p:cNvPr id="7183" name="Text Box 14"/>
          <p:cNvSpPr txBox="1">
            <a:spLocks noChangeArrowheads="1"/>
          </p:cNvSpPr>
          <p:nvPr/>
        </p:nvSpPr>
        <p:spPr bwMode="auto">
          <a:xfrm>
            <a:off x="4581525" y="2057400"/>
            <a:ext cx="466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11</a:t>
            </a:r>
          </a:p>
        </p:txBody>
      </p:sp>
      <p:sp>
        <p:nvSpPr>
          <p:cNvPr id="7184" name="Line 15"/>
          <p:cNvSpPr>
            <a:spLocks noChangeShapeType="1"/>
          </p:cNvSpPr>
          <p:nvPr/>
        </p:nvSpPr>
        <p:spPr bwMode="auto">
          <a:xfrm flipV="1">
            <a:off x="4048125" y="4052888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5" name="Line 16"/>
          <p:cNvSpPr>
            <a:spLocks noChangeShapeType="1"/>
          </p:cNvSpPr>
          <p:nvPr/>
        </p:nvSpPr>
        <p:spPr bwMode="auto">
          <a:xfrm flipH="1" flipV="1">
            <a:off x="3438525" y="4052888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6" name="Line 17"/>
          <p:cNvSpPr>
            <a:spLocks noChangeShapeType="1"/>
          </p:cNvSpPr>
          <p:nvPr/>
        </p:nvSpPr>
        <p:spPr bwMode="auto">
          <a:xfrm flipV="1">
            <a:off x="4048125" y="4052888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7" name="Line 18"/>
          <p:cNvSpPr>
            <a:spLocks noChangeShapeType="1"/>
          </p:cNvSpPr>
          <p:nvPr/>
        </p:nvSpPr>
        <p:spPr bwMode="auto">
          <a:xfrm flipH="1" flipV="1">
            <a:off x="2828925" y="3290888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8" name="Line 19"/>
          <p:cNvSpPr>
            <a:spLocks noChangeShapeType="1"/>
          </p:cNvSpPr>
          <p:nvPr/>
        </p:nvSpPr>
        <p:spPr bwMode="auto">
          <a:xfrm flipV="1">
            <a:off x="3438525" y="3290888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9" name="Line 20"/>
          <p:cNvSpPr>
            <a:spLocks noChangeShapeType="1"/>
          </p:cNvSpPr>
          <p:nvPr/>
        </p:nvSpPr>
        <p:spPr bwMode="auto">
          <a:xfrm flipV="1">
            <a:off x="3438525" y="2452688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0" name="Line 21"/>
          <p:cNvSpPr>
            <a:spLocks noChangeShapeType="1"/>
          </p:cNvSpPr>
          <p:nvPr/>
        </p:nvSpPr>
        <p:spPr bwMode="auto">
          <a:xfrm flipV="1">
            <a:off x="4048125" y="3290888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1" name="Line 22"/>
          <p:cNvSpPr>
            <a:spLocks noChangeShapeType="1"/>
          </p:cNvSpPr>
          <p:nvPr/>
        </p:nvSpPr>
        <p:spPr bwMode="auto">
          <a:xfrm flipV="1">
            <a:off x="4048125" y="3290888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2" name="Line 23"/>
          <p:cNvSpPr>
            <a:spLocks noChangeShapeType="1"/>
          </p:cNvSpPr>
          <p:nvPr/>
        </p:nvSpPr>
        <p:spPr bwMode="auto">
          <a:xfrm flipV="1">
            <a:off x="4657725" y="2452688"/>
            <a:ext cx="1524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3" name="Line 24"/>
          <p:cNvSpPr>
            <a:spLocks noChangeShapeType="1"/>
          </p:cNvSpPr>
          <p:nvPr/>
        </p:nvSpPr>
        <p:spPr bwMode="auto">
          <a:xfrm flipV="1">
            <a:off x="4048125" y="2452688"/>
            <a:ext cx="762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4" name="Line 25"/>
          <p:cNvSpPr>
            <a:spLocks noChangeShapeType="1"/>
          </p:cNvSpPr>
          <p:nvPr/>
        </p:nvSpPr>
        <p:spPr bwMode="auto">
          <a:xfrm flipV="1">
            <a:off x="4657725" y="2452688"/>
            <a:ext cx="8382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FBD8EA-FD41-459E-AAEF-810F9BB355D8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Theory and Terminology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3962400"/>
          </a:xfrm>
        </p:spPr>
        <p:txBody>
          <a:bodyPr/>
          <a:lstStyle/>
          <a:p>
            <a:pPr eaLnBrk="1" hangingPunct="1"/>
            <a:r>
              <a:rPr lang="en-US" sz="2000" smtClean="0"/>
              <a:t>Definition:  A </a:t>
            </a:r>
            <a:r>
              <a:rPr lang="en-US" sz="2000" i="1" smtClean="0"/>
              <a:t>rooted tree</a:t>
            </a:r>
            <a:r>
              <a:rPr lang="en-US" sz="2000" smtClean="0"/>
              <a:t> is a graph G such that:</a:t>
            </a:r>
          </a:p>
          <a:p>
            <a:pPr lvl="1" eaLnBrk="1" hangingPunct="1"/>
            <a:r>
              <a:rPr lang="en-US" sz="1800" smtClean="0"/>
              <a:t>G is connected</a:t>
            </a:r>
          </a:p>
          <a:p>
            <a:pPr lvl="1" eaLnBrk="1" hangingPunct="1"/>
            <a:r>
              <a:rPr lang="en-US" sz="1800" smtClean="0"/>
              <a:t>G has no cycles</a:t>
            </a:r>
          </a:p>
          <a:p>
            <a:pPr lvl="1" eaLnBrk="1" hangingPunct="1"/>
            <a:r>
              <a:rPr lang="en-US" sz="1800" smtClean="0"/>
              <a:t>G has exactly one vertex called the </a:t>
            </a:r>
            <a:r>
              <a:rPr lang="en-US" sz="1800" i="1" smtClean="0"/>
              <a:t>root</a:t>
            </a:r>
            <a:r>
              <a:rPr lang="en-US" sz="1800" smtClean="0"/>
              <a:t> of the tree</a:t>
            </a:r>
          </a:p>
          <a:p>
            <a:pPr eaLnBrk="1" hangingPunct="1"/>
            <a:r>
              <a:rPr lang="en-US" sz="2000" smtClean="0"/>
              <a:t>Consequences</a:t>
            </a:r>
          </a:p>
          <a:p>
            <a:pPr lvl="1" eaLnBrk="1" hangingPunct="1"/>
            <a:r>
              <a:rPr lang="en-US" sz="1800" smtClean="0"/>
              <a:t>A tree </a:t>
            </a:r>
            <a:r>
              <a:rPr lang="en-US" sz="1800" smtClean="0">
                <a:solidFill>
                  <a:srgbClr val="0000FF"/>
                </a:solidFill>
              </a:rPr>
              <a:t>T</a:t>
            </a:r>
            <a:r>
              <a:rPr lang="en-US" sz="1800" smtClean="0"/>
              <a:t> can be arranged so that the root is at the top</a:t>
            </a:r>
          </a:p>
          <a:p>
            <a:pPr lvl="1" eaLnBrk="1" hangingPunct="1"/>
            <a:r>
              <a:rPr lang="en-US" smtClean="0"/>
              <a:t>Parent vs. child nodes and edges</a:t>
            </a:r>
          </a:p>
          <a:p>
            <a:pPr lvl="1" eaLnBrk="1" hangingPunct="1"/>
            <a:r>
              <a:rPr lang="en-US" smtClean="0"/>
              <a:t>Sibling nodes</a:t>
            </a:r>
          </a:p>
          <a:p>
            <a:pPr lvl="2" eaLnBrk="1" hangingPunct="1"/>
            <a:r>
              <a:rPr lang="en-US" smtClean="0"/>
              <a:t>Nodes of same parent nodes </a:t>
            </a:r>
          </a:p>
          <a:p>
            <a:pPr lvl="1" eaLnBrk="1" hangingPunct="1"/>
            <a:r>
              <a:rPr lang="en-US" smtClean="0"/>
              <a:t>Leaf nodes</a:t>
            </a:r>
          </a:p>
          <a:p>
            <a:pPr lvl="2" eaLnBrk="1" hangingPunct="1"/>
            <a:r>
              <a:rPr lang="en-US" smtClean="0"/>
              <a:t>Nodes without children nodes</a:t>
            </a:r>
          </a:p>
          <a:p>
            <a:pPr lvl="1" eaLnBrk="1" hangingPunct="1"/>
            <a:endParaRPr lang="en-US" smtClean="0"/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6086475" y="3643313"/>
            <a:ext cx="339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5476875" y="4486275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6086475" y="4486275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3</a:t>
            </a:r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6680200" y="4486275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8201" name="Text Box 8"/>
          <p:cNvSpPr txBox="1">
            <a:spLocks noChangeArrowheads="1"/>
          </p:cNvSpPr>
          <p:nvPr/>
        </p:nvSpPr>
        <p:spPr bwMode="auto">
          <a:xfrm>
            <a:off x="4851400" y="5243513"/>
            <a:ext cx="339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8202" name="Text Box 9"/>
          <p:cNvSpPr txBox="1">
            <a:spLocks noChangeArrowheads="1"/>
          </p:cNvSpPr>
          <p:nvPr/>
        </p:nvSpPr>
        <p:spPr bwMode="auto">
          <a:xfrm>
            <a:off x="5461000" y="5243513"/>
            <a:ext cx="339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6</a:t>
            </a:r>
          </a:p>
        </p:txBody>
      </p:sp>
      <p:sp>
        <p:nvSpPr>
          <p:cNvPr id="8203" name="Text Box 10"/>
          <p:cNvSpPr txBox="1">
            <a:spLocks noChangeArrowheads="1"/>
          </p:cNvSpPr>
          <p:nvPr/>
        </p:nvSpPr>
        <p:spPr bwMode="auto">
          <a:xfrm>
            <a:off x="6696075" y="5243513"/>
            <a:ext cx="339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8</a:t>
            </a:r>
          </a:p>
        </p:txBody>
      </p:sp>
      <p:sp>
        <p:nvSpPr>
          <p:cNvPr id="8204" name="Text Box 11"/>
          <p:cNvSpPr txBox="1">
            <a:spLocks noChangeArrowheads="1"/>
          </p:cNvSpPr>
          <p:nvPr/>
        </p:nvSpPr>
        <p:spPr bwMode="auto">
          <a:xfrm>
            <a:off x="6086475" y="5243513"/>
            <a:ext cx="339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7</a:t>
            </a:r>
          </a:p>
        </p:txBody>
      </p:sp>
      <p:sp>
        <p:nvSpPr>
          <p:cNvPr id="8205" name="Text Box 12"/>
          <p:cNvSpPr txBox="1">
            <a:spLocks noChangeArrowheads="1"/>
          </p:cNvSpPr>
          <p:nvPr/>
        </p:nvSpPr>
        <p:spPr bwMode="auto">
          <a:xfrm>
            <a:off x="5476875" y="6081713"/>
            <a:ext cx="339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9</a:t>
            </a:r>
          </a:p>
        </p:txBody>
      </p:sp>
      <p:sp>
        <p:nvSpPr>
          <p:cNvPr id="8206" name="Text Box 13"/>
          <p:cNvSpPr txBox="1">
            <a:spLocks noChangeArrowheads="1"/>
          </p:cNvSpPr>
          <p:nvPr/>
        </p:nvSpPr>
        <p:spPr bwMode="auto">
          <a:xfrm>
            <a:off x="6086475" y="6081713"/>
            <a:ext cx="466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10</a:t>
            </a:r>
          </a:p>
        </p:txBody>
      </p:sp>
      <p:sp>
        <p:nvSpPr>
          <p:cNvPr id="8207" name="Text Box 14"/>
          <p:cNvSpPr txBox="1">
            <a:spLocks noChangeArrowheads="1"/>
          </p:cNvSpPr>
          <p:nvPr/>
        </p:nvSpPr>
        <p:spPr bwMode="auto">
          <a:xfrm>
            <a:off x="7458075" y="6081713"/>
            <a:ext cx="466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12</a:t>
            </a:r>
          </a:p>
        </p:txBody>
      </p:sp>
      <p:sp>
        <p:nvSpPr>
          <p:cNvPr id="8208" name="Text Box 15"/>
          <p:cNvSpPr txBox="1">
            <a:spLocks noChangeArrowheads="1"/>
          </p:cNvSpPr>
          <p:nvPr/>
        </p:nvSpPr>
        <p:spPr bwMode="auto">
          <a:xfrm>
            <a:off x="6772275" y="6081713"/>
            <a:ext cx="466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11</a:t>
            </a:r>
          </a:p>
        </p:txBody>
      </p:sp>
      <p:sp>
        <p:nvSpPr>
          <p:cNvPr id="8209" name="Line 16"/>
          <p:cNvSpPr>
            <a:spLocks noChangeShapeType="1"/>
          </p:cNvSpPr>
          <p:nvPr/>
        </p:nvSpPr>
        <p:spPr bwMode="auto">
          <a:xfrm>
            <a:off x="6238875" y="4024313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0" name="Line 17"/>
          <p:cNvSpPr>
            <a:spLocks noChangeShapeType="1"/>
          </p:cNvSpPr>
          <p:nvPr/>
        </p:nvSpPr>
        <p:spPr bwMode="auto">
          <a:xfrm flipH="1">
            <a:off x="5629275" y="4024313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1" name="Line 18"/>
          <p:cNvSpPr>
            <a:spLocks noChangeShapeType="1"/>
          </p:cNvSpPr>
          <p:nvPr/>
        </p:nvSpPr>
        <p:spPr bwMode="auto">
          <a:xfrm>
            <a:off x="6238875" y="4024313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2" name="Line 19"/>
          <p:cNvSpPr>
            <a:spLocks noChangeShapeType="1"/>
          </p:cNvSpPr>
          <p:nvPr/>
        </p:nvSpPr>
        <p:spPr bwMode="auto">
          <a:xfrm flipH="1">
            <a:off x="5019675" y="4862513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3" name="Line 20"/>
          <p:cNvSpPr>
            <a:spLocks noChangeShapeType="1"/>
          </p:cNvSpPr>
          <p:nvPr/>
        </p:nvSpPr>
        <p:spPr bwMode="auto">
          <a:xfrm>
            <a:off x="5629275" y="4862513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4" name="Line 21"/>
          <p:cNvSpPr>
            <a:spLocks noChangeShapeType="1"/>
          </p:cNvSpPr>
          <p:nvPr/>
        </p:nvSpPr>
        <p:spPr bwMode="auto">
          <a:xfrm>
            <a:off x="5629275" y="5624513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5" name="Line 22"/>
          <p:cNvSpPr>
            <a:spLocks noChangeShapeType="1"/>
          </p:cNvSpPr>
          <p:nvPr/>
        </p:nvSpPr>
        <p:spPr bwMode="auto">
          <a:xfrm>
            <a:off x="6238875" y="4862513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6" name="Line 23"/>
          <p:cNvSpPr>
            <a:spLocks noChangeShapeType="1"/>
          </p:cNvSpPr>
          <p:nvPr/>
        </p:nvSpPr>
        <p:spPr bwMode="auto">
          <a:xfrm>
            <a:off x="6238875" y="4862513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7" name="Line 24"/>
          <p:cNvSpPr>
            <a:spLocks noChangeShapeType="1"/>
          </p:cNvSpPr>
          <p:nvPr/>
        </p:nvSpPr>
        <p:spPr bwMode="auto">
          <a:xfrm>
            <a:off x="6848475" y="5624513"/>
            <a:ext cx="1524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8" name="Line 25"/>
          <p:cNvSpPr>
            <a:spLocks noChangeShapeType="1"/>
          </p:cNvSpPr>
          <p:nvPr/>
        </p:nvSpPr>
        <p:spPr bwMode="auto">
          <a:xfrm>
            <a:off x="6238875" y="5624513"/>
            <a:ext cx="762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9" name="Line 26"/>
          <p:cNvSpPr>
            <a:spLocks noChangeShapeType="1"/>
          </p:cNvSpPr>
          <p:nvPr/>
        </p:nvSpPr>
        <p:spPr bwMode="auto">
          <a:xfrm>
            <a:off x="6848475" y="5624513"/>
            <a:ext cx="8382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0" name="Text Box 27"/>
          <p:cNvSpPr txBox="1">
            <a:spLocks noChangeArrowheads="1"/>
          </p:cNvSpPr>
          <p:nvPr/>
        </p:nvSpPr>
        <p:spPr bwMode="auto">
          <a:xfrm>
            <a:off x="5461000" y="3652838"/>
            <a:ext cx="577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root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C33DF0-8809-4B74-9587-F82B303E94AD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Theory and Terminology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pPr eaLnBrk="1" hangingPunct="1"/>
            <a:r>
              <a:rPr lang="en-US" sz="2000" smtClean="0">
                <a:solidFill>
                  <a:srgbClr val="0000FF"/>
                </a:solidFill>
              </a:rPr>
              <a:t>Path</a:t>
            </a:r>
            <a:r>
              <a:rPr lang="en-US" sz="2000" smtClean="0"/>
              <a:t> from n</a:t>
            </a:r>
            <a:r>
              <a:rPr lang="en-US" sz="2000" baseline="-25000" smtClean="0"/>
              <a:t>1</a:t>
            </a:r>
            <a:r>
              <a:rPr lang="en-US" sz="2000" smtClean="0"/>
              <a:t> to n</a:t>
            </a:r>
            <a:r>
              <a:rPr lang="en-US" sz="2000" baseline="-25000" smtClean="0"/>
              <a:t>k</a:t>
            </a:r>
          </a:p>
          <a:p>
            <a:pPr lvl="1" eaLnBrk="1" hangingPunct="1"/>
            <a:r>
              <a:rPr lang="en-US" sz="1800" smtClean="0"/>
              <a:t>A sequence of nodes n</a:t>
            </a:r>
            <a:r>
              <a:rPr lang="en-US" sz="1800" baseline="-25000" smtClean="0"/>
              <a:t>1</a:t>
            </a:r>
            <a:r>
              <a:rPr lang="en-US" sz="1800" smtClean="0"/>
              <a:t>, n</a:t>
            </a:r>
            <a:r>
              <a:rPr lang="en-US" sz="1800" baseline="-25000" smtClean="0"/>
              <a:t>2</a:t>
            </a:r>
            <a:r>
              <a:rPr lang="en-US" sz="1800" smtClean="0"/>
              <a:t>, …, n</a:t>
            </a:r>
            <a:r>
              <a:rPr lang="en-US" sz="1800" baseline="-25000" smtClean="0"/>
              <a:t>k</a:t>
            </a:r>
            <a:r>
              <a:rPr lang="en-US" sz="1800" smtClean="0"/>
              <a:t>, where n</a:t>
            </a:r>
            <a:r>
              <a:rPr lang="en-US" sz="1800" baseline="-25000" smtClean="0"/>
              <a:t>i</a:t>
            </a:r>
            <a:r>
              <a:rPr lang="en-US" sz="1800" smtClean="0"/>
              <a:t> is parent of n</a:t>
            </a:r>
            <a:r>
              <a:rPr lang="en-US" sz="1800" baseline="-25000" smtClean="0"/>
              <a:t>i+1</a:t>
            </a:r>
          </a:p>
          <a:p>
            <a:pPr lvl="1" eaLnBrk="1" hangingPunct="1"/>
            <a:r>
              <a:rPr lang="en-US" sz="1800" smtClean="0">
                <a:solidFill>
                  <a:srgbClr val="0000FF"/>
                </a:solidFill>
              </a:rPr>
              <a:t>Descending path</a:t>
            </a:r>
            <a:r>
              <a:rPr lang="en-US" sz="1800" baseline="-25000" smtClean="0"/>
              <a:t> </a:t>
            </a:r>
            <a:endParaRPr lang="en-US" sz="1800" smtClean="0"/>
          </a:p>
          <a:p>
            <a:pPr eaLnBrk="1" hangingPunct="1"/>
            <a:r>
              <a:rPr lang="en-US" sz="2000" smtClean="0"/>
              <a:t>Length of path</a:t>
            </a:r>
          </a:p>
          <a:p>
            <a:pPr lvl="1" eaLnBrk="1" hangingPunct="1"/>
            <a:r>
              <a:rPr lang="en-US" sz="1800" smtClean="0"/>
              <a:t>Number of edges on path</a:t>
            </a:r>
            <a:endParaRPr lang="en-US" sz="1800" baseline="-25000" smtClean="0"/>
          </a:p>
        </p:txBody>
      </p:sp>
      <p:sp>
        <p:nvSpPr>
          <p:cNvPr id="9221" name="Text Box 61"/>
          <p:cNvSpPr txBox="1">
            <a:spLocks noChangeArrowheads="1"/>
          </p:cNvSpPr>
          <p:nvPr/>
        </p:nvSpPr>
        <p:spPr bwMode="auto">
          <a:xfrm>
            <a:off x="4130675" y="3643313"/>
            <a:ext cx="339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9222" name="Text Box 62"/>
          <p:cNvSpPr txBox="1">
            <a:spLocks noChangeArrowheads="1"/>
          </p:cNvSpPr>
          <p:nvPr/>
        </p:nvSpPr>
        <p:spPr bwMode="auto">
          <a:xfrm>
            <a:off x="3521075" y="4486275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9223" name="Text Box 63"/>
          <p:cNvSpPr txBox="1">
            <a:spLocks noChangeArrowheads="1"/>
          </p:cNvSpPr>
          <p:nvPr/>
        </p:nvSpPr>
        <p:spPr bwMode="auto">
          <a:xfrm>
            <a:off x="4130675" y="4486275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3</a:t>
            </a:r>
          </a:p>
        </p:txBody>
      </p:sp>
      <p:sp>
        <p:nvSpPr>
          <p:cNvPr id="9224" name="Text Box 64"/>
          <p:cNvSpPr txBox="1">
            <a:spLocks noChangeArrowheads="1"/>
          </p:cNvSpPr>
          <p:nvPr/>
        </p:nvSpPr>
        <p:spPr bwMode="auto">
          <a:xfrm>
            <a:off x="4724400" y="4486275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9225" name="Text Box 65"/>
          <p:cNvSpPr txBox="1">
            <a:spLocks noChangeArrowheads="1"/>
          </p:cNvSpPr>
          <p:nvPr/>
        </p:nvSpPr>
        <p:spPr bwMode="auto">
          <a:xfrm>
            <a:off x="2895600" y="5243513"/>
            <a:ext cx="339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9226" name="Text Box 66"/>
          <p:cNvSpPr txBox="1">
            <a:spLocks noChangeArrowheads="1"/>
          </p:cNvSpPr>
          <p:nvPr/>
        </p:nvSpPr>
        <p:spPr bwMode="auto">
          <a:xfrm>
            <a:off x="3505200" y="5243513"/>
            <a:ext cx="339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6</a:t>
            </a:r>
          </a:p>
        </p:txBody>
      </p:sp>
      <p:sp>
        <p:nvSpPr>
          <p:cNvPr id="9227" name="Text Box 67"/>
          <p:cNvSpPr txBox="1">
            <a:spLocks noChangeArrowheads="1"/>
          </p:cNvSpPr>
          <p:nvPr/>
        </p:nvSpPr>
        <p:spPr bwMode="auto">
          <a:xfrm>
            <a:off x="4740275" y="5243513"/>
            <a:ext cx="339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8</a:t>
            </a:r>
          </a:p>
        </p:txBody>
      </p:sp>
      <p:sp>
        <p:nvSpPr>
          <p:cNvPr id="9228" name="Text Box 68"/>
          <p:cNvSpPr txBox="1">
            <a:spLocks noChangeArrowheads="1"/>
          </p:cNvSpPr>
          <p:nvPr/>
        </p:nvSpPr>
        <p:spPr bwMode="auto">
          <a:xfrm>
            <a:off x="4130675" y="5243513"/>
            <a:ext cx="339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7</a:t>
            </a:r>
          </a:p>
        </p:txBody>
      </p:sp>
      <p:sp>
        <p:nvSpPr>
          <p:cNvPr id="9229" name="Text Box 69"/>
          <p:cNvSpPr txBox="1">
            <a:spLocks noChangeArrowheads="1"/>
          </p:cNvSpPr>
          <p:nvPr/>
        </p:nvSpPr>
        <p:spPr bwMode="auto">
          <a:xfrm>
            <a:off x="3521075" y="6081713"/>
            <a:ext cx="339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9</a:t>
            </a:r>
          </a:p>
        </p:txBody>
      </p:sp>
      <p:sp>
        <p:nvSpPr>
          <p:cNvPr id="9230" name="Text Box 70"/>
          <p:cNvSpPr txBox="1">
            <a:spLocks noChangeArrowheads="1"/>
          </p:cNvSpPr>
          <p:nvPr/>
        </p:nvSpPr>
        <p:spPr bwMode="auto">
          <a:xfrm>
            <a:off x="4130675" y="6081713"/>
            <a:ext cx="466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10</a:t>
            </a:r>
          </a:p>
        </p:txBody>
      </p:sp>
      <p:sp>
        <p:nvSpPr>
          <p:cNvPr id="9231" name="Text Box 71"/>
          <p:cNvSpPr txBox="1">
            <a:spLocks noChangeArrowheads="1"/>
          </p:cNvSpPr>
          <p:nvPr/>
        </p:nvSpPr>
        <p:spPr bwMode="auto">
          <a:xfrm>
            <a:off x="5502275" y="6081713"/>
            <a:ext cx="466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12</a:t>
            </a:r>
          </a:p>
        </p:txBody>
      </p:sp>
      <p:sp>
        <p:nvSpPr>
          <p:cNvPr id="9232" name="Text Box 72"/>
          <p:cNvSpPr txBox="1">
            <a:spLocks noChangeArrowheads="1"/>
          </p:cNvSpPr>
          <p:nvPr/>
        </p:nvSpPr>
        <p:spPr bwMode="auto">
          <a:xfrm>
            <a:off x="4816475" y="6081713"/>
            <a:ext cx="466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11</a:t>
            </a:r>
          </a:p>
        </p:txBody>
      </p:sp>
      <p:sp>
        <p:nvSpPr>
          <p:cNvPr id="9233" name="Line 73"/>
          <p:cNvSpPr>
            <a:spLocks noChangeShapeType="1"/>
          </p:cNvSpPr>
          <p:nvPr/>
        </p:nvSpPr>
        <p:spPr bwMode="auto">
          <a:xfrm>
            <a:off x="4283075" y="4024313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4" name="Line 74"/>
          <p:cNvSpPr>
            <a:spLocks noChangeShapeType="1"/>
          </p:cNvSpPr>
          <p:nvPr/>
        </p:nvSpPr>
        <p:spPr bwMode="auto">
          <a:xfrm flipH="1">
            <a:off x="3673475" y="4024313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5" name="Line 75"/>
          <p:cNvSpPr>
            <a:spLocks noChangeShapeType="1"/>
          </p:cNvSpPr>
          <p:nvPr/>
        </p:nvSpPr>
        <p:spPr bwMode="auto">
          <a:xfrm>
            <a:off x="4283075" y="4024313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6" name="Line 76"/>
          <p:cNvSpPr>
            <a:spLocks noChangeShapeType="1"/>
          </p:cNvSpPr>
          <p:nvPr/>
        </p:nvSpPr>
        <p:spPr bwMode="auto">
          <a:xfrm flipH="1">
            <a:off x="3063875" y="4862513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7" name="Line 77"/>
          <p:cNvSpPr>
            <a:spLocks noChangeShapeType="1"/>
          </p:cNvSpPr>
          <p:nvPr/>
        </p:nvSpPr>
        <p:spPr bwMode="auto">
          <a:xfrm>
            <a:off x="3673475" y="4862513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8" name="Line 78"/>
          <p:cNvSpPr>
            <a:spLocks noChangeShapeType="1"/>
          </p:cNvSpPr>
          <p:nvPr/>
        </p:nvSpPr>
        <p:spPr bwMode="auto">
          <a:xfrm>
            <a:off x="3673475" y="5624513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9" name="Line 79"/>
          <p:cNvSpPr>
            <a:spLocks noChangeShapeType="1"/>
          </p:cNvSpPr>
          <p:nvPr/>
        </p:nvSpPr>
        <p:spPr bwMode="auto">
          <a:xfrm>
            <a:off x="4283075" y="4862513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0" name="Line 80"/>
          <p:cNvSpPr>
            <a:spLocks noChangeShapeType="1"/>
          </p:cNvSpPr>
          <p:nvPr/>
        </p:nvSpPr>
        <p:spPr bwMode="auto">
          <a:xfrm>
            <a:off x="4283075" y="4862513"/>
            <a:ext cx="6096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1" name="Line 81"/>
          <p:cNvSpPr>
            <a:spLocks noChangeShapeType="1"/>
          </p:cNvSpPr>
          <p:nvPr/>
        </p:nvSpPr>
        <p:spPr bwMode="auto">
          <a:xfrm>
            <a:off x="4892675" y="5624513"/>
            <a:ext cx="15240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2" name="Line 82"/>
          <p:cNvSpPr>
            <a:spLocks noChangeShapeType="1"/>
          </p:cNvSpPr>
          <p:nvPr/>
        </p:nvSpPr>
        <p:spPr bwMode="auto">
          <a:xfrm>
            <a:off x="4283075" y="5624513"/>
            <a:ext cx="762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3" name="Line 83"/>
          <p:cNvSpPr>
            <a:spLocks noChangeShapeType="1"/>
          </p:cNvSpPr>
          <p:nvPr/>
        </p:nvSpPr>
        <p:spPr bwMode="auto">
          <a:xfrm>
            <a:off x="4892675" y="5624513"/>
            <a:ext cx="8382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4" name="Text Box 84"/>
          <p:cNvSpPr txBox="1">
            <a:spLocks noChangeArrowheads="1"/>
          </p:cNvSpPr>
          <p:nvPr/>
        </p:nvSpPr>
        <p:spPr bwMode="auto">
          <a:xfrm>
            <a:off x="3505200" y="3652838"/>
            <a:ext cx="577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root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ACF40F-CDCB-4053-930E-5779D94A11B2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Theory and Terminology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229600" cy="167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smtClean="0"/>
              <a:t>Consequences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A unique path from the root to any vertex is a descending path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>
                <a:solidFill>
                  <a:srgbClr val="0000FF"/>
                </a:solidFill>
              </a:rPr>
              <a:t>Depth</a:t>
            </a:r>
            <a:r>
              <a:rPr lang="en-US" sz="1800" i="1" smtClean="0"/>
              <a:t> </a:t>
            </a:r>
            <a:r>
              <a:rPr lang="en-US" sz="1800" smtClean="0"/>
              <a:t>of a vertex </a:t>
            </a:r>
            <a:r>
              <a:rPr lang="en-US" sz="1800" b="1" smtClean="0">
                <a:solidFill>
                  <a:srgbClr val="0000FF"/>
                </a:solidFill>
                <a:latin typeface="Courier New" pitchFamily="49" charset="0"/>
              </a:rPr>
              <a:t>v</a:t>
            </a:r>
            <a:r>
              <a:rPr lang="en-US" sz="180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Length of the unique descending path from </a:t>
            </a:r>
            <a:r>
              <a:rPr lang="en-US" sz="1600" smtClean="0">
                <a:solidFill>
                  <a:srgbClr val="0000FF"/>
                </a:solidFill>
              </a:rPr>
              <a:t>root</a:t>
            </a:r>
            <a:r>
              <a:rPr lang="en-US" sz="1600" smtClean="0"/>
              <a:t> to </a:t>
            </a: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v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The root is at depth </a:t>
            </a: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its neighboring vertices are vertices of depth 1, and so on…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Set of all vertices of depth </a:t>
            </a: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k</a:t>
            </a:r>
            <a:r>
              <a:rPr lang="en-US" sz="1600" smtClean="0"/>
              <a:t> is called </a:t>
            </a:r>
            <a:r>
              <a:rPr lang="en-US" sz="1600" b="1" i="1" smtClean="0">
                <a:solidFill>
                  <a:srgbClr val="0000FF"/>
                </a:solidFill>
                <a:latin typeface="Courier New" pitchFamily="49" charset="0"/>
              </a:rPr>
              <a:t>level k</a:t>
            </a:r>
            <a:r>
              <a:rPr lang="en-US" sz="1600" smtClean="0"/>
              <a:t> of the tree</a:t>
            </a:r>
          </a:p>
          <a:p>
            <a:pPr lvl="1" eaLnBrk="1" hangingPunct="1">
              <a:lnSpc>
                <a:spcPct val="90000"/>
              </a:lnSpc>
            </a:pPr>
            <a:endParaRPr lang="en-US" sz="1600" smtClean="0"/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4048125" y="3338513"/>
            <a:ext cx="339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3438525" y="4181475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2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048125" y="4181475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3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4641850" y="4181475"/>
            <a:ext cx="339725" cy="395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4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2813050" y="4938713"/>
            <a:ext cx="339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3422650" y="4938713"/>
            <a:ext cx="339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6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4657725" y="4938713"/>
            <a:ext cx="339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8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4048125" y="4938713"/>
            <a:ext cx="339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7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3438525" y="5776913"/>
            <a:ext cx="339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9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4048125" y="5776913"/>
            <a:ext cx="466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10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5419725" y="5776913"/>
            <a:ext cx="466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12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4733925" y="5776913"/>
            <a:ext cx="466725" cy="395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11</a:t>
            </a:r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>
            <a:off x="4200525" y="3719513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8" name="Line 18"/>
          <p:cNvSpPr>
            <a:spLocks noChangeShapeType="1"/>
          </p:cNvSpPr>
          <p:nvPr/>
        </p:nvSpPr>
        <p:spPr bwMode="auto">
          <a:xfrm flipH="1">
            <a:off x="3590925" y="3719513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>
            <a:off x="4200525" y="3719513"/>
            <a:ext cx="6096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0" name="Line 20"/>
          <p:cNvSpPr>
            <a:spLocks noChangeShapeType="1"/>
          </p:cNvSpPr>
          <p:nvPr/>
        </p:nvSpPr>
        <p:spPr bwMode="auto">
          <a:xfrm flipH="1">
            <a:off x="2981325" y="4557713"/>
            <a:ext cx="609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>
            <a:off x="3590925" y="4557713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2" name="Line 22"/>
          <p:cNvSpPr>
            <a:spLocks noChangeShapeType="1"/>
          </p:cNvSpPr>
          <p:nvPr/>
        </p:nvSpPr>
        <p:spPr bwMode="auto">
          <a:xfrm>
            <a:off x="3590925" y="5319713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>
            <a:off x="4200525" y="4557713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4" name="Line 24"/>
          <p:cNvSpPr>
            <a:spLocks noChangeShapeType="1"/>
          </p:cNvSpPr>
          <p:nvPr/>
        </p:nvSpPr>
        <p:spPr bwMode="auto">
          <a:xfrm>
            <a:off x="4200525" y="4557713"/>
            <a:ext cx="6096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5" name="Line 25"/>
          <p:cNvSpPr>
            <a:spLocks noChangeShapeType="1"/>
          </p:cNvSpPr>
          <p:nvPr/>
        </p:nvSpPr>
        <p:spPr bwMode="auto">
          <a:xfrm>
            <a:off x="4810125" y="5319713"/>
            <a:ext cx="15240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6" name="Line 26"/>
          <p:cNvSpPr>
            <a:spLocks noChangeShapeType="1"/>
          </p:cNvSpPr>
          <p:nvPr/>
        </p:nvSpPr>
        <p:spPr bwMode="auto">
          <a:xfrm>
            <a:off x="4200525" y="5319713"/>
            <a:ext cx="762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7" name="Line 27"/>
          <p:cNvSpPr>
            <a:spLocks noChangeShapeType="1"/>
          </p:cNvSpPr>
          <p:nvPr/>
        </p:nvSpPr>
        <p:spPr bwMode="auto">
          <a:xfrm>
            <a:off x="4810125" y="5319713"/>
            <a:ext cx="8382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8" name="Text Box 28"/>
          <p:cNvSpPr txBox="1">
            <a:spLocks noChangeArrowheads="1"/>
          </p:cNvSpPr>
          <p:nvPr/>
        </p:nvSpPr>
        <p:spPr bwMode="auto">
          <a:xfrm>
            <a:off x="3422650" y="3348038"/>
            <a:ext cx="577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root</a:t>
            </a:r>
          </a:p>
        </p:txBody>
      </p:sp>
      <p:sp>
        <p:nvSpPr>
          <p:cNvPr id="10269" name="Text Box 29"/>
          <p:cNvSpPr txBox="1">
            <a:spLocks noChangeArrowheads="1"/>
          </p:cNvSpPr>
          <p:nvPr/>
        </p:nvSpPr>
        <p:spPr bwMode="auto">
          <a:xfrm>
            <a:off x="1524000" y="409575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depth = 1</a:t>
            </a:r>
          </a:p>
        </p:txBody>
      </p:sp>
      <p:sp>
        <p:nvSpPr>
          <p:cNvPr id="10270" name="Line 30"/>
          <p:cNvSpPr>
            <a:spLocks noChangeShapeType="1"/>
          </p:cNvSpPr>
          <p:nvPr/>
        </p:nvSpPr>
        <p:spPr bwMode="auto">
          <a:xfrm>
            <a:off x="1905000" y="3867150"/>
            <a:ext cx="5029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1" name="Line 31"/>
          <p:cNvSpPr>
            <a:spLocks noChangeShapeType="1"/>
          </p:cNvSpPr>
          <p:nvPr/>
        </p:nvSpPr>
        <p:spPr bwMode="auto">
          <a:xfrm>
            <a:off x="1905000" y="5619750"/>
            <a:ext cx="5029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2" name="Line 32"/>
          <p:cNvSpPr>
            <a:spLocks noChangeShapeType="1"/>
          </p:cNvSpPr>
          <p:nvPr/>
        </p:nvSpPr>
        <p:spPr bwMode="auto">
          <a:xfrm>
            <a:off x="1905000" y="4705350"/>
            <a:ext cx="5029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3" name="Text Box 33"/>
          <p:cNvSpPr txBox="1">
            <a:spLocks noChangeArrowheads="1"/>
          </p:cNvSpPr>
          <p:nvPr/>
        </p:nvSpPr>
        <p:spPr bwMode="auto">
          <a:xfrm>
            <a:off x="1524000" y="333375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depth = 0</a:t>
            </a:r>
          </a:p>
        </p:txBody>
      </p:sp>
      <p:sp>
        <p:nvSpPr>
          <p:cNvPr id="10274" name="Text Box 34"/>
          <p:cNvSpPr txBox="1">
            <a:spLocks noChangeArrowheads="1"/>
          </p:cNvSpPr>
          <p:nvPr/>
        </p:nvSpPr>
        <p:spPr bwMode="auto">
          <a:xfrm>
            <a:off x="1524000" y="577215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depth = 3</a:t>
            </a:r>
          </a:p>
        </p:txBody>
      </p:sp>
      <p:sp>
        <p:nvSpPr>
          <p:cNvPr id="10275" name="Text Box 35"/>
          <p:cNvSpPr txBox="1">
            <a:spLocks noChangeArrowheads="1"/>
          </p:cNvSpPr>
          <p:nvPr/>
        </p:nvSpPr>
        <p:spPr bwMode="auto">
          <a:xfrm>
            <a:off x="1524000" y="493395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  <a:latin typeface="Arial" charset="0"/>
              </a:rPr>
              <a:t>depth =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_simple">
  <a:themeElements>
    <a:clrScheme name="class_simp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_si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lass_simp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_simp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Settings\Zhenhai Duan\Application Data\Microsoft\Templates\class_simple.pot</Template>
  <TotalTime>0</TotalTime>
  <Words>1181</Words>
  <Application>Microsoft Office PowerPoint</Application>
  <PresentationFormat>On-screen Show (4:3)</PresentationFormat>
  <Paragraphs>605</Paragraphs>
  <Slides>29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class_simple</vt:lpstr>
      <vt:lpstr>Trees : Part 1</vt:lpstr>
      <vt:lpstr>Theory and Terminology</vt:lpstr>
      <vt:lpstr>A Tree?</vt:lpstr>
      <vt:lpstr>A Tree?  Nope</vt:lpstr>
      <vt:lpstr>A Tree?</vt:lpstr>
      <vt:lpstr>A Tree?  Yup</vt:lpstr>
      <vt:lpstr>Theory and Terminology</vt:lpstr>
      <vt:lpstr>Theory and Terminology</vt:lpstr>
      <vt:lpstr>Theory and Terminology</vt:lpstr>
      <vt:lpstr>Theory and Terminology</vt:lpstr>
      <vt:lpstr>Example of rooted tree</vt:lpstr>
      <vt:lpstr>Rooted Tree: Recursive definition</vt:lpstr>
      <vt:lpstr>A simple Tree Implementation</vt:lpstr>
      <vt:lpstr>Tree Traversals</vt:lpstr>
      <vt:lpstr>Preorder Traversal</vt:lpstr>
      <vt:lpstr>Preorder Traversal</vt:lpstr>
      <vt:lpstr>Preorder Traversal</vt:lpstr>
      <vt:lpstr>Preorder Traversal of UNIX Directory Tree</vt:lpstr>
      <vt:lpstr>Postorder Traversal</vt:lpstr>
      <vt:lpstr>Postorder Traversal</vt:lpstr>
      <vt:lpstr>Postorder Traversal</vt:lpstr>
      <vt:lpstr>Postorder Traversal</vt:lpstr>
      <vt:lpstr>Postorder Traversal</vt:lpstr>
      <vt:lpstr>Postorder Traversal Calculating Size of Directory</vt:lpstr>
      <vt:lpstr>Levelorder Traversal</vt:lpstr>
      <vt:lpstr>Levelorder Traversal</vt:lpstr>
      <vt:lpstr>Levelorder Traversal</vt:lpstr>
      <vt:lpstr>Traversal Orderings</vt:lpstr>
      <vt:lpstr>Reading Assignment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2015-02-17T21:25:31Z</dcterms:created>
  <dcterms:modified xsi:type="dcterms:W3CDTF">2016-02-15T18:54:08Z</dcterms:modified>
</cp:coreProperties>
</file>