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348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03" r:id="rId10"/>
    <p:sldId id="304" r:id="rId11"/>
    <p:sldId id="305" r:id="rId12"/>
    <p:sldId id="365" r:id="rId13"/>
    <p:sldId id="366" r:id="rId14"/>
    <p:sldId id="367" r:id="rId15"/>
    <p:sldId id="368" r:id="rId16"/>
    <p:sldId id="369" r:id="rId17"/>
    <p:sldId id="370" r:id="rId18"/>
    <p:sldId id="297" r:id="rId19"/>
    <p:sldId id="298" r:id="rId20"/>
    <p:sldId id="299" r:id="rId21"/>
    <p:sldId id="300" r:id="rId22"/>
    <p:sldId id="301" r:id="rId23"/>
    <p:sldId id="302" r:id="rId24"/>
    <p:sldId id="364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71" r:id="rId33"/>
    <p:sldId id="356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66FF33"/>
    <a:srgbClr val="CCFF99"/>
    <a:srgbClr val="008000"/>
    <a:srgbClr val="33CC33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41" autoAdjust="0"/>
    <p:restoredTop sz="65521" autoAdjust="0"/>
  </p:normalViewPr>
  <p:slideViewPr>
    <p:cSldViewPr>
      <p:cViewPr varScale="1">
        <p:scale>
          <a:sx n="67" d="100"/>
          <a:sy n="67" d="100"/>
        </p:scale>
        <p:origin x="-18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5.xml"/><Relationship Id="rId3" Type="http://schemas.openxmlformats.org/officeDocument/2006/relationships/slide" Target="slides/slide10.xml"/><Relationship Id="rId7" Type="http://schemas.openxmlformats.org/officeDocument/2006/relationships/slide" Target="slides/slide14.xml"/><Relationship Id="rId12" Type="http://schemas.openxmlformats.org/officeDocument/2006/relationships/slide" Target="slides/slide23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3.xml"/><Relationship Id="rId11" Type="http://schemas.openxmlformats.org/officeDocument/2006/relationships/slide" Target="slides/slide18.xml"/><Relationship Id="rId5" Type="http://schemas.openxmlformats.org/officeDocument/2006/relationships/slide" Target="slides/slide12.xml"/><Relationship Id="rId10" Type="http://schemas.openxmlformats.org/officeDocument/2006/relationships/slide" Target="slides/slide17.xml"/><Relationship Id="rId4" Type="http://schemas.openxmlformats.org/officeDocument/2006/relationships/slide" Target="slides/slide11.xml"/><Relationship Id="rId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52A43D1-35EA-4246-989C-7D92F930F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8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90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A54050D-84CF-4ADE-97CB-2D5D5C082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2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173E8CD-6441-4F52-B01D-79D7B1388765}" type="slidenum">
              <a:rPr lang="en-US" sz="1300" smtClean="0"/>
              <a:pPr/>
              <a:t>1</a:t>
            </a:fld>
            <a:endParaRPr lang="en-US" sz="13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6C89163-1888-436D-98F7-E551D5A99004}" type="slidenum">
              <a:rPr lang="en-US" sz="1300" smtClean="0"/>
              <a:pPr/>
              <a:t>10</a:t>
            </a:fld>
            <a:endParaRPr lang="en-US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F0496AE-A296-490C-95D8-32D00B5BEB4C}" type="slidenum">
              <a:rPr lang="en-US" sz="1300" smtClean="0"/>
              <a:pPr/>
              <a:t>11</a:t>
            </a:fld>
            <a:endParaRPr lang="en-US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0489F27-BF65-423E-B537-169A67F6596B}" type="slidenum">
              <a:rPr lang="en-US" sz="1300" smtClean="0"/>
              <a:pPr/>
              <a:t>12</a:t>
            </a:fld>
            <a:endParaRPr lang="en-US" sz="13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6C70695-A574-4B6A-AF12-36EDC6EC6DB3}" type="slidenum">
              <a:rPr lang="en-US" sz="1300" smtClean="0"/>
              <a:pPr/>
              <a:t>13</a:t>
            </a:fld>
            <a:endParaRPr lang="en-US" sz="13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7045852-F275-40E8-A839-6376C86BC501}" type="slidenum">
              <a:rPr lang="en-US" sz="1300" smtClean="0"/>
              <a:pPr/>
              <a:t>14</a:t>
            </a:fld>
            <a:endParaRPr lang="en-US" sz="13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E7F3614-DD9A-45A8-96E4-5115842C87FA}" type="slidenum">
              <a:rPr lang="en-US" sz="1300" smtClean="0"/>
              <a:pPr/>
              <a:t>15</a:t>
            </a:fld>
            <a:endParaRPr lang="en-US" sz="13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F4FCB55-5998-4F64-BCFB-BAFEF21DDD62}" type="slidenum">
              <a:rPr lang="en-US" sz="1300" smtClean="0"/>
              <a:pPr/>
              <a:t>16</a:t>
            </a:fld>
            <a:endParaRPr lang="en-US" sz="13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A1A3DF-8BDA-4A2E-B804-9D661E55473F}" type="slidenum">
              <a:rPr lang="en-US" sz="1300" smtClean="0"/>
              <a:pPr/>
              <a:t>17</a:t>
            </a:fld>
            <a:endParaRPr lang="en-US" sz="13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23AC70-AA6A-417E-B823-444A6810A178}" type="slidenum">
              <a:rPr lang="en-US" sz="1300" smtClean="0"/>
              <a:pPr/>
              <a:t>18</a:t>
            </a:fld>
            <a:endParaRPr lang="en-US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A992A44-1263-45DE-AE52-783D8D4352A4}" type="slidenum">
              <a:rPr lang="en-US" sz="1300" smtClean="0"/>
              <a:pPr/>
              <a:t>19</a:t>
            </a:fld>
            <a:endParaRPr lang="en-US" sz="13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4D8294F-4575-4591-9E8A-51717A11D459}" type="slidenum">
              <a:rPr lang="en-US" sz="1300" smtClean="0"/>
              <a:pPr/>
              <a:t>2</a:t>
            </a:fld>
            <a:endParaRPr lang="en-US" sz="13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EDE3726-154B-42B1-AC9D-F974774952DE}" type="slidenum">
              <a:rPr lang="en-US" sz="1300" smtClean="0"/>
              <a:pPr/>
              <a:t>20</a:t>
            </a:fld>
            <a:endParaRPr lang="en-US" sz="13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642096D-F379-4F75-B3DC-6630DF108340}" type="slidenum">
              <a:rPr lang="en-US" sz="1300" smtClean="0"/>
              <a:pPr/>
              <a:t>21</a:t>
            </a:fld>
            <a:endParaRPr lang="en-US" sz="13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263CEAD-D8F6-400D-A3ED-9A8694EAFB5C}" type="slidenum">
              <a:rPr lang="en-US" sz="1300" smtClean="0"/>
              <a:pPr/>
              <a:t>22</a:t>
            </a:fld>
            <a:endParaRPr lang="en-US" sz="13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2B7BFF6-33FD-4AD2-946C-97E0E4A0E830}" type="slidenum">
              <a:rPr lang="en-US" sz="1300" smtClean="0"/>
              <a:pPr/>
              <a:t>23</a:t>
            </a:fld>
            <a:endParaRPr lang="en-US" sz="13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07D9306-3862-4797-A4B6-76B538344812}" type="slidenum">
              <a:rPr lang="en-US" sz="1300" smtClean="0"/>
              <a:pPr/>
              <a:t>24</a:t>
            </a:fld>
            <a:endParaRPr lang="en-US" sz="13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050D-84CF-4ADE-97CB-2D5D5C082ED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8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A85C11D-F89B-42DA-90F4-E5E86494829F}" type="slidenum">
              <a:rPr lang="en-US" sz="1300" smtClean="0"/>
              <a:pPr/>
              <a:t>32</a:t>
            </a:fld>
            <a:endParaRPr lang="en-US" sz="13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793687-7483-4121-ADD4-966818EE3C37}" type="slidenum">
              <a:rPr lang="en-US" sz="1300" smtClean="0"/>
              <a:pPr/>
              <a:t>33</a:t>
            </a:fld>
            <a:endParaRPr lang="en-US" sz="13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8044254-4A7E-40A4-B7A1-0CE68C4D9593}" type="slidenum">
              <a:rPr lang="en-US" sz="1300" smtClean="0"/>
              <a:pPr/>
              <a:t>3</a:t>
            </a:fld>
            <a:endParaRPr lang="en-US" sz="13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365495E-2373-4BBF-BBDE-7C3C3D6E52E5}" type="slidenum">
              <a:rPr lang="en-US" sz="1300" smtClean="0"/>
              <a:pPr/>
              <a:t>4</a:t>
            </a:fld>
            <a:endParaRPr lang="en-US" sz="13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1347C2C-1CCC-4958-84CA-EBEB341EC20A}" type="slidenum">
              <a:rPr lang="en-US" sz="1300" smtClean="0"/>
              <a:pPr/>
              <a:t>5</a:t>
            </a:fld>
            <a:endParaRPr lang="en-US" sz="13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194F783-D44D-4D2C-AF6C-701CCD340DE5}" type="slidenum">
              <a:rPr lang="en-US" sz="1300" smtClean="0"/>
              <a:pPr/>
              <a:t>6</a:t>
            </a:fld>
            <a:endParaRPr lang="en-US" sz="13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7BD8BF9-EE3A-4A9C-8B89-96C0924C8A9B}" type="slidenum">
              <a:rPr lang="en-US" sz="1300" smtClean="0"/>
              <a:pPr/>
              <a:t>7</a:t>
            </a:fld>
            <a:endParaRPr lang="en-US" sz="13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750A650-6864-4CCE-922C-8A96E44A88B6}" type="slidenum">
              <a:rPr lang="en-US" sz="1300" smtClean="0"/>
              <a:pPr/>
              <a:t>8</a:t>
            </a:fld>
            <a:endParaRPr lang="en-US" sz="13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D2C51DA-2E64-4632-8505-E1834C00E723}" type="slidenum">
              <a:rPr lang="en-US" sz="1300" smtClean="0"/>
              <a:pPr/>
              <a:t>9</a:t>
            </a:fld>
            <a:endParaRPr lang="en-US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11203-9127-4648-A46C-478A0A33D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33CC2-2A23-41AC-91AD-BF0714DB5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F8375-C1B2-4EF7-8C5E-62D99E01E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7A22B-6409-4E40-A0A8-6FFB4098D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CDE1B-0F55-4F83-A255-CA93529D9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8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B40E4-D87A-4041-81CC-E531E17D1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4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C7FF-70DE-482B-86F7-BDB6575DF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8DFE5-21E2-48CC-B510-66371AD7E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E947B-14E8-44D4-97C3-31D26C009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42FEC-1463-4C87-8543-10B6125BE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8EBE0-2F52-4FA9-ADC5-757D57A6D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F2CBE903-5B9C-4DDF-8209-DAD8DD079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41DAE-390A-4E2A-A553-4E07934B7F1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Trees 2</a:t>
            </a:r>
            <a:br>
              <a:rPr lang="en-US" smtClean="0"/>
            </a:br>
            <a:r>
              <a:rPr lang="en-US" smtClean="0"/>
              <a:t>Binary trees 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6400800" cy="4572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smtClean="0"/>
              <a:t> Section 4.2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82EDD-7137-4415-B607-EFD8FD57663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navigation</a:t>
            </a:r>
          </a:p>
          <a:p>
            <a:pPr lvl="1" eaLnBrk="1" hangingPunct="1"/>
            <a:r>
              <a:rPr lang="en-US" smtClean="0"/>
              <a:t>Parent of v[k] = v[(k – 1)/2]</a:t>
            </a:r>
          </a:p>
          <a:p>
            <a:pPr lvl="1" eaLnBrk="1" hangingPunct="1"/>
            <a:r>
              <a:rPr lang="en-US" smtClean="0"/>
              <a:t>Left child of v[k] = v[2*k + 1]</a:t>
            </a:r>
          </a:p>
          <a:p>
            <a:pPr lvl="1" eaLnBrk="1" hangingPunct="1"/>
            <a:r>
              <a:rPr lang="en-US" smtClean="0"/>
              <a:t>Right child of v[k] = v[2*k + 2]</a:t>
            </a:r>
          </a:p>
          <a:p>
            <a:pPr lvl="1" eaLnBrk="1" hangingPunct="1"/>
            <a:endParaRPr lang="en-US" smtClean="0"/>
          </a:p>
        </p:txBody>
      </p:sp>
      <p:sp>
        <p:nvSpPr>
          <p:cNvPr id="11269" name="Text Box 29"/>
          <p:cNvSpPr txBox="1">
            <a:spLocks noChangeArrowheads="1"/>
          </p:cNvSpPr>
          <p:nvPr/>
        </p:nvSpPr>
        <p:spPr bwMode="auto">
          <a:xfrm>
            <a:off x="4518025" y="1363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11270" name="Text Box 31"/>
          <p:cNvSpPr txBox="1">
            <a:spLocks noChangeArrowheads="1"/>
          </p:cNvSpPr>
          <p:nvPr/>
        </p:nvSpPr>
        <p:spPr bwMode="auto">
          <a:xfrm>
            <a:off x="3825875" y="40386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1271" name="Text Box 32"/>
          <p:cNvSpPr txBox="1">
            <a:spLocks noChangeArrowheads="1"/>
          </p:cNvSpPr>
          <p:nvPr/>
        </p:nvSpPr>
        <p:spPr bwMode="auto">
          <a:xfrm>
            <a:off x="3216275" y="4881563"/>
            <a:ext cx="2635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l</a:t>
            </a:r>
          </a:p>
        </p:txBody>
      </p:sp>
      <p:sp>
        <p:nvSpPr>
          <p:cNvPr id="11272" name="Text Box 33"/>
          <p:cNvSpPr txBox="1">
            <a:spLocks noChangeArrowheads="1"/>
          </p:cNvSpPr>
          <p:nvPr/>
        </p:nvSpPr>
        <p:spPr bwMode="auto">
          <a:xfrm>
            <a:off x="4419600" y="4881563"/>
            <a:ext cx="2889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</a:t>
            </a:r>
          </a:p>
        </p:txBody>
      </p:sp>
      <p:sp>
        <p:nvSpPr>
          <p:cNvPr id="11273" name="Text Box 34"/>
          <p:cNvSpPr txBox="1">
            <a:spLocks noChangeArrowheads="1"/>
          </p:cNvSpPr>
          <p:nvPr/>
        </p:nvSpPr>
        <p:spPr bwMode="auto">
          <a:xfrm>
            <a:off x="2590800" y="5638800"/>
            <a:ext cx="3143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ll</a:t>
            </a:r>
          </a:p>
        </p:txBody>
      </p:sp>
      <p:sp>
        <p:nvSpPr>
          <p:cNvPr id="11274" name="Text Box 35"/>
          <p:cNvSpPr txBox="1">
            <a:spLocks noChangeArrowheads="1"/>
          </p:cNvSpPr>
          <p:nvPr/>
        </p:nvSpPr>
        <p:spPr bwMode="auto">
          <a:xfrm>
            <a:off x="3200400" y="56388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lr</a:t>
            </a:r>
          </a:p>
        </p:txBody>
      </p:sp>
      <p:sp>
        <p:nvSpPr>
          <p:cNvPr id="11275" name="Text Box 36"/>
          <p:cNvSpPr txBox="1">
            <a:spLocks noChangeArrowheads="1"/>
          </p:cNvSpPr>
          <p:nvPr/>
        </p:nvSpPr>
        <p:spPr bwMode="auto">
          <a:xfrm>
            <a:off x="5029200" y="5638800"/>
            <a:ext cx="3651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rr</a:t>
            </a:r>
          </a:p>
        </p:txBody>
      </p:sp>
      <p:sp>
        <p:nvSpPr>
          <p:cNvPr id="11276" name="Text Box 37"/>
          <p:cNvSpPr txBox="1">
            <a:spLocks noChangeArrowheads="1"/>
          </p:cNvSpPr>
          <p:nvPr/>
        </p:nvSpPr>
        <p:spPr bwMode="auto">
          <a:xfrm>
            <a:off x="4419600" y="56388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rl</a:t>
            </a:r>
          </a:p>
        </p:txBody>
      </p:sp>
      <p:sp>
        <p:nvSpPr>
          <p:cNvPr id="11277" name="Line 38"/>
          <p:cNvSpPr>
            <a:spLocks noChangeShapeType="1"/>
          </p:cNvSpPr>
          <p:nvPr/>
        </p:nvSpPr>
        <p:spPr bwMode="auto">
          <a:xfrm flipH="1">
            <a:off x="3368675" y="44196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39"/>
          <p:cNvSpPr>
            <a:spLocks noChangeShapeType="1"/>
          </p:cNvSpPr>
          <p:nvPr/>
        </p:nvSpPr>
        <p:spPr bwMode="auto">
          <a:xfrm>
            <a:off x="3978275" y="44196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40"/>
          <p:cNvSpPr>
            <a:spLocks noChangeShapeType="1"/>
          </p:cNvSpPr>
          <p:nvPr/>
        </p:nvSpPr>
        <p:spPr bwMode="auto">
          <a:xfrm flipH="1">
            <a:off x="2759075" y="52578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41"/>
          <p:cNvSpPr>
            <a:spLocks noChangeShapeType="1"/>
          </p:cNvSpPr>
          <p:nvPr/>
        </p:nvSpPr>
        <p:spPr bwMode="auto">
          <a:xfrm>
            <a:off x="3368675" y="5257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42"/>
          <p:cNvSpPr>
            <a:spLocks noChangeShapeType="1"/>
          </p:cNvSpPr>
          <p:nvPr/>
        </p:nvSpPr>
        <p:spPr bwMode="auto">
          <a:xfrm>
            <a:off x="4572000" y="5257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43"/>
          <p:cNvSpPr>
            <a:spLocks noChangeShapeType="1"/>
          </p:cNvSpPr>
          <p:nvPr/>
        </p:nvSpPr>
        <p:spPr bwMode="auto">
          <a:xfrm>
            <a:off x="4572000" y="52578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Text Box 44"/>
          <p:cNvSpPr txBox="1">
            <a:spLocks noChangeArrowheads="1"/>
          </p:cNvSpPr>
          <p:nvPr/>
        </p:nvSpPr>
        <p:spPr bwMode="auto">
          <a:xfrm>
            <a:off x="3200400" y="4048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87023-BDBC-4BCB-9980-EF4AB7BCE83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navigation</a:t>
            </a:r>
          </a:p>
          <a:p>
            <a:pPr lvl="1" eaLnBrk="1" hangingPunct="1"/>
            <a:r>
              <a:rPr lang="en-US" smtClean="0"/>
              <a:t>Parent of v[k] = v[(k – 1)/2]</a:t>
            </a:r>
          </a:p>
          <a:p>
            <a:pPr lvl="1" eaLnBrk="1" hangingPunct="1"/>
            <a:r>
              <a:rPr lang="en-US" smtClean="0"/>
              <a:t>Left child of v[k] = v[2*k + 1]</a:t>
            </a:r>
          </a:p>
          <a:p>
            <a:pPr lvl="1" eaLnBrk="1" hangingPunct="1"/>
            <a:r>
              <a:rPr lang="en-US" smtClean="0"/>
              <a:t>Right child of v[k] = v[2*k + 2]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518025" y="1363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12294" name="Line 125"/>
          <p:cNvSpPr>
            <a:spLocks noChangeShapeType="1"/>
          </p:cNvSpPr>
          <p:nvPr/>
        </p:nvSpPr>
        <p:spPr bwMode="auto">
          <a:xfrm flipV="1">
            <a:off x="1371600" y="5257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3354" name="Group 170"/>
          <p:cNvGraphicFramePr>
            <a:graphicFrameLocks noGrp="1"/>
          </p:cNvGraphicFramePr>
          <p:nvPr/>
        </p:nvGraphicFramePr>
        <p:xfrm>
          <a:off x="914400" y="45720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330" name="Group 146"/>
          <p:cNvGraphicFramePr>
            <a:graphicFrameLocks noGrp="1"/>
          </p:cNvGraphicFramePr>
          <p:nvPr/>
        </p:nvGraphicFramePr>
        <p:xfrm>
          <a:off x="914400" y="40386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1" name="Line 171"/>
          <p:cNvSpPr>
            <a:spLocks noChangeShapeType="1"/>
          </p:cNvSpPr>
          <p:nvPr/>
        </p:nvSpPr>
        <p:spPr bwMode="auto">
          <a:xfrm flipV="1">
            <a:off x="1371600" y="52578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3374" name="Group 190"/>
          <p:cNvGraphicFramePr>
            <a:graphicFrameLocks noGrp="1"/>
          </p:cNvGraphicFramePr>
          <p:nvPr/>
        </p:nvGraphicFramePr>
        <p:xfrm>
          <a:off x="914400" y="4495800"/>
          <a:ext cx="6096000" cy="5334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6ED02-654C-4C48-8BD7-6A607AAC552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navigation</a:t>
            </a:r>
          </a:p>
          <a:p>
            <a:pPr lvl="1" eaLnBrk="1" hangingPunct="1"/>
            <a:r>
              <a:rPr lang="en-US" smtClean="0"/>
              <a:t>Parent of v[k] = v[(k – 1)/2]</a:t>
            </a:r>
          </a:p>
          <a:p>
            <a:pPr lvl="1" eaLnBrk="1" hangingPunct="1"/>
            <a:r>
              <a:rPr lang="en-US" smtClean="0"/>
              <a:t>Left child of v[k] = v[2*k + 1]</a:t>
            </a:r>
          </a:p>
          <a:p>
            <a:pPr lvl="1" eaLnBrk="1" hangingPunct="1"/>
            <a:r>
              <a:rPr lang="en-US" smtClean="0"/>
              <a:t>Right child of v[k] = v[2*k + 2]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518025" y="1363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graphicFrame>
        <p:nvGraphicFramePr>
          <p:cNvPr id="283653" name="Group 5"/>
          <p:cNvGraphicFramePr>
            <a:graphicFrameLocks noGrp="1"/>
          </p:cNvGraphicFramePr>
          <p:nvPr/>
        </p:nvGraphicFramePr>
        <p:xfrm>
          <a:off x="914400" y="45720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3671" name="Group 23"/>
          <p:cNvGraphicFramePr>
            <a:graphicFrameLocks noGrp="1"/>
          </p:cNvGraphicFramePr>
          <p:nvPr/>
        </p:nvGraphicFramePr>
        <p:xfrm>
          <a:off x="914400" y="40386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4" name="Line 47"/>
          <p:cNvSpPr>
            <a:spLocks noChangeShapeType="1"/>
          </p:cNvSpPr>
          <p:nvPr/>
        </p:nvSpPr>
        <p:spPr bwMode="auto">
          <a:xfrm flipV="1">
            <a:off x="1371600" y="5257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3696" name="Group 48"/>
          <p:cNvGraphicFramePr>
            <a:graphicFrameLocks noGrp="1"/>
          </p:cNvGraphicFramePr>
          <p:nvPr/>
        </p:nvGraphicFramePr>
        <p:xfrm>
          <a:off x="914400" y="4495800"/>
          <a:ext cx="6096000" cy="5334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63" name="Line 66"/>
          <p:cNvSpPr>
            <a:spLocks noChangeShapeType="1"/>
          </p:cNvSpPr>
          <p:nvPr/>
        </p:nvSpPr>
        <p:spPr bwMode="auto">
          <a:xfrm flipV="1">
            <a:off x="1295400" y="5334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7548F-861B-4CFE-9486-C1943CCCF8F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navigation</a:t>
            </a:r>
          </a:p>
          <a:p>
            <a:pPr lvl="1" eaLnBrk="1" hangingPunct="1"/>
            <a:r>
              <a:rPr lang="en-US" smtClean="0"/>
              <a:t>Parent of v[k] = v[(k – 1)/2]</a:t>
            </a:r>
          </a:p>
          <a:p>
            <a:pPr lvl="1" eaLnBrk="1" hangingPunct="1"/>
            <a:r>
              <a:rPr lang="en-US" smtClean="0"/>
              <a:t>Left child of v[k] = v[2*k + 1]</a:t>
            </a:r>
          </a:p>
          <a:p>
            <a:pPr lvl="1" eaLnBrk="1" hangingPunct="1"/>
            <a:r>
              <a:rPr lang="en-US" smtClean="0"/>
              <a:t>Right child of v[k] = v[2*k + 2]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518025" y="1363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graphicFrame>
        <p:nvGraphicFramePr>
          <p:cNvPr id="285701" name="Group 5"/>
          <p:cNvGraphicFramePr>
            <a:graphicFrameLocks noGrp="1"/>
          </p:cNvGraphicFramePr>
          <p:nvPr/>
        </p:nvGraphicFramePr>
        <p:xfrm>
          <a:off x="914400" y="45720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5719" name="Group 23"/>
          <p:cNvGraphicFramePr>
            <a:graphicFrameLocks noGrp="1"/>
          </p:cNvGraphicFramePr>
          <p:nvPr/>
        </p:nvGraphicFramePr>
        <p:xfrm>
          <a:off x="914400" y="40386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8" name="Line 47"/>
          <p:cNvSpPr>
            <a:spLocks noChangeShapeType="1"/>
          </p:cNvSpPr>
          <p:nvPr/>
        </p:nvSpPr>
        <p:spPr bwMode="auto">
          <a:xfrm flipV="1">
            <a:off x="1371600" y="5257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Line 48"/>
          <p:cNvSpPr>
            <a:spLocks noChangeShapeType="1"/>
          </p:cNvSpPr>
          <p:nvPr/>
        </p:nvSpPr>
        <p:spPr bwMode="auto">
          <a:xfrm flipV="1">
            <a:off x="1371600" y="5410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5745" name="Group 49"/>
          <p:cNvGraphicFramePr>
            <a:graphicFrameLocks noGrp="1"/>
          </p:cNvGraphicFramePr>
          <p:nvPr/>
        </p:nvGraphicFramePr>
        <p:xfrm>
          <a:off x="914400" y="4495800"/>
          <a:ext cx="6096000" cy="5334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6097F-7C34-4FD9-A3E8-03504E0F474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navigation</a:t>
            </a:r>
          </a:p>
          <a:p>
            <a:pPr lvl="1" eaLnBrk="1" hangingPunct="1"/>
            <a:r>
              <a:rPr lang="en-US" smtClean="0"/>
              <a:t>Parent of v[k] = v[(k – 1)/2]</a:t>
            </a:r>
          </a:p>
          <a:p>
            <a:pPr lvl="1" eaLnBrk="1" hangingPunct="1"/>
            <a:r>
              <a:rPr lang="en-US" smtClean="0"/>
              <a:t>Left child of v[k] = v[2*k + 1]</a:t>
            </a:r>
          </a:p>
          <a:p>
            <a:pPr lvl="1" eaLnBrk="1" hangingPunct="1"/>
            <a:r>
              <a:rPr lang="en-US" smtClean="0"/>
              <a:t>Right child of v[k] = v[2*k + 2]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518025" y="1363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graphicFrame>
        <p:nvGraphicFramePr>
          <p:cNvPr id="287749" name="Group 5"/>
          <p:cNvGraphicFramePr>
            <a:graphicFrameLocks noGrp="1"/>
          </p:cNvGraphicFramePr>
          <p:nvPr/>
        </p:nvGraphicFramePr>
        <p:xfrm>
          <a:off x="914400" y="45720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767" name="Group 23"/>
          <p:cNvGraphicFramePr>
            <a:graphicFrameLocks noGrp="1"/>
          </p:cNvGraphicFramePr>
          <p:nvPr/>
        </p:nvGraphicFramePr>
        <p:xfrm>
          <a:off x="914400" y="40386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2" name="Line 47"/>
          <p:cNvSpPr>
            <a:spLocks noChangeShapeType="1"/>
          </p:cNvSpPr>
          <p:nvPr/>
        </p:nvSpPr>
        <p:spPr bwMode="auto">
          <a:xfrm flipV="1">
            <a:off x="2209800" y="5257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7792" name="Group 48"/>
          <p:cNvGraphicFramePr>
            <a:graphicFrameLocks noGrp="1"/>
          </p:cNvGraphicFramePr>
          <p:nvPr/>
        </p:nvGraphicFramePr>
        <p:xfrm>
          <a:off x="914400" y="4495800"/>
          <a:ext cx="6096000" cy="5334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1" name="Line 66"/>
          <p:cNvSpPr>
            <a:spLocks noChangeShapeType="1"/>
          </p:cNvSpPr>
          <p:nvPr/>
        </p:nvSpPr>
        <p:spPr bwMode="auto">
          <a:xfrm flipV="1">
            <a:off x="2209800" y="52578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92D1D-A7F6-4D51-A52D-5DC844516A6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navigation</a:t>
            </a:r>
          </a:p>
          <a:p>
            <a:pPr lvl="1" eaLnBrk="1" hangingPunct="1"/>
            <a:r>
              <a:rPr lang="en-US" smtClean="0"/>
              <a:t>Parent of v[k] = v[(k – 1)/2]</a:t>
            </a:r>
          </a:p>
          <a:p>
            <a:pPr lvl="1" eaLnBrk="1" hangingPunct="1"/>
            <a:r>
              <a:rPr lang="en-US" smtClean="0"/>
              <a:t>Left child of v[k] = v[2*k + 1]</a:t>
            </a:r>
          </a:p>
          <a:p>
            <a:pPr lvl="1" eaLnBrk="1" hangingPunct="1"/>
            <a:r>
              <a:rPr lang="en-US" smtClean="0"/>
              <a:t>Right child of v[k] = v[2*k + 2]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518025" y="1363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graphicFrame>
        <p:nvGraphicFramePr>
          <p:cNvPr id="289797" name="Group 5"/>
          <p:cNvGraphicFramePr>
            <a:graphicFrameLocks noGrp="1"/>
          </p:cNvGraphicFramePr>
          <p:nvPr/>
        </p:nvGraphicFramePr>
        <p:xfrm>
          <a:off x="914400" y="45720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815" name="Group 23"/>
          <p:cNvGraphicFramePr>
            <a:graphicFrameLocks noGrp="1"/>
          </p:cNvGraphicFramePr>
          <p:nvPr/>
        </p:nvGraphicFramePr>
        <p:xfrm>
          <a:off x="914400" y="40386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6" name="Line 47"/>
          <p:cNvSpPr>
            <a:spLocks noChangeShapeType="1"/>
          </p:cNvSpPr>
          <p:nvPr/>
        </p:nvSpPr>
        <p:spPr bwMode="auto">
          <a:xfrm flipV="1">
            <a:off x="2209800" y="5257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9840" name="Group 48"/>
          <p:cNvGraphicFramePr>
            <a:graphicFrameLocks noGrp="1"/>
          </p:cNvGraphicFramePr>
          <p:nvPr/>
        </p:nvGraphicFramePr>
        <p:xfrm>
          <a:off x="914400" y="4495800"/>
          <a:ext cx="6096000" cy="5334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5" name="Line 66"/>
          <p:cNvSpPr>
            <a:spLocks noChangeShapeType="1"/>
          </p:cNvSpPr>
          <p:nvPr/>
        </p:nvSpPr>
        <p:spPr bwMode="auto">
          <a:xfrm flipV="1">
            <a:off x="2209800" y="52578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72356-91A7-4F2C-9EEA-8F1C19F60A2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navigation</a:t>
            </a:r>
          </a:p>
          <a:p>
            <a:pPr lvl="1" eaLnBrk="1" hangingPunct="1"/>
            <a:r>
              <a:rPr lang="en-US" smtClean="0"/>
              <a:t>Parent of v[k] = v[(k – 1)/2]</a:t>
            </a:r>
          </a:p>
          <a:p>
            <a:pPr lvl="1" eaLnBrk="1" hangingPunct="1"/>
            <a:r>
              <a:rPr lang="en-US" smtClean="0"/>
              <a:t>Left child of v[k] = v[2*k + 1]</a:t>
            </a:r>
          </a:p>
          <a:p>
            <a:pPr lvl="1" eaLnBrk="1" hangingPunct="1"/>
            <a:r>
              <a:rPr lang="en-US" smtClean="0"/>
              <a:t>Right child of v[k] = v[2*k + 2]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518025" y="1363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graphicFrame>
        <p:nvGraphicFramePr>
          <p:cNvPr id="291845" name="Group 5"/>
          <p:cNvGraphicFramePr>
            <a:graphicFrameLocks noGrp="1"/>
          </p:cNvGraphicFramePr>
          <p:nvPr/>
        </p:nvGraphicFramePr>
        <p:xfrm>
          <a:off x="914400" y="45720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1863" name="Group 23"/>
          <p:cNvGraphicFramePr>
            <a:graphicFrameLocks noGrp="1"/>
          </p:cNvGraphicFramePr>
          <p:nvPr/>
        </p:nvGraphicFramePr>
        <p:xfrm>
          <a:off x="914400" y="40386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0" name="Line 47"/>
          <p:cNvSpPr>
            <a:spLocks noChangeShapeType="1"/>
          </p:cNvSpPr>
          <p:nvPr/>
        </p:nvSpPr>
        <p:spPr bwMode="auto">
          <a:xfrm flipV="1">
            <a:off x="3124200" y="5257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1888" name="Group 48"/>
          <p:cNvGraphicFramePr>
            <a:graphicFrameLocks noGrp="1"/>
          </p:cNvGraphicFramePr>
          <p:nvPr/>
        </p:nvGraphicFramePr>
        <p:xfrm>
          <a:off x="914400" y="4495800"/>
          <a:ext cx="6096000" cy="5334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9" name="Line 66"/>
          <p:cNvSpPr>
            <a:spLocks noChangeShapeType="1"/>
          </p:cNvSpPr>
          <p:nvPr/>
        </p:nvSpPr>
        <p:spPr bwMode="auto">
          <a:xfrm flipV="1">
            <a:off x="3124200" y="5334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F8E-A36A-441A-A967-37F94B33EE7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navigation</a:t>
            </a:r>
          </a:p>
          <a:p>
            <a:pPr lvl="1" eaLnBrk="1" hangingPunct="1"/>
            <a:r>
              <a:rPr lang="en-US" smtClean="0"/>
              <a:t>Parent of v[k] = v[(k – 1)/2]</a:t>
            </a:r>
          </a:p>
          <a:p>
            <a:pPr lvl="1" eaLnBrk="1" hangingPunct="1"/>
            <a:r>
              <a:rPr lang="en-US" smtClean="0"/>
              <a:t>Left child of v[k] = v[2*k + 1]</a:t>
            </a:r>
          </a:p>
          <a:p>
            <a:pPr lvl="1" eaLnBrk="1" hangingPunct="1"/>
            <a:r>
              <a:rPr lang="en-US" smtClean="0"/>
              <a:t>Right child of v[k] = v[2*k + 2]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518025" y="1363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graphicFrame>
        <p:nvGraphicFramePr>
          <p:cNvPr id="293893" name="Group 5"/>
          <p:cNvGraphicFramePr>
            <a:graphicFrameLocks noGrp="1"/>
          </p:cNvGraphicFramePr>
          <p:nvPr/>
        </p:nvGraphicFramePr>
        <p:xfrm>
          <a:off x="914400" y="45720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3911" name="Group 23"/>
          <p:cNvGraphicFramePr>
            <a:graphicFrameLocks noGrp="1"/>
          </p:cNvGraphicFramePr>
          <p:nvPr/>
        </p:nvGraphicFramePr>
        <p:xfrm>
          <a:off x="914400" y="4038600"/>
          <a:ext cx="6096000" cy="508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4" name="Line 47"/>
          <p:cNvSpPr>
            <a:spLocks noChangeShapeType="1"/>
          </p:cNvSpPr>
          <p:nvPr/>
        </p:nvSpPr>
        <p:spPr bwMode="auto">
          <a:xfrm flipV="1">
            <a:off x="3124200" y="5257800"/>
            <a:ext cx="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3936" name="Group 48"/>
          <p:cNvGraphicFramePr>
            <a:graphicFrameLocks noGrp="1"/>
          </p:cNvGraphicFramePr>
          <p:nvPr/>
        </p:nvGraphicFramePr>
        <p:xfrm>
          <a:off x="914400" y="4495800"/>
          <a:ext cx="6096000" cy="5334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3" name="Line 66"/>
          <p:cNvSpPr>
            <a:spLocks noChangeShapeType="1"/>
          </p:cNvSpPr>
          <p:nvPr/>
        </p:nvSpPr>
        <p:spPr bwMode="auto">
          <a:xfrm flipV="1">
            <a:off x="3048000" y="52578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972AC-C699-4F05-93C7-C4FC0DBE042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 Traversals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Inorder traversal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Definition:  left child, vertex, right child (recursive)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Algorithm:  depth-first search (visit between children)</a:t>
            </a:r>
          </a:p>
          <a:p>
            <a:pPr lvl="2" eaLnBrk="1" hangingPunct="1">
              <a:buFontTx/>
              <a:buNone/>
            </a:pPr>
            <a:endParaRPr lang="en-US" sz="1800" baseline="30000" smtClean="0"/>
          </a:p>
          <a:p>
            <a:pPr lvl="1" eaLnBrk="1" hangingPunct="1"/>
            <a:endParaRPr lang="en-US" baseline="30000" smtClean="0"/>
          </a:p>
          <a:p>
            <a:pPr lvl="2" eaLnBrk="1" hangingPunct="1">
              <a:buFontTx/>
              <a:buNone/>
            </a:pPr>
            <a:endParaRPr lang="en-US" sz="1800" baseline="30000" smtClean="0"/>
          </a:p>
          <a:p>
            <a:pPr lvl="1" eaLnBrk="1" hangingPunct="1">
              <a:buFontTx/>
              <a:buNone/>
            </a:pPr>
            <a:endParaRPr lang="en-US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A815E-5116-44E5-BAEE-36B48EBD397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Inorder Traversal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682875" y="16002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073275" y="244316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276600" y="244316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057400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886200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276600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2225675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835275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1616075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2225675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429000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3429000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057400" y="16097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0498" name="Text Box 20"/>
          <p:cNvSpPr txBox="1">
            <a:spLocks noChangeArrowheads="1"/>
          </p:cNvSpPr>
          <p:nvPr/>
        </p:nvSpPr>
        <p:spPr bwMode="auto">
          <a:xfrm>
            <a:off x="6076950" y="16002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0499" name="Text Box 21"/>
          <p:cNvSpPr txBox="1">
            <a:spLocks noChangeArrowheads="1"/>
          </p:cNvSpPr>
          <p:nvPr/>
        </p:nvSpPr>
        <p:spPr bwMode="auto">
          <a:xfrm>
            <a:off x="5467350" y="24431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0500" name="Text Box 22"/>
          <p:cNvSpPr txBox="1">
            <a:spLocks noChangeArrowheads="1"/>
          </p:cNvSpPr>
          <p:nvPr/>
        </p:nvSpPr>
        <p:spPr bwMode="auto">
          <a:xfrm>
            <a:off x="6670675" y="244316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0501" name="Text Box 23"/>
          <p:cNvSpPr txBox="1">
            <a:spLocks noChangeArrowheads="1"/>
          </p:cNvSpPr>
          <p:nvPr/>
        </p:nvSpPr>
        <p:spPr bwMode="auto">
          <a:xfrm>
            <a:off x="4841875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0502" name="Text Box 24"/>
          <p:cNvSpPr txBox="1">
            <a:spLocks noChangeArrowheads="1"/>
          </p:cNvSpPr>
          <p:nvPr/>
        </p:nvSpPr>
        <p:spPr bwMode="auto">
          <a:xfrm>
            <a:off x="5451475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0503" name="Text Box 25"/>
          <p:cNvSpPr txBox="1">
            <a:spLocks noChangeArrowheads="1"/>
          </p:cNvSpPr>
          <p:nvPr/>
        </p:nvSpPr>
        <p:spPr bwMode="auto">
          <a:xfrm>
            <a:off x="7280275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0504" name="Text Box 26"/>
          <p:cNvSpPr txBox="1">
            <a:spLocks noChangeArrowheads="1"/>
          </p:cNvSpPr>
          <p:nvPr/>
        </p:nvSpPr>
        <p:spPr bwMode="auto">
          <a:xfrm>
            <a:off x="6670675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0505" name="Line 27"/>
          <p:cNvSpPr>
            <a:spLocks noChangeShapeType="1"/>
          </p:cNvSpPr>
          <p:nvPr/>
        </p:nvSpPr>
        <p:spPr bwMode="auto">
          <a:xfrm flipH="1">
            <a:off x="5619750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28"/>
          <p:cNvSpPr>
            <a:spLocks noChangeShapeType="1"/>
          </p:cNvSpPr>
          <p:nvPr/>
        </p:nvSpPr>
        <p:spPr bwMode="auto">
          <a:xfrm>
            <a:off x="6229350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9"/>
          <p:cNvSpPr>
            <a:spLocks noChangeShapeType="1"/>
          </p:cNvSpPr>
          <p:nvPr/>
        </p:nvSpPr>
        <p:spPr bwMode="auto">
          <a:xfrm flipH="1">
            <a:off x="5010150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30"/>
          <p:cNvSpPr>
            <a:spLocks noChangeShapeType="1"/>
          </p:cNvSpPr>
          <p:nvPr/>
        </p:nvSpPr>
        <p:spPr bwMode="auto">
          <a:xfrm>
            <a:off x="5619750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31"/>
          <p:cNvSpPr>
            <a:spLocks noChangeShapeType="1"/>
          </p:cNvSpPr>
          <p:nvPr/>
        </p:nvSpPr>
        <p:spPr bwMode="auto">
          <a:xfrm>
            <a:off x="6823075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32"/>
          <p:cNvSpPr>
            <a:spLocks noChangeShapeType="1"/>
          </p:cNvSpPr>
          <p:nvPr/>
        </p:nvSpPr>
        <p:spPr bwMode="auto">
          <a:xfrm>
            <a:off x="6823075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Text Box 33"/>
          <p:cNvSpPr txBox="1">
            <a:spLocks noChangeArrowheads="1"/>
          </p:cNvSpPr>
          <p:nvPr/>
        </p:nvSpPr>
        <p:spPr bwMode="auto">
          <a:xfrm>
            <a:off x="5451475" y="16097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0512" name="Text Box 35"/>
          <p:cNvSpPr txBox="1">
            <a:spLocks noChangeArrowheads="1"/>
          </p:cNvSpPr>
          <p:nvPr/>
        </p:nvSpPr>
        <p:spPr bwMode="auto">
          <a:xfrm>
            <a:off x="2759075" y="410051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0513" name="Text Box 36"/>
          <p:cNvSpPr txBox="1">
            <a:spLocks noChangeArrowheads="1"/>
          </p:cNvSpPr>
          <p:nvPr/>
        </p:nvSpPr>
        <p:spPr bwMode="auto">
          <a:xfrm>
            <a:off x="2149475" y="4943475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0514" name="Text Box 37"/>
          <p:cNvSpPr txBox="1">
            <a:spLocks noChangeArrowheads="1"/>
          </p:cNvSpPr>
          <p:nvPr/>
        </p:nvSpPr>
        <p:spPr bwMode="auto">
          <a:xfrm>
            <a:off x="3352800" y="494347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0515" name="Text Box 38"/>
          <p:cNvSpPr txBox="1">
            <a:spLocks noChangeArrowheads="1"/>
          </p:cNvSpPr>
          <p:nvPr/>
        </p:nvSpPr>
        <p:spPr bwMode="auto">
          <a:xfrm>
            <a:off x="1524000" y="570071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0516" name="Text Box 39"/>
          <p:cNvSpPr txBox="1">
            <a:spLocks noChangeArrowheads="1"/>
          </p:cNvSpPr>
          <p:nvPr/>
        </p:nvSpPr>
        <p:spPr bwMode="auto">
          <a:xfrm>
            <a:off x="2133600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0517" name="Text Box 40"/>
          <p:cNvSpPr txBox="1">
            <a:spLocks noChangeArrowheads="1"/>
          </p:cNvSpPr>
          <p:nvPr/>
        </p:nvSpPr>
        <p:spPr bwMode="auto">
          <a:xfrm>
            <a:off x="3962400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0518" name="Text Box 41"/>
          <p:cNvSpPr txBox="1">
            <a:spLocks noChangeArrowheads="1"/>
          </p:cNvSpPr>
          <p:nvPr/>
        </p:nvSpPr>
        <p:spPr bwMode="auto">
          <a:xfrm>
            <a:off x="3352800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0519" name="Line 42"/>
          <p:cNvSpPr>
            <a:spLocks noChangeShapeType="1"/>
          </p:cNvSpPr>
          <p:nvPr/>
        </p:nvSpPr>
        <p:spPr bwMode="auto">
          <a:xfrm flipH="1">
            <a:off x="2301875" y="44815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43"/>
          <p:cNvSpPr>
            <a:spLocks noChangeShapeType="1"/>
          </p:cNvSpPr>
          <p:nvPr/>
        </p:nvSpPr>
        <p:spPr bwMode="auto">
          <a:xfrm>
            <a:off x="2911475" y="44815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Line 44"/>
          <p:cNvSpPr>
            <a:spLocks noChangeShapeType="1"/>
          </p:cNvSpPr>
          <p:nvPr/>
        </p:nvSpPr>
        <p:spPr bwMode="auto">
          <a:xfrm flipH="1">
            <a:off x="1692275" y="53197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45"/>
          <p:cNvSpPr>
            <a:spLocks noChangeShapeType="1"/>
          </p:cNvSpPr>
          <p:nvPr/>
        </p:nvSpPr>
        <p:spPr bwMode="auto">
          <a:xfrm>
            <a:off x="2301875" y="53197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46"/>
          <p:cNvSpPr>
            <a:spLocks noChangeShapeType="1"/>
          </p:cNvSpPr>
          <p:nvPr/>
        </p:nvSpPr>
        <p:spPr bwMode="auto">
          <a:xfrm>
            <a:off x="3505200" y="53197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7"/>
          <p:cNvSpPr>
            <a:spLocks noChangeShapeType="1"/>
          </p:cNvSpPr>
          <p:nvPr/>
        </p:nvSpPr>
        <p:spPr bwMode="auto">
          <a:xfrm>
            <a:off x="3505200" y="53197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Text Box 48"/>
          <p:cNvSpPr txBox="1">
            <a:spLocks noChangeArrowheads="1"/>
          </p:cNvSpPr>
          <p:nvPr/>
        </p:nvSpPr>
        <p:spPr bwMode="auto">
          <a:xfrm>
            <a:off x="2133600" y="41100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0526" name="Text Box 50"/>
          <p:cNvSpPr txBox="1">
            <a:spLocks noChangeArrowheads="1"/>
          </p:cNvSpPr>
          <p:nvPr/>
        </p:nvSpPr>
        <p:spPr bwMode="auto">
          <a:xfrm>
            <a:off x="6111875" y="410051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0527" name="Text Box 51"/>
          <p:cNvSpPr txBox="1">
            <a:spLocks noChangeArrowheads="1"/>
          </p:cNvSpPr>
          <p:nvPr/>
        </p:nvSpPr>
        <p:spPr bwMode="auto">
          <a:xfrm>
            <a:off x="5502275" y="4943475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0528" name="Text Box 52"/>
          <p:cNvSpPr txBox="1">
            <a:spLocks noChangeArrowheads="1"/>
          </p:cNvSpPr>
          <p:nvPr/>
        </p:nvSpPr>
        <p:spPr bwMode="auto">
          <a:xfrm>
            <a:off x="6705600" y="494347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0529" name="Text Box 53"/>
          <p:cNvSpPr txBox="1">
            <a:spLocks noChangeArrowheads="1"/>
          </p:cNvSpPr>
          <p:nvPr/>
        </p:nvSpPr>
        <p:spPr bwMode="auto">
          <a:xfrm>
            <a:off x="4876800" y="57007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0530" name="Text Box 54"/>
          <p:cNvSpPr txBox="1">
            <a:spLocks noChangeArrowheads="1"/>
          </p:cNvSpPr>
          <p:nvPr/>
        </p:nvSpPr>
        <p:spPr bwMode="auto">
          <a:xfrm>
            <a:off x="5486400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0531" name="Text Box 55"/>
          <p:cNvSpPr txBox="1">
            <a:spLocks noChangeArrowheads="1"/>
          </p:cNvSpPr>
          <p:nvPr/>
        </p:nvSpPr>
        <p:spPr bwMode="auto">
          <a:xfrm>
            <a:off x="7315200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0532" name="Text Box 56"/>
          <p:cNvSpPr txBox="1">
            <a:spLocks noChangeArrowheads="1"/>
          </p:cNvSpPr>
          <p:nvPr/>
        </p:nvSpPr>
        <p:spPr bwMode="auto">
          <a:xfrm>
            <a:off x="6705600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0533" name="Line 57"/>
          <p:cNvSpPr>
            <a:spLocks noChangeShapeType="1"/>
          </p:cNvSpPr>
          <p:nvPr/>
        </p:nvSpPr>
        <p:spPr bwMode="auto">
          <a:xfrm flipH="1">
            <a:off x="5654675" y="44815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Line 58"/>
          <p:cNvSpPr>
            <a:spLocks noChangeShapeType="1"/>
          </p:cNvSpPr>
          <p:nvPr/>
        </p:nvSpPr>
        <p:spPr bwMode="auto">
          <a:xfrm>
            <a:off x="6264275" y="44815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Line 59"/>
          <p:cNvSpPr>
            <a:spLocks noChangeShapeType="1"/>
          </p:cNvSpPr>
          <p:nvPr/>
        </p:nvSpPr>
        <p:spPr bwMode="auto">
          <a:xfrm flipH="1">
            <a:off x="5045075" y="53197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Line 60"/>
          <p:cNvSpPr>
            <a:spLocks noChangeShapeType="1"/>
          </p:cNvSpPr>
          <p:nvPr/>
        </p:nvSpPr>
        <p:spPr bwMode="auto">
          <a:xfrm>
            <a:off x="5654675" y="53197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7" name="Line 61"/>
          <p:cNvSpPr>
            <a:spLocks noChangeShapeType="1"/>
          </p:cNvSpPr>
          <p:nvPr/>
        </p:nvSpPr>
        <p:spPr bwMode="auto">
          <a:xfrm>
            <a:off x="6858000" y="53197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8" name="Line 62"/>
          <p:cNvSpPr>
            <a:spLocks noChangeShapeType="1"/>
          </p:cNvSpPr>
          <p:nvPr/>
        </p:nvSpPr>
        <p:spPr bwMode="auto">
          <a:xfrm>
            <a:off x="6858000" y="53197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9" name="Text Box 63"/>
          <p:cNvSpPr txBox="1">
            <a:spLocks noChangeArrowheads="1"/>
          </p:cNvSpPr>
          <p:nvPr/>
        </p:nvSpPr>
        <p:spPr bwMode="auto">
          <a:xfrm>
            <a:off x="5486400" y="41100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86747-7A87-408E-92A7-F8B55C45C67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Definition:  A </a:t>
            </a:r>
            <a:r>
              <a:rPr lang="en-US" i="1" smtClean="0"/>
              <a:t>binary tree</a:t>
            </a:r>
            <a:r>
              <a:rPr lang="en-US" smtClean="0"/>
              <a:t> is a rooted tree in which no vertex has more than two children</a:t>
            </a:r>
          </a:p>
          <a:p>
            <a:pPr lvl="1" eaLnBrk="1" hangingPunct="1"/>
            <a:r>
              <a:rPr lang="en-US" smtClean="0"/>
              <a:t>Left and right child nodes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57350" y="28813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047750" y="372427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2251075" y="372427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422275" y="44815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3081" name="Text Box 10"/>
          <p:cNvSpPr txBox="1">
            <a:spLocks noChangeArrowheads="1"/>
          </p:cNvSpPr>
          <p:nvPr/>
        </p:nvSpPr>
        <p:spPr bwMode="auto">
          <a:xfrm>
            <a:off x="1031875" y="44815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2251075" y="44815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 flipH="1">
            <a:off x="1200150" y="32623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5"/>
          <p:cNvSpPr>
            <a:spLocks noChangeShapeType="1"/>
          </p:cNvSpPr>
          <p:nvPr/>
        </p:nvSpPr>
        <p:spPr bwMode="auto">
          <a:xfrm>
            <a:off x="1809750" y="32623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6"/>
          <p:cNvSpPr>
            <a:spLocks noChangeShapeType="1"/>
          </p:cNvSpPr>
          <p:nvPr/>
        </p:nvSpPr>
        <p:spPr bwMode="auto">
          <a:xfrm flipH="1">
            <a:off x="590550" y="41005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7"/>
          <p:cNvSpPr>
            <a:spLocks noChangeShapeType="1"/>
          </p:cNvSpPr>
          <p:nvPr/>
        </p:nvSpPr>
        <p:spPr bwMode="auto">
          <a:xfrm>
            <a:off x="1200150" y="41005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2403475" y="41005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Text Box 20"/>
          <p:cNvSpPr txBox="1">
            <a:spLocks noChangeArrowheads="1"/>
          </p:cNvSpPr>
          <p:nvPr/>
        </p:nvSpPr>
        <p:spPr bwMode="auto">
          <a:xfrm>
            <a:off x="1031875" y="28908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1031875" y="52435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3090" name="Line 22"/>
          <p:cNvSpPr>
            <a:spLocks noChangeShapeType="1"/>
          </p:cNvSpPr>
          <p:nvPr/>
        </p:nvSpPr>
        <p:spPr bwMode="auto">
          <a:xfrm>
            <a:off x="1184275" y="48625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91" name="Picture 23" descr="fig04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9000"/>
            <a:ext cx="5029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C03C2-7A03-4F84-86A9-3F632880408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Inorder Traversal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724150" y="16002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14550" y="24431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317875" y="244316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89075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098675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927475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317875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>
            <a:off x="2266950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2876550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1657350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266950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470275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470275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2098675" y="16097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6118225" y="16002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5508625" y="24431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6711950" y="244316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4883150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5492750" y="32004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7321550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6711950" y="32004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1529" name="Line 26"/>
          <p:cNvSpPr>
            <a:spLocks noChangeShapeType="1"/>
          </p:cNvSpPr>
          <p:nvPr/>
        </p:nvSpPr>
        <p:spPr bwMode="auto">
          <a:xfrm flipH="1">
            <a:off x="5661025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>
            <a:off x="6270625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8"/>
          <p:cNvSpPr>
            <a:spLocks noChangeShapeType="1"/>
          </p:cNvSpPr>
          <p:nvPr/>
        </p:nvSpPr>
        <p:spPr bwMode="auto">
          <a:xfrm flipH="1">
            <a:off x="5051425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5661025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0"/>
          <p:cNvSpPr>
            <a:spLocks noChangeShapeType="1"/>
          </p:cNvSpPr>
          <p:nvPr/>
        </p:nvSpPr>
        <p:spPr bwMode="auto">
          <a:xfrm>
            <a:off x="6864350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>
            <a:off x="6864350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2"/>
          <p:cNvSpPr txBox="1">
            <a:spLocks noChangeArrowheads="1"/>
          </p:cNvSpPr>
          <p:nvPr/>
        </p:nvSpPr>
        <p:spPr bwMode="auto">
          <a:xfrm>
            <a:off x="5492750" y="16097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1536" name="Text Box 34"/>
          <p:cNvSpPr txBox="1">
            <a:spLocks noChangeArrowheads="1"/>
          </p:cNvSpPr>
          <p:nvPr/>
        </p:nvSpPr>
        <p:spPr bwMode="auto">
          <a:xfrm>
            <a:off x="2800350" y="410051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1537" name="Text Box 35"/>
          <p:cNvSpPr txBox="1">
            <a:spLocks noChangeArrowheads="1"/>
          </p:cNvSpPr>
          <p:nvPr/>
        </p:nvSpPr>
        <p:spPr bwMode="auto">
          <a:xfrm>
            <a:off x="2190750" y="4943475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1538" name="Text Box 36"/>
          <p:cNvSpPr txBox="1">
            <a:spLocks noChangeArrowheads="1"/>
          </p:cNvSpPr>
          <p:nvPr/>
        </p:nvSpPr>
        <p:spPr bwMode="auto">
          <a:xfrm>
            <a:off x="3394075" y="494347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1539" name="Text Box 37"/>
          <p:cNvSpPr txBox="1">
            <a:spLocks noChangeArrowheads="1"/>
          </p:cNvSpPr>
          <p:nvPr/>
        </p:nvSpPr>
        <p:spPr bwMode="auto">
          <a:xfrm>
            <a:off x="1565275" y="57007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1540" name="Text Box 38"/>
          <p:cNvSpPr txBox="1">
            <a:spLocks noChangeArrowheads="1"/>
          </p:cNvSpPr>
          <p:nvPr/>
        </p:nvSpPr>
        <p:spPr bwMode="auto">
          <a:xfrm>
            <a:off x="2174875" y="57007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1541" name="Text Box 39"/>
          <p:cNvSpPr txBox="1">
            <a:spLocks noChangeArrowheads="1"/>
          </p:cNvSpPr>
          <p:nvPr/>
        </p:nvSpPr>
        <p:spPr bwMode="auto">
          <a:xfrm>
            <a:off x="4003675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1542" name="Text Box 40"/>
          <p:cNvSpPr txBox="1">
            <a:spLocks noChangeArrowheads="1"/>
          </p:cNvSpPr>
          <p:nvPr/>
        </p:nvSpPr>
        <p:spPr bwMode="auto">
          <a:xfrm>
            <a:off x="3394075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1543" name="Line 41"/>
          <p:cNvSpPr>
            <a:spLocks noChangeShapeType="1"/>
          </p:cNvSpPr>
          <p:nvPr/>
        </p:nvSpPr>
        <p:spPr bwMode="auto">
          <a:xfrm flipH="1">
            <a:off x="2343150" y="44815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42"/>
          <p:cNvSpPr>
            <a:spLocks noChangeShapeType="1"/>
          </p:cNvSpPr>
          <p:nvPr/>
        </p:nvSpPr>
        <p:spPr bwMode="auto">
          <a:xfrm>
            <a:off x="2952750" y="44815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3"/>
          <p:cNvSpPr>
            <a:spLocks noChangeShapeType="1"/>
          </p:cNvSpPr>
          <p:nvPr/>
        </p:nvSpPr>
        <p:spPr bwMode="auto">
          <a:xfrm flipH="1">
            <a:off x="1733550" y="53197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4"/>
          <p:cNvSpPr>
            <a:spLocks noChangeShapeType="1"/>
          </p:cNvSpPr>
          <p:nvPr/>
        </p:nvSpPr>
        <p:spPr bwMode="auto">
          <a:xfrm>
            <a:off x="2343150" y="53197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5"/>
          <p:cNvSpPr>
            <a:spLocks noChangeShapeType="1"/>
          </p:cNvSpPr>
          <p:nvPr/>
        </p:nvSpPr>
        <p:spPr bwMode="auto">
          <a:xfrm>
            <a:off x="3546475" y="53197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Line 46"/>
          <p:cNvSpPr>
            <a:spLocks noChangeShapeType="1"/>
          </p:cNvSpPr>
          <p:nvPr/>
        </p:nvSpPr>
        <p:spPr bwMode="auto">
          <a:xfrm>
            <a:off x="3546475" y="53197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Text Box 47"/>
          <p:cNvSpPr txBox="1">
            <a:spLocks noChangeArrowheads="1"/>
          </p:cNvSpPr>
          <p:nvPr/>
        </p:nvSpPr>
        <p:spPr bwMode="auto">
          <a:xfrm>
            <a:off x="2174875" y="41100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1550" name="Text Box 49"/>
          <p:cNvSpPr txBox="1">
            <a:spLocks noChangeArrowheads="1"/>
          </p:cNvSpPr>
          <p:nvPr/>
        </p:nvSpPr>
        <p:spPr bwMode="auto">
          <a:xfrm>
            <a:off x="6153150" y="41005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1551" name="Text Box 50"/>
          <p:cNvSpPr txBox="1">
            <a:spLocks noChangeArrowheads="1"/>
          </p:cNvSpPr>
          <p:nvPr/>
        </p:nvSpPr>
        <p:spPr bwMode="auto">
          <a:xfrm>
            <a:off x="5543550" y="4943475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1552" name="Text Box 51"/>
          <p:cNvSpPr txBox="1">
            <a:spLocks noChangeArrowheads="1"/>
          </p:cNvSpPr>
          <p:nvPr/>
        </p:nvSpPr>
        <p:spPr bwMode="auto">
          <a:xfrm>
            <a:off x="6746875" y="494347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1553" name="Text Box 52"/>
          <p:cNvSpPr txBox="1">
            <a:spLocks noChangeArrowheads="1"/>
          </p:cNvSpPr>
          <p:nvPr/>
        </p:nvSpPr>
        <p:spPr bwMode="auto">
          <a:xfrm>
            <a:off x="4918075" y="57007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1554" name="Text Box 53"/>
          <p:cNvSpPr txBox="1">
            <a:spLocks noChangeArrowheads="1"/>
          </p:cNvSpPr>
          <p:nvPr/>
        </p:nvSpPr>
        <p:spPr bwMode="auto">
          <a:xfrm>
            <a:off x="5527675" y="57007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1555" name="Text Box 54"/>
          <p:cNvSpPr txBox="1">
            <a:spLocks noChangeArrowheads="1"/>
          </p:cNvSpPr>
          <p:nvPr/>
        </p:nvSpPr>
        <p:spPr bwMode="auto">
          <a:xfrm>
            <a:off x="7356475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1556" name="Text Box 55"/>
          <p:cNvSpPr txBox="1">
            <a:spLocks noChangeArrowheads="1"/>
          </p:cNvSpPr>
          <p:nvPr/>
        </p:nvSpPr>
        <p:spPr bwMode="auto">
          <a:xfrm>
            <a:off x="6746875" y="5700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1557" name="Line 56"/>
          <p:cNvSpPr>
            <a:spLocks noChangeShapeType="1"/>
          </p:cNvSpPr>
          <p:nvPr/>
        </p:nvSpPr>
        <p:spPr bwMode="auto">
          <a:xfrm flipH="1">
            <a:off x="5695950" y="44815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57"/>
          <p:cNvSpPr>
            <a:spLocks noChangeShapeType="1"/>
          </p:cNvSpPr>
          <p:nvPr/>
        </p:nvSpPr>
        <p:spPr bwMode="auto">
          <a:xfrm>
            <a:off x="6305550" y="44815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8"/>
          <p:cNvSpPr>
            <a:spLocks noChangeShapeType="1"/>
          </p:cNvSpPr>
          <p:nvPr/>
        </p:nvSpPr>
        <p:spPr bwMode="auto">
          <a:xfrm flipH="1">
            <a:off x="5086350" y="53197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9"/>
          <p:cNvSpPr>
            <a:spLocks noChangeShapeType="1"/>
          </p:cNvSpPr>
          <p:nvPr/>
        </p:nvSpPr>
        <p:spPr bwMode="auto">
          <a:xfrm>
            <a:off x="5695950" y="53197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60"/>
          <p:cNvSpPr>
            <a:spLocks noChangeShapeType="1"/>
          </p:cNvSpPr>
          <p:nvPr/>
        </p:nvSpPr>
        <p:spPr bwMode="auto">
          <a:xfrm>
            <a:off x="6899275" y="53197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61"/>
          <p:cNvSpPr>
            <a:spLocks noChangeShapeType="1"/>
          </p:cNvSpPr>
          <p:nvPr/>
        </p:nvSpPr>
        <p:spPr bwMode="auto">
          <a:xfrm>
            <a:off x="6899275" y="53197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Text Box 62"/>
          <p:cNvSpPr txBox="1">
            <a:spLocks noChangeArrowheads="1"/>
          </p:cNvSpPr>
          <p:nvPr/>
        </p:nvSpPr>
        <p:spPr bwMode="auto">
          <a:xfrm>
            <a:off x="5527675" y="41100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9BEE0-3B6A-47D1-8CA1-EA642EF7E32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Inorder Traversal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724150" y="1447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114550" y="2290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17875" y="22907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89075" y="3048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098675" y="3048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927475" y="30480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317875" y="30480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2266950" y="18288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876550" y="18288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1657350" y="26670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266950" y="26670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470275" y="26670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470275" y="26670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098675" y="1457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118225" y="1447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5508625" y="2290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711950" y="22907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4883150" y="3048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5492750" y="3048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7321550" y="3048000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711950" y="30480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H="1">
            <a:off x="5661025" y="18288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7"/>
          <p:cNvSpPr>
            <a:spLocks noChangeShapeType="1"/>
          </p:cNvSpPr>
          <p:nvPr/>
        </p:nvSpPr>
        <p:spPr bwMode="auto">
          <a:xfrm>
            <a:off x="6270625" y="18288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 flipH="1">
            <a:off x="5051425" y="26670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9"/>
          <p:cNvSpPr>
            <a:spLocks noChangeShapeType="1"/>
          </p:cNvSpPr>
          <p:nvPr/>
        </p:nvSpPr>
        <p:spPr bwMode="auto">
          <a:xfrm>
            <a:off x="5661025" y="26670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6864350" y="26670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>
            <a:off x="6864350" y="26670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Text Box 32"/>
          <p:cNvSpPr txBox="1">
            <a:spLocks noChangeArrowheads="1"/>
          </p:cNvSpPr>
          <p:nvPr/>
        </p:nvSpPr>
        <p:spPr bwMode="auto">
          <a:xfrm>
            <a:off x="5492750" y="1457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2800350" y="39481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2190750" y="4791075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2562" name="Text Box 36"/>
          <p:cNvSpPr txBox="1">
            <a:spLocks noChangeArrowheads="1"/>
          </p:cNvSpPr>
          <p:nvPr/>
        </p:nvSpPr>
        <p:spPr bwMode="auto">
          <a:xfrm>
            <a:off x="3394075" y="4791075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2563" name="Text Box 37"/>
          <p:cNvSpPr txBox="1">
            <a:spLocks noChangeArrowheads="1"/>
          </p:cNvSpPr>
          <p:nvPr/>
        </p:nvSpPr>
        <p:spPr bwMode="auto">
          <a:xfrm>
            <a:off x="1565275" y="55483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2564" name="Text Box 38"/>
          <p:cNvSpPr txBox="1">
            <a:spLocks noChangeArrowheads="1"/>
          </p:cNvSpPr>
          <p:nvPr/>
        </p:nvSpPr>
        <p:spPr bwMode="auto">
          <a:xfrm>
            <a:off x="2174875" y="55483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2565" name="Text Box 39"/>
          <p:cNvSpPr txBox="1">
            <a:spLocks noChangeArrowheads="1"/>
          </p:cNvSpPr>
          <p:nvPr/>
        </p:nvSpPr>
        <p:spPr bwMode="auto">
          <a:xfrm>
            <a:off x="4003675" y="55483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2566" name="Text Box 40"/>
          <p:cNvSpPr txBox="1">
            <a:spLocks noChangeArrowheads="1"/>
          </p:cNvSpPr>
          <p:nvPr/>
        </p:nvSpPr>
        <p:spPr bwMode="auto">
          <a:xfrm>
            <a:off x="3394075" y="55483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2567" name="Line 41"/>
          <p:cNvSpPr>
            <a:spLocks noChangeShapeType="1"/>
          </p:cNvSpPr>
          <p:nvPr/>
        </p:nvSpPr>
        <p:spPr bwMode="auto">
          <a:xfrm flipH="1">
            <a:off x="2343150" y="43291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42"/>
          <p:cNvSpPr>
            <a:spLocks noChangeShapeType="1"/>
          </p:cNvSpPr>
          <p:nvPr/>
        </p:nvSpPr>
        <p:spPr bwMode="auto">
          <a:xfrm>
            <a:off x="2952750" y="43291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3"/>
          <p:cNvSpPr>
            <a:spLocks noChangeShapeType="1"/>
          </p:cNvSpPr>
          <p:nvPr/>
        </p:nvSpPr>
        <p:spPr bwMode="auto">
          <a:xfrm flipH="1">
            <a:off x="1733550" y="51673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Line 44"/>
          <p:cNvSpPr>
            <a:spLocks noChangeShapeType="1"/>
          </p:cNvSpPr>
          <p:nvPr/>
        </p:nvSpPr>
        <p:spPr bwMode="auto">
          <a:xfrm>
            <a:off x="2343150" y="51673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5"/>
          <p:cNvSpPr>
            <a:spLocks noChangeShapeType="1"/>
          </p:cNvSpPr>
          <p:nvPr/>
        </p:nvSpPr>
        <p:spPr bwMode="auto">
          <a:xfrm>
            <a:off x="3546475" y="51673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Line 46"/>
          <p:cNvSpPr>
            <a:spLocks noChangeShapeType="1"/>
          </p:cNvSpPr>
          <p:nvPr/>
        </p:nvSpPr>
        <p:spPr bwMode="auto">
          <a:xfrm>
            <a:off x="3546475" y="51673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Text Box 47"/>
          <p:cNvSpPr txBox="1">
            <a:spLocks noChangeArrowheads="1"/>
          </p:cNvSpPr>
          <p:nvPr/>
        </p:nvSpPr>
        <p:spPr bwMode="auto">
          <a:xfrm>
            <a:off x="2174875" y="39576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2574" name="Text Box 49"/>
          <p:cNvSpPr txBox="1">
            <a:spLocks noChangeArrowheads="1"/>
          </p:cNvSpPr>
          <p:nvPr/>
        </p:nvSpPr>
        <p:spPr bwMode="auto">
          <a:xfrm>
            <a:off x="6153150" y="39481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2575" name="Text Box 50"/>
          <p:cNvSpPr txBox="1">
            <a:spLocks noChangeArrowheads="1"/>
          </p:cNvSpPr>
          <p:nvPr/>
        </p:nvSpPr>
        <p:spPr bwMode="auto">
          <a:xfrm>
            <a:off x="5543550" y="4791075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2576" name="Text Box 51"/>
          <p:cNvSpPr txBox="1">
            <a:spLocks noChangeArrowheads="1"/>
          </p:cNvSpPr>
          <p:nvPr/>
        </p:nvSpPr>
        <p:spPr bwMode="auto">
          <a:xfrm>
            <a:off x="6746875" y="4791075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2577" name="Text Box 52"/>
          <p:cNvSpPr txBox="1">
            <a:spLocks noChangeArrowheads="1"/>
          </p:cNvSpPr>
          <p:nvPr/>
        </p:nvSpPr>
        <p:spPr bwMode="auto">
          <a:xfrm>
            <a:off x="4918075" y="55483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2578" name="Text Box 53"/>
          <p:cNvSpPr txBox="1">
            <a:spLocks noChangeArrowheads="1"/>
          </p:cNvSpPr>
          <p:nvPr/>
        </p:nvSpPr>
        <p:spPr bwMode="auto">
          <a:xfrm>
            <a:off x="5527675" y="55483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2579" name="Text Box 54"/>
          <p:cNvSpPr txBox="1">
            <a:spLocks noChangeArrowheads="1"/>
          </p:cNvSpPr>
          <p:nvPr/>
        </p:nvSpPr>
        <p:spPr bwMode="auto">
          <a:xfrm>
            <a:off x="7356475" y="55483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2580" name="Text Box 55"/>
          <p:cNvSpPr txBox="1">
            <a:spLocks noChangeArrowheads="1"/>
          </p:cNvSpPr>
          <p:nvPr/>
        </p:nvSpPr>
        <p:spPr bwMode="auto">
          <a:xfrm>
            <a:off x="6746875" y="554831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2581" name="Line 56"/>
          <p:cNvSpPr>
            <a:spLocks noChangeShapeType="1"/>
          </p:cNvSpPr>
          <p:nvPr/>
        </p:nvSpPr>
        <p:spPr bwMode="auto">
          <a:xfrm flipH="1">
            <a:off x="5695950" y="43291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Line 57"/>
          <p:cNvSpPr>
            <a:spLocks noChangeShapeType="1"/>
          </p:cNvSpPr>
          <p:nvPr/>
        </p:nvSpPr>
        <p:spPr bwMode="auto">
          <a:xfrm>
            <a:off x="6305550" y="43291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8"/>
          <p:cNvSpPr>
            <a:spLocks noChangeShapeType="1"/>
          </p:cNvSpPr>
          <p:nvPr/>
        </p:nvSpPr>
        <p:spPr bwMode="auto">
          <a:xfrm flipH="1">
            <a:off x="5086350" y="51673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Line 59"/>
          <p:cNvSpPr>
            <a:spLocks noChangeShapeType="1"/>
          </p:cNvSpPr>
          <p:nvPr/>
        </p:nvSpPr>
        <p:spPr bwMode="auto">
          <a:xfrm>
            <a:off x="5695950" y="51673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>
            <a:off x="6899275" y="51673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Line 61"/>
          <p:cNvSpPr>
            <a:spLocks noChangeShapeType="1"/>
          </p:cNvSpPr>
          <p:nvPr/>
        </p:nvSpPr>
        <p:spPr bwMode="auto">
          <a:xfrm>
            <a:off x="6899275" y="51673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Text Box 62"/>
          <p:cNvSpPr txBox="1">
            <a:spLocks noChangeArrowheads="1"/>
          </p:cNvSpPr>
          <p:nvPr/>
        </p:nvSpPr>
        <p:spPr bwMode="auto">
          <a:xfrm>
            <a:off x="5527675" y="39576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6D2A-E5BF-4A94-AF16-3032743DE47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Inorder Traversal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30475" y="1600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920875" y="24431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124200" y="24431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295400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905000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733800" y="32004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124200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2073275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682875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1463675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73275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276600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276600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905000" y="16097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3570" name="Text Box 19"/>
          <p:cNvSpPr txBox="1">
            <a:spLocks noChangeArrowheads="1"/>
          </p:cNvSpPr>
          <p:nvPr/>
        </p:nvSpPr>
        <p:spPr bwMode="auto">
          <a:xfrm>
            <a:off x="5924550" y="1600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3571" name="Text Box 20"/>
          <p:cNvSpPr txBox="1">
            <a:spLocks noChangeArrowheads="1"/>
          </p:cNvSpPr>
          <p:nvPr/>
        </p:nvSpPr>
        <p:spPr bwMode="auto">
          <a:xfrm>
            <a:off x="5314950" y="24431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3572" name="Text Box 21"/>
          <p:cNvSpPr txBox="1">
            <a:spLocks noChangeArrowheads="1"/>
          </p:cNvSpPr>
          <p:nvPr/>
        </p:nvSpPr>
        <p:spPr bwMode="auto">
          <a:xfrm>
            <a:off x="6518275" y="24431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3573" name="Text Box 22"/>
          <p:cNvSpPr txBox="1">
            <a:spLocks noChangeArrowheads="1"/>
          </p:cNvSpPr>
          <p:nvPr/>
        </p:nvSpPr>
        <p:spPr bwMode="auto">
          <a:xfrm>
            <a:off x="4689475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3574" name="Text Box 23"/>
          <p:cNvSpPr txBox="1">
            <a:spLocks noChangeArrowheads="1"/>
          </p:cNvSpPr>
          <p:nvPr/>
        </p:nvSpPr>
        <p:spPr bwMode="auto">
          <a:xfrm>
            <a:off x="5299075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3575" name="Text Box 24"/>
          <p:cNvSpPr txBox="1">
            <a:spLocks noChangeArrowheads="1"/>
          </p:cNvSpPr>
          <p:nvPr/>
        </p:nvSpPr>
        <p:spPr bwMode="auto">
          <a:xfrm>
            <a:off x="7127875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6518275" y="3200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 flipH="1">
            <a:off x="5467350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7"/>
          <p:cNvSpPr>
            <a:spLocks noChangeShapeType="1"/>
          </p:cNvSpPr>
          <p:nvPr/>
        </p:nvSpPr>
        <p:spPr bwMode="auto">
          <a:xfrm>
            <a:off x="6076950" y="19812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8"/>
          <p:cNvSpPr>
            <a:spLocks noChangeShapeType="1"/>
          </p:cNvSpPr>
          <p:nvPr/>
        </p:nvSpPr>
        <p:spPr bwMode="auto">
          <a:xfrm flipH="1">
            <a:off x="4857750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29"/>
          <p:cNvSpPr>
            <a:spLocks noChangeShapeType="1"/>
          </p:cNvSpPr>
          <p:nvPr/>
        </p:nvSpPr>
        <p:spPr bwMode="auto">
          <a:xfrm>
            <a:off x="5467350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30"/>
          <p:cNvSpPr>
            <a:spLocks noChangeShapeType="1"/>
          </p:cNvSpPr>
          <p:nvPr/>
        </p:nvSpPr>
        <p:spPr bwMode="auto">
          <a:xfrm>
            <a:off x="6670675" y="2819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1"/>
          <p:cNvSpPr>
            <a:spLocks noChangeShapeType="1"/>
          </p:cNvSpPr>
          <p:nvPr/>
        </p:nvSpPr>
        <p:spPr bwMode="auto">
          <a:xfrm>
            <a:off x="6670675" y="2819400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Text Box 32"/>
          <p:cNvSpPr txBox="1">
            <a:spLocks noChangeArrowheads="1"/>
          </p:cNvSpPr>
          <p:nvPr/>
        </p:nvSpPr>
        <p:spPr bwMode="auto">
          <a:xfrm>
            <a:off x="5299075" y="16097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4ACD9-F2F3-4D26-B2A5-9140F4B12C9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 Traversals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traversals apply to binary case:</a:t>
            </a:r>
          </a:p>
          <a:p>
            <a:pPr lvl="1" eaLnBrk="1" hangingPunct="1"/>
            <a:r>
              <a:rPr lang="en-US" smtClean="0"/>
              <a:t>Preorder traversal </a:t>
            </a:r>
          </a:p>
          <a:p>
            <a:pPr lvl="2" eaLnBrk="1" hangingPunct="1"/>
            <a:r>
              <a:rPr lang="en-US" sz="1800" smtClean="0"/>
              <a:t>vertex, left subtree, right subtree</a:t>
            </a:r>
          </a:p>
          <a:p>
            <a:pPr lvl="1" eaLnBrk="1" hangingPunct="1"/>
            <a:r>
              <a:rPr lang="en-US" smtClean="0"/>
              <a:t>Inorder traversal</a:t>
            </a:r>
          </a:p>
          <a:p>
            <a:pPr lvl="2" eaLnBrk="1" hangingPunct="1"/>
            <a:r>
              <a:rPr lang="en-US" sz="1800" smtClean="0"/>
              <a:t>left subtree, vertex, right subtree</a:t>
            </a:r>
          </a:p>
          <a:p>
            <a:pPr lvl="1" eaLnBrk="1" hangingPunct="1"/>
            <a:r>
              <a:rPr lang="en-US" smtClean="0"/>
              <a:t>Postorder traversal</a:t>
            </a:r>
          </a:p>
          <a:p>
            <a:pPr lvl="2" eaLnBrk="1" hangingPunct="1"/>
            <a:r>
              <a:rPr lang="en-US" sz="1800" smtClean="0"/>
              <a:t>left subtree, right subtree, vertex</a:t>
            </a:r>
          </a:p>
          <a:p>
            <a:pPr lvl="1" eaLnBrk="1" hangingPunct="1"/>
            <a:r>
              <a:rPr lang="en-US" smtClean="0"/>
              <a:t>Levelorder traversal</a:t>
            </a:r>
          </a:p>
          <a:p>
            <a:pPr lvl="2" eaLnBrk="1" hangingPunct="1"/>
            <a:r>
              <a:rPr lang="en-US" sz="1800" smtClean="0"/>
              <a:t>vertex, left children, right children	</a:t>
            </a:r>
            <a:endParaRPr lang="en-US" sz="1800" baseline="30000" smtClean="0"/>
          </a:p>
          <a:p>
            <a:pPr lvl="2" eaLnBrk="1" hangingPunct="1">
              <a:buFontTx/>
              <a:buNone/>
            </a:pPr>
            <a:endParaRPr lang="en-US" sz="1800" baseline="30000" smtClean="0"/>
          </a:p>
          <a:p>
            <a:pPr lvl="1" eaLnBrk="1" hangingPunct="1">
              <a:buFontTx/>
              <a:buNone/>
            </a:pPr>
            <a:endParaRPr lang="en-US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27849-4FAB-4997-8DD5-A2DF64E3EDD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Expression Tree</a:t>
            </a:r>
          </a:p>
        </p:txBody>
      </p:sp>
      <p:pic>
        <p:nvPicPr>
          <p:cNvPr id="25604" name="Picture 3" descr="fig04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7720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6243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b="1">
                <a:solidFill>
                  <a:srgbClr val="FFFFFF"/>
                </a:solidFill>
                <a:latin typeface="Arial" charset="0"/>
              </a:rPr>
              <a:t>How do you construct an expression tree </a:t>
            </a:r>
          </a:p>
          <a:p>
            <a:r>
              <a:rPr lang="en-US" b="1">
                <a:solidFill>
                  <a:srgbClr val="FFFFFF"/>
                </a:solidFill>
                <a:latin typeface="Arial" charset="0"/>
              </a:rPr>
              <a:t>from a postfix expression?</a:t>
            </a:r>
          </a:p>
          <a:p>
            <a:r>
              <a:rPr lang="en-US" b="1">
                <a:solidFill>
                  <a:srgbClr val="FFFFFF"/>
                </a:solidFill>
                <a:latin typeface="Arial" charset="0"/>
              </a:rPr>
              <a:t>E.g  a b + c d e + * 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7FDF6-A26B-472D-AD7F-836F52FDA6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Expression Tree from Postfix Expression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Let S be a stack</a:t>
            </a:r>
          </a:p>
          <a:p>
            <a:pPr eaLnBrk="1" hangingPunct="1">
              <a:buFontTx/>
              <a:buNone/>
            </a:pPr>
            <a:r>
              <a:rPr lang="en-US" smtClean="0"/>
              <a:t> while not end of the postfix expression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Get next token</a:t>
            </a:r>
          </a:p>
          <a:p>
            <a:pPr lvl="1" eaLnBrk="1" hangingPunct="1">
              <a:buFontTx/>
              <a:buNone/>
            </a:pPr>
            <a:r>
              <a:rPr lang="en-US" smtClean="0"/>
              <a:t>If (token is operand)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Create a new node with the operand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Push new node into stack S</a:t>
            </a:r>
          </a:p>
          <a:p>
            <a:pPr lvl="1" eaLnBrk="1" hangingPunct="1">
              <a:buFontTx/>
              <a:buNone/>
            </a:pPr>
            <a:r>
              <a:rPr lang="en-US" smtClean="0"/>
              <a:t>If (token is operator)</a:t>
            </a:r>
          </a:p>
          <a:p>
            <a:pPr lvl="1" eaLnBrk="1" hangingPunct="1">
              <a:buFontTx/>
              <a:buNone/>
            </a:pPr>
            <a:r>
              <a:rPr lang="en-US" smtClean="0"/>
              <a:t>	  pop corresponding operands from S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create a new node with the operator (and corresponding     	operands as left/right children)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push new node into stack S</a:t>
            </a:r>
          </a:p>
          <a:p>
            <a:pPr eaLnBrk="1" hangingPunct="1">
              <a:buFontTx/>
              <a:buNone/>
            </a:pPr>
            <a:r>
              <a:rPr lang="en-US" smtClean="0"/>
              <a:t> end while</a:t>
            </a:r>
          </a:p>
          <a:p>
            <a:pPr eaLnBrk="1" hangingPunct="1">
              <a:buFontTx/>
              <a:buNone/>
            </a:pPr>
            <a:r>
              <a:rPr lang="en-US" smtClean="0"/>
              <a:t> S.top is the final binary expression tree</a:t>
            </a:r>
          </a:p>
          <a:p>
            <a:pPr lvl="2" eaLnBrk="1" hangingPunct="1"/>
            <a:endParaRPr lang="en-US" sz="1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AF8F2-A3C4-4F1A-8E4E-32DA4BE1BB3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a b</a:t>
            </a:r>
            <a:r>
              <a:rPr lang="en-US" smtClean="0"/>
              <a:t> + c d e + * *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362200" y="2667000"/>
            <a:ext cx="441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2971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3581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4191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4800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54102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5943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6400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26670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3276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2" name="Oval 13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Oval 14"/>
          <p:cNvSpPr>
            <a:spLocks noChangeArrowheads="1"/>
          </p:cNvSpPr>
          <p:nvPr/>
        </p:nvSpPr>
        <p:spPr bwMode="auto">
          <a:xfrm>
            <a:off x="3124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2514600" y="3711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3113088" y="36972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23163-D160-4D39-B36D-CA495A59DE3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a b +</a:t>
            </a:r>
            <a:r>
              <a:rPr lang="en-US" smtClean="0"/>
              <a:t> c d e + * *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362200" y="2667000"/>
            <a:ext cx="441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2971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3581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4191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4800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54102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5943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6400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26670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H="1">
            <a:off x="2133600" y="4114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4"/>
          <p:cNvSpPr>
            <a:spLocks noChangeArrowheads="1"/>
          </p:cNvSpPr>
          <p:nvPr/>
        </p:nvSpPr>
        <p:spPr bwMode="auto">
          <a:xfrm>
            <a:off x="1905000" y="46799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2514600" y="37115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1905000" y="4572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28690" name="Oval 17"/>
          <p:cNvSpPr>
            <a:spLocks noChangeArrowheads="1"/>
          </p:cNvSpPr>
          <p:nvPr/>
        </p:nvSpPr>
        <p:spPr bwMode="auto">
          <a:xfrm>
            <a:off x="2922588" y="469106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2922588" y="45831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2743200" y="413702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2783E-3457-44E0-9349-A2AB4CF465E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a b + c d e</a:t>
            </a:r>
            <a:r>
              <a:rPr lang="en-US" smtClean="0"/>
              <a:t> + * *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362200" y="2667000"/>
            <a:ext cx="441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2971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3581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4191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4800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54102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5943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6400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26670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H="1">
            <a:off x="2133600" y="4114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1905000" y="46799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2514600" y="37115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1905000" y="4572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29714" name="Oval 17"/>
          <p:cNvSpPr>
            <a:spLocks noChangeArrowheads="1"/>
          </p:cNvSpPr>
          <p:nvPr/>
        </p:nvSpPr>
        <p:spPr bwMode="auto">
          <a:xfrm>
            <a:off x="2922588" y="469106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2922588" y="45831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2743200" y="413702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7" name="Oval 20"/>
          <p:cNvSpPr>
            <a:spLocks noChangeArrowheads="1"/>
          </p:cNvSpPr>
          <p:nvPr/>
        </p:nvSpPr>
        <p:spPr bwMode="auto">
          <a:xfrm>
            <a:off x="3836988" y="40703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3836988" y="3962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29719" name="Oval 22"/>
          <p:cNvSpPr>
            <a:spLocks noChangeArrowheads="1"/>
          </p:cNvSpPr>
          <p:nvPr/>
        </p:nvSpPr>
        <p:spPr bwMode="auto">
          <a:xfrm>
            <a:off x="4598988" y="40703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4598988" y="3962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29721" name="Oval 24"/>
          <p:cNvSpPr>
            <a:spLocks noChangeArrowheads="1"/>
          </p:cNvSpPr>
          <p:nvPr/>
        </p:nvSpPr>
        <p:spPr bwMode="auto">
          <a:xfrm>
            <a:off x="3151188" y="40703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3151188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>
            <a:off x="3298825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3810000" y="2971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4495800" y="29718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3976-55CC-4475-8DDA-8EEFBB39F44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a b + c d e +</a:t>
            </a:r>
            <a:r>
              <a:rPr lang="en-US" smtClean="0"/>
              <a:t> * *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362200" y="2667000"/>
            <a:ext cx="441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971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3581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4191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4800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54102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5943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6400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26670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H="1">
            <a:off x="2133600" y="4114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4" name="Oval 13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Oval 14"/>
          <p:cNvSpPr>
            <a:spLocks noChangeArrowheads="1"/>
          </p:cNvSpPr>
          <p:nvPr/>
        </p:nvSpPr>
        <p:spPr bwMode="auto">
          <a:xfrm>
            <a:off x="1905000" y="46799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2514600" y="37115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1905000" y="4572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0738" name="Oval 17"/>
          <p:cNvSpPr>
            <a:spLocks noChangeArrowheads="1"/>
          </p:cNvSpPr>
          <p:nvPr/>
        </p:nvSpPr>
        <p:spPr bwMode="auto">
          <a:xfrm>
            <a:off x="2922588" y="469106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8"/>
          <p:cNvSpPr txBox="1">
            <a:spLocks noChangeArrowheads="1"/>
          </p:cNvSpPr>
          <p:nvPr/>
        </p:nvSpPr>
        <p:spPr bwMode="auto">
          <a:xfrm>
            <a:off x="2922588" y="45831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>
            <a:off x="2743200" y="413702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1" name="Oval 20"/>
          <p:cNvSpPr>
            <a:spLocks noChangeArrowheads="1"/>
          </p:cNvSpPr>
          <p:nvPr/>
        </p:nvSpPr>
        <p:spPr bwMode="auto">
          <a:xfrm>
            <a:off x="3836988" y="46799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1"/>
          <p:cNvSpPr txBox="1">
            <a:spLocks noChangeArrowheads="1"/>
          </p:cNvSpPr>
          <p:nvPr/>
        </p:nvSpPr>
        <p:spPr bwMode="auto">
          <a:xfrm>
            <a:off x="3836988" y="4572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0743" name="Oval 22"/>
          <p:cNvSpPr>
            <a:spLocks noChangeArrowheads="1"/>
          </p:cNvSpPr>
          <p:nvPr/>
        </p:nvSpPr>
        <p:spPr bwMode="auto">
          <a:xfrm>
            <a:off x="4598988" y="46799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Text Box 23"/>
          <p:cNvSpPr txBox="1">
            <a:spLocks noChangeArrowheads="1"/>
          </p:cNvSpPr>
          <p:nvPr/>
        </p:nvSpPr>
        <p:spPr bwMode="auto">
          <a:xfrm>
            <a:off x="4598988" y="4572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30745" name="Oval 24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3328988" y="3700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0747" name="Line 26"/>
          <p:cNvSpPr>
            <a:spLocks noChangeShapeType="1"/>
          </p:cNvSpPr>
          <p:nvPr/>
        </p:nvSpPr>
        <p:spPr bwMode="auto">
          <a:xfrm>
            <a:off x="3298825" y="3048000"/>
            <a:ext cx="206375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>
            <a:off x="3810000" y="2971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9" name="Oval 28"/>
          <p:cNvSpPr>
            <a:spLocks noChangeArrowheads="1"/>
          </p:cNvSpPr>
          <p:nvPr/>
        </p:nvSpPr>
        <p:spPr bwMode="auto">
          <a:xfrm>
            <a:off x="4267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Text Box 29"/>
          <p:cNvSpPr txBox="1">
            <a:spLocks noChangeArrowheads="1"/>
          </p:cNvSpPr>
          <p:nvPr/>
        </p:nvSpPr>
        <p:spPr bwMode="auto">
          <a:xfrm>
            <a:off x="4267200" y="37338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30751" name="Line 30"/>
          <p:cNvSpPr>
            <a:spLocks noChangeShapeType="1"/>
          </p:cNvSpPr>
          <p:nvPr/>
        </p:nvSpPr>
        <p:spPr bwMode="auto">
          <a:xfrm>
            <a:off x="4419600" y="4114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2" name="Line 31"/>
          <p:cNvSpPr>
            <a:spLocks noChangeShapeType="1"/>
          </p:cNvSpPr>
          <p:nvPr/>
        </p:nvSpPr>
        <p:spPr bwMode="auto">
          <a:xfrm flipH="1">
            <a:off x="4114800" y="4114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BEBA1-BB43-4FB3-A534-135E1E5B464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Binary Trees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Definition:  A binary tree is </a:t>
            </a:r>
            <a:r>
              <a:rPr lang="en-US" i="1" smtClean="0"/>
              <a:t>complete</a:t>
            </a:r>
            <a:r>
              <a:rPr lang="en-US" smtClean="0"/>
              <a:t> iff every layer except possibly the bottom, is fully populated with vertices. In addition, all nodes at the bottom level must occupy the leftmost spots consecutively.  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606675" y="34147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1997075" y="425767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3200400" y="425767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1371600" y="50149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1981200" y="50149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3810000" y="50149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200400" y="5014913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 flipH="1">
            <a:off x="2149475" y="37957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>
            <a:off x="2759075" y="3795713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 flipH="1">
            <a:off x="1539875" y="46339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2149475" y="46339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3352800" y="4633913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3352800" y="4633913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Text Box 17"/>
          <p:cNvSpPr txBox="1">
            <a:spLocks noChangeArrowheads="1"/>
          </p:cNvSpPr>
          <p:nvPr/>
        </p:nvSpPr>
        <p:spPr bwMode="auto">
          <a:xfrm>
            <a:off x="1981200" y="34242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6229350" y="340042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5619750" y="4243388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6823075" y="4243388"/>
            <a:ext cx="339725" cy="395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994275" y="500062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5603875" y="500062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6599238" y="5000625"/>
            <a:ext cx="3397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 flipH="1">
            <a:off x="5772150" y="3781425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6381750" y="3781425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 flipH="1">
            <a:off x="5162550" y="4619625"/>
            <a:ext cx="609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5772150" y="4619625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Line 30"/>
          <p:cNvSpPr>
            <a:spLocks noChangeShapeType="1"/>
          </p:cNvSpPr>
          <p:nvPr/>
        </p:nvSpPr>
        <p:spPr bwMode="auto">
          <a:xfrm flipH="1">
            <a:off x="6769100" y="4619625"/>
            <a:ext cx="206375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Text Box 32"/>
          <p:cNvSpPr txBox="1">
            <a:spLocks noChangeArrowheads="1"/>
          </p:cNvSpPr>
          <p:nvPr/>
        </p:nvSpPr>
        <p:spPr bwMode="auto">
          <a:xfrm>
            <a:off x="5603875" y="34099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57BE8-8C48-47B6-8A1E-F8F2B44C643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a b + c d e + *</a:t>
            </a:r>
            <a:r>
              <a:rPr lang="en-US" smtClean="0"/>
              <a:t> *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362200" y="2667000"/>
            <a:ext cx="441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971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3581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4191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4800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54102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5943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6400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26670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>
            <a:off x="2133600" y="4114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8" name="Oval 13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14"/>
          <p:cNvSpPr>
            <a:spLocks noChangeArrowheads="1"/>
          </p:cNvSpPr>
          <p:nvPr/>
        </p:nvSpPr>
        <p:spPr bwMode="auto">
          <a:xfrm>
            <a:off x="1905000" y="46799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2514600" y="37115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1905000" y="4572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1762" name="Oval 17"/>
          <p:cNvSpPr>
            <a:spLocks noChangeArrowheads="1"/>
          </p:cNvSpPr>
          <p:nvPr/>
        </p:nvSpPr>
        <p:spPr bwMode="auto">
          <a:xfrm>
            <a:off x="2922588" y="469106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18"/>
          <p:cNvSpPr txBox="1">
            <a:spLocks noChangeArrowheads="1"/>
          </p:cNvSpPr>
          <p:nvPr/>
        </p:nvSpPr>
        <p:spPr bwMode="auto">
          <a:xfrm>
            <a:off x="2922588" y="45831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2743200" y="413702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5" name="Oval 20"/>
          <p:cNvSpPr>
            <a:spLocks noChangeArrowheads="1"/>
          </p:cNvSpPr>
          <p:nvPr/>
        </p:nvSpPr>
        <p:spPr bwMode="auto">
          <a:xfrm>
            <a:off x="4446588" y="55181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4446588" y="5410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1767" name="Oval 22"/>
          <p:cNvSpPr>
            <a:spLocks noChangeArrowheads="1"/>
          </p:cNvSpPr>
          <p:nvPr/>
        </p:nvSpPr>
        <p:spPr bwMode="auto">
          <a:xfrm>
            <a:off x="5208588" y="55181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5208588" y="5410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31769" name="Oval 24"/>
          <p:cNvSpPr>
            <a:spLocks noChangeArrowheads="1"/>
          </p:cNvSpPr>
          <p:nvPr/>
        </p:nvSpPr>
        <p:spPr bwMode="auto">
          <a:xfrm>
            <a:off x="3760788" y="46799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3760788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1771" name="Line 26"/>
          <p:cNvSpPr>
            <a:spLocks noChangeShapeType="1"/>
          </p:cNvSpPr>
          <p:nvPr/>
        </p:nvSpPr>
        <p:spPr bwMode="auto">
          <a:xfrm flipH="1">
            <a:off x="3962400" y="4191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3276600" y="3048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3" name="Oval 28"/>
          <p:cNvSpPr>
            <a:spLocks noChangeArrowheads="1"/>
          </p:cNvSpPr>
          <p:nvPr/>
        </p:nvSpPr>
        <p:spPr bwMode="auto">
          <a:xfrm>
            <a:off x="4876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29"/>
          <p:cNvSpPr txBox="1">
            <a:spLocks noChangeArrowheads="1"/>
          </p:cNvSpPr>
          <p:nvPr/>
        </p:nvSpPr>
        <p:spPr bwMode="auto">
          <a:xfrm>
            <a:off x="4876800" y="45720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5029200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 flipH="1">
            <a:off x="4724400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7" name="Oval 32"/>
          <p:cNvSpPr>
            <a:spLocks noChangeArrowheads="1"/>
          </p:cNvSpPr>
          <p:nvPr/>
        </p:nvSpPr>
        <p:spPr bwMode="auto">
          <a:xfrm>
            <a:off x="4235450" y="38417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33"/>
          <p:cNvSpPr txBox="1">
            <a:spLocks noChangeArrowheads="1"/>
          </p:cNvSpPr>
          <p:nvPr/>
        </p:nvSpPr>
        <p:spPr bwMode="auto">
          <a:xfrm>
            <a:off x="4235450" y="38115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*</a:t>
            </a:r>
          </a:p>
        </p:txBody>
      </p:sp>
      <p:sp>
        <p:nvSpPr>
          <p:cNvPr id="31779" name="Line 34"/>
          <p:cNvSpPr>
            <a:spLocks noChangeShapeType="1"/>
          </p:cNvSpPr>
          <p:nvPr/>
        </p:nvSpPr>
        <p:spPr bwMode="auto">
          <a:xfrm>
            <a:off x="4495800" y="4191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79458-BE7B-45DF-B04C-50D7BB37A06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a b + c d e + * *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819400" y="1828800"/>
            <a:ext cx="441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34290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0386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46482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52578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58674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64008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68580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 flipH="1">
            <a:off x="2330450" y="323215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>
            <a:off x="1720850" y="407035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2" name="Oval 13"/>
          <p:cNvSpPr>
            <a:spLocks noChangeArrowheads="1"/>
          </p:cNvSpPr>
          <p:nvPr/>
        </p:nvSpPr>
        <p:spPr bwMode="auto">
          <a:xfrm>
            <a:off x="2101850" y="37655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Oval 14"/>
          <p:cNvSpPr>
            <a:spLocks noChangeArrowheads="1"/>
          </p:cNvSpPr>
          <p:nvPr/>
        </p:nvSpPr>
        <p:spPr bwMode="auto">
          <a:xfrm>
            <a:off x="1492250" y="46355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2101850" y="36671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32785" name="Text Box 16"/>
          <p:cNvSpPr txBox="1">
            <a:spLocks noChangeArrowheads="1"/>
          </p:cNvSpPr>
          <p:nvPr/>
        </p:nvSpPr>
        <p:spPr bwMode="auto">
          <a:xfrm>
            <a:off x="1492250" y="45275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32786" name="Oval 17"/>
          <p:cNvSpPr>
            <a:spLocks noChangeArrowheads="1"/>
          </p:cNvSpPr>
          <p:nvPr/>
        </p:nvSpPr>
        <p:spPr bwMode="auto">
          <a:xfrm>
            <a:off x="2509838" y="46466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2509838" y="45386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>
            <a:off x="2330450" y="409257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9" name="Oval 20"/>
          <p:cNvSpPr>
            <a:spLocks noChangeArrowheads="1"/>
          </p:cNvSpPr>
          <p:nvPr/>
        </p:nvSpPr>
        <p:spPr bwMode="auto">
          <a:xfrm>
            <a:off x="4033838" y="5473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4033838" y="53657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32791" name="Oval 22"/>
          <p:cNvSpPr>
            <a:spLocks noChangeArrowheads="1"/>
          </p:cNvSpPr>
          <p:nvPr/>
        </p:nvSpPr>
        <p:spPr bwMode="auto">
          <a:xfrm>
            <a:off x="4795838" y="5473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4795838" y="53657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32793" name="Oval 24"/>
          <p:cNvSpPr>
            <a:spLocks noChangeArrowheads="1"/>
          </p:cNvSpPr>
          <p:nvPr/>
        </p:nvSpPr>
        <p:spPr bwMode="auto">
          <a:xfrm>
            <a:off x="3348038" y="46355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3348038" y="4527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32795" name="Line 26"/>
          <p:cNvSpPr>
            <a:spLocks noChangeShapeType="1"/>
          </p:cNvSpPr>
          <p:nvPr/>
        </p:nvSpPr>
        <p:spPr bwMode="auto">
          <a:xfrm flipH="1">
            <a:off x="3549650" y="414655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6" name="Line 27"/>
          <p:cNvSpPr>
            <a:spLocks noChangeShapeType="1"/>
          </p:cNvSpPr>
          <p:nvPr/>
        </p:nvSpPr>
        <p:spPr bwMode="auto">
          <a:xfrm>
            <a:off x="3168650" y="323215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7" name="Oval 28"/>
          <p:cNvSpPr>
            <a:spLocks noChangeArrowheads="1"/>
          </p:cNvSpPr>
          <p:nvPr/>
        </p:nvSpPr>
        <p:spPr bwMode="auto">
          <a:xfrm>
            <a:off x="4464050" y="46037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Text Box 29"/>
          <p:cNvSpPr txBox="1">
            <a:spLocks noChangeArrowheads="1"/>
          </p:cNvSpPr>
          <p:nvPr/>
        </p:nvSpPr>
        <p:spPr bwMode="auto">
          <a:xfrm>
            <a:off x="4464050" y="452755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+</a:t>
            </a:r>
          </a:p>
        </p:txBody>
      </p:sp>
      <p:sp>
        <p:nvSpPr>
          <p:cNvPr id="32799" name="Line 30"/>
          <p:cNvSpPr>
            <a:spLocks noChangeShapeType="1"/>
          </p:cNvSpPr>
          <p:nvPr/>
        </p:nvSpPr>
        <p:spPr bwMode="auto">
          <a:xfrm>
            <a:off x="4616450" y="49085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0" name="Line 31"/>
          <p:cNvSpPr>
            <a:spLocks noChangeShapeType="1"/>
          </p:cNvSpPr>
          <p:nvPr/>
        </p:nvSpPr>
        <p:spPr bwMode="auto">
          <a:xfrm flipH="1">
            <a:off x="4311650" y="49085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1" name="Oval 32"/>
          <p:cNvSpPr>
            <a:spLocks noChangeArrowheads="1"/>
          </p:cNvSpPr>
          <p:nvPr/>
        </p:nvSpPr>
        <p:spPr bwMode="auto">
          <a:xfrm>
            <a:off x="3822700" y="3797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Text Box 33"/>
          <p:cNvSpPr txBox="1">
            <a:spLocks noChangeArrowheads="1"/>
          </p:cNvSpPr>
          <p:nvPr/>
        </p:nvSpPr>
        <p:spPr bwMode="auto">
          <a:xfrm>
            <a:off x="3822700" y="37671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*</a:t>
            </a:r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>
            <a:off x="4083050" y="414655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4" name="Oval 35"/>
          <p:cNvSpPr>
            <a:spLocks noChangeArrowheads="1"/>
          </p:cNvSpPr>
          <p:nvPr/>
        </p:nvSpPr>
        <p:spPr bwMode="auto">
          <a:xfrm>
            <a:off x="2984500" y="29273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36"/>
          <p:cNvSpPr txBox="1">
            <a:spLocks noChangeArrowheads="1"/>
          </p:cNvSpPr>
          <p:nvPr/>
        </p:nvSpPr>
        <p:spPr bwMode="auto">
          <a:xfrm>
            <a:off x="3006725" y="291782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*</a:t>
            </a:r>
          </a:p>
        </p:txBody>
      </p:sp>
      <p:sp>
        <p:nvSpPr>
          <p:cNvPr id="32806" name="Line 37"/>
          <p:cNvSpPr>
            <a:spLocks noChangeShapeType="1"/>
          </p:cNvSpPr>
          <p:nvPr/>
        </p:nvSpPr>
        <p:spPr bwMode="auto">
          <a:xfrm>
            <a:off x="31242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Obtaining Infix Expression from Binary Expression Tree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Traversing the tree using inorder traversal</a:t>
            </a:r>
          </a:p>
          <a:p>
            <a:pPr eaLnBrk="1" hangingPunct="1"/>
            <a:r>
              <a:rPr lang="en-US" smtClean="0"/>
              <a:t>How to ensure correct precedence</a:t>
            </a:r>
          </a:p>
          <a:p>
            <a:pPr lvl="1" eaLnBrk="1" hangingPunct="1"/>
            <a:r>
              <a:rPr lang="en-US" smtClean="0"/>
              <a:t>Adding proper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BD780-11E8-42AB-AA2A-2C030F6D4940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67353-6BB0-4DF2-97E7-EC773DFCFAE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 4.3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1CE70-3655-4D51-9A63-F7075A5E2B6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Binary Trees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complete binary tree with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 smtClean="0"/>
              <a:t> vertices and height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en-US" smtClean="0"/>
              <a:t> satisfies:</a:t>
            </a:r>
          </a:p>
          <a:p>
            <a:pPr lvl="1" eaLnBrk="1" hangingPunct="1"/>
            <a:r>
              <a:rPr lang="en-US" smtClean="0"/>
              <a:t>2</a:t>
            </a:r>
            <a:r>
              <a:rPr lang="en-US" baseline="30000" smtClean="0"/>
              <a:t>H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n &lt; 2</a:t>
            </a:r>
            <a:r>
              <a:rPr lang="en-US" baseline="30000" smtClean="0"/>
              <a:t>H + 1</a:t>
            </a:r>
          </a:p>
          <a:p>
            <a:pPr lvl="1" eaLnBrk="1" hangingPunct="1"/>
            <a:r>
              <a:rPr lang="en-US" smtClean="0"/>
              <a:t>2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7 &lt; 2</a:t>
            </a:r>
            <a:r>
              <a:rPr lang="en-US" baseline="30000" smtClean="0"/>
              <a:t>2 + 1 ,</a:t>
            </a:r>
            <a:r>
              <a:rPr lang="en-US" smtClean="0"/>
              <a:t>  2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4 &lt; 2</a:t>
            </a:r>
            <a:r>
              <a:rPr lang="en-US" baseline="30000" smtClean="0"/>
              <a:t>2 + 1</a:t>
            </a:r>
          </a:p>
          <a:p>
            <a:pPr lvl="1" eaLnBrk="1" hangingPunct="1">
              <a:buFontTx/>
              <a:buNone/>
            </a:pPr>
            <a:endParaRPr lang="en-US" baseline="30000" smtClean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920875" y="3429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311275" y="4271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514600" y="4271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685800" y="5029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95400" y="5029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124200" y="5029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2514600" y="5029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H="1">
            <a:off x="1463675" y="3810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2073275" y="3810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H="1">
            <a:off x="854075" y="4648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1463675" y="4648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2667000" y="4648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2667000" y="4648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1295400" y="3438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3387725" y="3962400"/>
            <a:ext cx="1096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n = 7</a:t>
            </a:r>
          </a:p>
          <a:p>
            <a:pPr eaLnBrk="1" hangingPunct="1"/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H = 2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5894388" y="3429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5284788" y="4271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6488113" y="4271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4659313" y="5029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5144" name="Line 26"/>
          <p:cNvSpPr>
            <a:spLocks noChangeShapeType="1"/>
          </p:cNvSpPr>
          <p:nvPr/>
        </p:nvSpPr>
        <p:spPr bwMode="auto">
          <a:xfrm flipH="1">
            <a:off x="5437188" y="3810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27"/>
          <p:cNvSpPr>
            <a:spLocks noChangeShapeType="1"/>
          </p:cNvSpPr>
          <p:nvPr/>
        </p:nvSpPr>
        <p:spPr bwMode="auto">
          <a:xfrm>
            <a:off x="6046788" y="3810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28"/>
          <p:cNvSpPr>
            <a:spLocks noChangeShapeType="1"/>
          </p:cNvSpPr>
          <p:nvPr/>
        </p:nvSpPr>
        <p:spPr bwMode="auto">
          <a:xfrm flipH="1">
            <a:off x="4827588" y="4648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Text Box 32"/>
          <p:cNvSpPr txBox="1">
            <a:spLocks noChangeArrowheads="1"/>
          </p:cNvSpPr>
          <p:nvPr/>
        </p:nvSpPr>
        <p:spPr bwMode="auto">
          <a:xfrm>
            <a:off x="5268913" y="3438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7361238" y="3962400"/>
            <a:ext cx="1096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n = 4</a:t>
            </a:r>
          </a:p>
          <a:p>
            <a:pPr eaLnBrk="1" hangingPunct="1"/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H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CF797-328E-43EB-A798-8556558BB96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Binary Trees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complete binary tree with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 smtClean="0"/>
              <a:t> vertices and height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en-US" smtClean="0"/>
              <a:t> satisfies:</a:t>
            </a:r>
          </a:p>
          <a:p>
            <a:pPr lvl="1" eaLnBrk="1" hangingPunct="1"/>
            <a:r>
              <a:rPr lang="en-US" smtClean="0"/>
              <a:t>2</a:t>
            </a:r>
            <a:r>
              <a:rPr lang="en-US" baseline="30000" smtClean="0"/>
              <a:t>H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n &lt; 2</a:t>
            </a:r>
            <a:r>
              <a:rPr lang="en-US" baseline="30000" smtClean="0"/>
              <a:t>H + 1</a:t>
            </a:r>
          </a:p>
          <a:p>
            <a:pPr lvl="1" eaLnBrk="1" hangingPunct="1"/>
            <a:r>
              <a:rPr lang="en-US" smtClean="0"/>
              <a:t>H </a:t>
            </a:r>
            <a:r>
              <a:rPr lang="en-US" u="sng" smtClean="0"/>
              <a:t>&lt;</a:t>
            </a:r>
            <a:r>
              <a:rPr lang="en-US" smtClean="0"/>
              <a:t> log n &lt; H + 1</a:t>
            </a:r>
          </a:p>
          <a:p>
            <a:pPr lvl="1" eaLnBrk="1" hangingPunct="1"/>
            <a:r>
              <a:rPr lang="en-US" smtClean="0"/>
              <a:t>H = floor(log n)</a:t>
            </a:r>
            <a:endParaRPr lang="en-US" baseline="30000" smtClean="0"/>
          </a:p>
          <a:p>
            <a:pPr lvl="1" eaLnBrk="1" hangingPunct="1">
              <a:buFontTx/>
              <a:buNone/>
            </a:pPr>
            <a:endParaRPr lang="en-US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DA3E4-40D7-4746-A27D-0CE80CB2201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Binary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Theorem:  In a complete binary tree with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 smtClean="0"/>
              <a:t> vertices and height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H</a:t>
            </a:r>
          </a:p>
          <a:p>
            <a:pPr lvl="1" eaLnBrk="1" hangingPunct="1"/>
            <a:r>
              <a:rPr lang="en-US" smtClean="0"/>
              <a:t>2</a:t>
            </a:r>
            <a:r>
              <a:rPr lang="en-US" baseline="30000" smtClean="0"/>
              <a:t>H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n &lt; 2</a:t>
            </a:r>
            <a:r>
              <a:rPr lang="en-US" baseline="30000" smtClean="0"/>
              <a:t>H + 1</a:t>
            </a:r>
          </a:p>
          <a:p>
            <a:pPr eaLnBrk="1" hangingPunct="1"/>
            <a:endParaRPr lang="en-US" baseline="30000" smtClean="0"/>
          </a:p>
          <a:p>
            <a:pPr lvl="2" eaLnBrk="1" hangingPunct="1">
              <a:buFontTx/>
              <a:buNone/>
            </a:pPr>
            <a:endParaRPr lang="en-US" sz="1800" baseline="30000" smtClean="0"/>
          </a:p>
          <a:p>
            <a:pPr lvl="1" eaLnBrk="1" hangingPunct="1">
              <a:buFontTx/>
              <a:buNone/>
            </a:pPr>
            <a:endParaRPr lang="en-US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8046E-D9FA-428E-A999-81E001A43E7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Binary Trees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98613"/>
            <a:ext cx="7467600" cy="4497387"/>
          </a:xfrm>
        </p:spPr>
        <p:txBody>
          <a:bodyPr/>
          <a:lstStyle/>
          <a:p>
            <a:pPr eaLnBrk="1" hangingPunct="1"/>
            <a:r>
              <a:rPr lang="en-US" smtClean="0"/>
              <a:t>Proof:</a:t>
            </a:r>
          </a:p>
          <a:p>
            <a:pPr lvl="1" eaLnBrk="1" hangingPunct="1"/>
            <a:r>
              <a:rPr lang="en-US" smtClean="0"/>
              <a:t>At level k &lt;= H-1, there are 2</a:t>
            </a:r>
            <a:r>
              <a:rPr lang="en-US" baseline="30000" smtClean="0"/>
              <a:t>k</a:t>
            </a:r>
            <a:r>
              <a:rPr lang="en-US" smtClean="0"/>
              <a:t> vertices</a:t>
            </a:r>
          </a:p>
          <a:p>
            <a:pPr lvl="1" eaLnBrk="1" hangingPunct="1"/>
            <a:r>
              <a:rPr lang="en-US" smtClean="0"/>
              <a:t>At level k = H, there are at least 1 node, and </a:t>
            </a:r>
            <a:r>
              <a:rPr lang="en-US" i="1" smtClean="0"/>
              <a:t>at most </a:t>
            </a:r>
            <a:r>
              <a:rPr lang="en-US" smtClean="0"/>
              <a:t>2</a:t>
            </a:r>
            <a:r>
              <a:rPr lang="en-US" baseline="30000" smtClean="0"/>
              <a:t>H </a:t>
            </a:r>
            <a:r>
              <a:rPr lang="en-US" smtClean="0"/>
              <a:t>vertices</a:t>
            </a:r>
            <a:endParaRPr lang="en-US" i="1" smtClean="0"/>
          </a:p>
          <a:p>
            <a:pPr lvl="1" eaLnBrk="1" hangingPunct="1"/>
            <a:r>
              <a:rPr lang="en-US" smtClean="0"/>
              <a:t>Total number of vertices when all levels are fully populated (maximum level k): </a:t>
            </a:r>
          </a:p>
          <a:p>
            <a:pPr lvl="2" eaLnBrk="1" hangingPunct="1"/>
            <a:r>
              <a:rPr lang="en-US" sz="1800" smtClean="0"/>
              <a:t>n = 2</a:t>
            </a:r>
            <a:r>
              <a:rPr lang="en-US" sz="1800" baseline="30000" smtClean="0"/>
              <a:t>0</a:t>
            </a:r>
            <a:r>
              <a:rPr lang="en-US" sz="1800" smtClean="0"/>
              <a:t> + 2</a:t>
            </a:r>
            <a:r>
              <a:rPr lang="en-US" sz="1800" baseline="30000" smtClean="0"/>
              <a:t>1</a:t>
            </a:r>
            <a:r>
              <a:rPr lang="en-US" sz="1800" smtClean="0"/>
              <a:t> + …2</a:t>
            </a:r>
            <a:r>
              <a:rPr lang="en-US" sz="1800" baseline="30000" smtClean="0"/>
              <a:t>k</a:t>
            </a:r>
            <a:r>
              <a:rPr lang="en-US" sz="1800" smtClean="0"/>
              <a:t> </a:t>
            </a:r>
          </a:p>
          <a:p>
            <a:pPr lvl="2" eaLnBrk="1" hangingPunct="1"/>
            <a:r>
              <a:rPr lang="en-US" sz="1800" smtClean="0"/>
              <a:t>n = 1 + 2</a:t>
            </a:r>
            <a:r>
              <a:rPr lang="en-US" sz="1800" baseline="30000" smtClean="0"/>
              <a:t>1</a:t>
            </a:r>
            <a:r>
              <a:rPr lang="en-US" sz="1800" smtClean="0"/>
              <a:t> + 2</a:t>
            </a:r>
            <a:r>
              <a:rPr lang="en-US" sz="1800" baseline="30000" smtClean="0"/>
              <a:t>2 </a:t>
            </a:r>
            <a:r>
              <a:rPr lang="en-US" sz="1800" smtClean="0"/>
              <a:t>+…2</a:t>
            </a:r>
            <a:r>
              <a:rPr lang="en-US" sz="1800" baseline="30000" smtClean="0"/>
              <a:t>k</a:t>
            </a:r>
            <a:r>
              <a:rPr lang="en-US" sz="1800" smtClean="0"/>
              <a:t>  (Geometric Progression)</a:t>
            </a:r>
            <a:endParaRPr lang="en-US" sz="1800" baseline="30000" smtClean="0"/>
          </a:p>
          <a:p>
            <a:pPr lvl="2" eaLnBrk="1" hangingPunct="1"/>
            <a:r>
              <a:rPr lang="en-US" sz="1800" smtClean="0"/>
              <a:t>n = 1(2</a:t>
            </a:r>
            <a:r>
              <a:rPr lang="en-US" sz="1800" baseline="30000" smtClean="0"/>
              <a:t>k + 1</a:t>
            </a:r>
            <a:r>
              <a:rPr lang="en-US" sz="1800" smtClean="0"/>
              <a:t> – 1) / (2-1)</a:t>
            </a:r>
          </a:p>
          <a:p>
            <a:pPr lvl="2" eaLnBrk="1" hangingPunct="1"/>
            <a:r>
              <a:rPr lang="en-US" sz="1800" smtClean="0"/>
              <a:t>n = 2</a:t>
            </a:r>
            <a:r>
              <a:rPr lang="en-US" sz="1800" baseline="30000" smtClean="0"/>
              <a:t>k + 1</a:t>
            </a:r>
            <a:r>
              <a:rPr lang="en-US" sz="1800" smtClean="0"/>
              <a:t> - 1</a:t>
            </a:r>
            <a:endParaRPr lang="en-US" sz="1800" baseline="30000" smtClean="0"/>
          </a:p>
          <a:p>
            <a:pPr lvl="2" eaLnBrk="1" hangingPunct="1">
              <a:buFontTx/>
              <a:buNone/>
            </a:pPr>
            <a:endParaRPr lang="en-US" sz="1800" baseline="30000" smtClean="0"/>
          </a:p>
          <a:p>
            <a:pPr lvl="1" eaLnBrk="1" hangingPunct="1">
              <a:buFontTx/>
              <a:buNone/>
            </a:pPr>
            <a:endParaRPr lang="en-US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43E97-17A2-4498-8347-215A7101BFA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Binary Trees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n = 2</a:t>
            </a:r>
            <a:r>
              <a:rPr lang="en-US" sz="2000" baseline="30000" smtClean="0"/>
              <a:t>k + 1</a:t>
            </a:r>
            <a:r>
              <a:rPr lang="en-US" sz="2000" smtClean="0"/>
              <a:t> – 1 when all levels are fully populated (maximum level k)</a:t>
            </a:r>
            <a:endParaRPr lang="en-US" smtClean="0"/>
          </a:p>
          <a:p>
            <a:pPr eaLnBrk="1" hangingPunct="1"/>
            <a:r>
              <a:rPr lang="en-US" sz="2000" smtClean="0"/>
              <a:t>Case 1: tree has maximum number of nodes when all levels are fully populated</a:t>
            </a:r>
          </a:p>
          <a:p>
            <a:pPr lvl="1" eaLnBrk="1" hangingPunct="1"/>
            <a:r>
              <a:rPr lang="en-US" sz="1800" smtClean="0"/>
              <a:t>Let k = H</a:t>
            </a:r>
          </a:p>
          <a:p>
            <a:pPr lvl="2" eaLnBrk="1" hangingPunct="1"/>
            <a:r>
              <a:rPr lang="en-US" sz="1800" smtClean="0"/>
              <a:t>n = 2</a:t>
            </a:r>
            <a:r>
              <a:rPr lang="en-US" sz="1800" baseline="30000" smtClean="0"/>
              <a:t>H + 1</a:t>
            </a:r>
            <a:r>
              <a:rPr lang="en-US" sz="1800" smtClean="0"/>
              <a:t> – 1</a:t>
            </a:r>
          </a:p>
          <a:p>
            <a:pPr lvl="2" eaLnBrk="1" hangingPunct="1"/>
            <a:r>
              <a:rPr lang="en-US" sz="1800" smtClean="0"/>
              <a:t>n &lt; 2</a:t>
            </a:r>
            <a:r>
              <a:rPr lang="en-US" sz="1800" baseline="30000" smtClean="0"/>
              <a:t>H + 1</a:t>
            </a:r>
          </a:p>
          <a:p>
            <a:pPr eaLnBrk="1" hangingPunct="1"/>
            <a:r>
              <a:rPr lang="en-US" sz="2000" smtClean="0"/>
              <a:t>Case 2: tree has minimum number of nodes when there is only one node in the bottom level</a:t>
            </a:r>
          </a:p>
          <a:p>
            <a:pPr lvl="1" eaLnBrk="1" hangingPunct="1"/>
            <a:r>
              <a:rPr lang="en-US" sz="1800" smtClean="0"/>
              <a:t>Let k = H – 1 (considering the levels excluding the bottom)</a:t>
            </a:r>
          </a:p>
          <a:p>
            <a:pPr lvl="2" eaLnBrk="1" hangingPunct="1"/>
            <a:r>
              <a:rPr lang="en-US" sz="1800" smtClean="0"/>
              <a:t>n’ = 2</a:t>
            </a:r>
            <a:r>
              <a:rPr lang="en-US" sz="1800" baseline="30000" smtClean="0"/>
              <a:t>H</a:t>
            </a:r>
            <a:r>
              <a:rPr lang="en-US" sz="1800" smtClean="0"/>
              <a:t> – 1</a:t>
            </a:r>
          </a:p>
          <a:p>
            <a:pPr lvl="2" eaLnBrk="1" hangingPunct="1"/>
            <a:r>
              <a:rPr lang="en-US" sz="1800" smtClean="0"/>
              <a:t>n </a:t>
            </a:r>
            <a:r>
              <a:rPr lang="en-US" sz="1800" u="sng" smtClean="0"/>
              <a:t>&gt;</a:t>
            </a:r>
            <a:r>
              <a:rPr lang="en-US" sz="1800" smtClean="0"/>
              <a:t> n’ + 1 = 2</a:t>
            </a:r>
            <a:r>
              <a:rPr lang="en-US" sz="1800" baseline="30000" smtClean="0"/>
              <a:t>H</a:t>
            </a:r>
            <a:r>
              <a:rPr lang="en-US" sz="1800" smtClean="0"/>
              <a:t> </a:t>
            </a:r>
          </a:p>
          <a:p>
            <a:pPr eaLnBrk="1" hangingPunct="1"/>
            <a:r>
              <a:rPr lang="en-US" sz="2000" smtClean="0"/>
              <a:t>Combining the above two conditions we have</a:t>
            </a:r>
          </a:p>
          <a:p>
            <a:pPr lvl="1" eaLnBrk="1" hangingPunct="1"/>
            <a:r>
              <a:rPr lang="en-US" smtClean="0"/>
              <a:t>2</a:t>
            </a:r>
            <a:r>
              <a:rPr lang="en-US" baseline="30000" smtClean="0"/>
              <a:t>H</a:t>
            </a:r>
            <a:r>
              <a:rPr lang="en-US" smtClean="0"/>
              <a:t> </a:t>
            </a:r>
            <a:r>
              <a:rPr lang="en-US" u="sng" smtClean="0"/>
              <a:t>&lt;</a:t>
            </a:r>
            <a:r>
              <a:rPr lang="en-US" smtClean="0"/>
              <a:t> n &lt; 2</a:t>
            </a:r>
            <a:r>
              <a:rPr lang="en-US" baseline="30000" smtClean="0"/>
              <a:t>H + 1</a:t>
            </a:r>
          </a:p>
          <a:p>
            <a:pPr lvl="2" eaLnBrk="1" hangingPunct="1">
              <a:buFontTx/>
              <a:buNone/>
            </a:pPr>
            <a:endParaRPr lang="en-US" sz="1800" baseline="30000" smtClean="0"/>
          </a:p>
          <a:p>
            <a:pPr lvl="1" eaLnBrk="1" hangingPunct="1"/>
            <a:endParaRPr lang="en-US" baseline="30000" smtClean="0"/>
          </a:p>
          <a:p>
            <a:pPr lvl="2" eaLnBrk="1" hangingPunct="1">
              <a:buFontTx/>
              <a:buNone/>
            </a:pPr>
            <a:endParaRPr lang="en-US" sz="1800" baseline="30000" smtClean="0"/>
          </a:p>
          <a:p>
            <a:pPr lvl="1" eaLnBrk="1" hangingPunct="1">
              <a:buFontTx/>
              <a:buNone/>
            </a:pPr>
            <a:endParaRPr lang="en-US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88272-61B5-4FCF-BA65-CA549E0A583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Vector Representation of Complete Binary Tree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data</a:t>
            </a:r>
          </a:p>
          <a:p>
            <a:pPr lvl="1" eaLnBrk="1" hangingPunct="1"/>
            <a:r>
              <a:rPr lang="en-US" smtClean="0"/>
              <a:t>Vector elements carry data</a:t>
            </a:r>
          </a:p>
          <a:p>
            <a:pPr eaLnBrk="1" hangingPunct="1"/>
            <a:r>
              <a:rPr lang="en-US" smtClean="0"/>
              <a:t>Tree structure</a:t>
            </a:r>
          </a:p>
          <a:p>
            <a:pPr lvl="1" eaLnBrk="1" hangingPunct="1"/>
            <a:r>
              <a:rPr lang="en-US" smtClean="0"/>
              <a:t>Vector indices carry tree structure</a:t>
            </a:r>
          </a:p>
          <a:p>
            <a:pPr lvl="1" eaLnBrk="1" hangingPunct="1"/>
            <a:r>
              <a:rPr lang="en-US" smtClean="0"/>
              <a:t>Index order = levelorder </a:t>
            </a:r>
          </a:p>
          <a:p>
            <a:pPr lvl="1" eaLnBrk="1" hangingPunct="1"/>
            <a:r>
              <a:rPr lang="en-US" smtClean="0"/>
              <a:t>Tree structure is implicit</a:t>
            </a:r>
          </a:p>
          <a:p>
            <a:pPr lvl="1" eaLnBrk="1" hangingPunct="1"/>
            <a:r>
              <a:rPr lang="en-US" smtClean="0"/>
              <a:t>Uses integer arithmetic for tree navigation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1300</Words>
  <Application>Microsoft Office PowerPoint</Application>
  <PresentationFormat>On-screen Show (4:3)</PresentationFormat>
  <Paragraphs>481</Paragraphs>
  <Slides>33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class_simple</vt:lpstr>
      <vt:lpstr>Trees 2 Binary trees  </vt:lpstr>
      <vt:lpstr>Binary Trees</vt:lpstr>
      <vt:lpstr>Complete Binary Trees</vt:lpstr>
      <vt:lpstr>Complete Binary Trees</vt:lpstr>
      <vt:lpstr>Complete Binary Trees</vt:lpstr>
      <vt:lpstr>Complete Binary Trees</vt:lpstr>
      <vt:lpstr>Complete Binary Trees</vt:lpstr>
      <vt:lpstr>Complete Binary Trees</vt:lpstr>
      <vt:lpstr>Vector Representation of Complete Binary Tree</vt:lpstr>
      <vt:lpstr>Vector Representation of Complete Binary Tree</vt:lpstr>
      <vt:lpstr>Vector Representation of Complete Binary Tree</vt:lpstr>
      <vt:lpstr>Vector Representation of Complete Binary Tree</vt:lpstr>
      <vt:lpstr>Vector Representation of Complete Binary Tree</vt:lpstr>
      <vt:lpstr>Vector Representation of Complete Binary Tree</vt:lpstr>
      <vt:lpstr>Vector Representation of Complete Binary Tree</vt:lpstr>
      <vt:lpstr>Vector Representation of Complete Binary Tree</vt:lpstr>
      <vt:lpstr>Vector Representation of Complete Binary Tree</vt:lpstr>
      <vt:lpstr>Binary Tree Traversals</vt:lpstr>
      <vt:lpstr>Inorder Traversal</vt:lpstr>
      <vt:lpstr>Inorder Traversal</vt:lpstr>
      <vt:lpstr>Inorder Traversal</vt:lpstr>
      <vt:lpstr>Inorder Traversal</vt:lpstr>
      <vt:lpstr>Binary Tree Traversals</vt:lpstr>
      <vt:lpstr>Example: Expression Tree</vt:lpstr>
      <vt:lpstr>Build Expression Tree from Postfix Expression</vt:lpstr>
      <vt:lpstr>a b + c d e + * *</vt:lpstr>
      <vt:lpstr>a b + c d e + * *</vt:lpstr>
      <vt:lpstr>a b + c d e + * *</vt:lpstr>
      <vt:lpstr>a b + c d e + * *</vt:lpstr>
      <vt:lpstr>a b + c d e + * *</vt:lpstr>
      <vt:lpstr>a b + c d e + * *</vt:lpstr>
      <vt:lpstr>Obtaining Infix Expression from Binary Expression Tree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2015-02-18T15:32:01Z</dcterms:created>
  <dcterms:modified xsi:type="dcterms:W3CDTF">2015-02-18T15:32:05Z</dcterms:modified>
</cp:coreProperties>
</file>