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57" r:id="rId4"/>
    <p:sldId id="275" r:id="rId5"/>
    <p:sldId id="276" r:id="rId6"/>
    <p:sldId id="282" r:id="rId7"/>
    <p:sldId id="283" r:id="rId8"/>
    <p:sldId id="284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70" r:id="rId20"/>
    <p:sldId id="271" r:id="rId21"/>
    <p:sldId id="285" r:id="rId22"/>
    <p:sldId id="279" r:id="rId23"/>
    <p:sldId id="258" r:id="rId24"/>
    <p:sldId id="281" r:id="rId25"/>
    <p:sldId id="280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823A5449-18C8-48E1-B9F6-1A604CB79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53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71FA8EB9-B85B-4992-89A7-71B43808C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26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7D04C7E-311B-49E9-BD40-71A1F5D202EF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AA5392-002E-4996-93D1-F2C26B12A98E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E5F23BC-07AC-4D2E-ABD7-E723E037A865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834AF2-2A70-4D3D-A9F6-C9BB8BB66B2E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57410CB-A137-42D7-902B-FC533247766B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AAF2A9E-1B59-4285-A902-7690B4FF669C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B02B6D8-6F71-4D48-AABD-AF353AEDEB53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DDDE04D-4505-4AE1-A733-2C78458D2375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94AAAD3-564E-489E-842C-40F107EEA52E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72524B5-BDDE-4186-A84D-B52B7F2E2403}" type="slidenum">
              <a:rPr 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E92A62F-81A1-4318-96A5-D648AFA7D694}" type="slidenum">
              <a:rPr 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7D00DC5-EA64-49DD-97B5-061729001649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34E3C3B-6D8D-4040-A948-9839D316FA9A}" type="slidenum">
              <a:rPr 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18A6438-122A-4BFF-95C4-6B6B69358789}" type="slidenum">
              <a:rPr lang="en-US" sz="1300" smtClean="0">
                <a:latin typeface="Arial Narrow" pitchFamily="34" charset="0"/>
              </a:rPr>
              <a:pPr eaLnBrk="1" hangingPunct="1"/>
              <a:t>22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5AF266E-97F2-473E-84BD-7D531A81E171}" type="slidenum">
              <a:rPr lang="en-US" sz="1300" smtClean="0">
                <a:latin typeface="Arial Narrow" pitchFamily="34" charset="0"/>
              </a:rPr>
              <a:pPr eaLnBrk="1" hangingPunct="1"/>
              <a:t>23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BAF14AD-E5ED-4EAB-AF57-0A4F6A26ECFD}" type="slidenum">
              <a:rPr lang="en-US" sz="1300" smtClean="0">
                <a:latin typeface="Arial Narrow" pitchFamily="34" charset="0"/>
              </a:rPr>
              <a:pPr eaLnBrk="1" hangingPunct="1"/>
              <a:t>24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7035F27-0B15-4101-B1DE-AAEB8D6BAD91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3F9CC57-B972-409D-9A99-BB76B5F0CB75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E33A927-1BEA-44F3-9B63-8A7B56F8D56B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0FBECE0-74BC-40D4-8E46-3F65BB25BC01}" type="slidenum">
              <a:rPr lang="en-US" sz="1300" smtClean="0"/>
              <a:pPr eaLnBrk="1" hangingPunct="1"/>
              <a:t>6</a:t>
            </a:fld>
            <a:endParaRPr lang="en-US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A8EB9-B85B-4992-89A7-71B43808CFC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1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A8EB9-B85B-4992-89A7-71B43808CF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40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9E11361-ABA0-4071-A4FF-C42B9485A53F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D831-C174-48F7-BF51-240920D8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5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775E0-7231-47F1-A7FA-98BC84D4C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4AED-3AA0-4B88-A5CA-2BD2D6323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77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BCB1C-8C63-43B3-BB2D-E9A38D4D7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4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39430-A7BA-4202-8F1B-A6355D964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6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113B3-215D-42A0-8F5A-1FBCED099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42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1F845-15DB-4A4D-AE10-68BBE602C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64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54817-EADB-443E-B5A0-E90E2733B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EC208-1832-430C-B392-1CDE05823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9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047BD-8155-4E36-87E7-5439E06A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2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6AC8-747E-4EF5-999B-8669B21E0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28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86CE4-4F63-4C1A-838A-93CF9E32D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AB3D24C-AA67-4B35-8282-8EABCC705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467C6-FD32-4412-93A1-0901A9F5273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Trees 3: The Binary Search Tree</a:t>
            </a:r>
            <a:endParaRPr lang="en-US" sz="240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508125" y="5221288"/>
            <a:ext cx="4503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 Reading: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Sections 4.3 and 4.6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Internal method to test if an item is in a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x is item to search for.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t is the node that roots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contains(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x,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 false;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 if( x &lt; t-&gt;element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 </a:t>
            </a:r>
            <a:r>
              <a:rPr lang="en-US" sz="1200" b="1" dirty="0" smtClean="0">
                <a:solidFill>
                  <a:srgbClr val="0000FF"/>
                </a:solidFill>
              </a:rPr>
              <a:t>contains( x, t-&gt;left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 if( t-&gt;element &lt; x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 </a:t>
            </a:r>
            <a:r>
              <a:rPr lang="en-US" sz="1200" b="1" dirty="0" smtClean="0">
                <a:solidFill>
                  <a:srgbClr val="0000FF"/>
                </a:solidFill>
              </a:rPr>
              <a:t>contains( x, t-&gt;right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 true;    // Match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04B2B-3076-4139-BBF1-1219C618FB0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Searching for an element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Internal method to find the smallest item in a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 t.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Return node containing the smallest item.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 </a:t>
            </a:r>
            <a:r>
              <a:rPr lang="en-US" sz="1200" b="1" dirty="0" err="1" smtClean="0">
                <a:solidFill>
                  <a:schemeClr val="tx1"/>
                </a:solidFill>
              </a:rPr>
              <a:t>findMin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t-&gt;left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 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findMin</a:t>
            </a:r>
            <a:r>
              <a:rPr lang="en-US" sz="1200" b="1" dirty="0" smtClean="0">
                <a:solidFill>
                  <a:schemeClr val="tx1"/>
                </a:solidFill>
              </a:rPr>
              <a:t>( t-&gt;left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2B944-4B02-4092-AA8E-BCDC6CFC144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Find the smallest element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3962400" y="3505200"/>
            <a:ext cx="1183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00FF"/>
                </a:solidFill>
                <a:latin typeface="Arial" charset="0"/>
                <a:cs typeface="Times New Roman" charset="0"/>
              </a:rPr>
              <a:t>Tail recursion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Internal method to find the largest item in a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 t.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Return node containing the largest item.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 </a:t>
            </a:r>
            <a:r>
              <a:rPr lang="en-US" sz="1200" b="1" dirty="0" err="1" smtClean="0">
                <a:solidFill>
                  <a:schemeClr val="tx1"/>
                </a:solidFill>
              </a:rPr>
              <a:t>findMax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!=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while( t-&gt;right !=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t = t-&gt;right;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return 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50036-DF10-40A2-A16A-C28FD3EA368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Find the biggest element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5029200" y="3048000"/>
            <a:ext cx="208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cs typeface="Times New Roman" charset="0"/>
              </a:rPr>
              <a:t>Non-recursive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394B-8392-48D4-80EC-943B61A34A0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60400"/>
          </a:xfrm>
        </p:spPr>
        <p:txBody>
          <a:bodyPr/>
          <a:lstStyle/>
          <a:p>
            <a:pPr eaLnBrk="1" hangingPunct="1"/>
            <a:r>
              <a:rPr lang="en-US" smtClean="0"/>
              <a:t>BST: Insertion (5)</a:t>
            </a:r>
          </a:p>
        </p:txBody>
      </p:sp>
      <p:pic>
        <p:nvPicPr>
          <p:cNvPr id="14340" name="Picture 4" descr="fig04_2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772400" cy="3387725"/>
          </a:xfrm>
          <a:noFill/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355725" y="5375275"/>
            <a:ext cx="232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Before insertion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6477000" y="5721350"/>
            <a:ext cx="206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After insertion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2EBD1-C697-4A41-A30B-3B8F119FFC7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Insertion (contd.)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5715000" y="2286000"/>
            <a:ext cx="2209800" cy="258532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  <a:cs typeface="Times New Roman" charset="0"/>
              </a:rPr>
              <a:t>Strategy: </a:t>
            </a:r>
          </a:p>
          <a:p>
            <a:pPr eaLnBrk="1" hangingPunct="1">
              <a:buFontTx/>
              <a:buChar char="•"/>
            </a:pPr>
            <a:endParaRPr lang="en-US" sz="1800" dirty="0" smtClean="0">
              <a:solidFill>
                <a:srgbClr val="0000FF"/>
              </a:solidFill>
              <a:latin typeface="Arial" charset="0"/>
              <a:cs typeface="Times New Roman" charset="0"/>
            </a:endParaRPr>
          </a:p>
          <a:p>
            <a:pPr eaLnBrk="1" hangingPunct="1">
              <a:buFontTx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Times New Roman" charset="0"/>
              </a:rPr>
              <a:t>Traverse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Times New Roman" charset="0"/>
              </a:rPr>
              <a:t>the tree as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Times New Roman" charset="0"/>
              </a:rPr>
              <a:t>if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Times New Roman" charset="0"/>
              </a:rPr>
              <a:t>searching for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Times New Roman" charset="0"/>
              </a:rPr>
              <a:t>x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Times New Roman" charset="0"/>
              </a:rPr>
              <a:t>with contains()</a:t>
            </a:r>
          </a:p>
          <a:p>
            <a:pPr eaLnBrk="1" hangingPunct="1">
              <a:buFontTx/>
              <a:buChar char="•"/>
            </a:pPr>
            <a:endParaRPr lang="en-US" sz="1800" dirty="0">
              <a:solidFill>
                <a:srgbClr val="0000FF"/>
              </a:solidFill>
              <a:latin typeface="Arial" charset="0"/>
              <a:cs typeface="Times New Roman" charset="0"/>
            </a:endParaRPr>
          </a:p>
          <a:p>
            <a:pPr eaLnBrk="1" hangingPunct="1">
              <a:buFontTx/>
              <a:buChar char="•"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Times New Roman" charset="0"/>
              </a:rPr>
              <a:t>Insert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Times New Roman" charset="0"/>
              </a:rPr>
              <a:t>when you reach a null pointer t.</a:t>
            </a:r>
            <a:endParaRPr lang="en-US" sz="1800" dirty="0">
              <a:solidFill>
                <a:srgbClr val="0000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4876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Internal method to insert into a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x is the item to insert.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t is the node that roots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Set the new root of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insert(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x, </a:t>
            </a:r>
            <a:r>
              <a:rPr lang="en-US" sz="1200" b="1" dirty="0" err="1" smtClean="0">
                <a:solidFill>
                  <a:srgbClr val="0000FF"/>
                </a:solidFill>
              </a:rPr>
              <a:t>BinaryNode</a:t>
            </a:r>
            <a:r>
              <a:rPr lang="en-US" sz="1200" b="1" dirty="0" smtClean="0">
                <a:solidFill>
                  <a:srgbClr val="0000FF"/>
                </a:solidFill>
              </a:rPr>
              <a:t> * &amp; t 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t = new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{ x,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};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 if( x &lt; t-&gt;element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insert( x, t-&gt;left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 if( t-&gt;element &lt; x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insert( x, t-&gt;right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;  // Duplicate; do nothing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</a:t>
            </a:r>
            <a:r>
              <a:rPr lang="en-US" sz="1200" b="1" dirty="0">
                <a:solidFill>
                  <a:srgbClr val="0000FF"/>
                </a:solidFill>
              </a:rPr>
              <a:t>H</a:t>
            </a:r>
            <a:r>
              <a:rPr lang="en-US" sz="1200" b="1" dirty="0" smtClean="0">
                <a:solidFill>
                  <a:srgbClr val="0000FF"/>
                </a:solidFill>
              </a:rPr>
              <a:t>ow to implement the move version of insert()?</a:t>
            </a:r>
          </a:p>
          <a:p>
            <a:pPr marL="0" indent="0">
              <a:buNone/>
            </a:pPr>
            <a:endParaRPr lang="en-US" sz="1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59AC2-2570-4779-84DB-B6C7A5A0074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Deletion</a:t>
            </a:r>
          </a:p>
        </p:txBody>
      </p:sp>
      <p:pic>
        <p:nvPicPr>
          <p:cNvPr id="16388" name="Picture 4" descr="fig04_2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49325" y="2039938"/>
            <a:ext cx="7312025" cy="3387725"/>
          </a:xfrm>
          <a:noFill/>
        </p:spPr>
      </p:pic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431925" y="5451475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Before deleting (4)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6019800" y="57213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After deleting (4)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743200" y="1454150"/>
            <a:ext cx="4284663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Deleting a node with one child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1295400" y="6172200"/>
            <a:ext cx="688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Deletion Strategy: Bypass the node being deleted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E4B62-D7BA-4709-A0CE-F13002F9613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Deletion (contd.)</a:t>
            </a:r>
          </a:p>
        </p:txBody>
      </p:sp>
      <p:pic>
        <p:nvPicPr>
          <p:cNvPr id="17412" name="Picture 4" descr="fig04_2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8991600" cy="4376738"/>
          </a:xfrm>
          <a:noFill/>
        </p:spPr>
      </p:pic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28600" y="549275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Before deleting (2)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6248400" y="55689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After deleting (2)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2590800" y="1454150"/>
            <a:ext cx="4691063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Deleting a node with two children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1600200" y="6042025"/>
            <a:ext cx="5795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Deletion Strategy: Replace the node with </a:t>
            </a:r>
          </a:p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smallest node in the right subtree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/**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Internal method to remove from a </a:t>
            </a:r>
            <a:r>
              <a:rPr lang="en-US" sz="1200" b="1" dirty="0" err="1">
                <a:solidFill>
                  <a:schemeClr val="tx1"/>
                </a:solidFill>
              </a:rPr>
              <a:t>subtree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x is the item to remove.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t is the node that roots the </a:t>
            </a:r>
            <a:r>
              <a:rPr lang="en-US" sz="1200" b="1" dirty="0" err="1">
                <a:solidFill>
                  <a:schemeClr val="tx1"/>
                </a:solidFill>
              </a:rPr>
              <a:t>subtree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*/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void remove(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Comparable &amp; x,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 * &amp; t </a:t>
            </a:r>
            <a:r>
              <a:rPr lang="en-US" sz="1200" b="1" dirty="0" smtClean="0">
                <a:solidFill>
                  <a:schemeClr val="tx1"/>
                </a:solidFill>
              </a:rPr>
              <a:t>) {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return;   // Item not found; do nothing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x &lt; t-&gt;element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remove( x, t-&gt;left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else if( t-&gt;element &lt; x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remove( x, t-&gt;right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else if( t-&gt;left !=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&amp;&amp; t-&gt;right !=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) </a:t>
            </a:r>
            <a:r>
              <a:rPr lang="en-US" sz="1200" b="1" dirty="0" smtClean="0">
                <a:solidFill>
                  <a:schemeClr val="tx1"/>
                </a:solidFill>
              </a:rPr>
              <a:t> { // two children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t-&gt;element = </a:t>
            </a:r>
            <a:r>
              <a:rPr lang="en-US" sz="1200" b="1" dirty="0" err="1">
                <a:solidFill>
                  <a:schemeClr val="tx1"/>
                </a:solidFill>
              </a:rPr>
              <a:t>findMin</a:t>
            </a:r>
            <a:r>
              <a:rPr lang="en-US" sz="1200" b="1" dirty="0">
                <a:solidFill>
                  <a:schemeClr val="tx1"/>
                </a:solidFill>
              </a:rPr>
              <a:t>( t-&gt;right )-&gt;element;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remove( t-&gt;element, t-&gt;right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</a:rPr>
              <a:t>else {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 *</a:t>
            </a:r>
            <a:r>
              <a:rPr lang="en-US" sz="1200" b="1" dirty="0" err="1">
                <a:solidFill>
                  <a:schemeClr val="tx1"/>
                </a:solidFill>
              </a:rPr>
              <a:t>oldNode</a:t>
            </a:r>
            <a:r>
              <a:rPr lang="en-US" sz="1200" b="1" dirty="0">
                <a:solidFill>
                  <a:schemeClr val="tx1"/>
                </a:solidFill>
              </a:rPr>
              <a:t> = 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t = ( t-&gt;left !=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) ? t-&gt;left : t-&gt;right;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delete </a:t>
            </a:r>
            <a:r>
              <a:rPr lang="en-US" sz="1200" b="1" dirty="0" err="1">
                <a:solidFill>
                  <a:schemeClr val="tx1"/>
                </a:solidFill>
              </a:rPr>
              <a:t>oldNode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BA3FA-D552-4988-8636-C62D3E49CBF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Deletion (contd.)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990600" y="3788229"/>
            <a:ext cx="5029200" cy="200297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9D505-EBB2-47A9-86D4-4509D94B290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Lazy Deletion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deletion strategy</a:t>
            </a:r>
          </a:p>
          <a:p>
            <a:pPr lvl="1" eaLnBrk="1" hangingPunct="1"/>
            <a:r>
              <a:rPr lang="en-US" smtClean="0"/>
              <a:t>Don’t delete!</a:t>
            </a:r>
          </a:p>
          <a:p>
            <a:pPr lvl="1" eaLnBrk="1" hangingPunct="1"/>
            <a:r>
              <a:rPr lang="en-US" smtClean="0"/>
              <a:t>Just mark the node as deleted.</a:t>
            </a:r>
          </a:p>
          <a:p>
            <a:pPr lvl="1" eaLnBrk="1" hangingPunct="1"/>
            <a:r>
              <a:rPr lang="en-US" smtClean="0"/>
              <a:t>Wastes space</a:t>
            </a:r>
          </a:p>
          <a:p>
            <a:pPr lvl="1" eaLnBrk="1" hangingPunct="1"/>
            <a:r>
              <a:rPr lang="en-US" smtClean="0"/>
              <a:t>But useful if deletions are rare or space is not a concern.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BCCFB-7286-4E47-9C21-DF171202641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Destructor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/**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Destructor for the tree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~</a:t>
            </a:r>
            <a:r>
              <a:rPr lang="en-US" sz="1200" b="1" dirty="0" err="1">
                <a:solidFill>
                  <a:schemeClr val="tx1"/>
                </a:solidFill>
              </a:rPr>
              <a:t>BinarySearchTree</a:t>
            </a:r>
            <a:r>
              <a:rPr lang="en-US" sz="1200" b="1" dirty="0">
                <a:solidFill>
                  <a:schemeClr val="tx1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makeEmpty</a:t>
            </a:r>
            <a:r>
              <a:rPr lang="en-US" sz="1200" b="1" dirty="0">
                <a:solidFill>
                  <a:schemeClr val="tx1"/>
                </a:solidFill>
              </a:rPr>
              <a:t>(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/**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Internal method to make </a:t>
            </a:r>
            <a:r>
              <a:rPr lang="en-US" sz="1200" b="1" dirty="0" err="1">
                <a:solidFill>
                  <a:schemeClr val="tx1"/>
                </a:solidFill>
              </a:rPr>
              <a:t>subtree</a:t>
            </a:r>
            <a:r>
              <a:rPr lang="en-US" sz="1200" b="1" dirty="0">
                <a:solidFill>
                  <a:schemeClr val="tx1"/>
                </a:solidFill>
              </a:rPr>
              <a:t> empty.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void </a:t>
            </a:r>
            <a:r>
              <a:rPr lang="en-US" sz="1200" b="1" dirty="0" err="1">
                <a:solidFill>
                  <a:schemeClr val="tx1"/>
                </a:solidFill>
              </a:rPr>
              <a:t>makeEmpty</a:t>
            </a:r>
            <a:r>
              <a:rPr lang="en-US" sz="1200" b="1" dirty="0">
                <a:solidFill>
                  <a:schemeClr val="tx1"/>
                </a:solidFill>
              </a:rPr>
              <a:t>(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 * &amp; t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t !=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makeEmpty</a:t>
            </a:r>
            <a:r>
              <a:rPr lang="en-US" sz="1200" b="1" dirty="0">
                <a:solidFill>
                  <a:schemeClr val="tx1"/>
                </a:solidFill>
              </a:rPr>
              <a:t>( t-&gt;left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makeEmpty</a:t>
            </a:r>
            <a:r>
              <a:rPr lang="en-US" sz="1200" b="1" dirty="0">
                <a:solidFill>
                  <a:schemeClr val="tx1"/>
                </a:solidFill>
              </a:rPr>
              <a:t>( t-&gt;right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delete 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t 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3F5FE-3CE5-4B69-9165-F571DE58A60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Binary Search Tree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181600"/>
          </a:xfrm>
        </p:spPr>
        <p:txBody>
          <a:bodyPr/>
          <a:lstStyle/>
          <a:p>
            <a:pPr eaLnBrk="1" hangingPunct="1"/>
            <a:r>
              <a:rPr lang="en-US" sz="2000" smtClean="0"/>
              <a:t>Also known as Totally Ordered Tree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Definition:  A binary tree B is called a </a:t>
            </a:r>
            <a:r>
              <a:rPr lang="en-US" sz="2000" u="sng" smtClean="0"/>
              <a:t>binary search tree</a:t>
            </a:r>
            <a:r>
              <a:rPr lang="en-US" sz="2000" smtClean="0"/>
              <a:t> iff:</a:t>
            </a:r>
          </a:p>
          <a:p>
            <a:pPr lvl="1" eaLnBrk="1" hangingPunct="1"/>
            <a:r>
              <a:rPr lang="en-US" sz="1800" smtClean="0"/>
              <a:t>There is an order relation </a:t>
            </a:r>
            <a:r>
              <a:rPr lang="en-US" sz="1800" u="sng" smtClean="0"/>
              <a:t>&lt;</a:t>
            </a:r>
            <a:r>
              <a:rPr lang="en-US" sz="1800" smtClean="0"/>
              <a:t> defined for the vertices of B</a:t>
            </a:r>
          </a:p>
          <a:p>
            <a:pPr lvl="1" eaLnBrk="1" hangingPunct="1"/>
            <a:r>
              <a:rPr lang="en-US" sz="1800" smtClean="0"/>
              <a:t>For any vertex v, and any descendant u of v.left, u </a:t>
            </a:r>
            <a:r>
              <a:rPr lang="en-US" sz="1800" u="sng" smtClean="0"/>
              <a:t>&lt;</a:t>
            </a:r>
            <a:r>
              <a:rPr lang="en-US" sz="1800" smtClean="0"/>
              <a:t> v</a:t>
            </a:r>
          </a:p>
          <a:p>
            <a:pPr lvl="1" eaLnBrk="1" hangingPunct="1"/>
            <a:r>
              <a:rPr lang="en-US" sz="1800" smtClean="0"/>
              <a:t>For any vertex v, and any descendent w of v.right, v </a:t>
            </a:r>
            <a:r>
              <a:rPr lang="en-US" sz="1800" u="sng" smtClean="0"/>
              <a:t>&lt;</a:t>
            </a:r>
            <a:r>
              <a:rPr lang="en-US" sz="1800" smtClean="0"/>
              <a:t> w</a:t>
            </a:r>
          </a:p>
        </p:txBody>
      </p:sp>
      <p:sp>
        <p:nvSpPr>
          <p:cNvPr id="3077" name="Text Box 19"/>
          <p:cNvSpPr txBox="1">
            <a:spLocks noChangeArrowheads="1"/>
          </p:cNvSpPr>
          <p:nvPr/>
        </p:nvSpPr>
        <p:spPr bwMode="auto">
          <a:xfrm>
            <a:off x="3902075" y="37338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3078" name="Text Box 20"/>
          <p:cNvSpPr txBox="1">
            <a:spLocks noChangeArrowheads="1"/>
          </p:cNvSpPr>
          <p:nvPr/>
        </p:nvSpPr>
        <p:spPr bwMode="auto">
          <a:xfrm>
            <a:off x="3292475" y="45767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079" name="Text Box 21"/>
          <p:cNvSpPr txBox="1">
            <a:spLocks noChangeArrowheads="1"/>
          </p:cNvSpPr>
          <p:nvPr/>
        </p:nvSpPr>
        <p:spPr bwMode="auto">
          <a:xfrm>
            <a:off x="4495800" y="45767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080" name="Text Box 22"/>
          <p:cNvSpPr txBox="1">
            <a:spLocks noChangeArrowheads="1"/>
          </p:cNvSpPr>
          <p:nvPr/>
        </p:nvSpPr>
        <p:spPr bwMode="auto">
          <a:xfrm>
            <a:off x="2667000" y="5334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3081" name="Text Box 23"/>
          <p:cNvSpPr txBox="1">
            <a:spLocks noChangeArrowheads="1"/>
          </p:cNvSpPr>
          <p:nvPr/>
        </p:nvSpPr>
        <p:spPr bwMode="auto">
          <a:xfrm>
            <a:off x="3276600" y="5334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082" name="Text Box 24"/>
          <p:cNvSpPr txBox="1">
            <a:spLocks noChangeArrowheads="1"/>
          </p:cNvSpPr>
          <p:nvPr/>
        </p:nvSpPr>
        <p:spPr bwMode="auto">
          <a:xfrm>
            <a:off x="5105400" y="5334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3083" name="Text Box 25"/>
          <p:cNvSpPr txBox="1">
            <a:spLocks noChangeArrowheads="1"/>
          </p:cNvSpPr>
          <p:nvPr/>
        </p:nvSpPr>
        <p:spPr bwMode="auto">
          <a:xfrm>
            <a:off x="4495800" y="5334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084" name="Line 26"/>
          <p:cNvSpPr>
            <a:spLocks noChangeShapeType="1"/>
          </p:cNvSpPr>
          <p:nvPr/>
        </p:nvSpPr>
        <p:spPr bwMode="auto">
          <a:xfrm flipH="1">
            <a:off x="3444875" y="41148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27"/>
          <p:cNvSpPr>
            <a:spLocks noChangeShapeType="1"/>
          </p:cNvSpPr>
          <p:nvPr/>
        </p:nvSpPr>
        <p:spPr bwMode="auto">
          <a:xfrm>
            <a:off x="4054475" y="41148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28"/>
          <p:cNvSpPr>
            <a:spLocks noChangeShapeType="1"/>
          </p:cNvSpPr>
          <p:nvPr/>
        </p:nvSpPr>
        <p:spPr bwMode="auto">
          <a:xfrm flipH="1">
            <a:off x="2835275" y="49530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29"/>
          <p:cNvSpPr>
            <a:spLocks noChangeShapeType="1"/>
          </p:cNvSpPr>
          <p:nvPr/>
        </p:nvSpPr>
        <p:spPr bwMode="auto">
          <a:xfrm>
            <a:off x="3444875" y="4953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30"/>
          <p:cNvSpPr>
            <a:spLocks noChangeShapeType="1"/>
          </p:cNvSpPr>
          <p:nvPr/>
        </p:nvSpPr>
        <p:spPr bwMode="auto">
          <a:xfrm>
            <a:off x="4648200" y="4953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31"/>
          <p:cNvSpPr>
            <a:spLocks noChangeShapeType="1"/>
          </p:cNvSpPr>
          <p:nvPr/>
        </p:nvSpPr>
        <p:spPr bwMode="auto">
          <a:xfrm>
            <a:off x="4648200" y="49530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Text Box 32"/>
          <p:cNvSpPr txBox="1">
            <a:spLocks noChangeArrowheads="1"/>
          </p:cNvSpPr>
          <p:nvPr/>
        </p:nvSpPr>
        <p:spPr bwMode="auto">
          <a:xfrm>
            <a:off x="3276600" y="3743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/**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Copy constructor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BinarySearchTree</a:t>
            </a:r>
            <a:r>
              <a:rPr lang="en-US" sz="1200" b="1" dirty="0">
                <a:solidFill>
                  <a:schemeClr val="tx1"/>
                </a:solidFill>
              </a:rPr>
              <a:t>(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BinarySearchTree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en-US" sz="1200" b="1" dirty="0" err="1">
                <a:solidFill>
                  <a:schemeClr val="tx1"/>
                </a:solidFill>
              </a:rPr>
              <a:t>rhs</a:t>
            </a:r>
            <a:r>
              <a:rPr lang="en-US" sz="1200" b="1" dirty="0">
                <a:solidFill>
                  <a:schemeClr val="tx1"/>
                </a:solidFill>
              </a:rPr>
              <a:t> ) : root{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root = clone( </a:t>
            </a:r>
            <a:r>
              <a:rPr lang="en-US" sz="1200" b="1" dirty="0" err="1">
                <a:solidFill>
                  <a:schemeClr val="tx1"/>
                </a:solidFill>
              </a:rPr>
              <a:t>rhs.root</a:t>
            </a:r>
            <a:r>
              <a:rPr lang="en-US" sz="1200" b="1" dirty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/**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 Internal method to clone </a:t>
            </a:r>
            <a:r>
              <a:rPr lang="en-US" sz="1200" b="1" dirty="0" err="1">
                <a:solidFill>
                  <a:schemeClr val="tx1"/>
                </a:solidFill>
              </a:rPr>
              <a:t>subtree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 * clone(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 *t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return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return new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{ t-&gt;element, clone( t-&gt;left ), clone( t-&gt;right ) };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EE531-2D12-4AEF-8C33-33D14ABAB97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Assignment Operator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9200" y="4920342"/>
            <a:ext cx="55626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(</a:t>
            </a:r>
            <a:r>
              <a:rPr lang="en-US" dirty="0" err="1" smtClean="0"/>
              <a:t>Inorder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// Print the tree contents in sorted order.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ostrem</a:t>
            </a:r>
            <a:r>
              <a:rPr lang="en-US" sz="1200" b="1" dirty="0" smtClean="0">
                <a:solidFill>
                  <a:schemeClr val="tx1"/>
                </a:solidFill>
              </a:rPr>
              <a:t> &amp; out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</a:t>
            </a:r>
            <a:r>
              <a:rPr lang="en-US" sz="1200" b="1" dirty="0" err="1" smtClean="0">
                <a:solidFill>
                  <a:schemeClr val="tx1"/>
                </a:solidFill>
              </a:rPr>
              <a:t>isEmpty</a:t>
            </a:r>
            <a:r>
              <a:rPr lang="en-US" sz="1200" b="1" dirty="0" smtClean="0">
                <a:solidFill>
                  <a:schemeClr val="tx1"/>
                </a:solidFill>
              </a:rPr>
              <a:t>( )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</a:rPr>
              <a:t> &lt;&lt; "Empty tree" &lt;&lt; </a:t>
            </a:r>
            <a:r>
              <a:rPr lang="en-US" sz="1200" b="1" dirty="0" err="1" smtClean="0">
                <a:solidFill>
                  <a:schemeClr val="tx1"/>
                </a:solidFill>
              </a:rPr>
              <a:t>endl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 root, out);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Internal method to print a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 rooted at t in sorted order.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*t, </a:t>
            </a: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 &amp; out 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!=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 t-&gt;left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out &lt;&lt; t-&gt;element &lt;&lt; </a:t>
            </a:r>
            <a:r>
              <a:rPr lang="en-US" sz="1200" b="1" dirty="0" err="1" smtClean="0">
                <a:solidFill>
                  <a:schemeClr val="tx1"/>
                </a:solidFill>
              </a:rPr>
              <a:t>endl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 t-&gt;right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63E87-600F-4B2C-874E-59286BDB2E2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97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06013-688F-4BFF-97B6-B11169FC25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Insertion Bias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with an empty tree.</a:t>
            </a:r>
          </a:p>
          <a:p>
            <a:pPr eaLnBrk="1" hangingPunct="1"/>
            <a:r>
              <a:rPr lang="en-US" smtClean="0"/>
              <a:t>Insert elements in sorted order</a:t>
            </a:r>
          </a:p>
          <a:p>
            <a:pPr eaLnBrk="1" hangingPunct="1"/>
            <a:r>
              <a:rPr lang="en-US" smtClean="0"/>
              <a:t>What tree do you get?</a:t>
            </a:r>
          </a:p>
          <a:p>
            <a:pPr eaLnBrk="1" hangingPunct="1"/>
            <a:r>
              <a:rPr lang="en-US" smtClean="0"/>
              <a:t>How do you fix it?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2CE53-D8A2-4755-824B-538FD3C4847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BST: Deletion Bias</a:t>
            </a:r>
          </a:p>
        </p:txBody>
      </p:sp>
      <p:pic>
        <p:nvPicPr>
          <p:cNvPr id="23556" name="Picture 4" descr="fig04_2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305800" cy="1993900"/>
          </a:xfrm>
          <a:noFill/>
        </p:spPr>
      </p:pic>
      <p:pic>
        <p:nvPicPr>
          <p:cNvPr id="23557" name="Picture 9" descr="fig04_3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4005263"/>
            <a:ext cx="8153400" cy="2395537"/>
          </a:xfrm>
          <a:noFill/>
        </p:spPr>
      </p:pic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838200" y="351155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  <a:cs typeface="Times New Roman" charset="0"/>
              </a:rPr>
              <a:t>After large number of alternating insertions and deletions</a:t>
            </a:r>
          </a:p>
        </p:txBody>
      </p:sp>
      <p:sp>
        <p:nvSpPr>
          <p:cNvPr id="23559" name="AutoShape 12"/>
          <p:cNvSpPr>
            <a:spLocks noChangeArrowheads="1"/>
          </p:cNvSpPr>
          <p:nvPr/>
        </p:nvSpPr>
        <p:spPr bwMode="auto">
          <a:xfrm>
            <a:off x="2971800" y="40386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13"/>
          <p:cNvSpPr txBox="1">
            <a:spLocks noChangeArrowheads="1"/>
          </p:cNvSpPr>
          <p:nvPr/>
        </p:nvSpPr>
        <p:spPr bwMode="auto">
          <a:xfrm>
            <a:off x="3124200" y="5867400"/>
            <a:ext cx="465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Why this bias? How do you fix it?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Object, </a:t>
            </a:r>
            <a:r>
              <a:rPr lang="en-US" sz="1200" b="1" dirty="0" err="1" smtClean="0">
                <a:solidFill>
                  <a:srgbClr val="0000FF"/>
                </a:solidFill>
              </a:rPr>
              <a:t>typename</a:t>
            </a:r>
            <a:r>
              <a:rPr lang="en-US" sz="1200" b="1" dirty="0" smtClean="0">
                <a:solidFill>
                  <a:srgbClr val="0000FF"/>
                </a:solidFill>
              </a:rPr>
              <a:t> Comparable=less&lt;Object</a:t>
            </a:r>
            <a:r>
              <a:rPr lang="en-US" sz="1200" b="1" dirty="0" smtClean="0">
                <a:solidFill>
                  <a:schemeClr val="tx1"/>
                </a:solidFill>
              </a:rPr>
              <a:t>&gt;&gt;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  <a:r>
              <a:rPr lang="en-US" sz="1200" b="1" dirty="0" smtClean="0">
                <a:solidFill>
                  <a:schemeClr val="tx1"/>
                </a:solidFill>
              </a:rPr>
              <a:t>lass 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// same methods, with Object replacing Comparable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private: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*root;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Comparable </a:t>
            </a:r>
            <a:r>
              <a:rPr lang="en-US" sz="1200" b="1" dirty="0" err="1" smtClean="0">
                <a:solidFill>
                  <a:srgbClr val="0000FF"/>
                </a:solidFill>
              </a:rPr>
              <a:t>isLessThan</a:t>
            </a:r>
            <a:r>
              <a:rPr lang="en-US" sz="1200" b="1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same methods, with Object replacing Comparable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contains(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Comparable &amp; x, </a:t>
            </a:r>
            <a:r>
              <a:rPr lang="en-US" sz="1200" b="1" dirty="0" err="1">
                <a:solidFill>
                  <a:schemeClr val="tx1"/>
                </a:solidFill>
              </a:rPr>
              <a:t>BinaryNode</a:t>
            </a:r>
            <a:r>
              <a:rPr lang="en-US" sz="1200" b="1" dirty="0">
                <a:solidFill>
                  <a:schemeClr val="tx1"/>
                </a:solidFill>
              </a:rPr>
              <a:t> *t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smtClean="0">
                <a:solidFill>
                  <a:schemeClr val="tx1"/>
                </a:solidFill>
              </a:rPr>
              <a:t>	{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</a:rPr>
              <a:t>		if</a:t>
            </a:r>
            <a:r>
              <a:rPr lang="en-US" sz="1200" b="1" dirty="0">
                <a:solidFill>
                  <a:schemeClr val="tx1"/>
                </a:solidFill>
              </a:rPr>
              <a:t>( t ==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smtClean="0">
                <a:solidFill>
                  <a:schemeClr val="tx1"/>
                </a:solidFill>
              </a:rPr>
              <a:t>			return </a:t>
            </a:r>
            <a:r>
              <a:rPr lang="en-US" sz="1200" b="1" dirty="0">
                <a:solidFill>
                  <a:schemeClr val="tx1"/>
                </a:solidFill>
              </a:rPr>
              <a:t>false;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</a:rPr>
              <a:t>		else </a:t>
            </a:r>
            <a:r>
              <a:rPr lang="en-US" sz="1200" b="1" dirty="0">
                <a:solidFill>
                  <a:schemeClr val="tx1"/>
                </a:solidFill>
              </a:rPr>
              <a:t>if( </a:t>
            </a:r>
            <a:r>
              <a:rPr lang="en-US" sz="1200" b="1" dirty="0" err="1" smtClean="0">
                <a:solidFill>
                  <a:srgbClr val="0000FF"/>
                </a:solidFill>
              </a:rPr>
              <a:t>isLessThan</a:t>
            </a:r>
            <a:r>
              <a:rPr lang="en-US" sz="1200" b="1" dirty="0" smtClean="0">
                <a:solidFill>
                  <a:srgbClr val="0000FF"/>
                </a:solidFill>
              </a:rPr>
              <a:t>(x, t-</a:t>
            </a:r>
            <a:r>
              <a:rPr lang="en-US" sz="1200" b="1" dirty="0">
                <a:solidFill>
                  <a:srgbClr val="0000FF"/>
                </a:solidFill>
              </a:rPr>
              <a:t>&gt;element </a:t>
            </a:r>
            <a:r>
              <a:rPr lang="en-US" sz="1200" b="1" dirty="0" smtClean="0">
                <a:solidFill>
                  <a:schemeClr val="tx1"/>
                </a:solidFill>
              </a:rPr>
              <a:t>))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smtClean="0">
                <a:solidFill>
                  <a:schemeClr val="tx1"/>
                </a:solidFill>
              </a:rPr>
              <a:t>			return contains( </a:t>
            </a:r>
            <a:r>
              <a:rPr lang="en-US" sz="1200" b="1" dirty="0">
                <a:solidFill>
                  <a:schemeClr val="tx1"/>
                </a:solidFill>
              </a:rPr>
              <a:t>x, t-&gt;left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</a:rPr>
              <a:t>		else </a:t>
            </a:r>
            <a:r>
              <a:rPr lang="en-US" sz="1200" b="1" dirty="0">
                <a:solidFill>
                  <a:schemeClr val="tx1"/>
                </a:solidFill>
              </a:rPr>
              <a:t>if( </a:t>
            </a:r>
            <a:r>
              <a:rPr lang="en-US" sz="1200" b="1" dirty="0" err="1" smtClean="0">
                <a:solidFill>
                  <a:srgbClr val="0000FF"/>
                </a:solidFill>
              </a:rPr>
              <a:t>isLessThan</a:t>
            </a:r>
            <a:r>
              <a:rPr lang="en-US" sz="1200" b="1" dirty="0" smtClean="0">
                <a:solidFill>
                  <a:srgbClr val="0000FF"/>
                </a:solidFill>
              </a:rPr>
              <a:t>(t-</a:t>
            </a:r>
            <a:r>
              <a:rPr lang="en-US" sz="1200" b="1" dirty="0">
                <a:solidFill>
                  <a:srgbClr val="0000FF"/>
                </a:solidFill>
              </a:rPr>
              <a:t>&gt;element ,</a:t>
            </a:r>
            <a:r>
              <a:rPr lang="en-US" sz="1200" b="1" dirty="0" smtClean="0">
                <a:solidFill>
                  <a:srgbClr val="0000FF"/>
                </a:solidFill>
              </a:rPr>
              <a:t>x ))</a:t>
            </a: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smtClean="0">
                <a:solidFill>
                  <a:schemeClr val="tx1"/>
                </a:solidFill>
              </a:rPr>
              <a:t>			return </a:t>
            </a:r>
            <a:r>
              <a:rPr lang="en-US" sz="1200" b="1" dirty="0">
                <a:solidFill>
                  <a:schemeClr val="tx1"/>
                </a:solidFill>
              </a:rPr>
              <a:t>contains( x, t-&gt;right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</a:rPr>
              <a:t>		else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smtClean="0">
                <a:solidFill>
                  <a:schemeClr val="tx1"/>
                </a:solidFill>
              </a:rPr>
              <a:t>			return </a:t>
            </a:r>
            <a:r>
              <a:rPr lang="en-US" sz="1200" b="1" dirty="0">
                <a:solidFill>
                  <a:schemeClr val="tx1"/>
                </a:solidFill>
              </a:rPr>
              <a:t>true;    // Match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smtClean="0">
                <a:solidFill>
                  <a:schemeClr val="tx1"/>
                </a:solidFill>
              </a:rPr>
              <a:t>	}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CC875-6DEE-4743-958C-68F226E09B1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BST: Search using function objects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2F98A-CA26-4D54-8CDE-1DC55AF4AD5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Sections 4.4, 4.7, and 4.8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9359C-F978-4EA7-A73B-BAF1A6262D89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4099" name="Picture 20" descr="fig04_15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118350" cy="3279775"/>
          </a:xfrm>
          <a:noFill/>
        </p:spPr>
      </p:pic>
      <p:sp>
        <p:nvSpPr>
          <p:cNvPr id="4100" name="Rectangle 22"/>
          <p:cNvSpPr>
            <a:spLocks noChangeArrowheads="1"/>
          </p:cNvSpPr>
          <p:nvPr/>
        </p:nvSpPr>
        <p:spPr bwMode="auto">
          <a:xfrm>
            <a:off x="533400" y="533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/>
            <a:r>
              <a:rPr lang="en-US">
                <a:latin typeface="Arial" charset="0"/>
              </a:rPr>
              <a:t>Binary Search Tree</a:t>
            </a:r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2803525" y="5680075"/>
            <a:ext cx="375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Which one is NOT a BST?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5D90E-43FE-40DB-A703-26C9A829E58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Consequences:</a:t>
            </a:r>
          </a:p>
          <a:p>
            <a:pPr lvl="1" eaLnBrk="1" hangingPunct="1"/>
            <a:r>
              <a:rPr lang="en-US" sz="1800" smtClean="0"/>
              <a:t>The smallest element in a binary search tree (BST) is the “left-most” node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r>
              <a:rPr lang="en-US" sz="1800" smtClean="0"/>
              <a:t>The largest element in a BST is the “right-most” node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r>
              <a:rPr lang="en-US" sz="1800" smtClean="0"/>
              <a:t>Inorder traversal of a BST encounters nodes in increasing order</a:t>
            </a:r>
          </a:p>
        </p:txBody>
      </p:sp>
      <p:sp>
        <p:nvSpPr>
          <p:cNvPr id="5125" name="Text Box 1029"/>
          <p:cNvSpPr txBox="1">
            <a:spLocks noChangeArrowheads="1"/>
          </p:cNvSpPr>
          <p:nvPr/>
        </p:nvSpPr>
        <p:spPr bwMode="auto">
          <a:xfrm>
            <a:off x="4359275" y="4038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5126" name="Text Box 1030"/>
          <p:cNvSpPr txBox="1">
            <a:spLocks noChangeArrowheads="1"/>
          </p:cNvSpPr>
          <p:nvPr/>
        </p:nvSpPr>
        <p:spPr bwMode="auto">
          <a:xfrm>
            <a:off x="3749675" y="4881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127" name="Text Box 1031"/>
          <p:cNvSpPr txBox="1">
            <a:spLocks noChangeArrowheads="1"/>
          </p:cNvSpPr>
          <p:nvPr/>
        </p:nvSpPr>
        <p:spPr bwMode="auto">
          <a:xfrm>
            <a:off x="4953000" y="4881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5128" name="Text Box 1032"/>
          <p:cNvSpPr txBox="1">
            <a:spLocks noChangeArrowheads="1"/>
          </p:cNvSpPr>
          <p:nvPr/>
        </p:nvSpPr>
        <p:spPr bwMode="auto">
          <a:xfrm>
            <a:off x="3124200" y="5638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129" name="Text Box 1033"/>
          <p:cNvSpPr txBox="1">
            <a:spLocks noChangeArrowheads="1"/>
          </p:cNvSpPr>
          <p:nvPr/>
        </p:nvSpPr>
        <p:spPr bwMode="auto">
          <a:xfrm>
            <a:off x="3733800" y="5638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130" name="Text Box 1034"/>
          <p:cNvSpPr txBox="1">
            <a:spLocks noChangeArrowheads="1"/>
          </p:cNvSpPr>
          <p:nvPr/>
        </p:nvSpPr>
        <p:spPr bwMode="auto">
          <a:xfrm>
            <a:off x="5562600" y="5638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5131" name="Text Box 1035"/>
          <p:cNvSpPr txBox="1">
            <a:spLocks noChangeArrowheads="1"/>
          </p:cNvSpPr>
          <p:nvPr/>
        </p:nvSpPr>
        <p:spPr bwMode="auto">
          <a:xfrm>
            <a:off x="4953000" y="5638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5132" name="Line 1036"/>
          <p:cNvSpPr>
            <a:spLocks noChangeShapeType="1"/>
          </p:cNvSpPr>
          <p:nvPr/>
        </p:nvSpPr>
        <p:spPr bwMode="auto">
          <a:xfrm flipH="1">
            <a:off x="3902075" y="4419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037"/>
          <p:cNvSpPr>
            <a:spLocks noChangeShapeType="1"/>
          </p:cNvSpPr>
          <p:nvPr/>
        </p:nvSpPr>
        <p:spPr bwMode="auto">
          <a:xfrm>
            <a:off x="4511675" y="4419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038"/>
          <p:cNvSpPr>
            <a:spLocks noChangeShapeType="1"/>
          </p:cNvSpPr>
          <p:nvPr/>
        </p:nvSpPr>
        <p:spPr bwMode="auto">
          <a:xfrm flipH="1">
            <a:off x="3292475" y="5257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039"/>
          <p:cNvSpPr>
            <a:spLocks noChangeShapeType="1"/>
          </p:cNvSpPr>
          <p:nvPr/>
        </p:nvSpPr>
        <p:spPr bwMode="auto">
          <a:xfrm>
            <a:off x="3902075" y="5257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040"/>
          <p:cNvSpPr>
            <a:spLocks noChangeShapeType="1"/>
          </p:cNvSpPr>
          <p:nvPr/>
        </p:nvSpPr>
        <p:spPr bwMode="auto">
          <a:xfrm>
            <a:off x="5105400" y="5257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041"/>
          <p:cNvSpPr>
            <a:spLocks noChangeShapeType="1"/>
          </p:cNvSpPr>
          <p:nvPr/>
        </p:nvSpPr>
        <p:spPr bwMode="auto">
          <a:xfrm>
            <a:off x="5105400" y="5257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Text Box 1042"/>
          <p:cNvSpPr txBox="1">
            <a:spLocks noChangeArrowheads="1"/>
          </p:cNvSpPr>
          <p:nvPr/>
        </p:nvSpPr>
        <p:spPr bwMode="auto">
          <a:xfrm>
            <a:off x="3733800" y="4048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ECE2F-7D61-4884-BC69-EB0478E789D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using BST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Assumes nodes are organized in a totally ordered binary tree</a:t>
            </a:r>
          </a:p>
          <a:p>
            <a:pPr lvl="1" eaLnBrk="1" hangingPunct="1"/>
            <a:r>
              <a:rPr lang="en-US" smtClean="0"/>
              <a:t>Begin at root node</a:t>
            </a:r>
          </a:p>
          <a:p>
            <a:pPr lvl="1" eaLnBrk="1" hangingPunct="1"/>
            <a:r>
              <a:rPr lang="en-US" smtClean="0"/>
              <a:t>Descend using comparison to make left/right decision</a:t>
            </a:r>
          </a:p>
          <a:p>
            <a:pPr lvl="2" eaLnBrk="1" hangingPunct="1"/>
            <a:r>
              <a:rPr lang="en-US" sz="1800" smtClean="0"/>
              <a:t>if (search_value &lt; node_value) go to the left child</a:t>
            </a:r>
          </a:p>
          <a:p>
            <a:pPr lvl="2" eaLnBrk="1" hangingPunct="1"/>
            <a:r>
              <a:rPr lang="en-US" sz="1800" smtClean="0"/>
              <a:t>else if (search_value &gt; node_value) go to the right child</a:t>
            </a:r>
          </a:p>
          <a:p>
            <a:pPr lvl="2" eaLnBrk="1" hangingPunct="1"/>
            <a:r>
              <a:rPr lang="en-US" sz="1800" smtClean="0"/>
              <a:t>else return true (success)</a:t>
            </a:r>
          </a:p>
          <a:p>
            <a:pPr lvl="1" eaLnBrk="1" hangingPunct="1"/>
            <a:r>
              <a:rPr lang="en-US" smtClean="0"/>
              <a:t>Until descending move is impossible</a:t>
            </a:r>
          </a:p>
          <a:p>
            <a:pPr lvl="1" eaLnBrk="1" hangingPunct="1"/>
            <a:r>
              <a:rPr lang="en-US" smtClean="0"/>
              <a:t>Return false (failure)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4712C-B23F-46B9-B499-95E75CD6996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using BST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Runtime &lt;= descending path length &lt;= depth of tree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If tree has enough branching, runtime &lt;= O(log size)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Comparable&gt;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);		// copy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&amp;&amp;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);		// move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~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</a:t>
            </a:r>
            <a:r>
              <a:rPr lang="en-US" sz="1200" b="1" dirty="0" err="1" smtClean="0">
                <a:solidFill>
                  <a:schemeClr val="tx1"/>
                </a:solidFill>
              </a:rPr>
              <a:t>findMin</a:t>
            </a:r>
            <a:r>
              <a:rPr lang="en-US" sz="1200" b="1" dirty="0" smtClean="0">
                <a:solidFill>
                  <a:schemeClr val="tx1"/>
                </a:solidFill>
              </a:rPr>
              <a:t>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</a:t>
            </a:r>
            <a:r>
              <a:rPr lang="en-US" sz="1200" b="1" dirty="0" err="1" smtClean="0">
                <a:solidFill>
                  <a:schemeClr val="tx1"/>
                </a:solidFill>
              </a:rPr>
              <a:t>findMax</a:t>
            </a:r>
            <a:r>
              <a:rPr lang="en-US" sz="1200" b="1" dirty="0" smtClean="0">
                <a:solidFill>
                  <a:schemeClr val="tx1"/>
                </a:solidFill>
              </a:rPr>
              <a:t>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contains(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&amp;x)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isEmpty</a:t>
            </a:r>
            <a:r>
              <a:rPr lang="en-US" sz="1200" b="1" dirty="0" smtClean="0">
                <a:solidFill>
                  <a:schemeClr val="tx1"/>
                </a:solidFill>
              </a:rPr>
              <a:t>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 &amp; out = 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void </a:t>
            </a:r>
            <a:r>
              <a:rPr lang="en-US" sz="1200" b="1" dirty="0" err="1" smtClean="0">
                <a:solidFill>
                  <a:schemeClr val="tx1"/>
                </a:solidFill>
              </a:rPr>
              <a:t>makeEmpty</a:t>
            </a:r>
            <a:r>
              <a:rPr lang="en-US" sz="1200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insert(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&amp;x);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insert(Comparable &amp;&amp;x);			// move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remove(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&amp;x);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&amp; operator=(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&amp;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&amp; operator=(</a:t>
            </a:r>
            <a:r>
              <a:rPr lang="en-US" sz="1200" b="1" dirty="0" err="1" smtClean="0">
                <a:solidFill>
                  <a:schemeClr val="tx1"/>
                </a:solidFill>
              </a:rPr>
              <a:t>BinarySearchTree</a:t>
            </a:r>
            <a:r>
              <a:rPr lang="en-US" sz="1200" b="1" dirty="0" smtClean="0">
                <a:solidFill>
                  <a:schemeClr val="tx1"/>
                </a:solidFill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);	// move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39430-A7BA-4202-8F1B-A6355D9647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46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dirty="0" smtClean="0"/>
              <a:t>BST Class Template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struct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Comparable element;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*left;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   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*right;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   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</a:t>
            </a:r>
            <a:r>
              <a:rPr lang="en-US" sz="1200" b="1" dirty="0" err="1" smtClean="0">
                <a:solidFill>
                  <a:schemeClr val="tx1"/>
                </a:solidFill>
              </a:rPr>
              <a:t>theElement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</a:t>
            </a:r>
            <a:r>
              <a:rPr lang="en-US" sz="1200" b="1" dirty="0" err="1" smtClean="0">
                <a:solidFill>
                  <a:schemeClr val="tx1"/>
                </a:solidFill>
              </a:rPr>
              <a:t>lt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</a:t>
            </a:r>
            <a:r>
              <a:rPr lang="en-US" sz="1200" b="1" dirty="0" err="1" smtClean="0">
                <a:solidFill>
                  <a:schemeClr val="tx1"/>
                </a:solidFill>
              </a:rPr>
              <a:t>rt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: element{</a:t>
            </a:r>
            <a:r>
              <a:rPr lang="en-US" sz="1200" b="1" dirty="0" err="1" smtClean="0">
                <a:solidFill>
                  <a:schemeClr val="tx1"/>
                </a:solidFill>
              </a:rPr>
              <a:t>theElement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, left{</a:t>
            </a:r>
            <a:r>
              <a:rPr lang="en-US" sz="1200" b="1" dirty="0" err="1" smtClean="0">
                <a:solidFill>
                  <a:schemeClr val="tx1"/>
                </a:solidFill>
              </a:rPr>
              <a:t>lt</a:t>
            </a:r>
            <a:r>
              <a:rPr lang="en-US" sz="1200" b="1" dirty="0" smtClean="0">
                <a:solidFill>
                  <a:schemeClr val="tx1"/>
                </a:solidFill>
              </a:rPr>
              <a:t>}, right{</a:t>
            </a:r>
            <a:r>
              <a:rPr lang="en-US" sz="1200" b="1" dirty="0" err="1" smtClean="0">
                <a:solidFill>
                  <a:schemeClr val="tx1"/>
                </a:solidFill>
              </a:rPr>
              <a:t>rt</a:t>
            </a:r>
            <a:r>
              <a:rPr lang="en-US" sz="1200" b="1" dirty="0" smtClean="0">
                <a:solidFill>
                  <a:schemeClr val="tx1"/>
                </a:solidFill>
              </a:rPr>
              <a:t>} {}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(Comparable &amp;&amp; </a:t>
            </a:r>
            <a:r>
              <a:rPr lang="en-US" sz="1200" b="1" dirty="0" err="1" smtClean="0">
                <a:solidFill>
                  <a:schemeClr val="tx1"/>
                </a:solidFill>
              </a:rPr>
              <a:t>theElement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</a:t>
            </a:r>
            <a:r>
              <a:rPr lang="en-US" sz="1200" b="1" dirty="0" err="1" smtClean="0">
                <a:solidFill>
                  <a:schemeClr val="tx1"/>
                </a:solidFill>
              </a:rPr>
              <a:t>lt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</a:t>
            </a:r>
            <a:r>
              <a:rPr lang="en-US" sz="1200" b="1" dirty="0" err="1" smtClean="0">
                <a:solidFill>
                  <a:schemeClr val="tx1"/>
                </a:solidFill>
              </a:rPr>
              <a:t>rt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: element{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::move(</a:t>
            </a:r>
            <a:r>
              <a:rPr lang="en-US" sz="1200" b="1" dirty="0" err="1" smtClean="0">
                <a:solidFill>
                  <a:schemeClr val="tx1"/>
                </a:solidFill>
              </a:rPr>
              <a:t>theElement</a:t>
            </a:r>
            <a:r>
              <a:rPr lang="en-US" sz="1200" b="1" dirty="0" smtClean="0">
                <a:solidFill>
                  <a:schemeClr val="tx1"/>
                </a:solidFill>
              </a:rPr>
              <a:t>)}, left{</a:t>
            </a:r>
            <a:r>
              <a:rPr lang="en-US" sz="1200" b="1" dirty="0" err="1" smtClean="0">
                <a:solidFill>
                  <a:schemeClr val="tx1"/>
                </a:solidFill>
              </a:rPr>
              <a:t>lt</a:t>
            </a:r>
            <a:r>
              <a:rPr lang="en-US" sz="1200" b="1" dirty="0" smtClean="0">
                <a:solidFill>
                  <a:schemeClr val="tx1"/>
                </a:solidFill>
              </a:rPr>
              <a:t>}, right{</a:t>
            </a:r>
            <a:r>
              <a:rPr lang="en-US" sz="1200" b="1" dirty="0" err="1" smtClean="0">
                <a:solidFill>
                  <a:schemeClr val="tx1"/>
                </a:solidFill>
              </a:rPr>
              <a:t>rt</a:t>
            </a:r>
            <a:r>
              <a:rPr lang="en-US" sz="1200" b="1" dirty="0" smtClean="0">
                <a:solidFill>
                  <a:schemeClr val="tx1"/>
                </a:solidFill>
              </a:rPr>
              <a:t>} {}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*root;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insert(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&amp;x,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 &amp; t);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insert(Comparable &amp;&amp;x,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 &amp;t);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remove(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&amp;x,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 &amp; t);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</a:t>
            </a:r>
            <a:r>
              <a:rPr lang="en-US" sz="1200" b="1" dirty="0" err="1" smtClean="0">
                <a:solidFill>
                  <a:schemeClr val="tx1"/>
                </a:solidFill>
              </a:rPr>
              <a:t>findMin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</a:t>
            </a:r>
            <a:r>
              <a:rPr lang="en-US" sz="1200" b="1" dirty="0" err="1" smtClean="0">
                <a:solidFill>
                  <a:schemeClr val="tx1"/>
                </a:solidFill>
              </a:rPr>
              <a:t>findMax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contains(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&amp;x, 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</a:rPr>
              <a:t>makeEmpty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 &amp;t);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</a:rPr>
              <a:t>printTree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*t, </a:t>
            </a: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 &amp; out)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*clone(</a:t>
            </a:r>
            <a:r>
              <a:rPr lang="en-US" sz="1200" b="1" dirty="0" err="1" smtClean="0">
                <a:solidFill>
                  <a:schemeClr val="tx1"/>
                </a:solidFill>
              </a:rPr>
              <a:t>BinaryNode</a:t>
            </a:r>
            <a:r>
              <a:rPr lang="en-US" sz="1200" b="1" dirty="0" smtClean="0">
                <a:solidFill>
                  <a:schemeClr val="tx1"/>
                </a:solidFill>
              </a:rPr>
              <a:t> *t)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39430-A7BA-4202-8F1B-A6355D9647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47800" y="3886200"/>
            <a:ext cx="4876800" cy="2057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781800" y="4502150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200" b="1" dirty="0">
                <a:latin typeface="Arial" charset="0"/>
                <a:cs typeface="Times New Roman" charset="0"/>
              </a:rPr>
              <a:t>Internal functions</a:t>
            </a:r>
          </a:p>
          <a:p>
            <a:pPr eaLnBrk="1" hangingPunct="1"/>
            <a:r>
              <a:rPr lang="en-US" sz="1200" b="1" dirty="0">
                <a:latin typeface="Arial" charset="0"/>
                <a:cs typeface="Times New Roman" charset="0"/>
              </a:rPr>
              <a:t>used in recursive </a:t>
            </a:r>
          </a:p>
          <a:p>
            <a:pPr eaLnBrk="1" hangingPunct="1"/>
            <a:r>
              <a:rPr lang="en-US" sz="1200" b="1" dirty="0">
                <a:latin typeface="Arial" charset="0"/>
                <a:cs typeface="Times New Roman" charset="0"/>
              </a:rPr>
              <a:t>calls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368143" y="3424535"/>
            <a:ext cx="2242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200" b="1" dirty="0">
                <a:latin typeface="Arial" charset="0"/>
                <a:cs typeface="Times New Roman" charset="0"/>
              </a:rPr>
              <a:t>Pointer passed by reference</a:t>
            </a:r>
          </a:p>
          <a:p>
            <a:pPr eaLnBrk="1" hangingPunct="1"/>
            <a:r>
              <a:rPr lang="en-US" sz="1200" b="1" dirty="0">
                <a:latin typeface="Arial" charset="0"/>
                <a:cs typeface="Times New Roman" charset="0"/>
              </a:rPr>
              <a:t>                       (why?)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81600" y="3655366"/>
            <a:ext cx="1524000" cy="23083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41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7E928-43C2-40DE-8486-4C9E0DCA2D1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BST: Public members calling private recursive functions</a:t>
            </a:r>
          </a:p>
        </p:txBody>
      </p:sp>
      <p:pic>
        <p:nvPicPr>
          <p:cNvPr id="10244" name="Picture 4" descr="fig04_1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79613" y="1411288"/>
            <a:ext cx="5106987" cy="4859337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1455</Words>
  <Application>Microsoft Office PowerPoint</Application>
  <PresentationFormat>On-screen Show (4:3)</PresentationFormat>
  <Paragraphs>358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class_simple</vt:lpstr>
      <vt:lpstr>Trees 3: The Binary Search Tree</vt:lpstr>
      <vt:lpstr>Binary Search Tree</vt:lpstr>
      <vt:lpstr>Slide 3</vt:lpstr>
      <vt:lpstr>Binary Search Tree</vt:lpstr>
      <vt:lpstr>Binary Search using BST</vt:lpstr>
      <vt:lpstr>Binary Search using BST</vt:lpstr>
      <vt:lpstr>BST Class Template</vt:lpstr>
      <vt:lpstr>BST Class Template (Cont’d)</vt:lpstr>
      <vt:lpstr>BST: Public members calling private recursive functions</vt:lpstr>
      <vt:lpstr>BST: Searching for an element</vt:lpstr>
      <vt:lpstr>BST: Find the smallest element</vt:lpstr>
      <vt:lpstr>BST: Find the biggest element</vt:lpstr>
      <vt:lpstr>BST: Insertion (5)</vt:lpstr>
      <vt:lpstr>BST: Insertion (contd.)</vt:lpstr>
      <vt:lpstr>BST: Deletion</vt:lpstr>
      <vt:lpstr>BST: Deletion (contd.)</vt:lpstr>
      <vt:lpstr>BST: Deletion (contd.)</vt:lpstr>
      <vt:lpstr>BST: Lazy Deletion </vt:lpstr>
      <vt:lpstr>BST: Destructor</vt:lpstr>
      <vt:lpstr>BST: Assignment Operator</vt:lpstr>
      <vt:lpstr>Tree Traversal (Inorder)</vt:lpstr>
      <vt:lpstr>BST: Insertion Bias</vt:lpstr>
      <vt:lpstr>BST: Deletion Bias</vt:lpstr>
      <vt:lpstr>BST: Search using function objects</vt:lpstr>
      <vt:lpstr>Reading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2015-02-23T15:42:26Z</dcterms:created>
  <dcterms:modified xsi:type="dcterms:W3CDTF">2016-02-17T18:18:16Z</dcterms:modified>
</cp:coreProperties>
</file>