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9" r:id="rId3"/>
    <p:sldId id="275" r:id="rId4"/>
    <p:sldId id="271" r:id="rId5"/>
    <p:sldId id="270" r:id="rId6"/>
    <p:sldId id="272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8" r:id="rId19"/>
    <p:sldId id="289" r:id="rId20"/>
    <p:sldId id="286" r:id="rId21"/>
    <p:sldId id="287" r:id="rId22"/>
    <p:sldId id="263" r:id="rId23"/>
    <p:sldId id="264" r:id="rId24"/>
    <p:sldId id="265" r:id="rId25"/>
    <p:sldId id="257" r:id="rId26"/>
    <p:sldId id="266" r:id="rId27"/>
    <p:sldId id="258" r:id="rId28"/>
    <p:sldId id="259" r:id="rId29"/>
    <p:sldId id="260" r:id="rId30"/>
    <p:sldId id="261" r:id="rId31"/>
    <p:sldId id="262" r:id="rId32"/>
    <p:sldId id="267" r:id="rId33"/>
    <p:sldId id="268" r:id="rId3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5" autoAdjust="0"/>
    <p:restoredTop sz="74523" autoAdjust="0"/>
  </p:normalViewPr>
  <p:slideViewPr>
    <p:cSldViewPr>
      <p:cViewPr varScale="1">
        <p:scale>
          <a:sx n="77" d="100"/>
          <a:sy n="77" d="100"/>
        </p:scale>
        <p:origin x="-19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fld id="{5DE69D91-A214-46CA-978C-ADAF6A020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61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fld id="{501E86CC-E429-47BD-B9D5-F8DFCC93B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68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2BE88BC-8372-452E-BCFC-E9E4EF17B1FE}" type="slidenum">
              <a:rPr lang="en-US" sz="1300" smtClean="0">
                <a:latin typeface="Arial Narrow" pitchFamily="34" charset="0"/>
              </a:rPr>
              <a:pPr eaLnBrk="1" hangingPunct="1"/>
              <a:t>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810B725-E18C-4B7B-80AD-5BAA5ADC961A}" type="slidenum">
              <a:rPr lang="en-US" sz="1300" smtClean="0">
                <a:latin typeface="Arial Narrow" pitchFamily="34" charset="0"/>
              </a:rPr>
              <a:pPr eaLnBrk="1" hangingPunct="1"/>
              <a:t>10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2A2E89E-E7A8-4C5E-AE95-4B24F4C27695}" type="slidenum">
              <a:rPr lang="en-US" sz="1300" smtClean="0">
                <a:latin typeface="Arial Narrow" pitchFamily="34" charset="0"/>
              </a:rPr>
              <a:pPr eaLnBrk="1" hangingPunct="1"/>
              <a:t>11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FE66C7E-C041-41E8-96E7-6712D1C6FA62}" type="slidenum">
              <a:rPr lang="en-US" sz="1300" smtClean="0">
                <a:latin typeface="Arial Narrow" pitchFamily="34" charset="0"/>
              </a:rPr>
              <a:pPr eaLnBrk="1" hangingPunct="1"/>
              <a:t>12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C88E529-92AC-477A-8D34-2225550A4747}" type="slidenum">
              <a:rPr lang="en-US" sz="1300" smtClean="0">
                <a:latin typeface="Arial Narrow" pitchFamily="34" charset="0"/>
              </a:rPr>
              <a:pPr eaLnBrk="1" hangingPunct="1"/>
              <a:t>13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B2EACE4-D22B-4E90-8A3C-CCD19FD74F50}" type="slidenum">
              <a:rPr lang="en-US" sz="1300" smtClean="0">
                <a:latin typeface="Arial Narrow" pitchFamily="34" charset="0"/>
              </a:rPr>
              <a:pPr eaLnBrk="1" hangingPunct="1"/>
              <a:t>14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3D3D78E-6454-467F-9C98-2F6C5C0773AA}" type="slidenum">
              <a:rPr lang="en-US" sz="1300" smtClean="0">
                <a:latin typeface="Arial Narrow" pitchFamily="34" charset="0"/>
              </a:rPr>
              <a:pPr eaLnBrk="1" hangingPunct="1"/>
              <a:t>15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B76AB4A-4333-48F2-AD08-777B6F382127}" type="slidenum">
              <a:rPr lang="en-US" sz="1300" smtClean="0">
                <a:latin typeface="Arial Narrow" pitchFamily="34" charset="0"/>
              </a:rPr>
              <a:pPr eaLnBrk="1" hangingPunct="1"/>
              <a:t>16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29FA06E-5945-49ED-937C-EE4F38715C12}" type="slidenum">
              <a:rPr lang="en-US" sz="1300" smtClean="0">
                <a:latin typeface="Arial Narrow" pitchFamily="34" charset="0"/>
              </a:rPr>
              <a:pPr eaLnBrk="1" hangingPunct="1"/>
              <a:t>17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1E86CC-E429-47BD-B9D5-F8DFCC93B85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09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FBEE6F2-0671-4FB8-ADF1-4EACC0EDD6D2}" type="slidenum">
              <a:rPr lang="en-US" sz="1300" smtClean="0">
                <a:latin typeface="Arial Narrow" pitchFamily="34" charset="0"/>
              </a:rPr>
              <a:pPr eaLnBrk="1" hangingPunct="1"/>
              <a:t>20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456927C-384C-4ECC-8577-09F4EF8872F6}" type="slidenum">
              <a:rPr lang="en-US" sz="1300" smtClean="0">
                <a:latin typeface="Arial Narrow" pitchFamily="34" charset="0"/>
              </a:rPr>
              <a:pPr eaLnBrk="1" hangingPunct="1"/>
              <a:t>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2EE4E2A-B43A-4A44-81A9-3E5E93E93114}" type="slidenum">
              <a:rPr lang="en-US" sz="1300" smtClean="0">
                <a:latin typeface="Arial Narrow" pitchFamily="34" charset="0"/>
              </a:rPr>
              <a:pPr eaLnBrk="1" hangingPunct="1"/>
              <a:t>21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7006D91-F525-4CFA-AE12-C9903237AC5D}" type="slidenum">
              <a:rPr lang="en-US" sz="1300" smtClean="0">
                <a:latin typeface="Arial Narrow" pitchFamily="34" charset="0"/>
              </a:rPr>
              <a:pPr eaLnBrk="1" hangingPunct="1"/>
              <a:t>22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C90AD45-31F8-42BF-894F-F77627983EEB}" type="slidenum">
              <a:rPr lang="en-US" sz="1300" smtClean="0">
                <a:latin typeface="Arial Narrow" pitchFamily="34" charset="0"/>
              </a:rPr>
              <a:pPr eaLnBrk="1" hangingPunct="1"/>
              <a:t>23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84EB4DB-6ACD-4320-9241-5A81175E3BCA}" type="slidenum">
              <a:rPr lang="en-US" sz="1300" smtClean="0">
                <a:latin typeface="Arial Narrow" pitchFamily="34" charset="0"/>
              </a:rPr>
              <a:pPr eaLnBrk="1" hangingPunct="1"/>
              <a:t>24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01FBF78-BF28-469C-8FDF-1235B2445E21}" type="slidenum">
              <a:rPr lang="en-US" sz="1300" smtClean="0">
                <a:latin typeface="Arial Narrow" pitchFamily="34" charset="0"/>
              </a:rPr>
              <a:pPr eaLnBrk="1" hangingPunct="1"/>
              <a:t>25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145AA3F-F355-4B86-8918-A550139FD34B}" type="slidenum">
              <a:rPr lang="en-US" sz="1300" smtClean="0">
                <a:latin typeface="Arial Narrow" pitchFamily="34" charset="0"/>
              </a:rPr>
              <a:pPr eaLnBrk="1" hangingPunct="1"/>
              <a:t>26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0CBF01B-35C3-408D-95B0-2B7B20889943}" type="slidenum">
              <a:rPr lang="en-US" sz="1300" smtClean="0">
                <a:latin typeface="Arial Narrow" pitchFamily="34" charset="0"/>
              </a:rPr>
              <a:pPr eaLnBrk="1" hangingPunct="1"/>
              <a:t>27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99395C9-2E29-4E3F-85F3-B1CD5EA57D9C}" type="slidenum">
              <a:rPr lang="en-US" sz="1300" smtClean="0">
                <a:latin typeface="Arial Narrow" pitchFamily="34" charset="0"/>
              </a:rPr>
              <a:pPr eaLnBrk="1" hangingPunct="1"/>
              <a:t>28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A172CF1-84A8-4014-B605-F049FE9E9848}" type="slidenum">
              <a:rPr lang="en-US" sz="1300" smtClean="0">
                <a:latin typeface="Arial Narrow" pitchFamily="34" charset="0"/>
              </a:rPr>
              <a:pPr eaLnBrk="1" hangingPunct="1"/>
              <a:t>29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7344A12-8430-45C0-9DDF-B1519161CB50}" type="slidenum">
              <a:rPr lang="en-US" sz="1300" smtClean="0">
                <a:latin typeface="Arial Narrow" pitchFamily="34" charset="0"/>
              </a:rPr>
              <a:pPr eaLnBrk="1" hangingPunct="1"/>
              <a:t>30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02AFD81-1316-4513-802E-C822803D7B54}" type="slidenum">
              <a:rPr lang="en-US" sz="1300" smtClean="0">
                <a:latin typeface="Arial Narrow" pitchFamily="34" charset="0"/>
              </a:rPr>
              <a:pPr eaLnBrk="1" hangingPunct="1"/>
              <a:t>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9237B2B-2D6A-4037-85CF-593580ECE017}" type="slidenum">
              <a:rPr lang="en-US" sz="1300" smtClean="0">
                <a:latin typeface="Arial Narrow" pitchFamily="34" charset="0"/>
              </a:rPr>
              <a:pPr eaLnBrk="1" hangingPunct="1"/>
              <a:t>31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7B9F149-31AA-433B-BEE7-1D7553D83A7E}" type="slidenum">
              <a:rPr lang="en-US" sz="1300" smtClean="0">
                <a:latin typeface="Arial Narrow" pitchFamily="34" charset="0"/>
              </a:rPr>
              <a:pPr eaLnBrk="1" hangingPunct="1"/>
              <a:t>32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C3E904E-468E-4E6A-89AB-DBB6807D0D41}" type="slidenum">
              <a:rPr lang="en-US" sz="1300" smtClean="0">
                <a:latin typeface="Arial Narrow" pitchFamily="34" charset="0"/>
              </a:rPr>
              <a:pPr eaLnBrk="1" hangingPunct="1"/>
              <a:t>4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ED77C81-BCC9-4D23-94CE-5BDDFB2A0CF3}" type="slidenum">
              <a:rPr lang="en-US" sz="1300" smtClean="0">
                <a:latin typeface="Arial Narrow" pitchFamily="34" charset="0"/>
              </a:rPr>
              <a:pPr eaLnBrk="1" hangingPunct="1"/>
              <a:t>5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EC28F40-714A-42EB-A78D-8C783235BE8D}" type="slidenum">
              <a:rPr lang="en-US" sz="1300" smtClean="0">
                <a:latin typeface="Arial Narrow" pitchFamily="34" charset="0"/>
              </a:rPr>
              <a:pPr eaLnBrk="1" hangingPunct="1"/>
              <a:t>6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9026EB1-B60E-4D06-A376-138E410A51C8}" type="slidenum">
              <a:rPr lang="en-US" sz="1300" smtClean="0">
                <a:latin typeface="Arial Narrow" pitchFamily="34" charset="0"/>
              </a:rPr>
              <a:pPr eaLnBrk="1" hangingPunct="1"/>
              <a:t>7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81C5522-8A49-4113-938D-15F422692A20}" type="slidenum">
              <a:rPr lang="en-US" sz="1300" smtClean="0">
                <a:latin typeface="Arial Narrow" pitchFamily="34" charset="0"/>
              </a:rPr>
              <a:pPr eaLnBrk="1" hangingPunct="1"/>
              <a:t>8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B2ACE99-FE96-4891-BFF5-CDE49E441D45}" type="slidenum">
              <a:rPr lang="en-US" sz="1300" smtClean="0">
                <a:latin typeface="Arial Narrow" pitchFamily="34" charset="0"/>
              </a:rPr>
              <a:pPr eaLnBrk="1" hangingPunct="1"/>
              <a:t>9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02215-3DCC-4EBF-BE3A-97A1527C0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6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846EE-9D5E-4F40-93BF-55DBF3D58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D2BA0-9158-4DD4-AA58-7F7F294EF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8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63E87-600F-4B2C-874E-59286BDB2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1EA4-8759-4638-AC22-6E3E5D6A7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3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D7A3F-EB2D-4E1B-A2CD-0B36A02DC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BA749-89C7-4C63-9D92-037B5EA68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9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606BB-4C0F-4A40-86A6-75C4AFA37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6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0B8AB-AEAB-48BC-972B-4DE23F018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45CD5-11BB-41D3-A41B-9920333E7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BC02F-A457-486F-B3A0-96B3AAEFD0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8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9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D1806029-1F18-4534-866F-AAAD4A41A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68831-DC84-4558-9A19-CDC38B9A3DC5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Trees 4: AVL Trees and B-Trees</a:t>
            </a:r>
            <a:endParaRPr lang="en-US" sz="2400" smtClean="0">
              <a:solidFill>
                <a:srgbClr val="FF0000"/>
              </a:solidFill>
            </a:endParaRP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1736725" y="4916488"/>
            <a:ext cx="5186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dirty="0">
                <a:latin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Reading: Sections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4.4, 4.6,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and 4.7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AE710-ADDA-4D18-9BEE-E35B1B7B0FB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(Cont’d)</a:t>
            </a:r>
          </a:p>
        </p:txBody>
      </p:sp>
      <p:sp>
        <p:nvSpPr>
          <p:cNvPr id="1126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Inserting 4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Inserting 5</a:t>
            </a:r>
          </a:p>
        </p:txBody>
      </p:sp>
      <p:sp>
        <p:nvSpPr>
          <p:cNvPr id="11269" name="Oval 1028"/>
          <p:cNvSpPr>
            <a:spLocks noChangeArrowheads="1"/>
          </p:cNvSpPr>
          <p:nvPr/>
        </p:nvSpPr>
        <p:spPr bwMode="auto">
          <a:xfrm>
            <a:off x="4267200" y="228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270" name="Oval 1029"/>
          <p:cNvSpPr>
            <a:spLocks noChangeArrowheads="1"/>
          </p:cNvSpPr>
          <p:nvPr/>
        </p:nvSpPr>
        <p:spPr bwMode="auto">
          <a:xfrm>
            <a:off x="3505200" y="167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271" name="Oval 1030"/>
          <p:cNvSpPr>
            <a:spLocks noChangeArrowheads="1"/>
          </p:cNvSpPr>
          <p:nvPr/>
        </p:nvSpPr>
        <p:spPr bwMode="auto">
          <a:xfrm>
            <a:off x="28194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272" name="Line 1031"/>
          <p:cNvSpPr>
            <a:spLocks noChangeShapeType="1"/>
          </p:cNvSpPr>
          <p:nvPr/>
        </p:nvSpPr>
        <p:spPr bwMode="auto">
          <a:xfrm flipH="1">
            <a:off x="3200400" y="2057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3" name="Line 1032"/>
          <p:cNvSpPr>
            <a:spLocks noChangeShapeType="1"/>
          </p:cNvSpPr>
          <p:nvPr/>
        </p:nvSpPr>
        <p:spPr bwMode="auto">
          <a:xfrm>
            <a:off x="3886200" y="2057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4" name="Oval 1033"/>
          <p:cNvSpPr>
            <a:spLocks noChangeArrowheads="1"/>
          </p:cNvSpPr>
          <p:nvPr/>
        </p:nvSpPr>
        <p:spPr bwMode="auto">
          <a:xfrm>
            <a:off x="4876800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1275" name="Line 1034"/>
          <p:cNvSpPr>
            <a:spLocks noChangeShapeType="1"/>
          </p:cNvSpPr>
          <p:nvPr/>
        </p:nvSpPr>
        <p:spPr bwMode="auto">
          <a:xfrm>
            <a:off x="4572000" y="2667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6" name="Oval 1035"/>
          <p:cNvSpPr>
            <a:spLocks noChangeArrowheads="1"/>
          </p:cNvSpPr>
          <p:nvPr/>
        </p:nvSpPr>
        <p:spPr bwMode="auto">
          <a:xfrm>
            <a:off x="28956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277" name="Oval 1036"/>
          <p:cNvSpPr>
            <a:spLocks noChangeArrowheads="1"/>
          </p:cNvSpPr>
          <p:nvPr/>
        </p:nvSpPr>
        <p:spPr bwMode="auto">
          <a:xfrm>
            <a:off x="21336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278" name="Oval 1037"/>
          <p:cNvSpPr>
            <a:spLocks noChangeArrowheads="1"/>
          </p:cNvSpPr>
          <p:nvPr/>
        </p:nvSpPr>
        <p:spPr bwMode="auto">
          <a:xfrm>
            <a:off x="14478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279" name="Line 1038"/>
          <p:cNvSpPr>
            <a:spLocks noChangeShapeType="1"/>
          </p:cNvSpPr>
          <p:nvPr/>
        </p:nvSpPr>
        <p:spPr bwMode="auto">
          <a:xfrm flipH="1">
            <a:off x="1828800" y="4495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0" name="Line 1039"/>
          <p:cNvSpPr>
            <a:spLocks noChangeShapeType="1"/>
          </p:cNvSpPr>
          <p:nvPr/>
        </p:nvSpPr>
        <p:spPr bwMode="auto">
          <a:xfrm>
            <a:off x="2514600" y="4495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1" name="Oval 1040"/>
          <p:cNvSpPr>
            <a:spLocks noChangeArrowheads="1"/>
          </p:cNvSpPr>
          <p:nvPr/>
        </p:nvSpPr>
        <p:spPr bwMode="auto">
          <a:xfrm>
            <a:off x="35052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1282" name="Line 1041"/>
          <p:cNvSpPr>
            <a:spLocks noChangeShapeType="1"/>
          </p:cNvSpPr>
          <p:nvPr/>
        </p:nvSpPr>
        <p:spPr bwMode="auto">
          <a:xfrm>
            <a:off x="3200400" y="5105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3" name="Oval 1042"/>
          <p:cNvSpPr>
            <a:spLocks noChangeArrowheads="1"/>
          </p:cNvSpPr>
          <p:nvPr/>
        </p:nvSpPr>
        <p:spPr bwMode="auto">
          <a:xfrm>
            <a:off x="4038600" y="609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1284" name="Line 1043"/>
          <p:cNvSpPr>
            <a:spLocks noChangeShapeType="1"/>
          </p:cNvSpPr>
          <p:nvPr/>
        </p:nvSpPr>
        <p:spPr bwMode="auto">
          <a:xfrm>
            <a:off x="3810000" y="5791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5" name="Line 1044"/>
          <p:cNvSpPr>
            <a:spLocks noChangeShapeType="1"/>
          </p:cNvSpPr>
          <p:nvPr/>
        </p:nvSpPr>
        <p:spPr bwMode="auto">
          <a:xfrm>
            <a:off x="3962400" y="480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6" name="Oval 1045"/>
          <p:cNvSpPr>
            <a:spLocks noChangeArrowheads="1"/>
          </p:cNvSpPr>
          <p:nvPr/>
        </p:nvSpPr>
        <p:spPr bwMode="auto">
          <a:xfrm>
            <a:off x="64008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287" name="Oval 1046"/>
          <p:cNvSpPr>
            <a:spLocks noChangeArrowheads="1"/>
          </p:cNvSpPr>
          <p:nvPr/>
        </p:nvSpPr>
        <p:spPr bwMode="auto">
          <a:xfrm>
            <a:off x="61722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288" name="Oval 1047"/>
          <p:cNvSpPr>
            <a:spLocks noChangeArrowheads="1"/>
          </p:cNvSpPr>
          <p:nvPr/>
        </p:nvSpPr>
        <p:spPr bwMode="auto">
          <a:xfrm>
            <a:off x="54864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289" name="Line 1048"/>
          <p:cNvSpPr>
            <a:spLocks noChangeShapeType="1"/>
          </p:cNvSpPr>
          <p:nvPr/>
        </p:nvSpPr>
        <p:spPr bwMode="auto">
          <a:xfrm flipH="1">
            <a:off x="5867400" y="4572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0" name="Line 1049"/>
          <p:cNvSpPr>
            <a:spLocks noChangeShapeType="1"/>
          </p:cNvSpPr>
          <p:nvPr/>
        </p:nvSpPr>
        <p:spPr bwMode="auto">
          <a:xfrm>
            <a:off x="6553200" y="4572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1" name="Oval 1050"/>
          <p:cNvSpPr>
            <a:spLocks noChangeArrowheads="1"/>
          </p:cNvSpPr>
          <p:nvPr/>
        </p:nvSpPr>
        <p:spPr bwMode="auto">
          <a:xfrm>
            <a:off x="69342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1292" name="Line 1051"/>
          <p:cNvSpPr>
            <a:spLocks noChangeShapeType="1"/>
          </p:cNvSpPr>
          <p:nvPr/>
        </p:nvSpPr>
        <p:spPr bwMode="auto">
          <a:xfrm>
            <a:off x="7239000" y="5181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3" name="Oval 1052"/>
          <p:cNvSpPr>
            <a:spLocks noChangeArrowheads="1"/>
          </p:cNvSpPr>
          <p:nvPr/>
        </p:nvSpPr>
        <p:spPr bwMode="auto">
          <a:xfrm>
            <a:off x="74676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1294" name="Line 1053"/>
          <p:cNvSpPr>
            <a:spLocks noChangeShapeType="1"/>
          </p:cNvSpPr>
          <p:nvPr/>
        </p:nvSpPr>
        <p:spPr bwMode="auto">
          <a:xfrm flipH="1">
            <a:off x="6705600" y="5105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3C522-9395-43A0-A493-5D00973E38E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(Cont’d)</a:t>
            </a:r>
          </a:p>
        </p:txBody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Inserting 6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Inserting 7</a:t>
            </a:r>
          </a:p>
        </p:txBody>
      </p:sp>
      <p:sp>
        <p:nvSpPr>
          <p:cNvPr id="12293" name="Oval 1028"/>
          <p:cNvSpPr>
            <a:spLocks noChangeArrowheads="1"/>
          </p:cNvSpPr>
          <p:nvPr/>
        </p:nvSpPr>
        <p:spPr bwMode="auto">
          <a:xfrm>
            <a:off x="32766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294" name="Oval 1029"/>
          <p:cNvSpPr>
            <a:spLocks noChangeArrowheads="1"/>
          </p:cNvSpPr>
          <p:nvPr/>
        </p:nvSpPr>
        <p:spPr bwMode="auto">
          <a:xfrm>
            <a:off x="3048000" y="167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295" name="Oval 1030"/>
          <p:cNvSpPr>
            <a:spLocks noChangeArrowheads="1"/>
          </p:cNvSpPr>
          <p:nvPr/>
        </p:nvSpPr>
        <p:spPr bwMode="auto">
          <a:xfrm>
            <a:off x="23622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296" name="Line 1031"/>
          <p:cNvSpPr>
            <a:spLocks noChangeShapeType="1"/>
          </p:cNvSpPr>
          <p:nvPr/>
        </p:nvSpPr>
        <p:spPr bwMode="auto">
          <a:xfrm flipH="1">
            <a:off x="2743200" y="2057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7" name="Line 1032"/>
          <p:cNvSpPr>
            <a:spLocks noChangeShapeType="1"/>
          </p:cNvSpPr>
          <p:nvPr/>
        </p:nvSpPr>
        <p:spPr bwMode="auto">
          <a:xfrm>
            <a:off x="3429000" y="2057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" name="Oval 1033"/>
          <p:cNvSpPr>
            <a:spLocks noChangeArrowheads="1"/>
          </p:cNvSpPr>
          <p:nvPr/>
        </p:nvSpPr>
        <p:spPr bwMode="auto">
          <a:xfrm>
            <a:off x="3810000" y="228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299" name="Line 1034"/>
          <p:cNvSpPr>
            <a:spLocks noChangeShapeType="1"/>
          </p:cNvSpPr>
          <p:nvPr/>
        </p:nvSpPr>
        <p:spPr bwMode="auto">
          <a:xfrm>
            <a:off x="4114800" y="2667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0" name="Oval 1035"/>
          <p:cNvSpPr>
            <a:spLocks noChangeArrowheads="1"/>
          </p:cNvSpPr>
          <p:nvPr/>
        </p:nvSpPr>
        <p:spPr bwMode="auto">
          <a:xfrm>
            <a:off x="4343400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2301" name="Line 1036"/>
          <p:cNvSpPr>
            <a:spLocks noChangeShapeType="1"/>
          </p:cNvSpPr>
          <p:nvPr/>
        </p:nvSpPr>
        <p:spPr bwMode="auto">
          <a:xfrm flipH="1">
            <a:off x="3581400" y="2590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2" name="Oval 1046"/>
          <p:cNvSpPr>
            <a:spLocks noChangeArrowheads="1"/>
          </p:cNvSpPr>
          <p:nvPr/>
        </p:nvSpPr>
        <p:spPr bwMode="auto">
          <a:xfrm>
            <a:off x="48768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2303" name="Line 1047"/>
          <p:cNvSpPr>
            <a:spLocks noChangeShapeType="1"/>
          </p:cNvSpPr>
          <p:nvPr/>
        </p:nvSpPr>
        <p:spPr bwMode="auto">
          <a:xfrm>
            <a:off x="464820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4" name="Oval 1048"/>
          <p:cNvSpPr>
            <a:spLocks noChangeArrowheads="1"/>
          </p:cNvSpPr>
          <p:nvPr/>
        </p:nvSpPr>
        <p:spPr bwMode="auto">
          <a:xfrm>
            <a:off x="6019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305" name="Oval 1049"/>
          <p:cNvSpPr>
            <a:spLocks noChangeArrowheads="1"/>
          </p:cNvSpPr>
          <p:nvPr/>
        </p:nvSpPr>
        <p:spPr bwMode="auto">
          <a:xfrm>
            <a:off x="5486400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306" name="Oval 1050"/>
          <p:cNvSpPr>
            <a:spLocks noChangeArrowheads="1"/>
          </p:cNvSpPr>
          <p:nvPr/>
        </p:nvSpPr>
        <p:spPr bwMode="auto">
          <a:xfrm>
            <a:off x="51816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307" name="Line 1051"/>
          <p:cNvSpPr>
            <a:spLocks noChangeShapeType="1"/>
          </p:cNvSpPr>
          <p:nvPr/>
        </p:nvSpPr>
        <p:spPr bwMode="auto">
          <a:xfrm flipH="1">
            <a:off x="5638800" y="1676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8" name="Line 1052"/>
          <p:cNvSpPr>
            <a:spLocks noChangeShapeType="1"/>
          </p:cNvSpPr>
          <p:nvPr/>
        </p:nvSpPr>
        <p:spPr bwMode="auto">
          <a:xfrm>
            <a:off x="64008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9" name="Oval 1053"/>
          <p:cNvSpPr>
            <a:spLocks noChangeArrowheads="1"/>
          </p:cNvSpPr>
          <p:nvPr/>
        </p:nvSpPr>
        <p:spPr bwMode="auto">
          <a:xfrm>
            <a:off x="6019800" y="144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310" name="Line 1054"/>
          <p:cNvSpPr>
            <a:spLocks noChangeShapeType="1"/>
          </p:cNvSpPr>
          <p:nvPr/>
        </p:nvSpPr>
        <p:spPr bwMode="auto">
          <a:xfrm>
            <a:off x="7086600" y="2362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1" name="Oval 1055"/>
          <p:cNvSpPr>
            <a:spLocks noChangeArrowheads="1"/>
          </p:cNvSpPr>
          <p:nvPr/>
        </p:nvSpPr>
        <p:spPr bwMode="auto">
          <a:xfrm>
            <a:off x="6781800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2312" name="Line 1056"/>
          <p:cNvSpPr>
            <a:spLocks noChangeShapeType="1"/>
          </p:cNvSpPr>
          <p:nvPr/>
        </p:nvSpPr>
        <p:spPr bwMode="auto">
          <a:xfrm flipH="1">
            <a:off x="5257800" y="2362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3" name="Oval 1057"/>
          <p:cNvSpPr>
            <a:spLocks noChangeArrowheads="1"/>
          </p:cNvSpPr>
          <p:nvPr/>
        </p:nvSpPr>
        <p:spPr bwMode="auto">
          <a:xfrm>
            <a:off x="73152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2314" name="Line 1058"/>
          <p:cNvSpPr>
            <a:spLocks noChangeShapeType="1"/>
          </p:cNvSpPr>
          <p:nvPr/>
        </p:nvSpPr>
        <p:spPr bwMode="auto">
          <a:xfrm>
            <a:off x="58674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5" name="Line 1059"/>
          <p:cNvSpPr>
            <a:spLocks noChangeShapeType="1"/>
          </p:cNvSpPr>
          <p:nvPr/>
        </p:nvSpPr>
        <p:spPr bwMode="auto">
          <a:xfrm>
            <a:off x="45720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6" name="Oval 1060"/>
          <p:cNvSpPr>
            <a:spLocks noChangeArrowheads="1"/>
          </p:cNvSpPr>
          <p:nvPr/>
        </p:nvSpPr>
        <p:spPr bwMode="auto">
          <a:xfrm>
            <a:off x="19050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317" name="Oval 1061"/>
          <p:cNvSpPr>
            <a:spLocks noChangeArrowheads="1"/>
          </p:cNvSpPr>
          <p:nvPr/>
        </p:nvSpPr>
        <p:spPr bwMode="auto">
          <a:xfrm>
            <a:off x="13716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318" name="Oval 1062"/>
          <p:cNvSpPr>
            <a:spLocks noChangeArrowheads="1"/>
          </p:cNvSpPr>
          <p:nvPr/>
        </p:nvSpPr>
        <p:spPr bwMode="auto">
          <a:xfrm>
            <a:off x="10668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319" name="Line 1063"/>
          <p:cNvSpPr>
            <a:spLocks noChangeShapeType="1"/>
          </p:cNvSpPr>
          <p:nvPr/>
        </p:nvSpPr>
        <p:spPr bwMode="auto">
          <a:xfrm flipH="1">
            <a:off x="1524000" y="4495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0" name="Line 1064"/>
          <p:cNvSpPr>
            <a:spLocks noChangeShapeType="1"/>
          </p:cNvSpPr>
          <p:nvPr/>
        </p:nvSpPr>
        <p:spPr bwMode="auto">
          <a:xfrm>
            <a:off x="2286000" y="4572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1" name="Oval 1065"/>
          <p:cNvSpPr>
            <a:spLocks noChangeArrowheads="1"/>
          </p:cNvSpPr>
          <p:nvPr/>
        </p:nvSpPr>
        <p:spPr bwMode="auto">
          <a:xfrm>
            <a:off x="1905000" y="4267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322" name="Line 1066"/>
          <p:cNvSpPr>
            <a:spLocks noChangeShapeType="1"/>
          </p:cNvSpPr>
          <p:nvPr/>
        </p:nvSpPr>
        <p:spPr bwMode="auto">
          <a:xfrm>
            <a:off x="2971800" y="5181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3" name="Oval 1067"/>
          <p:cNvSpPr>
            <a:spLocks noChangeArrowheads="1"/>
          </p:cNvSpPr>
          <p:nvPr/>
        </p:nvSpPr>
        <p:spPr bwMode="auto">
          <a:xfrm>
            <a:off x="26670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2324" name="Line 1068"/>
          <p:cNvSpPr>
            <a:spLocks noChangeShapeType="1"/>
          </p:cNvSpPr>
          <p:nvPr/>
        </p:nvSpPr>
        <p:spPr bwMode="auto">
          <a:xfrm flipH="1">
            <a:off x="1143000" y="5181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5" name="Oval 1069"/>
          <p:cNvSpPr>
            <a:spLocks noChangeArrowheads="1"/>
          </p:cNvSpPr>
          <p:nvPr/>
        </p:nvSpPr>
        <p:spPr bwMode="auto">
          <a:xfrm>
            <a:off x="32004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2326" name="Line 1070"/>
          <p:cNvSpPr>
            <a:spLocks noChangeShapeType="1"/>
          </p:cNvSpPr>
          <p:nvPr/>
        </p:nvSpPr>
        <p:spPr bwMode="auto">
          <a:xfrm>
            <a:off x="1752600" y="5257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7" name="Oval 1071"/>
          <p:cNvSpPr>
            <a:spLocks noChangeArrowheads="1"/>
          </p:cNvSpPr>
          <p:nvPr/>
        </p:nvSpPr>
        <p:spPr bwMode="auto">
          <a:xfrm>
            <a:off x="3733800" y="609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2328" name="Line 1072"/>
          <p:cNvSpPr>
            <a:spLocks noChangeShapeType="1"/>
          </p:cNvSpPr>
          <p:nvPr/>
        </p:nvSpPr>
        <p:spPr bwMode="auto">
          <a:xfrm>
            <a:off x="3505200" y="579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9" name="Oval 1073"/>
          <p:cNvSpPr>
            <a:spLocks noChangeArrowheads="1"/>
          </p:cNvSpPr>
          <p:nvPr/>
        </p:nvSpPr>
        <p:spPr bwMode="auto">
          <a:xfrm>
            <a:off x="55626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330" name="Oval 1074"/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331" name="Oval 1075"/>
          <p:cNvSpPr>
            <a:spLocks noChangeArrowheads="1"/>
          </p:cNvSpPr>
          <p:nvPr/>
        </p:nvSpPr>
        <p:spPr bwMode="auto">
          <a:xfrm>
            <a:off x="47244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332" name="Line 1076"/>
          <p:cNvSpPr>
            <a:spLocks noChangeShapeType="1"/>
          </p:cNvSpPr>
          <p:nvPr/>
        </p:nvSpPr>
        <p:spPr bwMode="auto">
          <a:xfrm flipH="1">
            <a:off x="5181600" y="4343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33" name="Line 1077"/>
          <p:cNvSpPr>
            <a:spLocks noChangeShapeType="1"/>
          </p:cNvSpPr>
          <p:nvPr/>
        </p:nvSpPr>
        <p:spPr bwMode="auto">
          <a:xfrm>
            <a:off x="5943600" y="4419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34" name="Oval 1078"/>
          <p:cNvSpPr>
            <a:spLocks noChangeArrowheads="1"/>
          </p:cNvSpPr>
          <p:nvPr/>
        </p:nvSpPr>
        <p:spPr bwMode="auto">
          <a:xfrm>
            <a:off x="55626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335" name="Line 1079"/>
          <p:cNvSpPr>
            <a:spLocks noChangeShapeType="1"/>
          </p:cNvSpPr>
          <p:nvPr/>
        </p:nvSpPr>
        <p:spPr bwMode="auto">
          <a:xfrm>
            <a:off x="6629400" y="5029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36" name="Oval 1080"/>
          <p:cNvSpPr>
            <a:spLocks noChangeArrowheads="1"/>
          </p:cNvSpPr>
          <p:nvPr/>
        </p:nvSpPr>
        <p:spPr bwMode="auto">
          <a:xfrm>
            <a:off x="63246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2337" name="Line 1081"/>
          <p:cNvSpPr>
            <a:spLocks noChangeShapeType="1"/>
          </p:cNvSpPr>
          <p:nvPr/>
        </p:nvSpPr>
        <p:spPr bwMode="auto">
          <a:xfrm flipH="1">
            <a:off x="4800600" y="5029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38" name="Oval 1082"/>
          <p:cNvSpPr>
            <a:spLocks noChangeArrowheads="1"/>
          </p:cNvSpPr>
          <p:nvPr/>
        </p:nvSpPr>
        <p:spPr bwMode="auto">
          <a:xfrm>
            <a:off x="68580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2339" name="Line 1083"/>
          <p:cNvSpPr>
            <a:spLocks noChangeShapeType="1"/>
          </p:cNvSpPr>
          <p:nvPr/>
        </p:nvSpPr>
        <p:spPr bwMode="auto">
          <a:xfrm>
            <a:off x="5410200" y="510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40" name="Oval 1084"/>
          <p:cNvSpPr>
            <a:spLocks noChangeArrowheads="1"/>
          </p:cNvSpPr>
          <p:nvPr/>
        </p:nvSpPr>
        <p:spPr bwMode="auto">
          <a:xfrm>
            <a:off x="60960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2341" name="Line 1085"/>
          <p:cNvSpPr>
            <a:spLocks noChangeShapeType="1"/>
          </p:cNvSpPr>
          <p:nvPr/>
        </p:nvSpPr>
        <p:spPr bwMode="auto">
          <a:xfrm flipH="1">
            <a:off x="6324600" y="5105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42" name="Line 1086"/>
          <p:cNvSpPr>
            <a:spLocks noChangeShapeType="1"/>
          </p:cNvSpPr>
          <p:nvPr/>
        </p:nvSpPr>
        <p:spPr bwMode="auto">
          <a:xfrm>
            <a:off x="35814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885E5-6D55-49AE-81EC-0BF1324A923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Rotation not Work for Other Cases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772400" cy="1752600"/>
          </a:xfrm>
        </p:spPr>
        <p:txBody>
          <a:bodyPr/>
          <a:lstStyle/>
          <a:p>
            <a:pPr eaLnBrk="1" hangingPunct="1"/>
            <a:r>
              <a:rPr lang="en-US" smtClean="0"/>
              <a:t>For case 2</a:t>
            </a:r>
          </a:p>
          <a:p>
            <a:pPr eaLnBrk="1" hangingPunct="1"/>
            <a:r>
              <a:rPr lang="en-US" smtClean="0"/>
              <a:t>After single rotation, </a:t>
            </a:r>
            <a:r>
              <a:rPr lang="en-US" smtClean="0">
                <a:solidFill>
                  <a:srgbClr val="0000FF"/>
                </a:solidFill>
              </a:rPr>
              <a:t>k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  <a:r>
              <a:rPr lang="en-US" smtClean="0"/>
              <a:t> still not balanced</a:t>
            </a:r>
          </a:p>
          <a:p>
            <a:pPr eaLnBrk="1" hangingPunct="1"/>
            <a:r>
              <a:rPr lang="en-US" smtClean="0"/>
              <a:t>Double rotations needed for case 2 and case 3</a:t>
            </a:r>
          </a:p>
          <a:p>
            <a:pPr eaLnBrk="1" hangingPunct="1"/>
            <a:endParaRPr lang="en-US" smtClean="0"/>
          </a:p>
        </p:txBody>
      </p:sp>
      <p:pic>
        <p:nvPicPr>
          <p:cNvPr id="13317" name="Picture 1028" descr="D:\courses\COP4530spring2007\supplements\weiss_ppt_files\ch04\ch04gif\fig04_3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810375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1A6F4-37A3-4DA2-9050-2396FA62A74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Double Rotation (Case 2)</a:t>
            </a:r>
          </a:p>
        </p:txBody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7772400" cy="2133600"/>
          </a:xfrm>
        </p:spPr>
        <p:txBody>
          <a:bodyPr/>
          <a:lstStyle/>
          <a:p>
            <a:pPr eaLnBrk="1" hangingPunct="1"/>
            <a:r>
              <a:rPr lang="en-US" smtClean="0"/>
              <a:t>Left-right double rotation to fix case 2</a:t>
            </a:r>
          </a:p>
          <a:p>
            <a:pPr eaLnBrk="1" hangingPunct="1"/>
            <a:r>
              <a:rPr lang="en-US" smtClean="0"/>
              <a:t>First rotate between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k</a:t>
            </a:r>
            <a:r>
              <a:rPr lang="en-US" b="1" baseline="-25000" smtClean="0">
                <a:solidFill>
                  <a:srgbClr val="0000FF"/>
                </a:solidFill>
                <a:latin typeface="Courier New" pitchFamily="49" charset="0"/>
              </a:rPr>
              <a:t>1</a:t>
            </a:r>
            <a:r>
              <a:rPr lang="en-US" smtClean="0"/>
              <a:t> and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k</a:t>
            </a:r>
            <a:r>
              <a:rPr lang="en-US" b="1" baseline="-25000" smtClean="0">
                <a:solidFill>
                  <a:srgbClr val="0000FF"/>
                </a:solidFill>
                <a:latin typeface="Courier New" pitchFamily="49" charset="0"/>
              </a:rPr>
              <a:t>2</a:t>
            </a:r>
          </a:p>
          <a:p>
            <a:pPr eaLnBrk="1" hangingPunct="1"/>
            <a:r>
              <a:rPr lang="en-US" smtClean="0"/>
              <a:t>Then rotate between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k</a:t>
            </a:r>
            <a:r>
              <a:rPr lang="en-US" b="1" baseline="-25000" smtClean="0">
                <a:solidFill>
                  <a:srgbClr val="0000FF"/>
                </a:solidFill>
                <a:latin typeface="Courier New" pitchFamily="49" charset="0"/>
              </a:rPr>
              <a:t>2</a:t>
            </a:r>
            <a:r>
              <a:rPr lang="en-US" smtClean="0"/>
              <a:t> and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k</a:t>
            </a:r>
            <a:r>
              <a:rPr lang="en-US" b="1" baseline="-25000" smtClean="0">
                <a:solidFill>
                  <a:srgbClr val="0000FF"/>
                </a:solidFill>
                <a:latin typeface="Courier New" pitchFamily="49" charset="0"/>
              </a:rPr>
              <a:t>3</a:t>
            </a:r>
          </a:p>
        </p:txBody>
      </p:sp>
      <p:pic>
        <p:nvPicPr>
          <p:cNvPr id="14341" name="Picture 1028" descr="D:\courses\COP4530spring2007\supplements\weiss_ppt_files\ch04\ch04gif\fig04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177088" cy="16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95AFCE-8450-418D-B34F-59FFB4B3134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Double Rotation (Case 3)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eaLnBrk="1" hangingPunct="1"/>
            <a:r>
              <a:rPr lang="en-US" smtClean="0"/>
              <a:t>Right-left double rotation to fix case 3</a:t>
            </a:r>
          </a:p>
          <a:p>
            <a:pPr eaLnBrk="1" hangingPunct="1"/>
            <a:r>
              <a:rPr lang="en-US" smtClean="0"/>
              <a:t>First rotate between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k</a:t>
            </a:r>
            <a:r>
              <a:rPr lang="en-US" b="1" baseline="-25000" smtClean="0">
                <a:solidFill>
                  <a:srgbClr val="0000FF"/>
                </a:solidFill>
                <a:latin typeface="Courier New" pitchFamily="49" charset="0"/>
              </a:rPr>
              <a:t>2</a:t>
            </a:r>
            <a:r>
              <a:rPr lang="en-US" smtClean="0"/>
              <a:t> and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k</a:t>
            </a:r>
            <a:r>
              <a:rPr lang="en-US" b="1" baseline="-25000" smtClean="0">
                <a:solidFill>
                  <a:srgbClr val="0000FF"/>
                </a:solidFill>
                <a:latin typeface="Courier New" pitchFamily="49" charset="0"/>
              </a:rPr>
              <a:t>3</a:t>
            </a:r>
          </a:p>
          <a:p>
            <a:pPr eaLnBrk="1" hangingPunct="1"/>
            <a:r>
              <a:rPr lang="en-US" smtClean="0"/>
              <a:t>Then rotate between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k</a:t>
            </a:r>
            <a:r>
              <a:rPr lang="en-US" b="1" baseline="-25000" smtClean="0">
                <a:solidFill>
                  <a:srgbClr val="0000FF"/>
                </a:solidFill>
                <a:latin typeface="Courier New" pitchFamily="49" charset="0"/>
              </a:rPr>
              <a:t>1</a:t>
            </a:r>
            <a:r>
              <a:rPr lang="en-US" smtClean="0"/>
              <a:t> and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k</a:t>
            </a:r>
            <a:r>
              <a:rPr lang="en-US" b="1" baseline="-25000" smtClean="0">
                <a:solidFill>
                  <a:srgbClr val="0000FF"/>
                </a:solidFill>
                <a:latin typeface="Courier New" pitchFamily="49" charset="0"/>
              </a:rPr>
              <a:t>2</a:t>
            </a:r>
          </a:p>
        </p:txBody>
      </p:sp>
      <p:pic>
        <p:nvPicPr>
          <p:cNvPr id="15365" name="Picture 1028" descr="D:\courses\COP4530spring2007\supplements\weiss_ppt_files\ch04\ch04gif\fig04_3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339013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933A7-36FB-4981-ACA7-59C8D58A4ED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Continuing the previous example by inserting</a:t>
            </a:r>
          </a:p>
          <a:p>
            <a:pPr lvl="1" eaLnBrk="1" hangingPunct="1"/>
            <a:r>
              <a:rPr lang="en-US" smtClean="0"/>
              <a:t>16 down to 10, and then 8 and 9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Inserting 16 and 15</a:t>
            </a: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2362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18288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15240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 flipH="1">
            <a:off x="1981200" y="3352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2743200" y="3429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4" name="Oval 9"/>
          <p:cNvSpPr>
            <a:spLocks noChangeArrowheads="1"/>
          </p:cNvSpPr>
          <p:nvPr/>
        </p:nvSpPr>
        <p:spPr bwMode="auto">
          <a:xfrm>
            <a:off x="23622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3429000" y="4038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6" name="Oval 11"/>
          <p:cNvSpPr>
            <a:spLocks noChangeArrowheads="1"/>
          </p:cNvSpPr>
          <p:nvPr/>
        </p:nvSpPr>
        <p:spPr bwMode="auto">
          <a:xfrm>
            <a:off x="31242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 flipH="1">
            <a:off x="1600200" y="4038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8" name="Oval 13"/>
          <p:cNvSpPr>
            <a:spLocks noChangeArrowheads="1"/>
          </p:cNvSpPr>
          <p:nvPr/>
        </p:nvSpPr>
        <p:spPr bwMode="auto">
          <a:xfrm>
            <a:off x="36576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>
            <a:off x="22098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0" name="Oval 15"/>
          <p:cNvSpPr>
            <a:spLocks noChangeArrowheads="1"/>
          </p:cNvSpPr>
          <p:nvPr/>
        </p:nvSpPr>
        <p:spPr bwMode="auto">
          <a:xfrm>
            <a:off x="28956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 flipH="1">
            <a:off x="3124200" y="4114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2" name="Oval 17"/>
          <p:cNvSpPr>
            <a:spLocks noChangeArrowheads="1"/>
          </p:cNvSpPr>
          <p:nvPr/>
        </p:nvSpPr>
        <p:spPr bwMode="auto">
          <a:xfrm>
            <a:off x="41148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16403" name="Oval 18"/>
          <p:cNvSpPr>
            <a:spLocks noChangeArrowheads="1"/>
          </p:cNvSpPr>
          <p:nvPr/>
        </p:nvSpPr>
        <p:spPr bwMode="auto">
          <a:xfrm>
            <a:off x="36576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16404" name="Line 19"/>
          <p:cNvSpPr>
            <a:spLocks noChangeShapeType="1"/>
          </p:cNvSpPr>
          <p:nvPr/>
        </p:nvSpPr>
        <p:spPr bwMode="auto">
          <a:xfrm>
            <a:off x="39624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5" name="Line 20"/>
          <p:cNvSpPr>
            <a:spLocks noChangeShapeType="1"/>
          </p:cNvSpPr>
          <p:nvPr/>
        </p:nvSpPr>
        <p:spPr bwMode="auto">
          <a:xfrm flipH="1">
            <a:off x="3962400" y="5257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6" name="Line 21"/>
          <p:cNvSpPr>
            <a:spLocks noChangeShapeType="1"/>
          </p:cNvSpPr>
          <p:nvPr/>
        </p:nvSpPr>
        <p:spPr bwMode="auto">
          <a:xfrm>
            <a:off x="426720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7" name="Oval 22"/>
          <p:cNvSpPr>
            <a:spLocks noChangeArrowheads="1"/>
          </p:cNvSpPr>
          <p:nvPr/>
        </p:nvSpPr>
        <p:spPr bwMode="auto">
          <a:xfrm>
            <a:off x="601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6408" name="Oval 23"/>
          <p:cNvSpPr>
            <a:spLocks noChangeArrowheads="1"/>
          </p:cNvSpPr>
          <p:nvPr/>
        </p:nvSpPr>
        <p:spPr bwMode="auto">
          <a:xfrm>
            <a:off x="54864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6409" name="Oval 24"/>
          <p:cNvSpPr>
            <a:spLocks noChangeArrowheads="1"/>
          </p:cNvSpPr>
          <p:nvPr/>
        </p:nvSpPr>
        <p:spPr bwMode="auto">
          <a:xfrm>
            <a:off x="51816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6410" name="Line 25"/>
          <p:cNvSpPr>
            <a:spLocks noChangeShapeType="1"/>
          </p:cNvSpPr>
          <p:nvPr/>
        </p:nvSpPr>
        <p:spPr bwMode="auto">
          <a:xfrm flipH="1">
            <a:off x="5638800" y="3048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11" name="Line 26"/>
          <p:cNvSpPr>
            <a:spLocks noChangeShapeType="1"/>
          </p:cNvSpPr>
          <p:nvPr/>
        </p:nvSpPr>
        <p:spPr bwMode="auto">
          <a:xfrm>
            <a:off x="6400800" y="3124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12" name="Oval 27"/>
          <p:cNvSpPr>
            <a:spLocks noChangeArrowheads="1"/>
          </p:cNvSpPr>
          <p:nvPr/>
        </p:nvSpPr>
        <p:spPr bwMode="auto">
          <a:xfrm>
            <a:off x="6019800" y="2819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6413" name="Line 28"/>
          <p:cNvSpPr>
            <a:spLocks noChangeShapeType="1"/>
          </p:cNvSpPr>
          <p:nvPr/>
        </p:nvSpPr>
        <p:spPr bwMode="auto">
          <a:xfrm>
            <a:off x="70866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14" name="Oval 29"/>
          <p:cNvSpPr>
            <a:spLocks noChangeArrowheads="1"/>
          </p:cNvSpPr>
          <p:nvPr/>
        </p:nvSpPr>
        <p:spPr bwMode="auto">
          <a:xfrm>
            <a:off x="67818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6415" name="Line 30"/>
          <p:cNvSpPr>
            <a:spLocks noChangeShapeType="1"/>
          </p:cNvSpPr>
          <p:nvPr/>
        </p:nvSpPr>
        <p:spPr bwMode="auto">
          <a:xfrm flipH="1">
            <a:off x="52578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16" name="Oval 31"/>
          <p:cNvSpPr>
            <a:spLocks noChangeArrowheads="1"/>
          </p:cNvSpPr>
          <p:nvPr/>
        </p:nvSpPr>
        <p:spPr bwMode="auto">
          <a:xfrm>
            <a:off x="7315200" y="403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16417" name="Line 32"/>
          <p:cNvSpPr>
            <a:spLocks noChangeShapeType="1"/>
          </p:cNvSpPr>
          <p:nvPr/>
        </p:nvSpPr>
        <p:spPr bwMode="auto">
          <a:xfrm>
            <a:off x="5867400" y="3810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18" name="Oval 33"/>
          <p:cNvSpPr>
            <a:spLocks noChangeArrowheads="1"/>
          </p:cNvSpPr>
          <p:nvPr/>
        </p:nvSpPr>
        <p:spPr bwMode="auto">
          <a:xfrm>
            <a:off x="6553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6419" name="Line 34"/>
          <p:cNvSpPr>
            <a:spLocks noChangeShapeType="1"/>
          </p:cNvSpPr>
          <p:nvPr/>
        </p:nvSpPr>
        <p:spPr bwMode="auto">
          <a:xfrm flipH="1">
            <a:off x="6781800" y="3810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0" name="Oval 35"/>
          <p:cNvSpPr>
            <a:spLocks noChangeArrowheads="1"/>
          </p:cNvSpPr>
          <p:nvPr/>
        </p:nvSpPr>
        <p:spPr bwMode="auto">
          <a:xfrm>
            <a:off x="77724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16421" name="Oval 36"/>
          <p:cNvSpPr>
            <a:spLocks noChangeArrowheads="1"/>
          </p:cNvSpPr>
          <p:nvPr/>
        </p:nvSpPr>
        <p:spPr bwMode="auto">
          <a:xfrm>
            <a:off x="69342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6422" name="Line 37"/>
          <p:cNvSpPr>
            <a:spLocks noChangeShapeType="1"/>
          </p:cNvSpPr>
          <p:nvPr/>
        </p:nvSpPr>
        <p:spPr bwMode="auto">
          <a:xfrm>
            <a:off x="7620000" y="4419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3" name="Line 38"/>
          <p:cNvSpPr>
            <a:spLocks noChangeShapeType="1"/>
          </p:cNvSpPr>
          <p:nvPr/>
        </p:nvSpPr>
        <p:spPr bwMode="auto">
          <a:xfrm flipH="1">
            <a:off x="7162800" y="4419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64869-261A-4D19-9B77-D3C941E9E85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(Cont’d)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Inserting 14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Other cases as exercises</a:t>
            </a: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19812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1447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11430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 flipH="1">
            <a:off x="1600200" y="2362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>
            <a:off x="23622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1981200" y="2133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>
            <a:off x="30480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27432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7421" name="Line 12"/>
          <p:cNvSpPr>
            <a:spLocks noChangeShapeType="1"/>
          </p:cNvSpPr>
          <p:nvPr/>
        </p:nvSpPr>
        <p:spPr bwMode="auto">
          <a:xfrm flipH="1">
            <a:off x="1219200" y="3048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2766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>
            <a:off x="1828800" y="3124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25146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7425" name="Line 16"/>
          <p:cNvSpPr>
            <a:spLocks noChangeShapeType="1"/>
          </p:cNvSpPr>
          <p:nvPr/>
        </p:nvSpPr>
        <p:spPr bwMode="auto">
          <a:xfrm flipH="1">
            <a:off x="2743200" y="3124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3733800" y="403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2895600" y="403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>
            <a:off x="35814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9" name="Line 20"/>
          <p:cNvSpPr>
            <a:spLocks noChangeShapeType="1"/>
          </p:cNvSpPr>
          <p:nvPr/>
        </p:nvSpPr>
        <p:spPr bwMode="auto">
          <a:xfrm flipH="1">
            <a:off x="3124200" y="3733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0" name="Line 21"/>
          <p:cNvSpPr>
            <a:spLocks noChangeShapeType="1"/>
          </p:cNvSpPr>
          <p:nvPr/>
        </p:nvSpPr>
        <p:spPr bwMode="auto">
          <a:xfrm>
            <a:off x="37338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5626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292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47244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7434" name="Line 25"/>
          <p:cNvSpPr>
            <a:spLocks noChangeShapeType="1"/>
          </p:cNvSpPr>
          <p:nvPr/>
        </p:nvSpPr>
        <p:spPr bwMode="auto">
          <a:xfrm flipH="1">
            <a:off x="5181600" y="2209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5" name="Line 26"/>
          <p:cNvSpPr>
            <a:spLocks noChangeShapeType="1"/>
          </p:cNvSpPr>
          <p:nvPr/>
        </p:nvSpPr>
        <p:spPr bwMode="auto">
          <a:xfrm>
            <a:off x="5943600" y="2286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6" name="Oval 27"/>
          <p:cNvSpPr>
            <a:spLocks noChangeArrowheads="1"/>
          </p:cNvSpPr>
          <p:nvPr/>
        </p:nvSpPr>
        <p:spPr bwMode="auto">
          <a:xfrm>
            <a:off x="55626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7437" name="Line 28"/>
          <p:cNvSpPr>
            <a:spLocks noChangeShapeType="1"/>
          </p:cNvSpPr>
          <p:nvPr/>
        </p:nvSpPr>
        <p:spPr bwMode="auto">
          <a:xfrm>
            <a:off x="6629400" y="2895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8" name="Oval 29"/>
          <p:cNvSpPr>
            <a:spLocks noChangeArrowheads="1"/>
          </p:cNvSpPr>
          <p:nvPr/>
        </p:nvSpPr>
        <p:spPr bwMode="auto">
          <a:xfrm>
            <a:off x="63246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7439" name="Line 30"/>
          <p:cNvSpPr>
            <a:spLocks noChangeShapeType="1"/>
          </p:cNvSpPr>
          <p:nvPr/>
        </p:nvSpPr>
        <p:spPr bwMode="auto">
          <a:xfrm flipH="1">
            <a:off x="4800600" y="2895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0" name="Oval 31"/>
          <p:cNvSpPr>
            <a:spLocks noChangeArrowheads="1"/>
          </p:cNvSpPr>
          <p:nvPr/>
        </p:nvSpPr>
        <p:spPr bwMode="auto">
          <a:xfrm>
            <a:off x="6858000" y="320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17441" name="Line 32"/>
          <p:cNvSpPr>
            <a:spLocks noChangeShapeType="1"/>
          </p:cNvSpPr>
          <p:nvPr/>
        </p:nvSpPr>
        <p:spPr bwMode="auto">
          <a:xfrm>
            <a:off x="5410200" y="2971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2" name="Oval 33"/>
          <p:cNvSpPr>
            <a:spLocks noChangeArrowheads="1"/>
          </p:cNvSpPr>
          <p:nvPr/>
        </p:nvSpPr>
        <p:spPr bwMode="auto">
          <a:xfrm>
            <a:off x="60960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7443" name="Line 34"/>
          <p:cNvSpPr>
            <a:spLocks noChangeShapeType="1"/>
          </p:cNvSpPr>
          <p:nvPr/>
        </p:nvSpPr>
        <p:spPr bwMode="auto">
          <a:xfrm flipH="1">
            <a:off x="6324600" y="2971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4" name="Oval 35"/>
          <p:cNvSpPr>
            <a:spLocks noChangeArrowheads="1"/>
          </p:cNvSpPr>
          <p:nvPr/>
        </p:nvSpPr>
        <p:spPr bwMode="auto">
          <a:xfrm>
            <a:off x="73152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17445" name="Oval 36"/>
          <p:cNvSpPr>
            <a:spLocks noChangeArrowheads="1"/>
          </p:cNvSpPr>
          <p:nvPr/>
        </p:nvSpPr>
        <p:spPr bwMode="auto">
          <a:xfrm>
            <a:off x="5867400" y="403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7446" name="Line 37"/>
          <p:cNvSpPr>
            <a:spLocks noChangeShapeType="1"/>
          </p:cNvSpPr>
          <p:nvPr/>
        </p:nvSpPr>
        <p:spPr bwMode="auto">
          <a:xfrm>
            <a:off x="7162800" y="3581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7" name="Line 38"/>
          <p:cNvSpPr>
            <a:spLocks noChangeShapeType="1"/>
          </p:cNvSpPr>
          <p:nvPr/>
        </p:nvSpPr>
        <p:spPr bwMode="auto">
          <a:xfrm flipH="1">
            <a:off x="6019800" y="3657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8" name="Oval 39"/>
          <p:cNvSpPr>
            <a:spLocks noChangeArrowheads="1"/>
          </p:cNvSpPr>
          <p:nvPr/>
        </p:nvSpPr>
        <p:spPr bwMode="auto">
          <a:xfrm>
            <a:off x="32004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7449" name="Line 40"/>
          <p:cNvSpPr>
            <a:spLocks noChangeShapeType="1"/>
          </p:cNvSpPr>
          <p:nvPr/>
        </p:nvSpPr>
        <p:spPr bwMode="auto">
          <a:xfrm>
            <a:off x="3124200" y="4419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0" name="Oval 41"/>
          <p:cNvSpPr>
            <a:spLocks noChangeArrowheads="1"/>
          </p:cNvSpPr>
          <p:nvPr/>
        </p:nvSpPr>
        <p:spPr bwMode="auto">
          <a:xfrm>
            <a:off x="65532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7451" name="Line 42"/>
          <p:cNvSpPr>
            <a:spLocks noChangeShapeType="1"/>
          </p:cNvSpPr>
          <p:nvPr/>
        </p:nvSpPr>
        <p:spPr bwMode="auto">
          <a:xfrm flipH="1">
            <a:off x="6781800" y="3581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B420B-C8FF-424F-A7E3-6EEA5EFD283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of AVL Tree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1600200"/>
            <a:ext cx="556697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+mn-lt"/>
              </a:rPr>
              <a:t>struct</a:t>
            </a:r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AvlNode</a:t>
            </a:r>
            <a:endParaRPr lang="en-US" sz="1200" b="1" dirty="0" smtClean="0">
              <a:latin typeface="+mn-lt"/>
            </a:endParaRPr>
          </a:p>
          <a:p>
            <a:r>
              <a:rPr lang="en-US" sz="1200" b="1" dirty="0" smtClean="0">
                <a:latin typeface="+mn-lt"/>
              </a:rPr>
              <a:t>{</a:t>
            </a:r>
          </a:p>
          <a:p>
            <a:r>
              <a:rPr lang="en-US" sz="1200" b="1" dirty="0" smtClean="0">
                <a:latin typeface="+mn-lt"/>
              </a:rPr>
              <a:t>        Comparable 	element;</a:t>
            </a:r>
          </a:p>
          <a:p>
            <a:r>
              <a:rPr lang="en-US" sz="1200" b="1" dirty="0" smtClean="0">
                <a:latin typeface="+mn-lt"/>
              </a:rPr>
              <a:t>        </a:t>
            </a:r>
            <a:r>
              <a:rPr lang="en-US" sz="1200" b="1" dirty="0" err="1" smtClean="0">
                <a:latin typeface="+mn-lt"/>
              </a:rPr>
              <a:t>AvlNode</a:t>
            </a:r>
            <a:r>
              <a:rPr lang="en-US" sz="1200" b="1" dirty="0" smtClean="0">
                <a:latin typeface="+mn-lt"/>
              </a:rPr>
              <a:t>   	*left;</a:t>
            </a:r>
          </a:p>
          <a:p>
            <a:r>
              <a:rPr lang="en-US" sz="1200" b="1" dirty="0" smtClean="0">
                <a:latin typeface="+mn-lt"/>
              </a:rPr>
              <a:t>        </a:t>
            </a:r>
            <a:r>
              <a:rPr lang="en-US" sz="1200" b="1" dirty="0" err="1" smtClean="0">
                <a:latin typeface="+mn-lt"/>
              </a:rPr>
              <a:t>AvlNode</a:t>
            </a:r>
            <a:r>
              <a:rPr lang="en-US" sz="1200" b="1" dirty="0" smtClean="0">
                <a:latin typeface="+mn-lt"/>
              </a:rPr>
              <a:t>   	*right;</a:t>
            </a:r>
          </a:p>
          <a:p>
            <a:r>
              <a:rPr lang="en-US" sz="1200" b="1" dirty="0" smtClean="0">
                <a:latin typeface="+mn-lt"/>
              </a:rPr>
              <a:t>        </a:t>
            </a:r>
            <a:r>
              <a:rPr lang="en-US" sz="1200" b="1" dirty="0" err="1" smtClean="0">
                <a:latin typeface="+mn-lt"/>
              </a:rPr>
              <a:t>int</a:t>
            </a:r>
            <a:r>
              <a:rPr lang="en-US" sz="1200" b="1" dirty="0" smtClean="0">
                <a:latin typeface="+mn-lt"/>
              </a:rPr>
              <a:t>       		height;</a:t>
            </a:r>
          </a:p>
          <a:p>
            <a:endParaRPr lang="en-US" sz="1200" b="1" dirty="0" smtClean="0">
              <a:latin typeface="+mn-lt"/>
            </a:endParaRPr>
          </a:p>
          <a:p>
            <a:r>
              <a:rPr lang="en-US" sz="1200" b="1" dirty="0" smtClean="0">
                <a:latin typeface="+mn-lt"/>
              </a:rPr>
              <a:t>        </a:t>
            </a:r>
            <a:r>
              <a:rPr lang="en-US" sz="1200" b="1" dirty="0" err="1" smtClean="0">
                <a:latin typeface="+mn-lt"/>
              </a:rPr>
              <a:t>AvlNode</a:t>
            </a:r>
            <a:r>
              <a:rPr lang="en-US" sz="1200" b="1" dirty="0" smtClean="0">
                <a:latin typeface="+mn-lt"/>
              </a:rPr>
              <a:t>( </a:t>
            </a:r>
            <a:r>
              <a:rPr lang="en-US" sz="1200" b="1" dirty="0" err="1" smtClean="0">
                <a:latin typeface="+mn-lt"/>
              </a:rPr>
              <a:t>const</a:t>
            </a:r>
            <a:r>
              <a:rPr lang="en-US" sz="1200" b="1" dirty="0" smtClean="0">
                <a:latin typeface="+mn-lt"/>
              </a:rPr>
              <a:t> Comparable &amp; </a:t>
            </a:r>
            <a:r>
              <a:rPr lang="en-US" sz="1200" b="1" dirty="0" err="1" smtClean="0">
                <a:latin typeface="+mn-lt"/>
              </a:rPr>
              <a:t>ele</a:t>
            </a:r>
            <a:r>
              <a:rPr lang="en-US" sz="1200" b="1" dirty="0" smtClean="0">
                <a:latin typeface="+mn-lt"/>
              </a:rPr>
              <a:t>, </a:t>
            </a:r>
            <a:r>
              <a:rPr lang="en-US" sz="1200" b="1" dirty="0" err="1" smtClean="0">
                <a:latin typeface="+mn-lt"/>
              </a:rPr>
              <a:t>AvlNode</a:t>
            </a:r>
            <a:r>
              <a:rPr lang="en-US" sz="1200" b="1" dirty="0" smtClean="0">
                <a:latin typeface="+mn-lt"/>
              </a:rPr>
              <a:t> *</a:t>
            </a:r>
            <a:r>
              <a:rPr lang="en-US" sz="1200" b="1" dirty="0" err="1" smtClean="0">
                <a:latin typeface="+mn-lt"/>
              </a:rPr>
              <a:t>lt</a:t>
            </a:r>
            <a:r>
              <a:rPr lang="en-US" sz="1200" b="1" dirty="0" smtClean="0">
                <a:latin typeface="+mn-lt"/>
              </a:rPr>
              <a:t>, </a:t>
            </a:r>
            <a:r>
              <a:rPr lang="en-US" sz="1200" b="1" dirty="0" err="1" smtClean="0">
                <a:latin typeface="+mn-lt"/>
              </a:rPr>
              <a:t>AvlNode</a:t>
            </a:r>
            <a:r>
              <a:rPr lang="en-US" sz="1200" b="1" dirty="0" smtClean="0">
                <a:latin typeface="+mn-lt"/>
              </a:rPr>
              <a:t> *</a:t>
            </a:r>
            <a:r>
              <a:rPr lang="en-US" sz="1200" b="1" dirty="0" err="1" smtClean="0">
                <a:latin typeface="+mn-lt"/>
              </a:rPr>
              <a:t>rt</a:t>
            </a:r>
            <a:r>
              <a:rPr lang="en-US" sz="1200" b="1" dirty="0" smtClean="0">
                <a:latin typeface="+mn-lt"/>
              </a:rPr>
              <a:t>, </a:t>
            </a:r>
            <a:r>
              <a:rPr lang="en-US" sz="1200" b="1" dirty="0" err="1" smtClean="0">
                <a:latin typeface="+mn-lt"/>
              </a:rPr>
              <a:t>int</a:t>
            </a:r>
            <a:r>
              <a:rPr lang="en-US" sz="1200" b="1" dirty="0" smtClean="0">
                <a:latin typeface="+mn-lt"/>
              </a:rPr>
              <a:t> h = 0 )</a:t>
            </a:r>
          </a:p>
          <a:p>
            <a:r>
              <a:rPr lang="en-US" sz="1200" b="1" dirty="0" smtClean="0">
                <a:latin typeface="+mn-lt"/>
              </a:rPr>
              <a:t>          : element{ </a:t>
            </a:r>
            <a:r>
              <a:rPr lang="en-US" sz="1200" b="1" dirty="0" err="1" smtClean="0">
                <a:latin typeface="+mn-lt"/>
              </a:rPr>
              <a:t>ele</a:t>
            </a:r>
            <a:r>
              <a:rPr lang="en-US" sz="1200" b="1" dirty="0" smtClean="0">
                <a:latin typeface="+mn-lt"/>
              </a:rPr>
              <a:t> }, left{ </a:t>
            </a:r>
            <a:r>
              <a:rPr lang="en-US" sz="1200" b="1" dirty="0" err="1" smtClean="0">
                <a:latin typeface="+mn-lt"/>
              </a:rPr>
              <a:t>lt</a:t>
            </a:r>
            <a:r>
              <a:rPr lang="en-US" sz="1200" b="1" dirty="0" smtClean="0">
                <a:latin typeface="+mn-lt"/>
              </a:rPr>
              <a:t> }, right{ </a:t>
            </a:r>
            <a:r>
              <a:rPr lang="en-US" sz="1200" b="1" dirty="0" err="1" smtClean="0">
                <a:latin typeface="+mn-lt"/>
              </a:rPr>
              <a:t>rt</a:t>
            </a:r>
            <a:r>
              <a:rPr lang="en-US" sz="1200" b="1" dirty="0" smtClean="0">
                <a:latin typeface="+mn-lt"/>
              </a:rPr>
              <a:t> }, height{ h } { }</a:t>
            </a:r>
          </a:p>
          <a:p>
            <a:r>
              <a:rPr lang="en-US" sz="1200" b="1" dirty="0" smtClean="0">
                <a:latin typeface="+mn-lt"/>
              </a:rPr>
              <a:t>        </a:t>
            </a:r>
          </a:p>
          <a:p>
            <a:r>
              <a:rPr lang="en-US" sz="1200" b="1" dirty="0" smtClean="0">
                <a:latin typeface="+mn-lt"/>
              </a:rPr>
              <a:t>        </a:t>
            </a:r>
            <a:r>
              <a:rPr lang="en-US" sz="1200" b="1" dirty="0" err="1" smtClean="0">
                <a:latin typeface="+mn-lt"/>
              </a:rPr>
              <a:t>AvlNode</a:t>
            </a:r>
            <a:r>
              <a:rPr lang="en-US" sz="1200" b="1" dirty="0" smtClean="0">
                <a:latin typeface="+mn-lt"/>
              </a:rPr>
              <a:t>( Comparable &amp;&amp; </a:t>
            </a:r>
            <a:r>
              <a:rPr lang="en-US" sz="1200" b="1" dirty="0" err="1" smtClean="0">
                <a:latin typeface="+mn-lt"/>
              </a:rPr>
              <a:t>ele</a:t>
            </a:r>
            <a:r>
              <a:rPr lang="en-US" sz="1200" b="1" dirty="0" smtClean="0">
                <a:latin typeface="+mn-lt"/>
              </a:rPr>
              <a:t>, </a:t>
            </a:r>
            <a:r>
              <a:rPr lang="en-US" sz="1200" b="1" dirty="0" err="1" smtClean="0">
                <a:latin typeface="+mn-lt"/>
              </a:rPr>
              <a:t>AvlNode</a:t>
            </a:r>
            <a:r>
              <a:rPr lang="en-US" sz="1200" b="1" dirty="0" smtClean="0">
                <a:latin typeface="+mn-lt"/>
              </a:rPr>
              <a:t> *</a:t>
            </a:r>
            <a:r>
              <a:rPr lang="en-US" sz="1200" b="1" dirty="0" err="1" smtClean="0">
                <a:latin typeface="+mn-lt"/>
              </a:rPr>
              <a:t>lt</a:t>
            </a:r>
            <a:r>
              <a:rPr lang="en-US" sz="1200" b="1" dirty="0" smtClean="0">
                <a:latin typeface="+mn-lt"/>
              </a:rPr>
              <a:t>, </a:t>
            </a:r>
            <a:r>
              <a:rPr lang="en-US" sz="1200" b="1" dirty="0" err="1" smtClean="0">
                <a:latin typeface="+mn-lt"/>
              </a:rPr>
              <a:t>AvlNode</a:t>
            </a:r>
            <a:r>
              <a:rPr lang="en-US" sz="1200" b="1" dirty="0" smtClean="0">
                <a:latin typeface="+mn-lt"/>
              </a:rPr>
              <a:t> *</a:t>
            </a:r>
            <a:r>
              <a:rPr lang="en-US" sz="1200" b="1" dirty="0" err="1" smtClean="0">
                <a:latin typeface="+mn-lt"/>
              </a:rPr>
              <a:t>rt</a:t>
            </a:r>
            <a:r>
              <a:rPr lang="en-US" sz="1200" b="1" dirty="0" smtClean="0">
                <a:latin typeface="+mn-lt"/>
              </a:rPr>
              <a:t>, </a:t>
            </a:r>
            <a:r>
              <a:rPr lang="en-US" sz="1200" b="1" dirty="0" err="1" smtClean="0">
                <a:latin typeface="+mn-lt"/>
              </a:rPr>
              <a:t>int</a:t>
            </a:r>
            <a:r>
              <a:rPr lang="en-US" sz="1200" b="1" dirty="0" smtClean="0">
                <a:latin typeface="+mn-lt"/>
              </a:rPr>
              <a:t> h = 0 )</a:t>
            </a:r>
          </a:p>
          <a:p>
            <a:r>
              <a:rPr lang="en-US" sz="1200" b="1" dirty="0" smtClean="0">
                <a:latin typeface="+mn-lt"/>
              </a:rPr>
              <a:t>          : element{ </a:t>
            </a:r>
            <a:r>
              <a:rPr lang="en-US" sz="1200" b="1" dirty="0" err="1" smtClean="0">
                <a:latin typeface="+mn-lt"/>
              </a:rPr>
              <a:t>std</a:t>
            </a:r>
            <a:r>
              <a:rPr lang="en-US" sz="1200" b="1" dirty="0" smtClean="0">
                <a:latin typeface="+mn-lt"/>
              </a:rPr>
              <a:t>::move( </a:t>
            </a:r>
            <a:r>
              <a:rPr lang="en-US" sz="1200" b="1" dirty="0" err="1" smtClean="0">
                <a:latin typeface="+mn-lt"/>
              </a:rPr>
              <a:t>ele</a:t>
            </a:r>
            <a:r>
              <a:rPr lang="en-US" sz="1200" b="1" dirty="0" smtClean="0">
                <a:latin typeface="+mn-lt"/>
              </a:rPr>
              <a:t> ) }, left{ </a:t>
            </a:r>
            <a:r>
              <a:rPr lang="en-US" sz="1200" b="1" dirty="0" err="1" smtClean="0">
                <a:latin typeface="+mn-lt"/>
              </a:rPr>
              <a:t>lt</a:t>
            </a:r>
            <a:r>
              <a:rPr lang="en-US" sz="1200" b="1" dirty="0" smtClean="0">
                <a:latin typeface="+mn-lt"/>
              </a:rPr>
              <a:t> }, right{ </a:t>
            </a:r>
            <a:r>
              <a:rPr lang="en-US" sz="1200" b="1" dirty="0" err="1" smtClean="0">
                <a:latin typeface="+mn-lt"/>
              </a:rPr>
              <a:t>rt</a:t>
            </a:r>
            <a:r>
              <a:rPr lang="en-US" sz="1200" b="1" dirty="0" smtClean="0">
                <a:latin typeface="+mn-lt"/>
              </a:rPr>
              <a:t> }, height{ h } { }</a:t>
            </a:r>
          </a:p>
          <a:p>
            <a:r>
              <a:rPr lang="en-US" sz="1200" b="1" dirty="0" smtClean="0">
                <a:latin typeface="+mn-lt"/>
              </a:rPr>
              <a:t>};</a:t>
            </a:r>
          </a:p>
          <a:p>
            <a:endParaRPr lang="en-US" sz="1200" b="1" dirty="0">
              <a:latin typeface="+mn-lt"/>
            </a:endParaRPr>
          </a:p>
          <a:p>
            <a:r>
              <a:rPr lang="en-US" sz="1200" b="1" dirty="0" smtClean="0">
                <a:latin typeface="+mn-lt"/>
              </a:rPr>
              <a:t> /**</a:t>
            </a:r>
          </a:p>
          <a:p>
            <a:r>
              <a:rPr lang="en-US" sz="1200" b="1" dirty="0" smtClean="0">
                <a:latin typeface="+mn-lt"/>
              </a:rPr>
              <a:t>  * Return the height of node t or -1 if </a:t>
            </a:r>
            <a:r>
              <a:rPr lang="en-US" sz="1200" b="1" dirty="0" err="1" smtClean="0">
                <a:latin typeface="+mn-lt"/>
              </a:rPr>
              <a:t>nullptr</a:t>
            </a:r>
            <a:r>
              <a:rPr lang="en-US" sz="1200" b="1" dirty="0" smtClean="0">
                <a:latin typeface="+mn-lt"/>
              </a:rPr>
              <a:t>.</a:t>
            </a:r>
          </a:p>
          <a:p>
            <a:r>
              <a:rPr lang="en-US" sz="1200" b="1" dirty="0" smtClean="0">
                <a:latin typeface="+mn-lt"/>
              </a:rPr>
              <a:t>  */</a:t>
            </a:r>
          </a:p>
          <a:p>
            <a:r>
              <a:rPr lang="en-US" sz="1200" b="1" dirty="0" smtClean="0">
                <a:latin typeface="+mn-lt"/>
              </a:rPr>
              <a:t> </a:t>
            </a:r>
            <a:r>
              <a:rPr lang="en-US" sz="1200" b="1" dirty="0" err="1" smtClean="0">
                <a:latin typeface="+mn-lt"/>
              </a:rPr>
              <a:t>int</a:t>
            </a:r>
            <a:r>
              <a:rPr lang="en-US" sz="1200" b="1" dirty="0" smtClean="0">
                <a:latin typeface="+mn-lt"/>
              </a:rPr>
              <a:t> height( </a:t>
            </a:r>
            <a:r>
              <a:rPr lang="en-US" sz="1200" b="1" dirty="0" err="1" smtClean="0">
                <a:latin typeface="+mn-lt"/>
              </a:rPr>
              <a:t>AvlNode</a:t>
            </a:r>
            <a:r>
              <a:rPr lang="en-US" sz="1200" b="1" dirty="0" smtClean="0">
                <a:latin typeface="+mn-lt"/>
              </a:rPr>
              <a:t> *t ) </a:t>
            </a:r>
            <a:r>
              <a:rPr lang="en-US" sz="1200" b="1" dirty="0" err="1" smtClean="0">
                <a:latin typeface="+mn-lt"/>
              </a:rPr>
              <a:t>const</a:t>
            </a:r>
            <a:endParaRPr lang="en-US" sz="1200" b="1" dirty="0" smtClean="0">
              <a:latin typeface="+mn-lt"/>
            </a:endParaRPr>
          </a:p>
          <a:p>
            <a:r>
              <a:rPr lang="en-US" sz="1200" b="1" dirty="0" smtClean="0">
                <a:latin typeface="+mn-lt"/>
              </a:rPr>
              <a:t> {</a:t>
            </a:r>
          </a:p>
          <a:p>
            <a:r>
              <a:rPr lang="en-US" sz="1200" b="1" dirty="0" smtClean="0">
                <a:latin typeface="+mn-lt"/>
              </a:rPr>
              <a:t>        return t == </a:t>
            </a:r>
            <a:r>
              <a:rPr lang="en-US" sz="1200" b="1" dirty="0" err="1" smtClean="0">
                <a:latin typeface="+mn-lt"/>
              </a:rPr>
              <a:t>nullptr</a:t>
            </a:r>
            <a:r>
              <a:rPr lang="en-US" sz="1200" b="1" dirty="0" smtClean="0">
                <a:latin typeface="+mn-lt"/>
              </a:rPr>
              <a:t> ? -1 : t-&gt;height;</a:t>
            </a:r>
          </a:p>
          <a:p>
            <a:r>
              <a:rPr lang="en-US" sz="1200" b="1" dirty="0" smtClean="0">
                <a:latin typeface="+mn-lt"/>
              </a:rPr>
              <a:t> }</a:t>
            </a:r>
            <a:endParaRPr lang="en-US" sz="1200" b="1" dirty="0"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into an 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/**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* Internal method to insert into a </a:t>
            </a:r>
            <a:r>
              <a:rPr lang="en-US" sz="1200" b="1" dirty="0" err="1" smtClean="0">
                <a:solidFill>
                  <a:schemeClr val="tx1"/>
                </a:solidFill>
              </a:rPr>
              <a:t>subtree</a:t>
            </a:r>
            <a:r>
              <a:rPr lang="en-US" sz="1200" b="1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* x is the item to insert.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* t is the node that roots the </a:t>
            </a:r>
            <a:r>
              <a:rPr lang="en-US" sz="1200" b="1" dirty="0" err="1" smtClean="0">
                <a:solidFill>
                  <a:schemeClr val="tx1"/>
                </a:solidFill>
              </a:rPr>
              <a:t>subtree</a:t>
            </a:r>
            <a:r>
              <a:rPr lang="en-US" sz="1200" b="1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* Set the new root of the </a:t>
            </a:r>
            <a:r>
              <a:rPr lang="en-US" sz="1200" b="1" dirty="0" err="1" smtClean="0">
                <a:solidFill>
                  <a:schemeClr val="tx1"/>
                </a:solidFill>
              </a:rPr>
              <a:t>subtree</a:t>
            </a:r>
            <a:r>
              <a:rPr lang="en-US" sz="1200" b="1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*/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void insert(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Comparable &amp; x, </a:t>
            </a:r>
            <a:r>
              <a:rPr lang="en-US" sz="1200" b="1" dirty="0" err="1" smtClean="0">
                <a:solidFill>
                  <a:schemeClr val="tx1"/>
                </a:solidFill>
              </a:rPr>
              <a:t>AvlNode</a:t>
            </a:r>
            <a:r>
              <a:rPr lang="en-US" sz="1200" b="1" dirty="0" smtClean="0">
                <a:solidFill>
                  <a:schemeClr val="tx1"/>
                </a:solidFill>
              </a:rPr>
              <a:t> * &amp; t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if( t == </a:t>
            </a:r>
            <a:r>
              <a:rPr lang="en-US" sz="1200" b="1" dirty="0" err="1" smtClean="0">
                <a:solidFill>
                  <a:schemeClr val="tx1"/>
                </a:solidFill>
              </a:rPr>
              <a:t>nullptr</a:t>
            </a:r>
            <a:r>
              <a:rPr lang="en-US" sz="1200" b="1" dirty="0" smtClean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t = new </a:t>
            </a:r>
            <a:r>
              <a:rPr lang="en-US" sz="1200" b="1" dirty="0" err="1" smtClean="0">
                <a:solidFill>
                  <a:schemeClr val="tx1"/>
                </a:solidFill>
              </a:rPr>
              <a:t>AvlNode</a:t>
            </a:r>
            <a:r>
              <a:rPr lang="en-US" sz="1200" b="1" dirty="0" smtClean="0">
                <a:solidFill>
                  <a:schemeClr val="tx1"/>
                </a:solidFill>
              </a:rPr>
              <a:t>{ x, </a:t>
            </a:r>
            <a:r>
              <a:rPr lang="en-US" sz="1200" b="1" dirty="0" err="1" smtClean="0">
                <a:solidFill>
                  <a:schemeClr val="tx1"/>
                </a:solidFill>
              </a:rPr>
              <a:t>nullptr</a:t>
            </a:r>
            <a:r>
              <a:rPr lang="en-US" sz="1200" b="1" dirty="0" smtClean="0">
                <a:solidFill>
                  <a:schemeClr val="tx1"/>
                </a:solidFill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</a:rPr>
              <a:t>nullptr</a:t>
            </a:r>
            <a:r>
              <a:rPr lang="en-US" sz="1200" b="1" dirty="0" smtClean="0">
                <a:solidFill>
                  <a:schemeClr val="tx1"/>
                </a:solidFill>
              </a:rPr>
              <a:t> };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else if( x &lt; t-&gt;element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insert( x, t-&gt;left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else if( t-&gt;element &lt; x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insert( x, t-&gt;right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balance( t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F63E87-600F-4B2C-874E-59286BDB2E2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8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into an AVL Tree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static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ALLOWED_IMBALANCE = 1;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// Assume t is balanced or within one of being balanced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void balance( </a:t>
            </a:r>
            <a:r>
              <a:rPr lang="en-US" sz="1200" b="1" dirty="0" err="1" smtClean="0">
                <a:solidFill>
                  <a:schemeClr val="tx1"/>
                </a:solidFill>
              </a:rPr>
              <a:t>AvlNode</a:t>
            </a:r>
            <a:r>
              <a:rPr lang="en-US" sz="1200" b="1" dirty="0" smtClean="0">
                <a:solidFill>
                  <a:schemeClr val="tx1"/>
                </a:solidFill>
              </a:rPr>
              <a:t> * &amp; t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if( t == </a:t>
            </a:r>
            <a:r>
              <a:rPr lang="en-US" sz="1200" b="1" dirty="0" err="1" smtClean="0">
                <a:solidFill>
                  <a:schemeClr val="tx1"/>
                </a:solidFill>
              </a:rPr>
              <a:t>nullptr</a:t>
            </a:r>
            <a:r>
              <a:rPr lang="en-US" sz="1200" b="1" dirty="0" smtClean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return;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if( height( t-&gt;left ) - height( t-&gt;right ) &gt; ALLOWED_IMBALANCE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if( height( t-&gt;left-&gt;left ) &gt;= height( t-&gt;left-&gt;right )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rotateWithLeftChild</a:t>
            </a:r>
            <a:r>
              <a:rPr lang="en-US" sz="1200" b="1" dirty="0" smtClean="0">
                <a:solidFill>
                  <a:schemeClr val="tx1"/>
                </a:solidFill>
              </a:rPr>
              <a:t>( t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else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doubleWithLeftChild</a:t>
            </a:r>
            <a:r>
              <a:rPr lang="en-US" sz="1200" b="1" dirty="0" smtClean="0">
                <a:solidFill>
                  <a:schemeClr val="tx1"/>
                </a:solidFill>
              </a:rPr>
              <a:t>( t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else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if( height( t-&gt;right ) - height( t-&gt;left ) &gt; ALLOWED_IMBALANCE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if( height( t-&gt;right-&gt;right ) &gt;= height( t-&gt;right-&gt;left ) 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rotateWithRightChild</a:t>
            </a:r>
            <a:r>
              <a:rPr lang="en-US" sz="1200" b="1" dirty="0" smtClean="0">
                <a:solidFill>
                  <a:schemeClr val="tx1"/>
                </a:solidFill>
              </a:rPr>
              <a:t>( t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else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    </a:t>
            </a:r>
            <a:r>
              <a:rPr lang="en-US" sz="1200" b="1" dirty="0" err="1" smtClean="0">
                <a:solidFill>
                  <a:schemeClr val="tx1"/>
                </a:solidFill>
              </a:rPr>
              <a:t>doubleWithRightChild</a:t>
            </a:r>
            <a:r>
              <a:rPr lang="en-US" sz="1200" b="1" dirty="0" smtClean="0">
                <a:solidFill>
                  <a:schemeClr val="tx1"/>
                </a:solidFill>
              </a:rPr>
              <a:t>( t );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    t-&gt;height = max( height( t-&gt;left ), height( t-&gt;right ) ) + 1;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    }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F63E87-600F-4B2C-874E-59286BDB2E2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781800" y="3276600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</a:rPr>
              <a:t>Case 1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774180" y="3783330"/>
            <a:ext cx="1160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</a:rPr>
              <a:t>Case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2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840105" y="4648200"/>
            <a:ext cx="1160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</a:rPr>
              <a:t>Case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4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40105" y="5181600"/>
            <a:ext cx="1160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</a:rPr>
              <a:t>Case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3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6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19392-6B3C-4BCB-9A2B-658EE91644D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(Adelson-Velskii and Landis) Trees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tree is binary search tree with balance condition</a:t>
            </a:r>
          </a:p>
          <a:p>
            <a:pPr lvl="1" eaLnBrk="1" hangingPunct="1"/>
            <a:r>
              <a:rPr lang="en-US" smtClean="0"/>
              <a:t>To ensure depth of the tree is O(log(N))</a:t>
            </a:r>
          </a:p>
          <a:p>
            <a:pPr lvl="1" eaLnBrk="1" hangingPunct="1"/>
            <a:r>
              <a:rPr lang="en-US" smtClean="0"/>
              <a:t>And consequently, search complexity bound O(log(N))</a:t>
            </a:r>
          </a:p>
          <a:p>
            <a:pPr eaLnBrk="1" hangingPunct="1"/>
            <a:r>
              <a:rPr lang="en-US" smtClean="0"/>
              <a:t>Balance condition</a:t>
            </a:r>
          </a:p>
          <a:p>
            <a:pPr lvl="1" eaLnBrk="1" hangingPunct="1"/>
            <a:r>
              <a:rPr lang="en-US" smtClean="0"/>
              <a:t>For </a:t>
            </a:r>
            <a:r>
              <a:rPr lang="en-US" smtClean="0">
                <a:solidFill>
                  <a:srgbClr val="0000FF"/>
                </a:solidFill>
              </a:rPr>
              <a:t>every node</a:t>
            </a:r>
            <a:r>
              <a:rPr lang="en-US" smtClean="0"/>
              <a:t> in tree, height of left and right subtree can differ by at most 1</a:t>
            </a:r>
          </a:p>
          <a:p>
            <a:pPr eaLnBrk="1" hangingPunct="1"/>
            <a:r>
              <a:rPr lang="en-US" smtClean="0"/>
              <a:t>How to maintain balance condition?</a:t>
            </a:r>
          </a:p>
          <a:p>
            <a:pPr lvl="1" eaLnBrk="1" hangingPunct="1"/>
            <a:r>
              <a:rPr lang="en-US" smtClean="0"/>
              <a:t>Rotate nodes if condition violated when inserting nodes</a:t>
            </a:r>
          </a:p>
          <a:p>
            <a:pPr lvl="1" eaLnBrk="1" hangingPunct="1"/>
            <a:r>
              <a:rPr lang="en-US" smtClean="0"/>
              <a:t>Assuming lazy deletion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D9FF6-803B-4259-8738-0E24823F4C2D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Rotation (Case 1)</a:t>
            </a:r>
          </a:p>
        </p:txBody>
      </p:sp>
      <p:pic>
        <p:nvPicPr>
          <p:cNvPr id="20484" name="Picture 3" descr="D:\courses\COP4530spring2007\supplements\weiss_ppt_files\ch04\ch04gif\fig04_4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024688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4" descr="D:\courses\COP4530spring2007\supplements\weiss_ppt_files\ch04\ch04gif\fig04_3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029200"/>
            <a:ext cx="52578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3EB6E-5BC9-4D8D-AB3D-1F52C182ED3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Double Rotation (Case 2)</a:t>
            </a:r>
          </a:p>
        </p:txBody>
      </p:sp>
      <p:pic>
        <p:nvPicPr>
          <p:cNvPr id="21508" name="Picture 3" descr="D:\courses\COP4530spring2007\supplements\weiss_ppt_files\ch04\ch04gif\fig04_4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512050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 descr="D:\courses\COP4530spring2007\supplements\weiss_ppt_files\ch04\ch04gif\fig04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029200"/>
            <a:ext cx="51816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71F15-35CE-4FC4-8674-0BA7642A1DCD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B-Trees: Problem with Big `O’ notation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Big ‘O’ assumes that all operations take equal time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Suppose all data does not fit in memory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Then some part of data may be stored on hard disk.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CPU speed is in millions of instructions per second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3GHz machines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Equals roughly 3000 million instructions per seconds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Typical disk speeds about 7,200 RPM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Roughly 120 disk accesses per second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So accessing disk is incredibly expensive.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So we may be willing to do more computation to organize our data better and make fewer disk accesses.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0934C-D28F-4EA0-B6D9-50E5EA20CF6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3555" name="Rectangle 14"/>
          <p:cNvSpPr>
            <a:spLocks noChangeArrowheads="1"/>
          </p:cNvSpPr>
          <p:nvPr/>
        </p:nvSpPr>
        <p:spPr bwMode="auto">
          <a:xfrm>
            <a:off x="5181600" y="4114800"/>
            <a:ext cx="3124200" cy="14478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 with binary trees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is no guarantee that binary trees will be balanced</a:t>
            </a:r>
          </a:p>
          <a:p>
            <a:pPr eaLnBrk="1" hangingPunct="1"/>
            <a:endParaRPr lang="en-US" smtClean="0"/>
          </a:p>
        </p:txBody>
      </p:sp>
      <p:sp>
        <p:nvSpPr>
          <p:cNvPr id="23558" name="Oval 4"/>
          <p:cNvSpPr>
            <a:spLocks noChangeArrowheads="1"/>
          </p:cNvSpPr>
          <p:nvPr/>
        </p:nvSpPr>
        <p:spPr bwMode="auto">
          <a:xfrm>
            <a:off x="2895600" y="3657600"/>
            <a:ext cx="7620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Oval 5"/>
          <p:cNvSpPr>
            <a:spLocks noChangeArrowheads="1"/>
          </p:cNvSpPr>
          <p:nvPr/>
        </p:nvSpPr>
        <p:spPr bwMode="auto">
          <a:xfrm>
            <a:off x="3657600" y="2590800"/>
            <a:ext cx="7620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Oval 6"/>
          <p:cNvSpPr>
            <a:spLocks noChangeArrowheads="1"/>
          </p:cNvSpPr>
          <p:nvPr/>
        </p:nvSpPr>
        <p:spPr bwMode="auto">
          <a:xfrm>
            <a:off x="1143000" y="5715000"/>
            <a:ext cx="7620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Oval 7"/>
          <p:cNvSpPr>
            <a:spLocks noChangeArrowheads="1"/>
          </p:cNvSpPr>
          <p:nvPr/>
        </p:nvSpPr>
        <p:spPr bwMode="auto">
          <a:xfrm>
            <a:off x="1905000" y="4648200"/>
            <a:ext cx="7620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35052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H="1">
            <a:off x="25908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H="1">
            <a:off x="1676400" y="5257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5241925" y="4154488"/>
            <a:ext cx="30495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Times New Roman" charset="0"/>
              </a:rPr>
              <a:t>If stored on disk, we </a:t>
            </a:r>
          </a:p>
          <a:p>
            <a:pPr eaLnBrk="1" hangingPunct="1"/>
            <a:r>
              <a:rPr lang="en-US">
                <a:latin typeface="Arial" charset="0"/>
                <a:cs typeface="Times New Roman" charset="0"/>
              </a:rPr>
              <a:t>have potentially O(N)</a:t>
            </a:r>
          </a:p>
          <a:p>
            <a:pPr eaLnBrk="1" hangingPunct="1"/>
            <a:r>
              <a:rPr lang="en-US">
                <a:latin typeface="Arial" charset="0"/>
                <a:cs typeface="Times New Roman" charset="0"/>
              </a:rPr>
              <a:t>disk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DBFEE-052F-4223-8844-1115712828D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M-ary Trees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Allows up to M children for each node</a:t>
            </a:r>
          </a:p>
          <a:p>
            <a:pPr lvl="1" eaLnBrk="1" hangingPunct="1"/>
            <a:r>
              <a:rPr lang="en-US" sz="1800" smtClean="0"/>
              <a:t>Instead of max two for binary trees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A complete M-ary tree of N nodes has a depth of log</a:t>
            </a:r>
            <a:r>
              <a:rPr lang="en-US" sz="2000" baseline="-25000" smtClean="0"/>
              <a:t>M</a:t>
            </a:r>
            <a:r>
              <a:rPr lang="en-US" sz="2000" smtClean="0"/>
              <a:t>N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Example of complete 5-ary tree of 31 nodes</a:t>
            </a:r>
          </a:p>
        </p:txBody>
      </p:sp>
      <p:pic>
        <p:nvPicPr>
          <p:cNvPr id="24581" name="Picture 4" descr="fig04_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91000"/>
            <a:ext cx="792480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B8C865-2140-469B-943B-15A51E2C97CE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M-ary search tree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 to binary search tree, except that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Each node has (M-1) keys to decide which of the M branches to follow.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Larger M </a:t>
            </a:r>
            <a:r>
              <a:rPr lang="en-US" smtClean="0">
                <a:sym typeface="Wingdings" pitchFamily="2" charset="2"/>
              </a:rPr>
              <a:t> smaller tree depth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But how to make M-ary tree balanced?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3BFC4-49DB-4A28-A6E2-C6DD41B29B5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B-Tree (or Balanced Trees)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mtClean="0"/>
              <a:t>B-Tree is an M-ary search tree with the following  balancing restrictions</a:t>
            </a:r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US" smtClean="0"/>
              <a:t>Data items are stored at the leaves</a:t>
            </a:r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US" smtClean="0"/>
              <a:t>Non-leaf nodes store up to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M-1</a:t>
            </a:r>
            <a:r>
              <a:rPr lang="en-US" smtClean="0"/>
              <a:t> keys to guide the searching</a:t>
            </a:r>
          </a:p>
          <a:p>
            <a:pPr marL="1295400" lvl="2" indent="-381000" eaLnBrk="1" hangingPunct="1"/>
            <a:r>
              <a:rPr lang="en-US" sz="1800" smtClean="0"/>
              <a:t>Key </a:t>
            </a: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800" smtClean="0"/>
              <a:t> represents the smallest key in subtree (</a:t>
            </a: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i+1</a:t>
            </a:r>
            <a:r>
              <a:rPr lang="en-US" sz="1800" smtClean="0"/>
              <a:t>)</a:t>
            </a:r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US" smtClean="0"/>
              <a:t>The root is either a leaf, or has between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2</a:t>
            </a:r>
            <a:r>
              <a:rPr lang="en-US" smtClean="0"/>
              <a:t> to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M</a:t>
            </a:r>
            <a:r>
              <a:rPr lang="en-US" smtClean="0"/>
              <a:t> children</a:t>
            </a:r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US" smtClean="0"/>
              <a:t>All non-leaf nodes have between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ceil(M/2)</a:t>
            </a:r>
            <a:r>
              <a:rPr lang="en-US" smtClean="0"/>
              <a:t> and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M</a:t>
            </a:r>
            <a:r>
              <a:rPr lang="en-US" smtClean="0"/>
              <a:t> children</a:t>
            </a:r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US" smtClean="0"/>
              <a:t>All leaves are at the same depth and have between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ceil(L/2)</a:t>
            </a:r>
            <a:r>
              <a:rPr lang="en-US" smtClean="0"/>
              <a:t> and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L</a:t>
            </a:r>
            <a:r>
              <a:rPr lang="en-US" smtClean="0"/>
              <a:t> data items, for some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L</a:t>
            </a:r>
            <a:r>
              <a:rPr lang="en-US" smtClean="0"/>
              <a:t>.</a:t>
            </a:r>
          </a:p>
          <a:p>
            <a:pPr marL="914400" lvl="1" indent="-457200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531E-2245-4EA6-8BC5-2B2E318A4371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B-Tree Example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M=5, L=5</a:t>
            </a:r>
          </a:p>
        </p:txBody>
      </p:sp>
      <p:pic>
        <p:nvPicPr>
          <p:cNvPr id="27653" name="Picture 4" descr="fig04_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815340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63B0A-2B9B-40C6-8051-DD084092888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8675" name="Rectangle 7"/>
          <p:cNvSpPr>
            <a:spLocks noChangeArrowheads="1"/>
          </p:cNvSpPr>
          <p:nvPr/>
        </p:nvSpPr>
        <p:spPr bwMode="auto">
          <a:xfrm>
            <a:off x="304800" y="1524000"/>
            <a:ext cx="8534400" cy="6096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B-Tree: Inserting a value</a:t>
            </a:r>
          </a:p>
        </p:txBody>
      </p:sp>
      <p:pic>
        <p:nvPicPr>
          <p:cNvPr id="28677" name="Picture 5" descr="fig04_6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971800"/>
            <a:ext cx="7772400" cy="2565400"/>
          </a:xfrm>
          <a:noFill/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04800" y="1557338"/>
            <a:ext cx="859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charset="0"/>
              </a:rPr>
              <a:t>After insertion of 57. Simply rearrange data in the correct leaf.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CFC8D-530D-41FF-A91B-0212D4504CA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29699" name="Rectangle 7"/>
          <p:cNvSpPr>
            <a:spLocks noChangeArrowheads="1"/>
          </p:cNvSpPr>
          <p:nvPr/>
        </p:nvSpPr>
        <p:spPr bwMode="auto">
          <a:xfrm>
            <a:off x="1143000" y="1676400"/>
            <a:ext cx="4419600" cy="9144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B-Tree: Inserting a value (cont’d)</a:t>
            </a:r>
          </a:p>
        </p:txBody>
      </p:sp>
      <p:pic>
        <p:nvPicPr>
          <p:cNvPr id="29701" name="Picture 5" descr="fig04_6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3200400"/>
            <a:ext cx="7239000" cy="2389188"/>
          </a:xfrm>
          <a:noFill/>
        </p:spPr>
      </p:pic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127125" y="1709738"/>
            <a:ext cx="4457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charset="0"/>
              </a:rPr>
              <a:t>Inserting 55. </a:t>
            </a:r>
          </a:p>
          <a:p>
            <a:pPr eaLnBrk="1" hangingPunct="1"/>
            <a:r>
              <a:rPr lang="en-US">
                <a:latin typeface="Tahoma" pitchFamily="34" charset="0"/>
                <a:cs typeface="Times New Roman" charset="0"/>
              </a:rPr>
              <a:t>Splits a full leaf into two leaves.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06B29-7A8F-4857-9164-0F3C2BB06C38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Which is an AVL Tree?</a:t>
            </a:r>
          </a:p>
        </p:txBody>
      </p:sp>
      <p:pic>
        <p:nvPicPr>
          <p:cNvPr id="4100" name="Picture 1027" descr="D:\courses\COP4530spring2007\supplements\weiss_ppt_files\ch04\ch04gif\fig04_3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4676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BB38D-6A55-47AC-8F89-703D6C7B1ABE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0723" name="Rectangle 7"/>
          <p:cNvSpPr>
            <a:spLocks noChangeArrowheads="1"/>
          </p:cNvSpPr>
          <p:nvPr/>
        </p:nvSpPr>
        <p:spPr bwMode="auto">
          <a:xfrm>
            <a:off x="1371600" y="1600200"/>
            <a:ext cx="4038600" cy="1219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B-Tree: Inserting a value (contd)</a:t>
            </a:r>
          </a:p>
        </p:txBody>
      </p:sp>
      <p:pic>
        <p:nvPicPr>
          <p:cNvPr id="30725" name="Picture 5" descr="fig04_6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3810000"/>
            <a:ext cx="7467600" cy="2006600"/>
          </a:xfrm>
          <a:noFill/>
        </p:spPr>
      </p:pic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355725" y="1557338"/>
            <a:ext cx="39560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  <a:cs typeface="Times New Roman" charset="0"/>
              </a:rPr>
              <a:t>Insertion of 40.</a:t>
            </a:r>
          </a:p>
          <a:p>
            <a:pPr eaLnBrk="1" hangingPunct="1"/>
            <a:r>
              <a:rPr lang="en-US">
                <a:latin typeface="Tahoma" pitchFamily="34" charset="0"/>
                <a:cs typeface="Times New Roman" charset="0"/>
              </a:rPr>
              <a:t>Splits a leaf into two leaves.</a:t>
            </a:r>
          </a:p>
          <a:p>
            <a:pPr eaLnBrk="1" hangingPunct="1"/>
            <a:r>
              <a:rPr lang="en-US">
                <a:latin typeface="Tahoma" pitchFamily="34" charset="0"/>
                <a:cs typeface="Times New Roman" charset="0"/>
              </a:rPr>
              <a:t>Also splits the parent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31285A-8F76-4515-93EC-B2B5ACE9DA78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1747" name="Rectangle 7"/>
          <p:cNvSpPr>
            <a:spLocks noChangeArrowheads="1"/>
          </p:cNvSpPr>
          <p:nvPr/>
        </p:nvSpPr>
        <p:spPr bwMode="auto">
          <a:xfrm>
            <a:off x="1676400" y="1524000"/>
            <a:ext cx="6019800" cy="11430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B-tree: Deletion of a value</a:t>
            </a:r>
          </a:p>
        </p:txBody>
      </p:sp>
      <p:pic>
        <p:nvPicPr>
          <p:cNvPr id="31749" name="Picture 5" descr="fig04_6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3397250"/>
            <a:ext cx="7772400" cy="2395538"/>
          </a:xfrm>
          <a:noFill/>
        </p:spPr>
      </p:pic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660525" y="1487488"/>
            <a:ext cx="60674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Times New Roman" charset="0"/>
              </a:rPr>
              <a:t>Deletion of 99</a:t>
            </a:r>
          </a:p>
          <a:p>
            <a:pPr eaLnBrk="1" hangingPunct="1"/>
            <a:r>
              <a:rPr lang="en-US">
                <a:latin typeface="Arial" charset="0"/>
                <a:cs typeface="Times New Roman" charset="0"/>
              </a:rPr>
              <a:t>Causes combination of two leaves into one.</a:t>
            </a:r>
          </a:p>
          <a:p>
            <a:pPr eaLnBrk="1" hangingPunct="1"/>
            <a:r>
              <a:rPr lang="en-US">
                <a:latin typeface="Arial" charset="0"/>
                <a:cs typeface="Times New Roman" charset="0"/>
              </a:rPr>
              <a:t>Can recursively combine non-leaves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D3842-4DA5-48D2-878B-0DDB9CFB500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the height of the tree grow?</a:t>
            </a:r>
          </a:p>
          <a:p>
            <a:pPr eaLnBrk="1" hangingPunct="1"/>
            <a:r>
              <a:rPr lang="en-US" smtClean="0"/>
              <a:t>How does the height of the tree reduce?</a:t>
            </a:r>
          </a:p>
          <a:p>
            <a:pPr eaLnBrk="1" hangingPunct="1"/>
            <a:r>
              <a:rPr lang="en-US" smtClean="0"/>
              <a:t>How else can we handle insertion, without splitting a node?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DEE27-2B9E-4D5F-B75E-F9AF3FB65D2E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Assignment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Section 4.8</a:t>
            </a:r>
          </a:p>
          <a:p>
            <a:pPr eaLnBrk="1" hangingPunct="1"/>
            <a:r>
              <a:rPr lang="en-US" smtClean="0"/>
              <a:t>Chapter 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7D5F2-3B67-4F33-9F5C-53B8D330E86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Balance Condition Violation</a:t>
            </a:r>
          </a:p>
        </p:txBody>
      </p:sp>
      <p:sp>
        <p:nvSpPr>
          <p:cNvPr id="512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000" smtClean="0"/>
              <a:t>If condition violated after a node insertion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sz="1800" smtClean="0"/>
              <a:t>Which nodes we need to rotate?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sz="1800" smtClean="0"/>
              <a:t>Only nodes on path from insertion point to root may have their balance altered 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 smtClean="0"/>
              <a:t>If we rebalance tree at the </a:t>
            </a:r>
            <a:r>
              <a:rPr lang="en-US" sz="2000" smtClean="0">
                <a:solidFill>
                  <a:srgbClr val="0000FF"/>
                </a:solidFill>
              </a:rPr>
              <a:t>deepest node</a:t>
            </a:r>
            <a:r>
              <a:rPr lang="en-US" sz="2000" smtClean="0"/>
              <a:t> along path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sz="1800" smtClean="0"/>
              <a:t>The entire tree will be rebalanced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 smtClean="0"/>
              <a:t>Violation cases at node k (deepest node)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smtClean="0"/>
              <a:t>An insertion into left subtree of left child of k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smtClean="0"/>
              <a:t>An insertion into right subtree of left child of k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smtClean="0"/>
              <a:t>An insertion into left subtree of right child of k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smtClean="0"/>
              <a:t>An insertion into right subtree of right child of k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 smtClean="0"/>
              <a:t>Cases 1 and 4 equivalent 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sz="1800" smtClean="0"/>
              <a:t>Single rotation to rebalance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 smtClean="0"/>
              <a:t>Cases 2 and 3 equivalent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sz="1800" smtClean="0"/>
              <a:t>Double rotation to rebalance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ABC98-FBCD-469A-AF96-6E4FD89D32A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AVL Trees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Overhead</a:t>
            </a:r>
          </a:p>
          <a:p>
            <a:pPr lvl="1" eaLnBrk="1" hangingPunct="1"/>
            <a:r>
              <a:rPr lang="en-US" smtClean="0"/>
              <a:t>Extra space for maintaining height information at each node</a:t>
            </a:r>
          </a:p>
          <a:p>
            <a:pPr lvl="1" eaLnBrk="1" hangingPunct="1"/>
            <a:r>
              <a:rPr lang="en-US" smtClean="0"/>
              <a:t>Insertion becomes more expensive</a:t>
            </a:r>
          </a:p>
          <a:p>
            <a:pPr eaLnBrk="1" hangingPunct="1"/>
            <a:r>
              <a:rPr lang="en-US" smtClean="0"/>
              <a:t>Advantage</a:t>
            </a:r>
          </a:p>
          <a:p>
            <a:pPr lvl="1" eaLnBrk="1" hangingPunct="1"/>
            <a:r>
              <a:rPr lang="en-US" smtClean="0"/>
              <a:t>All tree operations except insertion in O(log(N))</a:t>
            </a:r>
          </a:p>
          <a:p>
            <a:pPr lvl="1" eaLnBrk="1" hangingPunct="1"/>
            <a:r>
              <a:rPr lang="en-US" smtClean="0"/>
              <a:t>In particular, the search operation is O(log(N))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C5A3F-3C47-40F5-91EA-48A25B29195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Rotation (Case 1)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eaLnBrk="1" hangingPunct="1"/>
            <a:r>
              <a:rPr lang="en-US" smtClean="0"/>
              <a:t>Replace node </a:t>
            </a:r>
            <a:r>
              <a:rPr lang="en-US" smtClean="0">
                <a:solidFill>
                  <a:srgbClr val="0000FF"/>
                </a:solidFill>
              </a:rPr>
              <a:t>k</a:t>
            </a:r>
            <a:r>
              <a:rPr lang="en-US" baseline="-25000" smtClean="0">
                <a:solidFill>
                  <a:srgbClr val="0000FF"/>
                </a:solidFill>
              </a:rPr>
              <a:t>2</a:t>
            </a:r>
            <a:r>
              <a:rPr lang="en-US" smtClean="0"/>
              <a:t> by node </a:t>
            </a:r>
            <a:r>
              <a:rPr lang="en-US" smtClean="0">
                <a:solidFill>
                  <a:srgbClr val="0000FF"/>
                </a:solidFill>
              </a:rPr>
              <a:t>k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</a:p>
          <a:p>
            <a:pPr eaLnBrk="1" hangingPunct="1"/>
            <a:r>
              <a:rPr lang="en-US" smtClean="0"/>
              <a:t>Set node </a:t>
            </a:r>
            <a:r>
              <a:rPr lang="en-US" smtClean="0">
                <a:solidFill>
                  <a:srgbClr val="0000FF"/>
                </a:solidFill>
              </a:rPr>
              <a:t>k</a:t>
            </a:r>
            <a:r>
              <a:rPr lang="en-US" baseline="-25000" smtClean="0">
                <a:solidFill>
                  <a:srgbClr val="0000FF"/>
                </a:solidFill>
              </a:rPr>
              <a:t>2</a:t>
            </a:r>
            <a:r>
              <a:rPr lang="en-US" smtClean="0"/>
              <a:t> to be right child of node </a:t>
            </a:r>
            <a:r>
              <a:rPr lang="en-US" smtClean="0">
                <a:solidFill>
                  <a:srgbClr val="0000FF"/>
                </a:solidFill>
              </a:rPr>
              <a:t>k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</a:p>
          <a:p>
            <a:pPr eaLnBrk="1" hangingPunct="1"/>
            <a:r>
              <a:rPr lang="en-US" smtClean="0"/>
              <a:t>Set subtree </a:t>
            </a:r>
            <a:r>
              <a:rPr lang="en-US" smtClean="0">
                <a:solidFill>
                  <a:srgbClr val="0000FF"/>
                </a:solidFill>
              </a:rPr>
              <a:t>Y</a:t>
            </a:r>
            <a:r>
              <a:rPr lang="en-US" smtClean="0"/>
              <a:t> to be left child of node </a:t>
            </a:r>
            <a:r>
              <a:rPr lang="en-US" smtClean="0">
                <a:solidFill>
                  <a:srgbClr val="0000FF"/>
                </a:solidFill>
              </a:rPr>
              <a:t>k</a:t>
            </a:r>
            <a:r>
              <a:rPr lang="en-US" baseline="-25000" smtClean="0">
                <a:solidFill>
                  <a:srgbClr val="0000FF"/>
                </a:solidFill>
              </a:rPr>
              <a:t>2</a:t>
            </a:r>
          </a:p>
        </p:txBody>
      </p:sp>
      <p:pic>
        <p:nvPicPr>
          <p:cNvPr id="7173" name="Picture 4" descr="D:\courses\COP4530spring2007\supplements\weiss_ppt_files\ch04\ch04gif\fig04_3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0866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3ECDA-E352-42A0-BDDF-94E7F7AB512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772400" cy="1524000"/>
          </a:xfrm>
        </p:spPr>
        <p:txBody>
          <a:bodyPr/>
          <a:lstStyle/>
          <a:p>
            <a:pPr eaLnBrk="1" hangingPunct="1"/>
            <a:r>
              <a:rPr lang="en-US" smtClean="0"/>
              <a:t>After inserting 6</a:t>
            </a:r>
          </a:p>
          <a:p>
            <a:pPr lvl="1" eaLnBrk="1" hangingPunct="1"/>
            <a:r>
              <a:rPr lang="en-US" smtClean="0"/>
              <a:t>Balance condition at node 8 is violated</a:t>
            </a:r>
          </a:p>
        </p:txBody>
      </p:sp>
      <p:pic>
        <p:nvPicPr>
          <p:cNvPr id="8197" name="Picture 4" descr="D:\courses\COP4530spring2007\supplements\weiss_ppt_files\ch04\ch04gif\fig04_3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843713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E63BA-C7E1-4374-BD04-C68D60F809C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Rotation (Case 4)</a:t>
            </a:r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762000" y="4419600"/>
            <a:ext cx="7772400" cy="14478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Replace node </a:t>
            </a:r>
            <a:r>
              <a:rPr lang="en-US" smtClean="0">
                <a:solidFill>
                  <a:srgbClr val="0000FF"/>
                </a:solidFill>
              </a:rPr>
              <a:t>k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  <a:r>
              <a:rPr lang="en-US" smtClean="0"/>
              <a:t> by node </a:t>
            </a:r>
            <a:r>
              <a:rPr lang="en-US" smtClean="0">
                <a:solidFill>
                  <a:srgbClr val="0000FF"/>
                </a:solidFill>
              </a:rPr>
              <a:t>k</a:t>
            </a:r>
            <a:r>
              <a:rPr lang="en-US" baseline="-25000" smtClean="0">
                <a:solidFill>
                  <a:srgbClr val="0000FF"/>
                </a:solidFill>
              </a:rPr>
              <a:t>2</a:t>
            </a:r>
          </a:p>
          <a:p>
            <a:pPr eaLnBrk="1" hangingPunct="1"/>
            <a:r>
              <a:rPr lang="en-US" smtClean="0"/>
              <a:t>Set node </a:t>
            </a:r>
            <a:r>
              <a:rPr lang="en-US" smtClean="0">
                <a:solidFill>
                  <a:srgbClr val="0000FF"/>
                </a:solidFill>
              </a:rPr>
              <a:t>k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  <a:r>
              <a:rPr lang="en-US" smtClean="0"/>
              <a:t> to be left child of node </a:t>
            </a:r>
            <a:r>
              <a:rPr lang="en-US" smtClean="0">
                <a:solidFill>
                  <a:srgbClr val="0000FF"/>
                </a:solidFill>
              </a:rPr>
              <a:t>k</a:t>
            </a:r>
            <a:r>
              <a:rPr lang="en-US" baseline="-25000" smtClean="0">
                <a:solidFill>
                  <a:srgbClr val="0000FF"/>
                </a:solidFill>
              </a:rPr>
              <a:t>2</a:t>
            </a:r>
          </a:p>
          <a:p>
            <a:pPr eaLnBrk="1" hangingPunct="1"/>
            <a:r>
              <a:rPr lang="en-US" smtClean="0"/>
              <a:t>Set subtree </a:t>
            </a:r>
            <a:r>
              <a:rPr lang="en-US" smtClean="0">
                <a:solidFill>
                  <a:srgbClr val="0000FF"/>
                </a:solidFill>
              </a:rPr>
              <a:t>Y</a:t>
            </a:r>
            <a:r>
              <a:rPr lang="en-US" smtClean="0"/>
              <a:t> to be right child of node </a:t>
            </a:r>
            <a:r>
              <a:rPr lang="en-US" smtClean="0">
                <a:solidFill>
                  <a:srgbClr val="0000FF"/>
                </a:solidFill>
              </a:rPr>
              <a:t>k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</a:p>
        </p:txBody>
      </p:sp>
      <p:pic>
        <p:nvPicPr>
          <p:cNvPr id="9221" name="Picture 1029" descr="D:\courses\COP4530spring2007\supplements\weiss_ppt_files\ch04\ch04gif\fig04_3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391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67EC7-D507-4EC1-9579-3097CD4AB52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02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Inserting 3, 2, 1, and then 4 to 7 sequentially into empty AVL tree</a:t>
            </a:r>
          </a:p>
        </p:txBody>
      </p:sp>
      <p:sp>
        <p:nvSpPr>
          <p:cNvPr id="10245" name="Oval 1028"/>
          <p:cNvSpPr>
            <a:spLocks noChangeArrowheads="1"/>
          </p:cNvSpPr>
          <p:nvPr/>
        </p:nvSpPr>
        <p:spPr bwMode="auto">
          <a:xfrm>
            <a:off x="28194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0246" name="Oval 1030"/>
          <p:cNvSpPr>
            <a:spLocks noChangeArrowheads="1"/>
          </p:cNvSpPr>
          <p:nvPr/>
        </p:nvSpPr>
        <p:spPr bwMode="auto">
          <a:xfrm>
            <a:off x="1981200" y="403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0247" name="Oval 1031"/>
          <p:cNvSpPr>
            <a:spLocks noChangeArrowheads="1"/>
          </p:cNvSpPr>
          <p:nvPr/>
        </p:nvSpPr>
        <p:spPr bwMode="auto">
          <a:xfrm>
            <a:off x="23622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248" name="Line 1032"/>
          <p:cNvSpPr>
            <a:spLocks noChangeShapeType="1"/>
          </p:cNvSpPr>
          <p:nvPr/>
        </p:nvSpPr>
        <p:spPr bwMode="auto">
          <a:xfrm flipH="1">
            <a:off x="2743200" y="3276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9" name="Line 1033"/>
          <p:cNvSpPr>
            <a:spLocks noChangeShapeType="1"/>
          </p:cNvSpPr>
          <p:nvPr/>
        </p:nvSpPr>
        <p:spPr bwMode="auto">
          <a:xfrm flipH="1">
            <a:off x="2286000" y="3810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0" name="Line 1034"/>
          <p:cNvSpPr>
            <a:spLocks noChangeShapeType="1"/>
          </p:cNvSpPr>
          <p:nvPr/>
        </p:nvSpPr>
        <p:spPr bwMode="auto">
          <a:xfrm>
            <a:off x="3429000" y="381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1" name="Oval 1035"/>
          <p:cNvSpPr>
            <a:spLocks noChangeArrowheads="1"/>
          </p:cNvSpPr>
          <p:nvPr/>
        </p:nvSpPr>
        <p:spPr bwMode="auto">
          <a:xfrm>
            <a:off x="64008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0252" name="Oval 1036"/>
          <p:cNvSpPr>
            <a:spLocks noChangeArrowheads="1"/>
          </p:cNvSpPr>
          <p:nvPr/>
        </p:nvSpPr>
        <p:spPr bwMode="auto">
          <a:xfrm>
            <a:off x="56388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253" name="Oval 1037"/>
          <p:cNvSpPr>
            <a:spLocks noChangeArrowheads="1"/>
          </p:cNvSpPr>
          <p:nvPr/>
        </p:nvSpPr>
        <p:spPr bwMode="auto">
          <a:xfrm>
            <a:off x="49530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0254" name="Line 1038"/>
          <p:cNvSpPr>
            <a:spLocks noChangeShapeType="1"/>
          </p:cNvSpPr>
          <p:nvPr/>
        </p:nvSpPr>
        <p:spPr bwMode="auto">
          <a:xfrm flipH="1">
            <a:off x="5334000" y="3505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5" name="Line 1039"/>
          <p:cNvSpPr>
            <a:spLocks noChangeShapeType="1"/>
          </p:cNvSpPr>
          <p:nvPr/>
        </p:nvSpPr>
        <p:spPr bwMode="auto">
          <a:xfrm>
            <a:off x="6019800" y="3505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Settings\Zhenhai Duan\Application Data\Microsoft\Templates\class_simple.pot</Template>
  <TotalTime>0</TotalTime>
  <Words>1365</Words>
  <Application>Microsoft Office PowerPoint</Application>
  <PresentationFormat>On-screen Show (4:3)</PresentationFormat>
  <Paragraphs>369</Paragraphs>
  <Slides>33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class_simple</vt:lpstr>
      <vt:lpstr>Trees 4: AVL Trees and B-Trees</vt:lpstr>
      <vt:lpstr>AVL (Adelson-Velskii and Landis) Trees</vt:lpstr>
      <vt:lpstr>Which is an AVL Tree?</vt:lpstr>
      <vt:lpstr>Balance Condition Violation</vt:lpstr>
      <vt:lpstr>AVL Trees</vt:lpstr>
      <vt:lpstr>Single Rotation (Case 1)</vt:lpstr>
      <vt:lpstr>Example</vt:lpstr>
      <vt:lpstr>Single Rotation (Case 4)</vt:lpstr>
      <vt:lpstr>Example</vt:lpstr>
      <vt:lpstr>Example (Cont’d)</vt:lpstr>
      <vt:lpstr>Example (Cont’d)</vt:lpstr>
      <vt:lpstr>Single Rotation not Work for Other Cases</vt:lpstr>
      <vt:lpstr>Double Rotation (Case 2)</vt:lpstr>
      <vt:lpstr>Double Rotation (Case 3)</vt:lpstr>
      <vt:lpstr>Example</vt:lpstr>
      <vt:lpstr>Example (Cont’d)</vt:lpstr>
      <vt:lpstr>Implementation of AVL Tree</vt:lpstr>
      <vt:lpstr>Insertion into an AVL Tree</vt:lpstr>
      <vt:lpstr>Insertion into an AVL Tree (Cont’d)</vt:lpstr>
      <vt:lpstr>Single Rotation (Case 1)</vt:lpstr>
      <vt:lpstr>Double Rotation (Case 2)</vt:lpstr>
      <vt:lpstr>B-Trees: Problem with Big `O’ notation</vt:lpstr>
      <vt:lpstr>Problem with binary trees</vt:lpstr>
      <vt:lpstr>M-ary Trees</vt:lpstr>
      <vt:lpstr>M-ary search tree</vt:lpstr>
      <vt:lpstr>B-Tree (or Balanced Trees)</vt:lpstr>
      <vt:lpstr>B-Tree Example</vt:lpstr>
      <vt:lpstr>B-Tree: Inserting a value</vt:lpstr>
      <vt:lpstr>B-Tree: Inserting a value (cont’d)</vt:lpstr>
      <vt:lpstr>B-Tree: Inserting a value (contd)</vt:lpstr>
      <vt:lpstr>B-tree: Deletion of a value</vt:lpstr>
      <vt:lpstr>Questions</vt:lpstr>
      <vt:lpstr>Reading 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2015-03-06T17:44:34Z</dcterms:created>
  <dcterms:modified xsi:type="dcterms:W3CDTF">2015-03-06T17:44:38Z</dcterms:modified>
</cp:coreProperties>
</file>