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7" r:id="rId4"/>
    <p:sldId id="268" r:id="rId5"/>
    <p:sldId id="266" r:id="rId6"/>
    <p:sldId id="258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5" autoAdjust="0"/>
    <p:restoredTop sz="76020" autoAdjust="0"/>
  </p:normalViewPr>
  <p:slideViewPr>
    <p:cSldViewPr>
      <p:cViewPr varScale="1">
        <p:scale>
          <a:sx n="79" d="100"/>
          <a:sy n="79" d="100"/>
        </p:scale>
        <p:origin x="-166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5" Type="http://schemas.openxmlformats.org/officeDocument/2006/relationships/slide" Target="slides/slide8.xml"/><Relationship Id="rId4" Type="http://schemas.openxmlformats.org/officeDocument/2006/relationships/slide" Target="slides/slide7.xml"/><Relationship Id="rId9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fld id="{7C9D19AD-787E-4B84-BDFF-8D8D0F7BC3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0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fld id="{7A1B4564-337C-43F7-A88B-28AF2BD1A6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10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FF13AC4-54BE-48EC-B53C-6722B7622EDB}" type="slidenum">
              <a:rPr lang="en-US" sz="1300" smtClean="0">
                <a:latin typeface="Arial Narrow" pitchFamily="34" charset="0"/>
              </a:rPr>
              <a:pPr eaLnBrk="1" hangingPunct="1"/>
              <a:t>1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88F80B4-58FF-4CA0-8FD8-3736F58AA9E5}" type="slidenum">
              <a:rPr lang="en-US" sz="1300" smtClean="0">
                <a:latin typeface="Arial Narrow" pitchFamily="34" charset="0"/>
              </a:rPr>
              <a:pPr eaLnBrk="1" hangingPunct="1"/>
              <a:t>10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23DB85F-E967-47E1-ABED-AB8F9F01AD58}" type="slidenum">
              <a:rPr lang="en-US" sz="1300" smtClean="0">
                <a:latin typeface="Arial Narrow" pitchFamily="34" charset="0"/>
              </a:rPr>
              <a:pPr eaLnBrk="1" hangingPunct="1"/>
              <a:t>11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AEE21A9-E209-40DF-B52E-65EEF76BB899}" type="slidenum">
              <a:rPr lang="en-US" sz="1300" smtClean="0">
                <a:latin typeface="Arial Narrow" pitchFamily="34" charset="0"/>
              </a:rPr>
              <a:pPr eaLnBrk="1" hangingPunct="1"/>
              <a:t>12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138791C-BDDE-48C4-BB6A-1DDA0AF42959}" type="slidenum">
              <a:rPr lang="en-US" sz="1300" smtClean="0">
                <a:latin typeface="Arial Narrow" pitchFamily="34" charset="0"/>
              </a:rPr>
              <a:pPr eaLnBrk="1" hangingPunct="1"/>
              <a:t>2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7605938-9D1E-4ED5-B52A-19A47BDC9DAE}" type="slidenum">
              <a:rPr lang="en-US" sz="1300" smtClean="0">
                <a:latin typeface="Arial Narrow" pitchFamily="34" charset="0"/>
              </a:rPr>
              <a:pPr eaLnBrk="1" hangingPunct="1"/>
              <a:t>3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7D696C5-F576-450C-8933-5D46AF5670DB}" type="slidenum">
              <a:rPr lang="en-US" sz="1300" smtClean="0">
                <a:latin typeface="Arial Narrow" pitchFamily="34" charset="0"/>
              </a:rPr>
              <a:pPr eaLnBrk="1" hangingPunct="1"/>
              <a:t>4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8A1D9F4-A9EC-4DEE-A504-56B13290FE95}" type="slidenum">
              <a:rPr lang="en-US" sz="1300" smtClean="0">
                <a:latin typeface="Arial Narrow" pitchFamily="34" charset="0"/>
              </a:rPr>
              <a:pPr eaLnBrk="1" hangingPunct="1"/>
              <a:t>5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9A9D182-ACE5-4307-B275-C6094314241E}" type="slidenum">
              <a:rPr lang="en-US" sz="1300" smtClean="0">
                <a:latin typeface="Arial Narrow" pitchFamily="34" charset="0"/>
              </a:rPr>
              <a:pPr eaLnBrk="1" hangingPunct="1"/>
              <a:t>6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9E2E053-C0FB-4002-A738-AADA772D0E07}" type="slidenum">
              <a:rPr lang="en-US" sz="1300" smtClean="0">
                <a:latin typeface="Arial Narrow" pitchFamily="34" charset="0"/>
              </a:rPr>
              <a:pPr eaLnBrk="1" hangingPunct="1"/>
              <a:t>7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B2EF769-7CD9-45AE-A12F-6B8DA11E272C}" type="slidenum">
              <a:rPr lang="en-US" sz="1300" smtClean="0">
                <a:latin typeface="Arial Narrow" pitchFamily="34" charset="0"/>
              </a:rPr>
              <a:pPr eaLnBrk="1" hangingPunct="1"/>
              <a:t>8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27F2967-CDD9-4CA7-B556-36A5FD288023}" type="slidenum">
              <a:rPr lang="en-US" sz="1300" smtClean="0">
                <a:latin typeface="Arial Narrow" pitchFamily="34" charset="0"/>
              </a:rPr>
              <a:pPr eaLnBrk="1" hangingPunct="1"/>
              <a:t>9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42560-C986-429E-BB77-E29806D720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8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A518E-946E-4909-B64A-C949AE11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7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4B4E3-9913-40E4-AF09-89E941653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0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B1482-AF62-4005-8AFD-C655D8BC4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500B1-CA97-4C6D-92B3-43C630317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6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2331A-6C02-4C09-805A-143E7AFB4B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8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48C03-9179-4B3C-A044-44BE1BD49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5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C79E3-2105-476E-B108-61CDF7BEA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35DEE-83E1-40AF-B83F-D09AA94391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98F05-FD78-41C6-94A2-EBF2EB9813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E2AB8-52DA-4236-B887-9621705D9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0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007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0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07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D65012FE-62B0-4D0D-846B-87210C397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CD5DC-A7D6-42D0-9689-CD5CF2868037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371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Introduction to Hashing - 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Hash Functions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400"/>
            <a:ext cx="6400800" cy="533400"/>
          </a:xfrm>
        </p:spPr>
        <p:txBody>
          <a:bodyPr/>
          <a:lstStyle/>
          <a:p>
            <a:pPr algn="l" eaLnBrk="1" hangingPunct="1">
              <a:buFontTx/>
              <a:buChar char="•"/>
            </a:pPr>
            <a:r>
              <a:rPr lang="en-US" smtClean="0">
                <a:solidFill>
                  <a:srgbClr val="0000FF"/>
                </a:solidFill>
              </a:rPr>
              <a:t> Sections 5.1 and 5.2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735CEE-286A-4359-B6CF-43F5EB364FA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the Entire Key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unsigned int Hash(const string&amp; Key) {</a:t>
            </a:r>
          </a:p>
          <a:p>
            <a:pPr eaLnBrk="1" hangingPunct="1">
              <a:buFontTx/>
              <a:buNone/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	unsigned int hash = 0;</a:t>
            </a:r>
          </a:p>
          <a:p>
            <a:pPr eaLnBrk="1" hangingPunct="1">
              <a:buFontTx/>
              <a:buNone/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	for (string::size_type j = 0; j != Key.size(); ++j) {</a:t>
            </a:r>
          </a:p>
          <a:p>
            <a:pPr eaLnBrk="1" hangingPunct="1">
              <a:buFontTx/>
              <a:buNone/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		hash = hash ^ Key[j] // exclusive or</a:t>
            </a:r>
          </a:p>
          <a:p>
            <a:pPr eaLnBrk="1" hangingPunct="1">
              <a:buFontTx/>
              <a:buNone/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	return hash;</a:t>
            </a:r>
          </a:p>
          <a:p>
            <a:pPr eaLnBrk="1" hangingPunct="1">
              <a:buFontTx/>
              <a:buNone/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smtClean="0"/>
              <a:t>Problem:  Hash(“ab”) == Hash(“ba”)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50067-DC9F-4AAF-AFB7-87A3409FDAA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the Ordering Information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</a:rPr>
              <a:t>unsigned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</a:rPr>
              <a:t> Hash(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</a:rPr>
              <a:t>const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</a:rPr>
              <a:t> string &amp;Key) {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</a:rPr>
              <a:t>	unsigned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</a:rPr>
              <a:t> hash = 0;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</a:rPr>
              <a:t>	for (string::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</a:rPr>
              <a:t>size_type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</a:rPr>
              <a:t> j = 0; j !=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</a:rPr>
              <a:t>Key.size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</a:rPr>
              <a:t>(); ++j) {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</a:rPr>
              <a:t>		hash = hash ^ Key[j];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</a:rPr>
              <a:t>		</a:t>
            </a:r>
            <a:r>
              <a:rPr lang="en-US" sz="1800" b="1" dirty="0" smtClean="0">
                <a:latin typeface="Courier New" pitchFamily="49" charset="0"/>
              </a:rPr>
              <a:t>hash = hash </a:t>
            </a:r>
            <a:r>
              <a:rPr lang="en-US" sz="1800" b="1" dirty="0" smtClean="0">
                <a:latin typeface="Courier New" pitchFamily="49" charset="0"/>
              </a:rPr>
              <a:t>* </a:t>
            </a:r>
            <a:r>
              <a:rPr lang="en-US" sz="1800" b="1" dirty="0" smtClean="0">
                <a:latin typeface="Courier New" pitchFamily="49" charset="0"/>
              </a:rPr>
              <a:t>(j%32);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</a:rPr>
              <a:t>	return hash;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endParaRPr lang="en-US" sz="1800" b="1" dirty="0" smtClean="0">
              <a:solidFill>
                <a:srgbClr val="0000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BE1946-0EF8-456D-9D68-DEAEA44A555D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Better Hash Function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41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unsigned int Hash(const string&amp; S) 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{ 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	string::size_type i; 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	long unsigned int bigval = S[0];</a:t>
            </a:r>
            <a:endParaRPr lang="en-US" sz="1400" b="1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1400" b="1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	for (i = 1; i &lt; S.size(); ++i) 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		bigval = ((bigval &amp; 65535) * 18000) </a:t>
            </a: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</a:rPr>
              <a:t>// low16 * magic_number</a:t>
            </a:r>
            <a:r>
              <a:rPr lang="en-US" sz="1400" b="1" smtClean="0">
                <a:latin typeface="Courier New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		+ (bigval &gt;&gt; 16) </a:t>
            </a: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</a:rPr>
              <a:t>// high16</a:t>
            </a:r>
            <a:r>
              <a:rPr lang="en-US" sz="1400" b="1" smtClean="0">
                <a:latin typeface="Courier New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		+ S[i]; </a:t>
            </a:r>
          </a:p>
          <a:p>
            <a:pPr eaLnBrk="1" hangingPunct="1">
              <a:buFontTx/>
              <a:buNone/>
            </a:pPr>
            <a:endParaRPr lang="en-US" sz="1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	bigval = ((bigval &amp; 65535) * 18000) + (bigval &gt;&gt; 16); 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	</a:t>
            </a: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</a:rPr>
              <a:t>// bigval = low16 * magic_number + high16 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	return bigval &amp; 65535; </a:t>
            </a: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</a:rPr>
              <a:t>// return low16 </a:t>
            </a:r>
          </a:p>
          <a:p>
            <a:pPr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}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934200" y="3505200"/>
            <a:ext cx="15240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/* some values: </a:t>
            </a:r>
          </a:p>
          <a:p>
            <a:pPr eaLnBrk="0" hangingPunct="0"/>
            <a:r>
              <a:rPr lang="en-US" sz="1400">
                <a:latin typeface="Arial" charset="0"/>
              </a:rPr>
              <a:t>f(a) = 42064 </a:t>
            </a:r>
          </a:p>
          <a:p>
            <a:pPr eaLnBrk="0" hangingPunct="0"/>
            <a:r>
              <a:rPr lang="en-US" sz="1400">
                <a:latin typeface="Arial" charset="0"/>
              </a:rPr>
              <a:t>f(b) = 60064 </a:t>
            </a:r>
          </a:p>
          <a:p>
            <a:pPr eaLnBrk="0" hangingPunct="0"/>
            <a:r>
              <a:rPr lang="en-US" sz="1400">
                <a:latin typeface="Arial" charset="0"/>
              </a:rPr>
              <a:t>f(abcd) = 41195 </a:t>
            </a:r>
          </a:p>
          <a:p>
            <a:pPr eaLnBrk="0" hangingPunct="0"/>
            <a:r>
              <a:rPr lang="en-US" sz="1400">
                <a:latin typeface="Arial" charset="0"/>
              </a:rPr>
              <a:t>f(bacd) = 39909 </a:t>
            </a:r>
          </a:p>
          <a:p>
            <a:pPr eaLnBrk="0" hangingPunct="0"/>
            <a:r>
              <a:rPr lang="en-US" sz="1400">
                <a:latin typeface="Arial" charset="0"/>
              </a:rPr>
              <a:t>f(dcba) = 29480 </a:t>
            </a:r>
          </a:p>
          <a:p>
            <a:pPr eaLnBrk="0" hangingPunct="0"/>
            <a:r>
              <a:rPr lang="en-US" sz="1400">
                <a:latin typeface="Arial" charset="0"/>
              </a:rPr>
              <a:t>f(x) = 62848 </a:t>
            </a:r>
          </a:p>
          <a:p>
            <a:pPr eaLnBrk="0" hangingPunct="0"/>
            <a:r>
              <a:rPr lang="en-US" sz="1400">
                <a:latin typeface="Arial" charset="0"/>
              </a:rPr>
              <a:t>f(xx) = 44448 </a:t>
            </a:r>
          </a:p>
          <a:p>
            <a:pPr eaLnBrk="0" hangingPunct="0"/>
            <a:r>
              <a:rPr lang="en-US" sz="1400">
                <a:latin typeface="Arial" charset="0"/>
              </a:rPr>
              <a:t>f(xxx) = 15118 </a:t>
            </a:r>
          </a:p>
          <a:p>
            <a:pPr eaLnBrk="0" hangingPunct="0"/>
            <a:r>
              <a:rPr lang="en-US" sz="1400">
                <a:latin typeface="Arial" charset="0"/>
              </a:rPr>
              <a:t>f(xxxx) = 28081 </a:t>
            </a:r>
          </a:p>
          <a:p>
            <a:pPr eaLnBrk="0" hangingPunct="0"/>
            <a:r>
              <a:rPr lang="en-US" sz="1400">
                <a:latin typeface="Arial" charset="0"/>
              </a:rPr>
              <a:t>f(xxxxx) = 45865 </a:t>
            </a:r>
          </a:p>
          <a:p>
            <a:pPr eaLnBrk="0" hangingPunct="0"/>
            <a:r>
              <a:rPr lang="en-US" sz="1400">
                <a:latin typeface="Arial" charset="0"/>
              </a:rPr>
              <a:t>*/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6B1E0-0D04-42CE-86FC-649A1B06A174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Hashing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items are stored in an </a:t>
            </a:r>
            <a:r>
              <a:rPr lang="en-US" smtClean="0">
                <a:solidFill>
                  <a:srgbClr val="0000FF"/>
                </a:solidFill>
              </a:rPr>
              <a:t>array</a:t>
            </a:r>
            <a:r>
              <a:rPr lang="en-US" smtClean="0"/>
              <a:t> of some fixed size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Hash table</a:t>
            </a:r>
          </a:p>
          <a:p>
            <a:pPr eaLnBrk="1" hangingPunct="1"/>
            <a:r>
              <a:rPr lang="en-US" smtClean="0"/>
              <a:t>Search performed using some part of the data item </a:t>
            </a:r>
          </a:p>
          <a:p>
            <a:pPr lvl="1" eaLnBrk="1" hangingPunct="1"/>
            <a:r>
              <a:rPr lang="en-US" b="1" i="1" smtClean="0">
                <a:solidFill>
                  <a:srgbClr val="0000FF"/>
                </a:solidFill>
              </a:rPr>
              <a:t>key</a:t>
            </a:r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Used for performing insertions, deletions, and finds in </a:t>
            </a:r>
            <a:r>
              <a:rPr lang="en-US" smtClean="0">
                <a:solidFill>
                  <a:srgbClr val="0000FF"/>
                </a:solidFill>
              </a:rPr>
              <a:t>constant average time</a:t>
            </a:r>
          </a:p>
          <a:p>
            <a:pPr eaLnBrk="1" hangingPunct="1"/>
            <a:r>
              <a:rPr lang="en-US" smtClean="0"/>
              <a:t>Operations requiring </a:t>
            </a:r>
            <a:r>
              <a:rPr lang="en-US" smtClean="0">
                <a:solidFill>
                  <a:srgbClr val="3333FF"/>
                </a:solidFill>
              </a:rPr>
              <a:t>ordering</a:t>
            </a:r>
            <a:r>
              <a:rPr lang="en-US" smtClean="0"/>
              <a:t> information not supported efficiently</a:t>
            </a:r>
          </a:p>
          <a:p>
            <a:pPr lvl="1" eaLnBrk="1" hangingPunct="1"/>
            <a:r>
              <a:rPr lang="en-US" smtClean="0"/>
              <a:t>Such as</a:t>
            </a:r>
            <a:r>
              <a:rPr lang="en-US" smtClean="0">
                <a:latin typeface="Courier New" pitchFamily="49" charset="0"/>
              </a:rPr>
              <a:t> findMin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</a:rPr>
              <a:t>findMax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5246C-1ADE-449D-81B9-E8F6A34FD30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example of hash table</a:t>
            </a:r>
          </a:p>
        </p:txBody>
      </p:sp>
      <p:pic>
        <p:nvPicPr>
          <p:cNvPr id="4100" name="Picture 4" descr="D:\courses\COP4530spring2007\supplements\weiss_ppt_files\ch05\ch05gif\fig05_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0"/>
            <a:ext cx="3016250" cy="454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390E0-C151-4990-9D15-0BBD5160BA4F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Applications of hash tables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Comparing search efficiency of different data structures:</a:t>
            </a:r>
          </a:p>
          <a:p>
            <a:pPr lvl="1" eaLnBrk="1" hangingPunct="1"/>
            <a:r>
              <a:rPr lang="en-US" sz="1800" smtClean="0"/>
              <a:t>Vector, list: O(N)</a:t>
            </a:r>
          </a:p>
          <a:p>
            <a:pPr lvl="1" eaLnBrk="1" hangingPunct="1"/>
            <a:r>
              <a:rPr lang="en-US" sz="1800" smtClean="0"/>
              <a:t>Binary search tree: O(log(N))</a:t>
            </a:r>
          </a:p>
          <a:p>
            <a:pPr lvl="1" eaLnBrk="1" hangingPunct="1"/>
            <a:r>
              <a:rPr lang="en-US" sz="1800" smtClean="0"/>
              <a:t>Hash table: O(1)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Compilers to keep track of declared variables</a:t>
            </a:r>
          </a:p>
          <a:p>
            <a:pPr lvl="1" eaLnBrk="1" hangingPunct="1"/>
            <a:r>
              <a:rPr lang="en-US" sz="1800" smtClean="0"/>
              <a:t>Symbol tables</a:t>
            </a:r>
          </a:p>
          <a:p>
            <a:pPr eaLnBrk="1" hangingPunct="1"/>
            <a:r>
              <a:rPr lang="en-US" sz="2000" smtClean="0"/>
              <a:t>Mapping from name to id</a:t>
            </a:r>
          </a:p>
          <a:p>
            <a:pPr eaLnBrk="1" hangingPunct="1"/>
            <a:r>
              <a:rPr lang="en-US" sz="2000" smtClean="0"/>
              <a:t>Game programs to keep track of positions visited</a:t>
            </a:r>
          </a:p>
          <a:p>
            <a:pPr lvl="1" eaLnBrk="1" hangingPunct="1"/>
            <a:r>
              <a:rPr lang="en-US" sz="1800" smtClean="0"/>
              <a:t>Transposition table</a:t>
            </a:r>
          </a:p>
          <a:p>
            <a:pPr eaLnBrk="1" hangingPunct="1"/>
            <a:r>
              <a:rPr lang="en-US" sz="2000" smtClean="0"/>
              <a:t>On-line spelling checkers</a:t>
            </a:r>
          </a:p>
          <a:p>
            <a:pPr eaLnBrk="1" hangingPunct="1"/>
            <a:r>
              <a:rPr lang="en-US" sz="2000" smtClean="0"/>
              <a:t>BTW, a fast way to solve the word puzzle problem is to use hash table to maintain the valid words</a:t>
            </a:r>
          </a:p>
          <a:p>
            <a:pPr lvl="1" eaLnBrk="1" hangingPunct="1"/>
            <a:r>
              <a:rPr lang="en-US" sz="1600" smtClean="0"/>
              <a:t>Examples/r7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02B62-AB8B-48F6-9838-F86E81CB719E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Hashing functions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 keys to integers (which represent table indices)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  <a:latin typeface="Courier New" pitchFamily="49" charset="0"/>
              </a:rPr>
              <a:t>Hash(Key) = Integer</a:t>
            </a:r>
          </a:p>
          <a:p>
            <a:pPr lvl="1" eaLnBrk="1" hangingPunct="1"/>
            <a:r>
              <a:rPr lang="en-US" b="1" smtClean="0"/>
              <a:t>Evenly</a:t>
            </a:r>
            <a:r>
              <a:rPr lang="en-US" smtClean="0"/>
              <a:t> distributed index values</a:t>
            </a:r>
          </a:p>
          <a:p>
            <a:pPr lvl="2" eaLnBrk="1" hangingPunct="1"/>
            <a:r>
              <a:rPr lang="en-US" sz="1800" smtClean="0"/>
              <a:t>Even if the input data is </a:t>
            </a:r>
            <a:r>
              <a:rPr lang="en-US" sz="1800" b="1" smtClean="0"/>
              <a:t>not</a:t>
            </a:r>
            <a:r>
              <a:rPr lang="en-US" sz="1800" smtClean="0"/>
              <a:t> evenly distributed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What happens if multiple keys mapped to the same integer (same position)?</a:t>
            </a:r>
          </a:p>
          <a:p>
            <a:pPr lvl="1" eaLnBrk="1" hangingPunct="1"/>
            <a:r>
              <a:rPr lang="en-US" smtClean="0"/>
              <a:t>Collision management (discussed in detail later)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475007-6826-4890-88BB-2014C1D5C828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Hash Functions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Assumptions:  </a:t>
            </a:r>
          </a:p>
          <a:p>
            <a:pPr lvl="1" eaLnBrk="1" hangingPunct="1"/>
            <a:r>
              <a:rPr lang="en-US" smtClean="0"/>
              <a:t>K:  an unsigned 32-bit integer </a:t>
            </a:r>
          </a:p>
          <a:p>
            <a:pPr lvl="1" eaLnBrk="1" hangingPunct="1"/>
            <a:r>
              <a:rPr lang="en-US" smtClean="0"/>
              <a:t>M:  the number of buckets  (the number of entries in a </a:t>
            </a:r>
            <a:r>
              <a:rPr lang="en-US" b="1" i="1" smtClean="0">
                <a:solidFill>
                  <a:srgbClr val="0000FF"/>
                </a:solidFill>
              </a:rPr>
              <a:t>hash table</a:t>
            </a:r>
            <a:r>
              <a:rPr lang="en-US" smtClean="0"/>
              <a:t>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Goal:</a:t>
            </a:r>
          </a:p>
          <a:p>
            <a:pPr lvl="1" eaLnBrk="1" hangingPunct="1"/>
            <a:r>
              <a:rPr lang="en-US" smtClean="0"/>
              <a:t>If a bit is changed in </a:t>
            </a:r>
            <a:r>
              <a:rPr lang="en-US" smtClean="0">
                <a:latin typeface="Courier New" pitchFamily="49" charset="0"/>
              </a:rPr>
              <a:t>K</a:t>
            </a:r>
            <a:r>
              <a:rPr lang="en-US" smtClean="0"/>
              <a:t>, all bits are equally likely to change for 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</a:rPr>
              <a:t>Hash(K)</a:t>
            </a:r>
          </a:p>
          <a:p>
            <a:pPr lvl="1" eaLnBrk="1" hangingPunct="1"/>
            <a:r>
              <a:rPr lang="en-US" smtClean="0"/>
              <a:t>So that items evenly distributed in hash table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4D3E0-BCE5-4413-9A32-A4FD9722A2A9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Simple Function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if 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  <a:latin typeface="Courier New" pitchFamily="49" charset="0"/>
              </a:rPr>
              <a:t>Hash(K) = K % M</a:t>
            </a:r>
          </a:p>
          <a:p>
            <a:pPr lvl="1" eaLnBrk="1" hangingPunct="1"/>
            <a:r>
              <a:rPr lang="en-US" smtClean="0"/>
              <a:t>Where M is of any integer value</a:t>
            </a:r>
          </a:p>
          <a:p>
            <a:pPr eaLnBrk="1" hangingPunct="1"/>
            <a:r>
              <a:rPr lang="en-US" smtClean="0"/>
              <a:t>What is wrong?</a:t>
            </a:r>
          </a:p>
          <a:p>
            <a:pPr eaLnBrk="1" hangingPunct="1"/>
            <a:r>
              <a:rPr lang="en-US" smtClean="0"/>
              <a:t>Values of K may not be evenly distributed</a:t>
            </a:r>
          </a:p>
          <a:p>
            <a:pPr lvl="1" eaLnBrk="1" hangingPunct="1"/>
            <a:r>
              <a:rPr lang="en-US" smtClean="0"/>
              <a:t>But </a:t>
            </a:r>
            <a:r>
              <a:rPr lang="en-US" smtClean="0">
                <a:latin typeface="Courier New" pitchFamily="49" charset="0"/>
              </a:rPr>
              <a:t>Hash(K)</a:t>
            </a:r>
            <a:r>
              <a:rPr lang="en-US" smtClean="0"/>
              <a:t> needs to be evenly distributed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Suppose </a:t>
            </a:r>
          </a:p>
          <a:p>
            <a:pPr lvl="1" eaLnBrk="1" hangingPunct="1"/>
            <a:r>
              <a:rPr lang="en-US" smtClean="0"/>
              <a:t>M = 10, </a:t>
            </a:r>
          </a:p>
          <a:p>
            <a:pPr lvl="1" eaLnBrk="1" hangingPunct="1"/>
            <a:r>
              <a:rPr lang="en-US" smtClean="0"/>
              <a:t>K = 10, 20, 30, 40</a:t>
            </a:r>
          </a:p>
          <a:p>
            <a:pPr eaLnBrk="1" hangingPunct="1"/>
            <a:r>
              <a:rPr lang="en-US" smtClean="0"/>
              <a:t>Then K % M = 0, 0, 0, 0, 0…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5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5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5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5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5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5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5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84E86-967B-4741-9188-19678EFE8AE3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Simple Function</a:t>
            </a:r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  <a:latin typeface="Courier New" pitchFamily="49" charset="0"/>
              </a:rPr>
              <a:t>Hash(K) = K % P</a:t>
            </a:r>
            <a:r>
              <a:rPr lang="en-US" smtClean="0"/>
              <a:t>, P = prime number</a:t>
            </a:r>
          </a:p>
          <a:p>
            <a:pPr eaLnBrk="1" hangingPunct="1"/>
            <a:r>
              <a:rPr lang="en-US" smtClean="0"/>
              <a:t>Suppose 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  <a:latin typeface="Courier New" pitchFamily="49" charset="0"/>
              </a:rPr>
              <a:t>P = 11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  <a:latin typeface="Courier New" pitchFamily="49" charset="0"/>
              </a:rPr>
              <a:t>K = 10, 20, 30, 40</a:t>
            </a:r>
          </a:p>
          <a:p>
            <a:pPr eaLnBrk="1" hangingPunct="1"/>
            <a:r>
              <a:rPr lang="en-US" smtClean="0">
                <a:latin typeface="Courier New" pitchFamily="49" charset="0"/>
              </a:rPr>
              <a:t>K % P = 10, 9, 8, 7</a:t>
            </a:r>
          </a:p>
          <a:p>
            <a:pPr eaLnBrk="1" hangingPunct="1"/>
            <a:r>
              <a:rPr lang="en-US" smtClean="0"/>
              <a:t>More uniform distribution…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So hash tables have prime number of entries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5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5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8B137-0A47-45C7-ACE7-C9FE50ABCF4F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Hashing a Sequence of Keys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 = {K</a:t>
            </a:r>
            <a:r>
              <a:rPr lang="en-US" baseline="-25000" smtClean="0"/>
              <a:t>1</a:t>
            </a:r>
            <a:r>
              <a:rPr lang="en-US" smtClean="0"/>
              <a:t>, K</a:t>
            </a:r>
            <a:r>
              <a:rPr lang="en-US" baseline="-25000" smtClean="0"/>
              <a:t>2</a:t>
            </a:r>
            <a:r>
              <a:rPr lang="en-US" smtClean="0"/>
              <a:t>, …, K</a:t>
            </a:r>
            <a:r>
              <a:rPr lang="en-US" baseline="-25000" smtClean="0"/>
              <a:t>n</a:t>
            </a:r>
            <a:r>
              <a:rPr lang="en-US" smtClean="0"/>
              <a:t>)</a:t>
            </a:r>
          </a:p>
          <a:p>
            <a:pPr eaLnBrk="1" hangingPunct="1"/>
            <a:r>
              <a:rPr lang="en-US" smtClean="0"/>
              <a:t>E.g., 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</a:rPr>
              <a:t>Hash(“test”) = 98157</a:t>
            </a:r>
          </a:p>
          <a:p>
            <a:pPr eaLnBrk="1" hangingPunct="1"/>
            <a:r>
              <a:rPr lang="en-US" smtClean="0"/>
              <a:t>Design Principles</a:t>
            </a:r>
          </a:p>
          <a:p>
            <a:pPr lvl="1" eaLnBrk="1" hangingPunct="1"/>
            <a:r>
              <a:rPr lang="en-US" smtClean="0"/>
              <a:t>Use the entire key</a:t>
            </a:r>
          </a:p>
          <a:p>
            <a:pPr lvl="1" eaLnBrk="1" hangingPunct="1"/>
            <a:r>
              <a:rPr lang="en-US" smtClean="0"/>
              <a:t>Use the ordering information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Settings\Zhenhai Duan\Application Data\Microsoft\Templates\class_simple.pot</Template>
  <TotalTime>0</TotalTime>
  <Words>502</Words>
  <Application>Microsoft Office PowerPoint</Application>
  <PresentationFormat>On-screen Show (4:3)</PresentationFormat>
  <Paragraphs>140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class_simple</vt:lpstr>
      <vt:lpstr>Introduction to Hashing -  Hash Functions</vt:lpstr>
      <vt:lpstr>Hashing </vt:lpstr>
      <vt:lpstr>An example of hash table</vt:lpstr>
      <vt:lpstr>Applications of hash tables</vt:lpstr>
      <vt:lpstr>Hashing functions</vt:lpstr>
      <vt:lpstr>Simple Hash Functions</vt:lpstr>
      <vt:lpstr>A Simple Function</vt:lpstr>
      <vt:lpstr>Another Simple Function</vt:lpstr>
      <vt:lpstr>Hashing a Sequence of Keys</vt:lpstr>
      <vt:lpstr>Use the Entire Key</vt:lpstr>
      <vt:lpstr>Use the Ordering Information</vt:lpstr>
      <vt:lpstr>Better Hash Function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2015-02-25T21:12:52Z</dcterms:created>
  <dcterms:modified xsi:type="dcterms:W3CDTF">2015-03-23T14:04:25Z</dcterms:modified>
</cp:coreProperties>
</file>