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3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1" r:id="rId3"/>
    <p:sldId id="263" r:id="rId4"/>
    <p:sldId id="262" r:id="rId5"/>
    <p:sldId id="258" r:id="rId6"/>
    <p:sldId id="274" r:id="rId7"/>
    <p:sldId id="277" r:id="rId8"/>
    <p:sldId id="259" r:id="rId9"/>
    <p:sldId id="260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98" autoAdjust="0"/>
  </p:normalViewPr>
  <p:slideViewPr>
    <p:cSldViewPr>
      <p:cViewPr varScale="1">
        <p:scale>
          <a:sx n="66" d="100"/>
          <a:sy n="66" d="100"/>
        </p:scale>
        <p:origin x="-149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6008A8AB-6AE5-41DE-98EB-1BC74E40C4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1505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B79B3BC7-F613-4AB9-A1A1-11DE995C30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4484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41AE5AB-9420-4964-B9B5-2155EB49F2B0}" type="slidenum">
              <a:rPr lang="en-US" sz="1300" smtClean="0">
                <a:latin typeface="Arial" charset="0"/>
              </a:rPr>
              <a:pPr eaLnBrk="1" hangingPunct="1"/>
              <a:t>1</a:t>
            </a:fld>
            <a:endParaRPr lang="en-US" sz="1300" smtClean="0"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BC7446B-C2AD-4519-9799-09A6D160820D}" type="slidenum">
              <a:rPr lang="en-US" sz="1300" smtClean="0">
                <a:latin typeface="Arial" charset="0"/>
              </a:rPr>
              <a:pPr eaLnBrk="1" hangingPunct="1"/>
              <a:t>10</a:t>
            </a:fld>
            <a:endParaRPr lang="en-US" sz="1300" smtClean="0">
              <a:latin typeface="Arial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FD36D29-8BC5-460A-AEAF-2F125721C880}" type="slidenum">
              <a:rPr lang="en-US" sz="1300" smtClean="0">
                <a:latin typeface="Arial" charset="0"/>
              </a:rPr>
              <a:pPr eaLnBrk="1" hangingPunct="1"/>
              <a:t>11</a:t>
            </a:fld>
            <a:endParaRPr lang="en-US" sz="1300" smtClean="0">
              <a:latin typeface="Arial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186A706-EFB3-41DF-82C8-943CE6AA3EF3}" type="slidenum">
              <a:rPr lang="en-US" sz="1300" smtClean="0">
                <a:latin typeface="Arial" charset="0"/>
              </a:rPr>
              <a:pPr eaLnBrk="1" hangingPunct="1"/>
              <a:t>12</a:t>
            </a:fld>
            <a:endParaRPr lang="en-US" sz="1300" smtClean="0">
              <a:latin typeface="Arial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82F3BFC-FCA0-49F5-A42F-70667F485B9A}" type="slidenum">
              <a:rPr lang="en-US" sz="1300" smtClean="0">
                <a:latin typeface="Arial" charset="0"/>
              </a:rPr>
              <a:pPr eaLnBrk="1" hangingPunct="1"/>
              <a:t>13</a:t>
            </a:fld>
            <a:endParaRPr lang="en-US" sz="1300" smtClean="0">
              <a:latin typeface="Arial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0CFB134-49CA-4FA6-98DF-1CB00B89FBA4}" type="slidenum">
              <a:rPr lang="en-US" sz="1300" smtClean="0">
                <a:latin typeface="Arial" charset="0"/>
              </a:rPr>
              <a:pPr eaLnBrk="1" hangingPunct="1"/>
              <a:t>14</a:t>
            </a:fld>
            <a:endParaRPr lang="en-US" sz="1300" smtClean="0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E7993B6-542E-4374-8EE6-157356E0A8BE}" type="slidenum">
              <a:rPr lang="en-US" sz="1300" smtClean="0">
                <a:latin typeface="Arial" charset="0"/>
              </a:rPr>
              <a:pPr eaLnBrk="1" hangingPunct="1"/>
              <a:t>15</a:t>
            </a:fld>
            <a:endParaRPr lang="en-US" sz="1300" smtClean="0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9A67889-26BD-43A8-9294-14A628B16FB0}" type="slidenum">
              <a:rPr lang="en-US" sz="1300" smtClean="0">
                <a:latin typeface="Arial" charset="0"/>
              </a:rPr>
              <a:pPr eaLnBrk="1" hangingPunct="1"/>
              <a:t>16</a:t>
            </a:fld>
            <a:endParaRPr lang="en-US" sz="1300" smtClean="0">
              <a:latin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30B90CD-9EE1-401E-9088-A2A2F800168F}" type="slidenum">
              <a:rPr lang="en-US" sz="1300" smtClean="0">
                <a:latin typeface="Arial" charset="0"/>
              </a:rPr>
              <a:pPr eaLnBrk="1" hangingPunct="1"/>
              <a:t>17</a:t>
            </a:fld>
            <a:endParaRPr lang="en-US" sz="1300" smtClean="0">
              <a:latin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C37BC1D-7623-4982-91A2-B88EC8922FAF}" type="slidenum">
              <a:rPr lang="en-US" sz="1300" smtClean="0">
                <a:latin typeface="Arial" charset="0"/>
              </a:rPr>
              <a:pPr eaLnBrk="1" hangingPunct="1"/>
              <a:t>18</a:t>
            </a:fld>
            <a:endParaRPr lang="en-US" sz="1300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A94153B-98ED-46B3-9187-075716A65640}" type="slidenum">
              <a:rPr lang="en-US" sz="1300" smtClean="0">
                <a:latin typeface="Arial" charset="0"/>
              </a:rPr>
              <a:pPr eaLnBrk="1" hangingPunct="1"/>
              <a:t>19</a:t>
            </a:fld>
            <a:endParaRPr lang="en-US" sz="1300" smtClean="0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DDAF872-05FE-4657-95D0-06F22F941B7D}" type="slidenum">
              <a:rPr lang="en-US" sz="1300" smtClean="0">
                <a:latin typeface="Arial" charset="0"/>
              </a:rPr>
              <a:pPr eaLnBrk="1" hangingPunct="1"/>
              <a:t>2</a:t>
            </a:fld>
            <a:endParaRPr lang="en-US" sz="1300" smtClean="0">
              <a:latin typeface="Arial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54FDA6E-8C91-44C5-8E01-56DB46272132}" type="slidenum">
              <a:rPr lang="en-US" sz="1300" smtClean="0">
                <a:latin typeface="Arial" charset="0"/>
              </a:rPr>
              <a:pPr eaLnBrk="1" hangingPunct="1"/>
              <a:t>20</a:t>
            </a:fld>
            <a:endParaRPr lang="en-US" sz="1300" smtClean="0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15C4008-6479-4E00-A955-516CECBFE3DE}" type="slidenum">
              <a:rPr lang="en-US" sz="1300" smtClean="0">
                <a:latin typeface="Arial" charset="0"/>
              </a:rPr>
              <a:pPr eaLnBrk="1" hangingPunct="1"/>
              <a:t>3</a:t>
            </a:fld>
            <a:endParaRPr lang="en-US" sz="1300" smtClean="0"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EEB93BD-09DA-4959-8581-DD840BF6F892}" type="slidenum">
              <a:rPr lang="en-US" sz="1300" smtClean="0">
                <a:latin typeface="Arial" charset="0"/>
              </a:rPr>
              <a:pPr eaLnBrk="1" hangingPunct="1"/>
              <a:t>4</a:t>
            </a:fld>
            <a:endParaRPr lang="en-US" sz="1300" smtClean="0">
              <a:latin typeface="Arial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64AEA56-7987-4F72-AD1D-A57D5290D1CB}" type="slidenum">
              <a:rPr lang="en-US" sz="1300" smtClean="0">
                <a:latin typeface="Arial" charset="0"/>
              </a:rPr>
              <a:pPr eaLnBrk="1" hangingPunct="1"/>
              <a:t>5</a:t>
            </a:fld>
            <a:endParaRPr lang="en-US" sz="1300" smtClean="0">
              <a:latin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C8C00DB-537F-43CC-97F8-E9EAF39A06FE}" type="slidenum">
              <a:rPr lang="en-US" sz="1300" smtClean="0">
                <a:latin typeface="Arial" charset="0"/>
              </a:rPr>
              <a:pPr eaLnBrk="1" hangingPunct="1"/>
              <a:t>6</a:t>
            </a:fld>
            <a:endParaRPr lang="en-US" sz="1300" smtClean="0"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9BD0620-0608-42A9-B495-6961F54224F5}" type="slidenum">
              <a:rPr lang="en-US" sz="1300" smtClean="0">
                <a:latin typeface="Arial" charset="0"/>
              </a:rPr>
              <a:pPr eaLnBrk="1" hangingPunct="1"/>
              <a:t>7</a:t>
            </a:fld>
            <a:endParaRPr lang="en-US" sz="13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5A36032-43D2-400D-BE7D-42D469FA338B}" type="slidenum">
              <a:rPr lang="en-US" sz="1300" smtClean="0">
                <a:latin typeface="Arial" charset="0"/>
              </a:rPr>
              <a:pPr eaLnBrk="1" hangingPunct="1"/>
              <a:t>8</a:t>
            </a:fld>
            <a:endParaRPr lang="en-US" sz="1300" smtClean="0">
              <a:latin typeface="Arial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FFEE687-3E37-4AB2-BCE7-E4ED069BF9F7}" type="slidenum">
              <a:rPr lang="en-US" sz="1300" smtClean="0">
                <a:latin typeface="Arial" charset="0"/>
              </a:rPr>
              <a:pPr eaLnBrk="1" hangingPunct="1"/>
              <a:t>9</a:t>
            </a:fld>
            <a:endParaRPr lang="en-US" sz="1300" smtClean="0">
              <a:latin typeface="Arial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0A05E-7FCA-4875-9317-EC683B12FE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774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EF897-1B54-48AD-9B4B-9E78890FF6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044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64FE3-3129-4B8D-8732-222E09F867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821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81133-3695-46F9-B5CC-4826D6B8F2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628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9BC48-83CE-49CF-BBCD-7E33227BA2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243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BC4FC-6CA2-4846-A9DE-AED35AAD6F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546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7D3B9-17CB-4984-8019-DC9D43967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580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D7E35-4E45-4804-9E38-24357A9F82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165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4E1A5-62B9-4266-BBF3-3F91936814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675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003CC-BF40-43EE-979B-F615A56BB7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10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B9223-376F-42B2-9F96-2818058CDF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731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69192B25-D7B0-4D13-95DB-3243E4DBD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C3611C-A110-4E9F-AC25-56FE42FA5A5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smtClean="0"/>
              <a:t>Sorting Algorithms 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29200"/>
            <a:ext cx="6400800" cy="4572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  <a:buFontTx/>
              <a:buChar char="•"/>
            </a:pPr>
            <a:r>
              <a:rPr lang="en-US" smtClean="0"/>
              <a:t> Sections 7.1 to 7.4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110136-29E7-4615-A19C-588A81928F91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Insertion Sort: Example</a:t>
            </a:r>
          </a:p>
        </p:txBody>
      </p:sp>
      <p:pic>
        <p:nvPicPr>
          <p:cNvPr id="11268" name="Picture 4" descr="fig07_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728662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753DD7-8A0C-4442-9BE5-70E87242D87F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Insertion Sort - Analysis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Pass </a:t>
            </a:r>
            <a:r>
              <a:rPr lang="en-US" i="1" smtClean="0">
                <a:solidFill>
                  <a:schemeClr val="accent2"/>
                </a:solidFill>
              </a:rPr>
              <a:t>p</a:t>
            </a:r>
            <a:r>
              <a:rPr lang="en-US" smtClean="0"/>
              <a:t> involves at most </a:t>
            </a:r>
            <a:r>
              <a:rPr lang="en-US" i="1" smtClean="0">
                <a:solidFill>
                  <a:schemeClr val="accent2"/>
                </a:solidFill>
              </a:rPr>
              <a:t>p</a:t>
            </a:r>
            <a:r>
              <a:rPr lang="en-US" smtClean="0"/>
              <a:t> comparisons</a:t>
            </a:r>
          </a:p>
          <a:p>
            <a:pPr eaLnBrk="1" hangingPunct="1"/>
            <a:r>
              <a:rPr lang="en-US" smtClean="0"/>
              <a:t>Total comparisons </a:t>
            </a:r>
            <a:r>
              <a:rPr lang="en-US" smtClean="0">
                <a:solidFill>
                  <a:schemeClr val="accent2"/>
                </a:solidFill>
              </a:rPr>
              <a:t>= </a:t>
            </a:r>
            <a:r>
              <a:rPr lang="en-US" smtClean="0">
                <a:solidFill>
                  <a:schemeClr val="accent2"/>
                </a:solidFill>
                <a:cs typeface="Arial" charset="0"/>
              </a:rPr>
              <a:t>∑i ; i = [1, n-1]</a:t>
            </a:r>
          </a:p>
          <a:p>
            <a:pPr eaLnBrk="1" hangingPunct="1"/>
            <a:r>
              <a:rPr lang="en-US" smtClean="0">
                <a:cs typeface="Arial" charset="0"/>
              </a:rPr>
              <a:t>= </a:t>
            </a:r>
            <a:r>
              <a:rPr lang="en-US" smtClean="0">
                <a:solidFill>
                  <a:schemeClr val="accent2"/>
                </a:solidFill>
                <a:cs typeface="Arial" charset="0"/>
              </a:rPr>
              <a:t>O(n²)</a:t>
            </a:r>
          </a:p>
          <a:p>
            <a:pPr eaLnBrk="1" hangingPunct="1"/>
            <a:endParaRPr lang="en-US" smtClean="0">
              <a:cs typeface="Arial" charset="0"/>
            </a:endParaRPr>
          </a:p>
          <a:p>
            <a:pPr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A8E61-B26D-46B8-B927-9B8149129612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Insertion Sort - Analysis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Worst Case ?</a:t>
            </a:r>
          </a:p>
          <a:p>
            <a:pPr lvl="1" eaLnBrk="1" hangingPunct="1"/>
            <a:r>
              <a:rPr lang="en-US" smtClean="0"/>
              <a:t> Reverse sorted list</a:t>
            </a:r>
          </a:p>
          <a:p>
            <a:pPr lvl="1" eaLnBrk="1" hangingPunct="1"/>
            <a:r>
              <a:rPr lang="en-US" smtClean="0"/>
              <a:t> Max possible number of comparisons</a:t>
            </a:r>
          </a:p>
          <a:p>
            <a:pPr lvl="1" eaLnBrk="1" hangingPunct="1"/>
            <a:r>
              <a:rPr lang="en-US" smtClean="0"/>
              <a:t> O(n</a:t>
            </a:r>
            <a:r>
              <a:rPr lang="en-US" smtClean="0">
                <a:cs typeface="Arial" charset="0"/>
              </a:rPr>
              <a:t>²)</a:t>
            </a:r>
          </a:p>
          <a:p>
            <a:pPr eaLnBrk="1" hangingPunct="1"/>
            <a:r>
              <a:rPr lang="en-US" smtClean="0">
                <a:cs typeface="Arial" charset="0"/>
              </a:rPr>
              <a:t>Best Case ?</a:t>
            </a:r>
          </a:p>
          <a:p>
            <a:pPr lvl="1" eaLnBrk="1" hangingPunct="1"/>
            <a:r>
              <a:rPr lang="en-US" smtClean="0">
                <a:cs typeface="Arial" charset="0"/>
              </a:rPr>
              <a:t> Sorted input</a:t>
            </a:r>
          </a:p>
          <a:p>
            <a:pPr lvl="1" eaLnBrk="1" hangingPunct="1"/>
            <a:r>
              <a:rPr lang="en-US" smtClean="0">
                <a:cs typeface="Arial" charset="0"/>
              </a:rPr>
              <a:t> 1 comparison in each pass</a:t>
            </a:r>
          </a:p>
          <a:p>
            <a:pPr lvl="1" eaLnBrk="1" hangingPunct="1"/>
            <a:r>
              <a:rPr lang="en-US" smtClean="0">
                <a:cs typeface="Arial" charset="0"/>
              </a:rPr>
              <a:t> O(n)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9EB2F0-B4CC-49EC-8FCA-B4E971013FEB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solidFill>
                  <a:schemeClr val="tx1"/>
                </a:solidFill>
              </a:rPr>
              <a:t>Lower Bound on ‘Simple’ Sorting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Simple sorting</a:t>
            </a:r>
          </a:p>
          <a:p>
            <a:pPr lvl="1" eaLnBrk="1" hangingPunct="1">
              <a:defRPr/>
            </a:pPr>
            <a:r>
              <a:rPr lang="en-US" dirty="0" smtClean="0"/>
              <a:t>Performing only </a:t>
            </a:r>
            <a:r>
              <a:rPr lang="en-US" dirty="0" smtClean="0">
                <a:solidFill>
                  <a:schemeClr val="accent6"/>
                </a:solidFill>
              </a:rPr>
              <a:t>adjacent</a:t>
            </a:r>
            <a:r>
              <a:rPr lang="en-US" dirty="0" smtClean="0"/>
              <a:t> exchanges</a:t>
            </a:r>
          </a:p>
          <a:p>
            <a:pPr lvl="1" eaLnBrk="1" hangingPunct="1">
              <a:defRPr/>
            </a:pPr>
            <a:r>
              <a:rPr lang="en-US" dirty="0" smtClean="0"/>
              <a:t>Such as bubble sort and insertion sort</a:t>
            </a:r>
          </a:p>
          <a:p>
            <a:pPr eaLnBrk="1" hangingPunct="1">
              <a:defRPr/>
            </a:pPr>
            <a:r>
              <a:rPr lang="en-US" dirty="0" smtClean="0"/>
              <a:t>Inversions</a:t>
            </a:r>
          </a:p>
          <a:p>
            <a:pPr lvl="1" eaLnBrk="1" hangingPunct="1">
              <a:defRPr/>
            </a:pPr>
            <a:r>
              <a:rPr lang="en-US" dirty="0" smtClean="0"/>
              <a:t> an ordered pair </a:t>
            </a:r>
            <a:r>
              <a:rPr lang="en-US" dirty="0" smtClean="0">
                <a:solidFill>
                  <a:schemeClr val="accent2"/>
                </a:solidFill>
              </a:rPr>
              <a:t>(</a:t>
            </a:r>
            <a:r>
              <a:rPr lang="en-US" dirty="0" err="1" smtClean="0">
                <a:solidFill>
                  <a:schemeClr val="accent2"/>
                </a:solidFill>
              </a:rPr>
              <a:t>i</a:t>
            </a:r>
            <a:r>
              <a:rPr lang="en-US" dirty="0" smtClean="0">
                <a:solidFill>
                  <a:schemeClr val="accent2"/>
                </a:solidFill>
              </a:rPr>
              <a:t>, j)</a:t>
            </a:r>
            <a:r>
              <a:rPr lang="en-US" dirty="0" smtClean="0"/>
              <a:t> such that </a:t>
            </a:r>
            <a:r>
              <a:rPr lang="en-US" dirty="0" err="1" smtClean="0">
                <a:solidFill>
                  <a:schemeClr val="accent2"/>
                </a:solidFill>
              </a:rPr>
              <a:t>i</a:t>
            </a:r>
            <a:r>
              <a:rPr lang="en-US" dirty="0" smtClean="0">
                <a:solidFill>
                  <a:schemeClr val="accent2"/>
                </a:solidFill>
              </a:rPr>
              <a:t>&lt;j</a:t>
            </a:r>
            <a:r>
              <a:rPr lang="en-US" dirty="0" smtClean="0"/>
              <a:t> but </a:t>
            </a:r>
            <a:r>
              <a:rPr lang="en-US" dirty="0" smtClean="0">
                <a:solidFill>
                  <a:schemeClr val="accent2"/>
                </a:solidFill>
              </a:rPr>
              <a:t>a[</a:t>
            </a:r>
            <a:r>
              <a:rPr lang="en-US" dirty="0" err="1" smtClean="0">
                <a:solidFill>
                  <a:schemeClr val="accent2"/>
                </a:solidFill>
              </a:rPr>
              <a:t>i</a:t>
            </a:r>
            <a:r>
              <a:rPr lang="en-US" dirty="0" smtClean="0">
                <a:solidFill>
                  <a:schemeClr val="accent2"/>
                </a:solidFill>
              </a:rPr>
              <a:t>] &gt; a[j]</a:t>
            </a:r>
          </a:p>
          <a:p>
            <a:pPr lvl="1" eaLnBrk="1" hangingPunct="1">
              <a:defRPr/>
            </a:pPr>
            <a:r>
              <a:rPr lang="en-US" dirty="0" smtClean="0"/>
              <a:t>34,8,64,51,32,21</a:t>
            </a:r>
          </a:p>
          <a:p>
            <a:pPr lvl="1" eaLnBrk="1" hangingPunct="1">
              <a:defRPr/>
            </a:pPr>
            <a:r>
              <a:rPr lang="en-US" dirty="0" smtClean="0"/>
              <a:t>(34,8), (34,32), (34,21), (64,51) …</a:t>
            </a:r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Once an array has no inversions it is sorted</a:t>
            </a:r>
          </a:p>
          <a:p>
            <a:pPr eaLnBrk="1" hangingPunct="1">
              <a:defRPr/>
            </a:pPr>
            <a:r>
              <a:rPr lang="en-US" dirty="0" smtClean="0"/>
              <a:t>So sorting bounds depend on ‘average’ number of inversions performed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6A82EC-EE47-422C-B8AF-4F295ECA4489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Theorem 1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Average number of inversions in an array of N distinct elements is </a:t>
            </a:r>
            <a:r>
              <a:rPr lang="en-US" smtClean="0">
                <a:solidFill>
                  <a:schemeClr val="accent2"/>
                </a:solidFill>
              </a:rPr>
              <a:t>N(N-1)/4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lvl="1" eaLnBrk="1" hangingPunct="1"/>
            <a:r>
              <a:rPr lang="en-US" smtClean="0"/>
              <a:t>For any list L, consider reverse list L</a:t>
            </a:r>
            <a:r>
              <a:rPr lang="en-US" baseline="-25000" smtClean="0"/>
              <a:t>r</a:t>
            </a:r>
          </a:p>
          <a:p>
            <a:pPr lvl="2" eaLnBrk="1" hangingPunct="1"/>
            <a:r>
              <a:rPr lang="en-US" sz="1800" smtClean="0"/>
              <a:t>L: 34, 8, 64, 51, 32, 21</a:t>
            </a:r>
          </a:p>
          <a:p>
            <a:pPr lvl="2" eaLnBrk="1" hangingPunct="1"/>
            <a:r>
              <a:rPr lang="en-US" sz="1800" smtClean="0"/>
              <a:t>Lr: 21, 32, 51, 64, 8, 34</a:t>
            </a:r>
          </a:p>
          <a:p>
            <a:pPr lvl="1" eaLnBrk="1" hangingPunct="1"/>
            <a:r>
              <a:rPr lang="en-US" smtClean="0"/>
              <a:t>All possible number of pairs is            in L and Lr</a:t>
            </a:r>
          </a:p>
          <a:p>
            <a:pPr lvl="1" eaLnBrk="1" hangingPunct="1"/>
            <a:r>
              <a:rPr lang="en-US" smtClean="0">
                <a:solidFill>
                  <a:schemeClr val="accent2"/>
                </a:solidFill>
              </a:rPr>
              <a:t>= N(N-1)/2</a:t>
            </a:r>
          </a:p>
          <a:p>
            <a:pPr lvl="1" eaLnBrk="1" hangingPunct="1"/>
            <a:r>
              <a:rPr lang="en-US" smtClean="0"/>
              <a:t>Average number of inversion in L = </a:t>
            </a:r>
            <a:r>
              <a:rPr lang="en-US" smtClean="0">
                <a:solidFill>
                  <a:schemeClr val="accent2"/>
                </a:solidFill>
              </a:rPr>
              <a:t>N(N-1)/4</a:t>
            </a:r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/>
        </p:nvGraphicFramePr>
        <p:xfrm>
          <a:off x="5029200" y="3505200"/>
          <a:ext cx="609600" cy="609600"/>
        </p:xfrm>
        <a:graphic>
          <a:graphicData uri="http://schemas.openxmlformats.org/presentationml/2006/ole">
            <p:oleObj spid="_x0000_s15368" name="Equation" r:id="rId4" imgW="22860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F8F2-7C1B-4945-AB1C-A1B4C1A18989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Theorem 2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Any algorithm that sorts by exchanging adjacent elements requires </a:t>
            </a:r>
            <a:r>
              <a:rPr lang="el-GR" dirty="0" smtClean="0">
                <a:solidFill>
                  <a:schemeClr val="accent2"/>
                </a:solidFill>
                <a:cs typeface="Arial" charset="0"/>
              </a:rPr>
              <a:t>Ω</a:t>
            </a:r>
            <a:r>
              <a:rPr lang="en-US" dirty="0" smtClean="0">
                <a:solidFill>
                  <a:schemeClr val="accent2"/>
                </a:solidFill>
                <a:cs typeface="Arial" charset="0"/>
              </a:rPr>
              <a:t>(n²)</a:t>
            </a:r>
            <a:r>
              <a:rPr lang="en-US" dirty="0" smtClean="0">
                <a:cs typeface="Arial" charset="0"/>
              </a:rPr>
              <a:t> </a:t>
            </a:r>
            <a:r>
              <a:rPr lang="en-US" dirty="0" smtClean="0">
                <a:solidFill>
                  <a:schemeClr val="accent6"/>
                </a:solidFill>
                <a:cs typeface="Arial" charset="0"/>
              </a:rPr>
              <a:t>average</a:t>
            </a:r>
            <a:r>
              <a:rPr lang="en-US" dirty="0" smtClean="0">
                <a:cs typeface="Arial" charset="0"/>
              </a:rPr>
              <a:t> time</a:t>
            </a:r>
          </a:p>
          <a:p>
            <a:pPr eaLnBrk="1" hangingPunct="1">
              <a:defRPr/>
            </a:pPr>
            <a:endParaRPr lang="en-US" dirty="0" smtClean="0">
              <a:cs typeface="Arial" charset="0"/>
            </a:endParaRPr>
          </a:p>
          <a:p>
            <a:pPr lvl="1" eaLnBrk="1" hangingPunct="1">
              <a:defRPr/>
            </a:pPr>
            <a:r>
              <a:rPr lang="en-US" dirty="0" smtClean="0">
                <a:cs typeface="Arial" charset="0"/>
              </a:rPr>
              <a:t>Average number of inversions = </a:t>
            </a:r>
            <a:r>
              <a:rPr lang="el-GR" dirty="0" smtClean="0">
                <a:solidFill>
                  <a:schemeClr val="accent2"/>
                </a:solidFill>
                <a:cs typeface="Arial" charset="0"/>
              </a:rPr>
              <a:t>Ω</a:t>
            </a:r>
            <a:r>
              <a:rPr lang="en-US" dirty="0" smtClean="0">
                <a:solidFill>
                  <a:schemeClr val="accent2"/>
                </a:solidFill>
                <a:cs typeface="Arial" charset="0"/>
              </a:rPr>
              <a:t>(n</a:t>
            </a:r>
            <a:r>
              <a:rPr lang="en-US" baseline="30000" dirty="0" smtClean="0">
                <a:solidFill>
                  <a:schemeClr val="accent2"/>
                </a:solidFill>
                <a:cs typeface="Arial" charset="0"/>
              </a:rPr>
              <a:t>2</a:t>
            </a:r>
            <a:r>
              <a:rPr lang="en-US" dirty="0" smtClean="0">
                <a:solidFill>
                  <a:schemeClr val="accent2"/>
                </a:solidFill>
                <a:cs typeface="Arial" charset="0"/>
              </a:rPr>
              <a:t>)</a:t>
            </a:r>
          </a:p>
          <a:p>
            <a:pPr lvl="1" eaLnBrk="1" hangingPunct="1">
              <a:defRPr/>
            </a:pPr>
            <a:r>
              <a:rPr lang="en-US" dirty="0" smtClean="0">
                <a:cs typeface="Arial" charset="0"/>
              </a:rPr>
              <a:t>Number of swaps required  = </a:t>
            </a:r>
            <a:r>
              <a:rPr lang="el-GR" dirty="0" smtClean="0">
                <a:solidFill>
                  <a:schemeClr val="accent2"/>
                </a:solidFill>
                <a:cs typeface="Arial" charset="0"/>
              </a:rPr>
              <a:t>Ω</a:t>
            </a:r>
            <a:r>
              <a:rPr lang="en-US" dirty="0" smtClean="0">
                <a:solidFill>
                  <a:schemeClr val="accent2"/>
                </a:solidFill>
                <a:cs typeface="Arial" charset="0"/>
              </a:rPr>
              <a:t>(n</a:t>
            </a:r>
            <a:r>
              <a:rPr lang="en-US" baseline="30000" dirty="0" smtClean="0">
                <a:solidFill>
                  <a:schemeClr val="accent2"/>
                </a:solidFill>
                <a:cs typeface="Arial" charset="0"/>
              </a:rPr>
              <a:t>2</a:t>
            </a:r>
            <a:r>
              <a:rPr lang="en-US" dirty="0" smtClean="0">
                <a:solidFill>
                  <a:schemeClr val="accent2"/>
                </a:solidFill>
                <a:cs typeface="Arial" charset="0"/>
              </a:rPr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2443C-F7DC-41CC-BDEF-5B3A15A7AE01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Tighter Bound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O( n </a:t>
            </a:r>
            <a:r>
              <a:rPr lang="en-US" dirty="0" smtClean="0"/>
              <a:t>log n </a:t>
            </a:r>
            <a:r>
              <a:rPr lang="en-US" dirty="0" smtClean="0"/>
              <a:t>)</a:t>
            </a:r>
          </a:p>
          <a:p>
            <a:pPr lvl="1" eaLnBrk="1" hangingPunct="1">
              <a:defRPr/>
            </a:pPr>
            <a:r>
              <a:rPr lang="en-US" dirty="0" smtClean="0"/>
              <a:t>Optimal bound for comparison-based sorting algorithms</a:t>
            </a:r>
          </a:p>
          <a:p>
            <a:pPr lvl="1" eaLnBrk="1" hangingPunct="1">
              <a:defRPr/>
            </a:pPr>
            <a:r>
              <a:rPr lang="en-US" dirty="0" smtClean="0"/>
              <a:t>Achieved by </a:t>
            </a:r>
            <a:r>
              <a:rPr lang="en-US" dirty="0" smtClean="0">
                <a:solidFill>
                  <a:schemeClr val="accent6"/>
                </a:solidFill>
              </a:rPr>
              <a:t>Quick Sort, Merge Sort, and Heap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60E21-C706-4C94-9FEB-3E99A345B080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Shell Sort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Also referred to as </a:t>
            </a:r>
            <a:r>
              <a:rPr lang="en-US" sz="2000" i="1" smtClean="0">
                <a:solidFill>
                  <a:schemeClr val="accent2"/>
                </a:solidFill>
              </a:rPr>
              <a:t>Diminishing Increment Sort</a:t>
            </a:r>
            <a:endParaRPr lang="en-US" sz="20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0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Increment sequence – </a:t>
            </a:r>
            <a:r>
              <a:rPr lang="en-US" sz="2000" smtClean="0">
                <a:solidFill>
                  <a:schemeClr val="accent2"/>
                </a:solidFill>
              </a:rPr>
              <a:t>h</a:t>
            </a:r>
            <a:r>
              <a:rPr lang="en-US" sz="2000" baseline="-25000" smtClean="0">
                <a:solidFill>
                  <a:schemeClr val="accent2"/>
                </a:solidFill>
              </a:rPr>
              <a:t>1</a:t>
            </a:r>
            <a:r>
              <a:rPr lang="en-US" sz="2000" smtClean="0">
                <a:solidFill>
                  <a:schemeClr val="accent2"/>
                </a:solidFill>
              </a:rPr>
              <a:t>, h</a:t>
            </a:r>
            <a:r>
              <a:rPr lang="en-US" sz="2000" baseline="-25000" smtClean="0">
                <a:solidFill>
                  <a:schemeClr val="accent2"/>
                </a:solidFill>
              </a:rPr>
              <a:t>2</a:t>
            </a:r>
            <a:r>
              <a:rPr lang="en-US" sz="2000" smtClean="0">
                <a:solidFill>
                  <a:schemeClr val="accent2"/>
                </a:solidFill>
              </a:rPr>
              <a:t>,..h</a:t>
            </a:r>
            <a:r>
              <a:rPr lang="en-US" sz="2000" baseline="-25000" smtClean="0">
                <a:solidFill>
                  <a:schemeClr val="accent2"/>
                </a:solidFill>
              </a:rPr>
              <a:t>k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>
                <a:solidFill>
                  <a:schemeClr val="accent2"/>
                </a:solidFill>
              </a:rPr>
              <a:t>h</a:t>
            </a:r>
            <a:r>
              <a:rPr lang="en-US" sz="2000" baseline="-25000" smtClean="0">
                <a:solidFill>
                  <a:schemeClr val="accent2"/>
                </a:solidFill>
              </a:rPr>
              <a:t>1</a:t>
            </a:r>
            <a:r>
              <a:rPr lang="en-US" sz="2000" smtClean="0">
                <a:solidFill>
                  <a:schemeClr val="accent2"/>
                </a:solidFill>
              </a:rPr>
              <a:t> = 1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After a phase using </a:t>
            </a:r>
            <a:r>
              <a:rPr lang="en-US" sz="2000" smtClean="0">
                <a:solidFill>
                  <a:schemeClr val="accent2"/>
                </a:solidFill>
              </a:rPr>
              <a:t>h</a:t>
            </a:r>
            <a:r>
              <a:rPr lang="en-US" sz="2000" baseline="-25000" smtClean="0">
                <a:solidFill>
                  <a:schemeClr val="accent2"/>
                </a:solidFill>
              </a:rPr>
              <a:t>k</a:t>
            </a:r>
            <a:r>
              <a:rPr lang="en-US" sz="2000" smtClean="0"/>
              <a:t>, for each </a:t>
            </a:r>
            <a:r>
              <a:rPr lang="en-US" sz="2000" smtClean="0">
                <a:solidFill>
                  <a:schemeClr val="accent2"/>
                </a:solidFill>
              </a:rPr>
              <a:t>i, a[i] &lt;= a[i+h</a:t>
            </a:r>
            <a:r>
              <a:rPr lang="en-US" sz="2000" baseline="-25000" smtClean="0">
                <a:solidFill>
                  <a:schemeClr val="accent2"/>
                </a:solidFill>
              </a:rPr>
              <a:t>k</a:t>
            </a:r>
            <a:r>
              <a:rPr lang="en-US" sz="2000" smtClean="0">
                <a:solidFill>
                  <a:schemeClr val="accent2"/>
                </a:solidFill>
              </a:rPr>
              <a:t>]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In other words – all elements spaced </a:t>
            </a:r>
            <a:r>
              <a:rPr lang="en-US" sz="2000" smtClean="0">
                <a:solidFill>
                  <a:schemeClr val="accent2"/>
                </a:solidFill>
              </a:rPr>
              <a:t>h</a:t>
            </a:r>
            <a:r>
              <a:rPr lang="en-US" sz="2000" baseline="-25000" smtClean="0">
                <a:solidFill>
                  <a:schemeClr val="accent2"/>
                </a:solidFill>
              </a:rPr>
              <a:t>k</a:t>
            </a:r>
            <a:r>
              <a:rPr lang="en-US" sz="2000" smtClean="0"/>
              <a:t> apart are sorted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In the original design of shell sort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Start with </a:t>
            </a:r>
            <a:r>
              <a:rPr lang="en-US" sz="1800" smtClean="0">
                <a:solidFill>
                  <a:schemeClr val="accent2"/>
                </a:solidFill>
              </a:rPr>
              <a:t>h = floor(n/2);</a:t>
            </a:r>
            <a:r>
              <a:rPr lang="en-US" sz="1800" smtClean="0"/>
              <a:t> keep reducing by half in each iteration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90692-BE74-4513-B768-561A2AFA7E7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Shell Sort</a:t>
            </a:r>
          </a:p>
        </p:txBody>
      </p:sp>
      <p:pic>
        <p:nvPicPr>
          <p:cNvPr id="19460" name="Picture 4" descr="fig07_0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14600"/>
            <a:ext cx="86868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1447800" y="31242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Line 8"/>
          <p:cNvSpPr>
            <a:spLocks noChangeShapeType="1"/>
          </p:cNvSpPr>
          <p:nvPr/>
        </p:nvSpPr>
        <p:spPr bwMode="auto">
          <a:xfrm>
            <a:off x="1447800" y="35052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3" name="Line 9"/>
          <p:cNvSpPr>
            <a:spLocks noChangeShapeType="1"/>
          </p:cNvSpPr>
          <p:nvPr/>
        </p:nvSpPr>
        <p:spPr bwMode="auto">
          <a:xfrm>
            <a:off x="4419600" y="31242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Line 10"/>
          <p:cNvSpPr>
            <a:spLocks noChangeShapeType="1"/>
          </p:cNvSpPr>
          <p:nvPr/>
        </p:nvSpPr>
        <p:spPr bwMode="auto">
          <a:xfrm>
            <a:off x="7391400" y="31242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Line 11"/>
          <p:cNvSpPr>
            <a:spLocks noChangeShapeType="1"/>
          </p:cNvSpPr>
          <p:nvPr/>
        </p:nvSpPr>
        <p:spPr bwMode="auto">
          <a:xfrm>
            <a:off x="3276600" y="35052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Line 12"/>
          <p:cNvSpPr>
            <a:spLocks noChangeShapeType="1"/>
          </p:cNvSpPr>
          <p:nvPr/>
        </p:nvSpPr>
        <p:spPr bwMode="auto">
          <a:xfrm>
            <a:off x="5029200" y="35052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Line 13"/>
          <p:cNvSpPr>
            <a:spLocks noChangeShapeType="1"/>
          </p:cNvSpPr>
          <p:nvPr/>
        </p:nvSpPr>
        <p:spPr bwMode="auto">
          <a:xfrm>
            <a:off x="6781800" y="35052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Line 14"/>
          <p:cNvSpPr>
            <a:spLocks noChangeShapeType="1"/>
          </p:cNvSpPr>
          <p:nvPr/>
        </p:nvSpPr>
        <p:spPr bwMode="auto">
          <a:xfrm>
            <a:off x="8610600" y="35052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746C8F-6F21-444E-AF89-CFEED117E78E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Shell Sort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0600" y="1676400"/>
            <a:ext cx="4495141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n-lt"/>
              </a:rPr>
              <a:t>/**</a:t>
            </a:r>
          </a:p>
          <a:p>
            <a:r>
              <a:rPr lang="en-US" sz="1400" b="1" dirty="0" smtClean="0">
                <a:latin typeface="+mn-lt"/>
              </a:rPr>
              <a:t> * </a:t>
            </a:r>
            <a:r>
              <a:rPr lang="en-US" sz="1400" b="1" dirty="0" err="1" smtClean="0">
                <a:latin typeface="+mn-lt"/>
              </a:rPr>
              <a:t>Shellsort</a:t>
            </a:r>
            <a:r>
              <a:rPr lang="en-US" sz="1400" b="1" dirty="0" smtClean="0">
                <a:latin typeface="+mn-lt"/>
              </a:rPr>
              <a:t>, using Shell's (poor) increments.</a:t>
            </a:r>
          </a:p>
          <a:p>
            <a:r>
              <a:rPr lang="en-US" sz="1400" b="1" dirty="0" smtClean="0">
                <a:latin typeface="+mn-lt"/>
              </a:rPr>
              <a:t> */</a:t>
            </a:r>
          </a:p>
          <a:p>
            <a:r>
              <a:rPr lang="en-US" sz="1400" b="1" dirty="0" smtClean="0">
                <a:latin typeface="+mn-lt"/>
              </a:rPr>
              <a:t>template &lt;</a:t>
            </a:r>
            <a:r>
              <a:rPr lang="en-US" sz="1400" b="1" dirty="0" err="1" smtClean="0">
                <a:latin typeface="+mn-lt"/>
              </a:rPr>
              <a:t>typename</a:t>
            </a:r>
            <a:r>
              <a:rPr lang="en-US" sz="1400" b="1" dirty="0" smtClean="0">
                <a:latin typeface="+mn-lt"/>
              </a:rPr>
              <a:t> Comparable&gt;</a:t>
            </a:r>
          </a:p>
          <a:p>
            <a:r>
              <a:rPr lang="en-US" sz="1400" b="1" dirty="0" smtClean="0">
                <a:latin typeface="+mn-lt"/>
              </a:rPr>
              <a:t>void </a:t>
            </a:r>
            <a:r>
              <a:rPr lang="en-US" sz="1400" b="1" dirty="0" err="1" smtClean="0">
                <a:latin typeface="+mn-lt"/>
              </a:rPr>
              <a:t>shellsort</a:t>
            </a:r>
            <a:r>
              <a:rPr lang="en-US" sz="1400" b="1" dirty="0" smtClean="0">
                <a:latin typeface="+mn-lt"/>
              </a:rPr>
              <a:t>( vector&lt;Comparable&gt; &amp; a )</a:t>
            </a:r>
          </a:p>
          <a:p>
            <a:r>
              <a:rPr lang="en-US" sz="1400" b="1" dirty="0" smtClean="0">
                <a:latin typeface="+mn-lt"/>
              </a:rPr>
              <a:t>{</a:t>
            </a:r>
          </a:p>
          <a:p>
            <a:r>
              <a:rPr lang="en-US" sz="1400" b="1" dirty="0" smtClean="0">
                <a:latin typeface="+mn-lt"/>
              </a:rPr>
              <a:t>    for( </a:t>
            </a:r>
            <a:r>
              <a:rPr lang="en-US" sz="1400" b="1" dirty="0" err="1" smtClean="0">
                <a:latin typeface="+mn-lt"/>
              </a:rPr>
              <a:t>int</a:t>
            </a:r>
            <a:r>
              <a:rPr lang="en-US" sz="1400" b="1" dirty="0" smtClean="0">
                <a:latin typeface="+mn-lt"/>
              </a:rPr>
              <a:t> gap = </a:t>
            </a:r>
            <a:r>
              <a:rPr lang="en-US" sz="1400" b="1" dirty="0" err="1" smtClean="0">
                <a:latin typeface="+mn-lt"/>
              </a:rPr>
              <a:t>a.size</a:t>
            </a:r>
            <a:r>
              <a:rPr lang="en-US" sz="1400" b="1" dirty="0" smtClean="0">
                <a:latin typeface="+mn-lt"/>
              </a:rPr>
              <a:t>( ) / 2; gap &gt; 0; gap /= 2 )</a:t>
            </a:r>
          </a:p>
          <a:p>
            <a:r>
              <a:rPr lang="en-US" sz="1400" b="1" dirty="0" smtClean="0">
                <a:latin typeface="+mn-lt"/>
              </a:rPr>
              <a:t>        for( </a:t>
            </a:r>
            <a:r>
              <a:rPr lang="en-US" sz="1400" b="1" dirty="0" err="1" smtClean="0">
                <a:latin typeface="+mn-lt"/>
              </a:rPr>
              <a:t>int</a:t>
            </a:r>
            <a:r>
              <a:rPr lang="en-US" sz="1400" b="1" dirty="0" smtClean="0">
                <a:latin typeface="+mn-lt"/>
              </a:rPr>
              <a:t> </a:t>
            </a:r>
            <a:r>
              <a:rPr lang="en-US" sz="1400" b="1" dirty="0" err="1" smtClean="0">
                <a:latin typeface="+mn-lt"/>
              </a:rPr>
              <a:t>i</a:t>
            </a:r>
            <a:r>
              <a:rPr lang="en-US" sz="1400" b="1" dirty="0" smtClean="0">
                <a:latin typeface="+mn-lt"/>
              </a:rPr>
              <a:t> = gap; </a:t>
            </a:r>
            <a:r>
              <a:rPr lang="en-US" sz="1400" b="1" dirty="0" err="1" smtClean="0">
                <a:latin typeface="+mn-lt"/>
              </a:rPr>
              <a:t>i</a:t>
            </a:r>
            <a:r>
              <a:rPr lang="en-US" sz="1400" b="1" dirty="0" smtClean="0">
                <a:latin typeface="+mn-lt"/>
              </a:rPr>
              <a:t> &lt; </a:t>
            </a:r>
            <a:r>
              <a:rPr lang="en-US" sz="1400" b="1" dirty="0" err="1" smtClean="0">
                <a:latin typeface="+mn-lt"/>
              </a:rPr>
              <a:t>a.size</a:t>
            </a:r>
            <a:r>
              <a:rPr lang="en-US" sz="1400" b="1" dirty="0" smtClean="0">
                <a:latin typeface="+mn-lt"/>
              </a:rPr>
              <a:t>( ); ++</a:t>
            </a:r>
            <a:r>
              <a:rPr lang="en-US" sz="1400" b="1" dirty="0" err="1" smtClean="0">
                <a:latin typeface="+mn-lt"/>
              </a:rPr>
              <a:t>i</a:t>
            </a:r>
            <a:r>
              <a:rPr lang="en-US" sz="1400" b="1" dirty="0" smtClean="0">
                <a:latin typeface="+mn-lt"/>
              </a:rPr>
              <a:t> )</a:t>
            </a:r>
          </a:p>
          <a:p>
            <a:r>
              <a:rPr lang="en-US" sz="1400" b="1" dirty="0" smtClean="0">
                <a:latin typeface="+mn-lt"/>
              </a:rPr>
              <a:t>        {</a:t>
            </a:r>
          </a:p>
          <a:p>
            <a:r>
              <a:rPr lang="en-US" sz="1400" b="1" dirty="0" smtClean="0">
                <a:latin typeface="+mn-lt"/>
              </a:rPr>
              <a:t>            Comparable </a:t>
            </a:r>
            <a:r>
              <a:rPr lang="en-US" sz="1400" b="1" dirty="0" err="1" smtClean="0">
                <a:latin typeface="+mn-lt"/>
              </a:rPr>
              <a:t>tmp</a:t>
            </a:r>
            <a:r>
              <a:rPr lang="en-US" sz="1400" b="1" dirty="0" smtClean="0">
                <a:latin typeface="+mn-lt"/>
              </a:rPr>
              <a:t> = </a:t>
            </a:r>
            <a:r>
              <a:rPr lang="en-US" sz="1400" b="1" dirty="0" err="1" smtClean="0">
                <a:latin typeface="+mn-lt"/>
              </a:rPr>
              <a:t>std</a:t>
            </a:r>
            <a:r>
              <a:rPr lang="en-US" sz="1400" b="1" dirty="0" smtClean="0">
                <a:latin typeface="+mn-lt"/>
              </a:rPr>
              <a:t>::move( a[ </a:t>
            </a:r>
            <a:r>
              <a:rPr lang="en-US" sz="1400" b="1" dirty="0" err="1" smtClean="0">
                <a:latin typeface="+mn-lt"/>
              </a:rPr>
              <a:t>i</a:t>
            </a:r>
            <a:r>
              <a:rPr lang="en-US" sz="1400" b="1" dirty="0" smtClean="0">
                <a:latin typeface="+mn-lt"/>
              </a:rPr>
              <a:t> ] );</a:t>
            </a:r>
          </a:p>
          <a:p>
            <a:r>
              <a:rPr lang="en-US" sz="1400" b="1" dirty="0" smtClean="0">
                <a:latin typeface="+mn-lt"/>
              </a:rPr>
              <a:t>            </a:t>
            </a:r>
            <a:r>
              <a:rPr lang="en-US" sz="1400" b="1" dirty="0" err="1" smtClean="0">
                <a:latin typeface="+mn-lt"/>
              </a:rPr>
              <a:t>int</a:t>
            </a:r>
            <a:r>
              <a:rPr lang="en-US" sz="1400" b="1" dirty="0" smtClean="0">
                <a:latin typeface="+mn-lt"/>
              </a:rPr>
              <a:t> j = </a:t>
            </a:r>
            <a:r>
              <a:rPr lang="en-US" sz="1400" b="1" dirty="0" err="1" smtClean="0">
                <a:latin typeface="+mn-lt"/>
              </a:rPr>
              <a:t>i</a:t>
            </a:r>
            <a:r>
              <a:rPr lang="en-US" sz="1400" b="1" dirty="0" smtClean="0">
                <a:latin typeface="+mn-lt"/>
              </a:rPr>
              <a:t>;</a:t>
            </a:r>
          </a:p>
          <a:p>
            <a:endParaRPr lang="en-US" sz="1400" b="1" dirty="0" smtClean="0">
              <a:latin typeface="+mn-lt"/>
            </a:endParaRPr>
          </a:p>
          <a:p>
            <a:r>
              <a:rPr lang="en-US" sz="1400" b="1" dirty="0" smtClean="0">
                <a:latin typeface="+mn-lt"/>
              </a:rPr>
              <a:t>            for( ; j &gt;= gap &amp;&amp; </a:t>
            </a:r>
            <a:r>
              <a:rPr lang="en-US" sz="1400" b="1" dirty="0" err="1" smtClean="0">
                <a:latin typeface="+mn-lt"/>
              </a:rPr>
              <a:t>tmp</a:t>
            </a:r>
            <a:r>
              <a:rPr lang="en-US" sz="1400" b="1" dirty="0" smtClean="0">
                <a:latin typeface="+mn-lt"/>
              </a:rPr>
              <a:t> &lt; a[ j - gap ]; j -= gap )</a:t>
            </a:r>
          </a:p>
          <a:p>
            <a:r>
              <a:rPr lang="en-US" sz="1400" b="1" dirty="0" smtClean="0">
                <a:latin typeface="+mn-lt"/>
              </a:rPr>
              <a:t>                a[ j ] = </a:t>
            </a:r>
            <a:r>
              <a:rPr lang="en-US" sz="1400" b="1" dirty="0" err="1" smtClean="0">
                <a:latin typeface="+mn-lt"/>
              </a:rPr>
              <a:t>std</a:t>
            </a:r>
            <a:r>
              <a:rPr lang="en-US" sz="1400" b="1" dirty="0" smtClean="0">
                <a:latin typeface="+mn-lt"/>
              </a:rPr>
              <a:t>::move( a[ j - gap ] );</a:t>
            </a:r>
          </a:p>
          <a:p>
            <a:r>
              <a:rPr lang="en-US" sz="1400" b="1" dirty="0" smtClean="0">
                <a:latin typeface="+mn-lt"/>
              </a:rPr>
              <a:t>            a[ j ] = </a:t>
            </a:r>
            <a:r>
              <a:rPr lang="en-US" sz="1400" b="1" dirty="0" err="1" smtClean="0">
                <a:latin typeface="+mn-lt"/>
              </a:rPr>
              <a:t>std</a:t>
            </a:r>
            <a:r>
              <a:rPr lang="en-US" sz="1400" b="1" dirty="0" smtClean="0">
                <a:latin typeface="+mn-lt"/>
              </a:rPr>
              <a:t>::move( </a:t>
            </a:r>
            <a:r>
              <a:rPr lang="en-US" sz="1400" b="1" dirty="0" err="1" smtClean="0">
                <a:latin typeface="+mn-lt"/>
              </a:rPr>
              <a:t>tmp</a:t>
            </a:r>
            <a:r>
              <a:rPr lang="en-US" sz="1400" b="1" dirty="0" smtClean="0">
                <a:latin typeface="+mn-lt"/>
              </a:rPr>
              <a:t> );</a:t>
            </a:r>
          </a:p>
          <a:p>
            <a:r>
              <a:rPr lang="en-US" sz="1400" b="1" dirty="0" smtClean="0">
                <a:latin typeface="+mn-lt"/>
              </a:rPr>
              <a:t>        }</a:t>
            </a:r>
          </a:p>
          <a:p>
            <a:r>
              <a:rPr lang="en-US" sz="1400" b="1" dirty="0" smtClean="0">
                <a:latin typeface="+mn-lt"/>
              </a:rPr>
              <a:t>}</a:t>
            </a:r>
            <a:endParaRPr lang="en-US" sz="1400" b="1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EBBCB6-8233-4D0E-BF93-D4C5805DE98C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Comparison-Based Sorting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 – 2,3,1,15,11,23,1</a:t>
            </a:r>
          </a:p>
          <a:p>
            <a:pPr eaLnBrk="1" hangingPunct="1"/>
            <a:r>
              <a:rPr lang="en-US" smtClean="0"/>
              <a:t>Output – 1,1,2,3,11,15,23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Class ‘</a:t>
            </a:r>
            <a:r>
              <a:rPr lang="en-US" i="1" smtClean="0">
                <a:solidFill>
                  <a:schemeClr val="tx1"/>
                </a:solidFill>
              </a:rPr>
              <a:t>Animals</a:t>
            </a:r>
            <a:r>
              <a:rPr lang="en-US" i="1" smtClean="0">
                <a:solidFill>
                  <a:schemeClr val="bg2"/>
                </a:solidFill>
              </a:rPr>
              <a:t>’</a:t>
            </a:r>
          </a:p>
          <a:p>
            <a:pPr lvl="1" eaLnBrk="1" hangingPunct="1"/>
            <a:r>
              <a:rPr lang="en-US" smtClean="0"/>
              <a:t> Sort Objects – </a:t>
            </a:r>
            <a:r>
              <a:rPr lang="en-US" smtClean="0">
                <a:solidFill>
                  <a:schemeClr val="accent2"/>
                </a:solidFill>
              </a:rPr>
              <a:t>Rabbit, Cat, Rat</a:t>
            </a:r>
            <a:r>
              <a:rPr lang="en-US" smtClean="0"/>
              <a:t> ??</a:t>
            </a:r>
          </a:p>
          <a:p>
            <a:pPr lvl="2" eaLnBrk="1" hangingPunct="1"/>
            <a:r>
              <a:rPr lang="en-US" sz="1800" smtClean="0"/>
              <a:t> Class must specify how to compare Objects</a:t>
            </a:r>
          </a:p>
          <a:p>
            <a:pPr eaLnBrk="1" hangingPunct="1"/>
            <a:r>
              <a:rPr lang="en-US" smtClean="0"/>
              <a:t>In general, need the support of</a:t>
            </a:r>
          </a:p>
          <a:p>
            <a:pPr lvl="1" eaLnBrk="1" hangingPunct="1"/>
            <a:r>
              <a:rPr lang="en-US" smtClean="0">
                <a:solidFill>
                  <a:schemeClr val="accent2"/>
                </a:solidFill>
              </a:rPr>
              <a:t>‘&lt;‘ and ‘&gt;’ operators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07ABB-9ADA-4281-A5FF-0F5EFD1C4BE2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Shell Sort - Analysis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Each pass (h</a:t>
            </a:r>
            <a:r>
              <a:rPr lang="en-US" baseline="-25000" smtClean="0"/>
              <a:t>k</a:t>
            </a:r>
            <a:r>
              <a:rPr lang="en-US" smtClean="0"/>
              <a:t>) consists of h</a:t>
            </a:r>
            <a:r>
              <a:rPr lang="en-US" baseline="-25000" smtClean="0"/>
              <a:t>k</a:t>
            </a:r>
            <a:r>
              <a:rPr lang="en-US" smtClean="0"/>
              <a:t> insertion sorts of about N/h</a:t>
            </a:r>
            <a:r>
              <a:rPr lang="en-US" baseline="-25000" smtClean="0"/>
              <a:t>k</a:t>
            </a:r>
            <a:r>
              <a:rPr lang="en-US" smtClean="0"/>
              <a:t> elements</a:t>
            </a:r>
          </a:p>
          <a:p>
            <a:pPr lvl="1" eaLnBrk="1" hangingPunct="1"/>
            <a:r>
              <a:rPr lang="en-US" smtClean="0"/>
              <a:t>O(h</a:t>
            </a:r>
            <a:r>
              <a:rPr lang="en-US" baseline="-25000" smtClean="0"/>
              <a:t>k</a:t>
            </a:r>
            <a:r>
              <a:rPr lang="en-US" smtClean="0"/>
              <a:t>(N/h</a:t>
            </a:r>
            <a:r>
              <a:rPr lang="en-US" baseline="-25000" smtClean="0"/>
              <a:t>k</a:t>
            </a:r>
            <a:r>
              <a:rPr lang="en-US" smtClean="0"/>
              <a:t>)</a:t>
            </a:r>
            <a:r>
              <a:rPr lang="en-US" baseline="30000" smtClean="0"/>
              <a:t>2</a:t>
            </a:r>
            <a:r>
              <a:rPr lang="en-US" smtClean="0"/>
              <a:t>) = O(N</a:t>
            </a:r>
            <a:r>
              <a:rPr lang="en-US" baseline="30000" smtClean="0"/>
              <a:t>2</a:t>
            </a:r>
            <a:r>
              <a:rPr lang="en-US" smtClean="0"/>
              <a:t>/h</a:t>
            </a:r>
            <a:r>
              <a:rPr lang="en-US" baseline="-25000" smtClean="0"/>
              <a:t>k</a:t>
            </a:r>
            <a:r>
              <a:rPr lang="en-US" smtClean="0"/>
              <a:t>)</a:t>
            </a:r>
          </a:p>
          <a:p>
            <a:pPr lvl="1" eaLnBrk="1" hangingPunct="1"/>
            <a:r>
              <a:rPr lang="en-US" smtClean="0"/>
              <a:t>Total sums to O(N</a:t>
            </a:r>
            <a:r>
              <a:rPr lang="en-US" baseline="30000" smtClean="0"/>
              <a:t>2</a:t>
            </a:r>
            <a:r>
              <a:rPr lang="en-US" smtClean="0">
                <a:cs typeface="Arial" charset="0"/>
              </a:rPr>
              <a:t>∑1/</a:t>
            </a:r>
            <a:r>
              <a:rPr lang="en-US" smtClean="0"/>
              <a:t>h</a:t>
            </a:r>
            <a:r>
              <a:rPr lang="en-US" baseline="-25000" smtClean="0"/>
              <a:t>k</a:t>
            </a:r>
            <a:r>
              <a:rPr lang="en-US" smtClean="0"/>
              <a:t>)</a:t>
            </a:r>
          </a:p>
          <a:p>
            <a:pPr eaLnBrk="1" hangingPunct="1"/>
            <a:r>
              <a:rPr lang="en-US" smtClean="0"/>
              <a:t>h = 1, 2, 4,…N/2</a:t>
            </a:r>
          </a:p>
          <a:p>
            <a:pPr eaLnBrk="1" hangingPunct="1"/>
            <a:r>
              <a:rPr lang="en-US" smtClean="0">
                <a:cs typeface="Arial" charset="0"/>
              </a:rPr>
              <a:t>∑1/</a:t>
            </a:r>
            <a:r>
              <a:rPr lang="en-US" smtClean="0"/>
              <a:t>h</a:t>
            </a:r>
            <a:r>
              <a:rPr lang="en-US" baseline="-25000" smtClean="0"/>
              <a:t>k</a:t>
            </a:r>
            <a:r>
              <a:rPr lang="en-US" smtClean="0"/>
              <a:t> &lt; 2</a:t>
            </a:r>
          </a:p>
          <a:p>
            <a:pPr eaLnBrk="1" hangingPunct="1"/>
            <a:r>
              <a:rPr lang="en-US" smtClean="0"/>
              <a:t>So ..O(n</a:t>
            </a:r>
            <a:r>
              <a:rPr lang="en-US" baseline="30000" smtClean="0"/>
              <a:t>2</a:t>
            </a:r>
            <a:r>
              <a:rPr lang="en-US" smtClean="0"/>
              <a:t>)</a:t>
            </a:r>
          </a:p>
          <a:p>
            <a:pPr eaLnBrk="1" hangingPunct="1"/>
            <a:endParaRPr lang="en-US" baseline="-25000" smtClean="0"/>
          </a:p>
          <a:p>
            <a:pPr eaLnBrk="1" hangingPunct="1"/>
            <a:r>
              <a:rPr lang="en-US" smtClean="0"/>
              <a:t>Selection of increments are critical to performance of shell sort </a:t>
            </a:r>
          </a:p>
          <a:p>
            <a:pPr eaLnBrk="1" hangingPunct="1"/>
            <a:r>
              <a:rPr lang="en-US" smtClean="0"/>
              <a:t>sub-quadratic complexity can be achieved for certain increment sequences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72B88E-DF86-4CD9-8906-52A34BC70D10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Reading assignment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Sections 7.5, 7.6, and 7.7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2A8732-EDF4-42BF-99A4-4DA39CCFF4FF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Sorting Definitions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place sorting</a:t>
            </a:r>
          </a:p>
          <a:p>
            <a:pPr lvl="1" eaLnBrk="1" hangingPunct="1"/>
            <a:r>
              <a:rPr lang="en-US" smtClean="0"/>
              <a:t>Sorting of a data structure does not require any external data structure for storing the intermediate steps</a:t>
            </a:r>
          </a:p>
          <a:p>
            <a:pPr eaLnBrk="1" hangingPunct="1"/>
            <a:r>
              <a:rPr lang="en-US" smtClean="0"/>
              <a:t>External sorting</a:t>
            </a:r>
          </a:p>
          <a:p>
            <a:pPr lvl="1" eaLnBrk="1" hangingPunct="1"/>
            <a:r>
              <a:rPr lang="en-US" smtClean="0"/>
              <a:t>Sorting of records not present in memory</a:t>
            </a:r>
          </a:p>
          <a:p>
            <a:pPr eaLnBrk="1" hangingPunct="1"/>
            <a:r>
              <a:rPr lang="en-US" smtClean="0"/>
              <a:t>Stable sorting </a:t>
            </a:r>
          </a:p>
          <a:p>
            <a:pPr lvl="1" eaLnBrk="1" hangingPunct="1"/>
            <a:r>
              <a:rPr lang="en-US" smtClean="0"/>
              <a:t>If the same element is present multiple times, then they retain the original positions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0A525-4EA1-4257-B6DF-53B63819B07F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C++ STL sorting algorithms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 dirty="0" smtClean="0">
                <a:solidFill>
                  <a:schemeClr val="accent2"/>
                </a:solidFill>
              </a:rPr>
              <a:t>sort</a:t>
            </a:r>
            <a:r>
              <a:rPr lang="en-US" i="1" dirty="0" smtClean="0"/>
              <a:t> </a:t>
            </a:r>
            <a:r>
              <a:rPr lang="en-US" dirty="0" smtClean="0"/>
              <a:t>function template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sz="2000" dirty="0" smtClean="0">
                <a:latin typeface="Courier New" pitchFamily="49" charset="0"/>
              </a:rPr>
              <a:t>void sort (</a:t>
            </a:r>
            <a:r>
              <a:rPr lang="en-US" sz="2000" dirty="0" err="1" smtClean="0">
                <a:latin typeface="Courier New" pitchFamily="49" charset="0"/>
              </a:rPr>
              <a:t>iterator</a:t>
            </a:r>
            <a:r>
              <a:rPr lang="en-US" sz="2000" dirty="0" smtClean="0">
                <a:latin typeface="Courier New" pitchFamily="49" charset="0"/>
              </a:rPr>
              <a:t> begin, </a:t>
            </a:r>
            <a:r>
              <a:rPr lang="en-US" sz="2000" dirty="0" err="1" smtClean="0">
                <a:latin typeface="Courier New" pitchFamily="49" charset="0"/>
              </a:rPr>
              <a:t>iterator</a:t>
            </a:r>
            <a:r>
              <a:rPr lang="en-US" sz="2000" dirty="0" smtClean="0">
                <a:latin typeface="Courier New" pitchFamily="49" charset="0"/>
              </a:rPr>
              <a:t> end)</a:t>
            </a:r>
          </a:p>
          <a:p>
            <a:pPr eaLnBrk="1" hangingPunct="1">
              <a:defRPr/>
            </a:pPr>
            <a:r>
              <a:rPr lang="en-US" sz="2000" dirty="0" smtClean="0">
                <a:latin typeface="Courier New" pitchFamily="49" charset="0"/>
              </a:rPr>
              <a:t>void sort (</a:t>
            </a:r>
            <a:r>
              <a:rPr lang="en-US" sz="2000" dirty="0" err="1" smtClean="0">
                <a:latin typeface="Courier New" pitchFamily="49" charset="0"/>
              </a:rPr>
              <a:t>iterator</a:t>
            </a:r>
            <a:r>
              <a:rPr lang="en-US" sz="2000" dirty="0" smtClean="0">
                <a:latin typeface="Courier New" pitchFamily="49" charset="0"/>
              </a:rPr>
              <a:t> begin, </a:t>
            </a:r>
            <a:r>
              <a:rPr lang="en-US" sz="2000" dirty="0" err="1" smtClean="0">
                <a:latin typeface="Courier New" pitchFamily="49" charset="0"/>
              </a:rPr>
              <a:t>iterator</a:t>
            </a:r>
            <a:r>
              <a:rPr lang="en-US" sz="2000" dirty="0" smtClean="0">
                <a:latin typeface="Courier New" pitchFamily="49" charset="0"/>
              </a:rPr>
              <a:t> end, Comparator </a:t>
            </a:r>
            <a:r>
              <a:rPr lang="en-US" sz="2000" dirty="0" err="1" smtClean="0">
                <a:latin typeface="Courier New" pitchFamily="49" charset="0"/>
              </a:rPr>
              <a:t>cmp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chemeClr val="accent2"/>
                </a:solidFill>
              </a:rPr>
              <a:t>begin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/>
                </a:solidFill>
              </a:rPr>
              <a:t>end</a:t>
            </a:r>
            <a:r>
              <a:rPr lang="en-US" dirty="0" smtClean="0"/>
              <a:t> are start and end marker of container (or a range of it)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Container needs to support random access such as </a:t>
            </a:r>
            <a:r>
              <a:rPr lang="en-US" dirty="0" smtClean="0">
                <a:solidFill>
                  <a:schemeClr val="accent2"/>
                </a:solidFill>
              </a:rPr>
              <a:t>vector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chemeClr val="accent2"/>
                </a:solidFill>
              </a:rPr>
              <a:t>sort </a:t>
            </a:r>
            <a:r>
              <a:rPr lang="en-US" dirty="0" smtClean="0"/>
              <a:t>is not stable sorting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Function template </a:t>
            </a:r>
            <a:r>
              <a:rPr lang="en-US" dirty="0" err="1" smtClean="0">
                <a:solidFill>
                  <a:schemeClr val="accent6"/>
                </a:solidFill>
              </a:rPr>
              <a:t>stable_sort</a:t>
            </a:r>
            <a:r>
              <a:rPr lang="en-US" dirty="0" smtClean="0"/>
              <a:t>() is.</a:t>
            </a:r>
          </a:p>
          <a:p>
            <a:pPr eaLnBrk="1" hangingPunct="1">
              <a:defRPr/>
            </a:pPr>
            <a:endParaRPr lang="en-US" i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8A88B-7C93-4FD3-BCD8-D023E1095079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Bubble Sort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Simple</a:t>
            </a:r>
            <a:r>
              <a:rPr lang="en-US" smtClean="0"/>
              <a:t> and uncomplicated </a:t>
            </a:r>
          </a:p>
          <a:p>
            <a:pPr eaLnBrk="1" hangingPunct="1"/>
            <a:r>
              <a:rPr lang="en-US" smtClean="0"/>
              <a:t>Compare neighboring elements</a:t>
            </a:r>
          </a:p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Swap</a:t>
            </a:r>
            <a:r>
              <a:rPr lang="en-US" smtClean="0"/>
              <a:t> if out of order</a:t>
            </a:r>
          </a:p>
          <a:p>
            <a:pPr eaLnBrk="1" hangingPunct="1"/>
            <a:r>
              <a:rPr lang="en-US" smtClean="0"/>
              <a:t>Two nested loops</a:t>
            </a:r>
          </a:p>
          <a:p>
            <a:pPr eaLnBrk="1" hangingPunct="1"/>
            <a:r>
              <a:rPr lang="en-US" smtClean="0"/>
              <a:t>O(n</a:t>
            </a:r>
            <a:r>
              <a:rPr lang="en-US" baseline="30000" smtClean="0"/>
              <a:t>2</a:t>
            </a:r>
            <a:r>
              <a:rPr lang="en-US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814BB-21DA-4E09-A91F-9C77153E40E0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Bubble Sort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template &lt;typename T&gt;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void bubbleSort(vector&lt;T&gt; &amp;a)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n = a.size();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T tmp;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for (i=0; i&lt;n-1; i++) { </a:t>
            </a:r>
            <a:r>
              <a:rPr lang="en-US" sz="1800" smtClean="0">
                <a:solidFill>
                  <a:schemeClr val="accent2"/>
                </a:solidFill>
                <a:latin typeface="Courier New" pitchFamily="49" charset="0"/>
              </a:rPr>
              <a:t>// number of elements sorted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	for (j=0; j&lt;n-1-i; j++)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		if (a[j+1] &lt; a[j]) {</a:t>
            </a:r>
            <a:r>
              <a:rPr lang="en-US" sz="1800" smtClean="0">
                <a:solidFill>
                  <a:schemeClr val="accent2"/>
                </a:solidFill>
                <a:latin typeface="Courier New" pitchFamily="49" charset="0"/>
              </a:rPr>
              <a:t>  // compare neighbors</a:t>
            </a:r>
            <a:r>
              <a:rPr lang="en-US" sz="1800" smtClean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			tmp = a[j]; </a:t>
            </a:r>
            <a:r>
              <a:rPr lang="en-US" sz="1800" smtClean="0">
                <a:solidFill>
                  <a:schemeClr val="accent2"/>
                </a:solidFill>
                <a:latin typeface="Courier New" pitchFamily="49" charset="0"/>
              </a:rPr>
              <a:t>// swap a[j] and a[j+1]</a:t>
            </a:r>
            <a:r>
              <a:rPr lang="en-US" sz="1800" smtClean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			a[j] = a[j+1];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			a[j+1] = tmp;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	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u="sng" smtClean="0">
                <a:solidFill>
                  <a:schemeClr val="accent2"/>
                </a:solidFill>
              </a:rPr>
              <a:t>http://www.ee.unb.ca/brp/lib/java/bubblesort/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F12E51-A150-45A5-B587-E6697DDBC573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819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Bubble Sort Example</a:t>
            </a:r>
          </a:p>
        </p:txBody>
      </p:sp>
      <p:sp>
        <p:nvSpPr>
          <p:cNvPr id="8196" name="Text Box 1027"/>
          <p:cNvSpPr txBox="1">
            <a:spLocks noChangeArrowheads="1"/>
          </p:cNvSpPr>
          <p:nvPr/>
        </p:nvSpPr>
        <p:spPr bwMode="auto">
          <a:xfrm>
            <a:off x="2667000" y="1676400"/>
            <a:ext cx="153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  <a:latin typeface="Arial" charset="0"/>
              </a:rPr>
              <a:t>2, 3, 1, 15</a:t>
            </a:r>
          </a:p>
        </p:txBody>
      </p:sp>
      <p:sp>
        <p:nvSpPr>
          <p:cNvPr id="9221" name="Text Box 1028"/>
          <p:cNvSpPr txBox="1">
            <a:spLocks noChangeArrowheads="1"/>
          </p:cNvSpPr>
          <p:nvPr/>
        </p:nvSpPr>
        <p:spPr bwMode="auto">
          <a:xfrm>
            <a:off x="2667000" y="2438400"/>
            <a:ext cx="510381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2, 1, 3, </a:t>
            </a:r>
            <a:r>
              <a:rPr lang="en-US" dirty="0">
                <a:solidFill>
                  <a:schemeClr val="accent6"/>
                </a:solidFill>
                <a:latin typeface="Arial" charset="0"/>
              </a:rPr>
              <a:t>15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           // after one loop</a:t>
            </a:r>
          </a:p>
          <a:p>
            <a:pPr>
              <a:defRPr/>
            </a:pP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1, 2, </a:t>
            </a:r>
            <a:r>
              <a:rPr lang="en-US" dirty="0">
                <a:solidFill>
                  <a:schemeClr val="accent6"/>
                </a:solidFill>
                <a:latin typeface="Arial" charset="0"/>
              </a:rPr>
              <a:t>3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Arial" charset="0"/>
              </a:rPr>
              <a:t>15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          // after second loop</a:t>
            </a:r>
          </a:p>
          <a:p>
            <a:pPr>
              <a:defRPr/>
            </a:pP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1, </a:t>
            </a:r>
            <a:r>
              <a:rPr lang="en-US" dirty="0">
                <a:solidFill>
                  <a:schemeClr val="accent6"/>
                </a:solidFill>
                <a:latin typeface="Arial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Arial" charset="0"/>
              </a:rPr>
              <a:t>3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Arial" charset="0"/>
              </a:rPr>
              <a:t>15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         // after third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F69C4-4A32-4C73-9DA4-298474E6A163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Insertion Sort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O(n</a:t>
            </a:r>
            <a:r>
              <a:rPr lang="en-US" baseline="30000" smtClean="0"/>
              <a:t>2</a:t>
            </a:r>
            <a:r>
              <a:rPr lang="en-US" smtClean="0"/>
              <a:t>) sort</a:t>
            </a:r>
          </a:p>
          <a:p>
            <a:pPr eaLnBrk="1" hangingPunct="1"/>
            <a:r>
              <a:rPr lang="en-US" smtClean="0"/>
              <a:t>N-1 passes</a:t>
            </a:r>
          </a:p>
          <a:p>
            <a:pPr lvl="1" eaLnBrk="1" hangingPunct="1"/>
            <a:r>
              <a:rPr lang="en-US" smtClean="0"/>
              <a:t>After pass </a:t>
            </a:r>
            <a:r>
              <a:rPr lang="en-US" i="1" smtClean="0"/>
              <a:t>p </a:t>
            </a:r>
            <a:r>
              <a:rPr lang="en-US" smtClean="0"/>
              <a:t>all elements from 0 to </a:t>
            </a:r>
            <a:r>
              <a:rPr lang="en-US" i="1" smtClean="0"/>
              <a:t>p </a:t>
            </a:r>
            <a:r>
              <a:rPr lang="en-US" smtClean="0"/>
              <a:t> are sorted</a:t>
            </a:r>
          </a:p>
          <a:p>
            <a:pPr lvl="1" eaLnBrk="1" hangingPunct="1"/>
            <a:r>
              <a:rPr lang="en-US" smtClean="0"/>
              <a:t>Following step inserts the next element in correct position within the sorted part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81324-3B6A-4105-A12F-0D13986E23D8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Insertion Sort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7400" y="1524000"/>
            <a:ext cx="404309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n-lt"/>
              </a:rPr>
              <a:t>/**</a:t>
            </a:r>
          </a:p>
          <a:p>
            <a:r>
              <a:rPr lang="en-US" sz="1400" b="1" dirty="0" smtClean="0">
                <a:latin typeface="+mn-lt"/>
              </a:rPr>
              <a:t> * Simple insertion sort.</a:t>
            </a:r>
          </a:p>
          <a:p>
            <a:r>
              <a:rPr lang="en-US" sz="1400" b="1" dirty="0" smtClean="0">
                <a:latin typeface="+mn-lt"/>
              </a:rPr>
              <a:t> */</a:t>
            </a:r>
          </a:p>
          <a:p>
            <a:r>
              <a:rPr lang="en-US" sz="1400" b="1" dirty="0" smtClean="0">
                <a:latin typeface="+mn-lt"/>
              </a:rPr>
              <a:t>template &lt;</a:t>
            </a:r>
            <a:r>
              <a:rPr lang="en-US" sz="1400" b="1" dirty="0" err="1" smtClean="0">
                <a:latin typeface="+mn-lt"/>
              </a:rPr>
              <a:t>typename</a:t>
            </a:r>
            <a:r>
              <a:rPr lang="en-US" sz="1400" b="1" dirty="0" smtClean="0">
                <a:latin typeface="+mn-lt"/>
              </a:rPr>
              <a:t> Comparable&gt;</a:t>
            </a:r>
          </a:p>
          <a:p>
            <a:r>
              <a:rPr lang="en-US" sz="1400" b="1" dirty="0" smtClean="0">
                <a:latin typeface="+mn-lt"/>
              </a:rPr>
              <a:t>void </a:t>
            </a:r>
            <a:r>
              <a:rPr lang="en-US" sz="1400" b="1" dirty="0" err="1" smtClean="0">
                <a:latin typeface="+mn-lt"/>
              </a:rPr>
              <a:t>insertionSort</a:t>
            </a:r>
            <a:r>
              <a:rPr lang="en-US" sz="1400" b="1" dirty="0" smtClean="0">
                <a:latin typeface="+mn-lt"/>
              </a:rPr>
              <a:t>( vector&lt;Comparable&gt; &amp; a )</a:t>
            </a:r>
          </a:p>
          <a:p>
            <a:r>
              <a:rPr lang="en-US" sz="1400" b="1" dirty="0" smtClean="0">
                <a:latin typeface="+mn-lt"/>
              </a:rPr>
              <a:t>{</a:t>
            </a:r>
          </a:p>
          <a:p>
            <a:r>
              <a:rPr lang="en-US" sz="1400" b="1" dirty="0" smtClean="0">
                <a:latin typeface="+mn-lt"/>
              </a:rPr>
              <a:t>    for( </a:t>
            </a:r>
            <a:r>
              <a:rPr lang="en-US" sz="1400" b="1" dirty="0" err="1" smtClean="0">
                <a:latin typeface="+mn-lt"/>
              </a:rPr>
              <a:t>int</a:t>
            </a:r>
            <a:r>
              <a:rPr lang="en-US" sz="1400" b="1" dirty="0" smtClean="0">
                <a:latin typeface="+mn-lt"/>
              </a:rPr>
              <a:t> p = 1; p &lt; </a:t>
            </a:r>
            <a:r>
              <a:rPr lang="en-US" sz="1400" b="1" dirty="0" err="1" smtClean="0">
                <a:latin typeface="+mn-lt"/>
              </a:rPr>
              <a:t>a.size</a:t>
            </a:r>
            <a:r>
              <a:rPr lang="en-US" sz="1400" b="1" dirty="0" smtClean="0">
                <a:latin typeface="+mn-lt"/>
              </a:rPr>
              <a:t>( ); ++p )</a:t>
            </a:r>
          </a:p>
          <a:p>
            <a:r>
              <a:rPr lang="en-US" sz="1400" b="1" dirty="0" smtClean="0">
                <a:latin typeface="+mn-lt"/>
              </a:rPr>
              <a:t>    {</a:t>
            </a:r>
          </a:p>
          <a:p>
            <a:r>
              <a:rPr lang="en-US" sz="1400" b="1" dirty="0" smtClean="0">
                <a:latin typeface="+mn-lt"/>
              </a:rPr>
              <a:t>        Comparable </a:t>
            </a:r>
            <a:r>
              <a:rPr lang="en-US" sz="1400" b="1" dirty="0" err="1" smtClean="0">
                <a:latin typeface="+mn-lt"/>
              </a:rPr>
              <a:t>tmp</a:t>
            </a:r>
            <a:r>
              <a:rPr lang="en-US" sz="1400" b="1" dirty="0" smtClean="0">
                <a:latin typeface="+mn-lt"/>
              </a:rPr>
              <a:t> = </a:t>
            </a:r>
            <a:r>
              <a:rPr lang="en-US" sz="1400" b="1" dirty="0" err="1" smtClean="0">
                <a:latin typeface="+mn-lt"/>
              </a:rPr>
              <a:t>std</a:t>
            </a:r>
            <a:r>
              <a:rPr lang="en-US" sz="1400" b="1" dirty="0" smtClean="0">
                <a:latin typeface="+mn-lt"/>
              </a:rPr>
              <a:t>::move( a[ p ] );</a:t>
            </a:r>
          </a:p>
          <a:p>
            <a:endParaRPr lang="en-US" sz="1400" b="1" dirty="0" smtClean="0">
              <a:latin typeface="+mn-lt"/>
            </a:endParaRPr>
          </a:p>
          <a:p>
            <a:r>
              <a:rPr lang="en-US" sz="1400" b="1" dirty="0" smtClean="0">
                <a:latin typeface="+mn-lt"/>
              </a:rPr>
              <a:t>        </a:t>
            </a:r>
            <a:r>
              <a:rPr lang="en-US" sz="1400" b="1" dirty="0" err="1" smtClean="0">
                <a:latin typeface="+mn-lt"/>
              </a:rPr>
              <a:t>int</a:t>
            </a:r>
            <a:r>
              <a:rPr lang="en-US" sz="1400" b="1" dirty="0" smtClean="0">
                <a:latin typeface="+mn-lt"/>
              </a:rPr>
              <a:t> j;</a:t>
            </a:r>
          </a:p>
          <a:p>
            <a:r>
              <a:rPr lang="en-US" sz="1400" b="1" dirty="0" smtClean="0">
                <a:latin typeface="+mn-lt"/>
              </a:rPr>
              <a:t>        for( j = p; j &gt; 0 &amp;&amp; </a:t>
            </a:r>
            <a:r>
              <a:rPr lang="en-US" sz="1400" b="1" dirty="0" err="1" smtClean="0">
                <a:latin typeface="+mn-lt"/>
              </a:rPr>
              <a:t>tmp</a:t>
            </a:r>
            <a:r>
              <a:rPr lang="en-US" sz="1400" b="1" dirty="0" smtClean="0">
                <a:latin typeface="+mn-lt"/>
              </a:rPr>
              <a:t> &lt; a[ j - 1 ]; --j )</a:t>
            </a:r>
          </a:p>
          <a:p>
            <a:r>
              <a:rPr lang="en-US" sz="1400" b="1" dirty="0" smtClean="0">
                <a:latin typeface="+mn-lt"/>
              </a:rPr>
              <a:t>            a[ j ] = </a:t>
            </a:r>
            <a:r>
              <a:rPr lang="en-US" sz="1400" b="1" dirty="0" err="1" smtClean="0">
                <a:latin typeface="+mn-lt"/>
              </a:rPr>
              <a:t>std</a:t>
            </a:r>
            <a:r>
              <a:rPr lang="en-US" sz="1400" b="1" dirty="0" smtClean="0">
                <a:latin typeface="+mn-lt"/>
              </a:rPr>
              <a:t>::move( a[ j - 1 ] );</a:t>
            </a:r>
          </a:p>
          <a:p>
            <a:r>
              <a:rPr lang="en-US" sz="1400" b="1" dirty="0" smtClean="0">
                <a:latin typeface="+mn-lt"/>
              </a:rPr>
              <a:t>        a[ j ] = </a:t>
            </a:r>
            <a:r>
              <a:rPr lang="en-US" sz="1400" b="1" dirty="0" err="1" smtClean="0">
                <a:latin typeface="+mn-lt"/>
              </a:rPr>
              <a:t>std</a:t>
            </a:r>
            <a:r>
              <a:rPr lang="en-US" sz="1400" b="1" dirty="0" smtClean="0">
                <a:latin typeface="+mn-lt"/>
              </a:rPr>
              <a:t>::move( </a:t>
            </a:r>
            <a:r>
              <a:rPr lang="en-US" sz="1400" b="1" dirty="0" err="1" smtClean="0">
                <a:latin typeface="+mn-lt"/>
              </a:rPr>
              <a:t>tmp</a:t>
            </a:r>
            <a:r>
              <a:rPr lang="en-US" sz="1400" b="1" dirty="0" smtClean="0">
                <a:latin typeface="+mn-lt"/>
              </a:rPr>
              <a:t> );</a:t>
            </a:r>
          </a:p>
          <a:p>
            <a:r>
              <a:rPr lang="en-US" sz="1400" b="1" dirty="0" smtClean="0">
                <a:latin typeface="+mn-lt"/>
              </a:rPr>
              <a:t>    }</a:t>
            </a:r>
          </a:p>
          <a:p>
            <a:r>
              <a:rPr lang="en-US" sz="1400" b="1" dirty="0" smtClean="0">
                <a:latin typeface="+mn-lt"/>
              </a:rPr>
              <a:t>}</a:t>
            </a:r>
            <a:endParaRPr lang="en-US" sz="14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_simple">
  <a:themeElements>
    <a:clrScheme name="class_simp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_si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lass_simp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_simp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Settings\Zhenhai Duan\Application Data\Microsoft\Templates\class_simple.pot</Template>
  <TotalTime>0</TotalTime>
  <Words>978</Words>
  <Application>Microsoft Office PowerPoint</Application>
  <PresentationFormat>On-screen Show (4:3)</PresentationFormat>
  <Paragraphs>208</Paragraphs>
  <Slides>21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class_simple</vt:lpstr>
      <vt:lpstr>Equation</vt:lpstr>
      <vt:lpstr>Sorting Algorithms </vt:lpstr>
      <vt:lpstr>Comparison-Based Sorting</vt:lpstr>
      <vt:lpstr>Sorting Definitions</vt:lpstr>
      <vt:lpstr>C++ STL sorting algorithms</vt:lpstr>
      <vt:lpstr>Bubble Sort</vt:lpstr>
      <vt:lpstr>Bubble Sort</vt:lpstr>
      <vt:lpstr>Bubble Sort Example</vt:lpstr>
      <vt:lpstr>Insertion Sort</vt:lpstr>
      <vt:lpstr>Insertion Sort</vt:lpstr>
      <vt:lpstr>Insertion Sort: Example</vt:lpstr>
      <vt:lpstr>Insertion Sort - Analysis</vt:lpstr>
      <vt:lpstr>Insertion Sort - Analysis</vt:lpstr>
      <vt:lpstr>Lower Bound on ‘Simple’ Sorting</vt:lpstr>
      <vt:lpstr>Theorem 1</vt:lpstr>
      <vt:lpstr>Theorem 2</vt:lpstr>
      <vt:lpstr>Tighter Bound</vt:lpstr>
      <vt:lpstr>Shell Sort</vt:lpstr>
      <vt:lpstr>Shell Sort</vt:lpstr>
      <vt:lpstr>Shell Sort</vt:lpstr>
      <vt:lpstr>Shell Sort - Analysis</vt:lpstr>
      <vt:lpstr>Reading assignment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2015-04-06T14:39:51Z</dcterms:created>
  <dcterms:modified xsi:type="dcterms:W3CDTF">2016-04-04T01:50:17Z</dcterms:modified>
</cp:coreProperties>
</file>