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5" r:id="rId1"/>
  </p:sldMasterIdLst>
  <p:notesMasterIdLst>
    <p:notesMasterId r:id="rId26"/>
  </p:notesMasterIdLst>
  <p:handoutMasterIdLst>
    <p:handoutMasterId r:id="rId27"/>
  </p:handoutMasterIdLst>
  <p:sldIdLst>
    <p:sldId id="281" r:id="rId2"/>
    <p:sldId id="275" r:id="rId3"/>
    <p:sldId id="276" r:id="rId4"/>
    <p:sldId id="277" r:id="rId5"/>
    <p:sldId id="278" r:id="rId6"/>
    <p:sldId id="279" r:id="rId7"/>
    <p:sldId id="297" r:id="rId8"/>
    <p:sldId id="280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8" r:id="rId2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2" autoAdjust="0"/>
    <p:restoredTop sz="79018" autoAdjust="0"/>
  </p:normalViewPr>
  <p:slideViewPr>
    <p:cSldViewPr>
      <p:cViewPr varScale="1">
        <p:scale>
          <a:sx n="82" d="100"/>
          <a:sy n="82" d="100"/>
        </p:scale>
        <p:origin x="-16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19.xml"/><Relationship Id="rId3" Type="http://schemas.openxmlformats.org/officeDocument/2006/relationships/slide" Target="slides/slide6.xml"/><Relationship Id="rId7" Type="http://schemas.openxmlformats.org/officeDocument/2006/relationships/slide" Target="slides/slide12.xml"/><Relationship Id="rId12" Type="http://schemas.openxmlformats.org/officeDocument/2006/relationships/slide" Target="slides/slide17.xml"/><Relationship Id="rId2" Type="http://schemas.openxmlformats.org/officeDocument/2006/relationships/slide" Target="slides/slide5.xml"/><Relationship Id="rId1" Type="http://schemas.openxmlformats.org/officeDocument/2006/relationships/slide" Target="slides/slide2.xml"/><Relationship Id="rId6" Type="http://schemas.openxmlformats.org/officeDocument/2006/relationships/slide" Target="slides/slide10.xml"/><Relationship Id="rId11" Type="http://schemas.openxmlformats.org/officeDocument/2006/relationships/slide" Target="slides/slide16.xml"/><Relationship Id="rId5" Type="http://schemas.openxmlformats.org/officeDocument/2006/relationships/slide" Target="slides/slide9.xml"/><Relationship Id="rId10" Type="http://schemas.openxmlformats.org/officeDocument/2006/relationships/slide" Target="slides/slide15.xml"/><Relationship Id="rId4" Type="http://schemas.openxmlformats.org/officeDocument/2006/relationships/slide" Target="slides/slide8.xml"/><Relationship Id="rId9" Type="http://schemas.openxmlformats.org/officeDocument/2006/relationships/slide" Target="slides/slide14.xml"/><Relationship Id="rId14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fld id="{8326DB53-0412-4EFB-897D-36A4ED53E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36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fld id="{E53A2B89-4A03-44B6-91ED-407AB853D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12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17383EE-74A7-4E45-B9AF-657AC339A021}" type="slidenum">
              <a:rPr lang="en-US" sz="1300" smtClean="0">
                <a:latin typeface="Arial Narrow" pitchFamily="34" charset="0"/>
              </a:rPr>
              <a:pPr eaLnBrk="1" hangingPunct="1"/>
              <a:t>1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84875A8-9C39-44F3-9573-53E2A475BA17}" type="slidenum">
              <a:rPr lang="en-US" sz="1300" smtClean="0">
                <a:latin typeface="Arial Narrow" pitchFamily="34" charset="0"/>
              </a:rPr>
              <a:pPr eaLnBrk="1" hangingPunct="1"/>
              <a:t>11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E81F81D-62BD-4A73-81EC-F1906A0C812F}" type="slidenum">
              <a:rPr lang="en-US" sz="1300" smtClean="0">
                <a:latin typeface="Arial Narrow" pitchFamily="34" charset="0"/>
              </a:rPr>
              <a:pPr eaLnBrk="1" hangingPunct="1"/>
              <a:t>12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337F427-A84E-44A9-968B-C2A12CC3B38F}" type="slidenum">
              <a:rPr lang="en-US" sz="1300" smtClean="0">
                <a:latin typeface="Arial Narrow" pitchFamily="34" charset="0"/>
              </a:rPr>
              <a:pPr eaLnBrk="1" hangingPunct="1"/>
              <a:t>13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365CF74-2DE3-44DA-AE12-A5E0859FA244}" type="slidenum">
              <a:rPr lang="en-US" sz="1300" smtClean="0">
                <a:latin typeface="Arial Narrow" pitchFamily="34" charset="0"/>
              </a:rPr>
              <a:pPr eaLnBrk="1" hangingPunct="1"/>
              <a:t>14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C131ADE-C970-4721-9916-6315C76D8F00}" type="slidenum">
              <a:rPr lang="en-US" sz="1300" smtClean="0">
                <a:latin typeface="Arial Narrow" pitchFamily="34" charset="0"/>
              </a:rPr>
              <a:pPr eaLnBrk="1" hangingPunct="1"/>
              <a:t>15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C01461F-2BDA-4728-9742-4AF5C09AAB0B}" type="slidenum">
              <a:rPr lang="en-US" sz="1300" smtClean="0">
                <a:latin typeface="Arial Narrow" pitchFamily="34" charset="0"/>
              </a:rPr>
              <a:pPr eaLnBrk="1" hangingPunct="1"/>
              <a:t>16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2E15DE9-C74B-4C1B-A663-12C72FBF180E}" type="slidenum">
              <a:rPr lang="en-US" sz="1300" smtClean="0">
                <a:latin typeface="Arial Narrow" pitchFamily="34" charset="0"/>
              </a:rPr>
              <a:pPr eaLnBrk="1" hangingPunct="1"/>
              <a:t>17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1272E09-8182-446D-AC69-BD60E358AC98}" type="slidenum">
              <a:rPr lang="en-US" sz="1300" smtClean="0">
                <a:latin typeface="Arial Narrow" pitchFamily="34" charset="0"/>
              </a:rPr>
              <a:pPr eaLnBrk="1" hangingPunct="1"/>
              <a:t>18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94E3300-E8D9-46F5-B262-33266794D0C7}" type="slidenum">
              <a:rPr lang="en-US" sz="1300" smtClean="0">
                <a:latin typeface="Arial Narrow" pitchFamily="34" charset="0"/>
              </a:rPr>
              <a:pPr eaLnBrk="1" hangingPunct="1"/>
              <a:t>19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D49EFC-AE5A-46C9-8426-6183E8FAB18A}" type="slidenum">
              <a:rPr lang="en-US" sz="1300" smtClean="0">
                <a:latin typeface="Arial Narrow" pitchFamily="34" charset="0"/>
              </a:rPr>
              <a:pPr eaLnBrk="1" hangingPunct="1"/>
              <a:t>20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7C545B2-26CF-4A33-95B6-CD2E1BDCF610}" type="slidenum">
              <a:rPr lang="en-US" sz="1300" smtClean="0">
                <a:latin typeface="Arial Narrow" pitchFamily="34" charset="0"/>
              </a:rPr>
              <a:pPr eaLnBrk="1" hangingPunct="1"/>
              <a:t>2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6AC536E-1C0E-49D7-98B3-70BC41016D05}" type="slidenum">
              <a:rPr lang="en-US" sz="1300" smtClean="0">
                <a:latin typeface="Arial Narrow" pitchFamily="34" charset="0"/>
              </a:rPr>
              <a:pPr eaLnBrk="1" hangingPunct="1"/>
              <a:t>21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45B3616-D3AD-4B4D-9973-AC6EA586E394}" type="slidenum">
              <a:rPr lang="en-US" sz="1300" smtClean="0">
                <a:latin typeface="Arial Narrow" pitchFamily="34" charset="0"/>
              </a:rPr>
              <a:pPr eaLnBrk="1" hangingPunct="1"/>
              <a:t>22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666B8EA-D2EC-446B-9916-959C86453933}" type="slidenum">
              <a:rPr lang="en-US" sz="1300" smtClean="0">
                <a:latin typeface="Arial Narrow" pitchFamily="34" charset="0"/>
              </a:rPr>
              <a:pPr eaLnBrk="1" hangingPunct="1"/>
              <a:t>23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141DFEF-D6DA-4747-9B8C-6236E3813D28}" type="slidenum">
              <a:rPr lang="en-US" sz="1300" smtClean="0">
                <a:latin typeface="Arial Narrow" pitchFamily="34" charset="0"/>
              </a:rPr>
              <a:pPr eaLnBrk="1" hangingPunct="1"/>
              <a:t>3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7AE775B-5086-45F1-84EF-63E5731C2417}" type="slidenum">
              <a:rPr lang="en-US" sz="1300" smtClean="0">
                <a:latin typeface="Arial Narrow" pitchFamily="34" charset="0"/>
              </a:rPr>
              <a:pPr eaLnBrk="1" hangingPunct="1"/>
              <a:t>4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6D5C641-76A2-4B59-A805-B827616D335C}" type="slidenum">
              <a:rPr lang="en-US" sz="1300" smtClean="0">
                <a:latin typeface="Arial Narrow" pitchFamily="34" charset="0"/>
              </a:rPr>
              <a:pPr eaLnBrk="1" hangingPunct="1"/>
              <a:t>5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E00B8CA-07B5-411E-ADE2-25DB275F1DAE}" type="slidenum">
              <a:rPr lang="en-US" sz="1300" smtClean="0">
                <a:latin typeface="Arial Narrow" pitchFamily="34" charset="0"/>
              </a:rPr>
              <a:pPr eaLnBrk="1" hangingPunct="1"/>
              <a:t>6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352FCC-8128-4DD9-B21A-B698A5F9F180}" type="slidenum">
              <a:rPr lang="en-US" sz="1300" smtClean="0">
                <a:latin typeface="Arial Narrow" pitchFamily="34" charset="0"/>
              </a:rPr>
              <a:pPr eaLnBrk="1" hangingPunct="1"/>
              <a:t>8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2E5D297-85C1-4A7F-80CD-7EF2086EDD2A}" type="slidenum">
              <a:rPr lang="en-US" sz="1300" smtClean="0">
                <a:latin typeface="Arial Narrow" pitchFamily="34" charset="0"/>
              </a:rPr>
              <a:pPr eaLnBrk="1" hangingPunct="1"/>
              <a:t>9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B570EC9-203C-46A3-AD3F-76533E0F62CA}" type="slidenum">
              <a:rPr lang="en-US" sz="1300" smtClean="0">
                <a:latin typeface="Arial Narrow" pitchFamily="34" charset="0"/>
              </a:rPr>
              <a:pPr eaLnBrk="1" hangingPunct="1"/>
              <a:t>10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62549-646E-48F0-A3D8-9645F0B71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8BF85-FF42-492A-9A16-7AE8C39D9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0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115E1-797A-46D8-B18F-040F311C80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1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0DA5C-BE04-4963-8044-BD843A8DB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4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B75BC-69C2-4C46-AB48-C1E04FF2E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0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9DF5F-94D9-4D61-B422-B886799D8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0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67246-952D-43B1-B39C-4CF8A604B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9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9BAC9-290C-4672-99FA-D428DBD66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5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F110F-FCC7-4DDA-978C-D7D74D84C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6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357AC-609E-48C7-98ED-50135A5E1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9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2B9E2-6E09-4009-A49E-1C811CA5E1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6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90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0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0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850017BB-2AF7-4303-9773-1704EFEE5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3D3CF-ADCF-41DA-904F-4D4B1136E3AB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Heapsort, Mergesort, and Quicksort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584325" y="5299075"/>
            <a:ext cx="289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Sections 7.5 to 7.7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7D941-3902-43D6-AFDE-3A760FE1C6A1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Quicksort Outline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10000"/>
              </a:lnSpc>
            </a:pPr>
            <a:r>
              <a:rPr lang="en-US" sz="1600" smtClean="0"/>
              <a:t>Divide and conquer approach </a:t>
            </a:r>
          </a:p>
          <a:p>
            <a:pPr marL="609600" indent="-609600" eaLnBrk="1" hangingPunct="1">
              <a:lnSpc>
                <a:spcPct val="110000"/>
              </a:lnSpc>
            </a:pPr>
            <a:r>
              <a:rPr lang="en-US" sz="1600" smtClean="0"/>
              <a:t>Given array </a:t>
            </a:r>
            <a:r>
              <a:rPr lang="en-US" sz="1600" b="1" smtClean="0">
                <a:latin typeface="Courier New" pitchFamily="49" charset="0"/>
              </a:rPr>
              <a:t>S</a:t>
            </a:r>
            <a:r>
              <a:rPr lang="en-US" sz="1600" smtClean="0"/>
              <a:t> to be sorted</a:t>
            </a:r>
            <a:endParaRPr lang="en-US" sz="1700" smtClean="0"/>
          </a:p>
          <a:p>
            <a:pPr marL="990600" lvl="1" indent="-533400" eaLnBrk="1" hangingPunct="1">
              <a:lnSpc>
                <a:spcPct val="110000"/>
              </a:lnSpc>
              <a:buFont typeface="Times" pitchFamily="18" charset="0"/>
              <a:buChar char="•"/>
            </a:pPr>
            <a:r>
              <a:rPr lang="en-US" sz="1400" smtClean="0"/>
              <a:t>If size of </a:t>
            </a:r>
            <a:r>
              <a:rPr lang="en-US" sz="1400" b="1" smtClean="0">
                <a:latin typeface="Courier New" pitchFamily="49" charset="0"/>
              </a:rPr>
              <a:t>S </a:t>
            </a:r>
            <a:r>
              <a:rPr lang="en-US" sz="1400" b="1" u="sng" smtClean="0">
                <a:latin typeface="Courier New" pitchFamily="49" charset="0"/>
              </a:rPr>
              <a:t>&lt;</a:t>
            </a:r>
            <a:r>
              <a:rPr lang="en-US" sz="1400" b="1" smtClean="0">
                <a:latin typeface="Courier New" pitchFamily="49" charset="0"/>
              </a:rPr>
              <a:t> 1</a:t>
            </a:r>
            <a:r>
              <a:rPr lang="en-US" sz="1400" smtClean="0"/>
              <a:t> then done;</a:t>
            </a:r>
          </a:p>
          <a:p>
            <a:pPr marL="990600" lvl="1" indent="-533400" eaLnBrk="1" hangingPunct="1">
              <a:lnSpc>
                <a:spcPct val="110000"/>
              </a:lnSpc>
              <a:buFont typeface="Times" pitchFamily="18" charset="0"/>
              <a:buChar char="•"/>
            </a:pPr>
            <a:r>
              <a:rPr lang="en-US" sz="1400" smtClean="0"/>
              <a:t>Pick any element </a:t>
            </a:r>
            <a:r>
              <a:rPr lang="en-US" sz="1400" b="1" smtClean="0">
                <a:latin typeface="Courier New" pitchFamily="49" charset="0"/>
              </a:rPr>
              <a:t>v</a:t>
            </a:r>
            <a:r>
              <a:rPr lang="en-US" sz="1400" smtClean="0"/>
              <a:t> in </a:t>
            </a:r>
            <a:r>
              <a:rPr lang="en-US" sz="1400" b="1" smtClean="0">
                <a:latin typeface="Courier New" pitchFamily="49" charset="0"/>
              </a:rPr>
              <a:t>S </a:t>
            </a:r>
            <a:r>
              <a:rPr lang="en-US" sz="1400" smtClean="0"/>
              <a:t>as the </a:t>
            </a:r>
            <a:r>
              <a:rPr lang="en-US" sz="1400" smtClean="0">
                <a:solidFill>
                  <a:srgbClr val="0000FF"/>
                </a:solidFill>
              </a:rPr>
              <a:t>pivot</a:t>
            </a:r>
            <a:endParaRPr lang="en-US" sz="1400" smtClean="0"/>
          </a:p>
          <a:p>
            <a:pPr marL="990600" lvl="1" indent="-533400" eaLnBrk="1" hangingPunct="1">
              <a:lnSpc>
                <a:spcPct val="110000"/>
              </a:lnSpc>
              <a:buFont typeface="Times" pitchFamily="18" charset="0"/>
              <a:buChar char="•"/>
            </a:pPr>
            <a:r>
              <a:rPr lang="en-US" sz="1400" smtClean="0">
                <a:solidFill>
                  <a:srgbClr val="0000FF"/>
                </a:solidFill>
              </a:rPr>
              <a:t>Partition</a:t>
            </a:r>
            <a:r>
              <a:rPr lang="en-US" sz="1400" smtClean="0"/>
              <a:t> </a:t>
            </a:r>
            <a:r>
              <a:rPr lang="en-US" sz="1400" b="1" smtClean="0">
                <a:latin typeface="Courier New" pitchFamily="49" charset="0"/>
              </a:rPr>
              <a:t>S-{v}</a:t>
            </a:r>
            <a:r>
              <a:rPr lang="en-US" sz="1400" smtClean="0"/>
              <a:t> (remaining elements in </a:t>
            </a:r>
            <a:r>
              <a:rPr lang="en-US" sz="1400" b="1" smtClean="0">
                <a:latin typeface="Courier New" pitchFamily="49" charset="0"/>
              </a:rPr>
              <a:t>S</a:t>
            </a:r>
            <a:r>
              <a:rPr lang="en-US" sz="1400" smtClean="0"/>
              <a:t>) into two groups</a:t>
            </a:r>
          </a:p>
          <a:p>
            <a:pPr marL="1371600" lvl="2" indent="-457200" eaLnBrk="1" hangingPunct="1">
              <a:lnSpc>
                <a:spcPct val="110000"/>
              </a:lnSpc>
              <a:buFont typeface="Times" pitchFamily="18" charset="0"/>
              <a:buChar char="•"/>
            </a:pPr>
            <a:r>
              <a:rPr lang="en-US" sz="1300" b="1" smtClean="0">
                <a:latin typeface="Courier New" pitchFamily="49" charset="0"/>
              </a:rPr>
              <a:t>S1</a:t>
            </a:r>
            <a:r>
              <a:rPr lang="en-US" sz="1300" smtClean="0"/>
              <a:t> = {all elements in </a:t>
            </a:r>
            <a:r>
              <a:rPr lang="en-US" sz="1300" b="1" smtClean="0">
                <a:latin typeface="Courier New" pitchFamily="49" charset="0"/>
              </a:rPr>
              <a:t>S-{v}</a:t>
            </a:r>
            <a:r>
              <a:rPr lang="en-US" sz="1300" smtClean="0"/>
              <a:t> that are smaller than </a:t>
            </a:r>
            <a:r>
              <a:rPr lang="en-US" sz="1300" b="1" smtClean="0">
                <a:latin typeface="Courier New" pitchFamily="49" charset="0"/>
              </a:rPr>
              <a:t>v</a:t>
            </a:r>
            <a:r>
              <a:rPr lang="en-US" sz="1300" smtClean="0"/>
              <a:t>}</a:t>
            </a:r>
          </a:p>
          <a:p>
            <a:pPr marL="1371600" lvl="2" indent="-457200" eaLnBrk="1" hangingPunct="1">
              <a:lnSpc>
                <a:spcPct val="110000"/>
              </a:lnSpc>
              <a:buFont typeface="Times" pitchFamily="18" charset="0"/>
              <a:buChar char="•"/>
            </a:pPr>
            <a:r>
              <a:rPr lang="en-US" sz="1300" b="1" smtClean="0">
                <a:latin typeface="Courier New" pitchFamily="49" charset="0"/>
              </a:rPr>
              <a:t>S2</a:t>
            </a:r>
            <a:r>
              <a:rPr lang="en-US" sz="1300" smtClean="0"/>
              <a:t> = {all elements in </a:t>
            </a:r>
            <a:r>
              <a:rPr lang="en-US" sz="1300" b="1" smtClean="0">
                <a:latin typeface="Courier New" pitchFamily="49" charset="0"/>
              </a:rPr>
              <a:t>S-{v}</a:t>
            </a:r>
            <a:r>
              <a:rPr lang="en-US" sz="1300" smtClean="0"/>
              <a:t> that are larger than </a:t>
            </a:r>
            <a:r>
              <a:rPr lang="en-US" sz="1300" b="1" smtClean="0">
                <a:latin typeface="Courier New" pitchFamily="49" charset="0"/>
              </a:rPr>
              <a:t>v</a:t>
            </a:r>
            <a:r>
              <a:rPr lang="en-US" sz="1300" smtClean="0"/>
              <a:t>}</a:t>
            </a:r>
            <a:endParaRPr lang="en-US" sz="1200" smtClean="0"/>
          </a:p>
          <a:p>
            <a:pPr marL="990600" lvl="1" indent="-533400" eaLnBrk="1" hangingPunct="1">
              <a:lnSpc>
                <a:spcPct val="110000"/>
              </a:lnSpc>
              <a:buFont typeface="Times" pitchFamily="18" charset="0"/>
              <a:buChar char="•"/>
            </a:pPr>
            <a:r>
              <a:rPr lang="en-US" sz="1400" smtClean="0"/>
              <a:t>Return {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</a:rPr>
              <a:t>quicksort</a:t>
            </a:r>
            <a:r>
              <a:rPr lang="en-US" sz="1400" b="1" smtClean="0">
                <a:latin typeface="Courier New" pitchFamily="49" charset="0"/>
              </a:rPr>
              <a:t>(S1)</a:t>
            </a:r>
            <a:r>
              <a:rPr lang="en-US" sz="1400" smtClean="0"/>
              <a:t> followed by </a:t>
            </a:r>
            <a:r>
              <a:rPr lang="en-US" sz="1400" b="1" smtClean="0">
                <a:latin typeface="Courier New" pitchFamily="49" charset="0"/>
              </a:rPr>
              <a:t>v</a:t>
            </a:r>
            <a:r>
              <a:rPr lang="en-US" sz="1400" smtClean="0"/>
              <a:t> followed by 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</a:rPr>
              <a:t>quicksort</a:t>
            </a:r>
            <a:r>
              <a:rPr lang="en-US" sz="1400" b="1" smtClean="0">
                <a:latin typeface="Courier New" pitchFamily="49" charset="0"/>
              </a:rPr>
              <a:t>(S2)</a:t>
            </a:r>
            <a:r>
              <a:rPr lang="en-US" sz="1400" smtClean="0"/>
              <a:t> }</a:t>
            </a:r>
          </a:p>
          <a:p>
            <a:pPr marL="609600" indent="-609600" eaLnBrk="1" hangingPunct="1">
              <a:lnSpc>
                <a:spcPct val="110000"/>
              </a:lnSpc>
            </a:pPr>
            <a:r>
              <a:rPr lang="en-US" sz="1600" smtClean="0"/>
              <a:t>Trick lies in handling the partitioning (step 3).</a:t>
            </a:r>
          </a:p>
          <a:p>
            <a:pPr marL="990600" lvl="1" indent="-533400" eaLnBrk="1" hangingPunct="1">
              <a:lnSpc>
                <a:spcPct val="110000"/>
              </a:lnSpc>
            </a:pPr>
            <a:r>
              <a:rPr lang="en-US" sz="1400" smtClean="0"/>
              <a:t>Picking a good pivot</a:t>
            </a:r>
          </a:p>
          <a:p>
            <a:pPr marL="990600" lvl="1" indent="-533400" eaLnBrk="1" hangingPunct="1">
              <a:lnSpc>
                <a:spcPct val="110000"/>
              </a:lnSpc>
            </a:pPr>
            <a:r>
              <a:rPr lang="en-US" sz="1400" smtClean="0"/>
              <a:t>Efficiently partitioning in-place</a:t>
            </a:r>
          </a:p>
          <a:p>
            <a:pPr marL="990600" lvl="1" indent="-533400" eaLnBrk="1" hangingPunct="1">
              <a:lnSpc>
                <a:spcPct val="80000"/>
              </a:lnSpc>
            </a:pPr>
            <a:endParaRPr lang="en-US" sz="14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3ABD53-071A-4B27-BECE-CC1DB1F76BE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Quicksort example</a:t>
            </a:r>
          </a:p>
        </p:txBody>
      </p:sp>
      <p:grpSp>
        <p:nvGrpSpPr>
          <p:cNvPr id="12292" name="Group 69"/>
          <p:cNvGrpSpPr>
            <a:grpSpLocks/>
          </p:cNvGrpSpPr>
          <p:nvPr/>
        </p:nvGrpSpPr>
        <p:grpSpPr bwMode="auto">
          <a:xfrm>
            <a:off x="2895600" y="1524000"/>
            <a:ext cx="3810000" cy="914400"/>
            <a:chOff x="1800" y="960"/>
            <a:chExt cx="2400" cy="576"/>
          </a:xfrm>
        </p:grpSpPr>
        <p:sp>
          <p:nvSpPr>
            <p:cNvPr id="12358" name="Oval 4"/>
            <p:cNvSpPr>
              <a:spLocks noChangeArrowheads="1"/>
            </p:cNvSpPr>
            <p:nvPr/>
          </p:nvSpPr>
          <p:spPr bwMode="auto">
            <a:xfrm>
              <a:off x="1800" y="960"/>
              <a:ext cx="2400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9" name="Oval 5"/>
            <p:cNvSpPr>
              <a:spLocks noChangeArrowheads="1"/>
            </p:cNvSpPr>
            <p:nvPr/>
          </p:nvSpPr>
          <p:spPr bwMode="auto">
            <a:xfrm>
              <a:off x="1944" y="120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13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60" name="Oval 7"/>
            <p:cNvSpPr>
              <a:spLocks noChangeArrowheads="1"/>
            </p:cNvSpPr>
            <p:nvPr/>
          </p:nvSpPr>
          <p:spPr bwMode="auto">
            <a:xfrm>
              <a:off x="2232" y="1056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81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61" name="Oval 8"/>
            <p:cNvSpPr>
              <a:spLocks noChangeArrowheads="1"/>
            </p:cNvSpPr>
            <p:nvPr/>
          </p:nvSpPr>
          <p:spPr bwMode="auto">
            <a:xfrm>
              <a:off x="2352" y="124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92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62" name="Oval 9"/>
            <p:cNvSpPr>
              <a:spLocks noChangeArrowheads="1"/>
            </p:cNvSpPr>
            <p:nvPr/>
          </p:nvSpPr>
          <p:spPr bwMode="auto">
            <a:xfrm>
              <a:off x="2568" y="110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43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63" name="Oval 10"/>
            <p:cNvSpPr>
              <a:spLocks noChangeArrowheads="1"/>
            </p:cNvSpPr>
            <p:nvPr/>
          </p:nvSpPr>
          <p:spPr bwMode="auto">
            <a:xfrm>
              <a:off x="2856" y="1056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31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64" name="Oval 11"/>
            <p:cNvSpPr>
              <a:spLocks noChangeArrowheads="1"/>
            </p:cNvSpPr>
            <p:nvPr/>
          </p:nvSpPr>
          <p:spPr bwMode="auto">
            <a:xfrm>
              <a:off x="2976" y="124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65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65" name="Oval 12"/>
            <p:cNvSpPr>
              <a:spLocks noChangeArrowheads="1"/>
            </p:cNvSpPr>
            <p:nvPr/>
          </p:nvSpPr>
          <p:spPr bwMode="auto">
            <a:xfrm>
              <a:off x="3192" y="1056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57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66" name="Oval 13"/>
            <p:cNvSpPr>
              <a:spLocks noChangeArrowheads="1"/>
            </p:cNvSpPr>
            <p:nvPr/>
          </p:nvSpPr>
          <p:spPr bwMode="auto">
            <a:xfrm>
              <a:off x="3408" y="124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26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67" name="Oval 14"/>
            <p:cNvSpPr>
              <a:spLocks noChangeArrowheads="1"/>
            </p:cNvSpPr>
            <p:nvPr/>
          </p:nvSpPr>
          <p:spPr bwMode="auto">
            <a:xfrm>
              <a:off x="3576" y="1056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75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68" name="Oval 15"/>
            <p:cNvSpPr>
              <a:spLocks noChangeArrowheads="1"/>
            </p:cNvSpPr>
            <p:nvPr/>
          </p:nvSpPr>
          <p:spPr bwMode="auto">
            <a:xfrm>
              <a:off x="3864" y="120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0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</p:grpSp>
      <p:grpSp>
        <p:nvGrpSpPr>
          <p:cNvPr id="12293" name="Group 70"/>
          <p:cNvGrpSpPr>
            <a:grpSpLocks/>
          </p:cNvGrpSpPr>
          <p:nvPr/>
        </p:nvGrpSpPr>
        <p:grpSpPr bwMode="auto">
          <a:xfrm>
            <a:off x="2895600" y="2895600"/>
            <a:ext cx="3810000" cy="838200"/>
            <a:chOff x="1824" y="1776"/>
            <a:chExt cx="2400" cy="528"/>
          </a:xfrm>
        </p:grpSpPr>
        <p:sp>
          <p:nvSpPr>
            <p:cNvPr id="12347" name="Oval 18"/>
            <p:cNvSpPr>
              <a:spLocks noChangeArrowheads="1"/>
            </p:cNvSpPr>
            <p:nvPr/>
          </p:nvSpPr>
          <p:spPr bwMode="auto">
            <a:xfrm>
              <a:off x="1824" y="1776"/>
              <a:ext cx="2400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8" name="Oval 19"/>
            <p:cNvSpPr>
              <a:spLocks noChangeArrowheads="1"/>
            </p:cNvSpPr>
            <p:nvPr/>
          </p:nvSpPr>
          <p:spPr bwMode="auto">
            <a:xfrm>
              <a:off x="2016" y="196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13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49" name="Oval 20"/>
            <p:cNvSpPr>
              <a:spLocks noChangeArrowheads="1"/>
            </p:cNvSpPr>
            <p:nvPr/>
          </p:nvSpPr>
          <p:spPr bwMode="auto">
            <a:xfrm>
              <a:off x="2256" y="18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81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50" name="Oval 21"/>
            <p:cNvSpPr>
              <a:spLocks noChangeArrowheads="1"/>
            </p:cNvSpPr>
            <p:nvPr/>
          </p:nvSpPr>
          <p:spPr bwMode="auto">
            <a:xfrm>
              <a:off x="2400" y="206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92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51" name="Oval 22"/>
            <p:cNvSpPr>
              <a:spLocks noChangeArrowheads="1"/>
            </p:cNvSpPr>
            <p:nvPr/>
          </p:nvSpPr>
          <p:spPr bwMode="auto">
            <a:xfrm>
              <a:off x="2544" y="18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43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52" name="Oval 23"/>
            <p:cNvSpPr>
              <a:spLocks noChangeArrowheads="1"/>
            </p:cNvSpPr>
            <p:nvPr/>
          </p:nvSpPr>
          <p:spPr bwMode="auto">
            <a:xfrm>
              <a:off x="2784" y="182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31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53" name="Oval 24"/>
            <p:cNvSpPr>
              <a:spLocks noChangeArrowheads="1"/>
            </p:cNvSpPr>
            <p:nvPr/>
          </p:nvSpPr>
          <p:spPr bwMode="auto">
            <a:xfrm>
              <a:off x="2928" y="201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65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54" name="Oval 25"/>
            <p:cNvSpPr>
              <a:spLocks noChangeArrowheads="1"/>
            </p:cNvSpPr>
            <p:nvPr/>
          </p:nvSpPr>
          <p:spPr bwMode="auto">
            <a:xfrm>
              <a:off x="3072" y="182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57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55" name="Oval 26"/>
            <p:cNvSpPr>
              <a:spLocks noChangeArrowheads="1"/>
            </p:cNvSpPr>
            <p:nvPr/>
          </p:nvSpPr>
          <p:spPr bwMode="auto">
            <a:xfrm>
              <a:off x="3264" y="2016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26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56" name="Oval 27"/>
            <p:cNvSpPr>
              <a:spLocks noChangeArrowheads="1"/>
            </p:cNvSpPr>
            <p:nvPr/>
          </p:nvSpPr>
          <p:spPr bwMode="auto">
            <a:xfrm>
              <a:off x="3408" y="182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75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57" name="Oval 28"/>
            <p:cNvSpPr>
              <a:spLocks noChangeArrowheads="1"/>
            </p:cNvSpPr>
            <p:nvPr/>
          </p:nvSpPr>
          <p:spPr bwMode="auto">
            <a:xfrm>
              <a:off x="3696" y="2016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0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</p:grpSp>
      <p:grpSp>
        <p:nvGrpSpPr>
          <p:cNvPr id="12294" name="Group 71"/>
          <p:cNvGrpSpPr>
            <a:grpSpLocks/>
          </p:cNvGrpSpPr>
          <p:nvPr/>
        </p:nvGrpSpPr>
        <p:grpSpPr bwMode="auto">
          <a:xfrm>
            <a:off x="1447800" y="3924300"/>
            <a:ext cx="2590800" cy="685800"/>
            <a:chOff x="912" y="2448"/>
            <a:chExt cx="1632" cy="432"/>
          </a:xfrm>
        </p:grpSpPr>
        <p:sp>
          <p:nvSpPr>
            <p:cNvPr id="12340" name="Oval 30"/>
            <p:cNvSpPr>
              <a:spLocks noChangeArrowheads="1"/>
            </p:cNvSpPr>
            <p:nvPr/>
          </p:nvSpPr>
          <p:spPr bwMode="auto">
            <a:xfrm>
              <a:off x="912" y="2448"/>
              <a:ext cx="16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1" name="Oval 31"/>
            <p:cNvSpPr>
              <a:spLocks noChangeArrowheads="1"/>
            </p:cNvSpPr>
            <p:nvPr/>
          </p:nvSpPr>
          <p:spPr bwMode="auto">
            <a:xfrm>
              <a:off x="1104" y="254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13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42" name="Oval 34"/>
            <p:cNvSpPr>
              <a:spLocks noChangeArrowheads="1"/>
            </p:cNvSpPr>
            <p:nvPr/>
          </p:nvSpPr>
          <p:spPr bwMode="auto">
            <a:xfrm>
              <a:off x="1344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43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43" name="Oval 35"/>
            <p:cNvSpPr>
              <a:spLocks noChangeArrowheads="1"/>
            </p:cNvSpPr>
            <p:nvPr/>
          </p:nvSpPr>
          <p:spPr bwMode="auto">
            <a:xfrm>
              <a:off x="1584" y="2496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31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44" name="Oval 37"/>
            <p:cNvSpPr>
              <a:spLocks noChangeArrowheads="1"/>
            </p:cNvSpPr>
            <p:nvPr/>
          </p:nvSpPr>
          <p:spPr bwMode="auto">
            <a:xfrm>
              <a:off x="2016" y="2496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57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45" name="Oval 38"/>
            <p:cNvSpPr>
              <a:spLocks noChangeArrowheads="1"/>
            </p:cNvSpPr>
            <p:nvPr/>
          </p:nvSpPr>
          <p:spPr bwMode="auto">
            <a:xfrm>
              <a:off x="1824" y="259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26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46" name="Oval 40"/>
            <p:cNvSpPr>
              <a:spLocks noChangeArrowheads="1"/>
            </p:cNvSpPr>
            <p:nvPr/>
          </p:nvSpPr>
          <p:spPr bwMode="auto">
            <a:xfrm>
              <a:off x="2256" y="259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0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</p:grpSp>
      <p:grpSp>
        <p:nvGrpSpPr>
          <p:cNvPr id="12295" name="Group 72"/>
          <p:cNvGrpSpPr>
            <a:grpSpLocks/>
          </p:cNvGrpSpPr>
          <p:nvPr/>
        </p:nvGrpSpPr>
        <p:grpSpPr bwMode="auto">
          <a:xfrm>
            <a:off x="5562600" y="4000500"/>
            <a:ext cx="1524000" cy="533400"/>
            <a:chOff x="3504" y="2592"/>
            <a:chExt cx="960" cy="336"/>
          </a:xfrm>
        </p:grpSpPr>
        <p:sp>
          <p:nvSpPr>
            <p:cNvPr id="12336" name="Oval 42"/>
            <p:cNvSpPr>
              <a:spLocks noChangeArrowheads="1"/>
            </p:cNvSpPr>
            <p:nvPr/>
          </p:nvSpPr>
          <p:spPr bwMode="auto">
            <a:xfrm>
              <a:off x="3504" y="2592"/>
              <a:ext cx="960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7" name="Oval 44"/>
            <p:cNvSpPr>
              <a:spLocks noChangeArrowheads="1"/>
            </p:cNvSpPr>
            <p:nvPr/>
          </p:nvSpPr>
          <p:spPr bwMode="auto">
            <a:xfrm>
              <a:off x="3648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81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38" name="Oval 45"/>
            <p:cNvSpPr>
              <a:spLocks noChangeArrowheads="1"/>
            </p:cNvSpPr>
            <p:nvPr/>
          </p:nvSpPr>
          <p:spPr bwMode="auto">
            <a:xfrm>
              <a:off x="3936" y="26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92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39" name="Oval 51"/>
            <p:cNvSpPr>
              <a:spLocks noChangeArrowheads="1"/>
            </p:cNvSpPr>
            <p:nvPr/>
          </p:nvSpPr>
          <p:spPr bwMode="auto">
            <a:xfrm>
              <a:off x="4176" y="26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75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</p:grpSp>
      <p:sp>
        <p:nvSpPr>
          <p:cNvPr id="12296" name="Oval 65"/>
          <p:cNvSpPr>
            <a:spLocks noChangeArrowheads="1"/>
          </p:cNvSpPr>
          <p:nvPr/>
        </p:nvSpPr>
        <p:spPr bwMode="auto">
          <a:xfrm>
            <a:off x="46482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latin typeface="Tahoma" pitchFamily="34" charset="0"/>
                <a:cs typeface="Times New Roman" pitchFamily="18" charset="0"/>
              </a:rPr>
              <a:t>65</a:t>
            </a:r>
            <a:endParaRPr lang="en-US">
              <a:latin typeface="Tahoma" pitchFamily="34" charset="0"/>
              <a:cs typeface="Times New Roman" pitchFamily="18" charset="0"/>
            </a:endParaRPr>
          </a:p>
        </p:txBody>
      </p:sp>
      <p:grpSp>
        <p:nvGrpSpPr>
          <p:cNvPr id="12297" name="Group 94"/>
          <p:cNvGrpSpPr>
            <a:grpSpLocks/>
          </p:cNvGrpSpPr>
          <p:nvPr/>
        </p:nvGrpSpPr>
        <p:grpSpPr bwMode="auto">
          <a:xfrm>
            <a:off x="1447800" y="4991100"/>
            <a:ext cx="2590800" cy="609600"/>
            <a:chOff x="912" y="3168"/>
            <a:chExt cx="1632" cy="384"/>
          </a:xfrm>
        </p:grpSpPr>
        <p:sp>
          <p:nvSpPr>
            <p:cNvPr id="12329" name="Oval 74"/>
            <p:cNvSpPr>
              <a:spLocks noChangeArrowheads="1"/>
            </p:cNvSpPr>
            <p:nvPr/>
          </p:nvSpPr>
          <p:spPr bwMode="auto">
            <a:xfrm>
              <a:off x="912" y="3168"/>
              <a:ext cx="16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Oval 75"/>
            <p:cNvSpPr>
              <a:spLocks noChangeArrowheads="1"/>
            </p:cNvSpPr>
            <p:nvPr/>
          </p:nvSpPr>
          <p:spPr bwMode="auto">
            <a:xfrm>
              <a:off x="1248" y="326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13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31" name="Oval 76"/>
            <p:cNvSpPr>
              <a:spLocks noChangeArrowheads="1"/>
            </p:cNvSpPr>
            <p:nvPr/>
          </p:nvSpPr>
          <p:spPr bwMode="auto">
            <a:xfrm>
              <a:off x="1968" y="326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43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32" name="Oval 77"/>
            <p:cNvSpPr>
              <a:spLocks noChangeArrowheads="1"/>
            </p:cNvSpPr>
            <p:nvPr/>
          </p:nvSpPr>
          <p:spPr bwMode="auto">
            <a:xfrm>
              <a:off x="1728" y="326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31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33" name="Oval 78"/>
            <p:cNvSpPr>
              <a:spLocks noChangeArrowheads="1"/>
            </p:cNvSpPr>
            <p:nvPr/>
          </p:nvSpPr>
          <p:spPr bwMode="auto">
            <a:xfrm>
              <a:off x="2208" y="326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57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34" name="Oval 79"/>
            <p:cNvSpPr>
              <a:spLocks noChangeArrowheads="1"/>
            </p:cNvSpPr>
            <p:nvPr/>
          </p:nvSpPr>
          <p:spPr bwMode="auto">
            <a:xfrm>
              <a:off x="1488" y="326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26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35" name="Oval 80"/>
            <p:cNvSpPr>
              <a:spLocks noChangeArrowheads="1"/>
            </p:cNvSpPr>
            <p:nvPr/>
          </p:nvSpPr>
          <p:spPr bwMode="auto">
            <a:xfrm>
              <a:off x="1008" y="326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0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</p:grpSp>
      <p:grpSp>
        <p:nvGrpSpPr>
          <p:cNvPr id="12298" name="Group 95"/>
          <p:cNvGrpSpPr>
            <a:grpSpLocks/>
          </p:cNvGrpSpPr>
          <p:nvPr/>
        </p:nvGrpSpPr>
        <p:grpSpPr bwMode="auto">
          <a:xfrm>
            <a:off x="5638800" y="5067300"/>
            <a:ext cx="1524000" cy="457200"/>
            <a:chOff x="3552" y="3120"/>
            <a:chExt cx="960" cy="288"/>
          </a:xfrm>
        </p:grpSpPr>
        <p:sp>
          <p:nvSpPr>
            <p:cNvPr id="12325" name="Oval 90"/>
            <p:cNvSpPr>
              <a:spLocks noChangeArrowheads="1"/>
            </p:cNvSpPr>
            <p:nvPr/>
          </p:nvSpPr>
          <p:spPr bwMode="auto">
            <a:xfrm>
              <a:off x="3552" y="3120"/>
              <a:ext cx="96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Oval 91"/>
            <p:cNvSpPr>
              <a:spLocks noChangeArrowheads="1"/>
            </p:cNvSpPr>
            <p:nvPr/>
          </p:nvSpPr>
          <p:spPr bwMode="auto">
            <a:xfrm>
              <a:off x="3936" y="316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81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27" name="Oval 92"/>
            <p:cNvSpPr>
              <a:spLocks noChangeArrowheads="1"/>
            </p:cNvSpPr>
            <p:nvPr/>
          </p:nvSpPr>
          <p:spPr bwMode="auto">
            <a:xfrm>
              <a:off x="4224" y="316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92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28" name="Oval 93"/>
            <p:cNvSpPr>
              <a:spLocks noChangeArrowheads="1"/>
            </p:cNvSpPr>
            <p:nvPr/>
          </p:nvSpPr>
          <p:spPr bwMode="auto">
            <a:xfrm>
              <a:off x="3648" y="316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75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</p:grpSp>
      <p:grpSp>
        <p:nvGrpSpPr>
          <p:cNvPr id="12299" name="Group 110"/>
          <p:cNvGrpSpPr>
            <a:grpSpLocks/>
          </p:cNvGrpSpPr>
          <p:nvPr/>
        </p:nvGrpSpPr>
        <p:grpSpPr bwMode="auto">
          <a:xfrm>
            <a:off x="2590800" y="5867400"/>
            <a:ext cx="4191000" cy="609600"/>
            <a:chOff x="1632" y="3696"/>
            <a:chExt cx="2640" cy="384"/>
          </a:xfrm>
        </p:grpSpPr>
        <p:sp>
          <p:nvSpPr>
            <p:cNvPr id="12314" name="Oval 97"/>
            <p:cNvSpPr>
              <a:spLocks noChangeArrowheads="1"/>
            </p:cNvSpPr>
            <p:nvPr/>
          </p:nvSpPr>
          <p:spPr bwMode="auto">
            <a:xfrm>
              <a:off x="1632" y="3696"/>
              <a:ext cx="264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Oval 98"/>
            <p:cNvSpPr>
              <a:spLocks noChangeArrowheads="1"/>
            </p:cNvSpPr>
            <p:nvPr/>
          </p:nvSpPr>
          <p:spPr bwMode="auto">
            <a:xfrm>
              <a:off x="2016" y="379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13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16" name="Oval 99"/>
            <p:cNvSpPr>
              <a:spLocks noChangeArrowheads="1"/>
            </p:cNvSpPr>
            <p:nvPr/>
          </p:nvSpPr>
          <p:spPr bwMode="auto">
            <a:xfrm>
              <a:off x="2736" y="379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43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17" name="Oval 100"/>
            <p:cNvSpPr>
              <a:spLocks noChangeArrowheads="1"/>
            </p:cNvSpPr>
            <p:nvPr/>
          </p:nvSpPr>
          <p:spPr bwMode="auto">
            <a:xfrm>
              <a:off x="2496" y="379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31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18" name="Oval 101"/>
            <p:cNvSpPr>
              <a:spLocks noChangeArrowheads="1"/>
            </p:cNvSpPr>
            <p:nvPr/>
          </p:nvSpPr>
          <p:spPr bwMode="auto">
            <a:xfrm>
              <a:off x="2976" y="379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57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19" name="Oval 102"/>
            <p:cNvSpPr>
              <a:spLocks noChangeArrowheads="1"/>
            </p:cNvSpPr>
            <p:nvPr/>
          </p:nvSpPr>
          <p:spPr bwMode="auto">
            <a:xfrm>
              <a:off x="2256" y="379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26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20" name="Oval 103"/>
            <p:cNvSpPr>
              <a:spLocks noChangeArrowheads="1"/>
            </p:cNvSpPr>
            <p:nvPr/>
          </p:nvSpPr>
          <p:spPr bwMode="auto">
            <a:xfrm>
              <a:off x="1776" y="379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0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21" name="Oval 104"/>
            <p:cNvSpPr>
              <a:spLocks noChangeArrowheads="1"/>
            </p:cNvSpPr>
            <p:nvPr/>
          </p:nvSpPr>
          <p:spPr bwMode="auto">
            <a:xfrm>
              <a:off x="3216" y="379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65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22" name="Oval 107"/>
            <p:cNvSpPr>
              <a:spLocks noChangeArrowheads="1"/>
            </p:cNvSpPr>
            <p:nvPr/>
          </p:nvSpPr>
          <p:spPr bwMode="auto">
            <a:xfrm>
              <a:off x="3696" y="379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81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23" name="Oval 108"/>
            <p:cNvSpPr>
              <a:spLocks noChangeArrowheads="1"/>
            </p:cNvSpPr>
            <p:nvPr/>
          </p:nvSpPr>
          <p:spPr bwMode="auto">
            <a:xfrm>
              <a:off x="3936" y="379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92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12324" name="Oval 109"/>
            <p:cNvSpPr>
              <a:spLocks noChangeArrowheads="1"/>
            </p:cNvSpPr>
            <p:nvPr/>
          </p:nvSpPr>
          <p:spPr bwMode="auto">
            <a:xfrm>
              <a:off x="3456" y="379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  <a:cs typeface="Times New Roman" pitchFamily="18" charset="0"/>
                </a:rPr>
                <a:t>75</a:t>
              </a:r>
              <a:endParaRPr lang="en-US">
                <a:latin typeface="Tahoma" pitchFamily="34" charset="0"/>
                <a:cs typeface="Times New Roman" pitchFamily="18" charset="0"/>
              </a:endParaRPr>
            </a:p>
          </p:txBody>
        </p:sp>
      </p:grpSp>
      <p:cxnSp>
        <p:nvCxnSpPr>
          <p:cNvPr id="12300" name="AutoShape 111"/>
          <p:cNvCxnSpPr>
            <a:cxnSpLocks noChangeShapeType="1"/>
            <a:stCxn id="12358" idx="4"/>
            <a:endCxn id="12347" idx="0"/>
          </p:cNvCxnSpPr>
          <p:nvPr/>
        </p:nvCxnSpPr>
        <p:spPr bwMode="auto">
          <a:xfrm>
            <a:off x="4800600" y="24384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1" name="Text Box 113"/>
          <p:cNvSpPr txBox="1">
            <a:spLocks noChangeArrowheads="1"/>
          </p:cNvSpPr>
          <p:nvPr/>
        </p:nvSpPr>
        <p:spPr bwMode="auto">
          <a:xfrm>
            <a:off x="4724400" y="2438400"/>
            <a:ext cx="109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latin typeface="Tahoma" pitchFamily="34" charset="0"/>
                <a:cs typeface="Times New Roman" pitchFamily="18" charset="0"/>
              </a:rPr>
              <a:t>Select pivot</a:t>
            </a:r>
          </a:p>
        </p:txBody>
      </p:sp>
      <p:cxnSp>
        <p:nvCxnSpPr>
          <p:cNvPr id="12302" name="AutoShape 114"/>
          <p:cNvCxnSpPr>
            <a:cxnSpLocks noChangeShapeType="1"/>
            <a:stCxn id="12347" idx="3"/>
            <a:endCxn id="12340" idx="0"/>
          </p:cNvCxnSpPr>
          <p:nvPr/>
        </p:nvCxnSpPr>
        <p:spPr bwMode="auto">
          <a:xfrm flipH="1">
            <a:off x="2743200" y="3611563"/>
            <a:ext cx="709613" cy="3127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115"/>
          <p:cNvCxnSpPr>
            <a:cxnSpLocks noChangeShapeType="1"/>
            <a:stCxn id="12347" idx="4"/>
            <a:endCxn id="12296" idx="0"/>
          </p:cNvCxnSpPr>
          <p:nvPr/>
        </p:nvCxnSpPr>
        <p:spPr bwMode="auto">
          <a:xfrm>
            <a:off x="4800600" y="3733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AutoShape 116"/>
          <p:cNvCxnSpPr>
            <a:cxnSpLocks noChangeShapeType="1"/>
            <a:stCxn id="12347" idx="5"/>
            <a:endCxn id="12336" idx="0"/>
          </p:cNvCxnSpPr>
          <p:nvPr/>
        </p:nvCxnSpPr>
        <p:spPr bwMode="auto">
          <a:xfrm>
            <a:off x="6148388" y="3611563"/>
            <a:ext cx="176212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5" name="Rectangle 117"/>
          <p:cNvSpPr>
            <a:spLocks noChangeArrowheads="1"/>
          </p:cNvSpPr>
          <p:nvPr/>
        </p:nvSpPr>
        <p:spPr bwMode="auto">
          <a:xfrm>
            <a:off x="4953000" y="3810000"/>
            <a:ext cx="835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Tahoma" pitchFamily="34" charset="0"/>
                <a:cs typeface="Times New Roman" pitchFamily="18" charset="0"/>
              </a:rPr>
              <a:t>partition</a:t>
            </a:r>
          </a:p>
        </p:txBody>
      </p:sp>
      <p:cxnSp>
        <p:nvCxnSpPr>
          <p:cNvPr id="12306" name="AutoShape 118"/>
          <p:cNvCxnSpPr>
            <a:cxnSpLocks noChangeShapeType="1"/>
            <a:stCxn id="12340" idx="4"/>
            <a:endCxn id="12329" idx="0"/>
          </p:cNvCxnSpPr>
          <p:nvPr/>
        </p:nvCxnSpPr>
        <p:spPr bwMode="auto">
          <a:xfrm>
            <a:off x="2743200" y="46101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7" name="AutoShape 119"/>
          <p:cNvCxnSpPr>
            <a:cxnSpLocks noChangeShapeType="1"/>
            <a:stCxn id="12336" idx="4"/>
            <a:endCxn id="12325" idx="0"/>
          </p:cNvCxnSpPr>
          <p:nvPr/>
        </p:nvCxnSpPr>
        <p:spPr bwMode="auto">
          <a:xfrm>
            <a:off x="6324600" y="45339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8" name="Rectangle 121"/>
          <p:cNvSpPr>
            <a:spLocks noChangeArrowheads="1"/>
          </p:cNvSpPr>
          <p:nvPr/>
        </p:nvSpPr>
        <p:spPr bwMode="auto">
          <a:xfrm>
            <a:off x="2971800" y="4648200"/>
            <a:ext cx="1247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Tahoma" pitchFamily="34" charset="0"/>
                <a:cs typeface="Times New Roman" pitchFamily="18" charset="0"/>
              </a:rPr>
              <a:t>Recursive call</a:t>
            </a:r>
          </a:p>
        </p:txBody>
      </p:sp>
      <p:sp>
        <p:nvSpPr>
          <p:cNvPr id="12309" name="Rectangle 122"/>
          <p:cNvSpPr>
            <a:spLocks noChangeArrowheads="1"/>
          </p:cNvSpPr>
          <p:nvPr/>
        </p:nvSpPr>
        <p:spPr bwMode="auto">
          <a:xfrm>
            <a:off x="6553200" y="4648200"/>
            <a:ext cx="1247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Tahoma" pitchFamily="34" charset="0"/>
                <a:cs typeface="Times New Roman" pitchFamily="18" charset="0"/>
              </a:rPr>
              <a:t>Recursive call</a:t>
            </a:r>
          </a:p>
        </p:txBody>
      </p:sp>
      <p:cxnSp>
        <p:nvCxnSpPr>
          <p:cNvPr id="12310" name="AutoShape 123"/>
          <p:cNvCxnSpPr>
            <a:cxnSpLocks noChangeShapeType="1"/>
            <a:stCxn id="12329" idx="4"/>
            <a:endCxn id="12314" idx="1"/>
          </p:cNvCxnSpPr>
          <p:nvPr/>
        </p:nvCxnSpPr>
        <p:spPr bwMode="auto">
          <a:xfrm>
            <a:off x="2743200" y="5600700"/>
            <a:ext cx="461963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AutoShape 124"/>
          <p:cNvCxnSpPr>
            <a:cxnSpLocks noChangeShapeType="1"/>
            <a:stCxn id="12296" idx="4"/>
            <a:endCxn id="12314" idx="0"/>
          </p:cNvCxnSpPr>
          <p:nvPr/>
        </p:nvCxnSpPr>
        <p:spPr bwMode="auto">
          <a:xfrm flipH="1">
            <a:off x="4686300" y="4419600"/>
            <a:ext cx="114300" cy="1447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125"/>
          <p:cNvCxnSpPr>
            <a:cxnSpLocks noChangeShapeType="1"/>
            <a:stCxn id="12325" idx="4"/>
            <a:endCxn id="12314" idx="7"/>
          </p:cNvCxnSpPr>
          <p:nvPr/>
        </p:nvCxnSpPr>
        <p:spPr bwMode="auto">
          <a:xfrm flipH="1">
            <a:off x="6167438" y="5524500"/>
            <a:ext cx="233362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3" name="Rectangle 126"/>
          <p:cNvSpPr>
            <a:spLocks noChangeArrowheads="1"/>
          </p:cNvSpPr>
          <p:nvPr/>
        </p:nvSpPr>
        <p:spPr bwMode="auto">
          <a:xfrm>
            <a:off x="4800600" y="5562600"/>
            <a:ext cx="669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Tahoma" pitchFamily="34" charset="0"/>
                <a:cs typeface="Times New Roman" pitchFamily="18" charset="0"/>
              </a:rPr>
              <a:t>Merge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DB4B38-F94F-4896-A802-B8DD796D89BD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Picking the Pivot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 How would you pick one?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Strategy 1: Pick the </a:t>
            </a:r>
            <a:r>
              <a:rPr lang="en-US" sz="1600" smtClean="0">
                <a:solidFill>
                  <a:srgbClr val="0000FF"/>
                </a:solidFill>
              </a:rPr>
              <a:t>first element</a:t>
            </a:r>
            <a:r>
              <a:rPr lang="en-US" sz="1600" smtClean="0"/>
              <a:t> in </a:t>
            </a:r>
            <a:r>
              <a:rPr lang="en-US" sz="1600" b="1" smtClean="0">
                <a:latin typeface="Courier New" pitchFamily="49" charset="0"/>
              </a:rPr>
              <a:t>S</a:t>
            </a:r>
            <a:endParaRPr lang="en-US" sz="1600" smtClean="0"/>
          </a:p>
          <a:p>
            <a:pPr lvl="1" eaLnBrk="1" hangingPunct="1">
              <a:lnSpc>
                <a:spcPct val="90000"/>
              </a:lnSpc>
            </a:pPr>
            <a:endParaRPr lang="en-US" sz="1400" smtClean="0"/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Works only if input is random</a:t>
            </a:r>
          </a:p>
          <a:p>
            <a:pPr lvl="1" eaLnBrk="1" hangingPunct="1">
              <a:lnSpc>
                <a:spcPct val="90000"/>
              </a:lnSpc>
            </a:pPr>
            <a:endParaRPr lang="en-US" sz="1400" smtClean="0"/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What if input </a:t>
            </a:r>
            <a:r>
              <a:rPr lang="en-US" sz="1400" b="1" smtClean="0">
                <a:latin typeface="Courier New" pitchFamily="49" charset="0"/>
              </a:rPr>
              <a:t>S</a:t>
            </a:r>
            <a:r>
              <a:rPr lang="en-US" sz="1400" smtClean="0"/>
              <a:t> is sorted, or even mostly sorted?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300" smtClean="0"/>
              <a:t>All the remaining elements would go into either </a:t>
            </a:r>
            <a:r>
              <a:rPr lang="en-US" sz="1300" b="1" smtClean="0">
                <a:latin typeface="Courier New" pitchFamily="49" charset="0"/>
              </a:rPr>
              <a:t>S1</a:t>
            </a:r>
            <a:r>
              <a:rPr lang="en-US" sz="1300" smtClean="0"/>
              <a:t> or </a:t>
            </a:r>
            <a:r>
              <a:rPr lang="en-US" sz="1300" b="1" smtClean="0">
                <a:latin typeface="Courier New" pitchFamily="49" charset="0"/>
              </a:rPr>
              <a:t>S2</a:t>
            </a:r>
            <a:r>
              <a:rPr lang="en-US" sz="1300" smtClean="0"/>
              <a:t>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300" smtClean="0"/>
              <a:t>Terrible performance!</a:t>
            </a:r>
          </a:p>
          <a:p>
            <a:pPr lvl="1" eaLnBrk="1" hangingPunct="1">
              <a:lnSpc>
                <a:spcPct val="90000"/>
              </a:lnSpc>
            </a:pPr>
            <a:endParaRPr lang="en-US" sz="1400" smtClean="0"/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Why worry about sorted input?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300" smtClean="0"/>
              <a:t>Remember </a:t>
            </a:r>
            <a:r>
              <a:rPr lang="en-US" sz="1300" smtClean="0">
                <a:sym typeface="Wingdings" pitchFamily="2" charset="2"/>
              </a:rPr>
              <a:t> Quicksort is recursive, so sub-problems could be sorted</a:t>
            </a:r>
            <a:endParaRPr lang="en-US" sz="1300" smtClean="0"/>
          </a:p>
          <a:p>
            <a:pPr lvl="2" eaLnBrk="1" hangingPunct="1">
              <a:lnSpc>
                <a:spcPct val="90000"/>
              </a:lnSpc>
            </a:pPr>
            <a:r>
              <a:rPr lang="en-US" sz="1300" smtClean="0"/>
              <a:t>Plus mostly sorted input is quite frequent</a:t>
            </a:r>
          </a:p>
          <a:p>
            <a:pPr lvl="2" eaLnBrk="1" hangingPunct="1">
              <a:lnSpc>
                <a:spcPct val="90000"/>
              </a:lnSpc>
            </a:pPr>
            <a:endParaRPr lang="en-US" sz="13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A582D3-5B44-44DB-A143-A151F12E2E99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Picking the Pivot (contd.)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Strategy 2: Pick the pivot </a:t>
            </a:r>
            <a:r>
              <a:rPr lang="en-US" smtClean="0">
                <a:solidFill>
                  <a:srgbClr val="0000FF"/>
                </a:solidFill>
              </a:rPr>
              <a:t>randomly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Would usually work well, even for mostly sorted input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Unless the random number generator is not quite random!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Plus random number generation is an expensive operation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E0FCE-CC4B-4D0C-ADBA-CED2CC05475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Picking the Pivot (contd.)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Strategy 3: </a:t>
            </a:r>
            <a:r>
              <a:rPr lang="en-US" sz="1600" smtClean="0">
                <a:solidFill>
                  <a:srgbClr val="0000FF"/>
                </a:solidFill>
              </a:rPr>
              <a:t>Median-of-three</a:t>
            </a:r>
            <a:r>
              <a:rPr lang="en-US" sz="1600" smtClean="0"/>
              <a:t> </a:t>
            </a:r>
            <a:r>
              <a:rPr lang="en-US" sz="1600" smtClean="0">
                <a:solidFill>
                  <a:srgbClr val="0000FF"/>
                </a:solidFill>
              </a:rPr>
              <a:t>Partitioning</a:t>
            </a:r>
          </a:p>
          <a:p>
            <a:pPr lvl="1" eaLnBrk="1" hangingPunct="1">
              <a:lnSpc>
                <a:spcPct val="90000"/>
              </a:lnSpc>
            </a:pPr>
            <a:endParaRPr lang="en-US" sz="1400" i="1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400" i="1" smtClean="0">
                <a:solidFill>
                  <a:srgbClr val="0000FF"/>
                </a:solidFill>
              </a:rPr>
              <a:t>Ideally</a:t>
            </a:r>
            <a:r>
              <a:rPr lang="en-US" sz="1400" smtClean="0"/>
              <a:t>, the pivot should be the </a:t>
            </a:r>
            <a:r>
              <a:rPr lang="en-US" sz="1400" smtClean="0">
                <a:solidFill>
                  <a:srgbClr val="0000FF"/>
                </a:solidFill>
              </a:rPr>
              <a:t>median</a:t>
            </a:r>
            <a:r>
              <a:rPr lang="en-US" sz="1400" smtClean="0"/>
              <a:t> of input array </a:t>
            </a:r>
            <a:r>
              <a:rPr lang="en-US" sz="1400" b="1" smtClean="0">
                <a:latin typeface="Courier New" pitchFamily="49" charset="0"/>
              </a:rPr>
              <a:t>S</a:t>
            </a:r>
            <a:endParaRPr lang="en-US" sz="1400" smtClean="0"/>
          </a:p>
          <a:p>
            <a:pPr lvl="2" eaLnBrk="1" hangingPunct="1">
              <a:lnSpc>
                <a:spcPct val="90000"/>
              </a:lnSpc>
            </a:pPr>
            <a:r>
              <a:rPr lang="en-US" sz="1300" smtClean="0"/>
              <a:t>Median = element in the middle of the sorted sequence</a:t>
            </a:r>
          </a:p>
          <a:p>
            <a:pPr lvl="1" eaLnBrk="1" hangingPunct="1">
              <a:lnSpc>
                <a:spcPct val="90000"/>
              </a:lnSpc>
            </a:pPr>
            <a:endParaRPr lang="en-US" sz="1400" smtClean="0"/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Would divide the input into two almost equal partitions</a:t>
            </a:r>
          </a:p>
          <a:p>
            <a:pPr lvl="1" eaLnBrk="1" hangingPunct="1">
              <a:lnSpc>
                <a:spcPct val="90000"/>
              </a:lnSpc>
            </a:pPr>
            <a:endParaRPr lang="en-US" sz="1400" smtClean="0"/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Unfortunately, its hard to calculate median quickly, without sorting first!</a:t>
            </a:r>
          </a:p>
          <a:p>
            <a:pPr lvl="1" eaLnBrk="1" hangingPunct="1">
              <a:lnSpc>
                <a:spcPct val="90000"/>
              </a:lnSpc>
            </a:pPr>
            <a:endParaRPr lang="en-US" sz="1400" smtClean="0"/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So find the approximate median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300" smtClean="0"/>
              <a:t>Pivot = median of the </a:t>
            </a:r>
            <a:r>
              <a:rPr lang="en-US" sz="1300" smtClean="0">
                <a:solidFill>
                  <a:srgbClr val="0000FF"/>
                </a:solidFill>
              </a:rPr>
              <a:t>left-most</a:t>
            </a:r>
            <a:r>
              <a:rPr lang="en-US" sz="1300" smtClean="0"/>
              <a:t>,</a:t>
            </a:r>
            <a:r>
              <a:rPr lang="en-US" sz="1300" smtClean="0">
                <a:solidFill>
                  <a:srgbClr val="0000FF"/>
                </a:solidFill>
              </a:rPr>
              <a:t> right-most</a:t>
            </a:r>
            <a:r>
              <a:rPr lang="en-US" sz="1300" smtClean="0"/>
              <a:t> and </a:t>
            </a:r>
            <a:r>
              <a:rPr lang="en-US" sz="1300" smtClean="0">
                <a:solidFill>
                  <a:srgbClr val="0000FF"/>
                </a:solidFill>
              </a:rPr>
              <a:t>center</a:t>
            </a:r>
            <a:r>
              <a:rPr lang="en-US" sz="1300" smtClean="0"/>
              <a:t> element of the array </a:t>
            </a:r>
            <a:r>
              <a:rPr lang="en-US" sz="1300" b="1" smtClean="0">
                <a:latin typeface="Courier New" pitchFamily="49" charset="0"/>
              </a:rPr>
              <a:t>S</a:t>
            </a:r>
            <a:endParaRPr lang="en-US" sz="1300" smtClean="0"/>
          </a:p>
          <a:p>
            <a:pPr lvl="2" eaLnBrk="1" hangingPunct="1">
              <a:lnSpc>
                <a:spcPct val="90000"/>
              </a:lnSpc>
            </a:pPr>
            <a:r>
              <a:rPr lang="en-US" sz="1300" smtClean="0"/>
              <a:t>Solves the problem of sorted input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780032-F983-4724-9C40-48BE2C74671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Picking the Pivot (contd.)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800" smtClean="0"/>
              <a:t>Example: </a:t>
            </a:r>
            <a:r>
              <a:rPr lang="en-US" sz="1800" smtClean="0">
                <a:solidFill>
                  <a:srgbClr val="0000FF"/>
                </a:solidFill>
              </a:rPr>
              <a:t>Median-of-three</a:t>
            </a:r>
            <a:r>
              <a:rPr lang="en-US" sz="1800" smtClean="0"/>
              <a:t> </a:t>
            </a:r>
            <a:r>
              <a:rPr lang="en-US" sz="1800" smtClean="0">
                <a:solidFill>
                  <a:srgbClr val="0000FF"/>
                </a:solidFill>
              </a:rPr>
              <a:t>Partitioning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z="1600" smtClean="0"/>
              <a:t>Let input </a:t>
            </a:r>
            <a:r>
              <a:rPr lang="en-US" sz="1600" b="1" smtClean="0">
                <a:latin typeface="Courier New" pitchFamily="49" charset="0"/>
              </a:rPr>
              <a:t>S = {6, 1, 4, 9, 0, 3, 5, 2, 7, 8}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z="1600" b="1" smtClean="0">
                <a:latin typeface="Courier New" pitchFamily="49" charset="0"/>
              </a:rPr>
              <a:t>left=0</a:t>
            </a:r>
            <a:r>
              <a:rPr lang="en-US" sz="1600" smtClean="0"/>
              <a:t> and </a:t>
            </a:r>
            <a:r>
              <a:rPr lang="en-US" sz="1600" b="1" smtClean="0">
                <a:latin typeface="Courier New" pitchFamily="49" charset="0"/>
              </a:rPr>
              <a:t>S[left] = 6</a:t>
            </a:r>
            <a:endParaRPr lang="en-US" sz="1600" smtClean="0"/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z="1600" b="1" smtClean="0">
                <a:latin typeface="Courier New" pitchFamily="49" charset="0"/>
              </a:rPr>
              <a:t>right=9</a:t>
            </a:r>
            <a:r>
              <a:rPr lang="en-US" sz="1600" smtClean="0"/>
              <a:t> and </a:t>
            </a:r>
            <a:r>
              <a:rPr lang="en-US" sz="1600" b="1" smtClean="0">
                <a:latin typeface="Courier New" pitchFamily="49" charset="0"/>
              </a:rPr>
              <a:t>S[right] = 8</a:t>
            </a:r>
            <a:endParaRPr lang="en-US" sz="1600" smtClean="0"/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z="1600" b="1" smtClean="0">
                <a:latin typeface="Courier New" pitchFamily="49" charset="0"/>
              </a:rPr>
              <a:t>center = (left+right)/2 = 4</a:t>
            </a:r>
            <a:r>
              <a:rPr lang="en-US" sz="1600" smtClean="0"/>
              <a:t> and </a:t>
            </a:r>
            <a:r>
              <a:rPr lang="en-US" sz="1600" b="1" smtClean="0">
                <a:latin typeface="Courier New" pitchFamily="49" charset="0"/>
              </a:rPr>
              <a:t>S[center] = 0</a:t>
            </a:r>
            <a:endParaRPr lang="en-US" sz="1600" smtClean="0"/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z="1600" smtClean="0"/>
              <a:t>Pivot </a:t>
            </a:r>
          </a:p>
          <a:p>
            <a:pPr lvl="2" eaLnBrk="1" hangingPunct="1"/>
            <a:r>
              <a:rPr lang="en-US" sz="1500" smtClean="0"/>
              <a:t>= Median of </a:t>
            </a:r>
            <a:r>
              <a:rPr lang="en-US" sz="1500" b="1" smtClean="0">
                <a:latin typeface="Courier New" pitchFamily="49" charset="0"/>
              </a:rPr>
              <a:t>S[left], S[right],</a:t>
            </a:r>
            <a:r>
              <a:rPr lang="en-US" sz="1500" smtClean="0"/>
              <a:t> and </a:t>
            </a:r>
            <a:r>
              <a:rPr lang="en-US" sz="1500" b="1" smtClean="0">
                <a:latin typeface="Courier New" pitchFamily="49" charset="0"/>
              </a:rPr>
              <a:t>S[center]</a:t>
            </a:r>
          </a:p>
          <a:p>
            <a:pPr lvl="2" eaLnBrk="1" hangingPunct="1"/>
            <a:r>
              <a:rPr lang="en-US" sz="1500" smtClean="0"/>
              <a:t>= median of 6, 8, and 0</a:t>
            </a:r>
          </a:p>
          <a:p>
            <a:pPr lvl="2" eaLnBrk="1" hangingPunct="1"/>
            <a:r>
              <a:rPr lang="en-US" sz="1500" b="1" smtClean="0">
                <a:latin typeface="Courier New" pitchFamily="49" charset="0"/>
              </a:rPr>
              <a:t>= S[left] = 6</a:t>
            </a:r>
            <a:endParaRPr lang="en-US" sz="1500" smtClean="0"/>
          </a:p>
          <a:p>
            <a:pPr lvl="1" eaLnBrk="1" hangingPunct="1"/>
            <a:endParaRPr lang="en-US" sz="16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22A66-110F-400C-93FA-9C20762011F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Partitioning Algorithm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359092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1600" smtClean="0"/>
              <a:t>Original input : </a:t>
            </a:r>
            <a:r>
              <a:rPr lang="en-US" sz="1600" b="1" smtClean="0">
                <a:latin typeface="Courier New" pitchFamily="49" charset="0"/>
              </a:rPr>
              <a:t>S = {6, 1, 4, 9, 0, 3, 5, 2, 7, 8}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160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1600" smtClean="0"/>
              <a:t>Get the pivot out of the way by swapping it with the last element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160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sz="160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sz="160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1600" smtClean="0"/>
              <a:t>Have two ‘iterators’ – 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sz="1600" smtClean="0"/>
              <a:t> and 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j</a:t>
            </a:r>
            <a:endParaRPr lang="en-US" sz="1600" smtClean="0">
              <a:solidFill>
                <a:srgbClr val="0000FF"/>
              </a:solidFill>
            </a:endParaRP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sz="1400" smtClean="0"/>
              <a:t> starts at first element and moves forward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</a:rPr>
              <a:t>j</a:t>
            </a:r>
            <a:r>
              <a:rPr lang="en-US" sz="1400" smtClean="0"/>
              <a:t> starts at last element and moves backwards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sz="1400" smtClean="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447800" y="2362200"/>
            <a:ext cx="4422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  <a:cs typeface="Times New Roman" pitchFamily="18" charset="0"/>
              </a:rPr>
              <a:t>8   1   4   9   0   3   5   2   7   6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486400" y="2362200"/>
            <a:ext cx="45720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410200" y="2743200"/>
            <a:ext cx="731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  <a:cs typeface="Times New Roman" pitchFamily="18" charset="0"/>
              </a:rPr>
              <a:t>pivot</a:t>
            </a:r>
          </a:p>
        </p:txBody>
      </p:sp>
      <p:sp>
        <p:nvSpPr>
          <p:cNvPr id="17416" name="Text Box 4"/>
          <p:cNvSpPr txBox="1">
            <a:spLocks noChangeArrowheads="1"/>
          </p:cNvSpPr>
          <p:nvPr/>
        </p:nvSpPr>
        <p:spPr bwMode="auto">
          <a:xfrm>
            <a:off x="1447800" y="4038600"/>
            <a:ext cx="4422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  <a:cs typeface="Times New Roman" pitchFamily="18" charset="0"/>
              </a:rPr>
              <a:t>8   1   4   9   0   3   5   2   7   6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1524000" y="4495800"/>
            <a:ext cx="24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  <a:cs typeface="Times New Roman" pitchFamily="18" charset="0"/>
              </a:rPr>
              <a:t>i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5105400" y="4495800"/>
            <a:ext cx="255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  <a:cs typeface="Times New Roman" pitchFamily="18" charset="0"/>
              </a:rPr>
              <a:t>j</a:t>
            </a:r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5029200" y="4038600"/>
            <a:ext cx="45720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1371600" y="4038600"/>
            <a:ext cx="45720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5410200" y="4495800"/>
            <a:ext cx="731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  <a:cs typeface="Times New Roman" pitchFamily="18" charset="0"/>
              </a:rPr>
              <a:t>pivot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D2C170-7B54-4220-BAFB-D5337916237B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Partitioning Algorithm (contd.)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1288"/>
            <a:ext cx="8077200" cy="506571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1800" b="1" smtClean="0">
                <a:latin typeface="Courier New" pitchFamily="49" charset="0"/>
              </a:rPr>
              <a:t>While (i &lt; j)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sz="1600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 smtClean="0">
                <a:solidFill>
                  <a:srgbClr val="0000FF"/>
                </a:solidFill>
              </a:rPr>
              <a:t>Move 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sz="1600" smtClean="0">
                <a:solidFill>
                  <a:srgbClr val="0000FF"/>
                </a:solidFill>
              </a:rPr>
              <a:t> to the right</a:t>
            </a:r>
            <a:r>
              <a:rPr lang="en-US" sz="1600" smtClean="0"/>
              <a:t> till we find a number greater than </a:t>
            </a:r>
            <a:r>
              <a:rPr lang="en-US" sz="1600" b="1" smtClean="0">
                <a:latin typeface="Courier New" pitchFamily="49" charset="0"/>
              </a:rPr>
              <a:t>pivot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sz="1600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 smtClean="0">
                <a:solidFill>
                  <a:srgbClr val="0000FF"/>
                </a:solidFill>
              </a:rPr>
              <a:t>Move 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j</a:t>
            </a:r>
            <a:r>
              <a:rPr lang="en-US" sz="1600" smtClean="0">
                <a:solidFill>
                  <a:srgbClr val="0000FF"/>
                </a:solidFill>
              </a:rPr>
              <a:t> to the left</a:t>
            </a:r>
            <a:r>
              <a:rPr lang="en-US" sz="1600" smtClean="0"/>
              <a:t> till we find a number smaller than </a:t>
            </a:r>
            <a:r>
              <a:rPr lang="en-US" sz="1600" b="1" smtClean="0">
                <a:latin typeface="Courier New" pitchFamily="49" charset="0"/>
              </a:rPr>
              <a:t>pivot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sz="1600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 b="1" smtClean="0">
                <a:latin typeface="Courier New" pitchFamily="49" charset="0"/>
              </a:rPr>
              <a:t>If (i &lt; j)</a:t>
            </a:r>
            <a:r>
              <a:rPr lang="en-US" sz="1600" smtClean="0"/>
              <a:t> 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swap</a:t>
            </a:r>
            <a:r>
              <a:rPr lang="en-US" sz="1600" b="1" smtClean="0">
                <a:latin typeface="Courier New" pitchFamily="49" charset="0"/>
              </a:rPr>
              <a:t>(S[i], S[j])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sz="1600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 smtClean="0"/>
              <a:t>(The effect is to push larger elements to the right and smaller elements to the left)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180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4"/>
            </a:pPr>
            <a:r>
              <a:rPr lang="en-US" sz="1800" smtClean="0">
                <a:solidFill>
                  <a:srgbClr val="0000FF"/>
                </a:solidFill>
              </a:rPr>
              <a:t>Swap</a:t>
            </a:r>
            <a:r>
              <a:rPr lang="en-US" sz="1800" smtClean="0"/>
              <a:t> the </a:t>
            </a:r>
            <a:r>
              <a:rPr lang="en-US" sz="1800" b="1" smtClean="0">
                <a:latin typeface="Courier New" pitchFamily="49" charset="0"/>
              </a:rPr>
              <a:t>pivot</a:t>
            </a:r>
            <a:r>
              <a:rPr lang="en-US" sz="1800" smtClean="0"/>
              <a:t> with </a:t>
            </a:r>
            <a:r>
              <a:rPr lang="en-US" sz="1800" b="1" smtClean="0">
                <a:latin typeface="Courier New" pitchFamily="49" charset="0"/>
              </a:rPr>
              <a:t>S[i]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8CFA1-DA59-486E-BB35-9F2D73E7FD99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08000"/>
          </a:xfrm>
        </p:spPr>
        <p:txBody>
          <a:bodyPr/>
          <a:lstStyle/>
          <a:p>
            <a:pPr eaLnBrk="1" hangingPunct="1"/>
            <a:r>
              <a:rPr lang="en-US" sz="2800" smtClean="0"/>
              <a:t>Partitioning Algorithm Illustrated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2438400" y="16002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  <a:cs typeface="Times New Roman" pitchFamily="18" charset="0"/>
              </a:rPr>
              <a:t>8   1   4   9   0   3   5   2   7   6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2514600" y="1295400"/>
            <a:ext cx="24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  <a:cs typeface="Times New Roman" pitchFamily="18" charset="0"/>
              </a:rPr>
              <a:t>i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6096000" y="1295400"/>
            <a:ext cx="255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  <a:cs typeface="Times New Roman" pitchFamily="18" charset="0"/>
              </a:rPr>
              <a:t>j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6019800" y="1676400"/>
            <a:ext cx="406400" cy="36353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2438400" y="1676400"/>
            <a:ext cx="406400" cy="36353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6400800" y="1295400"/>
            <a:ext cx="731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  <a:cs typeface="Times New Roman" pitchFamily="18" charset="0"/>
              </a:rPr>
              <a:t>pivot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2438400" y="23622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  <a:cs typeface="Times New Roman" pitchFamily="18" charset="0"/>
              </a:rPr>
              <a:t>8   1   4   9   0   3   5   2   7   6</a:t>
            </a: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2514600" y="2057400"/>
            <a:ext cx="24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  <a:cs typeface="Times New Roman" pitchFamily="18" charset="0"/>
              </a:rPr>
              <a:t>i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562600" y="2362200"/>
            <a:ext cx="406400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Text Box 11"/>
          <p:cNvSpPr txBox="1">
            <a:spLocks noChangeArrowheads="1"/>
          </p:cNvSpPr>
          <p:nvPr/>
        </p:nvSpPr>
        <p:spPr bwMode="auto">
          <a:xfrm>
            <a:off x="5638800" y="2057400"/>
            <a:ext cx="255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  <a:cs typeface="Times New Roman" pitchFamily="18" charset="0"/>
              </a:rPr>
              <a:t>j</a:t>
            </a:r>
          </a:p>
        </p:txBody>
      </p:sp>
      <p:sp>
        <p:nvSpPr>
          <p:cNvPr id="19470" name="Rectangle 13"/>
          <p:cNvSpPr>
            <a:spLocks noChangeArrowheads="1"/>
          </p:cNvSpPr>
          <p:nvPr/>
        </p:nvSpPr>
        <p:spPr bwMode="auto">
          <a:xfrm>
            <a:off x="2438400" y="2362200"/>
            <a:ext cx="406400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6400800" y="2133600"/>
            <a:ext cx="731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  <a:cs typeface="Times New Roman" pitchFamily="18" charset="0"/>
              </a:rPr>
              <a:t>pivot</a:t>
            </a:r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2438400" y="30480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  <a:cs typeface="Times New Roman" pitchFamily="18" charset="0"/>
              </a:rPr>
              <a:t>2   1   4   9   0   3   5   8   7   6</a:t>
            </a:r>
          </a:p>
        </p:txBody>
      </p:sp>
      <p:sp>
        <p:nvSpPr>
          <p:cNvPr id="19473" name="Text Box 16"/>
          <p:cNvSpPr txBox="1">
            <a:spLocks noChangeArrowheads="1"/>
          </p:cNvSpPr>
          <p:nvPr/>
        </p:nvSpPr>
        <p:spPr bwMode="auto">
          <a:xfrm>
            <a:off x="2514600" y="2743200"/>
            <a:ext cx="24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  <a:cs typeface="Times New Roman" pitchFamily="18" charset="0"/>
              </a:rPr>
              <a:t>i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5562600" y="3048000"/>
            <a:ext cx="406400" cy="36353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Text Box 17"/>
          <p:cNvSpPr txBox="1">
            <a:spLocks noChangeArrowheads="1"/>
          </p:cNvSpPr>
          <p:nvPr/>
        </p:nvSpPr>
        <p:spPr bwMode="auto">
          <a:xfrm>
            <a:off x="5638800" y="2743200"/>
            <a:ext cx="255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  <a:cs typeface="Times New Roman" pitchFamily="18" charset="0"/>
              </a:rPr>
              <a:t>j</a:t>
            </a:r>
          </a:p>
        </p:txBody>
      </p:sp>
      <p:sp>
        <p:nvSpPr>
          <p:cNvPr id="19476" name="Rectangle 19"/>
          <p:cNvSpPr>
            <a:spLocks noChangeArrowheads="1"/>
          </p:cNvSpPr>
          <p:nvPr/>
        </p:nvSpPr>
        <p:spPr bwMode="auto">
          <a:xfrm>
            <a:off x="2438400" y="3048000"/>
            <a:ext cx="406400" cy="36353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Text Box 20"/>
          <p:cNvSpPr txBox="1">
            <a:spLocks noChangeArrowheads="1"/>
          </p:cNvSpPr>
          <p:nvPr/>
        </p:nvSpPr>
        <p:spPr bwMode="auto">
          <a:xfrm>
            <a:off x="6400800" y="2743200"/>
            <a:ext cx="731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  <a:cs typeface="Times New Roman" pitchFamily="18" charset="0"/>
              </a:rPr>
              <a:t>pivot</a:t>
            </a:r>
          </a:p>
        </p:txBody>
      </p:sp>
      <p:sp>
        <p:nvSpPr>
          <p:cNvPr id="19478" name="Text Box 21"/>
          <p:cNvSpPr txBox="1">
            <a:spLocks noChangeArrowheads="1"/>
          </p:cNvSpPr>
          <p:nvPr/>
        </p:nvSpPr>
        <p:spPr bwMode="auto">
          <a:xfrm>
            <a:off x="1416050" y="2130425"/>
            <a:ext cx="896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  <a:cs typeface="Times New Roman" pitchFamily="18" charset="0"/>
              </a:rPr>
              <a:t>Move</a:t>
            </a:r>
          </a:p>
        </p:txBody>
      </p:sp>
      <p:sp>
        <p:nvSpPr>
          <p:cNvPr id="19479" name="Text Box 22"/>
          <p:cNvSpPr txBox="1">
            <a:spLocks noChangeArrowheads="1"/>
          </p:cNvSpPr>
          <p:nvPr/>
        </p:nvSpPr>
        <p:spPr bwMode="auto">
          <a:xfrm>
            <a:off x="1430338" y="2857500"/>
            <a:ext cx="874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  <a:cs typeface="Times New Roman" pitchFamily="18" charset="0"/>
              </a:rPr>
              <a:t>swap</a:t>
            </a:r>
          </a:p>
        </p:txBody>
      </p:sp>
      <p:sp>
        <p:nvSpPr>
          <p:cNvPr id="19480" name="Text Box 23"/>
          <p:cNvSpPr txBox="1">
            <a:spLocks noChangeArrowheads="1"/>
          </p:cNvSpPr>
          <p:nvPr/>
        </p:nvSpPr>
        <p:spPr bwMode="auto">
          <a:xfrm>
            <a:off x="2438400" y="37338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  <a:cs typeface="Times New Roman" pitchFamily="18" charset="0"/>
              </a:rPr>
              <a:t>2   1   4   9   0   3   5   8   7   6</a:t>
            </a:r>
          </a:p>
        </p:txBody>
      </p:sp>
      <p:sp>
        <p:nvSpPr>
          <p:cNvPr id="19481" name="Text Box 24"/>
          <p:cNvSpPr txBox="1">
            <a:spLocks noChangeArrowheads="1"/>
          </p:cNvSpPr>
          <p:nvPr/>
        </p:nvSpPr>
        <p:spPr bwMode="auto">
          <a:xfrm>
            <a:off x="3886200" y="3429000"/>
            <a:ext cx="24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  <a:cs typeface="Times New Roman" pitchFamily="18" charset="0"/>
              </a:rPr>
              <a:t>i</a:t>
            </a:r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5105400" y="3733800"/>
            <a:ext cx="406400" cy="36353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Text Box 25"/>
          <p:cNvSpPr txBox="1">
            <a:spLocks noChangeArrowheads="1"/>
          </p:cNvSpPr>
          <p:nvPr/>
        </p:nvSpPr>
        <p:spPr bwMode="auto">
          <a:xfrm>
            <a:off x="5181600" y="3429000"/>
            <a:ext cx="255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  <a:cs typeface="Times New Roman" pitchFamily="18" charset="0"/>
              </a:rPr>
              <a:t>j</a:t>
            </a:r>
          </a:p>
        </p:txBody>
      </p:sp>
      <p:sp>
        <p:nvSpPr>
          <p:cNvPr id="19484" name="Rectangle 27"/>
          <p:cNvSpPr>
            <a:spLocks noChangeArrowheads="1"/>
          </p:cNvSpPr>
          <p:nvPr/>
        </p:nvSpPr>
        <p:spPr bwMode="auto">
          <a:xfrm>
            <a:off x="3810000" y="3733800"/>
            <a:ext cx="406400" cy="36353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Text Box 28"/>
          <p:cNvSpPr txBox="1">
            <a:spLocks noChangeArrowheads="1"/>
          </p:cNvSpPr>
          <p:nvPr/>
        </p:nvSpPr>
        <p:spPr bwMode="auto">
          <a:xfrm>
            <a:off x="6400800" y="3429000"/>
            <a:ext cx="731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  <a:cs typeface="Times New Roman" pitchFamily="18" charset="0"/>
              </a:rPr>
              <a:t>pivot</a:t>
            </a:r>
          </a:p>
        </p:txBody>
      </p:sp>
      <p:sp>
        <p:nvSpPr>
          <p:cNvPr id="19486" name="Text Box 29"/>
          <p:cNvSpPr txBox="1">
            <a:spLocks noChangeArrowheads="1"/>
          </p:cNvSpPr>
          <p:nvPr/>
        </p:nvSpPr>
        <p:spPr bwMode="auto">
          <a:xfrm>
            <a:off x="1430338" y="3524250"/>
            <a:ext cx="91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  <a:cs typeface="Times New Roman" pitchFamily="18" charset="0"/>
              </a:rPr>
              <a:t>move</a:t>
            </a:r>
          </a:p>
        </p:txBody>
      </p:sp>
      <p:sp>
        <p:nvSpPr>
          <p:cNvPr id="19487" name="Text Box 30"/>
          <p:cNvSpPr txBox="1">
            <a:spLocks noChangeArrowheads="1"/>
          </p:cNvSpPr>
          <p:nvPr/>
        </p:nvSpPr>
        <p:spPr bwMode="auto">
          <a:xfrm>
            <a:off x="2438400" y="44196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  <a:cs typeface="Times New Roman" pitchFamily="18" charset="0"/>
              </a:rPr>
              <a:t>2   1   4   5   0   3   9   8   7   6</a:t>
            </a:r>
          </a:p>
        </p:txBody>
      </p:sp>
      <p:sp>
        <p:nvSpPr>
          <p:cNvPr id="19488" name="Text Box 31"/>
          <p:cNvSpPr txBox="1">
            <a:spLocks noChangeArrowheads="1"/>
          </p:cNvSpPr>
          <p:nvPr/>
        </p:nvSpPr>
        <p:spPr bwMode="auto">
          <a:xfrm>
            <a:off x="3886200" y="4114800"/>
            <a:ext cx="24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  <a:cs typeface="Times New Roman" pitchFamily="18" charset="0"/>
              </a:rPr>
              <a:t>i</a:t>
            </a:r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5105400" y="4419600"/>
            <a:ext cx="406400" cy="36353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Text Box 32"/>
          <p:cNvSpPr txBox="1">
            <a:spLocks noChangeArrowheads="1"/>
          </p:cNvSpPr>
          <p:nvPr/>
        </p:nvSpPr>
        <p:spPr bwMode="auto">
          <a:xfrm>
            <a:off x="5181600" y="4114800"/>
            <a:ext cx="255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  <a:cs typeface="Times New Roman" pitchFamily="18" charset="0"/>
              </a:rPr>
              <a:t>j</a:t>
            </a:r>
          </a:p>
        </p:txBody>
      </p:sp>
      <p:sp>
        <p:nvSpPr>
          <p:cNvPr id="19491" name="Rectangle 34"/>
          <p:cNvSpPr>
            <a:spLocks noChangeArrowheads="1"/>
          </p:cNvSpPr>
          <p:nvPr/>
        </p:nvSpPr>
        <p:spPr bwMode="auto">
          <a:xfrm>
            <a:off x="3810000" y="4419600"/>
            <a:ext cx="406400" cy="36353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Text Box 35"/>
          <p:cNvSpPr txBox="1">
            <a:spLocks noChangeArrowheads="1"/>
          </p:cNvSpPr>
          <p:nvPr/>
        </p:nvSpPr>
        <p:spPr bwMode="auto">
          <a:xfrm>
            <a:off x="6400800" y="4114800"/>
            <a:ext cx="731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  <a:cs typeface="Times New Roman" pitchFamily="18" charset="0"/>
              </a:rPr>
              <a:t>pivot</a:t>
            </a:r>
          </a:p>
        </p:txBody>
      </p:sp>
      <p:sp>
        <p:nvSpPr>
          <p:cNvPr id="19493" name="Text Box 36"/>
          <p:cNvSpPr txBox="1">
            <a:spLocks noChangeArrowheads="1"/>
          </p:cNvSpPr>
          <p:nvPr/>
        </p:nvSpPr>
        <p:spPr bwMode="auto">
          <a:xfrm>
            <a:off x="1430338" y="4213225"/>
            <a:ext cx="874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  <a:cs typeface="Times New Roman" pitchFamily="18" charset="0"/>
              </a:rPr>
              <a:t>swap</a:t>
            </a:r>
          </a:p>
        </p:txBody>
      </p:sp>
      <p:sp>
        <p:nvSpPr>
          <p:cNvPr id="19494" name="Text Box 37"/>
          <p:cNvSpPr txBox="1">
            <a:spLocks noChangeArrowheads="1"/>
          </p:cNvSpPr>
          <p:nvPr/>
        </p:nvSpPr>
        <p:spPr bwMode="auto">
          <a:xfrm>
            <a:off x="2438400" y="51816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  <a:cs typeface="Times New Roman" pitchFamily="18" charset="0"/>
              </a:rPr>
              <a:t>2   1   4   5   0   3   9   8   7   6</a:t>
            </a:r>
          </a:p>
        </p:txBody>
      </p:sp>
      <p:sp>
        <p:nvSpPr>
          <p:cNvPr id="19495" name="Text Box 38"/>
          <p:cNvSpPr txBox="1">
            <a:spLocks noChangeArrowheads="1"/>
          </p:cNvSpPr>
          <p:nvPr/>
        </p:nvSpPr>
        <p:spPr bwMode="auto">
          <a:xfrm>
            <a:off x="5181600" y="4876800"/>
            <a:ext cx="24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  <a:cs typeface="Times New Roman" pitchFamily="18" charset="0"/>
              </a:rPr>
              <a:t>i</a:t>
            </a: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4648200" y="5181600"/>
            <a:ext cx="406400" cy="36353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Text Box 39"/>
          <p:cNvSpPr txBox="1">
            <a:spLocks noChangeArrowheads="1"/>
          </p:cNvSpPr>
          <p:nvPr/>
        </p:nvSpPr>
        <p:spPr bwMode="auto">
          <a:xfrm>
            <a:off x="4724400" y="4876800"/>
            <a:ext cx="255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  <a:cs typeface="Times New Roman" pitchFamily="18" charset="0"/>
              </a:rPr>
              <a:t>j</a:t>
            </a:r>
          </a:p>
        </p:txBody>
      </p:sp>
      <p:sp>
        <p:nvSpPr>
          <p:cNvPr id="19498" name="Rectangle 41"/>
          <p:cNvSpPr>
            <a:spLocks noChangeArrowheads="1"/>
          </p:cNvSpPr>
          <p:nvPr/>
        </p:nvSpPr>
        <p:spPr bwMode="auto">
          <a:xfrm>
            <a:off x="5105400" y="5181600"/>
            <a:ext cx="406400" cy="36353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9" name="Text Box 42"/>
          <p:cNvSpPr txBox="1">
            <a:spLocks noChangeArrowheads="1"/>
          </p:cNvSpPr>
          <p:nvPr/>
        </p:nvSpPr>
        <p:spPr bwMode="auto">
          <a:xfrm>
            <a:off x="6400800" y="4876800"/>
            <a:ext cx="731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  <a:cs typeface="Times New Roman" pitchFamily="18" charset="0"/>
              </a:rPr>
              <a:t>pivot</a:t>
            </a:r>
          </a:p>
        </p:txBody>
      </p:sp>
      <p:sp>
        <p:nvSpPr>
          <p:cNvPr id="19500" name="Text Box 43"/>
          <p:cNvSpPr txBox="1">
            <a:spLocks noChangeArrowheads="1"/>
          </p:cNvSpPr>
          <p:nvPr/>
        </p:nvSpPr>
        <p:spPr bwMode="auto">
          <a:xfrm>
            <a:off x="1430338" y="4940300"/>
            <a:ext cx="91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  <a:cs typeface="Times New Roman" pitchFamily="18" charset="0"/>
              </a:rPr>
              <a:t>move</a:t>
            </a:r>
          </a:p>
        </p:txBody>
      </p:sp>
      <p:sp>
        <p:nvSpPr>
          <p:cNvPr id="19501" name="Text Box 44"/>
          <p:cNvSpPr txBox="1">
            <a:spLocks noChangeArrowheads="1"/>
          </p:cNvSpPr>
          <p:nvPr/>
        </p:nvSpPr>
        <p:spPr bwMode="auto">
          <a:xfrm>
            <a:off x="2446338" y="5643563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  <a:cs typeface="Times New Roman" pitchFamily="18" charset="0"/>
              </a:rPr>
              <a:t>2   1   4   5   0   3   6   8   7   9</a:t>
            </a:r>
          </a:p>
        </p:txBody>
      </p:sp>
      <p:sp>
        <p:nvSpPr>
          <p:cNvPr id="19502" name="Text Box 45"/>
          <p:cNvSpPr txBox="1">
            <a:spLocks noChangeArrowheads="1"/>
          </p:cNvSpPr>
          <p:nvPr/>
        </p:nvSpPr>
        <p:spPr bwMode="auto">
          <a:xfrm>
            <a:off x="5181600" y="6019800"/>
            <a:ext cx="24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  <a:cs typeface="Times New Roman" pitchFamily="18" charset="0"/>
              </a:rPr>
              <a:t>i</a:t>
            </a:r>
          </a:p>
        </p:txBody>
      </p:sp>
      <p:sp>
        <p:nvSpPr>
          <p:cNvPr id="19503" name="Text Box 46"/>
          <p:cNvSpPr txBox="1">
            <a:spLocks noChangeArrowheads="1"/>
          </p:cNvSpPr>
          <p:nvPr/>
        </p:nvSpPr>
        <p:spPr bwMode="auto">
          <a:xfrm>
            <a:off x="4724400" y="6019800"/>
            <a:ext cx="255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  <a:cs typeface="Times New Roman" pitchFamily="18" charset="0"/>
              </a:rPr>
              <a:t>j</a:t>
            </a:r>
          </a:p>
        </p:txBody>
      </p:sp>
      <p:sp>
        <p:nvSpPr>
          <p:cNvPr id="19504" name="Rectangle 47"/>
          <p:cNvSpPr>
            <a:spLocks noChangeArrowheads="1"/>
          </p:cNvSpPr>
          <p:nvPr/>
        </p:nvSpPr>
        <p:spPr bwMode="auto">
          <a:xfrm>
            <a:off x="4648200" y="5715000"/>
            <a:ext cx="406400" cy="36353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5" name="Rectangle 48"/>
          <p:cNvSpPr>
            <a:spLocks noChangeArrowheads="1"/>
          </p:cNvSpPr>
          <p:nvPr/>
        </p:nvSpPr>
        <p:spPr bwMode="auto">
          <a:xfrm>
            <a:off x="5105400" y="5715000"/>
            <a:ext cx="406400" cy="36353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6" name="Text Box 49"/>
          <p:cNvSpPr txBox="1">
            <a:spLocks noChangeArrowheads="1"/>
          </p:cNvSpPr>
          <p:nvPr/>
        </p:nvSpPr>
        <p:spPr bwMode="auto">
          <a:xfrm>
            <a:off x="5029200" y="6248400"/>
            <a:ext cx="731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  <a:cs typeface="Times New Roman" pitchFamily="18" charset="0"/>
              </a:rPr>
              <a:t>pivot</a:t>
            </a:r>
          </a:p>
        </p:txBody>
      </p:sp>
      <p:sp>
        <p:nvSpPr>
          <p:cNvPr id="19507" name="Text Box 50"/>
          <p:cNvSpPr txBox="1">
            <a:spLocks noChangeArrowheads="1"/>
          </p:cNvSpPr>
          <p:nvPr/>
        </p:nvSpPr>
        <p:spPr bwMode="auto">
          <a:xfrm>
            <a:off x="1143000" y="5562600"/>
            <a:ext cx="1341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  <a:cs typeface="Times New Roman" pitchFamily="18" charset="0"/>
              </a:rPr>
              <a:t>Swap S[i] </a:t>
            </a:r>
          </a:p>
          <a:p>
            <a:pPr eaLnBrk="1" hangingPunct="1"/>
            <a:r>
              <a:rPr lang="en-US" sz="2000">
                <a:latin typeface="Tahoma" pitchFamily="34" charset="0"/>
                <a:cs typeface="Times New Roman" pitchFamily="18" charset="0"/>
              </a:rPr>
              <a:t>with pivot</a:t>
            </a:r>
          </a:p>
        </p:txBody>
      </p:sp>
      <p:sp>
        <p:nvSpPr>
          <p:cNvPr id="19508" name="Line 51"/>
          <p:cNvSpPr>
            <a:spLocks noChangeShapeType="1"/>
          </p:cNvSpPr>
          <p:nvPr/>
        </p:nvSpPr>
        <p:spPr bwMode="auto">
          <a:xfrm>
            <a:off x="1295400" y="2130425"/>
            <a:ext cx="622776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509" name="Line 52"/>
          <p:cNvSpPr>
            <a:spLocks noChangeShapeType="1"/>
          </p:cNvSpPr>
          <p:nvPr/>
        </p:nvSpPr>
        <p:spPr bwMode="auto">
          <a:xfrm>
            <a:off x="1295400" y="2797175"/>
            <a:ext cx="622776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510" name="Line 53"/>
          <p:cNvSpPr>
            <a:spLocks noChangeShapeType="1"/>
          </p:cNvSpPr>
          <p:nvPr/>
        </p:nvSpPr>
        <p:spPr bwMode="auto">
          <a:xfrm>
            <a:off x="1295400" y="3462338"/>
            <a:ext cx="622776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511" name="Line 54"/>
          <p:cNvSpPr>
            <a:spLocks noChangeShapeType="1"/>
          </p:cNvSpPr>
          <p:nvPr/>
        </p:nvSpPr>
        <p:spPr bwMode="auto">
          <a:xfrm>
            <a:off x="1295400" y="4129088"/>
            <a:ext cx="622776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512" name="Line 55"/>
          <p:cNvSpPr>
            <a:spLocks noChangeShapeType="1"/>
          </p:cNvSpPr>
          <p:nvPr/>
        </p:nvSpPr>
        <p:spPr bwMode="auto">
          <a:xfrm>
            <a:off x="1295400" y="4856163"/>
            <a:ext cx="622776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513" name="Line 56"/>
          <p:cNvSpPr>
            <a:spLocks noChangeShapeType="1"/>
          </p:cNvSpPr>
          <p:nvPr/>
        </p:nvSpPr>
        <p:spPr bwMode="auto">
          <a:xfrm>
            <a:off x="1295400" y="5583238"/>
            <a:ext cx="622776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514" name="Text Box 57"/>
          <p:cNvSpPr txBox="1">
            <a:spLocks noChangeArrowheads="1"/>
          </p:cNvSpPr>
          <p:nvPr/>
        </p:nvSpPr>
        <p:spPr bwMode="auto">
          <a:xfrm>
            <a:off x="7162800" y="4876800"/>
            <a:ext cx="1500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latin typeface="Tahoma" pitchFamily="34" charset="0"/>
                <a:cs typeface="Times New Roman" pitchFamily="18" charset="0"/>
              </a:rPr>
              <a:t>i and j </a:t>
            </a:r>
          </a:p>
          <a:p>
            <a:pPr eaLnBrk="1" hangingPunct="1"/>
            <a:r>
              <a:rPr lang="en-US" sz="1800">
                <a:latin typeface="Tahoma" pitchFamily="34" charset="0"/>
                <a:cs typeface="Times New Roman" pitchFamily="18" charset="0"/>
              </a:rPr>
              <a:t>have crossed</a:t>
            </a:r>
            <a:endParaRPr lang="en-US">
              <a:latin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D157D1-E8CB-41B8-9983-2A02083E23CB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Dealing with small arrays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600" smtClean="0"/>
              <a:t>For small arrays </a:t>
            </a:r>
            <a:r>
              <a:rPr lang="en-US" sz="1600" b="1" smtClean="0">
                <a:latin typeface="Courier New" pitchFamily="49" charset="0"/>
              </a:rPr>
              <a:t>(say, N ≤ 20),</a:t>
            </a:r>
            <a:r>
              <a:rPr lang="en-US" sz="1600" smtClean="0"/>
              <a:t> </a:t>
            </a:r>
          </a:p>
          <a:p>
            <a:pPr lvl="1" eaLnBrk="1" hangingPunct="1"/>
            <a:r>
              <a:rPr lang="en-US" sz="1400" smtClean="0"/>
              <a:t>Insertion sort is faster than quicksort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Quicksort is recursive</a:t>
            </a:r>
          </a:p>
          <a:p>
            <a:pPr lvl="1" eaLnBrk="1" hangingPunct="1"/>
            <a:r>
              <a:rPr lang="en-US" sz="1400" smtClean="0"/>
              <a:t>So it can spend a lot of time sorting small arrays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Hybrid algorithm:</a:t>
            </a:r>
          </a:p>
          <a:p>
            <a:pPr lvl="1" eaLnBrk="1" hangingPunct="1"/>
            <a:r>
              <a:rPr lang="en-US" sz="1400" smtClean="0"/>
              <a:t>Switch to using insertion sort when problem size is small </a:t>
            </a:r>
            <a:br>
              <a:rPr lang="en-US" sz="1400" smtClean="0"/>
            </a:br>
            <a:r>
              <a:rPr lang="en-US" sz="1400" smtClean="0"/>
              <a:t>(say for </a:t>
            </a:r>
            <a:r>
              <a:rPr lang="en-US" sz="1400" b="1" smtClean="0">
                <a:latin typeface="Courier New" pitchFamily="49" charset="0"/>
              </a:rPr>
              <a:t>N &lt; 20</a:t>
            </a:r>
            <a:r>
              <a:rPr lang="en-US" sz="1400" smtClean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80C51-70A2-4603-A394-B0FC85F01FAD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Heapsort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 a binary minHeap of N elements </a:t>
            </a:r>
          </a:p>
          <a:p>
            <a:pPr lvl="1" eaLnBrk="1" hangingPunct="1"/>
            <a:r>
              <a:rPr lang="en-US" i="1" smtClean="0">
                <a:latin typeface="Chalkboard Bold" pitchFamily="-32" charset="0"/>
              </a:rPr>
              <a:t>O(N)</a:t>
            </a:r>
            <a:r>
              <a:rPr lang="en-US" smtClean="0"/>
              <a:t> time</a:t>
            </a:r>
          </a:p>
          <a:p>
            <a:pPr eaLnBrk="1" hangingPunct="1"/>
            <a:r>
              <a:rPr lang="en-US" smtClean="0"/>
              <a:t>Then perform </a:t>
            </a:r>
            <a:r>
              <a:rPr lang="en-US" i="1" smtClean="0">
                <a:latin typeface="Chalkboard Bold" pitchFamily="-32" charset="0"/>
              </a:rPr>
              <a:t>N</a:t>
            </a:r>
            <a:r>
              <a:rPr lang="en-US" smtClean="0"/>
              <a:t> 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deleteMin</a:t>
            </a:r>
            <a:r>
              <a:rPr lang="en-US" i="1" smtClean="0">
                <a:solidFill>
                  <a:schemeClr val="folHlink"/>
                </a:solidFill>
              </a:rPr>
              <a:t> </a:t>
            </a:r>
            <a:r>
              <a:rPr lang="en-US" smtClean="0"/>
              <a:t>operations</a:t>
            </a:r>
          </a:p>
          <a:p>
            <a:pPr lvl="1" eaLnBrk="1" hangingPunct="1"/>
            <a:r>
              <a:rPr lang="en-US" i="1" smtClean="0">
                <a:latin typeface="Chalkboard Bold" pitchFamily="-32" charset="0"/>
              </a:rPr>
              <a:t>log(N)</a:t>
            </a:r>
            <a:r>
              <a:rPr lang="en-US" smtClean="0"/>
              <a:t> time per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deleteMin</a:t>
            </a:r>
          </a:p>
          <a:p>
            <a:pPr eaLnBrk="1" hangingPunct="1"/>
            <a:r>
              <a:rPr lang="en-US" smtClean="0"/>
              <a:t>Total complexity </a:t>
            </a:r>
            <a:r>
              <a:rPr lang="en-US" i="1" smtClean="0">
                <a:latin typeface="Chalkboard Bold" pitchFamily="-32" charset="0"/>
              </a:rPr>
              <a:t>O(N log N)</a:t>
            </a:r>
          </a:p>
          <a:p>
            <a:pPr eaLnBrk="1" hangingPunct="1"/>
            <a:endParaRPr lang="en-US" i="1" smtClean="0">
              <a:latin typeface="Chalkboard Bold" pitchFamily="-32" charset="0"/>
            </a:endParaRPr>
          </a:p>
          <a:p>
            <a:pPr eaLnBrk="1" hangingPunct="1"/>
            <a:r>
              <a:rPr lang="en-US" smtClean="0">
                <a:latin typeface="Chalkboard Bold" pitchFamily="-32" charset="0"/>
              </a:rPr>
              <a:t>However it requires an extra array to store results</a:t>
            </a:r>
          </a:p>
          <a:p>
            <a:pPr lvl="1" eaLnBrk="1" hangingPunct="1"/>
            <a:r>
              <a:rPr lang="en-US" smtClean="0">
                <a:latin typeface="Chalkboard Bold" pitchFamily="-32" charset="0"/>
              </a:rPr>
              <a:t>In addition to the heap</a:t>
            </a:r>
          </a:p>
          <a:p>
            <a:pPr eaLnBrk="1" hangingPunct="1"/>
            <a:r>
              <a:rPr lang="en-US" smtClean="0">
                <a:latin typeface="Chalkboard Bold" pitchFamily="-32" charset="0"/>
              </a:rPr>
              <a:t>To eliminate this requirement</a:t>
            </a:r>
          </a:p>
          <a:p>
            <a:pPr lvl="1" eaLnBrk="1" hangingPunct="1"/>
            <a:r>
              <a:rPr lang="en-US" smtClean="0">
                <a:latin typeface="Chalkboard Bold" pitchFamily="-32" charset="0"/>
              </a:rPr>
              <a:t>Using heap to store sorted elements</a:t>
            </a:r>
          </a:p>
          <a:p>
            <a:pPr lvl="1" eaLnBrk="1" hangingPunct="1"/>
            <a:r>
              <a:rPr lang="en-US" smtClean="0">
                <a:latin typeface="Chalkboard Bold" pitchFamily="-32" charset="0"/>
              </a:rPr>
              <a:t>Using maxHeap instead of minHeap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5F0245-4AE4-4DE9-9D19-78915BAD73E9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Quicksort Driver Routine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/**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* Quicksort algorithm (driver).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*/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template &lt;</a:t>
            </a:r>
            <a:r>
              <a:rPr lang="en-US" dirty="0" err="1" smtClean="0">
                <a:solidFill>
                  <a:schemeClr val="tx1"/>
                </a:solidFill>
              </a:rPr>
              <a:t>typename</a:t>
            </a:r>
            <a:r>
              <a:rPr lang="en-US" dirty="0" smtClean="0">
                <a:solidFill>
                  <a:schemeClr val="tx1"/>
                </a:solidFill>
              </a:rPr>
              <a:t> Comparable&gt;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void quicksort( vector&lt;Comparable&gt; &amp; a 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quicksort( a, 0, </a:t>
            </a:r>
            <a:r>
              <a:rPr lang="en-US" dirty="0" err="1" smtClean="0">
                <a:solidFill>
                  <a:schemeClr val="tx1"/>
                </a:solidFill>
              </a:rPr>
              <a:t>a.size</a:t>
            </a:r>
            <a:r>
              <a:rPr lang="en-US" dirty="0" smtClean="0">
                <a:solidFill>
                  <a:schemeClr val="tx1"/>
                </a:solidFill>
              </a:rPr>
              <a:t>( ) - 1 );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/**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* Return median of left, center, and right.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* Order these and hide the pivot.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*/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Comparable&gt;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Comparable &amp; median3( vector&lt;Comparable&gt; &amp; a, 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left, 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right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center = ( left + right ) / 2;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if( a[ center ] &lt; a[ left ]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std</a:t>
            </a:r>
            <a:r>
              <a:rPr lang="en-US" sz="1200" b="1" dirty="0" smtClean="0">
                <a:solidFill>
                  <a:schemeClr val="tx1"/>
                </a:solidFill>
              </a:rPr>
              <a:t>::swap( a[ left ], a[ center ]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if( a[ right ] &lt; a[ left ]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std</a:t>
            </a:r>
            <a:r>
              <a:rPr lang="en-US" sz="1200" b="1" dirty="0" smtClean="0">
                <a:solidFill>
                  <a:schemeClr val="tx1"/>
                </a:solidFill>
              </a:rPr>
              <a:t>::swap( a[ left ], a[ right ]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if( a[ right ] &lt; a[ center ]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std</a:t>
            </a:r>
            <a:r>
              <a:rPr lang="en-US" sz="1200" b="1" dirty="0" smtClean="0">
                <a:solidFill>
                  <a:schemeClr val="tx1"/>
                </a:solidFill>
              </a:rPr>
              <a:t>::swap( a[ center ], a[ right ] );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// Place pivot at position right - 1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</a:t>
            </a:r>
            <a:r>
              <a:rPr lang="en-US" sz="1200" b="1" dirty="0" err="1" smtClean="0">
                <a:solidFill>
                  <a:schemeClr val="tx1"/>
                </a:solidFill>
              </a:rPr>
              <a:t>std</a:t>
            </a:r>
            <a:r>
              <a:rPr lang="en-US" sz="1200" b="1" dirty="0" smtClean="0">
                <a:solidFill>
                  <a:schemeClr val="tx1"/>
                </a:solidFill>
              </a:rPr>
              <a:t>::swap( a[ center ], a[ right - 1 ]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return a[ right - 1 ];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1565F-3E0C-4F7A-8DB6-6786E1815EB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Quicksort Pivot Selection Routine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4572000" y="3200400"/>
            <a:ext cx="3644900" cy="26765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Tahoma" pitchFamily="34" charset="0"/>
                <a:cs typeface="Times New Roman" pitchFamily="18" charset="0"/>
              </a:rPr>
              <a:t>Swap a[left], a[center] </a:t>
            </a:r>
          </a:p>
          <a:p>
            <a:pPr>
              <a:defRPr/>
            </a:pPr>
            <a:r>
              <a:rPr lang="en-US" dirty="0">
                <a:latin typeface="Tahoma" pitchFamily="34" charset="0"/>
                <a:cs typeface="Times New Roman" pitchFamily="18" charset="0"/>
              </a:rPr>
              <a:t>and a[right] in-place</a:t>
            </a:r>
          </a:p>
          <a:p>
            <a:pPr>
              <a:defRPr/>
            </a:pPr>
            <a:endParaRPr lang="en-US" dirty="0">
              <a:latin typeface="Tahoma" pitchFamily="34" charset="0"/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latin typeface="Tahoma" pitchFamily="34" charset="0"/>
                <a:cs typeface="Times New Roman" pitchFamily="18" charset="0"/>
              </a:rPr>
              <a:t>Pivot is in a[center] now</a:t>
            </a:r>
          </a:p>
          <a:p>
            <a:pPr>
              <a:defRPr/>
            </a:pPr>
            <a:endParaRPr lang="en-US" dirty="0">
              <a:latin typeface="Tahoma" pitchFamily="34" charset="0"/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  <a:latin typeface="Tahoma" pitchFamily="34" charset="0"/>
                <a:cs typeface="Times New Roman" pitchFamily="18" charset="0"/>
              </a:rPr>
              <a:t>Swap the pivot a[center]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  <a:latin typeface="Tahoma" pitchFamily="34" charset="0"/>
                <a:cs typeface="Times New Roman" pitchFamily="18" charset="0"/>
              </a:rPr>
              <a:t>with a[right-1]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066800"/>
            <a:ext cx="77724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/*a is an array of Comparable items.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* left is the left-most index of the </a:t>
            </a:r>
            <a:r>
              <a:rPr lang="en-US" sz="1200" b="1" dirty="0" err="1" smtClean="0">
                <a:solidFill>
                  <a:schemeClr val="tx1"/>
                </a:solidFill>
              </a:rPr>
              <a:t>subarray</a:t>
            </a:r>
            <a:r>
              <a:rPr lang="en-US" sz="1200" b="1" dirty="0" smtClean="0">
                <a:solidFill>
                  <a:schemeClr val="tx1"/>
                </a:solidFill>
              </a:rPr>
              <a:t>. right is the right-most index of the </a:t>
            </a:r>
            <a:r>
              <a:rPr lang="en-US" sz="1200" b="1" dirty="0" err="1" smtClean="0">
                <a:solidFill>
                  <a:schemeClr val="tx1"/>
                </a:solidFill>
              </a:rPr>
              <a:t>subarray</a:t>
            </a:r>
            <a:r>
              <a:rPr lang="en-US" sz="1200" b="1" dirty="0" smtClean="0">
                <a:solidFill>
                  <a:schemeClr val="tx1"/>
                </a:solidFill>
              </a:rPr>
              <a:t>. */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Comparable&gt;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void quicksort( vector&lt;Comparable&gt; &amp; a, 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left, 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right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if( left + 10 &lt;= right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Comparable &amp; pivot = median3( a, left, right );            // </a:t>
            </a:r>
            <a:r>
              <a:rPr lang="en-US" sz="1200" b="1" dirty="0" smtClean="0">
                <a:solidFill>
                  <a:srgbClr val="0000FF"/>
                </a:solidFill>
              </a:rPr>
              <a:t>has a side effect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// Begin partitioning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</a:rPr>
              <a:t> = left, j = right - 1;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for( ; ; )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while( a[ ++</a:t>
            </a:r>
            <a:r>
              <a:rPr lang="en-US" sz="1200" b="1" dirty="0" err="1" smtClean="0">
                <a:solidFill>
                  <a:schemeClr val="tx1"/>
                </a:solidFill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</a:rPr>
              <a:t> ] &lt; pivot ) { }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while( pivot &lt; a[ --j ] ) { }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if( </a:t>
            </a:r>
            <a:r>
              <a:rPr lang="en-US" sz="1200" b="1" dirty="0" err="1" smtClean="0">
                <a:solidFill>
                  <a:schemeClr val="tx1"/>
                </a:solidFill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</a:rPr>
              <a:t> &lt; j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std</a:t>
            </a:r>
            <a:r>
              <a:rPr lang="en-US" sz="1200" b="1" dirty="0" smtClean="0">
                <a:solidFill>
                  <a:schemeClr val="tx1"/>
                </a:solidFill>
              </a:rPr>
              <a:t>::swap( a[ </a:t>
            </a:r>
            <a:r>
              <a:rPr lang="en-US" sz="1200" b="1" dirty="0" err="1" smtClean="0">
                <a:solidFill>
                  <a:schemeClr val="tx1"/>
                </a:solidFill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</a:rPr>
              <a:t> ], a[ j ]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else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    break;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std</a:t>
            </a:r>
            <a:r>
              <a:rPr lang="en-US" sz="1200" b="1" dirty="0" smtClean="0">
                <a:solidFill>
                  <a:schemeClr val="tx1"/>
                </a:solidFill>
              </a:rPr>
              <a:t>::swap( a[ </a:t>
            </a:r>
            <a:r>
              <a:rPr lang="en-US" sz="1200" b="1" dirty="0" err="1" smtClean="0">
                <a:solidFill>
                  <a:schemeClr val="tx1"/>
                </a:solidFill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</a:rPr>
              <a:t> ], a[ right - 1 ] );  // Restore pivot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quicksort( a, left, </a:t>
            </a:r>
            <a:r>
              <a:rPr lang="en-US" sz="1200" b="1" dirty="0" err="1" smtClean="0">
                <a:solidFill>
                  <a:schemeClr val="tx1"/>
                </a:solidFill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</a:rPr>
              <a:t> - 1 );     // Sort small elements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quicksort( a, </a:t>
            </a:r>
            <a:r>
              <a:rPr lang="en-US" sz="1200" b="1" dirty="0" err="1" smtClean="0">
                <a:solidFill>
                  <a:schemeClr val="tx1"/>
                </a:solidFill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</a:rPr>
              <a:t> + 1, right );    // Sort large elements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else  // Do an insertion sort on the </a:t>
            </a:r>
            <a:r>
              <a:rPr lang="en-US" sz="1200" b="1" dirty="0" err="1" smtClean="0">
                <a:solidFill>
                  <a:schemeClr val="tx1"/>
                </a:solidFill>
              </a:rPr>
              <a:t>subarray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insertionSort</a:t>
            </a:r>
            <a:r>
              <a:rPr lang="en-US" sz="1200" b="1" dirty="0" smtClean="0">
                <a:solidFill>
                  <a:schemeClr val="tx1"/>
                </a:solidFill>
              </a:rPr>
              <a:t>( a, left, right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331F94-833B-4A3D-B88C-D7853E469A3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Quicksort routine</a:t>
            </a:r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5087937" y="3611562"/>
            <a:ext cx="795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  <a:latin typeface="Tahoma" pitchFamily="34" charset="0"/>
                <a:cs typeface="Times New Roman" pitchFamily="18" charset="0"/>
              </a:rPr>
              <a:t>move</a:t>
            </a:r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5122862" y="3946525"/>
            <a:ext cx="760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  <a:latin typeface="Tahoma" pitchFamily="34" charset="0"/>
                <a:cs typeface="Times New Roman" pitchFamily="18" charset="0"/>
              </a:rPr>
              <a:t>swap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012C57-BED2-4FEC-8FBB-E2660D006239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Exercise: Runtime analysis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Worst-case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Average case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Best case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A4652-5543-4508-85B8-91416224FBAD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 Assignment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9 Graph Algorithms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60709-B5F8-487F-92C7-9E28BF16593E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(MaxHeap)</a:t>
            </a:r>
          </a:p>
        </p:txBody>
      </p:sp>
      <p:pic>
        <p:nvPicPr>
          <p:cNvPr id="4100" name="Picture 7" descr="fig07_0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057400"/>
            <a:ext cx="3819525" cy="3308350"/>
          </a:xfrm>
          <a:noFill/>
        </p:spPr>
      </p:pic>
      <p:pic>
        <p:nvPicPr>
          <p:cNvPr id="4101" name="Picture 9" descr="fig07_09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38675" y="2079625"/>
            <a:ext cx="3819525" cy="3308350"/>
          </a:xfrm>
        </p:spPr>
      </p:pic>
      <p:sp>
        <p:nvSpPr>
          <p:cNvPr id="4102" name="Text Box 10"/>
          <p:cNvSpPr txBox="1">
            <a:spLocks noChangeArrowheads="1"/>
          </p:cNvSpPr>
          <p:nvPr/>
        </p:nvSpPr>
        <p:spPr bwMode="auto">
          <a:xfrm>
            <a:off x="1050925" y="5526088"/>
            <a:ext cx="2320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Times New Roman" pitchFamily="18" charset="0"/>
              </a:rPr>
              <a:t>After BuildHeap</a:t>
            </a:r>
          </a:p>
        </p:txBody>
      </p:sp>
      <p:sp>
        <p:nvSpPr>
          <p:cNvPr id="4103" name="Text Box 11"/>
          <p:cNvSpPr txBox="1">
            <a:spLocks noChangeArrowheads="1"/>
          </p:cNvSpPr>
          <p:nvPr/>
        </p:nvSpPr>
        <p:spPr bwMode="auto">
          <a:xfrm>
            <a:off x="5334000" y="5568950"/>
            <a:ext cx="289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Times New Roman" pitchFamily="18" charset="0"/>
              </a:rPr>
              <a:t>After first deleteMax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32D7F-0877-41AC-96BC-CD97B849B13F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Heapsort Implementation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38943"/>
            <a:ext cx="3962400" cy="472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// Standard </a:t>
            </a:r>
            <a:r>
              <a:rPr lang="en-US" sz="1200" b="1" dirty="0" err="1" smtClean="0">
                <a:solidFill>
                  <a:schemeClr val="tx1"/>
                </a:solidFill>
              </a:rPr>
              <a:t>heapsort</a:t>
            </a:r>
            <a:r>
              <a:rPr lang="en-US" sz="1200" b="1" dirty="0" smtClean="0">
                <a:solidFill>
                  <a:schemeClr val="tx1"/>
                </a:solidFill>
              </a:rPr>
              <a:t>.</a:t>
            </a:r>
          </a:p>
          <a:p>
            <a:pPr marL="0" indent="0"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Comparable&gt;</a:t>
            </a:r>
          </a:p>
          <a:p>
            <a:pPr marL="0" indent="0"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void </a:t>
            </a:r>
            <a:r>
              <a:rPr lang="en-US" sz="1200" b="1" dirty="0" err="1" smtClean="0">
                <a:solidFill>
                  <a:schemeClr val="tx1"/>
                </a:solidFill>
              </a:rPr>
              <a:t>heapsort</a:t>
            </a:r>
            <a:r>
              <a:rPr lang="en-US" sz="1200" b="1" dirty="0" smtClean="0">
                <a:solidFill>
                  <a:schemeClr val="tx1"/>
                </a:solidFill>
              </a:rPr>
              <a:t>( vector&lt;Comparable&gt; &amp; a )</a:t>
            </a:r>
          </a:p>
          <a:p>
            <a:pPr marL="0" indent="0"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{       </a:t>
            </a:r>
          </a:p>
          <a:p>
            <a:pPr marL="0" indent="0"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// build heap</a:t>
            </a:r>
          </a:p>
          <a:p>
            <a:pPr marL="0" indent="0"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for( 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</a:rPr>
              <a:t>a.size</a:t>
            </a:r>
            <a:r>
              <a:rPr lang="en-US" sz="1200" b="1" dirty="0" smtClean="0">
                <a:solidFill>
                  <a:schemeClr val="tx1"/>
                </a:solidFill>
              </a:rPr>
              <a:t>( ) / 2 - 1; </a:t>
            </a:r>
            <a:r>
              <a:rPr lang="en-US" sz="1200" b="1" dirty="0" err="1" smtClean="0">
                <a:solidFill>
                  <a:schemeClr val="tx1"/>
                </a:solidFill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</a:rPr>
              <a:t> &gt;= 0; --</a:t>
            </a:r>
            <a:r>
              <a:rPr lang="en-US" sz="1200" b="1" dirty="0" err="1" smtClean="0">
                <a:solidFill>
                  <a:schemeClr val="tx1"/>
                </a:solidFill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</a:rPr>
              <a:t> )</a:t>
            </a:r>
          </a:p>
          <a:p>
            <a:pPr marL="0" indent="0"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percDown</a:t>
            </a:r>
            <a:r>
              <a:rPr lang="en-US" sz="1200" b="1" dirty="0" smtClean="0">
                <a:solidFill>
                  <a:schemeClr val="tx1"/>
                </a:solidFill>
              </a:rPr>
              <a:t>( a, </a:t>
            </a:r>
            <a:r>
              <a:rPr lang="en-US" sz="1200" b="1" dirty="0" err="1" smtClean="0">
                <a:solidFill>
                  <a:schemeClr val="tx1"/>
                </a:solidFill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</a:rPr>
              <a:t>a.size</a:t>
            </a:r>
            <a:r>
              <a:rPr lang="en-US" sz="1200" b="1" dirty="0" smtClean="0">
                <a:solidFill>
                  <a:schemeClr val="tx1"/>
                </a:solidFill>
              </a:rPr>
              <a:t>( ) );</a:t>
            </a:r>
          </a:p>
          <a:p>
            <a:pPr marL="0" indent="0"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// </a:t>
            </a:r>
            <a:r>
              <a:rPr lang="en-US" sz="1200" b="1" dirty="0" err="1" smtClean="0">
                <a:solidFill>
                  <a:schemeClr val="tx1"/>
                </a:solidFill>
              </a:rPr>
              <a:t>deleteMax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   for( 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j = </a:t>
            </a:r>
            <a:r>
              <a:rPr lang="en-US" sz="1200" b="1" dirty="0" err="1" smtClean="0">
                <a:solidFill>
                  <a:schemeClr val="tx1"/>
                </a:solidFill>
              </a:rPr>
              <a:t>a.size</a:t>
            </a:r>
            <a:r>
              <a:rPr lang="en-US" sz="1200" b="1" dirty="0" smtClean="0">
                <a:solidFill>
                  <a:schemeClr val="tx1"/>
                </a:solidFill>
              </a:rPr>
              <a:t>( ) - 1; j &gt; 0; --j )</a:t>
            </a:r>
          </a:p>
          <a:p>
            <a:pPr marL="0" indent="0"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{   </a:t>
            </a:r>
          </a:p>
          <a:p>
            <a:pPr marL="0" indent="0"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std</a:t>
            </a:r>
            <a:r>
              <a:rPr lang="en-US" sz="1200" b="1" dirty="0" smtClean="0">
                <a:solidFill>
                  <a:schemeClr val="tx1"/>
                </a:solidFill>
              </a:rPr>
              <a:t>::swap( a[ 0 ], a[ j ] ); </a:t>
            </a:r>
          </a:p>
          <a:p>
            <a:pPr marL="0" indent="0"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percDown</a:t>
            </a:r>
            <a:r>
              <a:rPr lang="en-US" sz="1200" b="1" dirty="0" smtClean="0">
                <a:solidFill>
                  <a:schemeClr val="tx1"/>
                </a:solidFill>
              </a:rPr>
              <a:t>( a, 0, j );</a:t>
            </a:r>
          </a:p>
          <a:p>
            <a:pPr marL="0" indent="0"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}</a:t>
            </a:r>
          </a:p>
          <a:p>
            <a:pPr marL="0" indent="0"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marL="0" indent="0"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/* Internal method for </a:t>
            </a:r>
            <a:r>
              <a:rPr lang="en-US" sz="1200" b="1" dirty="0" err="1" smtClean="0">
                <a:solidFill>
                  <a:schemeClr val="tx1"/>
                </a:solidFill>
              </a:rPr>
              <a:t>heapsort</a:t>
            </a:r>
            <a:r>
              <a:rPr lang="en-US" sz="1200" b="1" dirty="0" smtClean="0">
                <a:solidFill>
                  <a:schemeClr val="tx1"/>
                </a:solidFill>
              </a:rPr>
              <a:t>.</a:t>
            </a:r>
          </a:p>
          <a:p>
            <a:pPr marL="0" indent="0"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* </a:t>
            </a:r>
            <a:r>
              <a:rPr lang="en-US" sz="1200" b="1" dirty="0" err="1" smtClean="0">
                <a:solidFill>
                  <a:schemeClr val="tx1"/>
                </a:solidFill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</a:rPr>
              <a:t> is the index of an item in the heap.</a:t>
            </a:r>
          </a:p>
          <a:p>
            <a:pPr marL="0" indent="0"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* Returns the index of the left child. */</a:t>
            </a:r>
          </a:p>
          <a:p>
            <a:pPr marL="0" indent="0"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inline 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leftChild</a:t>
            </a:r>
            <a:r>
              <a:rPr lang="en-US" sz="1200" b="1" dirty="0" smtClean="0">
                <a:solidFill>
                  <a:schemeClr val="tx1"/>
                </a:solidFill>
              </a:rPr>
              <a:t>( 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</a:rPr>
              <a:t> )</a:t>
            </a:r>
          </a:p>
          <a:p>
            <a:pPr marL="0" indent="0"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marL="0" indent="0"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return 2 * </a:t>
            </a:r>
            <a:r>
              <a:rPr lang="en-US" sz="1200" b="1" dirty="0" err="1" smtClean="0">
                <a:solidFill>
                  <a:schemeClr val="tx1"/>
                </a:solidFill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</a:rPr>
              <a:t> + 1;</a:t>
            </a:r>
          </a:p>
          <a:p>
            <a:pPr marL="0" indent="0"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marL="0" indent="0" eaLnBrk="1" hangingPunct="1">
              <a:buNone/>
            </a:pP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5547" y="1295400"/>
            <a:ext cx="434125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+mn-lt"/>
              </a:rPr>
              <a:t>/**</a:t>
            </a:r>
          </a:p>
          <a:p>
            <a:r>
              <a:rPr lang="en-US" sz="1200" b="1" dirty="0" smtClean="0">
                <a:latin typeface="+mn-lt"/>
              </a:rPr>
              <a:t> * Internal method for </a:t>
            </a:r>
            <a:r>
              <a:rPr lang="en-US" sz="1200" b="1" dirty="0" err="1" smtClean="0">
                <a:latin typeface="+mn-lt"/>
              </a:rPr>
              <a:t>heapsort</a:t>
            </a:r>
            <a:r>
              <a:rPr lang="en-US" sz="1200" b="1" dirty="0" smtClean="0">
                <a:latin typeface="+mn-lt"/>
              </a:rPr>
              <a:t> that is used in</a:t>
            </a:r>
          </a:p>
          <a:p>
            <a:r>
              <a:rPr lang="en-US" sz="1200" b="1" dirty="0" smtClean="0">
                <a:latin typeface="+mn-lt"/>
              </a:rPr>
              <a:t> * </a:t>
            </a:r>
            <a:r>
              <a:rPr lang="en-US" sz="1200" b="1" dirty="0" err="1" smtClean="0">
                <a:latin typeface="+mn-lt"/>
              </a:rPr>
              <a:t>deleteMax</a:t>
            </a:r>
            <a:r>
              <a:rPr lang="en-US" sz="1200" b="1" dirty="0" smtClean="0">
                <a:latin typeface="+mn-lt"/>
              </a:rPr>
              <a:t> and </a:t>
            </a:r>
            <a:r>
              <a:rPr lang="en-US" sz="1200" b="1" dirty="0" err="1" smtClean="0">
                <a:latin typeface="+mn-lt"/>
              </a:rPr>
              <a:t>buildHeap</a:t>
            </a:r>
            <a:r>
              <a:rPr lang="en-US" sz="1200" b="1" dirty="0" smtClean="0">
                <a:latin typeface="+mn-lt"/>
              </a:rPr>
              <a:t>.</a:t>
            </a:r>
          </a:p>
          <a:p>
            <a:r>
              <a:rPr lang="en-US" sz="1200" b="1" dirty="0" smtClean="0">
                <a:latin typeface="+mn-lt"/>
              </a:rPr>
              <a:t> * </a:t>
            </a:r>
            <a:r>
              <a:rPr lang="en-US" sz="1200" b="1" dirty="0" err="1" smtClean="0">
                <a:latin typeface="+mn-lt"/>
              </a:rPr>
              <a:t>i</a:t>
            </a:r>
            <a:r>
              <a:rPr lang="en-US" sz="1200" b="1" dirty="0" smtClean="0">
                <a:latin typeface="+mn-lt"/>
              </a:rPr>
              <a:t> is the position from which to percolate down.</a:t>
            </a:r>
          </a:p>
          <a:p>
            <a:r>
              <a:rPr lang="en-US" sz="1200" b="1" dirty="0" smtClean="0">
                <a:latin typeface="+mn-lt"/>
              </a:rPr>
              <a:t> * n is the logical size of the binary heap.</a:t>
            </a:r>
          </a:p>
          <a:p>
            <a:r>
              <a:rPr lang="en-US" sz="1200" b="1" dirty="0" smtClean="0">
                <a:latin typeface="+mn-lt"/>
              </a:rPr>
              <a:t> */</a:t>
            </a:r>
          </a:p>
          <a:p>
            <a:r>
              <a:rPr lang="en-US" sz="1200" b="1" dirty="0" smtClean="0">
                <a:latin typeface="+mn-lt"/>
              </a:rPr>
              <a:t>template &lt;</a:t>
            </a:r>
            <a:r>
              <a:rPr lang="en-US" sz="1200" b="1" dirty="0" err="1" smtClean="0">
                <a:latin typeface="+mn-lt"/>
              </a:rPr>
              <a:t>typename</a:t>
            </a:r>
            <a:r>
              <a:rPr lang="en-US" sz="1200" b="1" dirty="0" smtClean="0">
                <a:latin typeface="+mn-lt"/>
              </a:rPr>
              <a:t> Comparable&gt;</a:t>
            </a:r>
          </a:p>
          <a:p>
            <a:r>
              <a:rPr lang="en-US" sz="1200" b="1" dirty="0" smtClean="0">
                <a:latin typeface="+mn-lt"/>
              </a:rPr>
              <a:t>void </a:t>
            </a:r>
            <a:r>
              <a:rPr lang="en-US" sz="1200" b="1" dirty="0" err="1" smtClean="0">
                <a:latin typeface="+mn-lt"/>
              </a:rPr>
              <a:t>percDown</a:t>
            </a:r>
            <a:r>
              <a:rPr lang="en-US" sz="1200" b="1" dirty="0" smtClean="0">
                <a:latin typeface="+mn-lt"/>
              </a:rPr>
              <a:t>( vector&lt;Comparable&gt; &amp; a, </a:t>
            </a:r>
            <a:r>
              <a:rPr lang="en-US" sz="1200" b="1" dirty="0" err="1" smtClean="0">
                <a:latin typeface="+mn-lt"/>
              </a:rPr>
              <a:t>int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="1" dirty="0" err="1" smtClean="0">
                <a:latin typeface="+mn-lt"/>
              </a:rPr>
              <a:t>i</a:t>
            </a:r>
            <a:r>
              <a:rPr lang="en-US" sz="1200" b="1" dirty="0" smtClean="0">
                <a:latin typeface="+mn-lt"/>
              </a:rPr>
              <a:t>, </a:t>
            </a:r>
            <a:r>
              <a:rPr lang="en-US" sz="1200" b="1" dirty="0" err="1" smtClean="0">
                <a:latin typeface="+mn-lt"/>
              </a:rPr>
              <a:t>int</a:t>
            </a:r>
            <a:r>
              <a:rPr lang="en-US" sz="1200" b="1" dirty="0" smtClean="0">
                <a:latin typeface="+mn-lt"/>
              </a:rPr>
              <a:t> n )</a:t>
            </a:r>
          </a:p>
          <a:p>
            <a:r>
              <a:rPr lang="en-US" sz="1200" b="1" dirty="0" smtClean="0">
                <a:latin typeface="+mn-lt"/>
              </a:rPr>
              <a:t>{</a:t>
            </a:r>
          </a:p>
          <a:p>
            <a:r>
              <a:rPr lang="en-US" sz="1200" b="1" dirty="0" smtClean="0">
                <a:latin typeface="+mn-lt"/>
              </a:rPr>
              <a:t>    </a:t>
            </a:r>
            <a:r>
              <a:rPr lang="en-US" sz="1200" b="1" dirty="0" err="1" smtClean="0">
                <a:latin typeface="+mn-lt"/>
              </a:rPr>
              <a:t>int</a:t>
            </a:r>
            <a:r>
              <a:rPr lang="en-US" sz="1200" b="1" dirty="0" smtClean="0">
                <a:latin typeface="+mn-lt"/>
              </a:rPr>
              <a:t> child;</a:t>
            </a:r>
          </a:p>
          <a:p>
            <a:r>
              <a:rPr lang="en-US" sz="1200" b="1" dirty="0" smtClean="0">
                <a:latin typeface="+mn-lt"/>
              </a:rPr>
              <a:t>    Comparable </a:t>
            </a:r>
            <a:r>
              <a:rPr lang="en-US" sz="1200" b="1" dirty="0" err="1" smtClean="0">
                <a:latin typeface="+mn-lt"/>
              </a:rPr>
              <a:t>tmp</a:t>
            </a:r>
            <a:r>
              <a:rPr lang="en-US" sz="1200" b="1" dirty="0" smtClean="0">
                <a:latin typeface="+mn-lt"/>
              </a:rPr>
              <a:t>;</a:t>
            </a:r>
          </a:p>
          <a:p>
            <a:endParaRPr lang="en-US" sz="1200" b="1" dirty="0" smtClean="0">
              <a:latin typeface="+mn-lt"/>
            </a:endParaRPr>
          </a:p>
          <a:p>
            <a:r>
              <a:rPr lang="en-US" sz="1200" b="1" dirty="0" smtClean="0">
                <a:latin typeface="+mn-lt"/>
              </a:rPr>
              <a:t>    for( </a:t>
            </a:r>
            <a:r>
              <a:rPr lang="en-US" sz="1200" b="1" dirty="0" err="1" smtClean="0">
                <a:latin typeface="+mn-lt"/>
              </a:rPr>
              <a:t>tmp</a:t>
            </a:r>
            <a:r>
              <a:rPr lang="en-US" sz="1200" b="1" dirty="0" smtClean="0">
                <a:latin typeface="+mn-lt"/>
              </a:rPr>
              <a:t> = </a:t>
            </a:r>
            <a:r>
              <a:rPr lang="en-US" sz="1200" b="1" dirty="0" err="1" smtClean="0">
                <a:latin typeface="+mn-lt"/>
              </a:rPr>
              <a:t>std</a:t>
            </a:r>
            <a:r>
              <a:rPr lang="en-US" sz="1200" b="1" dirty="0" smtClean="0">
                <a:latin typeface="+mn-lt"/>
              </a:rPr>
              <a:t>::move( a[ </a:t>
            </a:r>
            <a:r>
              <a:rPr lang="en-US" sz="1200" b="1" dirty="0" err="1" smtClean="0">
                <a:latin typeface="+mn-lt"/>
              </a:rPr>
              <a:t>i</a:t>
            </a:r>
            <a:r>
              <a:rPr lang="en-US" sz="1200" b="1" dirty="0" smtClean="0">
                <a:latin typeface="+mn-lt"/>
              </a:rPr>
              <a:t> ] ); </a:t>
            </a:r>
            <a:r>
              <a:rPr lang="en-US" sz="1200" b="1" dirty="0" err="1" smtClean="0">
                <a:latin typeface="+mn-lt"/>
              </a:rPr>
              <a:t>leftChild</a:t>
            </a:r>
            <a:r>
              <a:rPr lang="en-US" sz="1200" b="1" dirty="0" smtClean="0">
                <a:latin typeface="+mn-lt"/>
              </a:rPr>
              <a:t>( </a:t>
            </a:r>
            <a:r>
              <a:rPr lang="en-US" sz="1200" b="1" dirty="0" err="1" smtClean="0">
                <a:latin typeface="+mn-lt"/>
              </a:rPr>
              <a:t>i</a:t>
            </a:r>
            <a:r>
              <a:rPr lang="en-US" sz="1200" b="1" dirty="0" smtClean="0">
                <a:latin typeface="+mn-lt"/>
              </a:rPr>
              <a:t> ) &lt; n; </a:t>
            </a:r>
            <a:r>
              <a:rPr lang="en-US" sz="1200" b="1" dirty="0" err="1" smtClean="0">
                <a:latin typeface="+mn-lt"/>
              </a:rPr>
              <a:t>i</a:t>
            </a:r>
            <a:r>
              <a:rPr lang="en-US" sz="1200" b="1" dirty="0" smtClean="0">
                <a:latin typeface="+mn-lt"/>
              </a:rPr>
              <a:t> = child )</a:t>
            </a:r>
          </a:p>
          <a:p>
            <a:r>
              <a:rPr lang="en-US" sz="1200" b="1" dirty="0" smtClean="0">
                <a:latin typeface="+mn-lt"/>
              </a:rPr>
              <a:t>    {</a:t>
            </a:r>
          </a:p>
          <a:p>
            <a:r>
              <a:rPr lang="en-US" sz="1200" b="1" dirty="0" smtClean="0">
                <a:latin typeface="+mn-lt"/>
              </a:rPr>
              <a:t>        child = </a:t>
            </a:r>
            <a:r>
              <a:rPr lang="en-US" sz="1200" b="1" dirty="0" err="1" smtClean="0">
                <a:latin typeface="+mn-lt"/>
              </a:rPr>
              <a:t>leftChild</a:t>
            </a:r>
            <a:r>
              <a:rPr lang="en-US" sz="1200" b="1" dirty="0" smtClean="0">
                <a:latin typeface="+mn-lt"/>
              </a:rPr>
              <a:t>( </a:t>
            </a:r>
            <a:r>
              <a:rPr lang="en-US" sz="1200" b="1" dirty="0" err="1" smtClean="0">
                <a:latin typeface="+mn-lt"/>
              </a:rPr>
              <a:t>i</a:t>
            </a:r>
            <a:r>
              <a:rPr lang="en-US" sz="1200" b="1" dirty="0" smtClean="0">
                <a:latin typeface="+mn-lt"/>
              </a:rPr>
              <a:t> );</a:t>
            </a:r>
          </a:p>
          <a:p>
            <a:r>
              <a:rPr lang="en-US" sz="1200" b="1" dirty="0" smtClean="0">
                <a:latin typeface="+mn-lt"/>
              </a:rPr>
              <a:t>        if( child != n - 1 &amp;&amp; a[ child ] &lt; a[ child + 1 ] )</a:t>
            </a:r>
          </a:p>
          <a:p>
            <a:r>
              <a:rPr lang="en-US" sz="1200" b="1" dirty="0" smtClean="0">
                <a:latin typeface="+mn-lt"/>
              </a:rPr>
              <a:t>            ++child;</a:t>
            </a:r>
          </a:p>
          <a:p>
            <a:r>
              <a:rPr lang="en-US" sz="1200" b="1" dirty="0" smtClean="0">
                <a:latin typeface="+mn-lt"/>
              </a:rPr>
              <a:t>        if( </a:t>
            </a:r>
            <a:r>
              <a:rPr lang="en-US" sz="1200" b="1" dirty="0" err="1" smtClean="0">
                <a:latin typeface="+mn-lt"/>
              </a:rPr>
              <a:t>tmp</a:t>
            </a:r>
            <a:r>
              <a:rPr lang="en-US" sz="1200" b="1" dirty="0" smtClean="0">
                <a:latin typeface="+mn-lt"/>
              </a:rPr>
              <a:t> &lt; a[ child ] )</a:t>
            </a:r>
          </a:p>
          <a:p>
            <a:r>
              <a:rPr lang="en-US" sz="1200" b="1" dirty="0" smtClean="0">
                <a:latin typeface="+mn-lt"/>
              </a:rPr>
              <a:t>            a[ </a:t>
            </a:r>
            <a:r>
              <a:rPr lang="en-US" sz="1200" b="1" dirty="0" err="1" smtClean="0">
                <a:latin typeface="+mn-lt"/>
              </a:rPr>
              <a:t>i</a:t>
            </a:r>
            <a:r>
              <a:rPr lang="en-US" sz="1200" b="1" dirty="0" smtClean="0">
                <a:latin typeface="+mn-lt"/>
              </a:rPr>
              <a:t> ] = </a:t>
            </a:r>
            <a:r>
              <a:rPr lang="en-US" sz="1200" b="1" dirty="0" err="1" smtClean="0">
                <a:latin typeface="+mn-lt"/>
              </a:rPr>
              <a:t>std</a:t>
            </a:r>
            <a:r>
              <a:rPr lang="en-US" sz="1200" b="1" dirty="0" smtClean="0">
                <a:latin typeface="+mn-lt"/>
              </a:rPr>
              <a:t>::move( a[ child ] );</a:t>
            </a:r>
          </a:p>
          <a:p>
            <a:r>
              <a:rPr lang="en-US" sz="1200" b="1" dirty="0" smtClean="0">
                <a:latin typeface="+mn-lt"/>
              </a:rPr>
              <a:t>        else</a:t>
            </a:r>
          </a:p>
          <a:p>
            <a:r>
              <a:rPr lang="en-US" sz="1200" b="1" dirty="0" smtClean="0">
                <a:latin typeface="+mn-lt"/>
              </a:rPr>
              <a:t>            break;</a:t>
            </a:r>
          </a:p>
          <a:p>
            <a:r>
              <a:rPr lang="en-US" sz="1200" b="1" dirty="0" smtClean="0">
                <a:latin typeface="+mn-lt"/>
              </a:rPr>
              <a:t>    }</a:t>
            </a:r>
          </a:p>
          <a:p>
            <a:r>
              <a:rPr lang="en-US" sz="1200" b="1" dirty="0" smtClean="0">
                <a:latin typeface="+mn-lt"/>
              </a:rPr>
              <a:t>    a[ </a:t>
            </a:r>
            <a:r>
              <a:rPr lang="en-US" sz="1200" b="1" dirty="0" err="1" smtClean="0">
                <a:latin typeface="+mn-lt"/>
              </a:rPr>
              <a:t>i</a:t>
            </a:r>
            <a:r>
              <a:rPr lang="en-US" sz="1200" b="1" dirty="0" smtClean="0">
                <a:latin typeface="+mn-lt"/>
              </a:rPr>
              <a:t> ] = </a:t>
            </a:r>
            <a:r>
              <a:rPr lang="en-US" sz="1200" b="1" dirty="0" err="1" smtClean="0">
                <a:latin typeface="+mn-lt"/>
              </a:rPr>
              <a:t>std</a:t>
            </a:r>
            <a:r>
              <a:rPr lang="en-US" sz="1200" b="1" dirty="0" smtClean="0">
                <a:latin typeface="+mn-lt"/>
              </a:rPr>
              <a:t>::move( </a:t>
            </a:r>
            <a:r>
              <a:rPr lang="en-US" sz="1200" b="1" dirty="0" err="1" smtClean="0">
                <a:latin typeface="+mn-lt"/>
              </a:rPr>
              <a:t>tmp</a:t>
            </a:r>
            <a:r>
              <a:rPr lang="en-US" sz="1200" b="1" dirty="0" smtClean="0">
                <a:latin typeface="+mn-lt"/>
              </a:rPr>
              <a:t> );</a:t>
            </a:r>
          </a:p>
          <a:p>
            <a:r>
              <a:rPr lang="en-US" sz="1200" b="1" dirty="0" smtClean="0">
                <a:latin typeface="+mn-lt"/>
              </a:rPr>
              <a:t>}</a:t>
            </a:r>
            <a:endParaRPr lang="en-US" sz="1200" b="1"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4814BD-89D0-45DD-9470-80CC78DF9EB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Mergesort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Divide the </a:t>
            </a:r>
            <a:r>
              <a:rPr lang="en-US" i="1" smtClean="0">
                <a:latin typeface="Chalkboard Bold" pitchFamily="-32" charset="0"/>
              </a:rPr>
              <a:t>N</a:t>
            </a:r>
            <a:r>
              <a:rPr lang="en-US" smtClean="0"/>
              <a:t> values to be sorted into two halves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Recursively sort each half </a:t>
            </a:r>
            <a:r>
              <a:rPr lang="en-US" i="1" smtClean="0">
                <a:solidFill>
                  <a:srgbClr val="0000FF"/>
                </a:solidFill>
              </a:rPr>
              <a:t>using Mergesort</a:t>
            </a:r>
          </a:p>
          <a:p>
            <a:pPr lvl="1" eaLnBrk="1" hangingPunct="1"/>
            <a:r>
              <a:rPr lang="en-US" sz="2100" smtClean="0"/>
              <a:t>Base case </a:t>
            </a:r>
            <a:r>
              <a:rPr lang="en-US" sz="2100" i="1" smtClean="0">
                <a:latin typeface="Chalkboard Bold" pitchFamily="-32" charset="0"/>
              </a:rPr>
              <a:t>N=1</a:t>
            </a:r>
            <a:r>
              <a:rPr lang="en-US" sz="2100" smtClean="0"/>
              <a:t> </a:t>
            </a:r>
            <a:r>
              <a:rPr lang="en-US" sz="2100" smtClean="0">
                <a:sym typeface="Wingdings" pitchFamily="2" charset="2"/>
              </a:rPr>
              <a:t> no sorting required</a:t>
            </a:r>
            <a:endParaRPr lang="en-US" sz="2100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Merge the two (sorted) halves</a:t>
            </a:r>
          </a:p>
          <a:p>
            <a:pPr lvl="1" eaLnBrk="1" hangingPunct="1"/>
            <a:r>
              <a:rPr lang="en-US" sz="2100" i="1" smtClean="0">
                <a:latin typeface="Chalkboard Bold" pitchFamily="-32" charset="0"/>
              </a:rPr>
              <a:t>O(N)</a:t>
            </a:r>
            <a:r>
              <a:rPr lang="en-US" sz="2100" smtClean="0"/>
              <a:t> operation</a:t>
            </a:r>
          </a:p>
          <a:p>
            <a:pPr lvl="1" eaLnBrk="1" hangingPunct="1"/>
            <a:endParaRPr lang="en-US" sz="2100" smtClean="0"/>
          </a:p>
          <a:p>
            <a:pPr eaLnBrk="1" hangingPunct="1"/>
            <a:r>
              <a:rPr lang="en-US" smtClean="0"/>
              <a:t>Complexity??</a:t>
            </a:r>
          </a:p>
          <a:p>
            <a:pPr lvl="1" eaLnBrk="1" hangingPunct="1"/>
            <a:r>
              <a:rPr lang="en-US" sz="2100" smtClean="0"/>
              <a:t>We’ll see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688F6-CBDD-42B2-8D33-5FFBC90E811D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Mergesort</a:t>
            </a:r>
            <a:r>
              <a:rPr lang="en-US" dirty="0" smtClean="0"/>
              <a:t> Implementation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2371" y="1219200"/>
            <a:ext cx="4578305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+mn-lt"/>
              </a:rPr>
              <a:t>// </a:t>
            </a:r>
            <a:r>
              <a:rPr lang="en-US" sz="1200" b="1" dirty="0" err="1" smtClean="0">
                <a:latin typeface="+mn-lt"/>
              </a:rPr>
              <a:t>Mergesort</a:t>
            </a:r>
            <a:r>
              <a:rPr lang="en-US" sz="1200" b="1" dirty="0" smtClean="0">
                <a:latin typeface="+mn-lt"/>
              </a:rPr>
              <a:t> algorithm (driver).</a:t>
            </a:r>
          </a:p>
          <a:p>
            <a:r>
              <a:rPr lang="en-US" sz="1200" b="1" dirty="0" smtClean="0">
                <a:latin typeface="+mn-lt"/>
              </a:rPr>
              <a:t>template &lt;</a:t>
            </a:r>
            <a:r>
              <a:rPr lang="en-US" sz="1200" b="1" dirty="0" err="1" smtClean="0">
                <a:latin typeface="+mn-lt"/>
              </a:rPr>
              <a:t>typename</a:t>
            </a:r>
            <a:r>
              <a:rPr lang="en-US" sz="1200" b="1" dirty="0" smtClean="0">
                <a:latin typeface="+mn-lt"/>
              </a:rPr>
              <a:t> Comparable&gt;</a:t>
            </a:r>
          </a:p>
          <a:p>
            <a:r>
              <a:rPr lang="en-US" sz="1200" b="1" dirty="0" smtClean="0">
                <a:latin typeface="+mn-lt"/>
              </a:rPr>
              <a:t>void </a:t>
            </a:r>
            <a:r>
              <a:rPr lang="en-US" sz="1200" b="1" dirty="0" err="1" smtClean="0">
                <a:latin typeface="+mn-lt"/>
              </a:rPr>
              <a:t>mergeSort</a:t>
            </a:r>
            <a:r>
              <a:rPr lang="en-US" sz="1200" b="1" dirty="0" smtClean="0">
                <a:latin typeface="+mn-lt"/>
              </a:rPr>
              <a:t>( vector&lt;Comparable&gt; &amp; a )</a:t>
            </a:r>
          </a:p>
          <a:p>
            <a:r>
              <a:rPr lang="en-US" sz="1200" b="1" dirty="0" smtClean="0">
                <a:latin typeface="+mn-lt"/>
              </a:rPr>
              <a:t>{</a:t>
            </a:r>
          </a:p>
          <a:p>
            <a:r>
              <a:rPr lang="en-US" sz="1200" b="1" dirty="0" smtClean="0">
                <a:latin typeface="+mn-lt"/>
              </a:rPr>
              <a:t>    vector&lt;Comparable&gt; </a:t>
            </a:r>
            <a:r>
              <a:rPr lang="en-US" sz="1200" b="1" dirty="0" err="1" smtClean="0">
                <a:latin typeface="+mn-lt"/>
              </a:rPr>
              <a:t>tmpArray</a:t>
            </a:r>
            <a:r>
              <a:rPr lang="en-US" sz="1200" b="1" dirty="0" smtClean="0">
                <a:latin typeface="+mn-lt"/>
              </a:rPr>
              <a:t>( </a:t>
            </a:r>
            <a:r>
              <a:rPr lang="en-US" sz="1200" b="1" dirty="0" err="1" smtClean="0">
                <a:latin typeface="+mn-lt"/>
              </a:rPr>
              <a:t>a.size</a:t>
            </a:r>
            <a:r>
              <a:rPr lang="en-US" sz="1200" b="1" dirty="0" smtClean="0">
                <a:latin typeface="+mn-lt"/>
              </a:rPr>
              <a:t>( ) );</a:t>
            </a:r>
          </a:p>
          <a:p>
            <a:endParaRPr lang="en-US" sz="1200" b="1" dirty="0" smtClean="0">
              <a:latin typeface="+mn-lt"/>
            </a:endParaRPr>
          </a:p>
          <a:p>
            <a:r>
              <a:rPr lang="en-US" sz="1200" b="1" dirty="0" smtClean="0">
                <a:latin typeface="+mn-lt"/>
              </a:rPr>
              <a:t>    </a:t>
            </a:r>
            <a:r>
              <a:rPr lang="en-US" sz="1200" b="1" dirty="0" err="1" smtClean="0">
                <a:latin typeface="+mn-lt"/>
              </a:rPr>
              <a:t>mergeSort</a:t>
            </a:r>
            <a:r>
              <a:rPr lang="en-US" sz="1200" b="1" dirty="0" smtClean="0">
                <a:latin typeface="+mn-lt"/>
              </a:rPr>
              <a:t>( a, </a:t>
            </a:r>
            <a:r>
              <a:rPr lang="en-US" sz="1200" b="1" dirty="0" err="1" smtClean="0">
                <a:latin typeface="+mn-lt"/>
              </a:rPr>
              <a:t>tmpArray</a:t>
            </a:r>
            <a:r>
              <a:rPr lang="en-US" sz="1200" b="1" dirty="0" smtClean="0">
                <a:latin typeface="+mn-lt"/>
              </a:rPr>
              <a:t>, 0, </a:t>
            </a:r>
            <a:r>
              <a:rPr lang="en-US" sz="1200" b="1" dirty="0" err="1" smtClean="0">
                <a:latin typeface="+mn-lt"/>
              </a:rPr>
              <a:t>a.size</a:t>
            </a:r>
            <a:r>
              <a:rPr lang="en-US" sz="1200" b="1" dirty="0" smtClean="0">
                <a:latin typeface="+mn-lt"/>
              </a:rPr>
              <a:t>( ) - 1 );</a:t>
            </a:r>
          </a:p>
          <a:p>
            <a:r>
              <a:rPr lang="en-US" sz="1200" b="1" dirty="0" smtClean="0">
                <a:latin typeface="+mn-lt"/>
              </a:rPr>
              <a:t>}</a:t>
            </a:r>
          </a:p>
          <a:p>
            <a:endParaRPr lang="en-US" sz="1200" b="1" dirty="0">
              <a:latin typeface="+mn-lt"/>
            </a:endParaRPr>
          </a:p>
          <a:p>
            <a:r>
              <a:rPr lang="en-US" sz="1200" b="1" dirty="0" smtClean="0">
                <a:latin typeface="+mn-lt"/>
              </a:rPr>
              <a:t>/**</a:t>
            </a:r>
          </a:p>
          <a:p>
            <a:r>
              <a:rPr lang="en-US" sz="1200" b="1" dirty="0" smtClean="0">
                <a:latin typeface="+mn-lt"/>
              </a:rPr>
              <a:t> * Internal method that makes recursive calls.</a:t>
            </a:r>
          </a:p>
          <a:p>
            <a:r>
              <a:rPr lang="en-US" sz="1200" b="1" dirty="0" smtClean="0">
                <a:latin typeface="+mn-lt"/>
              </a:rPr>
              <a:t> * a is an array of Comparable items.</a:t>
            </a:r>
          </a:p>
          <a:p>
            <a:r>
              <a:rPr lang="en-US" sz="1200" b="1" dirty="0" smtClean="0">
                <a:latin typeface="+mn-lt"/>
              </a:rPr>
              <a:t> * </a:t>
            </a:r>
            <a:r>
              <a:rPr lang="en-US" sz="1200" b="1" dirty="0" err="1" smtClean="0">
                <a:latin typeface="+mn-lt"/>
              </a:rPr>
              <a:t>tmpArray</a:t>
            </a:r>
            <a:r>
              <a:rPr lang="en-US" sz="1200" b="1" dirty="0" smtClean="0">
                <a:latin typeface="+mn-lt"/>
              </a:rPr>
              <a:t> is an array to place the merged result.</a:t>
            </a:r>
          </a:p>
          <a:p>
            <a:r>
              <a:rPr lang="en-US" sz="1200" b="1" dirty="0" smtClean="0">
                <a:latin typeface="+mn-lt"/>
              </a:rPr>
              <a:t> * left is the left-most index of the </a:t>
            </a:r>
            <a:r>
              <a:rPr lang="en-US" sz="1200" b="1" dirty="0" err="1" smtClean="0">
                <a:latin typeface="+mn-lt"/>
              </a:rPr>
              <a:t>subarray</a:t>
            </a:r>
            <a:r>
              <a:rPr lang="en-US" sz="1200" b="1" dirty="0" smtClean="0">
                <a:latin typeface="+mn-lt"/>
              </a:rPr>
              <a:t>.</a:t>
            </a:r>
          </a:p>
          <a:p>
            <a:r>
              <a:rPr lang="en-US" sz="1200" b="1" dirty="0" smtClean="0">
                <a:latin typeface="+mn-lt"/>
              </a:rPr>
              <a:t> * right is the right-most index of the </a:t>
            </a:r>
            <a:r>
              <a:rPr lang="en-US" sz="1200" b="1" dirty="0" err="1" smtClean="0">
                <a:latin typeface="+mn-lt"/>
              </a:rPr>
              <a:t>subarray</a:t>
            </a:r>
            <a:r>
              <a:rPr lang="en-US" sz="1200" b="1" dirty="0" smtClean="0">
                <a:latin typeface="+mn-lt"/>
              </a:rPr>
              <a:t>.</a:t>
            </a:r>
          </a:p>
          <a:p>
            <a:r>
              <a:rPr lang="en-US" sz="1200" b="1" dirty="0" smtClean="0">
                <a:latin typeface="+mn-lt"/>
              </a:rPr>
              <a:t> */</a:t>
            </a:r>
          </a:p>
          <a:p>
            <a:r>
              <a:rPr lang="en-US" sz="1200" b="1" dirty="0" smtClean="0">
                <a:latin typeface="+mn-lt"/>
              </a:rPr>
              <a:t>template &lt;</a:t>
            </a:r>
            <a:r>
              <a:rPr lang="en-US" sz="1200" b="1" dirty="0" err="1" smtClean="0">
                <a:latin typeface="+mn-lt"/>
              </a:rPr>
              <a:t>typename</a:t>
            </a:r>
            <a:r>
              <a:rPr lang="en-US" sz="1200" b="1" dirty="0" smtClean="0">
                <a:latin typeface="+mn-lt"/>
              </a:rPr>
              <a:t> Comparable&gt;</a:t>
            </a:r>
          </a:p>
          <a:p>
            <a:r>
              <a:rPr lang="en-US" sz="1200" b="1" dirty="0" smtClean="0">
                <a:latin typeface="+mn-lt"/>
              </a:rPr>
              <a:t>void </a:t>
            </a:r>
            <a:r>
              <a:rPr lang="en-US" sz="1200" b="1" dirty="0" err="1" smtClean="0">
                <a:latin typeface="+mn-lt"/>
              </a:rPr>
              <a:t>mergeSort</a:t>
            </a:r>
            <a:r>
              <a:rPr lang="en-US" sz="1200" b="1" dirty="0" smtClean="0">
                <a:latin typeface="+mn-lt"/>
              </a:rPr>
              <a:t>( vector&lt;Comparable&gt; &amp; a,</a:t>
            </a:r>
          </a:p>
          <a:p>
            <a:r>
              <a:rPr lang="en-US" sz="1200" b="1" dirty="0" smtClean="0">
                <a:latin typeface="+mn-lt"/>
              </a:rPr>
              <a:t>                vector&lt;Comparable&gt; &amp; </a:t>
            </a:r>
            <a:r>
              <a:rPr lang="en-US" sz="1200" b="1" dirty="0" err="1" smtClean="0">
                <a:latin typeface="+mn-lt"/>
              </a:rPr>
              <a:t>tmpArray</a:t>
            </a:r>
            <a:r>
              <a:rPr lang="en-US" sz="1200" b="1" dirty="0" smtClean="0">
                <a:latin typeface="+mn-lt"/>
              </a:rPr>
              <a:t>, </a:t>
            </a:r>
            <a:r>
              <a:rPr lang="en-US" sz="1200" b="1" dirty="0" err="1" smtClean="0">
                <a:latin typeface="+mn-lt"/>
              </a:rPr>
              <a:t>int</a:t>
            </a:r>
            <a:r>
              <a:rPr lang="en-US" sz="1200" b="1" dirty="0" smtClean="0">
                <a:latin typeface="+mn-lt"/>
              </a:rPr>
              <a:t> left, </a:t>
            </a:r>
            <a:r>
              <a:rPr lang="en-US" sz="1200" b="1" dirty="0" err="1" smtClean="0">
                <a:latin typeface="+mn-lt"/>
              </a:rPr>
              <a:t>int</a:t>
            </a:r>
            <a:r>
              <a:rPr lang="en-US" sz="1200" b="1" dirty="0" smtClean="0">
                <a:latin typeface="+mn-lt"/>
              </a:rPr>
              <a:t> right )</a:t>
            </a:r>
          </a:p>
          <a:p>
            <a:r>
              <a:rPr lang="en-US" sz="1200" b="1" dirty="0" smtClean="0">
                <a:latin typeface="+mn-lt"/>
              </a:rPr>
              <a:t>{</a:t>
            </a:r>
          </a:p>
          <a:p>
            <a:r>
              <a:rPr lang="en-US" sz="1200" b="1" dirty="0" smtClean="0">
                <a:latin typeface="+mn-lt"/>
              </a:rPr>
              <a:t>    if( left &lt; right )</a:t>
            </a:r>
          </a:p>
          <a:p>
            <a:r>
              <a:rPr lang="en-US" sz="1200" b="1" dirty="0" smtClean="0">
                <a:latin typeface="+mn-lt"/>
              </a:rPr>
              <a:t>    {</a:t>
            </a:r>
          </a:p>
          <a:p>
            <a:r>
              <a:rPr lang="en-US" sz="1200" b="1" dirty="0" smtClean="0">
                <a:latin typeface="+mn-lt"/>
              </a:rPr>
              <a:t>        </a:t>
            </a:r>
            <a:r>
              <a:rPr lang="en-US" sz="1200" b="1" dirty="0" err="1" smtClean="0">
                <a:latin typeface="+mn-lt"/>
              </a:rPr>
              <a:t>int</a:t>
            </a:r>
            <a:r>
              <a:rPr lang="en-US" sz="1200" b="1" dirty="0" smtClean="0">
                <a:latin typeface="+mn-lt"/>
              </a:rPr>
              <a:t> center = ( left + right ) / 2;</a:t>
            </a:r>
          </a:p>
          <a:p>
            <a:r>
              <a:rPr lang="en-US" sz="1200" b="1" dirty="0" smtClean="0">
                <a:latin typeface="+mn-lt"/>
              </a:rPr>
              <a:t>        </a:t>
            </a:r>
            <a:r>
              <a:rPr lang="en-US" sz="1200" b="1" dirty="0" err="1" smtClean="0">
                <a:latin typeface="+mn-lt"/>
              </a:rPr>
              <a:t>mergeSort</a:t>
            </a:r>
            <a:r>
              <a:rPr lang="en-US" sz="1200" b="1" dirty="0" smtClean="0">
                <a:latin typeface="+mn-lt"/>
              </a:rPr>
              <a:t>( a, </a:t>
            </a:r>
            <a:r>
              <a:rPr lang="en-US" sz="1200" b="1" dirty="0" err="1" smtClean="0">
                <a:latin typeface="+mn-lt"/>
              </a:rPr>
              <a:t>tmpArray</a:t>
            </a:r>
            <a:r>
              <a:rPr lang="en-US" sz="1200" b="1" dirty="0" smtClean="0">
                <a:latin typeface="+mn-lt"/>
              </a:rPr>
              <a:t>, left, center );</a:t>
            </a:r>
          </a:p>
          <a:p>
            <a:r>
              <a:rPr lang="en-US" sz="1200" b="1" dirty="0" smtClean="0">
                <a:latin typeface="+mn-lt"/>
              </a:rPr>
              <a:t>        </a:t>
            </a:r>
            <a:r>
              <a:rPr lang="en-US" sz="1200" b="1" dirty="0" err="1" smtClean="0">
                <a:latin typeface="+mn-lt"/>
              </a:rPr>
              <a:t>mergeSort</a:t>
            </a:r>
            <a:r>
              <a:rPr lang="en-US" sz="1200" b="1" dirty="0" smtClean="0">
                <a:latin typeface="+mn-lt"/>
              </a:rPr>
              <a:t>( a, </a:t>
            </a:r>
            <a:r>
              <a:rPr lang="en-US" sz="1200" b="1" dirty="0" err="1" smtClean="0">
                <a:latin typeface="+mn-lt"/>
              </a:rPr>
              <a:t>tmpArray</a:t>
            </a:r>
            <a:r>
              <a:rPr lang="en-US" sz="1200" b="1" dirty="0" smtClean="0">
                <a:latin typeface="+mn-lt"/>
              </a:rPr>
              <a:t>, center + 1, right );</a:t>
            </a:r>
          </a:p>
          <a:p>
            <a:r>
              <a:rPr lang="en-US" sz="1200" b="1" dirty="0" smtClean="0">
                <a:latin typeface="+mn-lt"/>
              </a:rPr>
              <a:t>        merge( a, </a:t>
            </a:r>
            <a:r>
              <a:rPr lang="en-US" sz="1200" b="1" dirty="0" err="1" smtClean="0">
                <a:latin typeface="+mn-lt"/>
              </a:rPr>
              <a:t>tmpArray</a:t>
            </a:r>
            <a:r>
              <a:rPr lang="en-US" sz="1200" b="1" dirty="0" smtClean="0">
                <a:latin typeface="+mn-lt"/>
              </a:rPr>
              <a:t>, left, center + 1, right );</a:t>
            </a:r>
          </a:p>
          <a:p>
            <a:r>
              <a:rPr lang="en-US" sz="1200" b="1" dirty="0" smtClean="0">
                <a:latin typeface="+mn-lt"/>
              </a:rPr>
              <a:t>    }</a:t>
            </a:r>
          </a:p>
          <a:p>
            <a:r>
              <a:rPr lang="en-US" sz="1200" b="1" dirty="0" smtClean="0">
                <a:latin typeface="+mn-lt"/>
              </a:rPr>
              <a:t>}</a:t>
            </a:r>
          </a:p>
          <a:p>
            <a:endParaRPr lang="en-US" sz="1200" b="1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33578-E4C6-444A-91E8-EC5B9A7092D8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97429" y="381000"/>
            <a:ext cx="543430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+mn-lt"/>
              </a:rPr>
              <a:t>/**</a:t>
            </a:r>
          </a:p>
          <a:p>
            <a:r>
              <a:rPr lang="en-US" sz="1200" b="1" dirty="0" smtClean="0">
                <a:latin typeface="+mn-lt"/>
              </a:rPr>
              <a:t> * Internal method that merges two sorted halves of a </a:t>
            </a:r>
            <a:r>
              <a:rPr lang="en-US" sz="1200" b="1" dirty="0" err="1" smtClean="0">
                <a:latin typeface="+mn-lt"/>
              </a:rPr>
              <a:t>subarray</a:t>
            </a:r>
            <a:r>
              <a:rPr lang="en-US" sz="1200" b="1" dirty="0" smtClean="0">
                <a:latin typeface="+mn-lt"/>
              </a:rPr>
              <a:t>.</a:t>
            </a:r>
          </a:p>
          <a:p>
            <a:r>
              <a:rPr lang="en-US" sz="1200" b="1" dirty="0" smtClean="0">
                <a:latin typeface="+mn-lt"/>
              </a:rPr>
              <a:t> * a is an array of Comparable items.</a:t>
            </a:r>
          </a:p>
          <a:p>
            <a:r>
              <a:rPr lang="en-US" sz="1200" b="1" dirty="0" smtClean="0">
                <a:latin typeface="+mn-lt"/>
              </a:rPr>
              <a:t> * </a:t>
            </a:r>
            <a:r>
              <a:rPr lang="en-US" sz="1200" b="1" dirty="0" err="1" smtClean="0">
                <a:latin typeface="+mn-lt"/>
              </a:rPr>
              <a:t>tmpArray</a:t>
            </a:r>
            <a:r>
              <a:rPr lang="en-US" sz="1200" b="1" dirty="0" smtClean="0">
                <a:latin typeface="+mn-lt"/>
              </a:rPr>
              <a:t> is an array to place the merged result.</a:t>
            </a:r>
          </a:p>
          <a:p>
            <a:r>
              <a:rPr lang="en-US" sz="1200" b="1" dirty="0" smtClean="0">
                <a:latin typeface="+mn-lt"/>
              </a:rPr>
              <a:t> * </a:t>
            </a:r>
            <a:r>
              <a:rPr lang="en-US" sz="1200" b="1" dirty="0" err="1" smtClean="0">
                <a:latin typeface="+mn-lt"/>
              </a:rPr>
              <a:t>leftPos</a:t>
            </a:r>
            <a:r>
              <a:rPr lang="en-US" sz="1200" b="1" dirty="0" smtClean="0">
                <a:latin typeface="+mn-lt"/>
              </a:rPr>
              <a:t> is the left-most index of the </a:t>
            </a:r>
            <a:r>
              <a:rPr lang="en-US" sz="1200" b="1" dirty="0" err="1" smtClean="0">
                <a:latin typeface="+mn-lt"/>
              </a:rPr>
              <a:t>subarray</a:t>
            </a:r>
            <a:r>
              <a:rPr lang="en-US" sz="1200" b="1" dirty="0" smtClean="0">
                <a:latin typeface="+mn-lt"/>
              </a:rPr>
              <a:t>.</a:t>
            </a:r>
          </a:p>
          <a:p>
            <a:r>
              <a:rPr lang="en-US" sz="1200" b="1" dirty="0" smtClean="0">
                <a:latin typeface="+mn-lt"/>
              </a:rPr>
              <a:t> * </a:t>
            </a:r>
            <a:r>
              <a:rPr lang="en-US" sz="1200" b="1" dirty="0" err="1" smtClean="0">
                <a:latin typeface="+mn-lt"/>
              </a:rPr>
              <a:t>rightPos</a:t>
            </a:r>
            <a:r>
              <a:rPr lang="en-US" sz="1200" b="1" dirty="0" smtClean="0">
                <a:latin typeface="+mn-lt"/>
              </a:rPr>
              <a:t> is the index of the start of the second half.</a:t>
            </a:r>
          </a:p>
          <a:p>
            <a:r>
              <a:rPr lang="en-US" sz="1200" b="1" dirty="0" smtClean="0">
                <a:latin typeface="+mn-lt"/>
              </a:rPr>
              <a:t> * </a:t>
            </a:r>
            <a:r>
              <a:rPr lang="en-US" sz="1200" b="1" dirty="0" err="1" smtClean="0">
                <a:latin typeface="+mn-lt"/>
              </a:rPr>
              <a:t>rightEnd</a:t>
            </a:r>
            <a:r>
              <a:rPr lang="en-US" sz="1200" b="1" dirty="0" smtClean="0">
                <a:latin typeface="+mn-lt"/>
              </a:rPr>
              <a:t> is the right-most index of the </a:t>
            </a:r>
            <a:r>
              <a:rPr lang="en-US" sz="1200" b="1" dirty="0" err="1" smtClean="0">
                <a:latin typeface="+mn-lt"/>
              </a:rPr>
              <a:t>subarray</a:t>
            </a:r>
            <a:r>
              <a:rPr lang="en-US" sz="1200" b="1" dirty="0" smtClean="0">
                <a:latin typeface="+mn-lt"/>
              </a:rPr>
              <a:t>.</a:t>
            </a:r>
          </a:p>
          <a:p>
            <a:r>
              <a:rPr lang="en-US" sz="1200" b="1" dirty="0" smtClean="0">
                <a:latin typeface="+mn-lt"/>
              </a:rPr>
              <a:t> */</a:t>
            </a:r>
          </a:p>
          <a:p>
            <a:r>
              <a:rPr lang="en-US" sz="1200" b="1" dirty="0" smtClean="0">
                <a:latin typeface="+mn-lt"/>
              </a:rPr>
              <a:t>template &lt;</a:t>
            </a:r>
            <a:r>
              <a:rPr lang="en-US" sz="1200" b="1" dirty="0" err="1" smtClean="0">
                <a:latin typeface="+mn-lt"/>
              </a:rPr>
              <a:t>typename</a:t>
            </a:r>
            <a:r>
              <a:rPr lang="en-US" sz="1200" b="1" dirty="0" smtClean="0">
                <a:latin typeface="+mn-lt"/>
              </a:rPr>
              <a:t> Comparable&gt;</a:t>
            </a:r>
          </a:p>
          <a:p>
            <a:r>
              <a:rPr lang="en-US" sz="1200" b="1" dirty="0" smtClean="0">
                <a:latin typeface="+mn-lt"/>
              </a:rPr>
              <a:t>void merge( vector&lt;Comparable&gt; &amp; a, vector&lt;Comparable&gt; &amp; </a:t>
            </a:r>
            <a:r>
              <a:rPr lang="en-US" sz="1200" b="1" dirty="0" err="1" smtClean="0">
                <a:latin typeface="+mn-lt"/>
              </a:rPr>
              <a:t>tmpArray</a:t>
            </a:r>
            <a:r>
              <a:rPr lang="en-US" sz="1200" b="1" dirty="0" smtClean="0">
                <a:latin typeface="+mn-lt"/>
              </a:rPr>
              <a:t>,</a:t>
            </a:r>
          </a:p>
          <a:p>
            <a:r>
              <a:rPr lang="en-US" sz="1200" b="1" dirty="0" smtClean="0">
                <a:latin typeface="+mn-lt"/>
              </a:rPr>
              <a:t>            </a:t>
            </a:r>
            <a:r>
              <a:rPr lang="en-US" sz="1200" b="1" dirty="0" err="1" smtClean="0">
                <a:latin typeface="+mn-lt"/>
              </a:rPr>
              <a:t>int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="1" dirty="0" err="1" smtClean="0">
                <a:latin typeface="+mn-lt"/>
              </a:rPr>
              <a:t>leftPos</a:t>
            </a:r>
            <a:r>
              <a:rPr lang="en-US" sz="1200" b="1" dirty="0" smtClean="0">
                <a:latin typeface="+mn-lt"/>
              </a:rPr>
              <a:t>, </a:t>
            </a:r>
            <a:r>
              <a:rPr lang="en-US" sz="1200" b="1" dirty="0" err="1" smtClean="0">
                <a:latin typeface="+mn-lt"/>
              </a:rPr>
              <a:t>int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="1" dirty="0" err="1" smtClean="0">
                <a:latin typeface="+mn-lt"/>
              </a:rPr>
              <a:t>rightPos</a:t>
            </a:r>
            <a:r>
              <a:rPr lang="en-US" sz="1200" b="1" dirty="0" smtClean="0">
                <a:latin typeface="+mn-lt"/>
              </a:rPr>
              <a:t>, </a:t>
            </a:r>
            <a:r>
              <a:rPr lang="en-US" sz="1200" b="1" dirty="0" err="1" smtClean="0">
                <a:latin typeface="+mn-lt"/>
              </a:rPr>
              <a:t>int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="1" dirty="0" err="1" smtClean="0">
                <a:latin typeface="+mn-lt"/>
              </a:rPr>
              <a:t>rightEnd</a:t>
            </a:r>
            <a:r>
              <a:rPr lang="en-US" sz="1200" b="1" dirty="0" smtClean="0">
                <a:latin typeface="+mn-lt"/>
              </a:rPr>
              <a:t> )</a:t>
            </a:r>
          </a:p>
          <a:p>
            <a:r>
              <a:rPr lang="en-US" sz="1200" b="1" dirty="0" smtClean="0">
                <a:latin typeface="+mn-lt"/>
              </a:rPr>
              <a:t>{</a:t>
            </a:r>
          </a:p>
          <a:p>
            <a:r>
              <a:rPr lang="en-US" sz="1200" b="1" dirty="0" smtClean="0">
                <a:latin typeface="+mn-lt"/>
              </a:rPr>
              <a:t>    </a:t>
            </a:r>
            <a:r>
              <a:rPr lang="en-US" sz="1200" b="1" dirty="0" err="1" smtClean="0">
                <a:latin typeface="+mn-lt"/>
              </a:rPr>
              <a:t>int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="1" dirty="0" err="1" smtClean="0">
                <a:latin typeface="+mn-lt"/>
              </a:rPr>
              <a:t>leftEnd</a:t>
            </a:r>
            <a:r>
              <a:rPr lang="en-US" sz="1200" b="1" dirty="0" smtClean="0">
                <a:latin typeface="+mn-lt"/>
              </a:rPr>
              <a:t> = </a:t>
            </a:r>
            <a:r>
              <a:rPr lang="en-US" sz="1200" b="1" dirty="0" err="1" smtClean="0">
                <a:latin typeface="+mn-lt"/>
              </a:rPr>
              <a:t>rightPos</a:t>
            </a:r>
            <a:r>
              <a:rPr lang="en-US" sz="1200" b="1" dirty="0" smtClean="0">
                <a:latin typeface="+mn-lt"/>
              </a:rPr>
              <a:t> - 1;</a:t>
            </a:r>
          </a:p>
          <a:p>
            <a:r>
              <a:rPr lang="en-US" sz="1200" b="1" dirty="0" smtClean="0">
                <a:latin typeface="+mn-lt"/>
              </a:rPr>
              <a:t>    </a:t>
            </a:r>
            <a:r>
              <a:rPr lang="en-US" sz="1200" b="1" dirty="0" err="1" smtClean="0">
                <a:latin typeface="+mn-lt"/>
              </a:rPr>
              <a:t>int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="1" dirty="0" err="1" smtClean="0">
                <a:latin typeface="+mn-lt"/>
              </a:rPr>
              <a:t>tmpPos</a:t>
            </a:r>
            <a:r>
              <a:rPr lang="en-US" sz="1200" b="1" dirty="0" smtClean="0">
                <a:latin typeface="+mn-lt"/>
              </a:rPr>
              <a:t> = </a:t>
            </a:r>
            <a:r>
              <a:rPr lang="en-US" sz="1200" b="1" dirty="0" err="1" smtClean="0">
                <a:latin typeface="+mn-lt"/>
              </a:rPr>
              <a:t>leftPos</a:t>
            </a:r>
            <a:r>
              <a:rPr lang="en-US" sz="1200" b="1" dirty="0" smtClean="0">
                <a:latin typeface="+mn-lt"/>
              </a:rPr>
              <a:t>;</a:t>
            </a:r>
          </a:p>
          <a:p>
            <a:r>
              <a:rPr lang="en-US" sz="1200" b="1" dirty="0" smtClean="0">
                <a:latin typeface="+mn-lt"/>
              </a:rPr>
              <a:t>    </a:t>
            </a:r>
            <a:r>
              <a:rPr lang="en-US" sz="1200" b="1" dirty="0" err="1" smtClean="0">
                <a:latin typeface="+mn-lt"/>
              </a:rPr>
              <a:t>int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="1" dirty="0" err="1" smtClean="0">
                <a:latin typeface="+mn-lt"/>
              </a:rPr>
              <a:t>numElements</a:t>
            </a:r>
            <a:r>
              <a:rPr lang="en-US" sz="1200" b="1" dirty="0" smtClean="0">
                <a:latin typeface="+mn-lt"/>
              </a:rPr>
              <a:t> = </a:t>
            </a:r>
            <a:r>
              <a:rPr lang="en-US" sz="1200" b="1" dirty="0" err="1" smtClean="0">
                <a:latin typeface="+mn-lt"/>
              </a:rPr>
              <a:t>rightEnd</a:t>
            </a:r>
            <a:r>
              <a:rPr lang="en-US" sz="1200" b="1" dirty="0" smtClean="0">
                <a:latin typeface="+mn-lt"/>
              </a:rPr>
              <a:t> - </a:t>
            </a:r>
            <a:r>
              <a:rPr lang="en-US" sz="1200" b="1" dirty="0" err="1" smtClean="0">
                <a:latin typeface="+mn-lt"/>
              </a:rPr>
              <a:t>leftPos</a:t>
            </a:r>
            <a:r>
              <a:rPr lang="en-US" sz="1200" b="1" dirty="0" smtClean="0">
                <a:latin typeface="+mn-lt"/>
              </a:rPr>
              <a:t> + 1;</a:t>
            </a:r>
          </a:p>
          <a:p>
            <a:endParaRPr lang="en-US" sz="1200" b="1" dirty="0" smtClean="0">
              <a:latin typeface="+mn-lt"/>
            </a:endParaRPr>
          </a:p>
          <a:p>
            <a:r>
              <a:rPr lang="en-US" sz="1200" b="1" dirty="0" smtClean="0">
                <a:latin typeface="+mn-lt"/>
              </a:rPr>
              <a:t>    // Main loop</a:t>
            </a:r>
          </a:p>
          <a:p>
            <a:r>
              <a:rPr lang="en-US" sz="1200" b="1" dirty="0" smtClean="0">
                <a:latin typeface="+mn-lt"/>
              </a:rPr>
              <a:t>    while( </a:t>
            </a:r>
            <a:r>
              <a:rPr lang="en-US" sz="1200" b="1" dirty="0" err="1" smtClean="0">
                <a:latin typeface="+mn-lt"/>
              </a:rPr>
              <a:t>leftPos</a:t>
            </a:r>
            <a:r>
              <a:rPr lang="en-US" sz="1200" b="1" dirty="0" smtClean="0">
                <a:latin typeface="+mn-lt"/>
              </a:rPr>
              <a:t> &lt;= </a:t>
            </a:r>
            <a:r>
              <a:rPr lang="en-US" sz="1200" b="1" dirty="0" err="1" smtClean="0">
                <a:latin typeface="+mn-lt"/>
              </a:rPr>
              <a:t>leftEnd</a:t>
            </a:r>
            <a:r>
              <a:rPr lang="en-US" sz="1200" b="1" dirty="0" smtClean="0">
                <a:latin typeface="+mn-lt"/>
              </a:rPr>
              <a:t> &amp;&amp; </a:t>
            </a:r>
            <a:r>
              <a:rPr lang="en-US" sz="1200" b="1" dirty="0" err="1" smtClean="0">
                <a:latin typeface="+mn-lt"/>
              </a:rPr>
              <a:t>rightPos</a:t>
            </a:r>
            <a:r>
              <a:rPr lang="en-US" sz="1200" b="1" dirty="0" smtClean="0">
                <a:latin typeface="+mn-lt"/>
              </a:rPr>
              <a:t> &lt;= </a:t>
            </a:r>
            <a:r>
              <a:rPr lang="en-US" sz="1200" b="1" dirty="0" err="1" smtClean="0">
                <a:latin typeface="+mn-lt"/>
              </a:rPr>
              <a:t>rightEnd</a:t>
            </a:r>
            <a:r>
              <a:rPr lang="en-US" sz="1200" b="1" dirty="0" smtClean="0">
                <a:latin typeface="+mn-lt"/>
              </a:rPr>
              <a:t> )</a:t>
            </a:r>
          </a:p>
          <a:p>
            <a:r>
              <a:rPr lang="en-US" sz="1200" b="1" dirty="0" smtClean="0">
                <a:latin typeface="+mn-lt"/>
              </a:rPr>
              <a:t>        if( a[ </a:t>
            </a:r>
            <a:r>
              <a:rPr lang="en-US" sz="1200" b="1" dirty="0" err="1" smtClean="0">
                <a:latin typeface="+mn-lt"/>
              </a:rPr>
              <a:t>leftPos</a:t>
            </a:r>
            <a:r>
              <a:rPr lang="en-US" sz="1200" b="1" dirty="0" smtClean="0">
                <a:latin typeface="+mn-lt"/>
              </a:rPr>
              <a:t> ] &lt;= a[ </a:t>
            </a:r>
            <a:r>
              <a:rPr lang="en-US" sz="1200" b="1" dirty="0" err="1" smtClean="0">
                <a:latin typeface="+mn-lt"/>
              </a:rPr>
              <a:t>rightPos</a:t>
            </a:r>
            <a:r>
              <a:rPr lang="en-US" sz="1200" b="1" dirty="0" smtClean="0">
                <a:latin typeface="+mn-lt"/>
              </a:rPr>
              <a:t> ] )</a:t>
            </a:r>
          </a:p>
          <a:p>
            <a:r>
              <a:rPr lang="en-US" sz="1200" b="1" dirty="0" smtClean="0">
                <a:latin typeface="+mn-lt"/>
              </a:rPr>
              <a:t>            </a:t>
            </a:r>
            <a:r>
              <a:rPr lang="en-US" sz="1200" b="1" dirty="0" err="1" smtClean="0">
                <a:latin typeface="+mn-lt"/>
              </a:rPr>
              <a:t>tmpArray</a:t>
            </a:r>
            <a:r>
              <a:rPr lang="en-US" sz="1200" b="1" dirty="0" smtClean="0">
                <a:latin typeface="+mn-lt"/>
              </a:rPr>
              <a:t>[ </a:t>
            </a:r>
            <a:r>
              <a:rPr lang="en-US" sz="1200" b="1" dirty="0" err="1" smtClean="0">
                <a:latin typeface="+mn-lt"/>
              </a:rPr>
              <a:t>tmpPos</a:t>
            </a:r>
            <a:r>
              <a:rPr lang="en-US" sz="1200" b="1" dirty="0" smtClean="0">
                <a:latin typeface="+mn-lt"/>
              </a:rPr>
              <a:t>++ ] = </a:t>
            </a:r>
            <a:r>
              <a:rPr lang="en-US" sz="1200" b="1" dirty="0" err="1" smtClean="0">
                <a:latin typeface="+mn-lt"/>
              </a:rPr>
              <a:t>std</a:t>
            </a:r>
            <a:r>
              <a:rPr lang="en-US" sz="1200" b="1" dirty="0" smtClean="0">
                <a:latin typeface="+mn-lt"/>
              </a:rPr>
              <a:t>::move( a[ </a:t>
            </a:r>
            <a:r>
              <a:rPr lang="en-US" sz="1200" b="1" dirty="0" err="1" smtClean="0">
                <a:latin typeface="+mn-lt"/>
              </a:rPr>
              <a:t>leftPos</a:t>
            </a:r>
            <a:r>
              <a:rPr lang="en-US" sz="1200" b="1" dirty="0" smtClean="0">
                <a:latin typeface="+mn-lt"/>
              </a:rPr>
              <a:t>++ ] );</a:t>
            </a:r>
          </a:p>
          <a:p>
            <a:r>
              <a:rPr lang="en-US" sz="1200" b="1" dirty="0" smtClean="0">
                <a:latin typeface="+mn-lt"/>
              </a:rPr>
              <a:t>        else</a:t>
            </a:r>
          </a:p>
          <a:p>
            <a:r>
              <a:rPr lang="en-US" sz="1200" b="1" dirty="0" smtClean="0">
                <a:latin typeface="+mn-lt"/>
              </a:rPr>
              <a:t>            </a:t>
            </a:r>
            <a:r>
              <a:rPr lang="en-US" sz="1200" b="1" dirty="0" err="1" smtClean="0">
                <a:latin typeface="+mn-lt"/>
              </a:rPr>
              <a:t>tmpArray</a:t>
            </a:r>
            <a:r>
              <a:rPr lang="en-US" sz="1200" b="1" dirty="0" smtClean="0">
                <a:latin typeface="+mn-lt"/>
              </a:rPr>
              <a:t>[ </a:t>
            </a:r>
            <a:r>
              <a:rPr lang="en-US" sz="1200" b="1" dirty="0" err="1" smtClean="0">
                <a:latin typeface="+mn-lt"/>
              </a:rPr>
              <a:t>tmpPos</a:t>
            </a:r>
            <a:r>
              <a:rPr lang="en-US" sz="1200" b="1" dirty="0" smtClean="0">
                <a:latin typeface="+mn-lt"/>
              </a:rPr>
              <a:t>++ ] = </a:t>
            </a:r>
            <a:r>
              <a:rPr lang="en-US" sz="1200" b="1" dirty="0" err="1" smtClean="0">
                <a:latin typeface="+mn-lt"/>
              </a:rPr>
              <a:t>std</a:t>
            </a:r>
            <a:r>
              <a:rPr lang="en-US" sz="1200" b="1" dirty="0" smtClean="0">
                <a:latin typeface="+mn-lt"/>
              </a:rPr>
              <a:t>::move( a[ </a:t>
            </a:r>
            <a:r>
              <a:rPr lang="en-US" sz="1200" b="1" dirty="0" err="1" smtClean="0">
                <a:latin typeface="+mn-lt"/>
              </a:rPr>
              <a:t>rightPos</a:t>
            </a:r>
            <a:r>
              <a:rPr lang="en-US" sz="1200" b="1" dirty="0" smtClean="0">
                <a:latin typeface="+mn-lt"/>
              </a:rPr>
              <a:t>++ ] );</a:t>
            </a:r>
          </a:p>
          <a:p>
            <a:endParaRPr lang="en-US" sz="1200" b="1" dirty="0" smtClean="0">
              <a:latin typeface="+mn-lt"/>
            </a:endParaRPr>
          </a:p>
          <a:p>
            <a:r>
              <a:rPr lang="en-US" sz="1200" b="1" dirty="0" smtClean="0">
                <a:latin typeface="+mn-lt"/>
              </a:rPr>
              <a:t>    while( </a:t>
            </a:r>
            <a:r>
              <a:rPr lang="en-US" sz="1200" b="1" dirty="0" err="1" smtClean="0">
                <a:latin typeface="+mn-lt"/>
              </a:rPr>
              <a:t>leftPos</a:t>
            </a:r>
            <a:r>
              <a:rPr lang="en-US" sz="1200" b="1" dirty="0" smtClean="0">
                <a:latin typeface="+mn-lt"/>
              </a:rPr>
              <a:t> &lt;= </a:t>
            </a:r>
            <a:r>
              <a:rPr lang="en-US" sz="1200" b="1" dirty="0" err="1" smtClean="0">
                <a:latin typeface="+mn-lt"/>
              </a:rPr>
              <a:t>leftEnd</a:t>
            </a:r>
            <a:r>
              <a:rPr lang="en-US" sz="1200" b="1" dirty="0" smtClean="0">
                <a:latin typeface="+mn-lt"/>
              </a:rPr>
              <a:t> )    // Copy rest of first half</a:t>
            </a:r>
          </a:p>
          <a:p>
            <a:r>
              <a:rPr lang="en-US" sz="1200" b="1" dirty="0" smtClean="0">
                <a:latin typeface="+mn-lt"/>
              </a:rPr>
              <a:t>        </a:t>
            </a:r>
            <a:r>
              <a:rPr lang="en-US" sz="1200" b="1" dirty="0" err="1" smtClean="0">
                <a:latin typeface="+mn-lt"/>
              </a:rPr>
              <a:t>tmpArray</a:t>
            </a:r>
            <a:r>
              <a:rPr lang="en-US" sz="1200" b="1" dirty="0" smtClean="0">
                <a:latin typeface="+mn-lt"/>
              </a:rPr>
              <a:t>[ </a:t>
            </a:r>
            <a:r>
              <a:rPr lang="en-US" sz="1200" b="1" dirty="0" err="1" smtClean="0">
                <a:latin typeface="+mn-lt"/>
              </a:rPr>
              <a:t>tmpPos</a:t>
            </a:r>
            <a:r>
              <a:rPr lang="en-US" sz="1200" b="1" dirty="0" smtClean="0">
                <a:latin typeface="+mn-lt"/>
              </a:rPr>
              <a:t>++ ] = </a:t>
            </a:r>
            <a:r>
              <a:rPr lang="en-US" sz="1200" b="1" dirty="0" err="1" smtClean="0">
                <a:latin typeface="+mn-lt"/>
              </a:rPr>
              <a:t>std</a:t>
            </a:r>
            <a:r>
              <a:rPr lang="en-US" sz="1200" b="1" dirty="0" smtClean="0">
                <a:latin typeface="+mn-lt"/>
              </a:rPr>
              <a:t>::move( a[ </a:t>
            </a:r>
            <a:r>
              <a:rPr lang="en-US" sz="1200" b="1" dirty="0" err="1" smtClean="0">
                <a:latin typeface="+mn-lt"/>
              </a:rPr>
              <a:t>leftPos</a:t>
            </a:r>
            <a:r>
              <a:rPr lang="en-US" sz="1200" b="1" dirty="0" smtClean="0">
                <a:latin typeface="+mn-lt"/>
              </a:rPr>
              <a:t>++ ] );</a:t>
            </a:r>
          </a:p>
          <a:p>
            <a:endParaRPr lang="en-US" sz="1200" b="1" dirty="0" smtClean="0">
              <a:latin typeface="+mn-lt"/>
            </a:endParaRPr>
          </a:p>
          <a:p>
            <a:r>
              <a:rPr lang="en-US" sz="1200" b="1" dirty="0" smtClean="0">
                <a:latin typeface="+mn-lt"/>
              </a:rPr>
              <a:t>    while( </a:t>
            </a:r>
            <a:r>
              <a:rPr lang="en-US" sz="1200" b="1" dirty="0" err="1" smtClean="0">
                <a:latin typeface="+mn-lt"/>
              </a:rPr>
              <a:t>rightPos</a:t>
            </a:r>
            <a:r>
              <a:rPr lang="en-US" sz="1200" b="1" dirty="0" smtClean="0">
                <a:latin typeface="+mn-lt"/>
              </a:rPr>
              <a:t> &lt;= </a:t>
            </a:r>
            <a:r>
              <a:rPr lang="en-US" sz="1200" b="1" dirty="0" err="1" smtClean="0">
                <a:latin typeface="+mn-lt"/>
              </a:rPr>
              <a:t>rightEnd</a:t>
            </a:r>
            <a:r>
              <a:rPr lang="en-US" sz="1200" b="1" dirty="0" smtClean="0">
                <a:latin typeface="+mn-lt"/>
              </a:rPr>
              <a:t> )  // Copy rest of right half</a:t>
            </a:r>
          </a:p>
          <a:p>
            <a:r>
              <a:rPr lang="en-US" sz="1200" b="1" dirty="0" smtClean="0">
                <a:latin typeface="+mn-lt"/>
              </a:rPr>
              <a:t>        </a:t>
            </a:r>
            <a:r>
              <a:rPr lang="en-US" sz="1200" b="1" dirty="0" err="1" smtClean="0">
                <a:latin typeface="+mn-lt"/>
              </a:rPr>
              <a:t>tmpArray</a:t>
            </a:r>
            <a:r>
              <a:rPr lang="en-US" sz="1200" b="1" dirty="0" smtClean="0">
                <a:latin typeface="+mn-lt"/>
              </a:rPr>
              <a:t>[ </a:t>
            </a:r>
            <a:r>
              <a:rPr lang="en-US" sz="1200" b="1" dirty="0" err="1" smtClean="0">
                <a:latin typeface="+mn-lt"/>
              </a:rPr>
              <a:t>tmpPos</a:t>
            </a:r>
            <a:r>
              <a:rPr lang="en-US" sz="1200" b="1" dirty="0" smtClean="0">
                <a:latin typeface="+mn-lt"/>
              </a:rPr>
              <a:t>++ ] = </a:t>
            </a:r>
            <a:r>
              <a:rPr lang="en-US" sz="1200" b="1" dirty="0" err="1" smtClean="0">
                <a:latin typeface="+mn-lt"/>
              </a:rPr>
              <a:t>std</a:t>
            </a:r>
            <a:r>
              <a:rPr lang="en-US" sz="1200" b="1" dirty="0" smtClean="0">
                <a:latin typeface="+mn-lt"/>
              </a:rPr>
              <a:t>::move( a[ </a:t>
            </a:r>
            <a:r>
              <a:rPr lang="en-US" sz="1200" b="1" dirty="0" err="1" smtClean="0">
                <a:latin typeface="+mn-lt"/>
              </a:rPr>
              <a:t>rightPos</a:t>
            </a:r>
            <a:r>
              <a:rPr lang="en-US" sz="1200" b="1" dirty="0" smtClean="0">
                <a:latin typeface="+mn-lt"/>
              </a:rPr>
              <a:t>++ ] );</a:t>
            </a:r>
          </a:p>
          <a:p>
            <a:endParaRPr lang="en-US" sz="1200" b="1" dirty="0" smtClean="0">
              <a:latin typeface="+mn-lt"/>
            </a:endParaRPr>
          </a:p>
          <a:p>
            <a:r>
              <a:rPr lang="en-US" sz="1200" b="1" dirty="0" smtClean="0">
                <a:latin typeface="+mn-lt"/>
              </a:rPr>
              <a:t>    // Copy </a:t>
            </a:r>
            <a:r>
              <a:rPr lang="en-US" sz="1200" b="1" dirty="0" err="1" smtClean="0">
                <a:latin typeface="+mn-lt"/>
              </a:rPr>
              <a:t>tmpArray</a:t>
            </a:r>
            <a:r>
              <a:rPr lang="en-US" sz="1200" b="1" dirty="0" smtClean="0">
                <a:latin typeface="+mn-lt"/>
              </a:rPr>
              <a:t> back</a:t>
            </a:r>
          </a:p>
          <a:p>
            <a:r>
              <a:rPr lang="en-US" sz="1200" b="1" dirty="0" smtClean="0">
                <a:latin typeface="+mn-lt"/>
              </a:rPr>
              <a:t>    for( </a:t>
            </a:r>
            <a:r>
              <a:rPr lang="en-US" sz="1200" b="1" dirty="0" err="1" smtClean="0">
                <a:latin typeface="+mn-lt"/>
              </a:rPr>
              <a:t>int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="1" dirty="0" err="1" smtClean="0">
                <a:latin typeface="+mn-lt"/>
              </a:rPr>
              <a:t>i</a:t>
            </a:r>
            <a:r>
              <a:rPr lang="en-US" sz="1200" b="1" dirty="0" smtClean="0">
                <a:latin typeface="+mn-lt"/>
              </a:rPr>
              <a:t> = 0; </a:t>
            </a:r>
            <a:r>
              <a:rPr lang="en-US" sz="1200" b="1" dirty="0" err="1" smtClean="0">
                <a:latin typeface="+mn-lt"/>
              </a:rPr>
              <a:t>i</a:t>
            </a:r>
            <a:r>
              <a:rPr lang="en-US" sz="1200" b="1" dirty="0" smtClean="0">
                <a:latin typeface="+mn-lt"/>
              </a:rPr>
              <a:t> &lt; </a:t>
            </a:r>
            <a:r>
              <a:rPr lang="en-US" sz="1200" b="1" dirty="0" err="1" smtClean="0">
                <a:latin typeface="+mn-lt"/>
              </a:rPr>
              <a:t>numElements</a:t>
            </a:r>
            <a:r>
              <a:rPr lang="en-US" sz="1200" b="1" dirty="0" smtClean="0">
                <a:latin typeface="+mn-lt"/>
              </a:rPr>
              <a:t>; ++</a:t>
            </a:r>
            <a:r>
              <a:rPr lang="en-US" sz="1200" b="1" dirty="0" err="1" smtClean="0">
                <a:latin typeface="+mn-lt"/>
              </a:rPr>
              <a:t>i</a:t>
            </a:r>
            <a:r>
              <a:rPr lang="en-US" sz="1200" b="1" dirty="0" smtClean="0">
                <a:latin typeface="+mn-lt"/>
              </a:rPr>
              <a:t>, --</a:t>
            </a:r>
            <a:r>
              <a:rPr lang="en-US" sz="1200" b="1" dirty="0" err="1" smtClean="0">
                <a:latin typeface="+mn-lt"/>
              </a:rPr>
              <a:t>rightEnd</a:t>
            </a:r>
            <a:r>
              <a:rPr lang="en-US" sz="1200" b="1" dirty="0" smtClean="0">
                <a:latin typeface="+mn-lt"/>
              </a:rPr>
              <a:t> )</a:t>
            </a:r>
          </a:p>
          <a:p>
            <a:r>
              <a:rPr lang="en-US" sz="1200" b="1" dirty="0" smtClean="0">
                <a:latin typeface="+mn-lt"/>
              </a:rPr>
              <a:t>        a[ </a:t>
            </a:r>
            <a:r>
              <a:rPr lang="en-US" sz="1200" b="1" dirty="0" err="1" smtClean="0">
                <a:latin typeface="+mn-lt"/>
              </a:rPr>
              <a:t>rightEnd</a:t>
            </a:r>
            <a:r>
              <a:rPr lang="en-US" sz="1200" b="1" dirty="0" smtClean="0">
                <a:latin typeface="+mn-lt"/>
              </a:rPr>
              <a:t> ] = </a:t>
            </a:r>
            <a:r>
              <a:rPr lang="en-US" sz="1200" b="1" dirty="0" err="1" smtClean="0">
                <a:latin typeface="+mn-lt"/>
              </a:rPr>
              <a:t>std</a:t>
            </a:r>
            <a:r>
              <a:rPr lang="en-US" sz="1200" b="1" dirty="0" smtClean="0">
                <a:latin typeface="+mn-lt"/>
              </a:rPr>
              <a:t>::move( </a:t>
            </a:r>
            <a:r>
              <a:rPr lang="en-US" sz="1200" b="1" dirty="0" err="1" smtClean="0">
                <a:latin typeface="+mn-lt"/>
              </a:rPr>
              <a:t>tmpArray</a:t>
            </a:r>
            <a:r>
              <a:rPr lang="en-US" sz="1200" b="1" dirty="0" smtClean="0">
                <a:latin typeface="+mn-lt"/>
              </a:rPr>
              <a:t>[ </a:t>
            </a:r>
            <a:r>
              <a:rPr lang="en-US" sz="1200" b="1" dirty="0" err="1" smtClean="0">
                <a:latin typeface="+mn-lt"/>
              </a:rPr>
              <a:t>rightEnd</a:t>
            </a:r>
            <a:r>
              <a:rPr lang="en-US" sz="1200" b="1" dirty="0" smtClean="0">
                <a:latin typeface="+mn-lt"/>
              </a:rPr>
              <a:t> ] );</a:t>
            </a:r>
          </a:p>
          <a:p>
            <a:r>
              <a:rPr lang="en-US" sz="1200" b="1" dirty="0" smtClean="0">
                <a:latin typeface="+mn-lt"/>
              </a:rPr>
              <a:t>}</a:t>
            </a:r>
            <a:endParaRPr lang="en-US" sz="1200" b="1"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1CE50-FD75-4090-8275-02C60FAD235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Complexity analysis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halkboard Bold" pitchFamily="-32" charset="0"/>
              </a:rPr>
              <a:t>Let T(N) be the complexity when size is N</a:t>
            </a:r>
          </a:p>
          <a:p>
            <a:pPr eaLnBrk="1" hangingPunct="1"/>
            <a:r>
              <a:rPr lang="en-US" smtClean="0"/>
              <a:t>Recurrence relation</a:t>
            </a:r>
          </a:p>
          <a:p>
            <a:pPr lvl="1" eaLnBrk="1" hangingPunct="1"/>
            <a:r>
              <a:rPr lang="en-US" i="1" smtClean="0">
                <a:latin typeface="Chalkboard Bold" pitchFamily="-32" charset="0"/>
              </a:rPr>
              <a:t>T(N) = 2T(N/2) + N</a:t>
            </a:r>
          </a:p>
          <a:p>
            <a:pPr lvl="1" eaLnBrk="1" hangingPunct="1"/>
            <a:r>
              <a:rPr lang="en-US" i="1" smtClean="0">
                <a:latin typeface="Chalkboard Bold" pitchFamily="-32" charset="0"/>
              </a:rPr>
              <a:t>T(N) = 4T(N/4) + 2N</a:t>
            </a:r>
          </a:p>
          <a:p>
            <a:pPr lvl="1" eaLnBrk="1" hangingPunct="1"/>
            <a:r>
              <a:rPr lang="en-US" i="1" smtClean="0">
                <a:latin typeface="Chalkboard Bold" pitchFamily="-32" charset="0"/>
              </a:rPr>
              <a:t>T(N) = 8T(N/8) + 3N</a:t>
            </a:r>
          </a:p>
          <a:p>
            <a:pPr lvl="1" eaLnBrk="1" hangingPunct="1"/>
            <a:r>
              <a:rPr lang="en-US" i="1" smtClean="0">
                <a:latin typeface="Chalkboard Bold" pitchFamily="-32" charset="0"/>
              </a:rPr>
              <a:t>…</a:t>
            </a:r>
          </a:p>
          <a:p>
            <a:pPr lvl="1" eaLnBrk="1" hangingPunct="1"/>
            <a:r>
              <a:rPr lang="en-US" i="1" smtClean="0">
                <a:latin typeface="Chalkboard Bold" pitchFamily="-32" charset="0"/>
              </a:rPr>
              <a:t>T(N) = 2</a:t>
            </a:r>
            <a:r>
              <a:rPr lang="en-US" i="1" baseline="30000" smtClean="0">
                <a:latin typeface="Chalkboard Bold" pitchFamily="-32" charset="0"/>
              </a:rPr>
              <a:t>k</a:t>
            </a:r>
            <a:r>
              <a:rPr lang="en-US" i="1" smtClean="0">
                <a:latin typeface="Chalkboard Bold" pitchFamily="-32" charset="0"/>
              </a:rPr>
              <a:t>T(N/2</a:t>
            </a:r>
            <a:r>
              <a:rPr lang="en-US" i="1" baseline="30000" smtClean="0">
                <a:latin typeface="Chalkboard Bold" pitchFamily="-32" charset="0"/>
              </a:rPr>
              <a:t>k</a:t>
            </a:r>
            <a:r>
              <a:rPr lang="en-US" i="1" smtClean="0">
                <a:latin typeface="Chalkboard Bold" pitchFamily="-32" charset="0"/>
              </a:rPr>
              <a:t>) + k*N</a:t>
            </a:r>
          </a:p>
          <a:p>
            <a:pPr eaLnBrk="1" hangingPunct="1"/>
            <a:endParaRPr lang="en-US" i="1" smtClean="0">
              <a:latin typeface="Chalkboard Bold" pitchFamily="-32" charset="0"/>
            </a:endParaRPr>
          </a:p>
          <a:p>
            <a:pPr lvl="1" eaLnBrk="1" hangingPunct="1"/>
            <a:r>
              <a:rPr lang="en-US" i="1" smtClean="0">
                <a:latin typeface="Chalkboard Bold" pitchFamily="-32" charset="0"/>
              </a:rPr>
              <a:t>For k = log</a:t>
            </a:r>
            <a:r>
              <a:rPr lang="en-US" i="1" baseline="-25000" smtClean="0">
                <a:latin typeface="Chalkboard Bold" pitchFamily="-32" charset="0"/>
              </a:rPr>
              <a:t> </a:t>
            </a:r>
            <a:r>
              <a:rPr lang="en-US" i="1" smtClean="0">
                <a:latin typeface="Chalkboard Bold" pitchFamily="-32" charset="0"/>
              </a:rPr>
              <a:t>N</a:t>
            </a:r>
          </a:p>
          <a:p>
            <a:pPr lvl="2" eaLnBrk="1" hangingPunct="1"/>
            <a:r>
              <a:rPr lang="en-US" sz="1900" i="1" smtClean="0">
                <a:latin typeface="Chalkboard Bold" pitchFamily="-32" charset="0"/>
              </a:rPr>
              <a:t>T(N) = N</a:t>
            </a:r>
            <a:r>
              <a:rPr lang="en-US" sz="1900" i="1" baseline="-25000" smtClean="0">
                <a:latin typeface="Chalkboard Bold" pitchFamily="-32" charset="0"/>
              </a:rPr>
              <a:t> </a:t>
            </a:r>
            <a:r>
              <a:rPr lang="en-US" sz="1900" i="1" smtClean="0">
                <a:latin typeface="Chalkboard Bold" pitchFamily="-32" charset="0"/>
              </a:rPr>
              <a:t>T(1) + N log</a:t>
            </a:r>
            <a:r>
              <a:rPr lang="en-US" sz="1900" i="1" baseline="-25000" smtClean="0">
                <a:latin typeface="Chalkboard Bold" pitchFamily="-32" charset="0"/>
              </a:rPr>
              <a:t> </a:t>
            </a:r>
            <a:r>
              <a:rPr lang="en-US" sz="1900" i="1" smtClean="0">
                <a:latin typeface="Chalkboard Bold" pitchFamily="-32" charset="0"/>
              </a:rPr>
              <a:t>N</a:t>
            </a:r>
          </a:p>
          <a:p>
            <a:pPr lvl="2" eaLnBrk="1" hangingPunct="1"/>
            <a:endParaRPr lang="en-US" sz="1900" i="1" smtClean="0">
              <a:latin typeface="Chalkboard Bold" pitchFamily="-32" charset="0"/>
            </a:endParaRPr>
          </a:p>
          <a:p>
            <a:pPr eaLnBrk="1" hangingPunct="1"/>
            <a:r>
              <a:rPr lang="en-US" sz="2500" smtClean="0">
                <a:latin typeface="Chalkboard Bold" pitchFamily="-32" charset="0"/>
              </a:rPr>
              <a:t>Complexity: O(NlogN)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503783-06D1-4DC5-8FEF-8C26BEA3CD6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Quicksort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Fastest known sorting algorithm in practice</a:t>
            </a:r>
          </a:p>
          <a:p>
            <a:pPr lvl="1" eaLnBrk="1" hangingPunct="1"/>
            <a:r>
              <a:rPr lang="en-US" smtClean="0"/>
              <a:t>Caveats: not stable</a:t>
            </a:r>
          </a:p>
          <a:p>
            <a:pPr lvl="1" eaLnBrk="1" hangingPunct="1"/>
            <a:r>
              <a:rPr lang="en-US" smtClean="0"/>
              <a:t>Vulnerable to certain attacks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Average case complexity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i="1" smtClean="0">
                <a:latin typeface="Chalkboard Bold" pitchFamily="-32" charset="0"/>
              </a:rPr>
              <a:t>O(N log</a:t>
            </a:r>
            <a:r>
              <a:rPr lang="en-US" i="1" baseline="-25000" smtClean="0">
                <a:latin typeface="Chalkboard Bold" pitchFamily="-32" charset="0"/>
              </a:rPr>
              <a:t> </a:t>
            </a:r>
            <a:r>
              <a:rPr lang="en-US" i="1" smtClean="0">
                <a:latin typeface="Chalkboard Bold" pitchFamily="-32" charset="0"/>
              </a:rPr>
              <a:t>N 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Worst-case complexity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i="1" smtClean="0">
                <a:latin typeface="Chalkboard Bold" pitchFamily="-32" charset="0"/>
              </a:rPr>
              <a:t>O(N</a:t>
            </a:r>
            <a:r>
              <a:rPr lang="en-US" i="1" baseline="30000" smtClean="0">
                <a:latin typeface="Chalkboard Bold" pitchFamily="-32" charset="0"/>
              </a:rPr>
              <a:t>2</a:t>
            </a:r>
            <a:r>
              <a:rPr lang="en-US" i="1" smtClean="0">
                <a:latin typeface="Chalkboard Bold" pitchFamily="-32" charset="0"/>
              </a:rPr>
              <a:t>)</a:t>
            </a:r>
            <a:endParaRPr lang="en-US" smtClean="0"/>
          </a:p>
          <a:p>
            <a:pPr lvl="1" eaLnBrk="1" hangingPunct="1"/>
            <a:r>
              <a:rPr lang="en-US" smtClean="0"/>
              <a:t>Rarely happens, if coded correctly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Settings\Zhenhai Duan\Application Data\Microsoft\Templates\class_simple.pot</Template>
  <TotalTime>0</TotalTime>
  <Words>2321</Words>
  <Application>Microsoft Office PowerPoint</Application>
  <PresentationFormat>On-screen Show (4:3)</PresentationFormat>
  <Paragraphs>469</Paragraphs>
  <Slides>24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class_simple</vt:lpstr>
      <vt:lpstr>Heapsort, Mergesort, and Quicksort</vt:lpstr>
      <vt:lpstr>Heapsort</vt:lpstr>
      <vt:lpstr>Example (MaxHeap)</vt:lpstr>
      <vt:lpstr>Heapsort Implementation</vt:lpstr>
      <vt:lpstr>Mergesort</vt:lpstr>
      <vt:lpstr>Mergesort Implementation</vt:lpstr>
      <vt:lpstr>PowerPoint Presentation</vt:lpstr>
      <vt:lpstr>Complexity analysis</vt:lpstr>
      <vt:lpstr>Quicksort</vt:lpstr>
      <vt:lpstr>Quicksort Outline</vt:lpstr>
      <vt:lpstr>Quicksort example</vt:lpstr>
      <vt:lpstr>Picking the Pivot</vt:lpstr>
      <vt:lpstr>Picking the Pivot (contd.)</vt:lpstr>
      <vt:lpstr>Picking the Pivot (contd.)</vt:lpstr>
      <vt:lpstr>Picking the Pivot (contd.)</vt:lpstr>
      <vt:lpstr>Partitioning Algorithm</vt:lpstr>
      <vt:lpstr>Partitioning Algorithm (contd.)</vt:lpstr>
      <vt:lpstr>Partitioning Algorithm Illustrated</vt:lpstr>
      <vt:lpstr>Dealing with small arrays</vt:lpstr>
      <vt:lpstr>Quicksort Driver Routine</vt:lpstr>
      <vt:lpstr>Quicksort Pivot Selection Routine</vt:lpstr>
      <vt:lpstr>Quicksort routine</vt:lpstr>
      <vt:lpstr>Exercise: Runtime analysis</vt:lpstr>
      <vt:lpstr>Reading 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2015-04-06T14:40:16Z</dcterms:created>
  <dcterms:modified xsi:type="dcterms:W3CDTF">2015-04-06T14:40:19Z</dcterms:modified>
</cp:coreProperties>
</file>