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72" r:id="rId4"/>
    <p:sldId id="273" r:id="rId5"/>
    <p:sldId id="274" r:id="rId6"/>
    <p:sldId id="275" r:id="rId7"/>
    <p:sldId id="276" r:id="rId8"/>
    <p:sldId id="286" r:id="rId9"/>
    <p:sldId id="283" r:id="rId10"/>
    <p:sldId id="284" r:id="rId11"/>
    <p:sldId id="285" r:id="rId12"/>
    <p:sldId id="288" r:id="rId13"/>
    <p:sldId id="287" r:id="rId14"/>
    <p:sldId id="277" r:id="rId15"/>
    <p:sldId id="278" r:id="rId16"/>
    <p:sldId id="279"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E9C077-4BCD-48E3-9C79-5F12989EF77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BAFFD-CA74-4D33-9007-017103969EE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8627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C077-4BCD-48E3-9C79-5F12989EF77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303990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C077-4BCD-48E3-9C79-5F12989EF77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11910245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C077-4BCD-48E3-9C79-5F12989EF77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341614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E9C077-4BCD-48E3-9C79-5F12989EF77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BAFFD-CA74-4D33-9007-017103969EE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1475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9C077-4BCD-48E3-9C79-5F12989EF77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37565018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9C077-4BCD-48E3-9C79-5F12989EF77D}"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4078357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9C077-4BCD-48E3-9C79-5F12989EF77D}"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14561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E9C077-4BCD-48E3-9C79-5F12989EF77D}" type="datetimeFigureOut">
              <a:rPr lang="en-US" smtClean="0"/>
              <a:t>3/8/2019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248439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E9C077-4BCD-48E3-9C79-5F12989EF77D}" type="datetimeFigureOut">
              <a:rPr lang="en-US" smtClean="0"/>
              <a:t>3/8/2019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BBAFFD-CA74-4D33-9007-017103969EE6}" type="slidenum">
              <a:rPr lang="en-US" smtClean="0"/>
              <a:t>‹#›</a:t>
            </a:fld>
            <a:endParaRPr lang="en-US"/>
          </a:p>
        </p:txBody>
      </p:sp>
    </p:spTree>
    <p:extLst>
      <p:ext uri="{BB962C8B-B14F-4D97-AF65-F5344CB8AC3E}">
        <p14:creationId xmlns:p14="http://schemas.microsoft.com/office/powerpoint/2010/main" val="29547545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E9C077-4BCD-48E3-9C79-5F12989EF77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BAFFD-CA74-4D33-9007-017103969EE6}" type="slidenum">
              <a:rPr lang="en-US" smtClean="0"/>
              <a:t>‹#›</a:t>
            </a:fld>
            <a:endParaRPr lang="en-US"/>
          </a:p>
        </p:txBody>
      </p:sp>
    </p:spTree>
    <p:extLst>
      <p:ext uri="{BB962C8B-B14F-4D97-AF65-F5344CB8AC3E}">
        <p14:creationId xmlns:p14="http://schemas.microsoft.com/office/powerpoint/2010/main" val="150544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E9C077-4BCD-48E3-9C79-5F12989EF77D}" type="datetimeFigureOut">
              <a:rPr lang="en-US" smtClean="0"/>
              <a:t>3/8/2019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BBAFFD-CA74-4D33-9007-017103969EE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4797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6C1-EB75-4F9C-BE1F-99D38AECD2F5}"/>
              </a:ext>
            </a:extLst>
          </p:cNvPr>
          <p:cNvSpPr>
            <a:spLocks noGrp="1"/>
          </p:cNvSpPr>
          <p:nvPr>
            <p:ph type="ctrTitle"/>
          </p:nvPr>
        </p:nvSpPr>
        <p:spPr/>
        <p:txBody>
          <a:bodyPr/>
          <a:lstStyle/>
          <a:p>
            <a:r>
              <a:rPr lang="en-US" dirty="0"/>
              <a:t>Canine Corner</a:t>
            </a:r>
          </a:p>
        </p:txBody>
      </p:sp>
      <p:sp>
        <p:nvSpPr>
          <p:cNvPr id="3" name="Subtitle 2">
            <a:extLst>
              <a:ext uri="{FF2B5EF4-FFF2-40B4-BE49-F238E27FC236}">
                <a16:creationId xmlns:a16="http://schemas.microsoft.com/office/drawing/2014/main" id="{B25EBF38-2800-487C-9C7B-EC325980B1F4}"/>
              </a:ext>
            </a:extLst>
          </p:cNvPr>
          <p:cNvSpPr>
            <a:spLocks noGrp="1"/>
          </p:cNvSpPr>
          <p:nvPr>
            <p:ph type="subTitle" idx="1"/>
          </p:nvPr>
        </p:nvSpPr>
        <p:spPr/>
        <p:txBody>
          <a:bodyPr>
            <a:noAutofit/>
          </a:bodyPr>
          <a:lstStyle/>
          <a:p>
            <a:r>
              <a:rPr lang="en-US" sz="2000" dirty="0"/>
              <a:t>MSSA Project </a:t>
            </a:r>
            <a:r>
              <a:rPr lang="en-US" sz="2000"/>
              <a:t>Step 9</a:t>
            </a:r>
            <a:endParaRPr lang="en-US" sz="2000" dirty="0"/>
          </a:p>
          <a:p>
            <a:r>
              <a:rPr lang="en-US" sz="2000" dirty="0"/>
              <a:t>Garrett Snyder</a:t>
            </a:r>
          </a:p>
        </p:txBody>
      </p:sp>
      <p:pic>
        <p:nvPicPr>
          <p:cNvPr id="5" name="Picture 4">
            <a:extLst>
              <a:ext uri="{FF2B5EF4-FFF2-40B4-BE49-F238E27FC236}">
                <a16:creationId xmlns:a16="http://schemas.microsoft.com/office/drawing/2014/main" id="{B5C34FF2-A483-443E-9786-2D71102E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61906" cy="2387600"/>
          </a:xfrm>
          <a:prstGeom prst="rect">
            <a:avLst/>
          </a:prstGeom>
        </p:spPr>
      </p:pic>
      <p:pic>
        <p:nvPicPr>
          <p:cNvPr id="6" name="Picture 5">
            <a:extLst>
              <a:ext uri="{FF2B5EF4-FFF2-40B4-BE49-F238E27FC236}">
                <a16:creationId xmlns:a16="http://schemas.microsoft.com/office/drawing/2014/main" id="{DB45F580-C6A5-49D0-817D-5EC6C1F43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094" y="0"/>
            <a:ext cx="2161906" cy="2387600"/>
          </a:xfrm>
          <a:prstGeom prst="rect">
            <a:avLst/>
          </a:prstGeom>
        </p:spPr>
      </p:pic>
    </p:spTree>
    <p:extLst>
      <p:ext uri="{BB962C8B-B14F-4D97-AF65-F5344CB8AC3E}">
        <p14:creationId xmlns:p14="http://schemas.microsoft.com/office/powerpoint/2010/main" val="181881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A8A7-8C26-4801-8CCB-E1C2EA8522AF}"/>
              </a:ext>
            </a:extLst>
          </p:cNvPr>
          <p:cNvSpPr>
            <a:spLocks noGrp="1"/>
          </p:cNvSpPr>
          <p:nvPr>
            <p:ph type="title"/>
          </p:nvPr>
        </p:nvSpPr>
        <p:spPr/>
        <p:txBody>
          <a:bodyPr/>
          <a:lstStyle/>
          <a:p>
            <a:r>
              <a:rPr lang="en-US" dirty="0"/>
              <a:t>Location Database</a:t>
            </a:r>
          </a:p>
        </p:txBody>
      </p:sp>
      <p:graphicFrame>
        <p:nvGraphicFramePr>
          <p:cNvPr id="4" name="Content Placeholder 3">
            <a:extLst>
              <a:ext uri="{FF2B5EF4-FFF2-40B4-BE49-F238E27FC236}">
                <a16:creationId xmlns:a16="http://schemas.microsoft.com/office/drawing/2014/main" id="{9058C0DF-A800-4A09-9884-8ECC19C612FB}"/>
              </a:ext>
            </a:extLst>
          </p:cNvPr>
          <p:cNvGraphicFramePr>
            <a:graphicFrameLocks noGrp="1"/>
          </p:cNvGraphicFramePr>
          <p:nvPr>
            <p:ph idx="1"/>
          </p:nvPr>
        </p:nvGraphicFramePr>
        <p:xfrm>
          <a:off x="3560763" y="3110865"/>
          <a:ext cx="5130799" cy="1493520"/>
        </p:xfrm>
        <a:graphic>
          <a:graphicData uri="http://schemas.openxmlformats.org/drawingml/2006/table">
            <a:tbl>
              <a:tblPr/>
              <a:tblGrid>
                <a:gridCol w="1506427">
                  <a:extLst>
                    <a:ext uri="{9D8B030D-6E8A-4147-A177-3AD203B41FA5}">
                      <a16:colId xmlns:a16="http://schemas.microsoft.com/office/drawing/2014/main" val="161311920"/>
                    </a:ext>
                  </a:extLst>
                </a:gridCol>
                <a:gridCol w="1208124">
                  <a:extLst>
                    <a:ext uri="{9D8B030D-6E8A-4147-A177-3AD203B41FA5}">
                      <a16:colId xmlns:a16="http://schemas.microsoft.com/office/drawing/2014/main" val="2426591934"/>
                    </a:ext>
                  </a:extLst>
                </a:gridCol>
                <a:gridCol w="1208124">
                  <a:extLst>
                    <a:ext uri="{9D8B030D-6E8A-4147-A177-3AD203B41FA5}">
                      <a16:colId xmlns:a16="http://schemas.microsoft.com/office/drawing/2014/main" val="4136680340"/>
                    </a:ext>
                  </a:extLst>
                </a:gridCol>
                <a:gridCol w="1208124">
                  <a:extLst>
                    <a:ext uri="{9D8B030D-6E8A-4147-A177-3AD203B41FA5}">
                      <a16:colId xmlns:a16="http://schemas.microsoft.com/office/drawing/2014/main" val="508763983"/>
                    </a:ext>
                  </a:extLst>
                </a:gridCol>
              </a:tblGrid>
              <a:tr h="190500">
                <a:tc gridSpan="4">
                  <a:txBody>
                    <a:bodyPr/>
                    <a:lstStyle/>
                    <a:p>
                      <a:pPr algn="ctr" fontAlgn="b"/>
                      <a:r>
                        <a:rPr lang="en-US" sz="1100" b="0" i="0" u="none" strike="noStrike">
                          <a:solidFill>
                            <a:srgbClr val="000000"/>
                          </a:solidFill>
                          <a:effectLst/>
                          <a:latin typeface="Calibri" panose="020F0502020204030204" pitchFamily="34" charset="0"/>
                        </a:rPr>
                        <a:t>Locations.Table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001199"/>
                  </a:ext>
                </a:extLst>
              </a:tr>
              <a:tr h="182880">
                <a:tc gridSpan="4">
                  <a:txBody>
                    <a:bodyPr/>
                    <a:lstStyle/>
                    <a:p>
                      <a:pPr algn="ctr" fontAlgn="b"/>
                      <a:r>
                        <a:rPr lang="en-US" sz="1100" b="0" i="0" u="none" strike="noStrike">
                          <a:solidFill>
                            <a:srgbClr val="000000"/>
                          </a:solidFill>
                          <a:effectLst/>
                          <a:latin typeface="Calibri" panose="020F0502020204030204" pitchFamily="34" charset="0"/>
                        </a:rPr>
                        <a:t>Locations 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5365578"/>
                  </a:ext>
                </a:extLst>
              </a:tr>
              <a:tr h="373380">
                <a:tc>
                  <a:txBody>
                    <a:bodyPr/>
                    <a:lstStyle/>
                    <a:p>
                      <a:pPr algn="ctr" fontAlgn="b"/>
                      <a:r>
                        <a:rPr lang="en-US" sz="1100" b="0" i="0" u="none" strike="noStrike">
                          <a:solidFill>
                            <a:srgbClr val="000000"/>
                          </a:solidFill>
                          <a:effectLst/>
                          <a:latin typeface="Calibri" panose="020F0502020204030204" pitchFamily="34" charset="0"/>
                        </a:rPr>
                        <a:t>Location Name (VarChar)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Location (zip)(int)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Type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Average Rating (int)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966354"/>
                  </a:ext>
                </a:extLst>
              </a:tr>
              <a:tr h="190500">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0681848"/>
                  </a:ext>
                </a:extLst>
              </a:tr>
              <a:tr h="182880">
                <a:tc gridSpan="3">
                  <a:txBody>
                    <a:bodyPr/>
                    <a:lstStyle/>
                    <a:p>
                      <a:pPr algn="ctr" fontAlgn="b"/>
                      <a:r>
                        <a:rPr lang="en-US" sz="1100" b="0" i="0" u="none" strike="noStrike">
                          <a:solidFill>
                            <a:srgbClr val="000000"/>
                          </a:solidFill>
                          <a:effectLst/>
                          <a:latin typeface="Calibri" panose="020F0502020204030204" pitchFamily="34" charset="0"/>
                        </a:rPr>
                        <a:t>Rating and Reviews 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5214541"/>
                  </a:ext>
                </a:extLst>
              </a:tr>
              <a:tr h="373380">
                <a:tc>
                  <a:txBody>
                    <a:bodyPr/>
                    <a:lstStyle/>
                    <a:p>
                      <a:pPr algn="ctr" fontAlgn="b"/>
                      <a:r>
                        <a:rPr lang="en-US" sz="1100" b="0" i="0" u="none" strike="noStrike">
                          <a:solidFill>
                            <a:srgbClr val="000000"/>
                          </a:solidFill>
                          <a:effectLst/>
                          <a:latin typeface="Calibri" panose="020F0502020204030204" pitchFamily="34" charset="0"/>
                        </a:rPr>
                        <a:t>Location Name (VarChar)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Rating (int)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Review (VarChar)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860487"/>
                  </a:ext>
                </a:extLst>
              </a:tr>
            </a:tbl>
          </a:graphicData>
        </a:graphic>
      </p:graphicFrame>
      <p:cxnSp>
        <p:nvCxnSpPr>
          <p:cNvPr id="5" name="Straight Connector 4">
            <a:extLst>
              <a:ext uri="{FF2B5EF4-FFF2-40B4-BE49-F238E27FC236}">
                <a16:creationId xmlns:a16="http://schemas.microsoft.com/office/drawing/2014/main" id="{FDEF5EC8-DDE4-4A38-81F3-FD6077AAC8B2}"/>
              </a:ext>
            </a:extLst>
          </p:cNvPr>
          <p:cNvCxnSpPr/>
          <p:nvPr/>
        </p:nvCxnSpPr>
        <p:spPr>
          <a:xfrm flipH="1">
            <a:off x="2947386" y="4429957"/>
            <a:ext cx="61337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59F1A19-F754-4C2C-8268-9C6C2EEED344}"/>
              </a:ext>
            </a:extLst>
          </p:cNvPr>
          <p:cNvCxnSpPr/>
          <p:nvPr/>
        </p:nvCxnSpPr>
        <p:spPr>
          <a:xfrm flipV="1">
            <a:off x="2947386" y="3710866"/>
            <a:ext cx="0" cy="736847"/>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DE4B0DA-7E24-46F0-8C44-C2DF73EABD6C}"/>
              </a:ext>
            </a:extLst>
          </p:cNvPr>
          <p:cNvCxnSpPr/>
          <p:nvPr/>
        </p:nvCxnSpPr>
        <p:spPr>
          <a:xfrm>
            <a:off x="2947386" y="3737499"/>
            <a:ext cx="61337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729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109F-CAE2-44A1-A6D8-F996428C68CE}"/>
              </a:ext>
            </a:extLst>
          </p:cNvPr>
          <p:cNvSpPr>
            <a:spLocks noGrp="1"/>
          </p:cNvSpPr>
          <p:nvPr>
            <p:ph type="title"/>
          </p:nvPr>
        </p:nvSpPr>
        <p:spPr/>
        <p:txBody>
          <a:bodyPr/>
          <a:lstStyle/>
          <a:p>
            <a:r>
              <a:rPr lang="en-US" dirty="0"/>
              <a:t>Breed Information Database</a:t>
            </a:r>
          </a:p>
        </p:txBody>
      </p:sp>
      <p:graphicFrame>
        <p:nvGraphicFramePr>
          <p:cNvPr id="4" name="Content Placeholder 3">
            <a:extLst>
              <a:ext uri="{FF2B5EF4-FFF2-40B4-BE49-F238E27FC236}">
                <a16:creationId xmlns:a16="http://schemas.microsoft.com/office/drawing/2014/main" id="{25188E1A-1B3A-484D-B572-E48209B79722}"/>
              </a:ext>
            </a:extLst>
          </p:cNvPr>
          <p:cNvGraphicFramePr>
            <a:graphicFrameLocks noGrp="1"/>
          </p:cNvGraphicFramePr>
          <p:nvPr>
            <p:ph idx="1"/>
          </p:nvPr>
        </p:nvGraphicFramePr>
        <p:xfrm>
          <a:off x="1096965" y="2529783"/>
          <a:ext cx="10058396" cy="2655684"/>
        </p:xfrm>
        <a:graphic>
          <a:graphicData uri="http://schemas.openxmlformats.org/drawingml/2006/table">
            <a:tbl>
              <a:tblPr/>
              <a:tblGrid>
                <a:gridCol w="894325">
                  <a:extLst>
                    <a:ext uri="{9D8B030D-6E8A-4147-A177-3AD203B41FA5}">
                      <a16:colId xmlns:a16="http://schemas.microsoft.com/office/drawing/2014/main" val="952550634"/>
                    </a:ext>
                  </a:extLst>
                </a:gridCol>
                <a:gridCol w="894325">
                  <a:extLst>
                    <a:ext uri="{9D8B030D-6E8A-4147-A177-3AD203B41FA5}">
                      <a16:colId xmlns:a16="http://schemas.microsoft.com/office/drawing/2014/main" val="3481965046"/>
                    </a:ext>
                  </a:extLst>
                </a:gridCol>
                <a:gridCol w="894325">
                  <a:extLst>
                    <a:ext uri="{9D8B030D-6E8A-4147-A177-3AD203B41FA5}">
                      <a16:colId xmlns:a16="http://schemas.microsoft.com/office/drawing/2014/main" val="762233463"/>
                    </a:ext>
                  </a:extLst>
                </a:gridCol>
                <a:gridCol w="894325">
                  <a:extLst>
                    <a:ext uri="{9D8B030D-6E8A-4147-A177-3AD203B41FA5}">
                      <a16:colId xmlns:a16="http://schemas.microsoft.com/office/drawing/2014/main" val="3339673650"/>
                    </a:ext>
                  </a:extLst>
                </a:gridCol>
                <a:gridCol w="1115146">
                  <a:extLst>
                    <a:ext uri="{9D8B030D-6E8A-4147-A177-3AD203B41FA5}">
                      <a16:colId xmlns:a16="http://schemas.microsoft.com/office/drawing/2014/main" val="1678496174"/>
                    </a:ext>
                  </a:extLst>
                </a:gridCol>
                <a:gridCol w="894325">
                  <a:extLst>
                    <a:ext uri="{9D8B030D-6E8A-4147-A177-3AD203B41FA5}">
                      <a16:colId xmlns:a16="http://schemas.microsoft.com/office/drawing/2014/main" val="919995544"/>
                    </a:ext>
                  </a:extLst>
                </a:gridCol>
                <a:gridCol w="894325">
                  <a:extLst>
                    <a:ext uri="{9D8B030D-6E8A-4147-A177-3AD203B41FA5}">
                      <a16:colId xmlns:a16="http://schemas.microsoft.com/office/drawing/2014/main" val="1519349912"/>
                    </a:ext>
                  </a:extLst>
                </a:gridCol>
                <a:gridCol w="894325">
                  <a:extLst>
                    <a:ext uri="{9D8B030D-6E8A-4147-A177-3AD203B41FA5}">
                      <a16:colId xmlns:a16="http://schemas.microsoft.com/office/drawing/2014/main" val="3732020606"/>
                    </a:ext>
                  </a:extLst>
                </a:gridCol>
                <a:gridCol w="894325">
                  <a:extLst>
                    <a:ext uri="{9D8B030D-6E8A-4147-A177-3AD203B41FA5}">
                      <a16:colId xmlns:a16="http://schemas.microsoft.com/office/drawing/2014/main" val="2627705180"/>
                    </a:ext>
                  </a:extLst>
                </a:gridCol>
                <a:gridCol w="894325">
                  <a:extLst>
                    <a:ext uri="{9D8B030D-6E8A-4147-A177-3AD203B41FA5}">
                      <a16:colId xmlns:a16="http://schemas.microsoft.com/office/drawing/2014/main" val="3663843890"/>
                    </a:ext>
                  </a:extLst>
                </a:gridCol>
                <a:gridCol w="894325">
                  <a:extLst>
                    <a:ext uri="{9D8B030D-6E8A-4147-A177-3AD203B41FA5}">
                      <a16:colId xmlns:a16="http://schemas.microsoft.com/office/drawing/2014/main" val="409913107"/>
                    </a:ext>
                  </a:extLst>
                </a:gridCol>
              </a:tblGrid>
              <a:tr h="135802">
                <a:tc gridSpan="11">
                  <a:txBody>
                    <a:bodyPr/>
                    <a:lstStyle/>
                    <a:p>
                      <a:pPr algn="ctr" fontAlgn="b"/>
                      <a:r>
                        <a:rPr lang="en-US" sz="800" b="0" i="0" u="none" strike="noStrike">
                          <a:solidFill>
                            <a:srgbClr val="000000"/>
                          </a:solidFill>
                          <a:effectLst/>
                          <a:latin typeface="Calibri" panose="020F0502020204030204" pitchFamily="34" charset="0"/>
                        </a:rPr>
                        <a:t>BreedInfo.Table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3896337"/>
                  </a:ext>
                </a:extLst>
              </a:tr>
              <a:tr h="130370">
                <a:tc gridSpan="11">
                  <a:txBody>
                    <a:bodyPr/>
                    <a:lstStyle/>
                    <a:p>
                      <a:pPr algn="ctr" fontAlgn="b"/>
                      <a:r>
                        <a:rPr lang="en-US" sz="800" b="0" i="0" u="none" strike="noStrike">
                          <a:solidFill>
                            <a:srgbClr val="000000"/>
                          </a:solidFill>
                          <a:effectLst/>
                          <a:latin typeface="Calibri" panose="020F0502020204030204" pitchFamily="34" charset="0"/>
                        </a:rPr>
                        <a:t>Overall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3616166"/>
                  </a:ext>
                </a:extLst>
              </a:tr>
              <a:tr h="244444">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Breed Name (VarChar)</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Average Height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Average Weight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Average Lifespan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Adaptability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Friendliness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Health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Grooming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Training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Exercise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397954"/>
                  </a:ext>
                </a:extLst>
              </a:tr>
              <a:tr h="135802">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1889941"/>
                  </a:ext>
                </a:extLst>
              </a:tr>
              <a:tr h="130370">
                <a:tc gridSpan="8">
                  <a:txBody>
                    <a:bodyPr/>
                    <a:lstStyle/>
                    <a:p>
                      <a:pPr algn="ctr" fontAlgn="b"/>
                      <a:r>
                        <a:rPr lang="en-US" sz="800" b="0" i="0" u="none" strike="noStrike">
                          <a:solidFill>
                            <a:srgbClr val="000000"/>
                          </a:solidFill>
                          <a:effectLst/>
                          <a:latin typeface="Calibri" panose="020F0502020204030204" pitchFamily="34" charset="0"/>
                        </a:rPr>
                        <a:t>Adaptability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72499789"/>
                  </a:ext>
                </a:extLst>
              </a:tr>
              <a:tr h="135802">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Overall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Apartment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Novice Owners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Sensitivity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Alone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Hot Weather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Cold Weather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05424459"/>
                  </a:ext>
                </a:extLst>
              </a:tr>
              <a:tr h="135802">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66684960"/>
                  </a:ext>
                </a:extLst>
              </a:tr>
              <a:tr h="130370">
                <a:tc gridSpan="6">
                  <a:txBody>
                    <a:bodyPr/>
                    <a:lstStyle/>
                    <a:p>
                      <a:pPr algn="ctr" fontAlgn="b"/>
                      <a:r>
                        <a:rPr lang="en-US" sz="800" b="0" i="0" u="none" strike="noStrike">
                          <a:solidFill>
                            <a:srgbClr val="000000"/>
                          </a:solidFill>
                          <a:effectLst/>
                          <a:latin typeface="Calibri" panose="020F0502020204030204" pitchFamily="34" charset="0"/>
                        </a:rPr>
                        <a:t>Friendliness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0732803"/>
                  </a:ext>
                </a:extLst>
              </a:tr>
              <a:tr h="135802">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Overall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With Family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With Kids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Other Dogs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Strangers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49988297"/>
                  </a:ext>
                </a:extLst>
              </a:tr>
              <a:tr h="135802">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55132418"/>
                  </a:ext>
                </a:extLst>
              </a:tr>
              <a:tr h="130370">
                <a:tc gridSpan="5">
                  <a:txBody>
                    <a:bodyPr/>
                    <a:lstStyle/>
                    <a:p>
                      <a:pPr algn="ctr" fontAlgn="b"/>
                      <a:r>
                        <a:rPr lang="en-US" sz="800" b="0" i="0" u="none" strike="noStrike">
                          <a:solidFill>
                            <a:srgbClr val="000000"/>
                          </a:solidFill>
                          <a:effectLst/>
                          <a:latin typeface="Calibri" panose="020F0502020204030204" pitchFamily="34" charset="0"/>
                        </a:rPr>
                        <a:t>Grooming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4034449"/>
                  </a:ext>
                </a:extLst>
              </a:tr>
              <a:tr h="266172">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Overall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Shedding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Drooling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Easiness of Grooming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53380087"/>
                  </a:ext>
                </a:extLst>
              </a:tr>
              <a:tr h="135802">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4809644"/>
                  </a:ext>
                </a:extLst>
              </a:tr>
              <a:tr h="130370">
                <a:tc gridSpan="8">
                  <a:txBody>
                    <a:bodyPr/>
                    <a:lstStyle/>
                    <a:p>
                      <a:pPr algn="ctr" fontAlgn="b"/>
                      <a:r>
                        <a:rPr lang="en-US" sz="800" b="0" i="0" u="none" strike="noStrike">
                          <a:solidFill>
                            <a:srgbClr val="000000"/>
                          </a:solidFill>
                          <a:effectLst/>
                          <a:latin typeface="Calibri" panose="020F0502020204030204" pitchFamily="34" charset="0"/>
                        </a:rPr>
                        <a:t>Training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98792792"/>
                  </a:ext>
                </a:extLst>
              </a:tr>
              <a:tr h="135802">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Overall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Easiness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Intelligence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Mouthiness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Prey Drive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Barking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Wanderlust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5110730"/>
                  </a:ext>
                </a:extLst>
              </a:tr>
              <a:tr h="135802">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0003203"/>
                  </a:ext>
                </a:extLst>
              </a:tr>
              <a:tr h="130370">
                <a:tc gridSpan="6">
                  <a:txBody>
                    <a:bodyPr/>
                    <a:lstStyle/>
                    <a:p>
                      <a:pPr algn="ctr" fontAlgn="b"/>
                      <a:r>
                        <a:rPr lang="en-US" sz="800" b="0" i="0" u="none" strike="noStrike">
                          <a:solidFill>
                            <a:srgbClr val="000000"/>
                          </a:solidFill>
                          <a:effectLst/>
                          <a:latin typeface="Calibri" panose="020F0502020204030204" pitchFamily="34" charset="0"/>
                        </a:rPr>
                        <a:t>Exercise Table</a:t>
                      </a:r>
                    </a:p>
                  </a:txBody>
                  <a:tcPr marL="5432" marR="5432" marT="54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5432" marR="5432" marT="5432" marB="0" anchor="b">
                    <a:lnL>
                      <a:noFill/>
                    </a:lnL>
                    <a:lnR>
                      <a:noFill/>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8761971"/>
                  </a:ext>
                </a:extLst>
              </a:tr>
              <a:tr h="135802">
                <a:tc>
                  <a:txBody>
                    <a:bodyPr/>
                    <a:lstStyle/>
                    <a:p>
                      <a:pPr algn="ctr" fontAlgn="b"/>
                      <a:r>
                        <a:rPr lang="en-US" sz="800" b="0" i="0" u="none" strike="noStrike">
                          <a:solidFill>
                            <a:srgbClr val="000000"/>
                          </a:solidFill>
                          <a:effectLst/>
                          <a:latin typeface="Calibri" panose="020F0502020204030204" pitchFamily="34" charset="0"/>
                        </a:rPr>
                        <a:t>Breed ID (int)</a:t>
                      </a:r>
                    </a:p>
                  </a:txBody>
                  <a:tcPr marL="5432" marR="5432" marT="543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Overall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Energy Level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Intensity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Exercise Need (int)</a:t>
                      </a:r>
                    </a:p>
                  </a:txBody>
                  <a:tcPr marL="5432" marR="5432" marT="54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Playfulness (int)</a:t>
                      </a:r>
                    </a:p>
                  </a:txBody>
                  <a:tcPr marL="5432" marR="5432" marT="54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 </a:t>
                      </a:r>
                    </a:p>
                  </a:txBody>
                  <a:tcPr marL="5432" marR="5432" marT="543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5432" marR="5432" marT="543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928684"/>
                  </a:ext>
                </a:extLst>
              </a:tr>
            </a:tbl>
          </a:graphicData>
        </a:graphic>
      </p:graphicFrame>
      <p:cxnSp>
        <p:nvCxnSpPr>
          <p:cNvPr id="5" name="Straight Connector 4">
            <a:extLst>
              <a:ext uri="{FF2B5EF4-FFF2-40B4-BE49-F238E27FC236}">
                <a16:creationId xmlns:a16="http://schemas.microsoft.com/office/drawing/2014/main" id="{4FC33D7E-3158-411E-AC19-44AF31F4C3B2}"/>
              </a:ext>
            </a:extLst>
          </p:cNvPr>
          <p:cNvCxnSpPr>
            <a:cxnSpLocks/>
          </p:cNvCxnSpPr>
          <p:nvPr/>
        </p:nvCxnSpPr>
        <p:spPr>
          <a:xfrm>
            <a:off x="399495" y="2911876"/>
            <a:ext cx="0" cy="2201662"/>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010866C-C542-4508-BD3B-4181FA9E39AB}"/>
              </a:ext>
            </a:extLst>
          </p:cNvPr>
          <p:cNvCxnSpPr>
            <a:cxnSpLocks/>
          </p:cNvCxnSpPr>
          <p:nvPr/>
        </p:nvCxnSpPr>
        <p:spPr>
          <a:xfrm>
            <a:off x="390617" y="2920753"/>
            <a:ext cx="7063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1F57735-BFDE-42A0-A006-1ECD31CCA5E9}"/>
              </a:ext>
            </a:extLst>
          </p:cNvPr>
          <p:cNvCxnSpPr>
            <a:cxnSpLocks/>
          </p:cNvCxnSpPr>
          <p:nvPr/>
        </p:nvCxnSpPr>
        <p:spPr>
          <a:xfrm flipH="1">
            <a:off x="390617" y="3355759"/>
            <a:ext cx="7063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347263A-D7DF-47C8-BA5A-BEF0D57B3DFD}"/>
              </a:ext>
            </a:extLst>
          </p:cNvPr>
          <p:cNvCxnSpPr>
            <a:cxnSpLocks/>
          </p:cNvCxnSpPr>
          <p:nvPr/>
        </p:nvCxnSpPr>
        <p:spPr>
          <a:xfrm flipH="1">
            <a:off x="399495" y="3764132"/>
            <a:ext cx="6974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132746C-8EDB-476D-93EC-A75D96A2A136}"/>
              </a:ext>
            </a:extLst>
          </p:cNvPr>
          <p:cNvCxnSpPr>
            <a:cxnSpLocks/>
          </p:cNvCxnSpPr>
          <p:nvPr/>
        </p:nvCxnSpPr>
        <p:spPr>
          <a:xfrm flipH="1">
            <a:off x="399495" y="4287915"/>
            <a:ext cx="6974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F024E1B-C146-4AF5-8435-3AFBFDC4D09D}"/>
              </a:ext>
            </a:extLst>
          </p:cNvPr>
          <p:cNvCxnSpPr>
            <a:cxnSpLocks/>
          </p:cNvCxnSpPr>
          <p:nvPr/>
        </p:nvCxnSpPr>
        <p:spPr>
          <a:xfrm flipH="1">
            <a:off x="399495" y="4714043"/>
            <a:ext cx="6974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D568865-884F-43F6-9BF0-9D590C5C5753}"/>
              </a:ext>
            </a:extLst>
          </p:cNvPr>
          <p:cNvCxnSpPr>
            <a:cxnSpLocks/>
          </p:cNvCxnSpPr>
          <p:nvPr/>
        </p:nvCxnSpPr>
        <p:spPr>
          <a:xfrm flipH="1">
            <a:off x="381740" y="5113538"/>
            <a:ext cx="71522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775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A5EF-F22D-44D2-8449-A3D10D743D2C}"/>
              </a:ext>
            </a:extLst>
          </p:cNvPr>
          <p:cNvSpPr>
            <a:spLocks noGrp="1"/>
          </p:cNvSpPr>
          <p:nvPr>
            <p:ph type="title"/>
          </p:nvPr>
        </p:nvSpPr>
        <p:spPr/>
        <p:txBody>
          <a:bodyPr/>
          <a:lstStyle/>
          <a:p>
            <a:r>
              <a:rPr lang="en-US" dirty="0"/>
              <a:t>Model Class Diagram</a:t>
            </a:r>
          </a:p>
        </p:txBody>
      </p:sp>
      <p:pic>
        <p:nvPicPr>
          <p:cNvPr id="4" name="Content Placeholder 3">
            <a:extLst>
              <a:ext uri="{FF2B5EF4-FFF2-40B4-BE49-F238E27FC236}">
                <a16:creationId xmlns:a16="http://schemas.microsoft.com/office/drawing/2014/main" id="{837A5EFA-F3D4-4802-A6FC-4B9E18337BCA}"/>
              </a:ext>
            </a:extLst>
          </p:cNvPr>
          <p:cNvPicPr>
            <a:picLocks noGrp="1" noChangeAspect="1"/>
          </p:cNvPicPr>
          <p:nvPr>
            <p:ph idx="1"/>
          </p:nvPr>
        </p:nvPicPr>
        <p:blipFill>
          <a:blip r:embed="rId2"/>
          <a:stretch>
            <a:fillRect/>
          </a:stretch>
        </p:blipFill>
        <p:spPr>
          <a:xfrm>
            <a:off x="2718207" y="1846263"/>
            <a:ext cx="6815912" cy="4022725"/>
          </a:xfrm>
          <a:prstGeom prst="rect">
            <a:avLst/>
          </a:prstGeom>
        </p:spPr>
      </p:pic>
    </p:spTree>
    <p:extLst>
      <p:ext uri="{BB962C8B-B14F-4D97-AF65-F5344CB8AC3E}">
        <p14:creationId xmlns:p14="http://schemas.microsoft.com/office/powerpoint/2010/main" val="60987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0E91-696B-4B93-B1EE-A06DB8B50EF5}"/>
              </a:ext>
            </a:extLst>
          </p:cNvPr>
          <p:cNvSpPr>
            <a:spLocks noGrp="1"/>
          </p:cNvSpPr>
          <p:nvPr>
            <p:ph type="title"/>
          </p:nvPr>
        </p:nvSpPr>
        <p:spPr/>
        <p:txBody>
          <a:bodyPr/>
          <a:lstStyle/>
          <a:p>
            <a:r>
              <a:rPr lang="en-US" dirty="0"/>
              <a:t>Model Class Diagram</a:t>
            </a:r>
          </a:p>
        </p:txBody>
      </p:sp>
      <p:pic>
        <p:nvPicPr>
          <p:cNvPr id="4" name="Content Placeholder 3">
            <a:extLst>
              <a:ext uri="{FF2B5EF4-FFF2-40B4-BE49-F238E27FC236}">
                <a16:creationId xmlns:a16="http://schemas.microsoft.com/office/drawing/2014/main" id="{744F18A5-AEB8-4AC9-BF0F-E373319620EB}"/>
              </a:ext>
            </a:extLst>
          </p:cNvPr>
          <p:cNvPicPr>
            <a:picLocks noGrp="1" noChangeAspect="1"/>
          </p:cNvPicPr>
          <p:nvPr>
            <p:ph idx="1"/>
          </p:nvPr>
        </p:nvPicPr>
        <p:blipFill>
          <a:blip r:embed="rId2"/>
          <a:stretch>
            <a:fillRect/>
          </a:stretch>
        </p:blipFill>
        <p:spPr>
          <a:xfrm>
            <a:off x="1482571" y="1846263"/>
            <a:ext cx="8620217" cy="4022725"/>
          </a:xfrm>
          <a:prstGeom prst="rect">
            <a:avLst/>
          </a:prstGeom>
        </p:spPr>
      </p:pic>
    </p:spTree>
    <p:extLst>
      <p:ext uri="{BB962C8B-B14F-4D97-AF65-F5344CB8AC3E}">
        <p14:creationId xmlns:p14="http://schemas.microsoft.com/office/powerpoint/2010/main" val="415223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B51B-B682-490D-BAB7-879680CBFFC8}"/>
              </a:ext>
            </a:extLst>
          </p:cNvPr>
          <p:cNvSpPr>
            <a:spLocks noGrp="1"/>
          </p:cNvSpPr>
          <p:nvPr>
            <p:ph type="title"/>
          </p:nvPr>
        </p:nvSpPr>
        <p:spPr/>
        <p:txBody>
          <a:bodyPr/>
          <a:lstStyle/>
          <a:p>
            <a:r>
              <a:rPr lang="en-US" dirty="0"/>
              <a:t>Main Page Wireframe</a:t>
            </a:r>
          </a:p>
        </p:txBody>
      </p:sp>
      <p:pic>
        <p:nvPicPr>
          <p:cNvPr id="4" name="Content Placeholder 3">
            <a:extLst>
              <a:ext uri="{FF2B5EF4-FFF2-40B4-BE49-F238E27FC236}">
                <a16:creationId xmlns:a16="http://schemas.microsoft.com/office/drawing/2014/main" id="{F7753BB7-C1C5-42C1-80BA-2026FBF3A50D}"/>
              </a:ext>
            </a:extLst>
          </p:cNvPr>
          <p:cNvPicPr>
            <a:picLocks noGrp="1" noChangeAspect="1"/>
          </p:cNvPicPr>
          <p:nvPr>
            <p:ph idx="1"/>
          </p:nvPr>
        </p:nvPicPr>
        <p:blipFill>
          <a:blip r:embed="rId2"/>
          <a:stretch>
            <a:fillRect/>
          </a:stretch>
        </p:blipFill>
        <p:spPr>
          <a:xfrm>
            <a:off x="4145379" y="1846263"/>
            <a:ext cx="3961568" cy="4022725"/>
          </a:xfrm>
          <a:prstGeom prst="rect">
            <a:avLst/>
          </a:prstGeom>
        </p:spPr>
      </p:pic>
      <p:pic>
        <p:nvPicPr>
          <p:cNvPr id="5" name="Picture 4">
            <a:extLst>
              <a:ext uri="{FF2B5EF4-FFF2-40B4-BE49-F238E27FC236}">
                <a16:creationId xmlns:a16="http://schemas.microsoft.com/office/drawing/2014/main" id="{A15333D3-86CC-4F0A-937B-C264B3FC0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6" name="Picture 5">
            <a:extLst>
              <a:ext uri="{FF2B5EF4-FFF2-40B4-BE49-F238E27FC236}">
                <a16:creationId xmlns:a16="http://schemas.microsoft.com/office/drawing/2014/main" id="{D25AC453-31F0-4E0E-8F80-EFE45B374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719665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11BB-F7D0-4B01-86FC-05D3B6BFC624}"/>
              </a:ext>
            </a:extLst>
          </p:cNvPr>
          <p:cNvSpPr>
            <a:spLocks noGrp="1"/>
          </p:cNvSpPr>
          <p:nvPr>
            <p:ph type="title"/>
          </p:nvPr>
        </p:nvSpPr>
        <p:spPr/>
        <p:txBody>
          <a:bodyPr/>
          <a:lstStyle/>
          <a:p>
            <a:r>
              <a:rPr lang="en-US" dirty="0"/>
              <a:t>Personal Information Wireframe</a:t>
            </a:r>
          </a:p>
        </p:txBody>
      </p:sp>
      <p:pic>
        <p:nvPicPr>
          <p:cNvPr id="4" name="Content Placeholder 3">
            <a:extLst>
              <a:ext uri="{FF2B5EF4-FFF2-40B4-BE49-F238E27FC236}">
                <a16:creationId xmlns:a16="http://schemas.microsoft.com/office/drawing/2014/main" id="{5E6ACC7D-52D5-4B92-BAA5-60A901DFA923}"/>
              </a:ext>
            </a:extLst>
          </p:cNvPr>
          <p:cNvPicPr>
            <a:picLocks noGrp="1" noChangeAspect="1"/>
          </p:cNvPicPr>
          <p:nvPr>
            <p:ph idx="1"/>
          </p:nvPr>
        </p:nvPicPr>
        <p:blipFill>
          <a:blip r:embed="rId2"/>
          <a:stretch>
            <a:fillRect/>
          </a:stretch>
        </p:blipFill>
        <p:spPr>
          <a:xfrm>
            <a:off x="3799180" y="1846263"/>
            <a:ext cx="4653965" cy="4022725"/>
          </a:xfrm>
          <a:prstGeom prst="rect">
            <a:avLst/>
          </a:prstGeom>
        </p:spPr>
      </p:pic>
      <p:pic>
        <p:nvPicPr>
          <p:cNvPr id="5" name="Picture 4">
            <a:extLst>
              <a:ext uri="{FF2B5EF4-FFF2-40B4-BE49-F238E27FC236}">
                <a16:creationId xmlns:a16="http://schemas.microsoft.com/office/drawing/2014/main" id="{83CB3DA3-6317-404B-875A-DAB38DD7F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6" name="Picture 5">
            <a:extLst>
              <a:ext uri="{FF2B5EF4-FFF2-40B4-BE49-F238E27FC236}">
                <a16:creationId xmlns:a16="http://schemas.microsoft.com/office/drawing/2014/main" id="{17FF7C22-E75F-4417-8C72-6F056F2DD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51368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66E1-E9A3-4F74-8F17-413D90138D66}"/>
              </a:ext>
            </a:extLst>
          </p:cNvPr>
          <p:cNvSpPr>
            <a:spLocks noGrp="1"/>
          </p:cNvSpPr>
          <p:nvPr>
            <p:ph type="title"/>
          </p:nvPr>
        </p:nvSpPr>
        <p:spPr/>
        <p:txBody>
          <a:bodyPr/>
          <a:lstStyle/>
          <a:p>
            <a:r>
              <a:rPr lang="en-US" dirty="0"/>
              <a:t>Medical Wireframe</a:t>
            </a:r>
          </a:p>
        </p:txBody>
      </p:sp>
      <p:pic>
        <p:nvPicPr>
          <p:cNvPr id="11" name="Content Placeholder 10">
            <a:extLst>
              <a:ext uri="{FF2B5EF4-FFF2-40B4-BE49-F238E27FC236}">
                <a16:creationId xmlns:a16="http://schemas.microsoft.com/office/drawing/2014/main" id="{7C2B3FFB-B62A-49B4-966E-5FE93CBD5918}"/>
              </a:ext>
            </a:extLst>
          </p:cNvPr>
          <p:cNvPicPr>
            <a:picLocks noGrp="1" noChangeAspect="1"/>
          </p:cNvPicPr>
          <p:nvPr>
            <p:ph idx="1"/>
          </p:nvPr>
        </p:nvPicPr>
        <p:blipFill>
          <a:blip r:embed="rId2"/>
          <a:stretch>
            <a:fillRect/>
          </a:stretch>
        </p:blipFill>
        <p:spPr>
          <a:xfrm>
            <a:off x="4178521" y="1846263"/>
            <a:ext cx="3895283" cy="4022725"/>
          </a:xfrm>
          <a:prstGeom prst="rect">
            <a:avLst/>
          </a:prstGeom>
        </p:spPr>
      </p:pic>
      <p:pic>
        <p:nvPicPr>
          <p:cNvPr id="12" name="Picture 11">
            <a:extLst>
              <a:ext uri="{FF2B5EF4-FFF2-40B4-BE49-F238E27FC236}">
                <a16:creationId xmlns:a16="http://schemas.microsoft.com/office/drawing/2014/main" id="{80E0FA10-6F10-4451-946A-1D8430EB3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13" name="Picture 12">
            <a:extLst>
              <a:ext uri="{FF2B5EF4-FFF2-40B4-BE49-F238E27FC236}">
                <a16:creationId xmlns:a16="http://schemas.microsoft.com/office/drawing/2014/main" id="{9B0A57C6-5880-4DDF-A7A5-EADB1ACF3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227906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00F8-C0CF-4752-BD5D-EC678EEE4FA8}"/>
              </a:ext>
            </a:extLst>
          </p:cNvPr>
          <p:cNvSpPr>
            <a:spLocks noGrp="1"/>
          </p:cNvSpPr>
          <p:nvPr>
            <p:ph type="title"/>
          </p:nvPr>
        </p:nvSpPr>
        <p:spPr/>
        <p:txBody>
          <a:bodyPr/>
          <a:lstStyle/>
          <a:p>
            <a:r>
              <a:rPr lang="en-US" dirty="0"/>
              <a:t>Location Wireframe</a:t>
            </a:r>
          </a:p>
        </p:txBody>
      </p:sp>
      <p:pic>
        <p:nvPicPr>
          <p:cNvPr id="4" name="Content Placeholder 3">
            <a:extLst>
              <a:ext uri="{FF2B5EF4-FFF2-40B4-BE49-F238E27FC236}">
                <a16:creationId xmlns:a16="http://schemas.microsoft.com/office/drawing/2014/main" id="{73B28C73-774A-4E95-9F53-D76EBBFFE6DC}"/>
              </a:ext>
            </a:extLst>
          </p:cNvPr>
          <p:cNvPicPr>
            <a:picLocks noGrp="1" noChangeAspect="1"/>
          </p:cNvPicPr>
          <p:nvPr>
            <p:ph idx="1"/>
          </p:nvPr>
        </p:nvPicPr>
        <p:blipFill>
          <a:blip r:embed="rId2"/>
          <a:stretch>
            <a:fillRect/>
          </a:stretch>
        </p:blipFill>
        <p:spPr>
          <a:xfrm>
            <a:off x="4196897" y="1846263"/>
            <a:ext cx="3858532" cy="4022725"/>
          </a:xfrm>
          <a:prstGeom prst="rect">
            <a:avLst/>
          </a:prstGeom>
        </p:spPr>
      </p:pic>
      <p:pic>
        <p:nvPicPr>
          <p:cNvPr id="5" name="Picture 4">
            <a:extLst>
              <a:ext uri="{FF2B5EF4-FFF2-40B4-BE49-F238E27FC236}">
                <a16:creationId xmlns:a16="http://schemas.microsoft.com/office/drawing/2014/main" id="{F9103CD6-8959-42A1-8AC1-6CF098FB9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6" name="Picture 5">
            <a:extLst>
              <a:ext uri="{FF2B5EF4-FFF2-40B4-BE49-F238E27FC236}">
                <a16:creationId xmlns:a16="http://schemas.microsoft.com/office/drawing/2014/main" id="{0BF0747B-3133-41EB-9926-992161C53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24321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1330-FC16-426F-A962-3BC00D4105D9}"/>
              </a:ext>
            </a:extLst>
          </p:cNvPr>
          <p:cNvSpPr>
            <a:spLocks noGrp="1"/>
          </p:cNvSpPr>
          <p:nvPr>
            <p:ph type="title"/>
          </p:nvPr>
        </p:nvSpPr>
        <p:spPr/>
        <p:txBody>
          <a:bodyPr/>
          <a:lstStyle/>
          <a:p>
            <a:r>
              <a:rPr lang="en-US" dirty="0"/>
              <a:t>Breed Information Wireframe</a:t>
            </a:r>
          </a:p>
        </p:txBody>
      </p:sp>
      <p:pic>
        <p:nvPicPr>
          <p:cNvPr id="4" name="Content Placeholder 3">
            <a:extLst>
              <a:ext uri="{FF2B5EF4-FFF2-40B4-BE49-F238E27FC236}">
                <a16:creationId xmlns:a16="http://schemas.microsoft.com/office/drawing/2014/main" id="{33E78BEA-30FA-4714-91DC-C1FE0F0E015F}"/>
              </a:ext>
            </a:extLst>
          </p:cNvPr>
          <p:cNvPicPr>
            <a:picLocks noGrp="1" noChangeAspect="1"/>
          </p:cNvPicPr>
          <p:nvPr>
            <p:ph idx="1"/>
          </p:nvPr>
        </p:nvPicPr>
        <p:blipFill>
          <a:blip r:embed="rId2"/>
          <a:stretch>
            <a:fillRect/>
          </a:stretch>
        </p:blipFill>
        <p:spPr>
          <a:xfrm>
            <a:off x="1929656" y="1846263"/>
            <a:ext cx="8393013" cy="4022725"/>
          </a:xfrm>
          <a:prstGeom prst="rect">
            <a:avLst/>
          </a:prstGeom>
        </p:spPr>
      </p:pic>
      <p:pic>
        <p:nvPicPr>
          <p:cNvPr id="5" name="Picture 4">
            <a:extLst>
              <a:ext uri="{FF2B5EF4-FFF2-40B4-BE49-F238E27FC236}">
                <a16:creationId xmlns:a16="http://schemas.microsoft.com/office/drawing/2014/main" id="{0AC21A61-B1F6-459A-862F-727C2982E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6" name="Picture 5">
            <a:extLst>
              <a:ext uri="{FF2B5EF4-FFF2-40B4-BE49-F238E27FC236}">
                <a16:creationId xmlns:a16="http://schemas.microsoft.com/office/drawing/2014/main" id="{93089A4C-6CCF-4E6C-9268-FA7882771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193289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B40C-E0F7-474B-97CA-70119210325E}"/>
              </a:ext>
            </a:extLst>
          </p:cNvPr>
          <p:cNvSpPr>
            <a:spLocks noGrp="1"/>
          </p:cNvSpPr>
          <p:nvPr>
            <p:ph type="title"/>
          </p:nvPr>
        </p:nvSpPr>
        <p:spPr/>
        <p:txBody>
          <a:bodyPr/>
          <a:lstStyle/>
          <a:p>
            <a:r>
              <a:rPr lang="en-US" dirty="0"/>
              <a:t>Future Updates</a:t>
            </a:r>
          </a:p>
        </p:txBody>
      </p:sp>
      <p:sp>
        <p:nvSpPr>
          <p:cNvPr id="3" name="Content Placeholder 2">
            <a:extLst>
              <a:ext uri="{FF2B5EF4-FFF2-40B4-BE49-F238E27FC236}">
                <a16:creationId xmlns:a16="http://schemas.microsoft.com/office/drawing/2014/main" id="{22B87FF3-F99A-400B-A908-91717035D9C5}"/>
              </a:ext>
            </a:extLst>
          </p:cNvPr>
          <p:cNvSpPr>
            <a:spLocks noGrp="1"/>
          </p:cNvSpPr>
          <p:nvPr>
            <p:ph idx="1"/>
          </p:nvPr>
        </p:nvSpPr>
        <p:spPr/>
        <p:txBody>
          <a:bodyPr vert="horz" lIns="0" tIns="45720" rIns="0" bIns="45720" rtlCol="0" anchor="t">
            <a:normAutofit/>
          </a:bodyPr>
          <a:lstStyle/>
          <a:p>
            <a:pPr marL="200660" lvl="1" indent="0">
              <a:buNone/>
            </a:pPr>
            <a:r>
              <a:rPr lang="en-US" dirty="0"/>
              <a:t>Lost dog/found dog postings</a:t>
            </a:r>
            <a:endParaRPr lang="en-US">
              <a:cs typeface="Calibri" panose="020F0502020204030204"/>
            </a:endParaRPr>
          </a:p>
          <a:p>
            <a:pPr marL="200660" lvl="1" indent="0">
              <a:buNone/>
            </a:pPr>
            <a:endParaRPr lang="en-US" dirty="0"/>
          </a:p>
          <a:p>
            <a:pPr marL="200660" lvl="1" indent="0">
              <a:buNone/>
            </a:pPr>
            <a:r>
              <a:rPr lang="en-US"/>
              <a:t>Capability to contact local animal services</a:t>
            </a:r>
            <a:endParaRPr lang="en-US">
              <a:cs typeface="Calibri" panose="020F0502020204030204"/>
            </a:endParaRPr>
          </a:p>
          <a:p>
            <a:pPr marL="200660" lvl="1" indent="0">
              <a:buNone/>
            </a:pPr>
            <a:endParaRPr lang="en-US" dirty="0"/>
          </a:p>
          <a:p>
            <a:pPr marL="200660" lvl="1" indent="0">
              <a:buNone/>
            </a:pPr>
            <a:r>
              <a:rPr lang="en-US"/>
              <a:t>Database with </a:t>
            </a:r>
            <a:r>
              <a:rPr lang="en-US" dirty="0"/>
              <a:t>foods dangerous to dogs and cures</a:t>
            </a:r>
            <a:endParaRPr lang="en-US" dirty="0">
              <a:cs typeface="Calibri" panose="020F0502020204030204"/>
            </a:endParaRPr>
          </a:p>
          <a:p>
            <a:pPr marL="383540" lvl="1"/>
            <a:endParaRPr lang="en-US">
              <a:cs typeface="Calibri" panose="020F0502020204030204"/>
            </a:endParaRPr>
          </a:p>
        </p:txBody>
      </p:sp>
    </p:spTree>
    <p:extLst>
      <p:ext uri="{BB962C8B-B14F-4D97-AF65-F5344CB8AC3E}">
        <p14:creationId xmlns:p14="http://schemas.microsoft.com/office/powerpoint/2010/main" val="392727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C5A7-207F-4F4F-99AA-D4E2FCD68C90}"/>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FF19022A-030C-4DE4-9F2F-20A1E48BB569}"/>
              </a:ext>
            </a:extLst>
          </p:cNvPr>
          <p:cNvSpPr>
            <a:spLocks noGrp="1"/>
          </p:cNvSpPr>
          <p:nvPr>
            <p:ph idx="1"/>
          </p:nvPr>
        </p:nvSpPr>
        <p:spPr/>
        <p:txBody>
          <a:bodyPr>
            <a:normAutofit/>
          </a:bodyPr>
          <a:lstStyle/>
          <a:p>
            <a:pPr marL="514350" indent="-514350">
              <a:buFont typeface="+mj-lt"/>
              <a:buAutoNum type="arabicPeriod"/>
            </a:pPr>
            <a:r>
              <a:rPr lang="en-US" dirty="0"/>
              <a:t>As a dog owner I want to be able to keep track of my dog’s information, in relation to breed average, so that I can make sure that my dog is still healthy.</a:t>
            </a:r>
          </a:p>
          <a:p>
            <a:pPr marL="514350" indent="-514350">
              <a:buFont typeface="+mj-lt"/>
              <a:buAutoNum type="arabicPeriod"/>
            </a:pPr>
            <a:r>
              <a:rPr lang="en-US" dirty="0"/>
              <a:t>As a dog owner I want a way to keep track of all my dogs vaccinations and medications so that I can make sure that I am taking them to the vet or giving them medication at the correct times. </a:t>
            </a:r>
          </a:p>
          <a:p>
            <a:pPr marL="514350" indent="-514350">
              <a:buFont typeface="+mj-lt"/>
              <a:buAutoNum type="arabicPeriod"/>
            </a:pPr>
            <a:r>
              <a:rPr lang="en-US" dirty="0"/>
              <a:t>As a dog owner I want to be able to look at dog friendly places in an area so that I know where I can take them without having to worry about it being against the rules.</a:t>
            </a:r>
          </a:p>
          <a:p>
            <a:pPr marL="514350" indent="-514350">
              <a:buFont typeface="+mj-lt"/>
              <a:buAutoNum type="arabicPeriod"/>
            </a:pPr>
            <a:r>
              <a:rPr lang="en-US" dirty="0"/>
              <a:t>As someone looking to get a dog I want to be able to see breed information so that I can get a dog that I can find a breed that is compatible with my current lifestyle and home situation.</a:t>
            </a:r>
          </a:p>
        </p:txBody>
      </p:sp>
      <p:pic>
        <p:nvPicPr>
          <p:cNvPr id="4" name="Picture 3">
            <a:extLst>
              <a:ext uri="{FF2B5EF4-FFF2-40B4-BE49-F238E27FC236}">
                <a16:creationId xmlns:a16="http://schemas.microsoft.com/office/drawing/2014/main" id="{2076D0AE-244D-4DFC-9E4F-5CF68088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D520F197-E227-4ADF-AD3D-8189C1FFC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5103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3521-3C68-45C5-94B5-345DA56E0A5D}"/>
              </a:ext>
            </a:extLst>
          </p:cNvPr>
          <p:cNvSpPr>
            <a:spLocks noGrp="1"/>
          </p:cNvSpPr>
          <p:nvPr>
            <p:ph type="title"/>
          </p:nvPr>
        </p:nvSpPr>
        <p:spPr/>
        <p:txBody>
          <a:bodyPr/>
          <a:lstStyle/>
          <a:p>
            <a:r>
              <a:rPr lang="en-US" dirty="0"/>
              <a:t>Application Walkthrough</a:t>
            </a:r>
          </a:p>
        </p:txBody>
      </p:sp>
      <p:sp>
        <p:nvSpPr>
          <p:cNvPr id="3" name="Content Placeholder 2">
            <a:extLst>
              <a:ext uri="{FF2B5EF4-FFF2-40B4-BE49-F238E27FC236}">
                <a16:creationId xmlns:a16="http://schemas.microsoft.com/office/drawing/2014/main" id="{1E531D04-FA78-41E2-A1AE-FF2B04582BF4}"/>
              </a:ext>
            </a:extLst>
          </p:cNvPr>
          <p:cNvSpPr>
            <a:spLocks noGrp="1"/>
          </p:cNvSpPr>
          <p:nvPr>
            <p:ph idx="1"/>
          </p:nvPr>
        </p:nvSpPr>
        <p:spPr/>
        <p:txBody>
          <a:bodyPr vert="horz" lIns="0" tIns="45720" rIns="0" bIns="45720" rtlCol="0" anchor="t">
            <a:normAutofit/>
          </a:bodyPr>
          <a:lstStyle/>
          <a:p>
            <a:r>
              <a:rPr lang="en-US" dirty="0"/>
              <a:t>Upon opening users will have 3 options to choose from: Personal information, locations, and breed information</a:t>
            </a:r>
            <a:endParaRPr lang="en-US">
              <a:cs typeface="Calibri" panose="020F0502020204030204"/>
            </a:endParaRPr>
          </a:p>
          <a:p>
            <a:r>
              <a:rPr lang="en-US" dirty="0"/>
              <a:t>There will be a menu button up at the top with these options, plus a login option that will be maintained on all pages</a:t>
            </a:r>
            <a:endParaRPr lang="en-US">
              <a:cs typeface="Calibri" panose="020F0502020204030204"/>
            </a:endParaRPr>
          </a:p>
          <a:p>
            <a:r>
              <a:rPr lang="en-US" dirty="0"/>
              <a:t>Choosing any of the options will go to a different page based on what they chose to do</a:t>
            </a:r>
            <a:endParaRPr lang="en-US">
              <a:cs typeface="Calibri" panose="020F0502020204030204"/>
            </a:endParaRPr>
          </a:p>
          <a:p>
            <a:r>
              <a:rPr lang="en-US" dirty="0"/>
              <a:t>All options will be button with </a:t>
            </a:r>
            <a:r>
              <a:rPr lang="en-US" dirty="0" err="1"/>
              <a:t>onClick</a:t>
            </a:r>
            <a:r>
              <a:rPr lang="en-US" dirty="0"/>
              <a:t> code that will take them to the required location</a:t>
            </a:r>
            <a:endParaRPr lang="en-US">
              <a:cs typeface="Calibri" panose="020F0502020204030204"/>
            </a:endParaRPr>
          </a:p>
        </p:txBody>
      </p:sp>
      <p:pic>
        <p:nvPicPr>
          <p:cNvPr id="4" name="Picture 3">
            <a:extLst>
              <a:ext uri="{FF2B5EF4-FFF2-40B4-BE49-F238E27FC236}">
                <a16:creationId xmlns:a16="http://schemas.microsoft.com/office/drawing/2014/main" id="{59021A1C-5C31-4A2E-A834-7B0FE967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1C6EF19E-6BBD-4302-89E9-BA7EC7FBE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370734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3521-3C68-45C5-94B5-345DA56E0A5D}"/>
              </a:ext>
            </a:extLst>
          </p:cNvPr>
          <p:cNvSpPr>
            <a:spLocks noGrp="1"/>
          </p:cNvSpPr>
          <p:nvPr>
            <p:ph type="title"/>
          </p:nvPr>
        </p:nvSpPr>
        <p:spPr/>
        <p:txBody>
          <a:bodyPr>
            <a:normAutofit/>
          </a:bodyPr>
          <a:lstStyle/>
          <a:p>
            <a:r>
              <a:rPr lang="en-US" sz="3600" dirty="0"/>
              <a:t>Application Walkthrough: Personal Information Option</a:t>
            </a:r>
          </a:p>
        </p:txBody>
      </p:sp>
      <p:sp>
        <p:nvSpPr>
          <p:cNvPr id="3" name="Content Placeholder 2">
            <a:extLst>
              <a:ext uri="{FF2B5EF4-FFF2-40B4-BE49-F238E27FC236}">
                <a16:creationId xmlns:a16="http://schemas.microsoft.com/office/drawing/2014/main" id="{1E531D04-FA78-41E2-A1AE-FF2B04582BF4}"/>
              </a:ext>
            </a:extLst>
          </p:cNvPr>
          <p:cNvSpPr>
            <a:spLocks noGrp="1"/>
          </p:cNvSpPr>
          <p:nvPr>
            <p:ph idx="1"/>
          </p:nvPr>
        </p:nvSpPr>
        <p:spPr/>
        <p:txBody>
          <a:bodyPr>
            <a:normAutofit/>
          </a:bodyPr>
          <a:lstStyle/>
          <a:p>
            <a:r>
              <a:rPr lang="en-US" dirty="0"/>
              <a:t>If the user chooses personal, they’ll be taken to a page displaying their current dog information</a:t>
            </a:r>
          </a:p>
          <a:p>
            <a:r>
              <a:rPr lang="en-US" dirty="0"/>
              <a:t>They will be shown name, breed, age, height, weight</a:t>
            </a:r>
          </a:p>
          <a:p>
            <a:r>
              <a:rPr lang="en-US" dirty="0"/>
              <a:t>There will be a button at the bottom with an </a:t>
            </a:r>
            <a:r>
              <a:rPr lang="en-US" dirty="0" err="1"/>
              <a:t>onClick</a:t>
            </a:r>
            <a:r>
              <a:rPr lang="en-US" dirty="0"/>
              <a:t> to take them to medical information</a:t>
            </a:r>
          </a:p>
          <a:p>
            <a:r>
              <a:rPr lang="en-US" dirty="0"/>
              <a:t>There will be an update button that will open a simple form for them to fill out and upon submission update their information in a database</a:t>
            </a:r>
          </a:p>
          <a:p>
            <a:r>
              <a:rPr lang="en-US" dirty="0"/>
              <a:t>There will be a display all button that will search the database for all their past data and display it to show how their dog has grown</a:t>
            </a:r>
          </a:p>
        </p:txBody>
      </p:sp>
      <p:pic>
        <p:nvPicPr>
          <p:cNvPr id="4" name="Picture 3">
            <a:extLst>
              <a:ext uri="{FF2B5EF4-FFF2-40B4-BE49-F238E27FC236}">
                <a16:creationId xmlns:a16="http://schemas.microsoft.com/office/drawing/2014/main" id="{0052F361-5E2E-432C-A9BD-A2B309745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599D426E-EA6A-4AE2-9594-B4FBD77D9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284574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3521-3C68-45C5-94B5-345DA56E0A5D}"/>
              </a:ext>
            </a:extLst>
          </p:cNvPr>
          <p:cNvSpPr>
            <a:spLocks noGrp="1"/>
          </p:cNvSpPr>
          <p:nvPr>
            <p:ph type="title"/>
          </p:nvPr>
        </p:nvSpPr>
        <p:spPr/>
        <p:txBody>
          <a:bodyPr/>
          <a:lstStyle/>
          <a:p>
            <a:r>
              <a:rPr lang="en-US" dirty="0"/>
              <a:t>Application Walkthrough: Medical</a:t>
            </a:r>
          </a:p>
        </p:txBody>
      </p:sp>
      <p:sp>
        <p:nvSpPr>
          <p:cNvPr id="3" name="Content Placeholder 2">
            <a:extLst>
              <a:ext uri="{FF2B5EF4-FFF2-40B4-BE49-F238E27FC236}">
                <a16:creationId xmlns:a16="http://schemas.microsoft.com/office/drawing/2014/main" id="{1E531D04-FA78-41E2-A1AE-FF2B04582BF4}"/>
              </a:ext>
            </a:extLst>
          </p:cNvPr>
          <p:cNvSpPr>
            <a:spLocks noGrp="1"/>
          </p:cNvSpPr>
          <p:nvPr>
            <p:ph idx="1"/>
          </p:nvPr>
        </p:nvSpPr>
        <p:spPr/>
        <p:txBody>
          <a:bodyPr>
            <a:normAutofit/>
          </a:bodyPr>
          <a:lstStyle/>
          <a:p>
            <a:r>
              <a:rPr lang="en-US" dirty="0"/>
              <a:t>Upon going to this page, the user will be shown their dog’s name followed by current medications and vaccines, last administered date, and what the next date it needs to be administered</a:t>
            </a:r>
          </a:p>
          <a:p>
            <a:r>
              <a:rPr lang="en-US" dirty="0"/>
              <a:t>This information will be pulled from a database</a:t>
            </a:r>
          </a:p>
          <a:p>
            <a:r>
              <a:rPr lang="en-US" dirty="0"/>
              <a:t>There will be a button that when clicked allow the user to check which to delete and then when pressed again remove the information. </a:t>
            </a:r>
          </a:p>
          <a:p>
            <a:r>
              <a:rPr lang="en-US" dirty="0"/>
              <a:t>Delete will need to use check boxes next to item</a:t>
            </a:r>
          </a:p>
          <a:p>
            <a:r>
              <a:rPr lang="en-US" dirty="0"/>
              <a:t>There will be an add button that will bring up a form asking user for medication, last administered date, and periodicity it is needed</a:t>
            </a:r>
          </a:p>
          <a:p>
            <a:r>
              <a:rPr lang="en-US" dirty="0"/>
              <a:t>Upon submission it will be added to the database </a:t>
            </a:r>
          </a:p>
        </p:txBody>
      </p:sp>
      <p:pic>
        <p:nvPicPr>
          <p:cNvPr id="4" name="Picture 3">
            <a:extLst>
              <a:ext uri="{FF2B5EF4-FFF2-40B4-BE49-F238E27FC236}">
                <a16:creationId xmlns:a16="http://schemas.microsoft.com/office/drawing/2014/main" id="{7E7FAAE9-BFEF-4F4E-A222-1E6D644B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EBF7F60C-FA31-49A3-A2DD-ED6BC1CE4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31025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3521-3C68-45C5-94B5-345DA56E0A5D}"/>
              </a:ext>
            </a:extLst>
          </p:cNvPr>
          <p:cNvSpPr>
            <a:spLocks noGrp="1"/>
          </p:cNvSpPr>
          <p:nvPr>
            <p:ph type="title"/>
          </p:nvPr>
        </p:nvSpPr>
        <p:spPr/>
        <p:txBody>
          <a:bodyPr/>
          <a:lstStyle/>
          <a:p>
            <a:r>
              <a:rPr lang="en-US" dirty="0"/>
              <a:t>Application Walkthrough: Locations</a:t>
            </a:r>
          </a:p>
        </p:txBody>
      </p:sp>
      <p:sp>
        <p:nvSpPr>
          <p:cNvPr id="3" name="Content Placeholder 2">
            <a:extLst>
              <a:ext uri="{FF2B5EF4-FFF2-40B4-BE49-F238E27FC236}">
                <a16:creationId xmlns:a16="http://schemas.microsoft.com/office/drawing/2014/main" id="{1E531D04-FA78-41E2-A1AE-FF2B04582BF4}"/>
              </a:ext>
            </a:extLst>
          </p:cNvPr>
          <p:cNvSpPr>
            <a:spLocks noGrp="1"/>
          </p:cNvSpPr>
          <p:nvPr>
            <p:ph idx="1"/>
          </p:nvPr>
        </p:nvSpPr>
        <p:spPr/>
        <p:txBody>
          <a:bodyPr>
            <a:normAutofit/>
          </a:bodyPr>
          <a:lstStyle/>
          <a:p>
            <a:r>
              <a:rPr lang="en-US" dirty="0"/>
              <a:t>If this option is chosen, the user will be taken to a page asking for location and what kind of location</a:t>
            </a:r>
          </a:p>
          <a:p>
            <a:r>
              <a:rPr lang="en-US" dirty="0"/>
              <a:t>Upon submission of the request, they will be given locations to check out</a:t>
            </a:r>
          </a:p>
          <a:p>
            <a:r>
              <a:rPr lang="en-US" dirty="0"/>
              <a:t>The preferred way to do this by pulling and displaying a information from BringFido.com</a:t>
            </a:r>
          </a:p>
          <a:p>
            <a:r>
              <a:rPr lang="en-US" dirty="0"/>
              <a:t>If I can’t pull specific information display the webpage in the app with their search (it uses the search data in the html)</a:t>
            </a:r>
          </a:p>
          <a:p>
            <a:r>
              <a:rPr lang="en-US" dirty="0"/>
              <a:t>Backup to this is saving locations in a database and providing them to the user upon search</a:t>
            </a:r>
          </a:p>
          <a:p>
            <a:r>
              <a:rPr lang="en-US" dirty="0"/>
              <a:t>There will be a button to rate a location where the user can enter the name and rating</a:t>
            </a:r>
          </a:p>
          <a:p>
            <a:r>
              <a:rPr lang="en-US" dirty="0"/>
              <a:t>Ratings will be displayed upon request</a:t>
            </a:r>
          </a:p>
        </p:txBody>
      </p:sp>
      <p:pic>
        <p:nvPicPr>
          <p:cNvPr id="4" name="Picture 3">
            <a:extLst>
              <a:ext uri="{FF2B5EF4-FFF2-40B4-BE49-F238E27FC236}">
                <a16:creationId xmlns:a16="http://schemas.microsoft.com/office/drawing/2014/main" id="{3B1DE42C-54B2-44E6-802B-540461F24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2CF4AE3E-587B-469A-BF35-C44A34B32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109836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1C22-DEFF-476F-9939-20ACA17EB359}"/>
              </a:ext>
            </a:extLst>
          </p:cNvPr>
          <p:cNvSpPr>
            <a:spLocks noGrp="1"/>
          </p:cNvSpPr>
          <p:nvPr>
            <p:ph type="title"/>
          </p:nvPr>
        </p:nvSpPr>
        <p:spPr/>
        <p:txBody>
          <a:bodyPr/>
          <a:lstStyle/>
          <a:p>
            <a:r>
              <a:rPr lang="en-US" dirty="0"/>
              <a:t>Application Walkthrough: Breed Information</a:t>
            </a:r>
          </a:p>
        </p:txBody>
      </p:sp>
      <p:sp>
        <p:nvSpPr>
          <p:cNvPr id="3" name="Content Placeholder 2">
            <a:extLst>
              <a:ext uri="{FF2B5EF4-FFF2-40B4-BE49-F238E27FC236}">
                <a16:creationId xmlns:a16="http://schemas.microsoft.com/office/drawing/2014/main" id="{C38F9645-A8F5-445F-815A-365C1434DE0D}"/>
              </a:ext>
            </a:extLst>
          </p:cNvPr>
          <p:cNvSpPr>
            <a:spLocks noGrp="1"/>
          </p:cNvSpPr>
          <p:nvPr>
            <p:ph idx="1"/>
          </p:nvPr>
        </p:nvSpPr>
        <p:spPr/>
        <p:txBody>
          <a:bodyPr>
            <a:normAutofit/>
          </a:bodyPr>
          <a:lstStyle/>
          <a:p>
            <a:r>
              <a:rPr lang="en-US" dirty="0"/>
              <a:t>This page will be blank to begin with and have a drop down box for specific breeds, a filter section, and a search button</a:t>
            </a:r>
          </a:p>
          <a:p>
            <a:r>
              <a:rPr lang="en-US" dirty="0"/>
              <a:t>The filter section will have the overall stat groups (friendliness, health, grooming, etc.) and a choice of 1-5 for each and make a database search based on those choices</a:t>
            </a:r>
          </a:p>
          <a:p>
            <a:r>
              <a:rPr lang="en-US" dirty="0"/>
              <a:t>If a breed is chosen the statistic information will be pulled from a data base and shown to the user at the top of the screen</a:t>
            </a:r>
          </a:p>
          <a:p>
            <a:r>
              <a:rPr lang="en-US" dirty="0"/>
              <a:t>There where be a button with the option to show more information</a:t>
            </a:r>
          </a:p>
          <a:p>
            <a:r>
              <a:rPr lang="en-US" dirty="0"/>
              <a:t>When clicked either pull information from dogtime.com or link to the page and display it at the bottom</a:t>
            </a:r>
          </a:p>
          <a:p>
            <a:pPr marL="0" indent="0">
              <a:buNone/>
            </a:pPr>
            <a:endParaRPr lang="en-US" dirty="0"/>
          </a:p>
        </p:txBody>
      </p:sp>
      <p:pic>
        <p:nvPicPr>
          <p:cNvPr id="4" name="Picture 3">
            <a:extLst>
              <a:ext uri="{FF2B5EF4-FFF2-40B4-BE49-F238E27FC236}">
                <a16:creationId xmlns:a16="http://schemas.microsoft.com/office/drawing/2014/main" id="{51A5F367-7C80-44E2-8CCC-2DE6F3877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8200" cy="925705"/>
          </a:xfrm>
          <a:prstGeom prst="rect">
            <a:avLst/>
          </a:prstGeom>
        </p:spPr>
      </p:pic>
      <p:pic>
        <p:nvPicPr>
          <p:cNvPr id="5" name="Picture 4">
            <a:extLst>
              <a:ext uri="{FF2B5EF4-FFF2-40B4-BE49-F238E27FC236}">
                <a16:creationId xmlns:a16="http://schemas.microsoft.com/office/drawing/2014/main" id="{74F0E15A-E35B-48BB-9FE9-7EA620B30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
            <a:ext cx="838200" cy="925705"/>
          </a:xfrm>
          <a:prstGeom prst="rect">
            <a:avLst/>
          </a:prstGeom>
        </p:spPr>
      </p:pic>
    </p:spTree>
    <p:extLst>
      <p:ext uri="{BB962C8B-B14F-4D97-AF65-F5344CB8AC3E}">
        <p14:creationId xmlns:p14="http://schemas.microsoft.com/office/powerpoint/2010/main" val="89527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17FF-3334-4844-82CF-9B8578FC0E78}"/>
              </a:ext>
            </a:extLst>
          </p:cNvPr>
          <p:cNvSpPr>
            <a:spLocks noGrp="1"/>
          </p:cNvSpPr>
          <p:nvPr>
            <p:ph type="title"/>
          </p:nvPr>
        </p:nvSpPr>
        <p:spPr/>
        <p:txBody>
          <a:bodyPr/>
          <a:lstStyle/>
          <a:p>
            <a:r>
              <a:rPr lang="en-US" dirty="0"/>
              <a:t>ERD</a:t>
            </a:r>
          </a:p>
        </p:txBody>
      </p:sp>
      <p:pic>
        <p:nvPicPr>
          <p:cNvPr id="7" name="Content Placeholder 6">
            <a:extLst>
              <a:ext uri="{FF2B5EF4-FFF2-40B4-BE49-F238E27FC236}">
                <a16:creationId xmlns:a16="http://schemas.microsoft.com/office/drawing/2014/main" id="{A69C6F22-7076-4C0A-81A6-14ACCEA22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018" y="1846263"/>
            <a:ext cx="8548290" cy="4022725"/>
          </a:xfrm>
        </p:spPr>
      </p:pic>
    </p:spTree>
    <p:extLst>
      <p:ext uri="{BB962C8B-B14F-4D97-AF65-F5344CB8AC3E}">
        <p14:creationId xmlns:p14="http://schemas.microsoft.com/office/powerpoint/2010/main" val="15052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AA54-5D32-42AF-84F5-05C424855F0C}"/>
              </a:ext>
            </a:extLst>
          </p:cNvPr>
          <p:cNvSpPr>
            <a:spLocks noGrp="1"/>
          </p:cNvSpPr>
          <p:nvPr>
            <p:ph type="title"/>
          </p:nvPr>
        </p:nvSpPr>
        <p:spPr/>
        <p:txBody>
          <a:bodyPr/>
          <a:lstStyle/>
          <a:p>
            <a:r>
              <a:rPr lang="en-US" dirty="0"/>
              <a:t>Personal Information Database</a:t>
            </a:r>
          </a:p>
        </p:txBody>
      </p:sp>
      <p:graphicFrame>
        <p:nvGraphicFramePr>
          <p:cNvPr id="4" name="Content Placeholder 3">
            <a:extLst>
              <a:ext uri="{FF2B5EF4-FFF2-40B4-BE49-F238E27FC236}">
                <a16:creationId xmlns:a16="http://schemas.microsoft.com/office/drawing/2014/main" id="{5FF9B199-EF0B-448A-A224-ED9C996C366C}"/>
              </a:ext>
            </a:extLst>
          </p:cNvPr>
          <p:cNvGraphicFramePr>
            <a:graphicFrameLocks noGrp="1"/>
          </p:cNvGraphicFramePr>
          <p:nvPr>
            <p:ph idx="1"/>
            <p:extLst>
              <p:ext uri="{D42A27DB-BD31-4B8C-83A1-F6EECF244321}">
                <p14:modId xmlns:p14="http://schemas.microsoft.com/office/powerpoint/2010/main" val="1299640645"/>
              </p:ext>
            </p:extLst>
          </p:nvPr>
        </p:nvGraphicFramePr>
        <p:xfrm>
          <a:off x="2278063" y="2935605"/>
          <a:ext cx="7696200" cy="1844040"/>
        </p:xfrm>
        <a:graphic>
          <a:graphicData uri="http://schemas.openxmlformats.org/drawingml/2006/table">
            <a:tbl>
              <a:tblPr/>
              <a:tblGrid>
                <a:gridCol w="1282700">
                  <a:extLst>
                    <a:ext uri="{9D8B030D-6E8A-4147-A177-3AD203B41FA5}">
                      <a16:colId xmlns:a16="http://schemas.microsoft.com/office/drawing/2014/main" val="3965366571"/>
                    </a:ext>
                  </a:extLst>
                </a:gridCol>
                <a:gridCol w="1282700">
                  <a:extLst>
                    <a:ext uri="{9D8B030D-6E8A-4147-A177-3AD203B41FA5}">
                      <a16:colId xmlns:a16="http://schemas.microsoft.com/office/drawing/2014/main" val="752617312"/>
                    </a:ext>
                  </a:extLst>
                </a:gridCol>
                <a:gridCol w="1282700">
                  <a:extLst>
                    <a:ext uri="{9D8B030D-6E8A-4147-A177-3AD203B41FA5}">
                      <a16:colId xmlns:a16="http://schemas.microsoft.com/office/drawing/2014/main" val="3028357967"/>
                    </a:ext>
                  </a:extLst>
                </a:gridCol>
                <a:gridCol w="1282700">
                  <a:extLst>
                    <a:ext uri="{9D8B030D-6E8A-4147-A177-3AD203B41FA5}">
                      <a16:colId xmlns:a16="http://schemas.microsoft.com/office/drawing/2014/main" val="856626328"/>
                    </a:ext>
                  </a:extLst>
                </a:gridCol>
                <a:gridCol w="1282700">
                  <a:extLst>
                    <a:ext uri="{9D8B030D-6E8A-4147-A177-3AD203B41FA5}">
                      <a16:colId xmlns:a16="http://schemas.microsoft.com/office/drawing/2014/main" val="2796584448"/>
                    </a:ext>
                  </a:extLst>
                </a:gridCol>
                <a:gridCol w="1282700">
                  <a:extLst>
                    <a:ext uri="{9D8B030D-6E8A-4147-A177-3AD203B41FA5}">
                      <a16:colId xmlns:a16="http://schemas.microsoft.com/office/drawing/2014/main" val="2505071863"/>
                    </a:ext>
                  </a:extLst>
                </a:gridCol>
              </a:tblGrid>
              <a:tr h="190500">
                <a:tc gridSpan="6">
                  <a:txBody>
                    <a:bodyPr/>
                    <a:lstStyle/>
                    <a:p>
                      <a:pPr algn="ctr" fontAlgn="b"/>
                      <a:r>
                        <a:rPr lang="en-US" sz="1100" b="0" i="0" u="none" strike="noStrike">
                          <a:solidFill>
                            <a:srgbClr val="000000"/>
                          </a:solidFill>
                          <a:effectLst/>
                          <a:latin typeface="Calibri" panose="020F0502020204030204" pitchFamily="34" charset="0"/>
                        </a:rPr>
                        <a:t>Personal.Table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0277166"/>
                  </a:ext>
                </a:extLst>
              </a:tr>
              <a:tr h="182880">
                <a:tc gridSpan="3">
                  <a:txBody>
                    <a:bodyPr/>
                    <a:lstStyle/>
                    <a:p>
                      <a:pPr algn="ctr" fontAlgn="b"/>
                      <a:r>
                        <a:rPr lang="en-US" sz="1100" b="0" i="0" u="none" strike="noStrike">
                          <a:solidFill>
                            <a:srgbClr val="000000"/>
                          </a:solidFill>
                          <a:effectLst/>
                          <a:latin typeface="Calibri" panose="020F0502020204030204" pitchFamily="34" charset="0"/>
                        </a:rPr>
                        <a:t>Users 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8697457"/>
                  </a:ext>
                </a:extLst>
              </a:tr>
              <a:tr h="190500">
                <a:tc>
                  <a:txBody>
                    <a:bodyPr/>
                    <a:lstStyle/>
                    <a:p>
                      <a:pPr algn="ctr" fontAlgn="b"/>
                      <a:r>
                        <a:rPr lang="en-US" sz="1100" b="0" i="0" u="none" strike="noStrike">
                          <a:solidFill>
                            <a:srgbClr val="000000"/>
                          </a:solidFill>
                          <a:effectLst/>
                          <a:latin typeface="Calibri" panose="020F0502020204030204" pitchFamily="34" charset="0"/>
                        </a:rPr>
                        <a:t>User ID (int)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User Name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Password (VarChar)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804972"/>
                  </a:ext>
                </a:extLst>
              </a:tr>
              <a:tr h="190500">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382060"/>
                  </a:ext>
                </a:extLst>
              </a:tr>
              <a:tr h="182880">
                <a:tc gridSpan="6">
                  <a:txBody>
                    <a:bodyPr/>
                    <a:lstStyle/>
                    <a:p>
                      <a:pPr algn="ctr" fontAlgn="b"/>
                      <a:r>
                        <a:rPr lang="en-US" sz="1100" b="0" i="0" u="none" strike="noStrike">
                          <a:solidFill>
                            <a:srgbClr val="000000"/>
                          </a:solidFill>
                          <a:effectLst/>
                          <a:latin typeface="Calibri" panose="020F0502020204030204" pitchFamily="34" charset="0"/>
                        </a:rPr>
                        <a:t>Personal Info 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8953715"/>
                  </a:ext>
                </a:extLst>
              </a:tr>
              <a:tr h="190500">
                <a:tc>
                  <a:txBody>
                    <a:bodyPr/>
                    <a:lstStyle/>
                    <a:p>
                      <a:pPr algn="ctr" fontAlgn="b"/>
                      <a:r>
                        <a:rPr lang="en-US" sz="1100" b="0" i="0" u="none" strike="noStrike" dirty="0">
                          <a:solidFill>
                            <a:srgbClr val="000000"/>
                          </a:solidFill>
                          <a:effectLst/>
                          <a:latin typeface="Calibri" panose="020F0502020204030204" pitchFamily="34" charset="0"/>
                        </a:rPr>
                        <a:t>User ID (int)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Dog Name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Dog Breed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Dog Age (int)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Dog Weight (int)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Dog Height (int)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22775"/>
                  </a:ext>
                </a:extLst>
              </a:tr>
              <a:tr h="190500">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5254962"/>
                  </a:ext>
                </a:extLst>
              </a:tr>
              <a:tr h="182880">
                <a:tc gridSpan="6">
                  <a:txBody>
                    <a:bodyPr/>
                    <a:lstStyle/>
                    <a:p>
                      <a:pPr algn="ctr" fontAlgn="b"/>
                      <a:r>
                        <a:rPr lang="en-US" sz="1100" b="0" i="0" u="none" strike="noStrike">
                          <a:solidFill>
                            <a:srgbClr val="000000"/>
                          </a:solidFill>
                          <a:effectLst/>
                          <a:latin typeface="Calibri" panose="020F0502020204030204" pitchFamily="34" charset="0"/>
                        </a:rPr>
                        <a:t>Medical Table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6984597"/>
                  </a:ext>
                </a:extLst>
              </a:tr>
              <a:tr h="190500">
                <a:tc>
                  <a:txBody>
                    <a:bodyPr/>
                    <a:lstStyle/>
                    <a:p>
                      <a:pPr algn="ctr" fontAlgn="b"/>
                      <a:r>
                        <a:rPr lang="en-US" sz="1100" b="0" i="0" u="none" strike="noStrike" dirty="0">
                          <a:solidFill>
                            <a:srgbClr val="000000"/>
                          </a:solidFill>
                          <a:effectLst/>
                          <a:latin typeface="Calibri" panose="020F0502020204030204" pitchFamily="34" charset="0"/>
                        </a:rPr>
                        <a:t>User ID (int)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Dog Name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Medication Name (VarChar)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Last Date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Periodicity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Next Date (Date)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0903120"/>
                  </a:ext>
                </a:extLst>
              </a:tr>
            </a:tbl>
          </a:graphicData>
        </a:graphic>
      </p:graphicFrame>
      <p:cxnSp>
        <p:nvCxnSpPr>
          <p:cNvPr id="36" name="Straight Connector 35">
            <a:extLst>
              <a:ext uri="{FF2B5EF4-FFF2-40B4-BE49-F238E27FC236}">
                <a16:creationId xmlns:a16="http://schemas.microsoft.com/office/drawing/2014/main" id="{C95930DE-093E-4D0D-BE76-E09E43044E25}"/>
              </a:ext>
            </a:extLst>
          </p:cNvPr>
          <p:cNvCxnSpPr>
            <a:cxnSpLocks/>
          </p:cNvCxnSpPr>
          <p:nvPr/>
        </p:nvCxnSpPr>
        <p:spPr>
          <a:xfrm flipH="1">
            <a:off x="1420427" y="4625266"/>
            <a:ext cx="8576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8E2F9DE-F80C-41D5-B883-54A1D280CCEE}"/>
              </a:ext>
            </a:extLst>
          </p:cNvPr>
          <p:cNvCxnSpPr>
            <a:cxnSpLocks/>
          </p:cNvCxnSpPr>
          <p:nvPr/>
        </p:nvCxnSpPr>
        <p:spPr>
          <a:xfrm flipV="1">
            <a:off x="1420427" y="3346882"/>
            <a:ext cx="0" cy="1278384"/>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3251246-4177-4B25-BE08-B5DC5DB35C25}"/>
              </a:ext>
            </a:extLst>
          </p:cNvPr>
          <p:cNvCxnSpPr>
            <a:cxnSpLocks/>
          </p:cNvCxnSpPr>
          <p:nvPr/>
        </p:nvCxnSpPr>
        <p:spPr>
          <a:xfrm>
            <a:off x="1420427" y="3346882"/>
            <a:ext cx="8576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47F4947-874E-49AB-8EBE-9CDC02D8398E}"/>
              </a:ext>
            </a:extLst>
          </p:cNvPr>
          <p:cNvCxnSpPr>
            <a:cxnSpLocks/>
          </p:cNvCxnSpPr>
          <p:nvPr/>
        </p:nvCxnSpPr>
        <p:spPr>
          <a:xfrm flipH="1">
            <a:off x="1828801" y="3994951"/>
            <a:ext cx="44926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A8A1B14-9014-42EC-A51C-FDE9AE67620C}"/>
              </a:ext>
            </a:extLst>
          </p:cNvPr>
          <p:cNvCxnSpPr>
            <a:cxnSpLocks/>
          </p:cNvCxnSpPr>
          <p:nvPr/>
        </p:nvCxnSpPr>
        <p:spPr>
          <a:xfrm flipV="1">
            <a:off x="1828800" y="3429001"/>
            <a:ext cx="0" cy="574828"/>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C50C389-8264-4D55-935C-1F2B3B7AAA2F}"/>
              </a:ext>
            </a:extLst>
          </p:cNvPr>
          <p:cNvCxnSpPr>
            <a:cxnSpLocks/>
          </p:cNvCxnSpPr>
          <p:nvPr/>
        </p:nvCxnSpPr>
        <p:spPr>
          <a:xfrm>
            <a:off x="1828800" y="3429000"/>
            <a:ext cx="4492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3553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1545</TotalTime>
  <Words>1100</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Canine Corner</vt:lpstr>
      <vt:lpstr>User Stories</vt:lpstr>
      <vt:lpstr>Application Walkthrough</vt:lpstr>
      <vt:lpstr>Application Walkthrough: Personal Information Option</vt:lpstr>
      <vt:lpstr>Application Walkthrough: Medical</vt:lpstr>
      <vt:lpstr>Application Walkthrough: Locations</vt:lpstr>
      <vt:lpstr>Application Walkthrough: Breed Information</vt:lpstr>
      <vt:lpstr>ERD</vt:lpstr>
      <vt:lpstr>Personal Information Database</vt:lpstr>
      <vt:lpstr>Location Database</vt:lpstr>
      <vt:lpstr>Breed Information Database</vt:lpstr>
      <vt:lpstr>Model Class Diagram</vt:lpstr>
      <vt:lpstr>Model Class Diagram</vt:lpstr>
      <vt:lpstr>Main Page Wireframe</vt:lpstr>
      <vt:lpstr>Personal Information Wireframe</vt:lpstr>
      <vt:lpstr>Medical Wireframe</vt:lpstr>
      <vt:lpstr>Location Wireframe</vt:lpstr>
      <vt:lpstr>Breed Information Wireframe</vt:lpstr>
      <vt:lpstr>Future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 One Dog Application</dc:title>
  <dc:creator>Garrett Snyder</dc:creator>
  <cp:lastModifiedBy>Garrett Snyder</cp:lastModifiedBy>
  <cp:revision>66</cp:revision>
  <dcterms:created xsi:type="dcterms:W3CDTF">2019-01-17T19:37:29Z</dcterms:created>
  <dcterms:modified xsi:type="dcterms:W3CDTF">2019-03-08T18:16:46Z</dcterms:modified>
</cp:coreProperties>
</file>