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9" r:id="rId3"/>
    <p:sldId id="260" r:id="rId4"/>
    <p:sldId id="263" r:id="rId5"/>
    <p:sldId id="261" r:id="rId6"/>
    <p:sldId id="262"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A3878-1C28-4E55-8CDB-20731CE843B0}" type="datetimeFigureOut">
              <a:rPr lang="en-US" smtClean="0"/>
              <a:t>5/27/2022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862E64-67BF-440F-A01E-7A714FCA81BA}" type="slidenum">
              <a:rPr lang="en-US" smtClean="0"/>
              <a:t>‹#›</a:t>
            </a:fld>
            <a:endParaRPr lang="en-US"/>
          </a:p>
        </p:txBody>
      </p:sp>
    </p:spTree>
    <p:extLst>
      <p:ext uri="{BB962C8B-B14F-4D97-AF65-F5344CB8AC3E}">
        <p14:creationId xmlns:p14="http://schemas.microsoft.com/office/powerpoint/2010/main" val="3360252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9C0FC-6A48-63D1-725F-708C27C81D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C6DA65-AA77-DB6C-C799-A969D5DEA6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85E7C8-F6F0-917C-DB7B-177A0804E71C}"/>
              </a:ext>
            </a:extLst>
          </p:cNvPr>
          <p:cNvSpPr>
            <a:spLocks noGrp="1"/>
          </p:cNvSpPr>
          <p:nvPr>
            <p:ph type="dt" sz="half" idx="10"/>
          </p:nvPr>
        </p:nvSpPr>
        <p:spPr/>
        <p:txBody>
          <a:bodyPr/>
          <a:lstStyle/>
          <a:p>
            <a:fld id="{F37D9BCA-7066-4A53-B1A9-936AD7166B87}" type="datetimeFigureOut">
              <a:rPr lang="en-US" smtClean="0"/>
              <a:t>5/27/2022</a:t>
            </a:fld>
            <a:endParaRPr lang="en-US"/>
          </a:p>
        </p:txBody>
      </p:sp>
      <p:sp>
        <p:nvSpPr>
          <p:cNvPr id="5" name="Footer Placeholder 4">
            <a:extLst>
              <a:ext uri="{FF2B5EF4-FFF2-40B4-BE49-F238E27FC236}">
                <a16:creationId xmlns:a16="http://schemas.microsoft.com/office/drawing/2014/main" id="{0DA7958C-A97B-200A-EC23-CD05B1EBDD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7A8892-0A94-64CB-BF6C-1933A18E5800}"/>
              </a:ext>
            </a:extLst>
          </p:cNvPr>
          <p:cNvSpPr>
            <a:spLocks noGrp="1"/>
          </p:cNvSpPr>
          <p:nvPr>
            <p:ph type="sldNum" sz="quarter" idx="12"/>
          </p:nvPr>
        </p:nvSpPr>
        <p:spPr/>
        <p:txBody>
          <a:bodyPr/>
          <a:lstStyle/>
          <a:p>
            <a:fld id="{71122EB3-AADB-44F9-B89C-C2C14C4589E8}" type="slidenum">
              <a:rPr lang="en-US" smtClean="0"/>
              <a:t>‹#›</a:t>
            </a:fld>
            <a:endParaRPr lang="en-US"/>
          </a:p>
        </p:txBody>
      </p:sp>
    </p:spTree>
    <p:extLst>
      <p:ext uri="{BB962C8B-B14F-4D97-AF65-F5344CB8AC3E}">
        <p14:creationId xmlns:p14="http://schemas.microsoft.com/office/powerpoint/2010/main" val="3318802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86391-B48F-B64B-1724-813AF9FFCF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964294-5A70-B986-120C-35F9753FC9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D69910-632D-CC4B-574A-44EF7122AB6B}"/>
              </a:ext>
            </a:extLst>
          </p:cNvPr>
          <p:cNvSpPr>
            <a:spLocks noGrp="1"/>
          </p:cNvSpPr>
          <p:nvPr>
            <p:ph type="dt" sz="half" idx="10"/>
          </p:nvPr>
        </p:nvSpPr>
        <p:spPr/>
        <p:txBody>
          <a:bodyPr/>
          <a:lstStyle/>
          <a:p>
            <a:fld id="{F37D9BCA-7066-4A53-B1A9-936AD7166B87}" type="datetimeFigureOut">
              <a:rPr lang="en-US" smtClean="0"/>
              <a:t>5/27/2022</a:t>
            </a:fld>
            <a:endParaRPr lang="en-US"/>
          </a:p>
        </p:txBody>
      </p:sp>
      <p:sp>
        <p:nvSpPr>
          <p:cNvPr id="5" name="Footer Placeholder 4">
            <a:extLst>
              <a:ext uri="{FF2B5EF4-FFF2-40B4-BE49-F238E27FC236}">
                <a16:creationId xmlns:a16="http://schemas.microsoft.com/office/drawing/2014/main" id="{84A9CE5E-15E9-F26D-B7E9-856686B874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C4E3B0-C838-664E-2E07-C14D59ABB565}"/>
              </a:ext>
            </a:extLst>
          </p:cNvPr>
          <p:cNvSpPr>
            <a:spLocks noGrp="1"/>
          </p:cNvSpPr>
          <p:nvPr>
            <p:ph type="sldNum" sz="quarter" idx="12"/>
          </p:nvPr>
        </p:nvSpPr>
        <p:spPr/>
        <p:txBody>
          <a:bodyPr/>
          <a:lstStyle/>
          <a:p>
            <a:fld id="{71122EB3-AADB-44F9-B89C-C2C14C4589E8}" type="slidenum">
              <a:rPr lang="en-US" smtClean="0"/>
              <a:t>‹#›</a:t>
            </a:fld>
            <a:endParaRPr lang="en-US"/>
          </a:p>
        </p:txBody>
      </p:sp>
    </p:spTree>
    <p:extLst>
      <p:ext uri="{BB962C8B-B14F-4D97-AF65-F5344CB8AC3E}">
        <p14:creationId xmlns:p14="http://schemas.microsoft.com/office/powerpoint/2010/main" val="1622350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7FD030-6692-8E3B-7806-853EE110B3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117CDC-D8A7-7867-20B7-8F124704B0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583B17-4494-28B8-9ADF-87960B300D3C}"/>
              </a:ext>
            </a:extLst>
          </p:cNvPr>
          <p:cNvSpPr>
            <a:spLocks noGrp="1"/>
          </p:cNvSpPr>
          <p:nvPr>
            <p:ph type="dt" sz="half" idx="10"/>
          </p:nvPr>
        </p:nvSpPr>
        <p:spPr/>
        <p:txBody>
          <a:bodyPr/>
          <a:lstStyle/>
          <a:p>
            <a:fld id="{F37D9BCA-7066-4A53-B1A9-936AD7166B87}" type="datetimeFigureOut">
              <a:rPr lang="en-US" smtClean="0"/>
              <a:t>5/27/2022</a:t>
            </a:fld>
            <a:endParaRPr lang="en-US"/>
          </a:p>
        </p:txBody>
      </p:sp>
      <p:sp>
        <p:nvSpPr>
          <p:cNvPr id="5" name="Footer Placeholder 4">
            <a:extLst>
              <a:ext uri="{FF2B5EF4-FFF2-40B4-BE49-F238E27FC236}">
                <a16:creationId xmlns:a16="http://schemas.microsoft.com/office/drawing/2014/main" id="{81AD89F4-0E0D-61B9-2992-DA71E37BD7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AF09D3-E628-1263-C312-92BBA6A93447}"/>
              </a:ext>
            </a:extLst>
          </p:cNvPr>
          <p:cNvSpPr>
            <a:spLocks noGrp="1"/>
          </p:cNvSpPr>
          <p:nvPr>
            <p:ph type="sldNum" sz="quarter" idx="12"/>
          </p:nvPr>
        </p:nvSpPr>
        <p:spPr/>
        <p:txBody>
          <a:bodyPr/>
          <a:lstStyle/>
          <a:p>
            <a:fld id="{71122EB3-AADB-44F9-B89C-C2C14C4589E8}" type="slidenum">
              <a:rPr lang="en-US" smtClean="0"/>
              <a:t>‹#›</a:t>
            </a:fld>
            <a:endParaRPr lang="en-US"/>
          </a:p>
        </p:txBody>
      </p:sp>
    </p:spTree>
    <p:extLst>
      <p:ext uri="{BB962C8B-B14F-4D97-AF65-F5344CB8AC3E}">
        <p14:creationId xmlns:p14="http://schemas.microsoft.com/office/powerpoint/2010/main" val="2456368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4F8FA-C4A2-2B9F-BA0B-56CACEFBD7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7A15F9-6AA5-C96D-218D-B9DD1136A4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BB8713-2419-3572-1B0E-A3F5D76972A0}"/>
              </a:ext>
            </a:extLst>
          </p:cNvPr>
          <p:cNvSpPr>
            <a:spLocks noGrp="1"/>
          </p:cNvSpPr>
          <p:nvPr>
            <p:ph type="dt" sz="half" idx="10"/>
          </p:nvPr>
        </p:nvSpPr>
        <p:spPr/>
        <p:txBody>
          <a:bodyPr/>
          <a:lstStyle/>
          <a:p>
            <a:fld id="{F37D9BCA-7066-4A53-B1A9-936AD7166B87}" type="datetimeFigureOut">
              <a:rPr lang="en-US" smtClean="0"/>
              <a:t>5/27/2022</a:t>
            </a:fld>
            <a:endParaRPr lang="en-US"/>
          </a:p>
        </p:txBody>
      </p:sp>
      <p:sp>
        <p:nvSpPr>
          <p:cNvPr id="5" name="Footer Placeholder 4">
            <a:extLst>
              <a:ext uri="{FF2B5EF4-FFF2-40B4-BE49-F238E27FC236}">
                <a16:creationId xmlns:a16="http://schemas.microsoft.com/office/drawing/2014/main" id="{FD2F3EEE-6FAF-AD9D-F7F1-E67BF6FE1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1590EC-458A-6CAC-B386-95567CAFBE57}"/>
              </a:ext>
            </a:extLst>
          </p:cNvPr>
          <p:cNvSpPr>
            <a:spLocks noGrp="1"/>
          </p:cNvSpPr>
          <p:nvPr>
            <p:ph type="sldNum" sz="quarter" idx="12"/>
          </p:nvPr>
        </p:nvSpPr>
        <p:spPr/>
        <p:txBody>
          <a:bodyPr/>
          <a:lstStyle/>
          <a:p>
            <a:fld id="{71122EB3-AADB-44F9-B89C-C2C14C4589E8}" type="slidenum">
              <a:rPr lang="en-US" smtClean="0"/>
              <a:t>‹#›</a:t>
            </a:fld>
            <a:endParaRPr lang="en-US"/>
          </a:p>
        </p:txBody>
      </p:sp>
    </p:spTree>
    <p:extLst>
      <p:ext uri="{BB962C8B-B14F-4D97-AF65-F5344CB8AC3E}">
        <p14:creationId xmlns:p14="http://schemas.microsoft.com/office/powerpoint/2010/main" val="1529934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59AE-8BCB-1F6F-9090-2DBD9C57A0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A2A4FD-62BF-5B7F-48ED-1D94CBEEAE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18E0E-1215-1AE1-6D1C-65EC3E93112C}"/>
              </a:ext>
            </a:extLst>
          </p:cNvPr>
          <p:cNvSpPr>
            <a:spLocks noGrp="1"/>
          </p:cNvSpPr>
          <p:nvPr>
            <p:ph type="dt" sz="half" idx="10"/>
          </p:nvPr>
        </p:nvSpPr>
        <p:spPr/>
        <p:txBody>
          <a:bodyPr/>
          <a:lstStyle/>
          <a:p>
            <a:fld id="{F37D9BCA-7066-4A53-B1A9-936AD7166B87}" type="datetimeFigureOut">
              <a:rPr lang="en-US" smtClean="0"/>
              <a:t>5/27/2022</a:t>
            </a:fld>
            <a:endParaRPr lang="en-US"/>
          </a:p>
        </p:txBody>
      </p:sp>
      <p:sp>
        <p:nvSpPr>
          <p:cNvPr id="5" name="Footer Placeholder 4">
            <a:extLst>
              <a:ext uri="{FF2B5EF4-FFF2-40B4-BE49-F238E27FC236}">
                <a16:creationId xmlns:a16="http://schemas.microsoft.com/office/drawing/2014/main" id="{2E50FE79-9369-AE92-9E77-DC8DDC740E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10F511-4D6A-28DB-569C-1C0B4D9D37C5}"/>
              </a:ext>
            </a:extLst>
          </p:cNvPr>
          <p:cNvSpPr>
            <a:spLocks noGrp="1"/>
          </p:cNvSpPr>
          <p:nvPr>
            <p:ph type="sldNum" sz="quarter" idx="12"/>
          </p:nvPr>
        </p:nvSpPr>
        <p:spPr/>
        <p:txBody>
          <a:bodyPr/>
          <a:lstStyle/>
          <a:p>
            <a:fld id="{71122EB3-AADB-44F9-B89C-C2C14C4589E8}" type="slidenum">
              <a:rPr lang="en-US" smtClean="0"/>
              <a:t>‹#›</a:t>
            </a:fld>
            <a:endParaRPr lang="en-US"/>
          </a:p>
        </p:txBody>
      </p:sp>
    </p:spTree>
    <p:extLst>
      <p:ext uri="{BB962C8B-B14F-4D97-AF65-F5344CB8AC3E}">
        <p14:creationId xmlns:p14="http://schemas.microsoft.com/office/powerpoint/2010/main" val="513809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71128-13F5-1B7D-A064-66332B931A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C77F55-8053-C76C-C9EF-8EAA0406E3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0877D9-123D-4E50-5C7C-66AB831878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8DAD92-C801-4086-A6BC-7E736E211AC5}"/>
              </a:ext>
            </a:extLst>
          </p:cNvPr>
          <p:cNvSpPr>
            <a:spLocks noGrp="1"/>
          </p:cNvSpPr>
          <p:nvPr>
            <p:ph type="dt" sz="half" idx="10"/>
          </p:nvPr>
        </p:nvSpPr>
        <p:spPr/>
        <p:txBody>
          <a:bodyPr/>
          <a:lstStyle/>
          <a:p>
            <a:fld id="{F37D9BCA-7066-4A53-B1A9-936AD7166B87}" type="datetimeFigureOut">
              <a:rPr lang="en-US" smtClean="0"/>
              <a:t>5/27/2022</a:t>
            </a:fld>
            <a:endParaRPr lang="en-US"/>
          </a:p>
        </p:txBody>
      </p:sp>
      <p:sp>
        <p:nvSpPr>
          <p:cNvPr id="6" name="Footer Placeholder 5">
            <a:extLst>
              <a:ext uri="{FF2B5EF4-FFF2-40B4-BE49-F238E27FC236}">
                <a16:creationId xmlns:a16="http://schemas.microsoft.com/office/drawing/2014/main" id="{81F858B6-7E5E-2EB2-C74F-DAB0DD9D9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3828D5-A1A2-F618-CA10-CF81A60D07F9}"/>
              </a:ext>
            </a:extLst>
          </p:cNvPr>
          <p:cNvSpPr>
            <a:spLocks noGrp="1"/>
          </p:cNvSpPr>
          <p:nvPr>
            <p:ph type="sldNum" sz="quarter" idx="12"/>
          </p:nvPr>
        </p:nvSpPr>
        <p:spPr/>
        <p:txBody>
          <a:bodyPr/>
          <a:lstStyle/>
          <a:p>
            <a:fld id="{71122EB3-AADB-44F9-B89C-C2C14C4589E8}" type="slidenum">
              <a:rPr lang="en-US" smtClean="0"/>
              <a:t>‹#›</a:t>
            </a:fld>
            <a:endParaRPr lang="en-US"/>
          </a:p>
        </p:txBody>
      </p:sp>
    </p:spTree>
    <p:extLst>
      <p:ext uri="{BB962C8B-B14F-4D97-AF65-F5344CB8AC3E}">
        <p14:creationId xmlns:p14="http://schemas.microsoft.com/office/powerpoint/2010/main" val="3253851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7CA95-03C3-6903-6317-6901C8B2C0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FE7782-57C6-74CE-D7EB-7057EDE699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AE9851-E832-5C51-55EB-D533272D51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9BC4B4-4A1F-99BF-BF93-BB30C60E8D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EF7A2C-727F-6496-940F-9EE6C2DB35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831263-CBA7-51D0-366A-1E1383685303}"/>
              </a:ext>
            </a:extLst>
          </p:cNvPr>
          <p:cNvSpPr>
            <a:spLocks noGrp="1"/>
          </p:cNvSpPr>
          <p:nvPr>
            <p:ph type="dt" sz="half" idx="10"/>
          </p:nvPr>
        </p:nvSpPr>
        <p:spPr/>
        <p:txBody>
          <a:bodyPr/>
          <a:lstStyle/>
          <a:p>
            <a:fld id="{F37D9BCA-7066-4A53-B1A9-936AD7166B87}" type="datetimeFigureOut">
              <a:rPr lang="en-US" smtClean="0"/>
              <a:t>5/27/2022</a:t>
            </a:fld>
            <a:endParaRPr lang="en-US"/>
          </a:p>
        </p:txBody>
      </p:sp>
      <p:sp>
        <p:nvSpPr>
          <p:cNvPr id="8" name="Footer Placeholder 7">
            <a:extLst>
              <a:ext uri="{FF2B5EF4-FFF2-40B4-BE49-F238E27FC236}">
                <a16:creationId xmlns:a16="http://schemas.microsoft.com/office/drawing/2014/main" id="{6FE0CCC8-BF72-51DA-E70F-3FA9F3928A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8564F5-DD8A-17E1-7575-A16637130DBD}"/>
              </a:ext>
            </a:extLst>
          </p:cNvPr>
          <p:cNvSpPr>
            <a:spLocks noGrp="1"/>
          </p:cNvSpPr>
          <p:nvPr>
            <p:ph type="sldNum" sz="quarter" idx="12"/>
          </p:nvPr>
        </p:nvSpPr>
        <p:spPr/>
        <p:txBody>
          <a:bodyPr/>
          <a:lstStyle/>
          <a:p>
            <a:fld id="{71122EB3-AADB-44F9-B89C-C2C14C4589E8}" type="slidenum">
              <a:rPr lang="en-US" smtClean="0"/>
              <a:t>‹#›</a:t>
            </a:fld>
            <a:endParaRPr lang="en-US"/>
          </a:p>
        </p:txBody>
      </p:sp>
    </p:spTree>
    <p:extLst>
      <p:ext uri="{BB962C8B-B14F-4D97-AF65-F5344CB8AC3E}">
        <p14:creationId xmlns:p14="http://schemas.microsoft.com/office/powerpoint/2010/main" val="491895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AEFFB-5430-73FF-C364-1C4847973F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941021-9F2A-059C-31B0-1C3D330EE67F}"/>
              </a:ext>
            </a:extLst>
          </p:cNvPr>
          <p:cNvSpPr>
            <a:spLocks noGrp="1"/>
          </p:cNvSpPr>
          <p:nvPr>
            <p:ph type="dt" sz="half" idx="10"/>
          </p:nvPr>
        </p:nvSpPr>
        <p:spPr/>
        <p:txBody>
          <a:bodyPr/>
          <a:lstStyle/>
          <a:p>
            <a:fld id="{F37D9BCA-7066-4A53-B1A9-936AD7166B87}" type="datetimeFigureOut">
              <a:rPr lang="en-US" smtClean="0"/>
              <a:t>5/27/2022</a:t>
            </a:fld>
            <a:endParaRPr lang="en-US"/>
          </a:p>
        </p:txBody>
      </p:sp>
      <p:sp>
        <p:nvSpPr>
          <p:cNvPr id="4" name="Footer Placeholder 3">
            <a:extLst>
              <a:ext uri="{FF2B5EF4-FFF2-40B4-BE49-F238E27FC236}">
                <a16:creationId xmlns:a16="http://schemas.microsoft.com/office/drawing/2014/main" id="{118129B3-BDDB-19F9-F6BB-3F4A4352FA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A689C7-27D3-D6A7-D979-BB5DE74B4C21}"/>
              </a:ext>
            </a:extLst>
          </p:cNvPr>
          <p:cNvSpPr>
            <a:spLocks noGrp="1"/>
          </p:cNvSpPr>
          <p:nvPr>
            <p:ph type="sldNum" sz="quarter" idx="12"/>
          </p:nvPr>
        </p:nvSpPr>
        <p:spPr/>
        <p:txBody>
          <a:bodyPr/>
          <a:lstStyle/>
          <a:p>
            <a:fld id="{71122EB3-AADB-44F9-B89C-C2C14C4589E8}" type="slidenum">
              <a:rPr lang="en-US" smtClean="0"/>
              <a:t>‹#›</a:t>
            </a:fld>
            <a:endParaRPr lang="en-US"/>
          </a:p>
        </p:txBody>
      </p:sp>
    </p:spTree>
    <p:extLst>
      <p:ext uri="{BB962C8B-B14F-4D97-AF65-F5344CB8AC3E}">
        <p14:creationId xmlns:p14="http://schemas.microsoft.com/office/powerpoint/2010/main" val="2166544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9B6266-6E5B-5E54-AAAE-54E39E1A9DFC}"/>
              </a:ext>
            </a:extLst>
          </p:cNvPr>
          <p:cNvSpPr>
            <a:spLocks noGrp="1"/>
          </p:cNvSpPr>
          <p:nvPr>
            <p:ph type="dt" sz="half" idx="10"/>
          </p:nvPr>
        </p:nvSpPr>
        <p:spPr/>
        <p:txBody>
          <a:bodyPr/>
          <a:lstStyle/>
          <a:p>
            <a:fld id="{F37D9BCA-7066-4A53-B1A9-936AD7166B87}" type="datetimeFigureOut">
              <a:rPr lang="en-US" smtClean="0"/>
              <a:t>5/27/2022</a:t>
            </a:fld>
            <a:endParaRPr lang="en-US"/>
          </a:p>
        </p:txBody>
      </p:sp>
      <p:sp>
        <p:nvSpPr>
          <p:cNvPr id="3" name="Footer Placeholder 2">
            <a:extLst>
              <a:ext uri="{FF2B5EF4-FFF2-40B4-BE49-F238E27FC236}">
                <a16:creationId xmlns:a16="http://schemas.microsoft.com/office/drawing/2014/main" id="{F100C6A3-8C50-783C-2A0B-B38EB6923F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87FA99-5F42-237A-02D1-38A4964778DD}"/>
              </a:ext>
            </a:extLst>
          </p:cNvPr>
          <p:cNvSpPr>
            <a:spLocks noGrp="1"/>
          </p:cNvSpPr>
          <p:nvPr>
            <p:ph type="sldNum" sz="quarter" idx="12"/>
          </p:nvPr>
        </p:nvSpPr>
        <p:spPr/>
        <p:txBody>
          <a:bodyPr/>
          <a:lstStyle/>
          <a:p>
            <a:fld id="{71122EB3-AADB-44F9-B89C-C2C14C4589E8}" type="slidenum">
              <a:rPr lang="en-US" smtClean="0"/>
              <a:t>‹#›</a:t>
            </a:fld>
            <a:endParaRPr lang="en-US"/>
          </a:p>
        </p:txBody>
      </p:sp>
    </p:spTree>
    <p:extLst>
      <p:ext uri="{BB962C8B-B14F-4D97-AF65-F5344CB8AC3E}">
        <p14:creationId xmlns:p14="http://schemas.microsoft.com/office/powerpoint/2010/main" val="1447232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346E3-54BC-C36C-7069-E75DA823DA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720B00-6B6C-54A5-5BC2-DBA1950376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420B1B-8AEC-2E6B-F008-716AF338D6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B2F8C-6BBA-5E02-42E2-2104801D68A2}"/>
              </a:ext>
            </a:extLst>
          </p:cNvPr>
          <p:cNvSpPr>
            <a:spLocks noGrp="1"/>
          </p:cNvSpPr>
          <p:nvPr>
            <p:ph type="dt" sz="half" idx="10"/>
          </p:nvPr>
        </p:nvSpPr>
        <p:spPr/>
        <p:txBody>
          <a:bodyPr/>
          <a:lstStyle/>
          <a:p>
            <a:fld id="{F37D9BCA-7066-4A53-B1A9-936AD7166B87}" type="datetimeFigureOut">
              <a:rPr lang="en-US" smtClean="0"/>
              <a:t>5/27/2022</a:t>
            </a:fld>
            <a:endParaRPr lang="en-US"/>
          </a:p>
        </p:txBody>
      </p:sp>
      <p:sp>
        <p:nvSpPr>
          <p:cNvPr id="6" name="Footer Placeholder 5">
            <a:extLst>
              <a:ext uri="{FF2B5EF4-FFF2-40B4-BE49-F238E27FC236}">
                <a16:creationId xmlns:a16="http://schemas.microsoft.com/office/drawing/2014/main" id="{226BB811-A0FC-76C9-1AFF-61813A97C7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BE0E6D-544D-6278-FA23-0788CB0E34F2}"/>
              </a:ext>
            </a:extLst>
          </p:cNvPr>
          <p:cNvSpPr>
            <a:spLocks noGrp="1"/>
          </p:cNvSpPr>
          <p:nvPr>
            <p:ph type="sldNum" sz="quarter" idx="12"/>
          </p:nvPr>
        </p:nvSpPr>
        <p:spPr/>
        <p:txBody>
          <a:bodyPr/>
          <a:lstStyle/>
          <a:p>
            <a:fld id="{71122EB3-AADB-44F9-B89C-C2C14C4589E8}" type="slidenum">
              <a:rPr lang="en-US" smtClean="0"/>
              <a:t>‹#›</a:t>
            </a:fld>
            <a:endParaRPr lang="en-US"/>
          </a:p>
        </p:txBody>
      </p:sp>
    </p:spTree>
    <p:extLst>
      <p:ext uri="{BB962C8B-B14F-4D97-AF65-F5344CB8AC3E}">
        <p14:creationId xmlns:p14="http://schemas.microsoft.com/office/powerpoint/2010/main" val="964406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6AEDF-E0DB-9513-932B-BEE0133482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109CCC-D396-EBD4-E001-49EF775B1F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41BE31-BC23-16D2-E534-42A42F9437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142211-16DC-63EC-4BE8-7EAE9A9EEFB6}"/>
              </a:ext>
            </a:extLst>
          </p:cNvPr>
          <p:cNvSpPr>
            <a:spLocks noGrp="1"/>
          </p:cNvSpPr>
          <p:nvPr>
            <p:ph type="dt" sz="half" idx="10"/>
          </p:nvPr>
        </p:nvSpPr>
        <p:spPr/>
        <p:txBody>
          <a:bodyPr/>
          <a:lstStyle/>
          <a:p>
            <a:fld id="{F37D9BCA-7066-4A53-B1A9-936AD7166B87}" type="datetimeFigureOut">
              <a:rPr lang="en-US" smtClean="0"/>
              <a:t>5/27/2022</a:t>
            </a:fld>
            <a:endParaRPr lang="en-US"/>
          </a:p>
        </p:txBody>
      </p:sp>
      <p:sp>
        <p:nvSpPr>
          <p:cNvPr id="6" name="Footer Placeholder 5">
            <a:extLst>
              <a:ext uri="{FF2B5EF4-FFF2-40B4-BE49-F238E27FC236}">
                <a16:creationId xmlns:a16="http://schemas.microsoft.com/office/drawing/2014/main" id="{A006D8C3-4902-3746-E637-C9A5C49327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3C6529-B12C-8162-CA34-FC393DD1D7AD}"/>
              </a:ext>
            </a:extLst>
          </p:cNvPr>
          <p:cNvSpPr>
            <a:spLocks noGrp="1"/>
          </p:cNvSpPr>
          <p:nvPr>
            <p:ph type="sldNum" sz="quarter" idx="12"/>
          </p:nvPr>
        </p:nvSpPr>
        <p:spPr/>
        <p:txBody>
          <a:bodyPr/>
          <a:lstStyle/>
          <a:p>
            <a:fld id="{71122EB3-AADB-44F9-B89C-C2C14C4589E8}" type="slidenum">
              <a:rPr lang="en-US" smtClean="0"/>
              <a:t>‹#›</a:t>
            </a:fld>
            <a:endParaRPr lang="en-US"/>
          </a:p>
        </p:txBody>
      </p:sp>
    </p:spTree>
    <p:extLst>
      <p:ext uri="{BB962C8B-B14F-4D97-AF65-F5344CB8AC3E}">
        <p14:creationId xmlns:p14="http://schemas.microsoft.com/office/powerpoint/2010/main" val="3391223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4C0030-6D66-5B43-181D-6FBEEF07DF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C08344-A073-0BEA-265D-606C2201A5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AFA8F0-0C47-89F5-F24F-99FF92C7B1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7D9BCA-7066-4A53-B1A9-936AD7166B87}" type="datetimeFigureOut">
              <a:rPr lang="en-US" smtClean="0"/>
              <a:t>5/27/2022</a:t>
            </a:fld>
            <a:endParaRPr lang="en-US"/>
          </a:p>
        </p:txBody>
      </p:sp>
      <p:sp>
        <p:nvSpPr>
          <p:cNvPr id="5" name="Footer Placeholder 4">
            <a:extLst>
              <a:ext uri="{FF2B5EF4-FFF2-40B4-BE49-F238E27FC236}">
                <a16:creationId xmlns:a16="http://schemas.microsoft.com/office/drawing/2014/main" id="{960043F3-720E-5AAA-E955-EA6CF62935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D5C6CF-E709-739B-DD6F-292894B83C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122EB3-AADB-44F9-B89C-C2C14C4589E8}" type="slidenum">
              <a:rPr lang="en-US" smtClean="0"/>
              <a:t>‹#›</a:t>
            </a:fld>
            <a:endParaRPr lang="en-US"/>
          </a:p>
        </p:txBody>
      </p:sp>
    </p:spTree>
    <p:extLst>
      <p:ext uri="{BB962C8B-B14F-4D97-AF65-F5344CB8AC3E}">
        <p14:creationId xmlns:p14="http://schemas.microsoft.com/office/powerpoint/2010/main" val="2485346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A4815BFB-CC85-86AF-E2C1-3FE242C01956}"/>
              </a:ext>
            </a:extLst>
          </p:cNvPr>
          <p:cNvSpPr>
            <a:spLocks noGrp="1"/>
          </p:cNvSpPr>
          <p:nvPr>
            <p:ph type="subTitle" idx="1"/>
          </p:nvPr>
        </p:nvSpPr>
        <p:spPr>
          <a:xfrm>
            <a:off x="1331480" y="1234285"/>
            <a:ext cx="9307945" cy="485306"/>
          </a:xfrm>
        </p:spPr>
        <p:txBody>
          <a:bodyPr anchor="b">
            <a:normAutofit/>
          </a:bodyPr>
          <a:lstStyle/>
          <a:p>
            <a:pPr algn="l"/>
            <a:r>
              <a:rPr lang="en-US" dirty="0"/>
              <a:t>Garrett Stanger --- User Manual</a:t>
            </a:r>
          </a:p>
        </p:txBody>
      </p:sp>
      <p:grpSp>
        <p:nvGrpSpPr>
          <p:cNvPr id="12" name="Group 11">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13"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4" name="TextBox 3">
            <a:extLst>
              <a:ext uri="{FF2B5EF4-FFF2-40B4-BE49-F238E27FC236}">
                <a16:creationId xmlns:a16="http://schemas.microsoft.com/office/drawing/2014/main" id="{787393D8-93EC-7F39-F69D-6E4C7A9AAFB4}"/>
              </a:ext>
            </a:extLst>
          </p:cNvPr>
          <p:cNvSpPr txBox="1"/>
          <p:nvPr/>
        </p:nvSpPr>
        <p:spPr>
          <a:xfrm>
            <a:off x="1331480" y="2324100"/>
            <a:ext cx="5050270" cy="1754326"/>
          </a:xfrm>
          <a:prstGeom prst="rect">
            <a:avLst/>
          </a:prstGeom>
          <a:noFill/>
        </p:spPr>
        <p:txBody>
          <a:bodyPr wrap="square" rtlCol="0">
            <a:spAutoFit/>
          </a:bodyPr>
          <a:lstStyle/>
          <a:p>
            <a:r>
              <a:rPr lang="en-US" dirty="0"/>
              <a:t>My Style: </a:t>
            </a:r>
          </a:p>
          <a:p>
            <a:r>
              <a:rPr lang="en-US" dirty="0">
                <a:solidFill>
                  <a:srgbClr val="FFC000"/>
                </a:solidFill>
              </a:rPr>
              <a:t>Gold</a:t>
            </a:r>
            <a:r>
              <a:rPr lang="en-US" dirty="0"/>
              <a:t> – </a:t>
            </a:r>
            <a:r>
              <a:rPr lang="en-US" dirty="0">
                <a:solidFill>
                  <a:srgbClr val="00B050"/>
                </a:solidFill>
              </a:rPr>
              <a:t>Green</a:t>
            </a:r>
            <a:r>
              <a:rPr lang="en-US" dirty="0"/>
              <a:t> (True Colors Test)</a:t>
            </a:r>
          </a:p>
          <a:p>
            <a:r>
              <a:rPr lang="en-US" dirty="0"/>
              <a:t>A dominant </a:t>
            </a:r>
            <a:r>
              <a:rPr lang="en-US" dirty="0">
                <a:solidFill>
                  <a:srgbClr val="FF0000"/>
                </a:solidFill>
              </a:rPr>
              <a:t>Red</a:t>
            </a:r>
            <a:r>
              <a:rPr lang="en-US" dirty="0"/>
              <a:t> (Color Code Test)</a:t>
            </a:r>
          </a:p>
          <a:p>
            <a:r>
              <a:rPr lang="en-US" dirty="0"/>
              <a:t>An </a:t>
            </a:r>
            <a:r>
              <a:rPr lang="en-US" dirty="0">
                <a:solidFill>
                  <a:srgbClr val="7030A0"/>
                </a:solidFill>
              </a:rPr>
              <a:t>ENTJ</a:t>
            </a:r>
            <a:r>
              <a:rPr lang="en-US" dirty="0"/>
              <a:t> or </a:t>
            </a:r>
            <a:r>
              <a:rPr lang="en-US" dirty="0">
                <a:solidFill>
                  <a:srgbClr val="7030A0"/>
                </a:solidFill>
              </a:rPr>
              <a:t>Commander</a:t>
            </a:r>
            <a:r>
              <a:rPr lang="en-US" dirty="0"/>
              <a:t> type – 16 Personalities Test</a:t>
            </a:r>
          </a:p>
          <a:p>
            <a:r>
              <a:rPr lang="en-US" dirty="0"/>
              <a:t>An 8 type – (Enneagram Test)</a:t>
            </a:r>
          </a:p>
          <a:p>
            <a:endParaRPr lang="en-US" dirty="0"/>
          </a:p>
        </p:txBody>
      </p:sp>
      <p:sp>
        <p:nvSpPr>
          <p:cNvPr id="5" name="TextBox 4">
            <a:extLst>
              <a:ext uri="{FF2B5EF4-FFF2-40B4-BE49-F238E27FC236}">
                <a16:creationId xmlns:a16="http://schemas.microsoft.com/office/drawing/2014/main" id="{1D11989C-27E4-6FAC-E154-3D1DCFA183B6}"/>
              </a:ext>
            </a:extLst>
          </p:cNvPr>
          <p:cNvSpPr txBox="1"/>
          <p:nvPr/>
        </p:nvSpPr>
        <p:spPr>
          <a:xfrm>
            <a:off x="6819899" y="2324100"/>
            <a:ext cx="4953001" cy="1477328"/>
          </a:xfrm>
          <a:prstGeom prst="rect">
            <a:avLst/>
          </a:prstGeom>
          <a:noFill/>
        </p:spPr>
        <p:txBody>
          <a:bodyPr wrap="square" rtlCol="0">
            <a:spAutoFit/>
          </a:bodyPr>
          <a:lstStyle/>
          <a:p>
            <a:r>
              <a:rPr lang="en-US" dirty="0"/>
              <a:t>I am motivated by success but also by loyalty. I have a strong desire to be liked by my superiors and my peers but also like to be strongly independent. I enjoy leading others to success on their paths as well.</a:t>
            </a:r>
          </a:p>
        </p:txBody>
      </p:sp>
      <p:sp>
        <p:nvSpPr>
          <p:cNvPr id="6" name="TextBox 5">
            <a:extLst>
              <a:ext uri="{FF2B5EF4-FFF2-40B4-BE49-F238E27FC236}">
                <a16:creationId xmlns:a16="http://schemas.microsoft.com/office/drawing/2014/main" id="{EC0D242C-DCBC-2BA2-4B1C-FE13448A3DE6}"/>
              </a:ext>
            </a:extLst>
          </p:cNvPr>
          <p:cNvSpPr txBox="1"/>
          <p:nvPr/>
        </p:nvSpPr>
        <p:spPr>
          <a:xfrm>
            <a:off x="1570343" y="4643021"/>
            <a:ext cx="10202558" cy="646331"/>
          </a:xfrm>
          <a:prstGeom prst="rect">
            <a:avLst/>
          </a:prstGeom>
          <a:noFill/>
        </p:spPr>
        <p:txBody>
          <a:bodyPr wrap="square" rtlCol="0">
            <a:spAutoFit/>
          </a:bodyPr>
          <a:lstStyle/>
          <a:p>
            <a:r>
              <a:rPr lang="en-US" dirty="0"/>
              <a:t>What I Value:</a:t>
            </a:r>
          </a:p>
          <a:p>
            <a:r>
              <a:rPr lang="en-US" dirty="0"/>
              <a:t>Success: I like planning and progressing through projects and being able to feel fulfilled at </a:t>
            </a:r>
            <a:r>
              <a:rPr lang="en-US"/>
              <a:t>each completion.</a:t>
            </a:r>
            <a:endParaRPr lang="en-US" dirty="0"/>
          </a:p>
        </p:txBody>
      </p:sp>
    </p:spTree>
    <p:extLst>
      <p:ext uri="{BB962C8B-B14F-4D97-AF65-F5344CB8AC3E}">
        <p14:creationId xmlns:p14="http://schemas.microsoft.com/office/powerpoint/2010/main" val="3385024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00BAF665-E865-D2F6-A2A7-3D6966906E01}"/>
              </a:ext>
            </a:extLst>
          </p:cNvPr>
          <p:cNvSpPr/>
          <p:nvPr/>
        </p:nvSpPr>
        <p:spPr>
          <a:xfrm>
            <a:off x="3346882" y="2388093"/>
            <a:ext cx="1748901" cy="87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Programming</a:t>
            </a:r>
          </a:p>
        </p:txBody>
      </p:sp>
      <p:sp>
        <p:nvSpPr>
          <p:cNvPr id="5" name="Oval 4">
            <a:extLst>
              <a:ext uri="{FF2B5EF4-FFF2-40B4-BE49-F238E27FC236}">
                <a16:creationId xmlns:a16="http://schemas.microsoft.com/office/drawing/2014/main" id="{A28171A7-0D7B-836A-0C91-64378E438AF6}"/>
              </a:ext>
            </a:extLst>
          </p:cNvPr>
          <p:cNvSpPr/>
          <p:nvPr/>
        </p:nvSpPr>
        <p:spPr>
          <a:xfrm>
            <a:off x="5332521" y="1455768"/>
            <a:ext cx="1242872" cy="57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Research</a:t>
            </a:r>
          </a:p>
        </p:txBody>
      </p:sp>
      <p:sp>
        <p:nvSpPr>
          <p:cNvPr id="12" name="Oval 11">
            <a:extLst>
              <a:ext uri="{FF2B5EF4-FFF2-40B4-BE49-F238E27FC236}">
                <a16:creationId xmlns:a16="http://schemas.microsoft.com/office/drawing/2014/main" id="{0896872C-4AED-AC3A-FCB1-4EFD7877A7A7}"/>
              </a:ext>
            </a:extLst>
          </p:cNvPr>
          <p:cNvSpPr/>
          <p:nvPr/>
        </p:nvSpPr>
        <p:spPr>
          <a:xfrm>
            <a:off x="4483224" y="3872882"/>
            <a:ext cx="1979722" cy="57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Implementation</a:t>
            </a:r>
          </a:p>
        </p:txBody>
      </p:sp>
      <p:sp>
        <p:nvSpPr>
          <p:cNvPr id="13" name="Oval 12">
            <a:extLst>
              <a:ext uri="{FF2B5EF4-FFF2-40B4-BE49-F238E27FC236}">
                <a16:creationId xmlns:a16="http://schemas.microsoft.com/office/drawing/2014/main" id="{7D7D8784-1B4A-B63D-C316-F4323E3E280A}"/>
              </a:ext>
            </a:extLst>
          </p:cNvPr>
          <p:cNvSpPr/>
          <p:nvPr/>
        </p:nvSpPr>
        <p:spPr>
          <a:xfrm>
            <a:off x="2132121" y="3872882"/>
            <a:ext cx="967666" cy="57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Fixing Bugs</a:t>
            </a:r>
          </a:p>
        </p:txBody>
      </p:sp>
      <p:sp>
        <p:nvSpPr>
          <p:cNvPr id="9" name="Oval 8">
            <a:extLst>
              <a:ext uri="{FF2B5EF4-FFF2-40B4-BE49-F238E27FC236}">
                <a16:creationId xmlns:a16="http://schemas.microsoft.com/office/drawing/2014/main" id="{6CDA902E-B3C7-54BE-C3D6-8687942CD515}"/>
              </a:ext>
            </a:extLst>
          </p:cNvPr>
          <p:cNvSpPr/>
          <p:nvPr/>
        </p:nvSpPr>
        <p:spPr>
          <a:xfrm>
            <a:off x="2863049" y="4856085"/>
            <a:ext cx="1236956"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Frustration</a:t>
            </a:r>
          </a:p>
        </p:txBody>
      </p:sp>
      <p:sp>
        <p:nvSpPr>
          <p:cNvPr id="14" name="Oval 13">
            <a:extLst>
              <a:ext uri="{FF2B5EF4-FFF2-40B4-BE49-F238E27FC236}">
                <a16:creationId xmlns:a16="http://schemas.microsoft.com/office/drawing/2014/main" id="{1DF4B03D-A187-5188-7376-DCA81D6F789A}"/>
              </a:ext>
            </a:extLst>
          </p:cNvPr>
          <p:cNvSpPr/>
          <p:nvPr/>
        </p:nvSpPr>
        <p:spPr>
          <a:xfrm>
            <a:off x="6238044" y="4856085"/>
            <a:ext cx="967666"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Coding grind</a:t>
            </a:r>
          </a:p>
        </p:txBody>
      </p:sp>
      <p:sp>
        <p:nvSpPr>
          <p:cNvPr id="15" name="Oval 14">
            <a:extLst>
              <a:ext uri="{FF2B5EF4-FFF2-40B4-BE49-F238E27FC236}">
                <a16:creationId xmlns:a16="http://schemas.microsoft.com/office/drawing/2014/main" id="{13CBCB4A-1288-DD34-5EC3-23B43FC6E758}"/>
              </a:ext>
            </a:extLst>
          </p:cNvPr>
          <p:cNvSpPr/>
          <p:nvPr/>
        </p:nvSpPr>
        <p:spPr>
          <a:xfrm>
            <a:off x="6351973" y="575014"/>
            <a:ext cx="967666"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Forum searches</a:t>
            </a:r>
          </a:p>
        </p:txBody>
      </p:sp>
      <p:sp>
        <p:nvSpPr>
          <p:cNvPr id="16" name="Oval 15">
            <a:extLst>
              <a:ext uri="{FF2B5EF4-FFF2-40B4-BE49-F238E27FC236}">
                <a16:creationId xmlns:a16="http://schemas.microsoft.com/office/drawing/2014/main" id="{A2D1F32B-A1BD-AC1C-9686-5912C524ED27}"/>
              </a:ext>
            </a:extLst>
          </p:cNvPr>
          <p:cNvSpPr/>
          <p:nvPr/>
        </p:nvSpPr>
        <p:spPr>
          <a:xfrm>
            <a:off x="4483223" y="546347"/>
            <a:ext cx="1248793"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Watching videos</a:t>
            </a:r>
          </a:p>
        </p:txBody>
      </p:sp>
      <p:sp>
        <p:nvSpPr>
          <p:cNvPr id="19" name="Oval 18">
            <a:extLst>
              <a:ext uri="{FF2B5EF4-FFF2-40B4-BE49-F238E27FC236}">
                <a16:creationId xmlns:a16="http://schemas.microsoft.com/office/drawing/2014/main" id="{49ED6597-8E01-F1BB-7889-0CC6F8091803}"/>
              </a:ext>
            </a:extLst>
          </p:cNvPr>
          <p:cNvSpPr/>
          <p:nvPr/>
        </p:nvSpPr>
        <p:spPr>
          <a:xfrm>
            <a:off x="879542" y="4737342"/>
            <a:ext cx="1527429"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Determination</a:t>
            </a:r>
          </a:p>
        </p:txBody>
      </p:sp>
      <p:cxnSp>
        <p:nvCxnSpPr>
          <p:cNvPr id="21" name="Straight Connector 20">
            <a:extLst>
              <a:ext uri="{FF2B5EF4-FFF2-40B4-BE49-F238E27FC236}">
                <a16:creationId xmlns:a16="http://schemas.microsoft.com/office/drawing/2014/main" id="{54E8E181-F477-7388-DAE0-6E392AF5A2BE}"/>
              </a:ext>
            </a:extLst>
          </p:cNvPr>
          <p:cNvCxnSpPr>
            <a:cxnSpLocks/>
            <a:stCxn id="4" idx="7"/>
            <a:endCxn id="5" idx="3"/>
          </p:cNvCxnSpPr>
          <p:nvPr/>
        </p:nvCxnSpPr>
        <p:spPr>
          <a:xfrm flipV="1">
            <a:off x="4839662" y="1948310"/>
            <a:ext cx="674873" cy="5675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46B6B7C-D660-7686-A1B0-7D440178AAAF}"/>
              </a:ext>
            </a:extLst>
          </p:cNvPr>
          <p:cNvCxnSpPr>
            <a:cxnSpLocks/>
            <a:endCxn id="12" idx="0"/>
          </p:cNvCxnSpPr>
          <p:nvPr/>
        </p:nvCxnSpPr>
        <p:spPr>
          <a:xfrm>
            <a:off x="4929195" y="3077634"/>
            <a:ext cx="543890" cy="795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E7A8B76-A193-6850-35F7-3FAEA9EC7BA2}"/>
              </a:ext>
            </a:extLst>
          </p:cNvPr>
          <p:cNvCxnSpPr>
            <a:cxnSpLocks/>
          </p:cNvCxnSpPr>
          <p:nvPr/>
        </p:nvCxnSpPr>
        <p:spPr>
          <a:xfrm>
            <a:off x="6055042" y="4328856"/>
            <a:ext cx="513921" cy="577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1C2F3AA-0015-0C94-8C81-9BD3148CA948}"/>
              </a:ext>
            </a:extLst>
          </p:cNvPr>
          <p:cNvCxnSpPr>
            <a:cxnSpLocks/>
          </p:cNvCxnSpPr>
          <p:nvPr/>
        </p:nvCxnSpPr>
        <p:spPr>
          <a:xfrm flipV="1">
            <a:off x="6238044" y="1085799"/>
            <a:ext cx="471020" cy="428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3BE0C15-181E-8C92-BC26-B546BB5A4F03}"/>
              </a:ext>
            </a:extLst>
          </p:cNvPr>
          <p:cNvCxnSpPr>
            <a:cxnSpLocks/>
            <a:stCxn id="13" idx="7"/>
          </p:cNvCxnSpPr>
          <p:nvPr/>
        </p:nvCxnSpPr>
        <p:spPr>
          <a:xfrm flipV="1">
            <a:off x="2958076" y="3165711"/>
            <a:ext cx="822618" cy="7916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9D8EFB1-B998-3F9B-13B5-FEB3502A9F78}"/>
              </a:ext>
            </a:extLst>
          </p:cNvPr>
          <p:cNvCxnSpPr>
            <a:cxnSpLocks/>
          </p:cNvCxnSpPr>
          <p:nvPr/>
        </p:nvCxnSpPr>
        <p:spPr>
          <a:xfrm flipV="1">
            <a:off x="1876721" y="4114997"/>
            <a:ext cx="651466" cy="6642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45DB070-0122-8603-ADCA-66101C2ED417}"/>
              </a:ext>
            </a:extLst>
          </p:cNvPr>
          <p:cNvCxnSpPr>
            <a:cxnSpLocks/>
          </p:cNvCxnSpPr>
          <p:nvPr/>
        </p:nvCxnSpPr>
        <p:spPr>
          <a:xfrm flipH="1" flipV="1">
            <a:off x="2761546" y="4328856"/>
            <a:ext cx="486695" cy="664218"/>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42A9864-C034-2B2A-CDDE-5AFB5A795D36}"/>
              </a:ext>
            </a:extLst>
          </p:cNvPr>
          <p:cNvSpPr txBox="1"/>
          <p:nvPr/>
        </p:nvSpPr>
        <p:spPr>
          <a:xfrm>
            <a:off x="2342599" y="284085"/>
            <a:ext cx="1885224" cy="369332"/>
          </a:xfrm>
          <a:prstGeom prst="rect">
            <a:avLst/>
          </a:prstGeom>
          <a:noFill/>
        </p:spPr>
        <p:txBody>
          <a:bodyPr wrap="square" rtlCol="0">
            <a:spAutoFit/>
          </a:bodyPr>
          <a:lstStyle/>
          <a:p>
            <a:r>
              <a:rPr lang="en-US" dirty="0"/>
              <a:t>Flow Mind Map</a:t>
            </a:r>
          </a:p>
        </p:txBody>
      </p:sp>
      <p:sp>
        <p:nvSpPr>
          <p:cNvPr id="42" name="TextBox 41">
            <a:extLst>
              <a:ext uri="{FF2B5EF4-FFF2-40B4-BE49-F238E27FC236}">
                <a16:creationId xmlns:a16="http://schemas.microsoft.com/office/drawing/2014/main" id="{7D2DF7BA-9C27-D102-BF12-5C1F05125519}"/>
              </a:ext>
            </a:extLst>
          </p:cNvPr>
          <p:cNvSpPr txBox="1"/>
          <p:nvPr/>
        </p:nvSpPr>
        <p:spPr>
          <a:xfrm>
            <a:off x="7643674" y="470517"/>
            <a:ext cx="2272683" cy="646331"/>
          </a:xfrm>
          <a:prstGeom prst="rect">
            <a:avLst/>
          </a:prstGeom>
          <a:noFill/>
        </p:spPr>
        <p:txBody>
          <a:bodyPr wrap="square" rtlCol="0">
            <a:spAutoFit/>
          </a:bodyPr>
          <a:lstStyle/>
          <a:p>
            <a:r>
              <a:rPr lang="en-US" dirty="0"/>
              <a:t>Research - Researcher</a:t>
            </a:r>
          </a:p>
          <a:p>
            <a:endParaRPr lang="en-US" dirty="0"/>
          </a:p>
        </p:txBody>
      </p:sp>
      <p:sp>
        <p:nvSpPr>
          <p:cNvPr id="43" name="TextBox 42">
            <a:extLst>
              <a:ext uri="{FF2B5EF4-FFF2-40B4-BE49-F238E27FC236}">
                <a16:creationId xmlns:a16="http://schemas.microsoft.com/office/drawing/2014/main" id="{340B55EE-580E-0E9F-908F-80C6B547DA3E}"/>
              </a:ext>
            </a:extLst>
          </p:cNvPr>
          <p:cNvSpPr txBox="1"/>
          <p:nvPr/>
        </p:nvSpPr>
        <p:spPr>
          <a:xfrm>
            <a:off x="6738151" y="2725445"/>
            <a:ext cx="3089430" cy="292388"/>
          </a:xfrm>
          <a:prstGeom prst="rect">
            <a:avLst/>
          </a:prstGeom>
          <a:noFill/>
        </p:spPr>
        <p:txBody>
          <a:bodyPr wrap="square" rtlCol="0">
            <a:spAutoFit/>
          </a:bodyPr>
          <a:lstStyle/>
          <a:p>
            <a:r>
              <a:rPr lang="en-US" sz="1300" dirty="0"/>
              <a:t>Implementation – Any kind of programmer</a:t>
            </a:r>
          </a:p>
        </p:txBody>
      </p:sp>
      <p:sp>
        <p:nvSpPr>
          <p:cNvPr id="44" name="TextBox 43">
            <a:extLst>
              <a:ext uri="{FF2B5EF4-FFF2-40B4-BE49-F238E27FC236}">
                <a16:creationId xmlns:a16="http://schemas.microsoft.com/office/drawing/2014/main" id="{545751F5-E961-26D8-A4E4-1447C260D179}"/>
              </a:ext>
            </a:extLst>
          </p:cNvPr>
          <p:cNvSpPr txBox="1"/>
          <p:nvPr/>
        </p:nvSpPr>
        <p:spPr>
          <a:xfrm>
            <a:off x="7640213" y="4634144"/>
            <a:ext cx="1944138" cy="369332"/>
          </a:xfrm>
          <a:prstGeom prst="rect">
            <a:avLst/>
          </a:prstGeom>
          <a:noFill/>
        </p:spPr>
        <p:txBody>
          <a:bodyPr wrap="square" rtlCol="0">
            <a:spAutoFit/>
          </a:bodyPr>
          <a:lstStyle/>
          <a:p>
            <a:r>
              <a:rPr lang="en-US" dirty="0"/>
              <a:t>Fixing Bugs - IT</a:t>
            </a:r>
          </a:p>
        </p:txBody>
      </p:sp>
      <p:cxnSp>
        <p:nvCxnSpPr>
          <p:cNvPr id="34" name="Straight Connector 33">
            <a:extLst>
              <a:ext uri="{FF2B5EF4-FFF2-40B4-BE49-F238E27FC236}">
                <a16:creationId xmlns:a16="http://schemas.microsoft.com/office/drawing/2014/main" id="{D1B1AE90-C1CC-16D2-56FD-D8CE6F617313}"/>
              </a:ext>
            </a:extLst>
          </p:cNvPr>
          <p:cNvCxnSpPr>
            <a:cxnSpLocks/>
          </p:cNvCxnSpPr>
          <p:nvPr/>
        </p:nvCxnSpPr>
        <p:spPr>
          <a:xfrm flipH="1" flipV="1">
            <a:off x="5460271" y="1110531"/>
            <a:ext cx="225229" cy="400485"/>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descr="What Does a Public Health Researcher Do? | Northeastern University">
            <a:extLst>
              <a:ext uri="{FF2B5EF4-FFF2-40B4-BE49-F238E27FC236}">
                <a16:creationId xmlns:a16="http://schemas.microsoft.com/office/drawing/2014/main" id="{D19E1DA7-70A2-7A70-6B7C-5296757D0B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1096" y="887193"/>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6 Signs You Won't Make a Good Programmer">
            <a:extLst>
              <a:ext uri="{FF2B5EF4-FFF2-40B4-BE49-F238E27FC236}">
                <a16:creationId xmlns:a16="http://schemas.microsoft.com/office/drawing/2014/main" id="{E6330335-97F0-0D1D-D1D0-61DF8F1A3D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6248" y="3077634"/>
            <a:ext cx="1979723" cy="131741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ow to Become an IT Support Technician">
            <a:extLst>
              <a:ext uri="{FF2B5EF4-FFF2-40B4-BE49-F238E27FC236}">
                <a16:creationId xmlns:a16="http://schemas.microsoft.com/office/drawing/2014/main" id="{73F4C648-0D74-F5AC-36B2-928DF5F24A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9888" y="5178653"/>
            <a:ext cx="1972865" cy="1129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23145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DB03D055-B961-C8A3-447D-4F97E3A2EE1D}"/>
              </a:ext>
            </a:extLst>
          </p:cNvPr>
          <p:cNvSpPr txBox="1"/>
          <p:nvPr/>
        </p:nvSpPr>
        <p:spPr>
          <a:xfrm>
            <a:off x="2698811" y="1099706"/>
            <a:ext cx="1207364" cy="1815882"/>
          </a:xfrm>
          <a:prstGeom prst="rect">
            <a:avLst/>
          </a:prstGeom>
          <a:noFill/>
        </p:spPr>
        <p:txBody>
          <a:bodyPr wrap="square" rtlCol="0">
            <a:spAutoFit/>
          </a:bodyPr>
          <a:lstStyle/>
          <a:p>
            <a:r>
              <a:rPr lang="en-US" sz="1400" dirty="0">
                <a:solidFill>
                  <a:schemeClr val="bg1"/>
                </a:solidFill>
              </a:rPr>
              <a:t>0 – </a:t>
            </a:r>
          </a:p>
          <a:p>
            <a:r>
              <a:rPr lang="en-US" sz="1400" dirty="0">
                <a:solidFill>
                  <a:schemeClr val="bg1"/>
                </a:solidFill>
              </a:rPr>
              <a:t>Working two jobs</a:t>
            </a:r>
          </a:p>
          <a:p>
            <a:r>
              <a:rPr lang="en-US" sz="1400" dirty="0">
                <a:solidFill>
                  <a:schemeClr val="bg1"/>
                </a:solidFill>
              </a:rPr>
              <a:t>Finish up school</a:t>
            </a:r>
          </a:p>
          <a:p>
            <a:r>
              <a:rPr lang="en-US" sz="1400" dirty="0">
                <a:solidFill>
                  <a:schemeClr val="bg1"/>
                </a:solidFill>
              </a:rPr>
              <a:t>Get married</a:t>
            </a:r>
          </a:p>
          <a:p>
            <a:r>
              <a:rPr lang="en-US" sz="1400" dirty="0">
                <a:solidFill>
                  <a:schemeClr val="bg1"/>
                </a:solidFill>
              </a:rPr>
              <a:t>Apply/Get internships</a:t>
            </a:r>
          </a:p>
        </p:txBody>
      </p:sp>
      <p:sp>
        <p:nvSpPr>
          <p:cNvPr id="2" name="TextBox 1">
            <a:extLst>
              <a:ext uri="{FF2B5EF4-FFF2-40B4-BE49-F238E27FC236}">
                <a16:creationId xmlns:a16="http://schemas.microsoft.com/office/drawing/2014/main" id="{A60BA307-F6A1-42DF-E51C-7D4061E33093}"/>
              </a:ext>
            </a:extLst>
          </p:cNvPr>
          <p:cNvSpPr txBox="1"/>
          <p:nvPr/>
        </p:nvSpPr>
        <p:spPr>
          <a:xfrm>
            <a:off x="4079289" y="266330"/>
            <a:ext cx="3724183" cy="707886"/>
          </a:xfrm>
          <a:prstGeom prst="rect">
            <a:avLst/>
          </a:prstGeom>
          <a:noFill/>
        </p:spPr>
        <p:txBody>
          <a:bodyPr wrap="square" rtlCol="0">
            <a:spAutoFit/>
          </a:bodyPr>
          <a:lstStyle/>
          <a:p>
            <a:pPr algn="ctr"/>
            <a:r>
              <a:rPr lang="en-US" sz="2000" b="1" dirty="0">
                <a:solidFill>
                  <a:schemeClr val="bg1"/>
                </a:solidFill>
              </a:rPr>
              <a:t>Odyssey Plan A – Software Engineering Money Plan</a:t>
            </a:r>
          </a:p>
        </p:txBody>
      </p:sp>
      <p:sp>
        <p:nvSpPr>
          <p:cNvPr id="7" name="TextBox 6">
            <a:extLst>
              <a:ext uri="{FF2B5EF4-FFF2-40B4-BE49-F238E27FC236}">
                <a16:creationId xmlns:a16="http://schemas.microsoft.com/office/drawing/2014/main" id="{236F7E78-F52B-86C9-6C5E-007670975E7C}"/>
              </a:ext>
            </a:extLst>
          </p:cNvPr>
          <p:cNvSpPr txBox="1"/>
          <p:nvPr/>
        </p:nvSpPr>
        <p:spPr>
          <a:xfrm>
            <a:off x="4079289" y="1099706"/>
            <a:ext cx="1207364" cy="2246769"/>
          </a:xfrm>
          <a:prstGeom prst="rect">
            <a:avLst/>
          </a:prstGeom>
          <a:noFill/>
        </p:spPr>
        <p:txBody>
          <a:bodyPr wrap="square" rtlCol="0">
            <a:spAutoFit/>
          </a:bodyPr>
          <a:lstStyle/>
          <a:p>
            <a:r>
              <a:rPr lang="en-US" sz="1400" dirty="0">
                <a:solidFill>
                  <a:schemeClr val="bg1"/>
                </a:solidFill>
              </a:rPr>
              <a:t>1 – </a:t>
            </a:r>
          </a:p>
          <a:p>
            <a:r>
              <a:rPr lang="en-US" sz="1400" dirty="0">
                <a:solidFill>
                  <a:schemeClr val="bg1"/>
                </a:solidFill>
              </a:rPr>
              <a:t>Graduate</a:t>
            </a:r>
          </a:p>
          <a:p>
            <a:r>
              <a:rPr lang="en-US" sz="1400" dirty="0">
                <a:solidFill>
                  <a:schemeClr val="bg1"/>
                </a:solidFill>
              </a:rPr>
              <a:t>Find career in software engineering</a:t>
            </a:r>
          </a:p>
          <a:p>
            <a:r>
              <a:rPr lang="en-US" sz="1400" dirty="0">
                <a:solidFill>
                  <a:schemeClr val="bg1"/>
                </a:solidFill>
              </a:rPr>
              <a:t>Plant roots somewhere?</a:t>
            </a:r>
          </a:p>
          <a:p>
            <a:r>
              <a:rPr lang="en-US" sz="1400" dirty="0">
                <a:solidFill>
                  <a:schemeClr val="bg1"/>
                </a:solidFill>
              </a:rPr>
              <a:t>Stay away from East coast</a:t>
            </a:r>
          </a:p>
        </p:txBody>
      </p:sp>
      <p:sp>
        <p:nvSpPr>
          <p:cNvPr id="9" name="TextBox 8">
            <a:extLst>
              <a:ext uri="{FF2B5EF4-FFF2-40B4-BE49-F238E27FC236}">
                <a16:creationId xmlns:a16="http://schemas.microsoft.com/office/drawing/2014/main" id="{7F611D21-426C-82A0-2B7B-982D47D6B989}"/>
              </a:ext>
            </a:extLst>
          </p:cNvPr>
          <p:cNvSpPr txBox="1"/>
          <p:nvPr/>
        </p:nvSpPr>
        <p:spPr>
          <a:xfrm>
            <a:off x="5459767" y="1099706"/>
            <a:ext cx="1207364" cy="2246769"/>
          </a:xfrm>
          <a:prstGeom prst="rect">
            <a:avLst/>
          </a:prstGeom>
          <a:noFill/>
        </p:spPr>
        <p:txBody>
          <a:bodyPr wrap="square" rtlCol="0">
            <a:spAutoFit/>
          </a:bodyPr>
          <a:lstStyle/>
          <a:p>
            <a:r>
              <a:rPr lang="en-US" sz="1400" dirty="0">
                <a:solidFill>
                  <a:schemeClr val="bg1"/>
                </a:solidFill>
              </a:rPr>
              <a:t>2 – </a:t>
            </a:r>
          </a:p>
          <a:p>
            <a:r>
              <a:rPr lang="en-US" sz="1400" dirty="0">
                <a:solidFill>
                  <a:schemeClr val="bg1"/>
                </a:solidFill>
              </a:rPr>
              <a:t>Buy another car</a:t>
            </a:r>
          </a:p>
          <a:p>
            <a:r>
              <a:rPr lang="en-US" sz="1400" dirty="0">
                <a:solidFill>
                  <a:schemeClr val="bg1"/>
                </a:solidFill>
              </a:rPr>
              <a:t>Start performing in career</a:t>
            </a:r>
          </a:p>
          <a:p>
            <a:r>
              <a:rPr lang="en-US" sz="1400" dirty="0">
                <a:solidFill>
                  <a:schemeClr val="bg1"/>
                </a:solidFill>
              </a:rPr>
              <a:t>Either climb work ladder or keep networking</a:t>
            </a:r>
          </a:p>
        </p:txBody>
      </p:sp>
      <p:sp>
        <p:nvSpPr>
          <p:cNvPr id="11" name="TextBox 10">
            <a:extLst>
              <a:ext uri="{FF2B5EF4-FFF2-40B4-BE49-F238E27FC236}">
                <a16:creationId xmlns:a16="http://schemas.microsoft.com/office/drawing/2014/main" id="{4549C07E-8C6A-ADD2-DFF0-4D6A1E4DAB0D}"/>
              </a:ext>
            </a:extLst>
          </p:cNvPr>
          <p:cNvSpPr txBox="1"/>
          <p:nvPr/>
        </p:nvSpPr>
        <p:spPr>
          <a:xfrm>
            <a:off x="6840245" y="1099706"/>
            <a:ext cx="1207364" cy="1169551"/>
          </a:xfrm>
          <a:prstGeom prst="rect">
            <a:avLst/>
          </a:prstGeom>
          <a:noFill/>
        </p:spPr>
        <p:txBody>
          <a:bodyPr wrap="square" rtlCol="0">
            <a:spAutoFit/>
          </a:bodyPr>
          <a:lstStyle/>
          <a:p>
            <a:r>
              <a:rPr lang="en-US" sz="1400" dirty="0">
                <a:solidFill>
                  <a:schemeClr val="bg1"/>
                </a:solidFill>
              </a:rPr>
              <a:t>3 – </a:t>
            </a:r>
          </a:p>
          <a:p>
            <a:r>
              <a:rPr lang="en-US" sz="1400" dirty="0">
                <a:solidFill>
                  <a:schemeClr val="bg1"/>
                </a:solidFill>
              </a:rPr>
              <a:t>Keep on developing skills or management</a:t>
            </a:r>
          </a:p>
        </p:txBody>
      </p:sp>
      <p:sp>
        <p:nvSpPr>
          <p:cNvPr id="12" name="TextBox 11">
            <a:extLst>
              <a:ext uri="{FF2B5EF4-FFF2-40B4-BE49-F238E27FC236}">
                <a16:creationId xmlns:a16="http://schemas.microsoft.com/office/drawing/2014/main" id="{F6773077-11CA-5F38-F48C-BAA6046F7380}"/>
              </a:ext>
            </a:extLst>
          </p:cNvPr>
          <p:cNvSpPr txBox="1"/>
          <p:nvPr/>
        </p:nvSpPr>
        <p:spPr>
          <a:xfrm>
            <a:off x="8047609" y="1052454"/>
            <a:ext cx="1207364" cy="1815882"/>
          </a:xfrm>
          <a:prstGeom prst="rect">
            <a:avLst/>
          </a:prstGeom>
          <a:noFill/>
        </p:spPr>
        <p:txBody>
          <a:bodyPr wrap="square" rtlCol="0">
            <a:spAutoFit/>
          </a:bodyPr>
          <a:lstStyle/>
          <a:p>
            <a:r>
              <a:rPr lang="en-US" sz="1400" dirty="0">
                <a:solidFill>
                  <a:schemeClr val="bg1"/>
                </a:solidFill>
              </a:rPr>
              <a:t>4 – </a:t>
            </a:r>
          </a:p>
          <a:p>
            <a:r>
              <a:rPr lang="en-US" sz="1400" dirty="0">
                <a:solidFill>
                  <a:schemeClr val="bg1"/>
                </a:solidFill>
              </a:rPr>
              <a:t>Identify how much you like job, determine whether a new career is needed.</a:t>
            </a:r>
          </a:p>
        </p:txBody>
      </p:sp>
      <p:sp>
        <p:nvSpPr>
          <p:cNvPr id="3" name="TextBox 2">
            <a:extLst>
              <a:ext uri="{FF2B5EF4-FFF2-40B4-BE49-F238E27FC236}">
                <a16:creationId xmlns:a16="http://schemas.microsoft.com/office/drawing/2014/main" id="{E414B17D-F23A-9CFE-52A1-AD2F3EAC2959}"/>
              </a:ext>
            </a:extLst>
          </p:cNvPr>
          <p:cNvSpPr txBox="1"/>
          <p:nvPr/>
        </p:nvSpPr>
        <p:spPr>
          <a:xfrm>
            <a:off x="2534219" y="3870664"/>
            <a:ext cx="2437276" cy="1261884"/>
          </a:xfrm>
          <a:prstGeom prst="rect">
            <a:avLst/>
          </a:prstGeom>
          <a:noFill/>
        </p:spPr>
        <p:txBody>
          <a:bodyPr wrap="square" rtlCol="0">
            <a:spAutoFit/>
          </a:bodyPr>
          <a:lstStyle/>
          <a:p>
            <a:r>
              <a:rPr lang="en-US" sz="1600" dirty="0">
                <a:solidFill>
                  <a:schemeClr val="bg1"/>
                </a:solidFill>
              </a:rPr>
              <a:t>Resources: </a:t>
            </a:r>
            <a:r>
              <a:rPr lang="en-US" sz="1400" dirty="0">
                <a:solidFill>
                  <a:schemeClr val="bg1"/>
                </a:solidFill>
              </a:rPr>
              <a:t>Time, money, skill, contacts</a:t>
            </a:r>
          </a:p>
          <a:p>
            <a:r>
              <a:rPr lang="en-US" sz="1600" dirty="0">
                <a:solidFill>
                  <a:schemeClr val="bg1"/>
                </a:solidFill>
              </a:rPr>
              <a:t>Likeability: </a:t>
            </a:r>
            <a:r>
              <a:rPr lang="en-US" sz="1400" dirty="0">
                <a:solidFill>
                  <a:schemeClr val="bg1"/>
                </a:solidFill>
              </a:rPr>
              <a:t>Excited</a:t>
            </a:r>
          </a:p>
          <a:p>
            <a:r>
              <a:rPr lang="en-US" sz="1600" dirty="0">
                <a:solidFill>
                  <a:schemeClr val="bg1"/>
                </a:solidFill>
              </a:rPr>
              <a:t>Confidence: </a:t>
            </a:r>
            <a:r>
              <a:rPr lang="en-US" sz="1400" dirty="0">
                <a:solidFill>
                  <a:schemeClr val="bg1"/>
                </a:solidFill>
              </a:rPr>
              <a:t>Uncertain about skill level.</a:t>
            </a:r>
          </a:p>
        </p:txBody>
      </p:sp>
      <p:sp>
        <p:nvSpPr>
          <p:cNvPr id="5" name="TextBox 4">
            <a:extLst>
              <a:ext uri="{FF2B5EF4-FFF2-40B4-BE49-F238E27FC236}">
                <a16:creationId xmlns:a16="http://schemas.microsoft.com/office/drawing/2014/main" id="{5E4EFD3B-0210-6B89-A182-311903FA8976}"/>
              </a:ext>
            </a:extLst>
          </p:cNvPr>
          <p:cNvSpPr txBox="1"/>
          <p:nvPr/>
        </p:nvSpPr>
        <p:spPr>
          <a:xfrm>
            <a:off x="6258402" y="3728621"/>
            <a:ext cx="3134173" cy="1354217"/>
          </a:xfrm>
          <a:prstGeom prst="rect">
            <a:avLst/>
          </a:prstGeom>
          <a:noFill/>
        </p:spPr>
        <p:txBody>
          <a:bodyPr wrap="square" rtlCol="0">
            <a:spAutoFit/>
          </a:bodyPr>
          <a:lstStyle/>
          <a:p>
            <a:r>
              <a:rPr lang="en-US" dirty="0">
                <a:solidFill>
                  <a:schemeClr val="bg1"/>
                </a:solidFill>
              </a:rPr>
              <a:t>Questions:</a:t>
            </a:r>
          </a:p>
          <a:p>
            <a:r>
              <a:rPr lang="en-US" sz="1600" dirty="0">
                <a:solidFill>
                  <a:schemeClr val="bg1"/>
                </a:solidFill>
              </a:rPr>
              <a:t>Will I like this career path?</a:t>
            </a:r>
          </a:p>
          <a:p>
            <a:r>
              <a:rPr lang="en-US" sz="1600" dirty="0">
                <a:solidFill>
                  <a:schemeClr val="bg1"/>
                </a:solidFill>
              </a:rPr>
              <a:t>Will I be good at it?</a:t>
            </a:r>
          </a:p>
          <a:p>
            <a:r>
              <a:rPr lang="en-US" sz="1600" dirty="0">
                <a:solidFill>
                  <a:schemeClr val="bg1"/>
                </a:solidFill>
              </a:rPr>
              <a:t>Will I be able to see myself doing it for the rest of my life?</a:t>
            </a:r>
          </a:p>
        </p:txBody>
      </p:sp>
    </p:spTree>
    <p:extLst>
      <p:ext uri="{BB962C8B-B14F-4D97-AF65-F5344CB8AC3E}">
        <p14:creationId xmlns:p14="http://schemas.microsoft.com/office/powerpoint/2010/main" val="112446153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DB03D055-B961-C8A3-447D-4F97E3A2EE1D}"/>
              </a:ext>
            </a:extLst>
          </p:cNvPr>
          <p:cNvSpPr txBox="1"/>
          <p:nvPr/>
        </p:nvSpPr>
        <p:spPr>
          <a:xfrm>
            <a:off x="2698811" y="1099706"/>
            <a:ext cx="1207364" cy="1384995"/>
          </a:xfrm>
          <a:prstGeom prst="rect">
            <a:avLst/>
          </a:prstGeom>
          <a:noFill/>
        </p:spPr>
        <p:txBody>
          <a:bodyPr wrap="square" rtlCol="0">
            <a:spAutoFit/>
          </a:bodyPr>
          <a:lstStyle/>
          <a:p>
            <a:r>
              <a:rPr lang="en-US" sz="1400" dirty="0">
                <a:solidFill>
                  <a:schemeClr val="bg1"/>
                </a:solidFill>
              </a:rPr>
              <a:t>0 – </a:t>
            </a:r>
          </a:p>
          <a:p>
            <a:r>
              <a:rPr lang="en-US" sz="1400" dirty="0">
                <a:solidFill>
                  <a:schemeClr val="bg1"/>
                </a:solidFill>
              </a:rPr>
              <a:t>Working two jobs</a:t>
            </a:r>
          </a:p>
          <a:p>
            <a:r>
              <a:rPr lang="en-US" sz="1400" dirty="0">
                <a:solidFill>
                  <a:schemeClr val="bg1"/>
                </a:solidFill>
              </a:rPr>
              <a:t>Finish school?</a:t>
            </a:r>
          </a:p>
          <a:p>
            <a:r>
              <a:rPr lang="en-US" sz="1400" dirty="0">
                <a:solidFill>
                  <a:schemeClr val="bg1"/>
                </a:solidFill>
              </a:rPr>
              <a:t>Start trade school?</a:t>
            </a:r>
          </a:p>
        </p:txBody>
      </p:sp>
      <p:sp>
        <p:nvSpPr>
          <p:cNvPr id="2" name="TextBox 1">
            <a:extLst>
              <a:ext uri="{FF2B5EF4-FFF2-40B4-BE49-F238E27FC236}">
                <a16:creationId xmlns:a16="http://schemas.microsoft.com/office/drawing/2014/main" id="{A60BA307-F6A1-42DF-E51C-7D4061E33093}"/>
              </a:ext>
            </a:extLst>
          </p:cNvPr>
          <p:cNvSpPr txBox="1"/>
          <p:nvPr/>
        </p:nvSpPr>
        <p:spPr>
          <a:xfrm>
            <a:off x="4079289" y="266330"/>
            <a:ext cx="3724183" cy="707886"/>
          </a:xfrm>
          <a:prstGeom prst="rect">
            <a:avLst/>
          </a:prstGeom>
          <a:noFill/>
        </p:spPr>
        <p:txBody>
          <a:bodyPr wrap="square" rtlCol="0">
            <a:spAutoFit/>
          </a:bodyPr>
          <a:lstStyle/>
          <a:p>
            <a:pPr algn="ctr"/>
            <a:r>
              <a:rPr lang="en-US" sz="2000" b="1" dirty="0">
                <a:solidFill>
                  <a:schemeClr val="bg1"/>
                </a:solidFill>
              </a:rPr>
              <a:t>Odyssey Plan B – Current Skillset Fallback Plan</a:t>
            </a:r>
          </a:p>
        </p:txBody>
      </p:sp>
      <p:sp>
        <p:nvSpPr>
          <p:cNvPr id="7" name="TextBox 6">
            <a:extLst>
              <a:ext uri="{FF2B5EF4-FFF2-40B4-BE49-F238E27FC236}">
                <a16:creationId xmlns:a16="http://schemas.microsoft.com/office/drawing/2014/main" id="{236F7E78-F52B-86C9-6C5E-007670975E7C}"/>
              </a:ext>
            </a:extLst>
          </p:cNvPr>
          <p:cNvSpPr txBox="1"/>
          <p:nvPr/>
        </p:nvSpPr>
        <p:spPr>
          <a:xfrm>
            <a:off x="4079289" y="1099706"/>
            <a:ext cx="1318334" cy="1384995"/>
          </a:xfrm>
          <a:prstGeom prst="rect">
            <a:avLst/>
          </a:prstGeom>
          <a:noFill/>
        </p:spPr>
        <p:txBody>
          <a:bodyPr wrap="square" rtlCol="0">
            <a:spAutoFit/>
          </a:bodyPr>
          <a:lstStyle/>
          <a:p>
            <a:r>
              <a:rPr lang="en-US" sz="1400" dirty="0">
                <a:solidFill>
                  <a:schemeClr val="bg1"/>
                </a:solidFill>
              </a:rPr>
              <a:t>1 – </a:t>
            </a:r>
          </a:p>
          <a:p>
            <a:r>
              <a:rPr lang="en-US" sz="1400" dirty="0">
                <a:solidFill>
                  <a:schemeClr val="bg1"/>
                </a:solidFill>
              </a:rPr>
              <a:t>Start apprenticeship.</a:t>
            </a:r>
          </a:p>
          <a:p>
            <a:r>
              <a:rPr lang="en-US" sz="1400" dirty="0">
                <a:solidFill>
                  <a:schemeClr val="bg1"/>
                </a:solidFill>
              </a:rPr>
              <a:t>Work with Steve</a:t>
            </a:r>
          </a:p>
          <a:p>
            <a:r>
              <a:rPr lang="en-US" sz="1400" dirty="0">
                <a:solidFill>
                  <a:schemeClr val="bg1"/>
                </a:solidFill>
              </a:rPr>
              <a:t>Graduate?</a:t>
            </a:r>
          </a:p>
        </p:txBody>
      </p:sp>
      <p:sp>
        <p:nvSpPr>
          <p:cNvPr id="9" name="TextBox 8">
            <a:extLst>
              <a:ext uri="{FF2B5EF4-FFF2-40B4-BE49-F238E27FC236}">
                <a16:creationId xmlns:a16="http://schemas.microsoft.com/office/drawing/2014/main" id="{7F611D21-426C-82A0-2B7B-982D47D6B989}"/>
              </a:ext>
            </a:extLst>
          </p:cNvPr>
          <p:cNvSpPr txBox="1"/>
          <p:nvPr/>
        </p:nvSpPr>
        <p:spPr>
          <a:xfrm>
            <a:off x="5459767" y="1099706"/>
            <a:ext cx="1318334" cy="1384995"/>
          </a:xfrm>
          <a:prstGeom prst="rect">
            <a:avLst/>
          </a:prstGeom>
          <a:noFill/>
        </p:spPr>
        <p:txBody>
          <a:bodyPr wrap="square" rtlCol="0">
            <a:spAutoFit/>
          </a:bodyPr>
          <a:lstStyle/>
          <a:p>
            <a:r>
              <a:rPr lang="en-US" sz="1400" dirty="0">
                <a:solidFill>
                  <a:schemeClr val="bg1"/>
                </a:solidFill>
              </a:rPr>
              <a:t>2 – </a:t>
            </a:r>
          </a:p>
          <a:p>
            <a:r>
              <a:rPr lang="en-US" sz="1400" dirty="0">
                <a:solidFill>
                  <a:schemeClr val="bg1"/>
                </a:solidFill>
              </a:rPr>
              <a:t>Continue apprenticeship</a:t>
            </a:r>
          </a:p>
          <a:p>
            <a:r>
              <a:rPr lang="en-US" sz="1400" dirty="0">
                <a:solidFill>
                  <a:schemeClr val="bg1"/>
                </a:solidFill>
              </a:rPr>
              <a:t>Continue working with Steve and Andy</a:t>
            </a:r>
          </a:p>
        </p:txBody>
      </p:sp>
      <p:sp>
        <p:nvSpPr>
          <p:cNvPr id="11" name="TextBox 10">
            <a:extLst>
              <a:ext uri="{FF2B5EF4-FFF2-40B4-BE49-F238E27FC236}">
                <a16:creationId xmlns:a16="http://schemas.microsoft.com/office/drawing/2014/main" id="{4549C07E-8C6A-ADD2-DFF0-4D6A1E4DAB0D}"/>
              </a:ext>
            </a:extLst>
          </p:cNvPr>
          <p:cNvSpPr txBox="1"/>
          <p:nvPr/>
        </p:nvSpPr>
        <p:spPr>
          <a:xfrm>
            <a:off x="6840245" y="1099706"/>
            <a:ext cx="1318334" cy="1600438"/>
          </a:xfrm>
          <a:prstGeom prst="rect">
            <a:avLst/>
          </a:prstGeom>
          <a:noFill/>
        </p:spPr>
        <p:txBody>
          <a:bodyPr wrap="square" rtlCol="0">
            <a:spAutoFit/>
          </a:bodyPr>
          <a:lstStyle/>
          <a:p>
            <a:r>
              <a:rPr lang="en-US" sz="1400" dirty="0">
                <a:solidFill>
                  <a:schemeClr val="bg1"/>
                </a:solidFill>
              </a:rPr>
              <a:t>3 – </a:t>
            </a:r>
          </a:p>
          <a:p>
            <a:r>
              <a:rPr lang="en-US" sz="1400" dirty="0">
                <a:solidFill>
                  <a:schemeClr val="bg1"/>
                </a:solidFill>
              </a:rPr>
              <a:t>Take over Johnson Heating with Steve</a:t>
            </a:r>
          </a:p>
          <a:p>
            <a:r>
              <a:rPr lang="en-US" sz="1400" dirty="0">
                <a:solidFill>
                  <a:schemeClr val="bg1"/>
                </a:solidFill>
              </a:rPr>
              <a:t>Finish apprenticeship</a:t>
            </a:r>
          </a:p>
        </p:txBody>
      </p:sp>
      <p:sp>
        <p:nvSpPr>
          <p:cNvPr id="12" name="TextBox 11">
            <a:extLst>
              <a:ext uri="{FF2B5EF4-FFF2-40B4-BE49-F238E27FC236}">
                <a16:creationId xmlns:a16="http://schemas.microsoft.com/office/drawing/2014/main" id="{F6773077-11CA-5F38-F48C-BAA6046F7380}"/>
              </a:ext>
            </a:extLst>
          </p:cNvPr>
          <p:cNvSpPr txBox="1"/>
          <p:nvPr/>
        </p:nvSpPr>
        <p:spPr>
          <a:xfrm>
            <a:off x="8047609" y="1052454"/>
            <a:ext cx="1207364" cy="738664"/>
          </a:xfrm>
          <a:prstGeom prst="rect">
            <a:avLst/>
          </a:prstGeom>
          <a:noFill/>
        </p:spPr>
        <p:txBody>
          <a:bodyPr wrap="square" rtlCol="0">
            <a:spAutoFit/>
          </a:bodyPr>
          <a:lstStyle/>
          <a:p>
            <a:r>
              <a:rPr lang="en-US" sz="1400" dirty="0">
                <a:solidFill>
                  <a:schemeClr val="bg1"/>
                </a:solidFill>
              </a:rPr>
              <a:t>4 – </a:t>
            </a:r>
          </a:p>
          <a:p>
            <a:r>
              <a:rPr lang="en-US" sz="1400" dirty="0">
                <a:solidFill>
                  <a:schemeClr val="bg1"/>
                </a:solidFill>
              </a:rPr>
              <a:t>Continue HVAC career</a:t>
            </a:r>
          </a:p>
        </p:txBody>
      </p:sp>
      <p:sp>
        <p:nvSpPr>
          <p:cNvPr id="3" name="TextBox 2">
            <a:extLst>
              <a:ext uri="{FF2B5EF4-FFF2-40B4-BE49-F238E27FC236}">
                <a16:creationId xmlns:a16="http://schemas.microsoft.com/office/drawing/2014/main" id="{E414B17D-F23A-9CFE-52A1-AD2F3EAC2959}"/>
              </a:ext>
            </a:extLst>
          </p:cNvPr>
          <p:cNvSpPr txBox="1"/>
          <p:nvPr/>
        </p:nvSpPr>
        <p:spPr>
          <a:xfrm>
            <a:off x="2534219" y="3870664"/>
            <a:ext cx="2437276" cy="1046440"/>
          </a:xfrm>
          <a:prstGeom prst="rect">
            <a:avLst/>
          </a:prstGeom>
          <a:noFill/>
        </p:spPr>
        <p:txBody>
          <a:bodyPr wrap="square" rtlCol="0">
            <a:spAutoFit/>
          </a:bodyPr>
          <a:lstStyle/>
          <a:p>
            <a:r>
              <a:rPr lang="en-US" sz="1600" dirty="0">
                <a:solidFill>
                  <a:schemeClr val="bg1"/>
                </a:solidFill>
              </a:rPr>
              <a:t>Resources: </a:t>
            </a:r>
            <a:r>
              <a:rPr lang="en-US" sz="1400" dirty="0">
                <a:solidFill>
                  <a:schemeClr val="bg1"/>
                </a:solidFill>
              </a:rPr>
              <a:t>Time, skill</a:t>
            </a:r>
          </a:p>
          <a:p>
            <a:r>
              <a:rPr lang="en-US" sz="1600" dirty="0">
                <a:solidFill>
                  <a:schemeClr val="bg1"/>
                </a:solidFill>
              </a:rPr>
              <a:t>Likeability: </a:t>
            </a:r>
            <a:r>
              <a:rPr lang="en-US" sz="1400" dirty="0">
                <a:solidFill>
                  <a:schemeClr val="bg1"/>
                </a:solidFill>
              </a:rPr>
              <a:t>Indifferent</a:t>
            </a:r>
          </a:p>
          <a:p>
            <a:r>
              <a:rPr lang="en-US" sz="1600" dirty="0">
                <a:solidFill>
                  <a:schemeClr val="bg1"/>
                </a:solidFill>
              </a:rPr>
              <a:t>Confidence: </a:t>
            </a:r>
            <a:r>
              <a:rPr lang="en-US" sz="1400" dirty="0">
                <a:solidFill>
                  <a:schemeClr val="bg1"/>
                </a:solidFill>
              </a:rPr>
              <a:t>Confident in my skill level. </a:t>
            </a:r>
          </a:p>
        </p:txBody>
      </p:sp>
      <p:sp>
        <p:nvSpPr>
          <p:cNvPr id="5" name="TextBox 4">
            <a:extLst>
              <a:ext uri="{FF2B5EF4-FFF2-40B4-BE49-F238E27FC236}">
                <a16:creationId xmlns:a16="http://schemas.microsoft.com/office/drawing/2014/main" id="{5E4EFD3B-0210-6B89-A182-311903FA8976}"/>
              </a:ext>
            </a:extLst>
          </p:cNvPr>
          <p:cNvSpPr txBox="1"/>
          <p:nvPr/>
        </p:nvSpPr>
        <p:spPr>
          <a:xfrm>
            <a:off x="6258402" y="3728621"/>
            <a:ext cx="3134173" cy="1600438"/>
          </a:xfrm>
          <a:prstGeom prst="rect">
            <a:avLst/>
          </a:prstGeom>
          <a:noFill/>
        </p:spPr>
        <p:txBody>
          <a:bodyPr wrap="square" rtlCol="0">
            <a:spAutoFit/>
          </a:bodyPr>
          <a:lstStyle/>
          <a:p>
            <a:r>
              <a:rPr lang="en-US" dirty="0">
                <a:solidFill>
                  <a:schemeClr val="bg1"/>
                </a:solidFill>
              </a:rPr>
              <a:t>Questions:</a:t>
            </a:r>
          </a:p>
          <a:p>
            <a:r>
              <a:rPr lang="en-US" sz="1600" dirty="0">
                <a:solidFill>
                  <a:schemeClr val="bg1"/>
                </a:solidFill>
              </a:rPr>
              <a:t>Will I like this career path?</a:t>
            </a:r>
          </a:p>
          <a:p>
            <a:r>
              <a:rPr lang="en-US" sz="1600" dirty="0">
                <a:solidFill>
                  <a:schemeClr val="bg1"/>
                </a:solidFill>
              </a:rPr>
              <a:t>Will I be able to see myself doing it for the rest of my life?</a:t>
            </a:r>
          </a:p>
          <a:p>
            <a:r>
              <a:rPr lang="en-US" sz="1600" dirty="0">
                <a:solidFill>
                  <a:schemeClr val="bg1"/>
                </a:solidFill>
              </a:rPr>
              <a:t>Will I be able to provide for my family?</a:t>
            </a:r>
          </a:p>
        </p:txBody>
      </p:sp>
    </p:spTree>
    <p:extLst>
      <p:ext uri="{BB962C8B-B14F-4D97-AF65-F5344CB8AC3E}">
        <p14:creationId xmlns:p14="http://schemas.microsoft.com/office/powerpoint/2010/main" val="206640270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DB03D055-B961-C8A3-447D-4F97E3A2EE1D}"/>
              </a:ext>
            </a:extLst>
          </p:cNvPr>
          <p:cNvSpPr txBox="1"/>
          <p:nvPr/>
        </p:nvSpPr>
        <p:spPr>
          <a:xfrm>
            <a:off x="2698811" y="1099706"/>
            <a:ext cx="1207364" cy="2031325"/>
          </a:xfrm>
          <a:prstGeom prst="rect">
            <a:avLst/>
          </a:prstGeom>
          <a:noFill/>
        </p:spPr>
        <p:txBody>
          <a:bodyPr wrap="square" rtlCol="0">
            <a:spAutoFit/>
          </a:bodyPr>
          <a:lstStyle/>
          <a:p>
            <a:r>
              <a:rPr lang="en-US" sz="1400" dirty="0">
                <a:solidFill>
                  <a:schemeClr val="bg1"/>
                </a:solidFill>
              </a:rPr>
              <a:t>0 – </a:t>
            </a:r>
          </a:p>
          <a:p>
            <a:r>
              <a:rPr lang="en-US" sz="1400" dirty="0">
                <a:solidFill>
                  <a:schemeClr val="bg1"/>
                </a:solidFill>
              </a:rPr>
              <a:t>Drop out of school</a:t>
            </a:r>
          </a:p>
          <a:p>
            <a:r>
              <a:rPr lang="en-US" sz="1400" dirty="0">
                <a:solidFill>
                  <a:schemeClr val="bg1"/>
                </a:solidFill>
              </a:rPr>
              <a:t>Start streaming as a side gig</a:t>
            </a:r>
          </a:p>
          <a:p>
            <a:r>
              <a:rPr lang="en-US" sz="1400" dirty="0">
                <a:solidFill>
                  <a:schemeClr val="bg1"/>
                </a:solidFill>
              </a:rPr>
              <a:t>Travel like crazy in the US</a:t>
            </a:r>
          </a:p>
        </p:txBody>
      </p:sp>
      <p:sp>
        <p:nvSpPr>
          <p:cNvPr id="2" name="TextBox 1">
            <a:extLst>
              <a:ext uri="{FF2B5EF4-FFF2-40B4-BE49-F238E27FC236}">
                <a16:creationId xmlns:a16="http://schemas.microsoft.com/office/drawing/2014/main" id="{A60BA307-F6A1-42DF-E51C-7D4061E33093}"/>
              </a:ext>
            </a:extLst>
          </p:cNvPr>
          <p:cNvSpPr txBox="1"/>
          <p:nvPr/>
        </p:nvSpPr>
        <p:spPr>
          <a:xfrm>
            <a:off x="4079289" y="266330"/>
            <a:ext cx="3724183" cy="707886"/>
          </a:xfrm>
          <a:prstGeom prst="rect">
            <a:avLst/>
          </a:prstGeom>
          <a:noFill/>
        </p:spPr>
        <p:txBody>
          <a:bodyPr wrap="square" rtlCol="0">
            <a:spAutoFit/>
          </a:bodyPr>
          <a:lstStyle/>
          <a:p>
            <a:pPr algn="ctr"/>
            <a:r>
              <a:rPr lang="en-US" sz="2000" b="1" dirty="0">
                <a:solidFill>
                  <a:schemeClr val="bg1"/>
                </a:solidFill>
              </a:rPr>
              <a:t>Odyssey Plan C – Unrealistic Magical Life Plan</a:t>
            </a:r>
          </a:p>
        </p:txBody>
      </p:sp>
      <p:sp>
        <p:nvSpPr>
          <p:cNvPr id="7" name="TextBox 6">
            <a:extLst>
              <a:ext uri="{FF2B5EF4-FFF2-40B4-BE49-F238E27FC236}">
                <a16:creationId xmlns:a16="http://schemas.microsoft.com/office/drawing/2014/main" id="{236F7E78-F52B-86C9-6C5E-007670975E7C}"/>
              </a:ext>
            </a:extLst>
          </p:cNvPr>
          <p:cNvSpPr txBox="1"/>
          <p:nvPr/>
        </p:nvSpPr>
        <p:spPr>
          <a:xfrm>
            <a:off x="4079289" y="1099706"/>
            <a:ext cx="1207364" cy="1169551"/>
          </a:xfrm>
          <a:prstGeom prst="rect">
            <a:avLst/>
          </a:prstGeom>
          <a:noFill/>
        </p:spPr>
        <p:txBody>
          <a:bodyPr wrap="square" rtlCol="0">
            <a:spAutoFit/>
          </a:bodyPr>
          <a:lstStyle/>
          <a:p>
            <a:r>
              <a:rPr lang="en-US" sz="1400" dirty="0">
                <a:solidFill>
                  <a:schemeClr val="bg1"/>
                </a:solidFill>
              </a:rPr>
              <a:t>1 – </a:t>
            </a:r>
          </a:p>
          <a:p>
            <a:r>
              <a:rPr lang="en-US" sz="1400" dirty="0">
                <a:solidFill>
                  <a:schemeClr val="bg1"/>
                </a:solidFill>
              </a:rPr>
              <a:t>Travel throughout Canada and Mexico</a:t>
            </a:r>
          </a:p>
        </p:txBody>
      </p:sp>
      <p:sp>
        <p:nvSpPr>
          <p:cNvPr id="9" name="TextBox 8">
            <a:extLst>
              <a:ext uri="{FF2B5EF4-FFF2-40B4-BE49-F238E27FC236}">
                <a16:creationId xmlns:a16="http://schemas.microsoft.com/office/drawing/2014/main" id="{7F611D21-426C-82A0-2B7B-982D47D6B989}"/>
              </a:ext>
            </a:extLst>
          </p:cNvPr>
          <p:cNvSpPr txBox="1"/>
          <p:nvPr/>
        </p:nvSpPr>
        <p:spPr>
          <a:xfrm>
            <a:off x="5459767" y="1099706"/>
            <a:ext cx="1207364" cy="523220"/>
          </a:xfrm>
          <a:prstGeom prst="rect">
            <a:avLst/>
          </a:prstGeom>
          <a:noFill/>
        </p:spPr>
        <p:txBody>
          <a:bodyPr wrap="square" rtlCol="0">
            <a:spAutoFit/>
          </a:bodyPr>
          <a:lstStyle/>
          <a:p>
            <a:r>
              <a:rPr lang="en-US" sz="1400" dirty="0">
                <a:solidFill>
                  <a:schemeClr val="bg1"/>
                </a:solidFill>
              </a:rPr>
              <a:t>2 – </a:t>
            </a:r>
          </a:p>
          <a:p>
            <a:r>
              <a:rPr lang="en-US" sz="1400" dirty="0">
                <a:solidFill>
                  <a:schemeClr val="bg1"/>
                </a:solidFill>
              </a:rPr>
              <a:t>Travel Europe</a:t>
            </a:r>
          </a:p>
        </p:txBody>
      </p:sp>
      <p:sp>
        <p:nvSpPr>
          <p:cNvPr id="11" name="TextBox 10">
            <a:extLst>
              <a:ext uri="{FF2B5EF4-FFF2-40B4-BE49-F238E27FC236}">
                <a16:creationId xmlns:a16="http://schemas.microsoft.com/office/drawing/2014/main" id="{4549C07E-8C6A-ADD2-DFF0-4D6A1E4DAB0D}"/>
              </a:ext>
            </a:extLst>
          </p:cNvPr>
          <p:cNvSpPr txBox="1"/>
          <p:nvPr/>
        </p:nvSpPr>
        <p:spPr>
          <a:xfrm>
            <a:off x="6840245" y="1099706"/>
            <a:ext cx="1207364" cy="1384995"/>
          </a:xfrm>
          <a:prstGeom prst="rect">
            <a:avLst/>
          </a:prstGeom>
          <a:noFill/>
        </p:spPr>
        <p:txBody>
          <a:bodyPr wrap="square" rtlCol="0">
            <a:spAutoFit/>
          </a:bodyPr>
          <a:lstStyle/>
          <a:p>
            <a:r>
              <a:rPr lang="en-US" sz="1400" dirty="0">
                <a:solidFill>
                  <a:schemeClr val="bg1"/>
                </a:solidFill>
              </a:rPr>
              <a:t>3 – </a:t>
            </a:r>
          </a:p>
          <a:p>
            <a:r>
              <a:rPr lang="en-US" sz="1400" dirty="0">
                <a:solidFill>
                  <a:schemeClr val="bg1"/>
                </a:solidFill>
              </a:rPr>
              <a:t>Continue Travel in Europe</a:t>
            </a:r>
          </a:p>
          <a:p>
            <a:r>
              <a:rPr lang="en-US" sz="1400" dirty="0">
                <a:solidFill>
                  <a:schemeClr val="bg1"/>
                </a:solidFill>
              </a:rPr>
              <a:t>Start writing a book.</a:t>
            </a:r>
          </a:p>
        </p:txBody>
      </p:sp>
      <p:sp>
        <p:nvSpPr>
          <p:cNvPr id="12" name="TextBox 11">
            <a:extLst>
              <a:ext uri="{FF2B5EF4-FFF2-40B4-BE49-F238E27FC236}">
                <a16:creationId xmlns:a16="http://schemas.microsoft.com/office/drawing/2014/main" id="{F6773077-11CA-5F38-F48C-BAA6046F7380}"/>
              </a:ext>
            </a:extLst>
          </p:cNvPr>
          <p:cNvSpPr txBox="1"/>
          <p:nvPr/>
        </p:nvSpPr>
        <p:spPr>
          <a:xfrm>
            <a:off x="8047609" y="1052454"/>
            <a:ext cx="1553592" cy="954107"/>
          </a:xfrm>
          <a:prstGeom prst="rect">
            <a:avLst/>
          </a:prstGeom>
          <a:noFill/>
        </p:spPr>
        <p:txBody>
          <a:bodyPr wrap="square" rtlCol="0">
            <a:spAutoFit/>
          </a:bodyPr>
          <a:lstStyle/>
          <a:p>
            <a:r>
              <a:rPr lang="en-US" sz="1400" dirty="0">
                <a:solidFill>
                  <a:schemeClr val="bg1"/>
                </a:solidFill>
              </a:rPr>
              <a:t>4 – </a:t>
            </a:r>
          </a:p>
          <a:p>
            <a:r>
              <a:rPr lang="en-US" sz="1400" dirty="0">
                <a:solidFill>
                  <a:schemeClr val="bg1"/>
                </a:solidFill>
              </a:rPr>
              <a:t>Finish travels</a:t>
            </a:r>
          </a:p>
          <a:p>
            <a:r>
              <a:rPr lang="en-US" sz="1400" dirty="0">
                <a:solidFill>
                  <a:schemeClr val="bg1"/>
                </a:solidFill>
              </a:rPr>
              <a:t>Buy land and start farming/ranching.</a:t>
            </a:r>
          </a:p>
        </p:txBody>
      </p:sp>
      <p:sp>
        <p:nvSpPr>
          <p:cNvPr id="3" name="TextBox 2">
            <a:extLst>
              <a:ext uri="{FF2B5EF4-FFF2-40B4-BE49-F238E27FC236}">
                <a16:creationId xmlns:a16="http://schemas.microsoft.com/office/drawing/2014/main" id="{E414B17D-F23A-9CFE-52A1-AD2F3EAC2959}"/>
              </a:ext>
            </a:extLst>
          </p:cNvPr>
          <p:cNvSpPr txBox="1"/>
          <p:nvPr/>
        </p:nvSpPr>
        <p:spPr>
          <a:xfrm>
            <a:off x="2849377" y="3772561"/>
            <a:ext cx="2437276" cy="1046440"/>
          </a:xfrm>
          <a:prstGeom prst="rect">
            <a:avLst/>
          </a:prstGeom>
          <a:noFill/>
        </p:spPr>
        <p:txBody>
          <a:bodyPr wrap="square" rtlCol="0">
            <a:spAutoFit/>
          </a:bodyPr>
          <a:lstStyle/>
          <a:p>
            <a:r>
              <a:rPr lang="en-US" sz="1600" dirty="0">
                <a:solidFill>
                  <a:schemeClr val="bg1"/>
                </a:solidFill>
              </a:rPr>
              <a:t>Resources: </a:t>
            </a:r>
            <a:r>
              <a:rPr lang="en-US" sz="1400" dirty="0">
                <a:solidFill>
                  <a:schemeClr val="bg1"/>
                </a:solidFill>
              </a:rPr>
              <a:t>Time</a:t>
            </a:r>
          </a:p>
          <a:p>
            <a:r>
              <a:rPr lang="en-US" sz="1600" dirty="0">
                <a:solidFill>
                  <a:schemeClr val="bg1"/>
                </a:solidFill>
              </a:rPr>
              <a:t>Likeability: </a:t>
            </a:r>
            <a:r>
              <a:rPr lang="en-US" sz="1400" dirty="0">
                <a:solidFill>
                  <a:schemeClr val="bg1"/>
                </a:solidFill>
              </a:rPr>
              <a:t>Ecstatic</a:t>
            </a:r>
          </a:p>
          <a:p>
            <a:r>
              <a:rPr lang="en-US" sz="1600" dirty="0">
                <a:solidFill>
                  <a:schemeClr val="bg1"/>
                </a:solidFill>
              </a:rPr>
              <a:t>Confidence: </a:t>
            </a:r>
            <a:r>
              <a:rPr lang="en-US" sz="1400" dirty="0">
                <a:solidFill>
                  <a:schemeClr val="bg1"/>
                </a:solidFill>
              </a:rPr>
              <a:t>If it was possible, very excited.</a:t>
            </a:r>
          </a:p>
        </p:txBody>
      </p:sp>
      <p:sp>
        <p:nvSpPr>
          <p:cNvPr id="5" name="TextBox 4">
            <a:extLst>
              <a:ext uri="{FF2B5EF4-FFF2-40B4-BE49-F238E27FC236}">
                <a16:creationId xmlns:a16="http://schemas.microsoft.com/office/drawing/2014/main" id="{5E4EFD3B-0210-6B89-A182-311903FA8976}"/>
              </a:ext>
            </a:extLst>
          </p:cNvPr>
          <p:cNvSpPr txBox="1"/>
          <p:nvPr/>
        </p:nvSpPr>
        <p:spPr>
          <a:xfrm>
            <a:off x="6258402" y="3728621"/>
            <a:ext cx="3134173" cy="1354217"/>
          </a:xfrm>
          <a:prstGeom prst="rect">
            <a:avLst/>
          </a:prstGeom>
          <a:noFill/>
        </p:spPr>
        <p:txBody>
          <a:bodyPr wrap="square" rtlCol="0">
            <a:spAutoFit/>
          </a:bodyPr>
          <a:lstStyle/>
          <a:p>
            <a:r>
              <a:rPr lang="en-US" dirty="0">
                <a:solidFill>
                  <a:schemeClr val="bg1"/>
                </a:solidFill>
              </a:rPr>
              <a:t>Questions:</a:t>
            </a:r>
          </a:p>
          <a:p>
            <a:r>
              <a:rPr lang="en-US" sz="1600" dirty="0">
                <a:solidFill>
                  <a:schemeClr val="bg1"/>
                </a:solidFill>
              </a:rPr>
              <a:t>Will I need a break from travel to relax?</a:t>
            </a:r>
          </a:p>
          <a:p>
            <a:r>
              <a:rPr lang="en-US" sz="1600" dirty="0">
                <a:solidFill>
                  <a:schemeClr val="bg1"/>
                </a:solidFill>
              </a:rPr>
              <a:t>Will I enjoy travelling so much?</a:t>
            </a:r>
          </a:p>
          <a:p>
            <a:r>
              <a:rPr lang="en-US" sz="1600" dirty="0">
                <a:solidFill>
                  <a:schemeClr val="bg1"/>
                </a:solidFill>
              </a:rPr>
              <a:t>Will I want more stability in life?</a:t>
            </a:r>
          </a:p>
        </p:txBody>
      </p:sp>
    </p:spTree>
    <p:extLst>
      <p:ext uri="{BB962C8B-B14F-4D97-AF65-F5344CB8AC3E}">
        <p14:creationId xmlns:p14="http://schemas.microsoft.com/office/powerpoint/2010/main" val="153914760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6F3B2989-3123-E3A0-5258-CC9109DCC652}"/>
              </a:ext>
            </a:extLst>
          </p:cNvPr>
          <p:cNvSpPr txBox="1"/>
          <p:nvPr/>
        </p:nvSpPr>
        <p:spPr>
          <a:xfrm>
            <a:off x="2021875" y="1825624"/>
            <a:ext cx="2994008" cy="1754326"/>
          </a:xfrm>
          <a:prstGeom prst="rect">
            <a:avLst/>
          </a:prstGeom>
          <a:noFill/>
        </p:spPr>
        <p:txBody>
          <a:bodyPr wrap="square" rtlCol="0">
            <a:spAutoFit/>
          </a:bodyPr>
          <a:lstStyle/>
          <a:p>
            <a:r>
              <a:rPr lang="en-US" dirty="0"/>
              <a:t>What I don’t have patience for:</a:t>
            </a:r>
          </a:p>
          <a:p>
            <a:endParaRPr lang="en-US" dirty="0"/>
          </a:p>
          <a:p>
            <a:r>
              <a:rPr lang="en-US" dirty="0"/>
              <a:t>Laziness</a:t>
            </a:r>
          </a:p>
          <a:p>
            <a:r>
              <a:rPr lang="en-US" dirty="0"/>
              <a:t>Excessive Complaining</a:t>
            </a:r>
          </a:p>
          <a:p>
            <a:r>
              <a:rPr lang="en-US" dirty="0"/>
              <a:t>Lack of Integrity</a:t>
            </a:r>
          </a:p>
        </p:txBody>
      </p:sp>
      <p:sp>
        <p:nvSpPr>
          <p:cNvPr id="7" name="TextBox 6">
            <a:extLst>
              <a:ext uri="{FF2B5EF4-FFF2-40B4-BE49-F238E27FC236}">
                <a16:creationId xmlns:a16="http://schemas.microsoft.com/office/drawing/2014/main" id="{A131CB58-D715-F2DD-A86C-4304FD4423CF}"/>
              </a:ext>
            </a:extLst>
          </p:cNvPr>
          <p:cNvSpPr txBox="1"/>
          <p:nvPr/>
        </p:nvSpPr>
        <p:spPr>
          <a:xfrm>
            <a:off x="6221092" y="1133126"/>
            <a:ext cx="2994008" cy="3970318"/>
          </a:xfrm>
          <a:prstGeom prst="rect">
            <a:avLst/>
          </a:prstGeom>
          <a:noFill/>
        </p:spPr>
        <p:txBody>
          <a:bodyPr wrap="square" rtlCol="0">
            <a:spAutoFit/>
          </a:bodyPr>
          <a:lstStyle/>
          <a:p>
            <a:r>
              <a:rPr lang="en-US" dirty="0"/>
              <a:t>How to help me:</a:t>
            </a:r>
          </a:p>
          <a:p>
            <a:endParaRPr lang="en-US" dirty="0"/>
          </a:p>
          <a:p>
            <a:r>
              <a:rPr lang="en-US" dirty="0"/>
              <a:t>Give me feedback, but don’t micromanage my work.</a:t>
            </a:r>
          </a:p>
          <a:p>
            <a:endParaRPr lang="en-US" dirty="0"/>
          </a:p>
          <a:p>
            <a:r>
              <a:rPr lang="en-US" dirty="0"/>
              <a:t>Give me time after providing feedback to show my work, then I expect someone to check it to make sure it is sufficient.</a:t>
            </a:r>
          </a:p>
          <a:p>
            <a:endParaRPr lang="en-US" dirty="0"/>
          </a:p>
          <a:p>
            <a:r>
              <a:rPr lang="en-US" dirty="0"/>
              <a:t>I appreciate small gestures that show me I am doing good work.</a:t>
            </a:r>
          </a:p>
        </p:txBody>
      </p:sp>
    </p:spTree>
    <p:extLst>
      <p:ext uri="{BB962C8B-B14F-4D97-AF65-F5344CB8AC3E}">
        <p14:creationId xmlns:p14="http://schemas.microsoft.com/office/powerpoint/2010/main" val="117258506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DB03D055-B961-C8A3-447D-4F97E3A2EE1D}"/>
              </a:ext>
            </a:extLst>
          </p:cNvPr>
          <p:cNvSpPr txBox="1"/>
          <p:nvPr/>
        </p:nvSpPr>
        <p:spPr>
          <a:xfrm>
            <a:off x="3053918" y="1580225"/>
            <a:ext cx="2760956" cy="3693319"/>
          </a:xfrm>
          <a:prstGeom prst="rect">
            <a:avLst/>
          </a:prstGeom>
          <a:noFill/>
        </p:spPr>
        <p:txBody>
          <a:bodyPr wrap="square" rtlCol="0">
            <a:spAutoFit/>
          </a:bodyPr>
          <a:lstStyle/>
          <a:p>
            <a:r>
              <a:rPr lang="en-US" dirty="0">
                <a:solidFill>
                  <a:schemeClr val="bg1"/>
                </a:solidFill>
              </a:rPr>
              <a:t>Best way to communicate with me:</a:t>
            </a:r>
          </a:p>
          <a:p>
            <a:endParaRPr lang="en-US" dirty="0">
              <a:solidFill>
                <a:schemeClr val="bg1"/>
              </a:solidFill>
            </a:endParaRPr>
          </a:p>
          <a:p>
            <a:r>
              <a:rPr lang="en-US" dirty="0">
                <a:solidFill>
                  <a:schemeClr val="bg1"/>
                </a:solidFill>
              </a:rPr>
              <a:t>Be direct, if you are not clear with what you are trying to say, I will most likely misunderstand and will not ask for clarification.</a:t>
            </a:r>
          </a:p>
          <a:p>
            <a:endParaRPr lang="en-US" dirty="0">
              <a:solidFill>
                <a:schemeClr val="bg1"/>
              </a:solidFill>
            </a:endParaRPr>
          </a:p>
          <a:p>
            <a:r>
              <a:rPr lang="en-US" dirty="0">
                <a:solidFill>
                  <a:schemeClr val="bg1"/>
                </a:solidFill>
              </a:rPr>
              <a:t>I don’t like to be publicly shamed, but you don’t have to be soft when providing feedback to me.</a:t>
            </a:r>
          </a:p>
        </p:txBody>
      </p:sp>
      <p:sp>
        <p:nvSpPr>
          <p:cNvPr id="5" name="TextBox 4">
            <a:extLst>
              <a:ext uri="{FF2B5EF4-FFF2-40B4-BE49-F238E27FC236}">
                <a16:creationId xmlns:a16="http://schemas.microsoft.com/office/drawing/2014/main" id="{E43F2B16-DAAB-B4F5-53F4-06E2D25D3170}"/>
              </a:ext>
            </a:extLst>
          </p:cNvPr>
          <p:cNvSpPr txBox="1"/>
          <p:nvPr/>
        </p:nvSpPr>
        <p:spPr>
          <a:xfrm>
            <a:off x="6658252" y="1393794"/>
            <a:ext cx="2982898" cy="4247317"/>
          </a:xfrm>
          <a:prstGeom prst="rect">
            <a:avLst/>
          </a:prstGeom>
          <a:noFill/>
        </p:spPr>
        <p:txBody>
          <a:bodyPr wrap="square" rtlCol="0">
            <a:spAutoFit/>
          </a:bodyPr>
          <a:lstStyle/>
          <a:p>
            <a:r>
              <a:rPr lang="en-US" dirty="0">
                <a:solidFill>
                  <a:schemeClr val="bg1"/>
                </a:solidFill>
              </a:rPr>
              <a:t>What people misunderstand about me:</a:t>
            </a:r>
          </a:p>
          <a:p>
            <a:endParaRPr lang="en-US" dirty="0">
              <a:solidFill>
                <a:schemeClr val="bg1"/>
              </a:solidFill>
            </a:endParaRPr>
          </a:p>
          <a:p>
            <a:r>
              <a:rPr lang="en-US" dirty="0">
                <a:solidFill>
                  <a:schemeClr val="bg1"/>
                </a:solidFill>
              </a:rPr>
              <a:t>I sometimes may portray a confident front, but I will over analyze things if I do not understand them directly, which leads me to make more mistakes than not. </a:t>
            </a:r>
          </a:p>
          <a:p>
            <a:endParaRPr lang="en-US" dirty="0">
              <a:solidFill>
                <a:schemeClr val="bg1"/>
              </a:solidFill>
            </a:endParaRPr>
          </a:p>
          <a:p>
            <a:r>
              <a:rPr lang="en-US" dirty="0">
                <a:solidFill>
                  <a:schemeClr val="bg1"/>
                </a:solidFill>
              </a:rPr>
              <a:t>I don’t always ask for help not because I don’t want your help, but I want to prove to myself that I am competent enough to be independent.</a:t>
            </a:r>
          </a:p>
        </p:txBody>
      </p:sp>
    </p:spTree>
    <p:extLst>
      <p:ext uri="{BB962C8B-B14F-4D97-AF65-F5344CB8AC3E}">
        <p14:creationId xmlns:p14="http://schemas.microsoft.com/office/powerpoint/2010/main" val="274044573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6F3B2989-3123-E3A0-5258-CC9109DCC652}"/>
              </a:ext>
            </a:extLst>
          </p:cNvPr>
          <p:cNvSpPr txBox="1"/>
          <p:nvPr/>
        </p:nvSpPr>
        <p:spPr>
          <a:xfrm>
            <a:off x="2021875" y="763794"/>
            <a:ext cx="2994008" cy="369332"/>
          </a:xfrm>
          <a:prstGeom prst="rect">
            <a:avLst/>
          </a:prstGeom>
          <a:noFill/>
        </p:spPr>
        <p:txBody>
          <a:bodyPr wrap="square" rtlCol="0">
            <a:spAutoFit/>
          </a:bodyPr>
          <a:lstStyle/>
          <a:p>
            <a:r>
              <a:rPr lang="en-US" dirty="0"/>
              <a:t>Health, Work, Play, Love </a:t>
            </a:r>
          </a:p>
        </p:txBody>
      </p:sp>
      <p:sp>
        <p:nvSpPr>
          <p:cNvPr id="7" name="TextBox 6">
            <a:extLst>
              <a:ext uri="{FF2B5EF4-FFF2-40B4-BE49-F238E27FC236}">
                <a16:creationId xmlns:a16="http://schemas.microsoft.com/office/drawing/2014/main" id="{A131CB58-D715-F2DD-A86C-4304FD4423CF}"/>
              </a:ext>
            </a:extLst>
          </p:cNvPr>
          <p:cNvSpPr txBox="1"/>
          <p:nvPr/>
        </p:nvSpPr>
        <p:spPr>
          <a:xfrm>
            <a:off x="3009530" y="1745684"/>
            <a:ext cx="5832708" cy="3170099"/>
          </a:xfrm>
          <a:prstGeom prst="rect">
            <a:avLst/>
          </a:prstGeom>
          <a:noFill/>
        </p:spPr>
        <p:txBody>
          <a:bodyPr wrap="square" rtlCol="0">
            <a:spAutoFit/>
          </a:bodyPr>
          <a:lstStyle/>
          <a:p>
            <a:r>
              <a:rPr lang="en-US" dirty="0"/>
              <a:t>Health (3/4): </a:t>
            </a:r>
            <a:r>
              <a:rPr lang="en-US" sz="1600" dirty="0"/>
              <a:t>I am attending the gym regularly and have been keeping a good diet when choosing what I eat. I have also been attending church each Sunday and I have felt the positive impact with making time for the Lord.</a:t>
            </a:r>
          </a:p>
          <a:p>
            <a:r>
              <a:rPr lang="en-US" dirty="0"/>
              <a:t>Work (4/4): </a:t>
            </a:r>
            <a:r>
              <a:rPr lang="en-US" sz="1600" dirty="0"/>
              <a:t>I am working two jobs right now, even though it is very busy, I have been able to manage my time well between work, school, and relaxation.</a:t>
            </a:r>
          </a:p>
          <a:p>
            <a:r>
              <a:rPr lang="en-US" dirty="0"/>
              <a:t>Play (3/4): </a:t>
            </a:r>
            <a:r>
              <a:rPr lang="en-US" sz="1600" dirty="0"/>
              <a:t>I definitely make myself ample time to play video games. It is one of the best ways for me to unwind right now.</a:t>
            </a:r>
          </a:p>
          <a:p>
            <a:r>
              <a:rPr lang="en-US" dirty="0"/>
              <a:t>Love (2/4): </a:t>
            </a:r>
            <a:r>
              <a:rPr lang="en-US" sz="1600" dirty="0"/>
              <a:t>Right now, I am just trying to survive until fall. The girl I am interested in went home for spring and summer, so I must wait until she gets back to get the love back.</a:t>
            </a:r>
          </a:p>
        </p:txBody>
      </p:sp>
      <p:sp>
        <p:nvSpPr>
          <p:cNvPr id="2" name="TextBox 1">
            <a:extLst>
              <a:ext uri="{FF2B5EF4-FFF2-40B4-BE49-F238E27FC236}">
                <a16:creationId xmlns:a16="http://schemas.microsoft.com/office/drawing/2014/main" id="{2E1838DE-39E4-8999-95BB-746BF24664E9}"/>
              </a:ext>
            </a:extLst>
          </p:cNvPr>
          <p:cNvSpPr txBox="1"/>
          <p:nvPr/>
        </p:nvSpPr>
        <p:spPr>
          <a:xfrm>
            <a:off x="2501450" y="5112551"/>
            <a:ext cx="2050742" cy="1754326"/>
          </a:xfrm>
          <a:prstGeom prst="rect">
            <a:avLst/>
          </a:prstGeom>
          <a:noFill/>
        </p:spPr>
        <p:txBody>
          <a:bodyPr wrap="square" rtlCol="0">
            <a:spAutoFit/>
          </a:bodyPr>
          <a:lstStyle/>
          <a:p>
            <a:r>
              <a:rPr lang="en-US" dirty="0"/>
              <a:t>Analysis: I think the biggest problem is not making enough time for the things that really matter in my life.</a:t>
            </a:r>
          </a:p>
        </p:txBody>
      </p:sp>
      <p:sp>
        <p:nvSpPr>
          <p:cNvPr id="3" name="TextBox 2">
            <a:extLst>
              <a:ext uri="{FF2B5EF4-FFF2-40B4-BE49-F238E27FC236}">
                <a16:creationId xmlns:a16="http://schemas.microsoft.com/office/drawing/2014/main" id="{B51A241C-AC42-5B20-AB5D-9ADC1D3C6005}"/>
              </a:ext>
            </a:extLst>
          </p:cNvPr>
          <p:cNvSpPr txBox="1"/>
          <p:nvPr/>
        </p:nvSpPr>
        <p:spPr>
          <a:xfrm>
            <a:off x="6245481" y="5068164"/>
            <a:ext cx="1966365" cy="1754326"/>
          </a:xfrm>
          <a:prstGeom prst="rect">
            <a:avLst/>
          </a:prstGeom>
          <a:noFill/>
        </p:spPr>
        <p:txBody>
          <a:bodyPr wrap="square" rtlCol="0">
            <a:spAutoFit/>
          </a:bodyPr>
          <a:lstStyle/>
          <a:p>
            <a:r>
              <a:rPr lang="en-US" dirty="0"/>
              <a:t>Summary: I want to be able to be solid in all 4 areas so I can be a stronger example to others.</a:t>
            </a:r>
          </a:p>
        </p:txBody>
      </p:sp>
    </p:spTree>
    <p:extLst>
      <p:ext uri="{BB962C8B-B14F-4D97-AF65-F5344CB8AC3E}">
        <p14:creationId xmlns:p14="http://schemas.microsoft.com/office/powerpoint/2010/main" val="138644125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DB03D055-B961-C8A3-447D-4F97E3A2EE1D}"/>
              </a:ext>
            </a:extLst>
          </p:cNvPr>
          <p:cNvSpPr txBox="1"/>
          <p:nvPr/>
        </p:nvSpPr>
        <p:spPr>
          <a:xfrm>
            <a:off x="3053917" y="1580225"/>
            <a:ext cx="6107837" cy="3970318"/>
          </a:xfrm>
          <a:prstGeom prst="rect">
            <a:avLst/>
          </a:prstGeom>
          <a:noFill/>
        </p:spPr>
        <p:txBody>
          <a:bodyPr wrap="square" rtlCol="0">
            <a:spAutoFit/>
          </a:bodyPr>
          <a:lstStyle/>
          <a:p>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 think work is a large part of your life and not just an aspect of what you can do during your life. Work is a fundamental skill that I think every person must learn when they’re young. If people miss out on learning how to work, they then become a huge burden to society. Their relationships are toxic and one sided, and they are the worst kind of co-workers to have. Everyone needs a break from work occasionally, but those who do not work at all, become kind of a black hole of negative influence on others. You don’t need to be a workaholic to be a fundamental piece of society, but you must do your part to contribute. We are all in this together and its not fair to have to pick up someone else’s slack just because they don’t want or don’t know how to work.</a:t>
            </a:r>
          </a:p>
          <a:p>
            <a:endParaRPr lang="en-US" dirty="0">
              <a:solidFill>
                <a:schemeClr val="bg1"/>
              </a:solidFill>
            </a:endParaRPr>
          </a:p>
        </p:txBody>
      </p:sp>
      <p:sp>
        <p:nvSpPr>
          <p:cNvPr id="2" name="TextBox 1">
            <a:extLst>
              <a:ext uri="{FF2B5EF4-FFF2-40B4-BE49-F238E27FC236}">
                <a16:creationId xmlns:a16="http://schemas.microsoft.com/office/drawing/2014/main" id="{1C5B4333-E096-D045-1E79-106582A42DB9}"/>
              </a:ext>
            </a:extLst>
          </p:cNvPr>
          <p:cNvSpPr txBox="1"/>
          <p:nvPr/>
        </p:nvSpPr>
        <p:spPr>
          <a:xfrm>
            <a:off x="3240350" y="843378"/>
            <a:ext cx="2965142" cy="369332"/>
          </a:xfrm>
          <a:prstGeom prst="rect">
            <a:avLst/>
          </a:prstGeom>
          <a:noFill/>
        </p:spPr>
        <p:txBody>
          <a:bodyPr wrap="square" rtlCol="0">
            <a:spAutoFit/>
          </a:bodyPr>
          <a:lstStyle/>
          <a:p>
            <a:r>
              <a:rPr lang="en-US" b="1" dirty="0">
                <a:solidFill>
                  <a:schemeClr val="bg1"/>
                </a:solidFill>
              </a:rPr>
              <a:t>Workview</a:t>
            </a:r>
          </a:p>
        </p:txBody>
      </p:sp>
    </p:spTree>
    <p:extLst>
      <p:ext uri="{BB962C8B-B14F-4D97-AF65-F5344CB8AC3E}">
        <p14:creationId xmlns:p14="http://schemas.microsoft.com/office/powerpoint/2010/main" val="195908251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7A256C5A-D479-8306-06F1-0F14F240BA0F}"/>
              </a:ext>
            </a:extLst>
          </p:cNvPr>
          <p:cNvSpPr txBox="1"/>
          <p:nvPr/>
        </p:nvSpPr>
        <p:spPr>
          <a:xfrm>
            <a:off x="2760955" y="2059619"/>
            <a:ext cx="6640497" cy="3139321"/>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My first opinion that I have gathered so far in my existence about life is that number one, it is not fair. My second opinion is a little bit of a contrast to that being, that life is what you make it. I say that life is not fair because there are almost no people in the world who are looking out for just your well-being. Most of the time in the real world, people will do what they can to elevate their own status at your expense. That is also why I think that you must make your own life successful and full of opportunity and color. You are only going to be as interesting as you make yourself. No one is going to take you by the hand and walk you through life’s challenges and opportunities.</a:t>
            </a:r>
          </a:p>
          <a:p>
            <a:endParaRPr lang="en-US" dirty="0"/>
          </a:p>
        </p:txBody>
      </p:sp>
      <p:sp>
        <p:nvSpPr>
          <p:cNvPr id="3" name="TextBox 2">
            <a:extLst>
              <a:ext uri="{FF2B5EF4-FFF2-40B4-BE49-F238E27FC236}">
                <a16:creationId xmlns:a16="http://schemas.microsoft.com/office/drawing/2014/main" id="{321024C0-5F49-90F3-F9B2-A1FA046D1D57}"/>
              </a:ext>
            </a:extLst>
          </p:cNvPr>
          <p:cNvSpPr txBox="1"/>
          <p:nvPr/>
        </p:nvSpPr>
        <p:spPr>
          <a:xfrm>
            <a:off x="2760955" y="816746"/>
            <a:ext cx="2467993" cy="523220"/>
          </a:xfrm>
          <a:prstGeom prst="rect">
            <a:avLst/>
          </a:prstGeom>
          <a:noFill/>
        </p:spPr>
        <p:txBody>
          <a:bodyPr wrap="square" rtlCol="0">
            <a:spAutoFit/>
          </a:bodyPr>
          <a:lstStyle/>
          <a:p>
            <a:r>
              <a:rPr lang="en-US" sz="2800" b="1" dirty="0"/>
              <a:t>Lifeview</a:t>
            </a:r>
          </a:p>
        </p:txBody>
      </p:sp>
    </p:spTree>
    <p:extLst>
      <p:ext uri="{BB962C8B-B14F-4D97-AF65-F5344CB8AC3E}">
        <p14:creationId xmlns:p14="http://schemas.microsoft.com/office/powerpoint/2010/main" val="212478117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DB03D055-B961-C8A3-447D-4F97E3A2EE1D}"/>
              </a:ext>
            </a:extLst>
          </p:cNvPr>
          <p:cNvSpPr txBox="1"/>
          <p:nvPr/>
        </p:nvSpPr>
        <p:spPr>
          <a:xfrm>
            <a:off x="3053917" y="824498"/>
            <a:ext cx="2760956" cy="4185761"/>
          </a:xfrm>
          <a:prstGeom prst="rect">
            <a:avLst/>
          </a:prstGeom>
          <a:noFill/>
        </p:spPr>
        <p:txBody>
          <a:bodyPr wrap="square" rtlCol="0">
            <a:spAutoFit/>
          </a:bodyPr>
          <a:lstStyle/>
          <a:p>
            <a:pPr marL="342900" indent="-342900">
              <a:buAutoNum type="arabicPeriod"/>
            </a:pPr>
            <a:r>
              <a:rPr lang="en-US" sz="1400" dirty="0">
                <a:solidFill>
                  <a:schemeClr val="bg1"/>
                </a:solidFill>
              </a:rPr>
              <a:t>Make Bed after I get ready for the day. – I think this is a pivotal part of getting myself motivated.</a:t>
            </a:r>
          </a:p>
          <a:p>
            <a:pPr marL="342900" indent="-342900">
              <a:buAutoNum type="arabicPeriod"/>
            </a:pPr>
            <a:r>
              <a:rPr lang="en-US" sz="1400" dirty="0">
                <a:solidFill>
                  <a:schemeClr val="bg1"/>
                </a:solidFill>
              </a:rPr>
              <a:t>Go to work – This is physically draining, but very fulfilling to get work done.</a:t>
            </a:r>
          </a:p>
          <a:p>
            <a:pPr marL="342900" indent="-342900">
              <a:buAutoNum type="arabicPeriod"/>
            </a:pPr>
            <a:r>
              <a:rPr lang="en-US" sz="1400" dirty="0">
                <a:solidFill>
                  <a:schemeClr val="bg1"/>
                </a:solidFill>
              </a:rPr>
              <a:t>Coding (Homework or for fun) – I enjoy coding, but it can really eat away my time.</a:t>
            </a:r>
          </a:p>
          <a:p>
            <a:pPr marL="342900" indent="-342900">
              <a:buAutoNum type="arabicPeriod"/>
            </a:pPr>
            <a:r>
              <a:rPr lang="en-US" sz="1400" dirty="0">
                <a:solidFill>
                  <a:schemeClr val="bg1"/>
                </a:solidFill>
              </a:rPr>
              <a:t>Video Games – Really good way for me to unwind but I can also get carried away and waste a ton of time.</a:t>
            </a:r>
          </a:p>
          <a:p>
            <a:pPr marL="342900" indent="-342900">
              <a:buAutoNum type="arabicPeriod"/>
            </a:pPr>
            <a:r>
              <a:rPr lang="en-US" sz="1400" dirty="0">
                <a:solidFill>
                  <a:schemeClr val="bg1"/>
                </a:solidFill>
              </a:rPr>
              <a:t>Dating – This is great in the short term when things are good, but I have learned a lot of lessons from bad experiences here.</a:t>
            </a:r>
          </a:p>
        </p:txBody>
      </p:sp>
      <p:sp>
        <p:nvSpPr>
          <p:cNvPr id="2" name="TextBox 1">
            <a:extLst>
              <a:ext uri="{FF2B5EF4-FFF2-40B4-BE49-F238E27FC236}">
                <a16:creationId xmlns:a16="http://schemas.microsoft.com/office/drawing/2014/main" id="{A60BA307-F6A1-42DF-E51C-7D4061E33093}"/>
              </a:ext>
            </a:extLst>
          </p:cNvPr>
          <p:cNvSpPr txBox="1"/>
          <p:nvPr/>
        </p:nvSpPr>
        <p:spPr>
          <a:xfrm>
            <a:off x="4079289" y="266330"/>
            <a:ext cx="3471169" cy="523220"/>
          </a:xfrm>
          <a:prstGeom prst="rect">
            <a:avLst/>
          </a:prstGeom>
          <a:noFill/>
        </p:spPr>
        <p:txBody>
          <a:bodyPr wrap="square" rtlCol="0">
            <a:spAutoFit/>
          </a:bodyPr>
          <a:lstStyle/>
          <a:p>
            <a:pPr algn="ctr"/>
            <a:r>
              <a:rPr lang="en-US" sz="2800" b="1" dirty="0">
                <a:solidFill>
                  <a:schemeClr val="bg1"/>
                </a:solidFill>
              </a:rPr>
              <a:t>Good Time Journal</a:t>
            </a:r>
          </a:p>
        </p:txBody>
      </p:sp>
      <p:sp>
        <p:nvSpPr>
          <p:cNvPr id="6" name="TextBox 5">
            <a:extLst>
              <a:ext uri="{FF2B5EF4-FFF2-40B4-BE49-F238E27FC236}">
                <a16:creationId xmlns:a16="http://schemas.microsoft.com/office/drawing/2014/main" id="{4315E0B4-B2F5-B906-EFF8-294F146F378A}"/>
              </a:ext>
            </a:extLst>
          </p:cNvPr>
          <p:cNvSpPr txBox="1"/>
          <p:nvPr/>
        </p:nvSpPr>
        <p:spPr>
          <a:xfrm>
            <a:off x="5979465" y="824498"/>
            <a:ext cx="2676263" cy="5478423"/>
          </a:xfrm>
          <a:prstGeom prst="rect">
            <a:avLst/>
          </a:prstGeom>
          <a:noFill/>
        </p:spPr>
        <p:txBody>
          <a:bodyPr wrap="square" rtlCol="0">
            <a:spAutoFit/>
          </a:bodyPr>
          <a:lstStyle/>
          <a:p>
            <a:pPr marL="342900" indent="-342900">
              <a:buAutoNum type="arabicPeriod" startAt="6"/>
            </a:pPr>
            <a:r>
              <a:rPr lang="en-US" sz="1400" dirty="0">
                <a:solidFill>
                  <a:schemeClr val="bg1"/>
                </a:solidFill>
              </a:rPr>
              <a:t>Working IT – I learned some very valuable skills here, but in the long term it kind of hurt my mental health.</a:t>
            </a:r>
          </a:p>
          <a:p>
            <a:pPr marL="342900" indent="-342900">
              <a:buAutoNum type="arabicPeriod" startAt="6"/>
            </a:pPr>
            <a:r>
              <a:rPr lang="en-US" sz="1400" dirty="0">
                <a:solidFill>
                  <a:schemeClr val="bg1"/>
                </a:solidFill>
              </a:rPr>
              <a:t>Painting – I am not the best painter, but it is a great activity to push myself in a positive way.</a:t>
            </a:r>
          </a:p>
          <a:p>
            <a:pPr marL="342900" indent="-342900">
              <a:buAutoNum type="arabicPeriod" startAt="6"/>
            </a:pPr>
            <a:r>
              <a:rPr lang="en-US" sz="1400" dirty="0">
                <a:solidFill>
                  <a:schemeClr val="bg1"/>
                </a:solidFill>
              </a:rPr>
              <a:t>Reading vs Audiobooks – I am an incredibly slow reader and have to read things multiple times to get it. But if I listen to it, I can almost create new worlds.</a:t>
            </a:r>
          </a:p>
          <a:p>
            <a:pPr marL="342900" indent="-342900">
              <a:buAutoNum type="arabicPeriod" startAt="6"/>
            </a:pPr>
            <a:r>
              <a:rPr lang="en-US" sz="1400" dirty="0">
                <a:solidFill>
                  <a:schemeClr val="bg1"/>
                </a:solidFill>
              </a:rPr>
              <a:t>Spending time with family – Even though it is still hard for me to want to be available for my family, it is always more rewarding when I do it.</a:t>
            </a:r>
          </a:p>
          <a:p>
            <a:pPr marL="342900" indent="-342900">
              <a:buAutoNum type="arabicPeriod" startAt="6"/>
            </a:pPr>
            <a:r>
              <a:rPr lang="en-US" sz="1400" dirty="0">
                <a:solidFill>
                  <a:schemeClr val="bg1"/>
                </a:solidFill>
              </a:rPr>
              <a:t>Running – I used to hate running, but now even though it is hard, it feels great to be able to run and feel that sense of accomplishment.</a:t>
            </a:r>
          </a:p>
        </p:txBody>
      </p:sp>
    </p:spTree>
    <p:extLst>
      <p:ext uri="{BB962C8B-B14F-4D97-AF65-F5344CB8AC3E}">
        <p14:creationId xmlns:p14="http://schemas.microsoft.com/office/powerpoint/2010/main" val="157301199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00BAF665-E865-D2F6-A2A7-3D6966906E01}"/>
              </a:ext>
            </a:extLst>
          </p:cNvPr>
          <p:cNvSpPr/>
          <p:nvPr/>
        </p:nvSpPr>
        <p:spPr>
          <a:xfrm>
            <a:off x="3346882" y="2388093"/>
            <a:ext cx="1748901" cy="87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Getting together w/ Friends</a:t>
            </a:r>
          </a:p>
        </p:txBody>
      </p:sp>
      <p:sp>
        <p:nvSpPr>
          <p:cNvPr id="5" name="Oval 4">
            <a:extLst>
              <a:ext uri="{FF2B5EF4-FFF2-40B4-BE49-F238E27FC236}">
                <a16:creationId xmlns:a16="http://schemas.microsoft.com/office/drawing/2014/main" id="{A28171A7-0D7B-836A-0C91-64378E438AF6}"/>
              </a:ext>
            </a:extLst>
          </p:cNvPr>
          <p:cNvSpPr/>
          <p:nvPr/>
        </p:nvSpPr>
        <p:spPr>
          <a:xfrm>
            <a:off x="5495279" y="1251751"/>
            <a:ext cx="967666" cy="57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Online</a:t>
            </a:r>
          </a:p>
        </p:txBody>
      </p:sp>
      <p:sp>
        <p:nvSpPr>
          <p:cNvPr id="11" name="Oval 10">
            <a:extLst>
              <a:ext uri="{FF2B5EF4-FFF2-40B4-BE49-F238E27FC236}">
                <a16:creationId xmlns:a16="http://schemas.microsoft.com/office/drawing/2014/main" id="{B263EB11-C4BD-C7DC-6F87-E63AB4B75A54}"/>
              </a:ext>
            </a:extLst>
          </p:cNvPr>
          <p:cNvSpPr/>
          <p:nvPr/>
        </p:nvSpPr>
        <p:spPr>
          <a:xfrm>
            <a:off x="2132121" y="1251751"/>
            <a:ext cx="967666" cy="57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Sports/Gym</a:t>
            </a:r>
          </a:p>
        </p:txBody>
      </p:sp>
      <p:sp>
        <p:nvSpPr>
          <p:cNvPr id="12" name="Oval 11">
            <a:extLst>
              <a:ext uri="{FF2B5EF4-FFF2-40B4-BE49-F238E27FC236}">
                <a16:creationId xmlns:a16="http://schemas.microsoft.com/office/drawing/2014/main" id="{0896872C-4AED-AC3A-FCB1-4EFD7877A7A7}"/>
              </a:ext>
            </a:extLst>
          </p:cNvPr>
          <p:cNvSpPr/>
          <p:nvPr/>
        </p:nvSpPr>
        <p:spPr>
          <a:xfrm>
            <a:off x="5495279" y="3872882"/>
            <a:ext cx="967666" cy="57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Parties</a:t>
            </a:r>
          </a:p>
        </p:txBody>
      </p:sp>
      <p:sp>
        <p:nvSpPr>
          <p:cNvPr id="13" name="Oval 12">
            <a:extLst>
              <a:ext uri="{FF2B5EF4-FFF2-40B4-BE49-F238E27FC236}">
                <a16:creationId xmlns:a16="http://schemas.microsoft.com/office/drawing/2014/main" id="{7D7D8784-1B4A-B63D-C316-F4323E3E280A}"/>
              </a:ext>
            </a:extLst>
          </p:cNvPr>
          <p:cNvSpPr/>
          <p:nvPr/>
        </p:nvSpPr>
        <p:spPr>
          <a:xfrm>
            <a:off x="2132121" y="3872882"/>
            <a:ext cx="967666" cy="57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Hanging out</a:t>
            </a:r>
          </a:p>
        </p:txBody>
      </p:sp>
      <p:sp>
        <p:nvSpPr>
          <p:cNvPr id="9" name="Oval 8">
            <a:extLst>
              <a:ext uri="{FF2B5EF4-FFF2-40B4-BE49-F238E27FC236}">
                <a16:creationId xmlns:a16="http://schemas.microsoft.com/office/drawing/2014/main" id="{6CDA902E-B3C7-54BE-C3D6-8687942CD515}"/>
              </a:ext>
            </a:extLst>
          </p:cNvPr>
          <p:cNvSpPr/>
          <p:nvPr/>
        </p:nvSpPr>
        <p:spPr>
          <a:xfrm>
            <a:off x="2863049" y="4856085"/>
            <a:ext cx="967666"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Public </a:t>
            </a:r>
            <a:r>
              <a:rPr lang="en-US" sz="1100" dirty="0" err="1">
                <a:solidFill>
                  <a:schemeClr val="tx1"/>
                </a:solidFill>
              </a:rPr>
              <a:t>Humili-ation</a:t>
            </a:r>
            <a:endParaRPr lang="en-US" sz="1100" dirty="0">
              <a:solidFill>
                <a:schemeClr val="tx1"/>
              </a:solidFill>
            </a:endParaRPr>
          </a:p>
        </p:txBody>
      </p:sp>
      <p:sp>
        <p:nvSpPr>
          <p:cNvPr id="14" name="Oval 13">
            <a:extLst>
              <a:ext uri="{FF2B5EF4-FFF2-40B4-BE49-F238E27FC236}">
                <a16:creationId xmlns:a16="http://schemas.microsoft.com/office/drawing/2014/main" id="{1DF4B03D-A187-5188-7376-DCA81D6F789A}"/>
              </a:ext>
            </a:extLst>
          </p:cNvPr>
          <p:cNvSpPr/>
          <p:nvPr/>
        </p:nvSpPr>
        <p:spPr>
          <a:xfrm>
            <a:off x="6238044" y="4856085"/>
            <a:ext cx="967666"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Can really be myself</a:t>
            </a:r>
          </a:p>
        </p:txBody>
      </p:sp>
      <p:sp>
        <p:nvSpPr>
          <p:cNvPr id="15" name="Oval 14">
            <a:extLst>
              <a:ext uri="{FF2B5EF4-FFF2-40B4-BE49-F238E27FC236}">
                <a16:creationId xmlns:a16="http://schemas.microsoft.com/office/drawing/2014/main" id="{13CBCB4A-1288-DD34-5EC3-23B43FC6E758}"/>
              </a:ext>
            </a:extLst>
          </p:cNvPr>
          <p:cNvSpPr/>
          <p:nvPr/>
        </p:nvSpPr>
        <p:spPr>
          <a:xfrm>
            <a:off x="6351973" y="575014"/>
            <a:ext cx="967666"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Loud, funny</a:t>
            </a:r>
          </a:p>
        </p:txBody>
      </p:sp>
      <p:sp>
        <p:nvSpPr>
          <p:cNvPr id="16" name="Oval 15">
            <a:extLst>
              <a:ext uri="{FF2B5EF4-FFF2-40B4-BE49-F238E27FC236}">
                <a16:creationId xmlns:a16="http://schemas.microsoft.com/office/drawing/2014/main" id="{A2D1F32B-A1BD-AC1C-9686-5912C524ED27}"/>
              </a:ext>
            </a:extLst>
          </p:cNvPr>
          <p:cNvSpPr/>
          <p:nvPr/>
        </p:nvSpPr>
        <p:spPr>
          <a:xfrm>
            <a:off x="4483223" y="546347"/>
            <a:ext cx="1248793"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Insult the peasants</a:t>
            </a:r>
          </a:p>
        </p:txBody>
      </p:sp>
      <p:sp>
        <p:nvSpPr>
          <p:cNvPr id="17" name="Oval 16">
            <a:extLst>
              <a:ext uri="{FF2B5EF4-FFF2-40B4-BE49-F238E27FC236}">
                <a16:creationId xmlns:a16="http://schemas.microsoft.com/office/drawing/2014/main" id="{53337E81-3C5A-94CC-617F-58903A4A5737}"/>
              </a:ext>
            </a:extLst>
          </p:cNvPr>
          <p:cNvSpPr/>
          <p:nvPr/>
        </p:nvSpPr>
        <p:spPr>
          <a:xfrm>
            <a:off x="1026931" y="546347"/>
            <a:ext cx="967666"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Pumped up</a:t>
            </a:r>
          </a:p>
        </p:txBody>
      </p:sp>
      <p:sp>
        <p:nvSpPr>
          <p:cNvPr id="18" name="Oval 17">
            <a:extLst>
              <a:ext uri="{FF2B5EF4-FFF2-40B4-BE49-F238E27FC236}">
                <a16:creationId xmlns:a16="http://schemas.microsoft.com/office/drawing/2014/main" id="{EF0FFA71-B4B2-0873-11EF-671427E6D60B}"/>
              </a:ext>
            </a:extLst>
          </p:cNvPr>
          <p:cNvSpPr/>
          <p:nvPr/>
        </p:nvSpPr>
        <p:spPr>
          <a:xfrm>
            <a:off x="879542" y="1869120"/>
            <a:ext cx="967666"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Feel better about self</a:t>
            </a:r>
          </a:p>
        </p:txBody>
      </p:sp>
      <p:sp>
        <p:nvSpPr>
          <p:cNvPr id="19" name="Oval 18">
            <a:extLst>
              <a:ext uri="{FF2B5EF4-FFF2-40B4-BE49-F238E27FC236}">
                <a16:creationId xmlns:a16="http://schemas.microsoft.com/office/drawing/2014/main" id="{49ED6597-8E01-F1BB-7889-0CC6F8091803}"/>
              </a:ext>
            </a:extLst>
          </p:cNvPr>
          <p:cNvSpPr/>
          <p:nvPr/>
        </p:nvSpPr>
        <p:spPr>
          <a:xfrm>
            <a:off x="1234117" y="4532050"/>
            <a:ext cx="967666"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Stories</a:t>
            </a:r>
          </a:p>
        </p:txBody>
      </p:sp>
      <p:cxnSp>
        <p:nvCxnSpPr>
          <p:cNvPr id="21" name="Straight Connector 20">
            <a:extLst>
              <a:ext uri="{FF2B5EF4-FFF2-40B4-BE49-F238E27FC236}">
                <a16:creationId xmlns:a16="http://schemas.microsoft.com/office/drawing/2014/main" id="{54E8E181-F477-7388-DAE0-6E392AF5A2BE}"/>
              </a:ext>
            </a:extLst>
          </p:cNvPr>
          <p:cNvCxnSpPr>
            <a:stCxn id="4" idx="7"/>
            <a:endCxn id="5" idx="3"/>
          </p:cNvCxnSpPr>
          <p:nvPr/>
        </p:nvCxnSpPr>
        <p:spPr>
          <a:xfrm flipV="1">
            <a:off x="4839662" y="1744293"/>
            <a:ext cx="797328" cy="771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46B6B7C-D660-7686-A1B0-7D440178AAAF}"/>
              </a:ext>
            </a:extLst>
          </p:cNvPr>
          <p:cNvCxnSpPr>
            <a:cxnSpLocks/>
          </p:cNvCxnSpPr>
          <p:nvPr/>
        </p:nvCxnSpPr>
        <p:spPr>
          <a:xfrm>
            <a:off x="4929195" y="3077634"/>
            <a:ext cx="815806" cy="851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E7A8B76-A193-6850-35F7-3FAEA9EC7BA2}"/>
              </a:ext>
            </a:extLst>
          </p:cNvPr>
          <p:cNvCxnSpPr>
            <a:cxnSpLocks/>
          </p:cNvCxnSpPr>
          <p:nvPr/>
        </p:nvCxnSpPr>
        <p:spPr>
          <a:xfrm>
            <a:off x="6055042" y="4328856"/>
            <a:ext cx="513921" cy="577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1C2F3AA-0015-0C94-8C81-9BD3148CA948}"/>
              </a:ext>
            </a:extLst>
          </p:cNvPr>
          <p:cNvCxnSpPr>
            <a:cxnSpLocks/>
          </p:cNvCxnSpPr>
          <p:nvPr/>
        </p:nvCxnSpPr>
        <p:spPr>
          <a:xfrm flipV="1">
            <a:off x="6238044" y="969183"/>
            <a:ext cx="330919" cy="436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3BE0C15-181E-8C92-BC26-B546BB5A4F03}"/>
              </a:ext>
            </a:extLst>
          </p:cNvPr>
          <p:cNvCxnSpPr>
            <a:cxnSpLocks/>
            <a:stCxn id="13" idx="7"/>
          </p:cNvCxnSpPr>
          <p:nvPr/>
        </p:nvCxnSpPr>
        <p:spPr>
          <a:xfrm flipV="1">
            <a:off x="2958076" y="3165711"/>
            <a:ext cx="822618" cy="7916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9D8EFB1-B998-3F9B-13B5-FEB3502A9F78}"/>
              </a:ext>
            </a:extLst>
          </p:cNvPr>
          <p:cNvCxnSpPr>
            <a:cxnSpLocks/>
          </p:cNvCxnSpPr>
          <p:nvPr/>
        </p:nvCxnSpPr>
        <p:spPr>
          <a:xfrm flipV="1">
            <a:off x="1994597" y="4114997"/>
            <a:ext cx="533590" cy="6720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45DB070-0122-8603-ADCA-66101C2ED417}"/>
              </a:ext>
            </a:extLst>
          </p:cNvPr>
          <p:cNvCxnSpPr>
            <a:cxnSpLocks/>
          </p:cNvCxnSpPr>
          <p:nvPr/>
        </p:nvCxnSpPr>
        <p:spPr>
          <a:xfrm flipH="1" flipV="1">
            <a:off x="2761546" y="4328856"/>
            <a:ext cx="486695" cy="6642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FD76710-8920-9E93-B853-0FD8E7794F62}"/>
              </a:ext>
            </a:extLst>
          </p:cNvPr>
          <p:cNvCxnSpPr>
            <a:cxnSpLocks/>
          </p:cNvCxnSpPr>
          <p:nvPr/>
        </p:nvCxnSpPr>
        <p:spPr>
          <a:xfrm flipH="1" flipV="1">
            <a:off x="2883695" y="1703613"/>
            <a:ext cx="703388" cy="918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6D26A08-AF1B-48FB-F082-E4352954F0BD}"/>
              </a:ext>
            </a:extLst>
          </p:cNvPr>
          <p:cNvCxnSpPr>
            <a:cxnSpLocks/>
          </p:cNvCxnSpPr>
          <p:nvPr/>
        </p:nvCxnSpPr>
        <p:spPr>
          <a:xfrm flipH="1" flipV="1">
            <a:off x="1723108" y="829107"/>
            <a:ext cx="754888" cy="704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116EF17-BD26-322E-0A60-4968ED1F57CA}"/>
              </a:ext>
            </a:extLst>
          </p:cNvPr>
          <p:cNvCxnSpPr>
            <a:cxnSpLocks/>
          </p:cNvCxnSpPr>
          <p:nvPr/>
        </p:nvCxnSpPr>
        <p:spPr>
          <a:xfrm flipH="1">
            <a:off x="1622820" y="1611470"/>
            <a:ext cx="719779" cy="459445"/>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42A9864-C034-2B2A-CDDE-5AFB5A795D36}"/>
              </a:ext>
            </a:extLst>
          </p:cNvPr>
          <p:cNvSpPr txBox="1"/>
          <p:nvPr/>
        </p:nvSpPr>
        <p:spPr>
          <a:xfrm>
            <a:off x="2342599" y="284085"/>
            <a:ext cx="1885224" cy="369332"/>
          </a:xfrm>
          <a:prstGeom prst="rect">
            <a:avLst/>
          </a:prstGeom>
          <a:noFill/>
        </p:spPr>
        <p:txBody>
          <a:bodyPr wrap="square" rtlCol="0">
            <a:spAutoFit/>
          </a:bodyPr>
          <a:lstStyle/>
          <a:p>
            <a:r>
              <a:rPr lang="en-US" dirty="0"/>
              <a:t>Energy Mind Map</a:t>
            </a:r>
          </a:p>
        </p:txBody>
      </p:sp>
      <p:sp>
        <p:nvSpPr>
          <p:cNvPr id="42" name="TextBox 41">
            <a:extLst>
              <a:ext uri="{FF2B5EF4-FFF2-40B4-BE49-F238E27FC236}">
                <a16:creationId xmlns:a16="http://schemas.microsoft.com/office/drawing/2014/main" id="{7D2DF7BA-9C27-D102-BF12-5C1F05125519}"/>
              </a:ext>
            </a:extLst>
          </p:cNvPr>
          <p:cNvSpPr txBox="1"/>
          <p:nvPr/>
        </p:nvSpPr>
        <p:spPr>
          <a:xfrm>
            <a:off x="7643674" y="470517"/>
            <a:ext cx="2272683" cy="646331"/>
          </a:xfrm>
          <a:prstGeom prst="rect">
            <a:avLst/>
          </a:prstGeom>
          <a:noFill/>
        </p:spPr>
        <p:txBody>
          <a:bodyPr wrap="square" rtlCol="0">
            <a:spAutoFit/>
          </a:bodyPr>
          <a:lstStyle/>
          <a:p>
            <a:r>
              <a:rPr lang="en-US" dirty="0"/>
              <a:t>Online – Streamer</a:t>
            </a:r>
          </a:p>
          <a:p>
            <a:endParaRPr lang="en-US" dirty="0"/>
          </a:p>
        </p:txBody>
      </p:sp>
      <p:pic>
        <p:nvPicPr>
          <p:cNvPr id="1028" name="Picture 4" descr="Streamplify could help start your Twitch streamer journey | PCGamesN">
            <a:extLst>
              <a:ext uri="{FF2B5EF4-FFF2-40B4-BE49-F238E27FC236}">
                <a16:creationId xmlns:a16="http://schemas.microsoft.com/office/drawing/2014/main" id="{1B03BE61-5FBE-D4A4-6E0C-24E2E330E7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0213" y="944193"/>
            <a:ext cx="2471180" cy="1383861"/>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340B55EE-580E-0E9F-908F-80C6B547DA3E}"/>
              </a:ext>
            </a:extLst>
          </p:cNvPr>
          <p:cNvSpPr txBox="1"/>
          <p:nvPr/>
        </p:nvSpPr>
        <p:spPr>
          <a:xfrm>
            <a:off x="6738151" y="2725445"/>
            <a:ext cx="3089430" cy="369332"/>
          </a:xfrm>
          <a:prstGeom prst="rect">
            <a:avLst/>
          </a:prstGeom>
          <a:noFill/>
        </p:spPr>
        <p:txBody>
          <a:bodyPr wrap="square" rtlCol="0">
            <a:spAutoFit/>
          </a:bodyPr>
          <a:lstStyle/>
          <a:p>
            <a:r>
              <a:rPr lang="en-US" dirty="0"/>
              <a:t>Sports/Gym – Personal Trainer</a:t>
            </a:r>
          </a:p>
        </p:txBody>
      </p:sp>
      <p:pic>
        <p:nvPicPr>
          <p:cNvPr id="1030" name="Picture 6" descr="What to Know Before Hiring a Personal Trainer - Fitness Trainer Tips">
            <a:extLst>
              <a:ext uri="{FF2B5EF4-FFF2-40B4-BE49-F238E27FC236}">
                <a16:creationId xmlns:a16="http://schemas.microsoft.com/office/drawing/2014/main" id="{75B42686-A3AC-5A73-4769-B551E1CE45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3518" y="3129292"/>
            <a:ext cx="1816483" cy="1208787"/>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545751F5-E961-26D8-A4E4-1447C260D179}"/>
              </a:ext>
            </a:extLst>
          </p:cNvPr>
          <p:cNvSpPr txBox="1"/>
          <p:nvPr/>
        </p:nvSpPr>
        <p:spPr>
          <a:xfrm>
            <a:off x="7640213" y="4634144"/>
            <a:ext cx="1944138" cy="369332"/>
          </a:xfrm>
          <a:prstGeom prst="rect">
            <a:avLst/>
          </a:prstGeom>
          <a:noFill/>
        </p:spPr>
        <p:txBody>
          <a:bodyPr wrap="square" rtlCol="0">
            <a:spAutoFit/>
          </a:bodyPr>
          <a:lstStyle/>
          <a:p>
            <a:r>
              <a:rPr lang="en-US" dirty="0"/>
              <a:t>Stories - Comedian</a:t>
            </a:r>
          </a:p>
        </p:txBody>
      </p:sp>
      <p:pic>
        <p:nvPicPr>
          <p:cNvPr id="1032" name="Picture 8" descr="12 Great Stand-Up Comedians from the Midwest - Paste">
            <a:extLst>
              <a:ext uri="{FF2B5EF4-FFF2-40B4-BE49-F238E27FC236}">
                <a16:creationId xmlns:a16="http://schemas.microsoft.com/office/drawing/2014/main" id="{C121CA8C-2DFF-5C19-6062-F0E70B5DC5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7653" y="5126317"/>
            <a:ext cx="1684723" cy="943445"/>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Connector 48">
            <a:extLst>
              <a:ext uri="{FF2B5EF4-FFF2-40B4-BE49-F238E27FC236}">
                <a16:creationId xmlns:a16="http://schemas.microsoft.com/office/drawing/2014/main" id="{4930EB0A-2DEF-F664-4F9F-FB8F5B336BCE}"/>
              </a:ext>
            </a:extLst>
          </p:cNvPr>
          <p:cNvCxnSpPr>
            <a:cxnSpLocks/>
          </p:cNvCxnSpPr>
          <p:nvPr/>
        </p:nvCxnSpPr>
        <p:spPr>
          <a:xfrm flipH="1" flipV="1">
            <a:off x="5460271" y="969183"/>
            <a:ext cx="461715" cy="4363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315145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00BAF665-E865-D2F6-A2A7-3D6966906E01}"/>
              </a:ext>
            </a:extLst>
          </p:cNvPr>
          <p:cNvSpPr/>
          <p:nvPr/>
        </p:nvSpPr>
        <p:spPr>
          <a:xfrm>
            <a:off x="3346882" y="2388093"/>
            <a:ext cx="2385134" cy="87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Project Planning/Execution</a:t>
            </a:r>
          </a:p>
        </p:txBody>
      </p:sp>
      <p:sp>
        <p:nvSpPr>
          <p:cNvPr id="5" name="Oval 4">
            <a:extLst>
              <a:ext uri="{FF2B5EF4-FFF2-40B4-BE49-F238E27FC236}">
                <a16:creationId xmlns:a16="http://schemas.microsoft.com/office/drawing/2014/main" id="{A28171A7-0D7B-836A-0C91-64378E438AF6}"/>
              </a:ext>
            </a:extLst>
          </p:cNvPr>
          <p:cNvSpPr/>
          <p:nvPr/>
        </p:nvSpPr>
        <p:spPr>
          <a:xfrm>
            <a:off x="5495279" y="1251751"/>
            <a:ext cx="1657638" cy="57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Organization</a:t>
            </a:r>
          </a:p>
        </p:txBody>
      </p:sp>
      <p:sp>
        <p:nvSpPr>
          <p:cNvPr id="11" name="Oval 10">
            <a:extLst>
              <a:ext uri="{FF2B5EF4-FFF2-40B4-BE49-F238E27FC236}">
                <a16:creationId xmlns:a16="http://schemas.microsoft.com/office/drawing/2014/main" id="{B263EB11-C4BD-C7DC-6F87-E63AB4B75A54}"/>
              </a:ext>
            </a:extLst>
          </p:cNvPr>
          <p:cNvSpPr/>
          <p:nvPr/>
        </p:nvSpPr>
        <p:spPr>
          <a:xfrm>
            <a:off x="2132120" y="1251751"/>
            <a:ext cx="1214761" cy="57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Visual Progress</a:t>
            </a:r>
          </a:p>
        </p:txBody>
      </p:sp>
      <p:sp>
        <p:nvSpPr>
          <p:cNvPr id="12" name="Oval 11">
            <a:extLst>
              <a:ext uri="{FF2B5EF4-FFF2-40B4-BE49-F238E27FC236}">
                <a16:creationId xmlns:a16="http://schemas.microsoft.com/office/drawing/2014/main" id="{0896872C-4AED-AC3A-FCB1-4EFD7877A7A7}"/>
              </a:ext>
            </a:extLst>
          </p:cNvPr>
          <p:cNvSpPr/>
          <p:nvPr/>
        </p:nvSpPr>
        <p:spPr>
          <a:xfrm>
            <a:off x="5495279" y="3872882"/>
            <a:ext cx="1073684" cy="57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Orderly</a:t>
            </a:r>
          </a:p>
        </p:txBody>
      </p:sp>
      <p:sp>
        <p:nvSpPr>
          <p:cNvPr id="13" name="Oval 12">
            <a:extLst>
              <a:ext uri="{FF2B5EF4-FFF2-40B4-BE49-F238E27FC236}">
                <a16:creationId xmlns:a16="http://schemas.microsoft.com/office/drawing/2014/main" id="{7D7D8784-1B4A-B63D-C316-F4323E3E280A}"/>
              </a:ext>
            </a:extLst>
          </p:cNvPr>
          <p:cNvSpPr/>
          <p:nvPr/>
        </p:nvSpPr>
        <p:spPr>
          <a:xfrm>
            <a:off x="2132120" y="3872882"/>
            <a:ext cx="1321293" cy="57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Preparation</a:t>
            </a:r>
          </a:p>
        </p:txBody>
      </p:sp>
      <p:sp>
        <p:nvSpPr>
          <p:cNvPr id="9" name="Oval 8">
            <a:extLst>
              <a:ext uri="{FF2B5EF4-FFF2-40B4-BE49-F238E27FC236}">
                <a16:creationId xmlns:a16="http://schemas.microsoft.com/office/drawing/2014/main" id="{6CDA902E-B3C7-54BE-C3D6-8687942CD515}"/>
              </a:ext>
            </a:extLst>
          </p:cNvPr>
          <p:cNvSpPr/>
          <p:nvPr/>
        </p:nvSpPr>
        <p:spPr>
          <a:xfrm>
            <a:off x="2863048" y="4856085"/>
            <a:ext cx="1321293"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Narrow down potential problems</a:t>
            </a:r>
          </a:p>
        </p:txBody>
      </p:sp>
      <p:sp>
        <p:nvSpPr>
          <p:cNvPr id="14" name="Oval 13">
            <a:extLst>
              <a:ext uri="{FF2B5EF4-FFF2-40B4-BE49-F238E27FC236}">
                <a16:creationId xmlns:a16="http://schemas.microsoft.com/office/drawing/2014/main" id="{1DF4B03D-A187-5188-7376-DCA81D6F789A}"/>
              </a:ext>
            </a:extLst>
          </p:cNvPr>
          <p:cNvSpPr/>
          <p:nvPr/>
        </p:nvSpPr>
        <p:spPr>
          <a:xfrm>
            <a:off x="6238044" y="4856085"/>
            <a:ext cx="967666"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Work Ethic</a:t>
            </a:r>
          </a:p>
        </p:txBody>
      </p:sp>
      <p:sp>
        <p:nvSpPr>
          <p:cNvPr id="15" name="Oval 14">
            <a:extLst>
              <a:ext uri="{FF2B5EF4-FFF2-40B4-BE49-F238E27FC236}">
                <a16:creationId xmlns:a16="http://schemas.microsoft.com/office/drawing/2014/main" id="{13CBCB4A-1288-DD34-5EC3-23B43FC6E758}"/>
              </a:ext>
            </a:extLst>
          </p:cNvPr>
          <p:cNvSpPr/>
          <p:nvPr/>
        </p:nvSpPr>
        <p:spPr>
          <a:xfrm>
            <a:off x="6459685" y="340067"/>
            <a:ext cx="967666"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Busy</a:t>
            </a:r>
          </a:p>
        </p:txBody>
      </p:sp>
      <p:sp>
        <p:nvSpPr>
          <p:cNvPr id="16" name="Oval 15">
            <a:extLst>
              <a:ext uri="{FF2B5EF4-FFF2-40B4-BE49-F238E27FC236}">
                <a16:creationId xmlns:a16="http://schemas.microsoft.com/office/drawing/2014/main" id="{A2D1F32B-A1BD-AC1C-9686-5912C524ED27}"/>
              </a:ext>
            </a:extLst>
          </p:cNvPr>
          <p:cNvSpPr/>
          <p:nvPr/>
        </p:nvSpPr>
        <p:spPr>
          <a:xfrm>
            <a:off x="4483223" y="546347"/>
            <a:ext cx="1248793"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Clean</a:t>
            </a:r>
          </a:p>
        </p:txBody>
      </p:sp>
      <p:sp>
        <p:nvSpPr>
          <p:cNvPr id="17" name="Oval 16">
            <a:extLst>
              <a:ext uri="{FF2B5EF4-FFF2-40B4-BE49-F238E27FC236}">
                <a16:creationId xmlns:a16="http://schemas.microsoft.com/office/drawing/2014/main" id="{53337E81-3C5A-94CC-617F-58903A4A5737}"/>
              </a:ext>
            </a:extLst>
          </p:cNvPr>
          <p:cNvSpPr/>
          <p:nvPr/>
        </p:nvSpPr>
        <p:spPr>
          <a:xfrm>
            <a:off x="1026930" y="546347"/>
            <a:ext cx="1115055"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Easy to feel successful</a:t>
            </a:r>
          </a:p>
        </p:txBody>
      </p:sp>
      <p:sp>
        <p:nvSpPr>
          <p:cNvPr id="18" name="Oval 17">
            <a:extLst>
              <a:ext uri="{FF2B5EF4-FFF2-40B4-BE49-F238E27FC236}">
                <a16:creationId xmlns:a16="http://schemas.microsoft.com/office/drawing/2014/main" id="{EF0FFA71-B4B2-0873-11EF-671427E6D60B}"/>
              </a:ext>
            </a:extLst>
          </p:cNvPr>
          <p:cNvSpPr/>
          <p:nvPr/>
        </p:nvSpPr>
        <p:spPr>
          <a:xfrm>
            <a:off x="879541" y="1869120"/>
            <a:ext cx="1115055"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Feel more prepared</a:t>
            </a:r>
          </a:p>
        </p:txBody>
      </p:sp>
      <p:cxnSp>
        <p:nvCxnSpPr>
          <p:cNvPr id="21" name="Straight Connector 20">
            <a:extLst>
              <a:ext uri="{FF2B5EF4-FFF2-40B4-BE49-F238E27FC236}">
                <a16:creationId xmlns:a16="http://schemas.microsoft.com/office/drawing/2014/main" id="{54E8E181-F477-7388-DAE0-6E392AF5A2BE}"/>
              </a:ext>
            </a:extLst>
          </p:cNvPr>
          <p:cNvCxnSpPr>
            <a:cxnSpLocks/>
            <a:stCxn id="4" idx="7"/>
            <a:endCxn id="5" idx="3"/>
          </p:cNvCxnSpPr>
          <p:nvPr/>
        </p:nvCxnSpPr>
        <p:spPr>
          <a:xfrm flipV="1">
            <a:off x="5382721" y="1744293"/>
            <a:ext cx="355313" cy="771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46B6B7C-D660-7686-A1B0-7D440178AAAF}"/>
              </a:ext>
            </a:extLst>
          </p:cNvPr>
          <p:cNvCxnSpPr>
            <a:cxnSpLocks/>
          </p:cNvCxnSpPr>
          <p:nvPr/>
        </p:nvCxnSpPr>
        <p:spPr>
          <a:xfrm>
            <a:off x="5183464" y="3137220"/>
            <a:ext cx="561537" cy="7916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E7A8B76-A193-6850-35F7-3FAEA9EC7BA2}"/>
              </a:ext>
            </a:extLst>
          </p:cNvPr>
          <p:cNvCxnSpPr>
            <a:cxnSpLocks/>
          </p:cNvCxnSpPr>
          <p:nvPr/>
        </p:nvCxnSpPr>
        <p:spPr>
          <a:xfrm>
            <a:off x="6055042" y="4328856"/>
            <a:ext cx="513921" cy="577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1C2F3AA-0015-0C94-8C81-9BD3148CA948}"/>
              </a:ext>
            </a:extLst>
          </p:cNvPr>
          <p:cNvCxnSpPr>
            <a:cxnSpLocks/>
          </p:cNvCxnSpPr>
          <p:nvPr/>
        </p:nvCxnSpPr>
        <p:spPr>
          <a:xfrm flipV="1">
            <a:off x="6238044" y="829107"/>
            <a:ext cx="456504" cy="685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3BE0C15-181E-8C92-BC26-B546BB5A4F03}"/>
              </a:ext>
            </a:extLst>
          </p:cNvPr>
          <p:cNvCxnSpPr>
            <a:cxnSpLocks/>
            <a:stCxn id="13" idx="7"/>
          </p:cNvCxnSpPr>
          <p:nvPr/>
        </p:nvCxnSpPr>
        <p:spPr>
          <a:xfrm flipV="1">
            <a:off x="3259914" y="3165711"/>
            <a:ext cx="520780" cy="7916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45DB070-0122-8603-ADCA-66101C2ED417}"/>
              </a:ext>
            </a:extLst>
          </p:cNvPr>
          <p:cNvCxnSpPr>
            <a:cxnSpLocks/>
          </p:cNvCxnSpPr>
          <p:nvPr/>
        </p:nvCxnSpPr>
        <p:spPr>
          <a:xfrm flipH="1" flipV="1">
            <a:off x="2896246" y="4328856"/>
            <a:ext cx="351995" cy="6642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FD76710-8920-9E93-B853-0FD8E7794F62}"/>
              </a:ext>
            </a:extLst>
          </p:cNvPr>
          <p:cNvCxnSpPr>
            <a:cxnSpLocks/>
          </p:cNvCxnSpPr>
          <p:nvPr/>
        </p:nvCxnSpPr>
        <p:spPr>
          <a:xfrm flipH="1" flipV="1">
            <a:off x="2883695" y="1703613"/>
            <a:ext cx="703388" cy="918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6D26A08-AF1B-48FB-F082-E4352954F0BD}"/>
              </a:ext>
            </a:extLst>
          </p:cNvPr>
          <p:cNvCxnSpPr>
            <a:cxnSpLocks/>
          </p:cNvCxnSpPr>
          <p:nvPr/>
        </p:nvCxnSpPr>
        <p:spPr>
          <a:xfrm flipH="1" flipV="1">
            <a:off x="1915797" y="885773"/>
            <a:ext cx="562199" cy="648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116EF17-BD26-322E-0A60-4968ED1F57CA}"/>
              </a:ext>
            </a:extLst>
          </p:cNvPr>
          <p:cNvCxnSpPr>
            <a:cxnSpLocks/>
          </p:cNvCxnSpPr>
          <p:nvPr/>
        </p:nvCxnSpPr>
        <p:spPr>
          <a:xfrm flipH="1">
            <a:off x="1622820" y="1611470"/>
            <a:ext cx="719779" cy="459445"/>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42A9864-C034-2B2A-CDDE-5AFB5A795D36}"/>
              </a:ext>
            </a:extLst>
          </p:cNvPr>
          <p:cNvSpPr txBox="1"/>
          <p:nvPr/>
        </p:nvSpPr>
        <p:spPr>
          <a:xfrm>
            <a:off x="2342599" y="284085"/>
            <a:ext cx="1885224" cy="646331"/>
          </a:xfrm>
          <a:prstGeom prst="rect">
            <a:avLst/>
          </a:prstGeom>
          <a:noFill/>
        </p:spPr>
        <p:txBody>
          <a:bodyPr wrap="square" rtlCol="0">
            <a:spAutoFit/>
          </a:bodyPr>
          <a:lstStyle/>
          <a:p>
            <a:r>
              <a:rPr lang="en-US" dirty="0"/>
              <a:t>Engagement Mind Map</a:t>
            </a:r>
          </a:p>
        </p:txBody>
      </p:sp>
      <p:sp>
        <p:nvSpPr>
          <p:cNvPr id="42" name="TextBox 41">
            <a:extLst>
              <a:ext uri="{FF2B5EF4-FFF2-40B4-BE49-F238E27FC236}">
                <a16:creationId xmlns:a16="http://schemas.microsoft.com/office/drawing/2014/main" id="{7D2DF7BA-9C27-D102-BF12-5C1F05125519}"/>
              </a:ext>
            </a:extLst>
          </p:cNvPr>
          <p:cNvSpPr txBox="1"/>
          <p:nvPr/>
        </p:nvSpPr>
        <p:spPr>
          <a:xfrm>
            <a:off x="7643674" y="470517"/>
            <a:ext cx="2416206" cy="584775"/>
          </a:xfrm>
          <a:prstGeom prst="rect">
            <a:avLst/>
          </a:prstGeom>
          <a:noFill/>
        </p:spPr>
        <p:txBody>
          <a:bodyPr wrap="square" rtlCol="0">
            <a:spAutoFit/>
          </a:bodyPr>
          <a:lstStyle/>
          <a:p>
            <a:r>
              <a:rPr lang="en-US" sz="1400" dirty="0"/>
              <a:t>Organization – Project Planner</a:t>
            </a:r>
          </a:p>
          <a:p>
            <a:endParaRPr lang="en-US" dirty="0"/>
          </a:p>
        </p:txBody>
      </p:sp>
      <p:sp>
        <p:nvSpPr>
          <p:cNvPr id="43" name="TextBox 42">
            <a:extLst>
              <a:ext uri="{FF2B5EF4-FFF2-40B4-BE49-F238E27FC236}">
                <a16:creationId xmlns:a16="http://schemas.microsoft.com/office/drawing/2014/main" id="{340B55EE-580E-0E9F-908F-80C6B547DA3E}"/>
              </a:ext>
            </a:extLst>
          </p:cNvPr>
          <p:cNvSpPr txBox="1"/>
          <p:nvPr/>
        </p:nvSpPr>
        <p:spPr>
          <a:xfrm>
            <a:off x="6738151" y="2725445"/>
            <a:ext cx="3089430" cy="369332"/>
          </a:xfrm>
          <a:prstGeom prst="rect">
            <a:avLst/>
          </a:prstGeom>
          <a:noFill/>
        </p:spPr>
        <p:txBody>
          <a:bodyPr wrap="square" rtlCol="0">
            <a:spAutoFit/>
          </a:bodyPr>
          <a:lstStyle/>
          <a:p>
            <a:r>
              <a:rPr lang="en-US" dirty="0"/>
              <a:t>Visual Progress – Construction</a:t>
            </a:r>
          </a:p>
        </p:txBody>
      </p:sp>
      <p:sp>
        <p:nvSpPr>
          <p:cNvPr id="44" name="TextBox 43">
            <a:extLst>
              <a:ext uri="{FF2B5EF4-FFF2-40B4-BE49-F238E27FC236}">
                <a16:creationId xmlns:a16="http://schemas.microsoft.com/office/drawing/2014/main" id="{545751F5-E961-26D8-A4E4-1447C260D179}"/>
              </a:ext>
            </a:extLst>
          </p:cNvPr>
          <p:cNvSpPr txBox="1"/>
          <p:nvPr/>
        </p:nvSpPr>
        <p:spPr>
          <a:xfrm>
            <a:off x="7640213" y="4634144"/>
            <a:ext cx="1944138" cy="523220"/>
          </a:xfrm>
          <a:prstGeom prst="rect">
            <a:avLst/>
          </a:prstGeom>
          <a:noFill/>
        </p:spPr>
        <p:txBody>
          <a:bodyPr wrap="square" rtlCol="0">
            <a:spAutoFit/>
          </a:bodyPr>
          <a:lstStyle/>
          <a:p>
            <a:r>
              <a:rPr lang="en-US" sz="1400" dirty="0"/>
              <a:t>Narrow Down Problems - Consulting</a:t>
            </a:r>
          </a:p>
        </p:txBody>
      </p:sp>
      <p:cxnSp>
        <p:nvCxnSpPr>
          <p:cNvPr id="37" name="Straight Connector 36">
            <a:extLst>
              <a:ext uri="{FF2B5EF4-FFF2-40B4-BE49-F238E27FC236}">
                <a16:creationId xmlns:a16="http://schemas.microsoft.com/office/drawing/2014/main" id="{9E995583-05DE-417D-875B-0361AAC687D1}"/>
              </a:ext>
            </a:extLst>
          </p:cNvPr>
          <p:cNvCxnSpPr>
            <a:cxnSpLocks/>
            <a:stCxn id="5" idx="1"/>
          </p:cNvCxnSpPr>
          <p:nvPr/>
        </p:nvCxnSpPr>
        <p:spPr>
          <a:xfrm flipH="1" flipV="1">
            <a:off x="5382721" y="1091031"/>
            <a:ext cx="355313" cy="245227"/>
          </a:xfrm>
          <a:prstGeom prst="line">
            <a:avLst/>
          </a:prstGeom>
        </p:spPr>
        <p:style>
          <a:lnRef idx="1">
            <a:schemeClr val="accent1"/>
          </a:lnRef>
          <a:fillRef idx="0">
            <a:schemeClr val="accent1"/>
          </a:fillRef>
          <a:effectRef idx="0">
            <a:schemeClr val="accent1"/>
          </a:effectRef>
          <a:fontRef idx="minor">
            <a:schemeClr val="tx1"/>
          </a:fontRef>
        </p:style>
      </p:cxnSp>
      <p:pic>
        <p:nvPicPr>
          <p:cNvPr id="2052" name="Picture 4" descr="Project management Images, Stock Photos &amp; Vectors | Shutterstock">
            <a:extLst>
              <a:ext uri="{FF2B5EF4-FFF2-40B4-BE49-F238E27FC236}">
                <a16:creationId xmlns:a16="http://schemas.microsoft.com/office/drawing/2014/main" id="{2FBAC172-39E9-382B-2F0E-9D65BCEF01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2751" y="817286"/>
            <a:ext cx="2472384" cy="177265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Business &amp; Office Management Software | Accruent">
            <a:extLst>
              <a:ext uri="{FF2B5EF4-FFF2-40B4-BE49-F238E27FC236}">
                <a16:creationId xmlns:a16="http://schemas.microsoft.com/office/drawing/2014/main" id="{D19CB7A7-C109-AD6D-AEA6-127D7C2AA9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6880" y="3104462"/>
            <a:ext cx="3381375" cy="13525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What Is a Consultant? How to Find a Consulting Job and Who's Hiring |  FlexJobs">
            <a:extLst>
              <a:ext uri="{FF2B5EF4-FFF2-40B4-BE49-F238E27FC236}">
                <a16:creationId xmlns:a16="http://schemas.microsoft.com/office/drawing/2014/main" id="{B790A81A-17F5-816F-8926-B194465216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5804" y="5227170"/>
            <a:ext cx="1944138" cy="972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13578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1530</Words>
  <Application>Microsoft Office PowerPoint</Application>
  <PresentationFormat>Widescreen</PresentationFormat>
  <Paragraphs>169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Stanger, Garrett</dc:creator>
  <cp:lastModifiedBy>Stanger, Garrett</cp:lastModifiedBy>
  <cp:revision>3</cp:revision>
  <dcterms:created xsi:type="dcterms:W3CDTF">2022-05-16T18:18:55Z</dcterms:created>
  <dcterms:modified xsi:type="dcterms:W3CDTF">2022-05-28T05:23:11Z</dcterms:modified>
</cp:coreProperties>
</file>