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2" r:id="rId7"/>
    <p:sldId id="264" r:id="rId8"/>
    <p:sldId id="263" r:id="rId9"/>
    <p:sldId id="286" r:id="rId10"/>
    <p:sldId id="271" r:id="rId11"/>
    <p:sldId id="287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1" r:id="rId20"/>
    <p:sldId id="283" r:id="rId21"/>
    <p:sldId id="284" r:id="rId22"/>
    <p:sldId id="285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36"/>
    <p:restoredTop sz="99307" autoAdjust="0"/>
  </p:normalViewPr>
  <p:slideViewPr>
    <p:cSldViewPr snapToGrid="0" snapToObjects="1">
      <p:cViewPr varScale="1">
        <p:scale>
          <a:sx n="72" d="100"/>
          <a:sy n="72" d="100"/>
        </p:scale>
        <p:origin x="200" y="8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DCF4-CA49-E242-A373-8A4A93C1449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0E28-D9E4-E445-ACF7-7B59A83C1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DCF4-CA49-E242-A373-8A4A93C1449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0E28-D9E4-E445-ACF7-7B59A83C1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DCF4-CA49-E242-A373-8A4A93C1449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0E28-D9E4-E445-ACF7-7B59A83C1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5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DCF4-CA49-E242-A373-8A4A93C1449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0E28-D9E4-E445-ACF7-7B59A83C1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7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DCF4-CA49-E242-A373-8A4A93C1449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0E28-D9E4-E445-ACF7-7B59A83C1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1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DCF4-CA49-E242-A373-8A4A93C1449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0E28-D9E4-E445-ACF7-7B59A83C1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2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DCF4-CA49-E242-A373-8A4A93C1449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0E28-D9E4-E445-ACF7-7B59A83C1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DCF4-CA49-E242-A373-8A4A93C1449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0E28-D9E4-E445-ACF7-7B59A83C1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DCF4-CA49-E242-A373-8A4A93C1449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0E28-D9E4-E445-ACF7-7B59A83C1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7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DCF4-CA49-E242-A373-8A4A93C1449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0E28-D9E4-E445-ACF7-7B59A83C1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DCF4-CA49-E242-A373-8A4A93C1449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A0E28-D9E4-E445-ACF7-7B59A83C1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9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DCF4-CA49-E242-A373-8A4A93C14496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A0E28-D9E4-E445-ACF7-7B59A83C1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5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CSS2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7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96316" y="5473087"/>
            <a:ext cx="214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 .1*x + 0.9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67" y="2997200"/>
            <a:ext cx="5130800" cy="3860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4853"/>
            <a:ext cx="8229600" cy="2587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Let’s look at some examples</a:t>
            </a:r>
          </a:p>
          <a:p>
            <a:endParaRPr lang="en-US" sz="2800"/>
          </a:p>
          <a:p>
            <a:r>
              <a:rPr lang="en-US" sz="2800"/>
              <a:t>Example 1: linear regression</a:t>
            </a:r>
          </a:p>
          <a:p>
            <a:endParaRPr lang="en-US" sz="2800"/>
          </a:p>
          <a:p>
            <a:r>
              <a:rPr lang="en-US" sz="2800"/>
              <a:t>Let’s say, I want to predict how much the tip is going to based on the total bill in Restaurant 1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96316" y="3526435"/>
            <a:ext cx="2147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 m*x + b</a:t>
            </a:r>
          </a:p>
          <a:p>
            <a:endParaRPr lang="en-US" sz="2400" dirty="0"/>
          </a:p>
          <a:p>
            <a:r>
              <a:rPr lang="en-US" sz="2400" dirty="0"/>
              <a:t>m = slope</a:t>
            </a:r>
          </a:p>
          <a:p>
            <a:r>
              <a:rPr lang="en-US" sz="2400" dirty="0"/>
              <a:t>b = intercept</a:t>
            </a:r>
          </a:p>
        </p:txBody>
      </p:sp>
    </p:spTree>
    <p:extLst>
      <p:ext uri="{BB962C8B-B14F-4D97-AF65-F5344CB8AC3E}">
        <p14:creationId xmlns:p14="http://schemas.microsoft.com/office/powerpoint/2010/main" val="42310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96316" y="5473087"/>
            <a:ext cx="2147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 .1*x + 0.9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67" y="2997200"/>
            <a:ext cx="5130800" cy="38608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4853"/>
            <a:ext cx="8229600" cy="2587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Let’s look at some examples</a:t>
            </a:r>
          </a:p>
          <a:p>
            <a:endParaRPr lang="en-US" sz="2800"/>
          </a:p>
          <a:p>
            <a:r>
              <a:rPr lang="en-US" sz="2800"/>
              <a:t>Example 1: linear regression</a:t>
            </a:r>
          </a:p>
          <a:p>
            <a:endParaRPr lang="en-US" sz="2800"/>
          </a:p>
          <a:p>
            <a:r>
              <a:rPr lang="en-US" sz="2800"/>
              <a:t>Let’s say, I want to predict how much the tip is going to based on the total bill in Restaurant 1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96316" y="3526435"/>
            <a:ext cx="2147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 m*x + b</a:t>
            </a:r>
          </a:p>
          <a:p>
            <a:endParaRPr lang="en-US" sz="2400" dirty="0"/>
          </a:p>
          <a:p>
            <a:r>
              <a:rPr lang="en-US" sz="2400" dirty="0"/>
              <a:t>m = slope</a:t>
            </a:r>
          </a:p>
          <a:p>
            <a:r>
              <a:rPr lang="en-US" sz="2400" dirty="0"/>
              <a:t>b = intercept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23" y="3875588"/>
            <a:ext cx="3523999" cy="244101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1852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88242"/>
            <a:ext cx="8229600" cy="83097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But does Restaurant 1 tip the same as Restaurant 2?</a:t>
            </a:r>
          </a:p>
          <a:p>
            <a:pPr lvl="1"/>
            <a:r>
              <a:rPr lang="en-US" sz="2000" dirty="0"/>
              <a:t>Does the Restaurant 1 model predict data for Restaurant 2?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6" y="1595537"/>
            <a:ext cx="4534586" cy="33540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14" y="1595537"/>
            <a:ext cx="4534586" cy="335404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904927"/>
            <a:ext cx="8382000" cy="1692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Based on how the red line describes the data, it doesn’t look like the Restaurant 1 model describes Restaurant 2 very well</a:t>
            </a:r>
          </a:p>
          <a:p>
            <a:pPr lvl="1"/>
            <a:r>
              <a:rPr lang="en-US" sz="2400" dirty="0"/>
              <a:t>Later, we will quantify this fit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40316" y="1843389"/>
            <a:ext cx="253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Restaurant</a:t>
            </a:r>
            <a:r>
              <a:rPr lang="en-US" dirty="0"/>
              <a:t> 1 model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406568" y="2062385"/>
            <a:ext cx="317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1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29471"/>
            <a:ext cx="8229600" cy="260480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Example 2: classification </a:t>
            </a:r>
          </a:p>
          <a:p>
            <a:endParaRPr lang="en-US" sz="2800" dirty="0"/>
          </a:p>
          <a:p>
            <a:r>
              <a:rPr lang="en-US" sz="2800" dirty="0"/>
              <a:t>Let’s imagine we have 2 features of data with each data point representing an individual</a:t>
            </a:r>
          </a:p>
          <a:p>
            <a:pPr lvl="1"/>
            <a:r>
              <a:rPr lang="en-US" sz="2400" dirty="0"/>
              <a:t>In addition, this data is discretely labeled “</a:t>
            </a:r>
            <a:r>
              <a:rPr lang="en-US" sz="2400" dirty="0">
                <a:solidFill>
                  <a:srgbClr val="FF0000"/>
                </a:solidFill>
              </a:rPr>
              <a:t>east coast</a:t>
            </a:r>
            <a:r>
              <a:rPr lang="en-US" sz="2400" dirty="0"/>
              <a:t>” and “</a:t>
            </a:r>
            <a:r>
              <a:rPr lang="en-US" sz="2400" dirty="0">
                <a:solidFill>
                  <a:srgbClr val="0000FF"/>
                </a:solidFill>
              </a:rPr>
              <a:t>west coast</a:t>
            </a:r>
            <a:r>
              <a:rPr lang="en-US" sz="2400" dirty="0"/>
              <a:t>”</a:t>
            </a:r>
            <a:endParaRPr lang="en-US" sz="2800" dirty="0"/>
          </a:p>
          <a:p>
            <a:endParaRPr lang="en-US" sz="2800" dirty="0"/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07" y="3193049"/>
            <a:ext cx="4068054" cy="31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29471"/>
            <a:ext cx="8229600" cy="2604807"/>
          </a:xfrm>
        </p:spPr>
        <p:txBody>
          <a:bodyPr>
            <a:normAutofit/>
          </a:bodyPr>
          <a:lstStyle/>
          <a:p>
            <a:r>
              <a:rPr lang="en-US" sz="2800" dirty="0"/>
              <a:t>With these two features, we want to be able to classify whether someone is from the </a:t>
            </a:r>
            <a:r>
              <a:rPr lang="en-US" sz="2800" dirty="0">
                <a:solidFill>
                  <a:srgbClr val="FF0000"/>
                </a:solidFill>
              </a:rPr>
              <a:t>east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00FF"/>
                </a:solidFill>
              </a:rPr>
              <a:t>west</a:t>
            </a:r>
            <a:r>
              <a:rPr lang="en-US" sz="2800" dirty="0"/>
              <a:t> coast</a:t>
            </a:r>
          </a:p>
          <a:p>
            <a:pPr lvl="1"/>
            <a:r>
              <a:rPr lang="en-US" sz="2400" dirty="0"/>
              <a:t>Lots of ways to do this!</a:t>
            </a:r>
          </a:p>
          <a:p>
            <a:pPr lvl="1"/>
            <a:r>
              <a:rPr lang="en-US" sz="2400" dirty="0"/>
              <a:t>Simplest, would be to draw a line between the data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07" y="3157766"/>
            <a:ext cx="4068054" cy="316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9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07" y="3157766"/>
            <a:ext cx="4068054" cy="316583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29471"/>
            <a:ext cx="8229600" cy="2604807"/>
          </a:xfrm>
        </p:spPr>
        <p:txBody>
          <a:bodyPr>
            <a:normAutofit/>
          </a:bodyPr>
          <a:lstStyle/>
          <a:p>
            <a:r>
              <a:rPr lang="en-US" sz="2800" dirty="0"/>
              <a:t>With these two features, we want to be able to classify whether someone is from the </a:t>
            </a:r>
            <a:r>
              <a:rPr lang="en-US" sz="2800" dirty="0">
                <a:solidFill>
                  <a:srgbClr val="FF0000"/>
                </a:solidFill>
              </a:rPr>
              <a:t>east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00FF"/>
                </a:solidFill>
              </a:rPr>
              <a:t>west</a:t>
            </a:r>
            <a:r>
              <a:rPr lang="en-US" sz="2800" dirty="0"/>
              <a:t> coast</a:t>
            </a:r>
          </a:p>
          <a:p>
            <a:pPr lvl="1"/>
            <a:r>
              <a:rPr lang="en-US" sz="2400" dirty="0"/>
              <a:t>Lots of ways to do this!</a:t>
            </a:r>
          </a:p>
          <a:p>
            <a:pPr lvl="1"/>
            <a:r>
              <a:rPr lang="en-US" sz="2400" dirty="0"/>
              <a:t>Simplest, would be to draw a line between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26704" y="3616437"/>
            <a:ext cx="261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we used a linear support vector machine (SVM)  to separate the labeled groups</a:t>
            </a:r>
          </a:p>
        </p:txBody>
      </p:sp>
    </p:spTree>
    <p:extLst>
      <p:ext uri="{BB962C8B-B14F-4D97-AF65-F5344CB8AC3E}">
        <p14:creationId xmlns:p14="http://schemas.microsoft.com/office/powerpoint/2010/main" val="335890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" y="1889141"/>
            <a:ext cx="9144000" cy="33022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429471"/>
            <a:ext cx="8229600" cy="2604807"/>
          </a:xfrm>
        </p:spPr>
        <p:txBody>
          <a:bodyPr>
            <a:normAutofit/>
          </a:bodyPr>
          <a:lstStyle/>
          <a:p>
            <a:r>
              <a:rPr lang="en-US" sz="2800" dirty="0"/>
              <a:t>But now, we have some new friends! </a:t>
            </a:r>
          </a:p>
          <a:p>
            <a:r>
              <a:rPr lang="en-US" sz="2800" dirty="0"/>
              <a:t>Let’s use our model to try to predict whether they are </a:t>
            </a:r>
            <a:r>
              <a:rPr lang="en-US" sz="2800" dirty="0">
                <a:solidFill>
                  <a:srgbClr val="FF0000"/>
                </a:solidFill>
              </a:rPr>
              <a:t>east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0000FF"/>
                </a:solidFill>
              </a:rPr>
              <a:t>west</a:t>
            </a:r>
            <a:r>
              <a:rPr lang="en-US" sz="2800" dirty="0"/>
              <a:t> coast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5523" y="5385169"/>
            <a:ext cx="8229600" cy="11949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Now, I’ve colored the data based on the truth</a:t>
            </a:r>
          </a:p>
          <a:p>
            <a:r>
              <a:rPr lang="en-US" sz="2400" dirty="0"/>
              <a:t>We could find the accuracy of this by comparing it to </a:t>
            </a:r>
            <a:r>
              <a:rPr lang="en-US" sz="2400"/>
              <a:t>the prediction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585455" y="1906429"/>
            <a:ext cx="4623129" cy="330222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0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832"/>
            <a:ext cx="8229600" cy="2051518"/>
          </a:xfrm>
        </p:spPr>
        <p:txBody>
          <a:bodyPr>
            <a:normAutofit/>
          </a:bodyPr>
          <a:lstStyle/>
          <a:p>
            <a:r>
              <a:rPr lang="en-US" sz="2800" dirty="0"/>
              <a:t>Example 3: Clustering </a:t>
            </a:r>
          </a:p>
          <a:p>
            <a:endParaRPr lang="en-US" sz="2800" dirty="0"/>
          </a:p>
          <a:p>
            <a:r>
              <a:rPr lang="en-US" sz="2800" dirty="0"/>
              <a:t>Sometimes, we may plot data and see clear patterns</a:t>
            </a:r>
          </a:p>
          <a:p>
            <a:pPr lvl="1"/>
            <a:r>
              <a:rPr lang="en-US" sz="2400" dirty="0"/>
              <a:t>Here, it looks like there are multiple clusters of data</a:t>
            </a:r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44" y="2454735"/>
            <a:ext cx="50038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832"/>
            <a:ext cx="8229600" cy="1857466"/>
          </a:xfrm>
        </p:spPr>
        <p:txBody>
          <a:bodyPr>
            <a:normAutofit/>
          </a:bodyPr>
          <a:lstStyle/>
          <a:p>
            <a:r>
              <a:rPr lang="en-US" sz="2800" dirty="0"/>
              <a:t>However, we don’t actually have labels to differentiate the clusters</a:t>
            </a:r>
          </a:p>
          <a:p>
            <a:pPr lvl="1"/>
            <a:r>
              <a:rPr lang="en-US" sz="2400" dirty="0"/>
              <a:t>We can use an unsupervised machine learning algorithm called k-means clusters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44" y="2099298"/>
            <a:ext cx="50038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1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44" y="2099298"/>
            <a:ext cx="5003800" cy="3606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832"/>
            <a:ext cx="8229600" cy="1857466"/>
          </a:xfrm>
        </p:spPr>
        <p:txBody>
          <a:bodyPr>
            <a:normAutofit/>
          </a:bodyPr>
          <a:lstStyle/>
          <a:p>
            <a:r>
              <a:rPr lang="en-US" sz="2800" dirty="0"/>
              <a:t>However, we don’t actually have labels to differentiate the clusters</a:t>
            </a:r>
          </a:p>
          <a:p>
            <a:pPr lvl="1"/>
            <a:r>
              <a:rPr lang="en-US" sz="2400" dirty="0"/>
              <a:t>We can use an unsupervised machine learning algorithm called k-means clusters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76954"/>
            <a:ext cx="8229600" cy="96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Without labels, we can’t quantify how well this worked, but it does perhaps help us understand the data!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91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_2T5rbjOBGVFdSvtlhCql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124"/>
            <a:ext cx="9144000" cy="37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47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41830"/>
            <a:ext cx="8229600" cy="6616170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Plan for last half of the session: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Supervised: Linear regression</a:t>
            </a:r>
          </a:p>
          <a:p>
            <a:pPr lvl="1"/>
            <a:r>
              <a:rPr lang="en-US" dirty="0" err="1"/>
              <a:t>Univariate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multivariate</a:t>
            </a:r>
          </a:p>
          <a:p>
            <a:pPr lvl="1"/>
            <a:r>
              <a:rPr lang="en-US" dirty="0"/>
              <a:t>Quantifying prediction error</a:t>
            </a:r>
          </a:p>
          <a:p>
            <a:pPr lvl="1"/>
            <a:r>
              <a:rPr lang="en-US" dirty="0"/>
              <a:t>Polynomial and logistic regression</a:t>
            </a:r>
          </a:p>
          <a:p>
            <a:pPr lvl="1"/>
            <a:endParaRPr lang="en-US" dirty="0"/>
          </a:p>
          <a:p>
            <a:r>
              <a:rPr lang="en-US" dirty="0"/>
              <a:t>Supervised: binary classification</a:t>
            </a:r>
          </a:p>
          <a:p>
            <a:pPr lvl="1"/>
            <a:r>
              <a:rPr lang="en-US" sz="2500" dirty="0"/>
              <a:t>Decision Trees, Logistic Regression, and SVM</a:t>
            </a:r>
          </a:p>
          <a:p>
            <a:pPr lvl="1"/>
            <a:r>
              <a:rPr lang="en-US" sz="2900" dirty="0"/>
              <a:t>Metrics for quantification</a:t>
            </a:r>
          </a:p>
          <a:p>
            <a:pPr lvl="1"/>
            <a:r>
              <a:rPr lang="en-US" sz="2900" dirty="0"/>
              <a:t>ROC, AUC</a:t>
            </a:r>
          </a:p>
          <a:p>
            <a:pPr lvl="1"/>
            <a:r>
              <a:rPr lang="en-US" sz="2900" dirty="0"/>
              <a:t>Precision-recall</a:t>
            </a:r>
          </a:p>
          <a:p>
            <a:pPr marL="457200" lvl="1" indent="0">
              <a:buNone/>
            </a:pPr>
            <a:endParaRPr lang="en-US" sz="2900" dirty="0"/>
          </a:p>
          <a:p>
            <a:r>
              <a:rPr lang="en-US" dirty="0"/>
              <a:t>Cross-validation</a:t>
            </a:r>
          </a:p>
          <a:p>
            <a:pPr lvl="1"/>
            <a:endParaRPr lang="en-US" dirty="0"/>
          </a:p>
          <a:p>
            <a:r>
              <a:rPr lang="en-US" dirty="0"/>
              <a:t>Unsupervised: Clustering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endParaRPr lang="en-US" dirty="0"/>
          </a:p>
          <a:p>
            <a:r>
              <a:rPr lang="en-US" dirty="0"/>
              <a:t>Unsupervised: Dimensionality reduction</a:t>
            </a:r>
          </a:p>
          <a:p>
            <a:pPr lvl="1"/>
            <a:r>
              <a:rPr lang="en-US" dirty="0"/>
              <a:t>Principle component analysis</a:t>
            </a:r>
          </a:p>
          <a:p>
            <a:pPr lvl="1"/>
            <a:endParaRPr lang="en-US" dirty="0"/>
          </a:p>
          <a:p>
            <a:r>
              <a:rPr lang="en-US"/>
              <a:t>Use all </a:t>
            </a:r>
            <a:r>
              <a:rPr lang="en-US" dirty="0"/>
              <a:t>the skills we developed in the first half + work on final 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2825"/>
            <a:ext cx="8229600" cy="5561646"/>
          </a:xfrm>
        </p:spPr>
        <p:txBody>
          <a:bodyPr>
            <a:normAutofit/>
          </a:bodyPr>
          <a:lstStyle/>
          <a:p>
            <a:r>
              <a:rPr lang="en-US" sz="2800" dirty="0"/>
              <a:t>Final notes:</a:t>
            </a:r>
          </a:p>
          <a:p>
            <a:pPr lvl="1"/>
            <a:r>
              <a:rPr lang="en-US" sz="2400" dirty="0" err="1"/>
              <a:t>Scikit</a:t>
            </a:r>
            <a:r>
              <a:rPr lang="en-US" sz="2400" dirty="0"/>
              <a:t>-learn to do most of this</a:t>
            </a:r>
          </a:p>
          <a:p>
            <a:pPr lvl="1"/>
            <a:r>
              <a:rPr lang="en-US" sz="2400" dirty="0">
                <a:hlinkClick r:id="rId2"/>
              </a:rPr>
              <a:t>https://scikit-learn.org/stable/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Data as tables (</a:t>
            </a:r>
            <a:r>
              <a:rPr lang="en-US" sz="2400" dirty="0" err="1"/>
              <a:t>dataframes</a:t>
            </a:r>
            <a:r>
              <a:rPr lang="en-US" sz="2400" dirty="0"/>
              <a:t>)</a:t>
            </a:r>
          </a:p>
          <a:p>
            <a:pPr lvl="2"/>
            <a:r>
              <a:rPr lang="en-US" sz="2000" dirty="0"/>
              <a:t>Feature matrix (2-d) = columns are unique features</a:t>
            </a:r>
          </a:p>
          <a:p>
            <a:pPr lvl="3"/>
            <a:r>
              <a:rPr lang="en-US" sz="1800" dirty="0"/>
              <a:t>Represented as X</a:t>
            </a:r>
          </a:p>
          <a:p>
            <a:pPr lvl="3"/>
            <a:r>
              <a:rPr lang="en-US" sz="1800" dirty="0"/>
              <a:t>Independent or explanatory variable</a:t>
            </a:r>
          </a:p>
          <a:p>
            <a:pPr lvl="2"/>
            <a:r>
              <a:rPr lang="en-US" sz="2000" dirty="0"/>
              <a:t>Target array (1-d) = trying to predict from the data</a:t>
            </a:r>
          </a:p>
          <a:p>
            <a:pPr lvl="3"/>
            <a:r>
              <a:rPr lang="en-US" sz="1800" dirty="0"/>
              <a:t>Represented as y</a:t>
            </a:r>
          </a:p>
          <a:p>
            <a:pPr lvl="3"/>
            <a:r>
              <a:rPr lang="en-US" sz="1800" dirty="0"/>
              <a:t>Dependent or response variable</a:t>
            </a:r>
          </a:p>
          <a:p>
            <a:pPr lvl="3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85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4554"/>
            <a:ext cx="8229600" cy="5670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</a:t>
            </a:r>
            <a:r>
              <a:rPr lang="en-US" sz="2400" dirty="0" err="1"/>
              <a:t>Scikit</a:t>
            </a:r>
            <a:r>
              <a:rPr lang="en-US" sz="2400" dirty="0"/>
              <a:t>-learn works: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 class of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model </a:t>
            </a:r>
            <a:r>
              <a:rPr lang="en-US" sz="2400" dirty="0" err="1"/>
              <a:t>hyperparameters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Arrange data into a features matrix and target vector following the discussion above.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Fit the model to your data by calling the fit() method of the model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Apply the Model to new data: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For supervised learning, often we predict labels for unknown data using the predict() method.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2000" dirty="0"/>
              <a:t>For unsupervised learning, we often transform or infer properties of the data using the transform() or predict() method.</a:t>
            </a:r>
          </a:p>
        </p:txBody>
      </p:sp>
    </p:spTree>
    <p:extLst>
      <p:ext uri="{BB962C8B-B14F-4D97-AF65-F5344CB8AC3E}">
        <p14:creationId xmlns:p14="http://schemas.microsoft.com/office/powerpoint/2010/main" val="410307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6243"/>
            <a:ext cx="9144000" cy="24384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27242"/>
            <a:ext cx="8229600" cy="282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Cool figure showing how k-means clustering works</a:t>
            </a:r>
          </a:p>
          <a:p>
            <a:pPr lvl="1"/>
            <a:r>
              <a:rPr lang="en-US" dirty="0"/>
              <a:t>We will talk more about this</a:t>
            </a:r>
          </a:p>
        </p:txBody>
      </p:sp>
    </p:spTree>
    <p:extLst>
      <p:ext uri="{BB962C8B-B14F-4D97-AF65-F5344CB8AC3E}">
        <p14:creationId xmlns:p14="http://schemas.microsoft.com/office/powerpoint/2010/main" val="320728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_2T5rbjOBGVFdSvtlhCql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124"/>
            <a:ext cx="9144000" cy="371680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88198" y="1398526"/>
            <a:ext cx="4304098" cy="4430404"/>
          </a:xfrm>
          <a:prstGeom prst="roundRect">
            <a:avLst>
              <a:gd name="adj" fmla="val 12095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_2T5rbjOBGVFdSvtlhCql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2124"/>
            <a:ext cx="9144000" cy="371680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64558" y="1427932"/>
            <a:ext cx="4476360" cy="4430404"/>
          </a:xfrm>
          <a:prstGeom prst="roundRect">
            <a:avLst>
              <a:gd name="adj" fmla="val 12095"/>
            </a:avLst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1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0218"/>
            <a:ext cx="8229600" cy="55659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machine learning?</a:t>
            </a:r>
          </a:p>
          <a:p>
            <a:endParaRPr lang="en-US" dirty="0"/>
          </a:p>
          <a:p>
            <a:r>
              <a:rPr lang="en-US" dirty="0"/>
              <a:t>Its not the magic solution that will magically answer all of your wishes</a:t>
            </a:r>
          </a:p>
          <a:p>
            <a:pPr lvl="1"/>
            <a:r>
              <a:rPr lang="en-US" dirty="0"/>
              <a:t>Effective use of machine learning requires a good grasp of the strengths and weaknesses of different methods</a:t>
            </a:r>
          </a:p>
          <a:p>
            <a:pPr lvl="2"/>
            <a:r>
              <a:rPr lang="en-US" dirty="0"/>
              <a:t>Garbage in -&gt; garbage out</a:t>
            </a:r>
          </a:p>
          <a:p>
            <a:endParaRPr lang="en-US" dirty="0"/>
          </a:p>
          <a:p>
            <a:r>
              <a:rPr lang="en-US" dirty="0"/>
              <a:t>Machine learning is where computation and algorithm meet statistics</a:t>
            </a:r>
          </a:p>
          <a:p>
            <a:pPr lvl="1"/>
            <a:r>
              <a:rPr lang="en-US" dirty="0"/>
              <a:t>Use machine learning for exploration and understanding through mathematical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1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848"/>
            <a:ext cx="8229600" cy="5659315"/>
          </a:xfrm>
        </p:spPr>
        <p:txBody>
          <a:bodyPr>
            <a:normAutofit/>
          </a:bodyPr>
          <a:lstStyle/>
          <a:p>
            <a:r>
              <a:rPr lang="en-US" dirty="0"/>
              <a:t>Machine learning isn’t just one method:</a:t>
            </a:r>
          </a:p>
          <a:p>
            <a:pPr lvl="1"/>
            <a:r>
              <a:rPr lang="en-US" dirty="0"/>
              <a:t>But it is usually separated into two types</a:t>
            </a:r>
          </a:p>
          <a:p>
            <a:endParaRPr lang="en-US" dirty="0"/>
          </a:p>
          <a:p>
            <a:pPr lvl="1"/>
            <a:r>
              <a:rPr lang="en-US" dirty="0"/>
              <a:t>Supervised</a:t>
            </a:r>
          </a:p>
          <a:p>
            <a:pPr lvl="2"/>
            <a:r>
              <a:rPr lang="en-US" dirty="0"/>
              <a:t>Involves modeling relationship between features and some label associated with them</a:t>
            </a:r>
          </a:p>
          <a:p>
            <a:pPr lvl="3"/>
            <a:r>
              <a:rPr lang="en-US" dirty="0"/>
              <a:t>Label could be categorical = binary classification</a:t>
            </a:r>
          </a:p>
          <a:p>
            <a:pPr lvl="3"/>
            <a:r>
              <a:rPr lang="en-US" dirty="0"/>
              <a:t>Label could be continuous = linear regression</a:t>
            </a:r>
          </a:p>
          <a:p>
            <a:pPr lvl="1"/>
            <a:r>
              <a:rPr lang="en-US" dirty="0"/>
              <a:t>Unsupervised</a:t>
            </a:r>
          </a:p>
          <a:p>
            <a:pPr lvl="2"/>
            <a:r>
              <a:rPr lang="en-US" dirty="0"/>
              <a:t>Involves modeling relationship between features without having a label</a:t>
            </a:r>
          </a:p>
          <a:p>
            <a:pPr lvl="3"/>
            <a:r>
              <a:rPr lang="en-US" dirty="0"/>
              <a:t>Letting data speak for itself!</a:t>
            </a:r>
          </a:p>
        </p:txBody>
      </p:sp>
    </p:spTree>
    <p:extLst>
      <p:ext uri="{BB962C8B-B14F-4D97-AF65-F5344CB8AC3E}">
        <p14:creationId xmlns:p14="http://schemas.microsoft.com/office/powerpoint/2010/main" val="31012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848"/>
            <a:ext cx="8229600" cy="565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learning part of machine learning  refers to the fact that we ‘tune’ parameters</a:t>
            </a:r>
          </a:p>
          <a:p>
            <a:pPr lvl="1"/>
            <a:r>
              <a:rPr lang="en-US" dirty="0"/>
              <a:t>Basically, like humans, the models “learn” from the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practice, our goal will be typically be:</a:t>
            </a:r>
          </a:p>
          <a:p>
            <a:pPr lvl="2"/>
            <a:r>
              <a:rPr lang="en-US" sz="2800" dirty="0"/>
              <a:t>Tune parameters of a model on some data</a:t>
            </a:r>
          </a:p>
          <a:p>
            <a:pPr lvl="3"/>
            <a:r>
              <a:rPr lang="en-US" sz="2400" dirty="0"/>
              <a:t>Training data</a:t>
            </a:r>
          </a:p>
          <a:p>
            <a:pPr lvl="4"/>
            <a:r>
              <a:rPr lang="en-US" sz="2400" dirty="0"/>
              <a:t>Sometimes, this is further broken down into training and validation (get back to this later)</a:t>
            </a:r>
          </a:p>
          <a:p>
            <a:pPr lvl="2"/>
            <a:r>
              <a:rPr lang="en-US" sz="2800" dirty="0"/>
              <a:t>Supervised: Predict and understand aspects of new data</a:t>
            </a:r>
          </a:p>
          <a:p>
            <a:pPr lvl="3"/>
            <a:r>
              <a:rPr lang="en-US" sz="2400" dirty="0"/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6848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53"/>
            <a:ext cx="8229600" cy="258716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Let’s look at some examples</a:t>
            </a:r>
          </a:p>
          <a:p>
            <a:endParaRPr lang="en-US" sz="2800" dirty="0"/>
          </a:p>
          <a:p>
            <a:r>
              <a:rPr lang="en-US" sz="2800" dirty="0"/>
              <a:t>Example 1: linear regression</a:t>
            </a:r>
          </a:p>
          <a:p>
            <a:endParaRPr lang="en-US" sz="2800" dirty="0"/>
          </a:p>
          <a:p>
            <a:r>
              <a:rPr lang="en-US" sz="2800" dirty="0"/>
              <a:t>Let’s say, I want to predict how much the tip is going to based on the total bill in Restaurant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67" y="2997200"/>
            <a:ext cx="5130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853"/>
            <a:ext cx="8229600" cy="258716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Let’s look at some examples</a:t>
            </a:r>
          </a:p>
          <a:p>
            <a:endParaRPr lang="en-US" sz="2800" dirty="0"/>
          </a:p>
          <a:p>
            <a:r>
              <a:rPr lang="en-US" sz="2800" dirty="0"/>
              <a:t>Example 1: linear regression</a:t>
            </a:r>
          </a:p>
          <a:p>
            <a:endParaRPr lang="en-US" sz="2800" dirty="0"/>
          </a:p>
          <a:p>
            <a:r>
              <a:rPr lang="en-US" sz="2800" dirty="0"/>
              <a:t>Let’s say, I want to predict how much the tip is going to based on the total bill in Restaurant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67" y="2997200"/>
            <a:ext cx="5130800" cy="386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96316" y="3526435"/>
            <a:ext cx="2147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= m*x + b</a:t>
            </a:r>
          </a:p>
          <a:p>
            <a:endParaRPr lang="en-US" sz="2400" dirty="0"/>
          </a:p>
          <a:p>
            <a:r>
              <a:rPr lang="en-US" sz="2400" dirty="0"/>
              <a:t>m = slope</a:t>
            </a:r>
          </a:p>
          <a:p>
            <a:r>
              <a:rPr lang="en-US" sz="2400" dirty="0"/>
              <a:t>b = intercept</a:t>
            </a:r>
          </a:p>
        </p:txBody>
      </p:sp>
    </p:spTree>
    <p:extLst>
      <p:ext uri="{BB962C8B-B14F-4D97-AF65-F5344CB8AC3E}">
        <p14:creationId xmlns:p14="http://schemas.microsoft.com/office/powerpoint/2010/main" val="126183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934</Words>
  <Application>Microsoft Macintosh PowerPoint</Application>
  <PresentationFormat>On-screen Show (4:3)</PresentationFormat>
  <Paragraphs>136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Intro to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Garrett</dc:creator>
  <cp:lastModifiedBy>Swan, Garrett</cp:lastModifiedBy>
  <cp:revision>60</cp:revision>
  <dcterms:created xsi:type="dcterms:W3CDTF">2020-04-26T02:15:39Z</dcterms:created>
  <dcterms:modified xsi:type="dcterms:W3CDTF">2021-04-28T04:29:11Z</dcterms:modified>
</cp:coreProperties>
</file>