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4"/>
    <p:restoredTop sz="95897"/>
  </p:normalViewPr>
  <p:slideViewPr>
    <p:cSldViewPr snapToGrid="0" snapToObjects="1">
      <p:cViewPr>
        <p:scale>
          <a:sx n="98" d="100"/>
          <a:sy n="98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40D5-086F-FF4B-8889-0A463F6D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4181-427B-1D43-8C0F-AD22AFD2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ECA3-E729-D84E-8556-9BE12A8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204A-D374-2E4E-B75A-C10335E0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9DC7-6849-4B45-977D-CAEAD12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59C2-E1E3-014A-84FA-CC52F720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3AD39-A275-E24D-B941-E853E29C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94C7-53B2-5F4B-992F-91D4BCD3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601F-2D39-2749-82A0-41F95A44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DD8D-D297-B548-93A7-F4CE6B93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8ADF-EC18-A045-968D-762DBF27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283FA-EC22-724C-85FE-F8639D026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BC9A-9D10-824D-84F3-0D8D80C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A831-5230-FD4E-AB4E-AC97DB5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C40F-1A47-7E49-B182-CC3F0C5E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A5D4-B55A-A74B-A0D9-D184C106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B7EF-878C-0C48-80F3-A399785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566E-FDFD-3043-9CB0-DA3BA6AC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482-BF18-2A4D-A212-936EDA5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864D-8671-3E49-B774-4349F5F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0C47-FC1C-7446-A30B-93192E5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13C2-E082-BC43-95C5-5BD790B2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6557-FE0B-8A47-ABA6-C235C86B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379A-48DD-484C-AD09-32F74C72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C959-BA5B-E349-8B45-3F4B1C2F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C911-6488-3C4E-811C-A719BB2E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D4F7-66CB-6B49-94FA-CFB5A588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CFCC-4A81-8447-BFA3-B6C12F08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E5CC-6782-C14C-B78B-423C0AB4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4A31-6DEE-8E43-A453-A5504AAE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89C9C-8816-B445-9E30-055A7BB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0538-8FFF-904D-A454-AE4546FB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E248-AD25-424A-B9D8-D0DABC05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B3CCA-D47B-324F-A1A1-6DA7AEF5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BD87-9684-9D46-A31C-EB1716EF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3012-4505-6048-9213-83FB6FC35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462A9-8919-8247-AB05-00A3FA5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2A4C1-CB6C-074E-AE27-890CD7DC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0EBEA-B879-9F4A-A353-FF7857FD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6F38-8EB8-E74D-A0CC-2D0BACA2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4CCE2-F085-A447-A21D-4EF0F17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5D1A6-4A8A-2F48-B4CC-C0CACBAE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E5A8-1A22-3441-8CBD-A53F8D2C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DC55-5004-AE4D-80DB-3069BDA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DB7D4-42F9-454E-93CE-80C41E8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010CA-1846-A042-A6A2-0A424E91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2C0B-9270-9840-AC9A-A4AEB745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A200-2E74-A147-966F-3AADCD6C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4F16-768B-B842-95E5-4EC75BB9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9698-BE44-2442-B908-53F48BA5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1653-8585-2246-8054-6C2AF70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2492-7DF6-0D48-A8C3-719F06B0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6DD6-E7AA-C149-BDC3-549327D4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8122E-C258-574A-82FF-049969369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05F9A-DB85-8144-9B94-5D6B297B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2122-D598-3949-A51C-03C90F06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EF1AD-9AC4-DF46-ACAC-8420BCD3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D221-D0A5-0A4D-A4E8-BB53343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5CC33-5E2F-A143-83F8-87505B9C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3F98-03CB-6A49-B9A1-7D5249EB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89BF-A105-5D4A-BFE4-E6DE02FF6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1164-195E-9F40-ACFC-9775AEB3717C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550B-4EF4-8045-B1DF-80DFEF57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ADB1-2260-A640-AA77-26C840E18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F4806-1646-414B-804F-07FAEF5D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3709-0FC2-7241-AD45-A9730B333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33A3-D87E-2F43-818D-3E71589B7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CSS2</a:t>
            </a:r>
          </a:p>
          <a:p>
            <a:endParaRPr lang="en-US" dirty="0"/>
          </a:p>
          <a:p>
            <a:r>
              <a:rPr lang="en-US" dirty="0"/>
              <a:t>Garrett Swan</a:t>
            </a:r>
          </a:p>
        </p:txBody>
      </p:sp>
    </p:spTree>
    <p:extLst>
      <p:ext uri="{BB962C8B-B14F-4D97-AF65-F5344CB8AC3E}">
        <p14:creationId xmlns:p14="http://schemas.microsoft.com/office/powerpoint/2010/main" val="4645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6688F6-1418-8044-BF62-5F287E1BD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5" y="1314212"/>
            <a:ext cx="10301754" cy="36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E8F30-F87B-8F4B-935C-4479A020B629}"/>
              </a:ext>
            </a:extLst>
          </p:cNvPr>
          <p:cNvSpPr/>
          <p:nvPr/>
        </p:nvSpPr>
        <p:spPr>
          <a:xfrm>
            <a:off x="1065609" y="285095"/>
            <a:ext cx="9799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Linear regression is a method for modeling the relationship between two scalar values: the input variable x and the output variable y.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CF235-2241-5945-BDB9-B070E8EBC777}"/>
              </a:ext>
            </a:extLst>
          </p:cNvPr>
          <p:cNvSpPr txBox="1"/>
          <p:nvPr/>
        </p:nvSpPr>
        <p:spPr>
          <a:xfrm>
            <a:off x="838200" y="5227320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X do not tell us at all about the values of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91750-E6CE-7E4B-AAA9-44AC842A0743}"/>
              </a:ext>
            </a:extLst>
          </p:cNvPr>
          <p:cNvSpPr txBox="1"/>
          <p:nvPr/>
        </p:nvSpPr>
        <p:spPr>
          <a:xfrm>
            <a:off x="4372932" y="5220622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X tell us exactly the value of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F485A-B267-F64D-949E-ACC55674548F}"/>
              </a:ext>
            </a:extLst>
          </p:cNvPr>
          <p:cNvSpPr txBox="1"/>
          <p:nvPr/>
        </p:nvSpPr>
        <p:spPr>
          <a:xfrm>
            <a:off x="7907664" y="5227320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X give us an idea of the values of y</a:t>
            </a:r>
          </a:p>
        </p:txBody>
      </p:sp>
    </p:spTree>
    <p:extLst>
      <p:ext uri="{BB962C8B-B14F-4D97-AF65-F5344CB8AC3E}">
        <p14:creationId xmlns:p14="http://schemas.microsoft.com/office/powerpoint/2010/main" val="2453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atter Plot of Direct Solution to the Linear Regression Problem">
            <a:extLst>
              <a:ext uri="{FF2B5EF4-FFF2-40B4-BE49-F238E27FC236}">
                <a16:creationId xmlns:a16="http://schemas.microsoft.com/office/drawing/2014/main" id="{107FB8A5-4266-804F-8899-80AE979D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0"/>
            <a:ext cx="631952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7E0F4-D51B-3C47-85ED-3CDAE0B99EF8}"/>
              </a:ext>
            </a:extLst>
          </p:cNvPr>
          <p:cNvSpPr/>
          <p:nvPr/>
        </p:nvSpPr>
        <p:spPr>
          <a:xfrm>
            <a:off x="486488" y="4613255"/>
            <a:ext cx="11202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Linear regression is modeled with line,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y</a:t>
            </a:r>
            <a:r>
              <a:rPr lang="en-US" sz="2400" baseline="-250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= 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X</a:t>
            </a:r>
            <a:r>
              <a:rPr lang="en-US" sz="2400" baseline="-250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i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endParaRPr lang="en-US" sz="2400" b="0" i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	</a:t>
            </a:r>
          </a:p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	y = y values			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= slope (or the angle of the line)</a:t>
            </a: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	X</a:t>
            </a:r>
            <a:r>
              <a:rPr lang="en-US" sz="2400" baseline="-25000" dirty="0">
                <a:solidFill>
                  <a:srgbClr val="555555"/>
                </a:solidFill>
                <a:latin typeface="Helvetica Neue" panose="02000503000000020004" pitchFamily="2" charset="0"/>
              </a:rPr>
              <a:t>1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= x values			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= y-intercept (i.e., y value when x = 0)</a:t>
            </a: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					</a:t>
            </a:r>
            <a:r>
              <a:rPr lang="en-US" sz="24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e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 = error</a:t>
            </a: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					</a:t>
            </a:r>
            <a:r>
              <a:rPr lang="en-US" sz="2400" baseline="-250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i</a:t>
            </a:r>
            <a:r>
              <a:rPr lang="en-US" sz="2400" baseline="-25000" dirty="0">
                <a:solidFill>
                  <a:srgbClr val="555555"/>
                </a:solidFill>
                <a:latin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= each observation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2E4108-E2AD-C647-9038-93AF863149A6}"/>
              </a:ext>
            </a:extLst>
          </p:cNvPr>
          <p:cNvCxnSpPr/>
          <p:nvPr/>
        </p:nvCxnSpPr>
        <p:spPr>
          <a:xfrm>
            <a:off x="3550920" y="3627120"/>
            <a:ext cx="0" cy="3962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E85B8-5C05-024D-A59F-BCB894815BB1}"/>
              </a:ext>
            </a:extLst>
          </p:cNvPr>
          <p:cNvCxnSpPr>
            <a:cxnSpLocks/>
          </p:cNvCxnSpPr>
          <p:nvPr/>
        </p:nvCxnSpPr>
        <p:spPr>
          <a:xfrm>
            <a:off x="4815840" y="2880360"/>
            <a:ext cx="0" cy="181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FF1AF-77F1-6447-9566-830725A0ABE6}"/>
              </a:ext>
            </a:extLst>
          </p:cNvPr>
          <p:cNvCxnSpPr>
            <a:cxnSpLocks/>
          </p:cNvCxnSpPr>
          <p:nvPr/>
        </p:nvCxnSpPr>
        <p:spPr>
          <a:xfrm>
            <a:off x="6063214" y="1910891"/>
            <a:ext cx="0" cy="181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6C0D27-5846-F145-B0F7-54CF9F0BC60B}"/>
              </a:ext>
            </a:extLst>
          </p:cNvPr>
          <p:cNvCxnSpPr>
            <a:cxnSpLocks/>
          </p:cNvCxnSpPr>
          <p:nvPr/>
        </p:nvCxnSpPr>
        <p:spPr>
          <a:xfrm>
            <a:off x="7126172" y="1367886"/>
            <a:ext cx="0" cy="181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C4CC13-03BE-B14B-BD2E-AE2029A22ECE}"/>
              </a:ext>
            </a:extLst>
          </p:cNvPr>
          <p:cNvCxnSpPr>
            <a:cxnSpLocks/>
          </p:cNvCxnSpPr>
          <p:nvPr/>
        </p:nvCxnSpPr>
        <p:spPr>
          <a:xfrm>
            <a:off x="7900979" y="729983"/>
            <a:ext cx="0" cy="345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atter Plot of Linear Regression Dataset">
            <a:extLst>
              <a:ext uri="{FF2B5EF4-FFF2-40B4-BE49-F238E27FC236}">
                <a16:creationId xmlns:a16="http://schemas.microsoft.com/office/drawing/2014/main" id="{C87FA84C-E688-D442-A3A1-99E498CE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7" y="3648"/>
            <a:ext cx="5976259" cy="4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BD30D-0336-5249-9E35-3DA90A34FC96}"/>
              </a:ext>
            </a:extLst>
          </p:cNvPr>
          <p:cNvSpPr/>
          <p:nvPr/>
        </p:nvSpPr>
        <p:spPr>
          <a:xfrm>
            <a:off x="163286" y="4613255"/>
            <a:ext cx="11870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So, how do we find the line? 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(i.e., solve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y</a:t>
            </a:r>
            <a:r>
              <a:rPr lang="en-US" sz="2400" baseline="-250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= 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X</a:t>
            </a:r>
            <a:r>
              <a:rPr lang="en-US" sz="2400" baseline="-250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i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+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	</a:t>
            </a:r>
          </a:p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	</a:t>
            </a: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Ideally, we want pick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that minimizes </a:t>
            </a:r>
            <a:r>
              <a:rPr lang="en-US" sz="2400" dirty="0" err="1">
                <a:solidFill>
                  <a:srgbClr val="555555"/>
                </a:solidFill>
                <a:latin typeface="Helvetica Neue" panose="02000503000000020004" pitchFamily="2" charset="0"/>
              </a:rPr>
              <a:t>e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(smaller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means that X is closer to y)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83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atter Plot of Linear Regression Dataset">
            <a:extLst>
              <a:ext uri="{FF2B5EF4-FFF2-40B4-BE49-F238E27FC236}">
                <a16:creationId xmlns:a16="http://schemas.microsoft.com/office/drawing/2014/main" id="{C87FA84C-E688-D442-A3A1-99E498CE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7" y="3648"/>
            <a:ext cx="5976259" cy="4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BD30D-0336-5249-9E35-3DA90A34FC96}"/>
              </a:ext>
            </a:extLst>
          </p:cNvPr>
          <p:cNvSpPr/>
          <p:nvPr/>
        </p:nvSpPr>
        <p:spPr>
          <a:xfrm>
            <a:off x="118326" y="4393231"/>
            <a:ext cx="11202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Lots of ways of doing that</a:t>
            </a:r>
          </a:p>
          <a:p>
            <a:endParaRPr lang="en-US" sz="2400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You could basically randomly select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en-US" sz="2400" baseline="-25000" dirty="0">
                <a:solidFill>
                  <a:srgbClr val="555555"/>
                </a:solidFill>
                <a:latin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 and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ß</a:t>
            </a:r>
            <a:r>
              <a:rPr lang="en-US" sz="2400" b="0" i="0" baseline="-2500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sz="2400" b="0" i="0" baseline="-2500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values</a:t>
            </a:r>
          </a:p>
          <a:p>
            <a:endParaRPr lang="en-US" sz="2400" b="0" i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Y</a:t>
            </a:r>
            <a:r>
              <a:rPr lang="en-US" sz="2400" dirty="0">
                <a:solidFill>
                  <a:srgbClr val="555555"/>
                </a:solidFill>
                <a:latin typeface="Helvetica Neue" panose="02000503000000020004" pitchFamily="2" charset="0"/>
              </a:rPr>
              <a:t>ou could solve the equation!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	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51B31-6A71-424E-BF15-3692C3C6663D}"/>
              </a:ext>
            </a:extLst>
          </p:cNvPr>
          <p:cNvSpPr/>
          <p:nvPr/>
        </p:nvSpPr>
        <p:spPr>
          <a:xfrm>
            <a:off x="7865599" y="5178061"/>
            <a:ext cx="4208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setosa.io</a:t>
            </a:r>
            <a:r>
              <a:rPr lang="en-US" sz="1400" dirty="0"/>
              <a:t>/</a:t>
            </a:r>
            <a:r>
              <a:rPr lang="en-US" sz="1400" dirty="0" err="1"/>
              <a:t>ev</a:t>
            </a:r>
            <a:r>
              <a:rPr lang="en-US" sz="1400" dirty="0"/>
              <a:t>/ordinary-least-squares-regression/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FBF6A5-0642-C444-9137-BF6043F6EE52}"/>
              </a:ext>
            </a:extLst>
          </p:cNvPr>
          <p:cNvSpPr/>
          <p:nvPr/>
        </p:nvSpPr>
        <p:spPr>
          <a:xfrm>
            <a:off x="6477000" y="56397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towardsdatascience.com</a:t>
            </a:r>
            <a:r>
              <a:rPr lang="en-US" sz="1600" dirty="0"/>
              <a:t>/understanding-the-ols-method-for-simple-linear-regression-e0a4e8f692cc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E0F16-0D7A-3D4B-BFB9-9C2CDE22124B}"/>
              </a:ext>
            </a:extLst>
          </p:cNvPr>
          <p:cNvSpPr/>
          <p:nvPr/>
        </p:nvSpPr>
        <p:spPr>
          <a:xfrm>
            <a:off x="6477000" y="62245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towardsdatascience.com</a:t>
            </a:r>
            <a:r>
              <a:rPr lang="en-US" sz="1600" dirty="0"/>
              <a:t>/building-linear-regression-least-squares-with-linear-algebra-2adf071dd5dd</a:t>
            </a:r>
          </a:p>
        </p:txBody>
      </p:sp>
    </p:spTree>
    <p:extLst>
      <p:ext uri="{BB962C8B-B14F-4D97-AF65-F5344CB8AC3E}">
        <p14:creationId xmlns:p14="http://schemas.microsoft.com/office/powerpoint/2010/main" val="23420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Linear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Swan, Garrett</dc:creator>
  <cp:lastModifiedBy>Swan, Garrett</cp:lastModifiedBy>
  <cp:revision>5</cp:revision>
  <dcterms:created xsi:type="dcterms:W3CDTF">2021-05-03T20:03:07Z</dcterms:created>
  <dcterms:modified xsi:type="dcterms:W3CDTF">2021-05-03T21:39:59Z</dcterms:modified>
</cp:coreProperties>
</file>