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61" r:id="rId7"/>
    <p:sldId id="267" r:id="rId8"/>
    <p:sldId id="271" r:id="rId9"/>
    <p:sldId id="270" r:id="rId10"/>
    <p:sldId id="288" r:id="rId11"/>
    <p:sldId id="274" r:id="rId12"/>
    <p:sldId id="290" r:id="rId13"/>
    <p:sldId id="272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0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8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9FAE-1D56-B041-B628-0882E7048A2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774B-39B7-D24D-B9B1-288821A5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r>
              <a:rPr lang="mr-IN" dirty="0"/>
              <a:t>–</a:t>
            </a:r>
            <a:r>
              <a:rPr lang="en-US" dirty="0"/>
              <a:t> what is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5477"/>
            <a:ext cx="6400800" cy="1893323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April 21st</a:t>
            </a:r>
            <a:endParaRPr lang="en-US" dirty="0"/>
          </a:p>
          <a:p>
            <a:endParaRPr lang="en-US" dirty="0"/>
          </a:p>
          <a:p>
            <a:r>
              <a:rPr lang="en-US" dirty="0"/>
              <a:t>CSS2</a:t>
            </a:r>
          </a:p>
          <a:p>
            <a:endParaRPr lang="en-US" dirty="0"/>
          </a:p>
          <a:p>
            <a:r>
              <a:rPr lang="en-US" dirty="0"/>
              <a:t>Garrett Swan</a:t>
            </a:r>
          </a:p>
        </p:txBody>
      </p:sp>
    </p:spTree>
    <p:extLst>
      <p:ext uri="{BB962C8B-B14F-4D97-AF65-F5344CB8AC3E}">
        <p14:creationId xmlns:p14="http://schemas.microsoft.com/office/powerpoint/2010/main" val="194357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/>
              <a:t>In practice, the most common type of feature engineering that we will encounter in this course is:</a:t>
            </a:r>
          </a:p>
          <a:p>
            <a:pPr lvl="1"/>
            <a:r>
              <a:rPr lang="en-US" dirty="0"/>
              <a:t>Selecting features</a:t>
            </a:r>
          </a:p>
          <a:p>
            <a:pPr lvl="2"/>
            <a:r>
              <a:rPr lang="en-US" dirty="0"/>
              <a:t>Picking the features most relevant to your question</a:t>
            </a:r>
          </a:p>
          <a:p>
            <a:pPr lvl="2"/>
            <a:r>
              <a:rPr lang="en-US" dirty="0"/>
              <a:t>Removing features that aren’t relevant</a:t>
            </a:r>
          </a:p>
          <a:p>
            <a:pPr lvl="1"/>
            <a:r>
              <a:rPr lang="en-US" dirty="0"/>
              <a:t>Transforming/cleaning the data</a:t>
            </a:r>
          </a:p>
        </p:txBody>
      </p:sp>
    </p:spTree>
    <p:extLst>
      <p:ext uri="{BB962C8B-B14F-4D97-AF65-F5344CB8AC3E}">
        <p14:creationId xmlns:p14="http://schemas.microsoft.com/office/powerpoint/2010/main" val="28570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500"/>
            <a:ext cx="8229600" cy="6172803"/>
          </a:xfrm>
        </p:spPr>
        <p:txBody>
          <a:bodyPr>
            <a:normAutofit/>
          </a:bodyPr>
          <a:lstStyle/>
          <a:p>
            <a:r>
              <a:rPr lang="en-US" sz="2800" dirty="0"/>
              <a:t>Transforming the data</a:t>
            </a:r>
          </a:p>
          <a:p>
            <a:pPr lvl="1"/>
            <a:r>
              <a:rPr lang="en-US" sz="2400" dirty="0"/>
              <a:t>Removing missing data</a:t>
            </a:r>
          </a:p>
          <a:p>
            <a:pPr lvl="2"/>
            <a:r>
              <a:rPr lang="en-US" sz="2000" dirty="0"/>
              <a:t>Typically </a:t>
            </a:r>
            <a:r>
              <a:rPr lang="en-US" sz="2000" dirty="0" err="1"/>
              <a:t>NaNs</a:t>
            </a:r>
            <a:endParaRPr lang="en-US" sz="2000" dirty="0"/>
          </a:p>
          <a:p>
            <a:pPr lvl="1"/>
            <a:r>
              <a:rPr lang="en-US" sz="2400" dirty="0"/>
              <a:t>Removing outliers</a:t>
            </a:r>
          </a:p>
          <a:p>
            <a:pPr lvl="2"/>
            <a:r>
              <a:rPr lang="en-US" sz="2000" dirty="0"/>
              <a:t>Data points that are far from other data points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Checking for duplicate entries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Transforming categories/ranks into numerical data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Transforming numerical data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Binning data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E.g., converting continuous time into discrete bins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5" y="2787302"/>
            <a:ext cx="7074969" cy="3632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2234" y="3343566"/>
            <a:ext cx="3369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without outliers</a:t>
            </a:r>
          </a:p>
          <a:p>
            <a:r>
              <a:rPr lang="en-US" dirty="0"/>
              <a:t>Mean with outliers</a:t>
            </a:r>
          </a:p>
          <a:p>
            <a:endParaRPr lang="en-US" dirty="0"/>
          </a:p>
          <a:p>
            <a:r>
              <a:rPr lang="en-US" dirty="0"/>
              <a:t>Median without outliers </a:t>
            </a:r>
          </a:p>
          <a:p>
            <a:r>
              <a:rPr lang="en-US" dirty="0"/>
              <a:t>Median with outliers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74159" y="5486400"/>
            <a:ext cx="2416644" cy="9330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16520" y="3835184"/>
            <a:ext cx="405714" cy="0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16520" y="4381623"/>
            <a:ext cx="405714" cy="0"/>
          </a:xfrm>
          <a:prstGeom prst="line">
            <a:avLst/>
          </a:prstGeom>
          <a:ln w="76200" cmpd="sng">
            <a:solidFill>
              <a:srgbClr val="B60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16520" y="4657511"/>
            <a:ext cx="405714" cy="0"/>
          </a:xfrm>
          <a:prstGeom prst="line">
            <a:avLst/>
          </a:prstGeom>
          <a:ln w="7620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16520" y="3581837"/>
            <a:ext cx="405714" cy="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500"/>
            <a:ext cx="8229600" cy="6172803"/>
          </a:xfrm>
        </p:spPr>
        <p:txBody>
          <a:bodyPr>
            <a:normAutofit/>
          </a:bodyPr>
          <a:lstStyle/>
          <a:p>
            <a:r>
              <a:rPr lang="en-US" sz="2800" dirty="0"/>
              <a:t>Transforming the data</a:t>
            </a:r>
          </a:p>
          <a:p>
            <a:pPr lvl="1"/>
            <a:r>
              <a:rPr lang="en-US" sz="2400" dirty="0"/>
              <a:t>Removing missing data</a:t>
            </a:r>
          </a:p>
          <a:p>
            <a:pPr lvl="2"/>
            <a:r>
              <a:rPr lang="en-US" sz="2000" dirty="0"/>
              <a:t>Typically </a:t>
            </a:r>
            <a:r>
              <a:rPr lang="en-US" sz="2000" dirty="0" err="1"/>
              <a:t>NaNs</a:t>
            </a:r>
            <a:endParaRPr lang="en-US" sz="2000" dirty="0"/>
          </a:p>
          <a:p>
            <a:pPr lvl="1"/>
            <a:r>
              <a:rPr lang="en-US" sz="2400" dirty="0"/>
              <a:t>Removing outliers</a:t>
            </a:r>
          </a:p>
          <a:p>
            <a:pPr lvl="2"/>
            <a:r>
              <a:rPr lang="en-US" sz="2000" dirty="0"/>
              <a:t>Data points that are far from other data points</a:t>
            </a:r>
          </a:p>
          <a:p>
            <a:pPr lvl="1"/>
            <a:r>
              <a:rPr lang="en-US" sz="2400" dirty="0"/>
              <a:t>Checking for duplicate entries</a:t>
            </a:r>
          </a:p>
          <a:p>
            <a:pPr lvl="1"/>
            <a:r>
              <a:rPr lang="en-US" sz="2400" dirty="0"/>
              <a:t>Transforming categories/ranks into numerical data</a:t>
            </a:r>
          </a:p>
          <a:p>
            <a:pPr lvl="1"/>
            <a:r>
              <a:rPr lang="en-US" sz="2400" dirty="0"/>
              <a:t>Transforming numerical data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Binning data</a:t>
            </a:r>
          </a:p>
          <a:p>
            <a:pPr lvl="2"/>
            <a:r>
              <a:rPr lang="en-US" sz="2000" dirty="0"/>
              <a:t>E.g., converting continuous time into discrete bins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4" y="3940090"/>
            <a:ext cx="4554918" cy="14359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1302" y="3810490"/>
            <a:ext cx="3086954" cy="156558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000"/>
            <a:ext cx="8229600" cy="5618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it normal to do feature engineering?</a:t>
            </a:r>
          </a:p>
          <a:p>
            <a:pPr lvl="1"/>
            <a:r>
              <a:rPr lang="en-US" sz="2400" dirty="0"/>
              <a:t>Of course</a:t>
            </a:r>
          </a:p>
          <a:p>
            <a:pPr lvl="1"/>
            <a:r>
              <a:rPr lang="en-US" sz="2400" dirty="0"/>
              <a:t>This is what separates good from great data scientists!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Is it normal to do all of that feature engineering?</a:t>
            </a:r>
          </a:p>
          <a:p>
            <a:pPr lvl="1"/>
            <a:r>
              <a:rPr lang="en-US" sz="2400" dirty="0"/>
              <a:t>Yes and no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research labs, probably no</a:t>
            </a:r>
          </a:p>
          <a:p>
            <a:pPr lvl="2"/>
            <a:r>
              <a:rPr lang="en-US" dirty="0"/>
              <a:t>A lot of feature engineering talks place in deciding which variables from the experiment are saved</a:t>
            </a:r>
          </a:p>
          <a:p>
            <a:pPr lvl="3"/>
            <a:r>
              <a:rPr lang="en-US" dirty="0"/>
              <a:t>But you still may have missing data, outliers, or incorrectly inputted data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Outside of research labs, sometimes</a:t>
            </a:r>
          </a:p>
          <a:p>
            <a:pPr lvl="2"/>
            <a:r>
              <a:rPr lang="en-US" dirty="0"/>
              <a:t>It depends on the data!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401"/>
            <a:ext cx="8229600" cy="2005390"/>
          </a:xfrm>
        </p:spPr>
        <p:txBody>
          <a:bodyPr/>
          <a:lstStyle/>
          <a:p>
            <a:r>
              <a:rPr lang="en-US" dirty="0"/>
              <a:t>For the next several lectures, we will be feature engineering a version of the mpg dataset that I have purposely messed up!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700400"/>
            <a:ext cx="708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towardsdatascience.com</a:t>
            </a:r>
            <a:r>
              <a:rPr lang="en-US" sz="2000" dirty="0"/>
              <a:t>/feature-engineering-in-python-part-i-the-most-powerful-way-of-dealing-with-data-8e2447e7c69e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5604785"/>
            <a:ext cx="6693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towardsdatascience.com</a:t>
            </a:r>
            <a:r>
              <a:rPr lang="en-US" sz="2000" dirty="0"/>
              <a:t>/understanding-feature-engineering-part-1-continuous-numeric-data-da4e47099a7b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3881055"/>
            <a:ext cx="610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websites below with some more helpful discussion of feature engineering!</a:t>
            </a:r>
          </a:p>
        </p:txBody>
      </p:sp>
    </p:spTree>
    <p:extLst>
      <p:ext uri="{BB962C8B-B14F-4D97-AF65-F5344CB8AC3E}">
        <p14:creationId xmlns:p14="http://schemas.microsoft.com/office/powerpoint/2010/main" val="13805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778" y="799240"/>
            <a:ext cx="6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Representation of this course </a:t>
            </a:r>
          </a:p>
        </p:txBody>
      </p:sp>
    </p:spTree>
    <p:extLst>
      <p:ext uri="{BB962C8B-B14F-4D97-AF65-F5344CB8AC3E}">
        <p14:creationId xmlns:p14="http://schemas.microsoft.com/office/powerpoint/2010/main" val="219746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778" y="799240"/>
            <a:ext cx="6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Representation of this course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198" y="1398526"/>
            <a:ext cx="4304098" cy="1929001"/>
          </a:xfrm>
          <a:prstGeom prst="roundRect">
            <a:avLst>
              <a:gd name="adj" fmla="val 12095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778" y="1435308"/>
            <a:ext cx="393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Dataframes</a:t>
            </a:r>
            <a:r>
              <a:rPr lang="en-US" dirty="0"/>
              <a:t>, web scraping, loading data, fake data, processing strings,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778" y="799240"/>
            <a:ext cx="6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Representation of this course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560" y="3472201"/>
            <a:ext cx="4517738" cy="3086402"/>
          </a:xfrm>
          <a:prstGeom prst="roundRect">
            <a:avLst>
              <a:gd name="adj" fmla="val 7523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9005" y="5908397"/>
            <a:ext cx="328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section</a:t>
            </a:r>
          </a:p>
        </p:txBody>
      </p:sp>
    </p:spTree>
    <p:extLst>
      <p:ext uri="{BB962C8B-B14F-4D97-AF65-F5344CB8AC3E}">
        <p14:creationId xmlns:p14="http://schemas.microsoft.com/office/powerpoint/2010/main" val="38777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778" y="799240"/>
            <a:ext cx="6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Representation of this course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17738" y="1462826"/>
            <a:ext cx="4517739" cy="4661751"/>
          </a:xfrm>
          <a:prstGeom prst="roundRect">
            <a:avLst>
              <a:gd name="adj" fmla="val 1120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6027" y="1741249"/>
            <a:ext cx="2743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half of class focuses on modeling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313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608"/>
            <a:ext cx="8229600" cy="3527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Feature engineering is the process of using domain knowledge (</a:t>
            </a:r>
            <a:r>
              <a:rPr lang="en-US" sz="2400" i="1" dirty="0"/>
              <a:t>specific knowledge</a:t>
            </a:r>
            <a:r>
              <a:rPr lang="en-US" sz="2400" dirty="0"/>
              <a:t>) to extract features (</a:t>
            </a:r>
            <a:r>
              <a:rPr lang="en-US" sz="2400" i="1" dirty="0"/>
              <a:t>measurable properties</a:t>
            </a:r>
            <a:r>
              <a:rPr lang="en-US" sz="2400" dirty="0"/>
              <a:t>) from raw data via data mining (</a:t>
            </a:r>
            <a:r>
              <a:rPr lang="en-US" sz="2400" i="1" dirty="0"/>
              <a:t>selection, pre-processing, transformation, modeling, and evaluation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In other words, its about intelligently selecting features so that we can our best to understand, interpret, and predict data </a:t>
            </a:r>
          </a:p>
        </p:txBody>
      </p:sp>
      <p:pic>
        <p:nvPicPr>
          <p:cNvPr id="2" name="Picture 1" descr="1_OvvWVA31p5OE3z8CEwVr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0" y="4146938"/>
            <a:ext cx="3645543" cy="21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338"/>
            <a:ext cx="8229600" cy="5946326"/>
          </a:xfrm>
        </p:spPr>
        <p:txBody>
          <a:bodyPr>
            <a:normAutofit/>
          </a:bodyPr>
          <a:lstStyle/>
          <a:p>
            <a:r>
              <a:rPr lang="en-US" sz="2800" dirty="0"/>
              <a:t>Example with no feature engineering</a:t>
            </a:r>
          </a:p>
          <a:p>
            <a:pPr lvl="1"/>
            <a:r>
              <a:rPr lang="en-US" sz="2400" dirty="0"/>
              <a:t>Imagine you have some flight data (time of day and the number of passengers)</a:t>
            </a:r>
          </a:p>
          <a:p>
            <a:pPr lvl="1"/>
            <a:r>
              <a:rPr lang="en-US" sz="2400" dirty="0"/>
              <a:t>You want to see the relationship between the two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model that fits this data will be quite complex!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98" y="2430511"/>
            <a:ext cx="5824396" cy="308565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404534" y="3649250"/>
            <a:ext cx="4233333" cy="745067"/>
          </a:xfrm>
          <a:custGeom>
            <a:avLst/>
            <a:gdLst>
              <a:gd name="connsiteX0" fmla="*/ 0 w 4233333"/>
              <a:gd name="connsiteY0" fmla="*/ 508000 h 745067"/>
              <a:gd name="connsiteX1" fmla="*/ 16933 w 4233333"/>
              <a:gd name="connsiteY1" fmla="*/ 423333 h 745067"/>
              <a:gd name="connsiteX2" fmla="*/ 135466 w 4233333"/>
              <a:gd name="connsiteY2" fmla="*/ 270933 h 745067"/>
              <a:gd name="connsiteX3" fmla="*/ 186266 w 4233333"/>
              <a:gd name="connsiteY3" fmla="*/ 237067 h 745067"/>
              <a:gd name="connsiteX4" fmla="*/ 237066 w 4233333"/>
              <a:gd name="connsiteY4" fmla="*/ 186267 h 745067"/>
              <a:gd name="connsiteX5" fmla="*/ 338666 w 4233333"/>
              <a:gd name="connsiteY5" fmla="*/ 152400 h 745067"/>
              <a:gd name="connsiteX6" fmla="*/ 491066 w 4233333"/>
              <a:gd name="connsiteY6" fmla="*/ 169333 h 745067"/>
              <a:gd name="connsiteX7" fmla="*/ 592666 w 4233333"/>
              <a:gd name="connsiteY7" fmla="*/ 237067 h 745067"/>
              <a:gd name="connsiteX8" fmla="*/ 677333 w 4233333"/>
              <a:gd name="connsiteY8" fmla="*/ 389467 h 745067"/>
              <a:gd name="connsiteX9" fmla="*/ 711200 w 4233333"/>
              <a:gd name="connsiteY9" fmla="*/ 440267 h 745067"/>
              <a:gd name="connsiteX10" fmla="*/ 728133 w 4233333"/>
              <a:gd name="connsiteY10" fmla="*/ 491067 h 745067"/>
              <a:gd name="connsiteX11" fmla="*/ 829733 w 4233333"/>
              <a:gd name="connsiteY11" fmla="*/ 575733 h 745067"/>
              <a:gd name="connsiteX12" fmla="*/ 863600 w 4233333"/>
              <a:gd name="connsiteY12" fmla="*/ 626533 h 745067"/>
              <a:gd name="connsiteX13" fmla="*/ 965200 w 4233333"/>
              <a:gd name="connsiteY13" fmla="*/ 660400 h 745067"/>
              <a:gd name="connsiteX14" fmla="*/ 1066800 w 4233333"/>
              <a:gd name="connsiteY14" fmla="*/ 711200 h 745067"/>
              <a:gd name="connsiteX15" fmla="*/ 1117600 w 4233333"/>
              <a:gd name="connsiteY15" fmla="*/ 745067 h 745067"/>
              <a:gd name="connsiteX16" fmla="*/ 1405466 w 4233333"/>
              <a:gd name="connsiteY16" fmla="*/ 728133 h 745067"/>
              <a:gd name="connsiteX17" fmla="*/ 1574800 w 4233333"/>
              <a:gd name="connsiteY17" fmla="*/ 609600 h 745067"/>
              <a:gd name="connsiteX18" fmla="*/ 1625600 w 4233333"/>
              <a:gd name="connsiteY18" fmla="*/ 558800 h 745067"/>
              <a:gd name="connsiteX19" fmla="*/ 1659466 w 4233333"/>
              <a:gd name="connsiteY19" fmla="*/ 508000 h 745067"/>
              <a:gd name="connsiteX20" fmla="*/ 1828800 w 4233333"/>
              <a:gd name="connsiteY20" fmla="*/ 406400 h 745067"/>
              <a:gd name="connsiteX21" fmla="*/ 1981200 w 4233333"/>
              <a:gd name="connsiteY21" fmla="*/ 423333 h 745067"/>
              <a:gd name="connsiteX22" fmla="*/ 2032000 w 4233333"/>
              <a:gd name="connsiteY22" fmla="*/ 474133 h 745067"/>
              <a:gd name="connsiteX23" fmla="*/ 2184400 w 4233333"/>
              <a:gd name="connsiteY23" fmla="*/ 558800 h 745067"/>
              <a:gd name="connsiteX24" fmla="*/ 2235200 w 4233333"/>
              <a:gd name="connsiteY24" fmla="*/ 609600 h 745067"/>
              <a:gd name="connsiteX25" fmla="*/ 2336800 w 4233333"/>
              <a:gd name="connsiteY25" fmla="*/ 677333 h 745067"/>
              <a:gd name="connsiteX26" fmla="*/ 2658533 w 4233333"/>
              <a:gd name="connsiteY26" fmla="*/ 626533 h 745067"/>
              <a:gd name="connsiteX27" fmla="*/ 2760133 w 4233333"/>
              <a:gd name="connsiteY27" fmla="*/ 524933 h 745067"/>
              <a:gd name="connsiteX28" fmla="*/ 2794000 w 4233333"/>
              <a:gd name="connsiteY28" fmla="*/ 474133 h 745067"/>
              <a:gd name="connsiteX29" fmla="*/ 2844800 w 4233333"/>
              <a:gd name="connsiteY29" fmla="*/ 440267 h 745067"/>
              <a:gd name="connsiteX30" fmla="*/ 2946400 w 4233333"/>
              <a:gd name="connsiteY30" fmla="*/ 406400 h 745067"/>
              <a:gd name="connsiteX31" fmla="*/ 3132666 w 4233333"/>
              <a:gd name="connsiteY31" fmla="*/ 440267 h 745067"/>
              <a:gd name="connsiteX32" fmla="*/ 3285066 w 4233333"/>
              <a:gd name="connsiteY32" fmla="*/ 524933 h 745067"/>
              <a:gd name="connsiteX33" fmla="*/ 3606800 w 4233333"/>
              <a:gd name="connsiteY33" fmla="*/ 541867 h 745067"/>
              <a:gd name="connsiteX34" fmla="*/ 3708400 w 4233333"/>
              <a:gd name="connsiteY34" fmla="*/ 508000 h 745067"/>
              <a:gd name="connsiteX35" fmla="*/ 3860800 w 4233333"/>
              <a:gd name="connsiteY35" fmla="*/ 423333 h 745067"/>
              <a:gd name="connsiteX36" fmla="*/ 4013200 w 4233333"/>
              <a:gd name="connsiteY36" fmla="*/ 287867 h 745067"/>
              <a:gd name="connsiteX37" fmla="*/ 4131733 w 4233333"/>
              <a:gd name="connsiteY37" fmla="*/ 169333 h 745067"/>
              <a:gd name="connsiteX38" fmla="*/ 4148666 w 4233333"/>
              <a:gd name="connsiteY38" fmla="*/ 118533 h 745067"/>
              <a:gd name="connsiteX39" fmla="*/ 4233333 w 4233333"/>
              <a:gd name="connsiteY39" fmla="*/ 0 h 74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233333" h="745067">
                <a:moveTo>
                  <a:pt x="0" y="508000"/>
                </a:moveTo>
                <a:cubicBezTo>
                  <a:pt x="5644" y="479778"/>
                  <a:pt x="5023" y="449535"/>
                  <a:pt x="16933" y="423333"/>
                </a:cubicBezTo>
                <a:cubicBezTo>
                  <a:pt x="39958" y="372678"/>
                  <a:pt x="90004" y="308817"/>
                  <a:pt x="135466" y="270933"/>
                </a:cubicBezTo>
                <a:cubicBezTo>
                  <a:pt x="151100" y="257905"/>
                  <a:pt x="170632" y="250095"/>
                  <a:pt x="186266" y="237067"/>
                </a:cubicBezTo>
                <a:cubicBezTo>
                  <a:pt x="204663" y="221736"/>
                  <a:pt x="216132" y="197897"/>
                  <a:pt x="237066" y="186267"/>
                </a:cubicBezTo>
                <a:cubicBezTo>
                  <a:pt x="268272" y="168930"/>
                  <a:pt x="338666" y="152400"/>
                  <a:pt x="338666" y="152400"/>
                </a:cubicBezTo>
                <a:cubicBezTo>
                  <a:pt x="389466" y="158044"/>
                  <a:pt x="442576" y="153170"/>
                  <a:pt x="491066" y="169333"/>
                </a:cubicBezTo>
                <a:cubicBezTo>
                  <a:pt x="529680" y="182204"/>
                  <a:pt x="592666" y="237067"/>
                  <a:pt x="592666" y="237067"/>
                </a:cubicBezTo>
                <a:cubicBezTo>
                  <a:pt x="622472" y="326480"/>
                  <a:pt x="599699" y="273017"/>
                  <a:pt x="677333" y="389467"/>
                </a:cubicBezTo>
                <a:lnTo>
                  <a:pt x="711200" y="440267"/>
                </a:lnTo>
                <a:cubicBezTo>
                  <a:pt x="716844" y="457200"/>
                  <a:pt x="718232" y="476215"/>
                  <a:pt x="728133" y="491067"/>
                </a:cubicBezTo>
                <a:cubicBezTo>
                  <a:pt x="754210" y="530182"/>
                  <a:pt x="792248" y="550743"/>
                  <a:pt x="829733" y="575733"/>
                </a:cubicBezTo>
                <a:cubicBezTo>
                  <a:pt x="841022" y="592666"/>
                  <a:pt x="846342" y="615747"/>
                  <a:pt x="863600" y="626533"/>
                </a:cubicBezTo>
                <a:cubicBezTo>
                  <a:pt x="893872" y="645453"/>
                  <a:pt x="965200" y="660400"/>
                  <a:pt x="965200" y="660400"/>
                </a:cubicBezTo>
                <a:cubicBezTo>
                  <a:pt x="1110786" y="757458"/>
                  <a:pt x="926586" y="641093"/>
                  <a:pt x="1066800" y="711200"/>
                </a:cubicBezTo>
                <a:cubicBezTo>
                  <a:pt x="1085003" y="720301"/>
                  <a:pt x="1100667" y="733778"/>
                  <a:pt x="1117600" y="745067"/>
                </a:cubicBezTo>
                <a:cubicBezTo>
                  <a:pt x="1213555" y="739422"/>
                  <a:pt x="1311539" y="748552"/>
                  <a:pt x="1405466" y="728133"/>
                </a:cubicBezTo>
                <a:cubicBezTo>
                  <a:pt x="1418482" y="725304"/>
                  <a:pt x="1552209" y="628964"/>
                  <a:pt x="1574800" y="609600"/>
                </a:cubicBezTo>
                <a:cubicBezTo>
                  <a:pt x="1592982" y="594015"/>
                  <a:pt x="1610269" y="577197"/>
                  <a:pt x="1625600" y="558800"/>
                </a:cubicBezTo>
                <a:cubicBezTo>
                  <a:pt x="1638628" y="543166"/>
                  <a:pt x="1644150" y="521401"/>
                  <a:pt x="1659466" y="508000"/>
                </a:cubicBezTo>
                <a:cubicBezTo>
                  <a:pt x="1713955" y="460322"/>
                  <a:pt x="1766904" y="437348"/>
                  <a:pt x="1828800" y="406400"/>
                </a:cubicBezTo>
                <a:cubicBezTo>
                  <a:pt x="1879600" y="412044"/>
                  <a:pt x="1932710" y="407170"/>
                  <a:pt x="1981200" y="423333"/>
                </a:cubicBezTo>
                <a:cubicBezTo>
                  <a:pt x="2003918" y="430906"/>
                  <a:pt x="2013097" y="459431"/>
                  <a:pt x="2032000" y="474133"/>
                </a:cubicBezTo>
                <a:cubicBezTo>
                  <a:pt x="2119340" y="542064"/>
                  <a:pt x="2107752" y="533251"/>
                  <a:pt x="2184400" y="558800"/>
                </a:cubicBezTo>
                <a:cubicBezTo>
                  <a:pt x="2201333" y="575733"/>
                  <a:pt x="2216297" y="594898"/>
                  <a:pt x="2235200" y="609600"/>
                </a:cubicBezTo>
                <a:cubicBezTo>
                  <a:pt x="2267329" y="634589"/>
                  <a:pt x="2336800" y="677333"/>
                  <a:pt x="2336800" y="677333"/>
                </a:cubicBezTo>
                <a:cubicBezTo>
                  <a:pt x="2625445" y="641253"/>
                  <a:pt x="2521390" y="672249"/>
                  <a:pt x="2658533" y="626533"/>
                </a:cubicBezTo>
                <a:cubicBezTo>
                  <a:pt x="2692400" y="592666"/>
                  <a:pt x="2733566" y="564784"/>
                  <a:pt x="2760133" y="524933"/>
                </a:cubicBezTo>
                <a:cubicBezTo>
                  <a:pt x="2771422" y="508000"/>
                  <a:pt x="2779609" y="488524"/>
                  <a:pt x="2794000" y="474133"/>
                </a:cubicBezTo>
                <a:cubicBezTo>
                  <a:pt x="2808391" y="459743"/>
                  <a:pt x="2826203" y="448532"/>
                  <a:pt x="2844800" y="440267"/>
                </a:cubicBezTo>
                <a:cubicBezTo>
                  <a:pt x="2877422" y="425768"/>
                  <a:pt x="2946400" y="406400"/>
                  <a:pt x="2946400" y="406400"/>
                </a:cubicBezTo>
                <a:cubicBezTo>
                  <a:pt x="2975931" y="410091"/>
                  <a:pt x="3087193" y="415004"/>
                  <a:pt x="3132666" y="440267"/>
                </a:cubicBezTo>
                <a:cubicBezTo>
                  <a:pt x="3307338" y="537307"/>
                  <a:pt x="3170121" y="486619"/>
                  <a:pt x="3285066" y="524933"/>
                </a:cubicBezTo>
                <a:cubicBezTo>
                  <a:pt x="3405131" y="604977"/>
                  <a:pt x="3342344" y="577929"/>
                  <a:pt x="3606800" y="541867"/>
                </a:cubicBezTo>
                <a:cubicBezTo>
                  <a:pt x="3642171" y="537044"/>
                  <a:pt x="3708400" y="508000"/>
                  <a:pt x="3708400" y="508000"/>
                </a:cubicBezTo>
                <a:cubicBezTo>
                  <a:pt x="3824852" y="430366"/>
                  <a:pt x="3771386" y="453139"/>
                  <a:pt x="3860800" y="423333"/>
                </a:cubicBezTo>
                <a:cubicBezTo>
                  <a:pt x="3937697" y="365660"/>
                  <a:pt x="3940772" y="368343"/>
                  <a:pt x="4013200" y="287867"/>
                </a:cubicBezTo>
                <a:cubicBezTo>
                  <a:pt x="4118789" y="170546"/>
                  <a:pt x="4036704" y="232687"/>
                  <a:pt x="4131733" y="169333"/>
                </a:cubicBezTo>
                <a:cubicBezTo>
                  <a:pt x="4137377" y="152400"/>
                  <a:pt x="4139998" y="134136"/>
                  <a:pt x="4148666" y="118533"/>
                </a:cubicBezTo>
                <a:cubicBezTo>
                  <a:pt x="4193766" y="37353"/>
                  <a:pt x="4192926" y="40407"/>
                  <a:pt x="4233333" y="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087" y="250169"/>
            <a:ext cx="8835913" cy="6350446"/>
          </a:xfrm>
        </p:spPr>
        <p:txBody>
          <a:bodyPr>
            <a:normAutofit/>
          </a:bodyPr>
          <a:lstStyle/>
          <a:p>
            <a:r>
              <a:rPr lang="en-US" sz="2800" dirty="0"/>
              <a:t>Example with feature engineering</a:t>
            </a:r>
          </a:p>
          <a:p>
            <a:pPr lvl="1"/>
            <a:r>
              <a:rPr lang="en-US" sz="2400" dirty="0"/>
              <a:t>Same dataset as before</a:t>
            </a:r>
          </a:p>
          <a:p>
            <a:pPr lvl="1"/>
            <a:r>
              <a:rPr lang="en-US" sz="2400" dirty="0"/>
              <a:t>But now, time of day is binned into different categories</a:t>
            </a:r>
          </a:p>
          <a:p>
            <a:pPr lvl="2"/>
            <a:r>
              <a:rPr lang="en-US" sz="2000" dirty="0"/>
              <a:t>For example, flights between 5am and 9am are Early Morning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Lost some precision, but much simpler to understand!</a:t>
            </a:r>
          </a:p>
          <a:p>
            <a:pPr lvl="2"/>
            <a:r>
              <a:rPr lang="en-US" sz="2000" dirty="0"/>
              <a:t>A u-shaped function!</a:t>
            </a:r>
          </a:p>
        </p:txBody>
      </p:sp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44" y="2148064"/>
            <a:ext cx="5985711" cy="31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144"/>
            <a:ext cx="8229600" cy="1366189"/>
          </a:xfrm>
        </p:spPr>
        <p:txBody>
          <a:bodyPr>
            <a:normAutofit/>
          </a:bodyPr>
          <a:lstStyle/>
          <a:p>
            <a:r>
              <a:rPr lang="en-US" sz="2800" dirty="0"/>
              <a:t>Here is another example</a:t>
            </a:r>
          </a:p>
          <a:p>
            <a:pPr lvl="1"/>
            <a:r>
              <a:rPr lang="en-US" sz="2400" dirty="0"/>
              <a:t>Eye tracking data while someone drives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8" y="1537008"/>
            <a:ext cx="5922433" cy="25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63123" y="2904200"/>
            <a:ext cx="7620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D4FEF"/>
                </a:solidFill>
              </a:rPr>
              <a:t>Gaze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25121" y="3094990"/>
            <a:ext cx="152400" cy="0"/>
          </a:xfrm>
          <a:prstGeom prst="line">
            <a:avLst/>
          </a:prstGeom>
          <a:ln w="28575">
            <a:solidFill>
              <a:srgbClr val="1D4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933586" y="3330017"/>
            <a:ext cx="15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8" y="4111695"/>
            <a:ext cx="5922433" cy="257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45179" y="2581034"/>
            <a:ext cx="199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 individual gaze points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5179" y="4669791"/>
            <a:ext cx="2456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individual saccade data points</a:t>
            </a:r>
          </a:p>
          <a:p>
            <a:endParaRPr lang="en-US" dirty="0"/>
          </a:p>
          <a:p>
            <a:r>
              <a:rPr lang="en-US" dirty="0"/>
              <a:t>- Which are easier to analyze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8236" y="5675477"/>
            <a:ext cx="30064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600F0"/>
                </a:solidFill>
              </a:rPr>
              <a:t>Rapid eye movements = saccades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687761" y="5883868"/>
            <a:ext cx="202844" cy="0"/>
          </a:xfrm>
          <a:prstGeom prst="line">
            <a:avLst/>
          </a:prstGeom>
          <a:ln w="28575">
            <a:solidFill>
              <a:srgbClr val="B60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5179" y="1523503"/>
            <a:ext cx="267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people scan left and right when driving?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956" y="1537008"/>
            <a:ext cx="59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52" y="3330017"/>
            <a:ext cx="79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877" y="4221022"/>
            <a:ext cx="59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173" y="6014031"/>
            <a:ext cx="79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5881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521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Feature engineering – what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Garrett</dc:creator>
  <cp:lastModifiedBy>Swan, Garrett</cp:lastModifiedBy>
  <cp:revision>57</cp:revision>
  <dcterms:created xsi:type="dcterms:W3CDTF">2020-04-07T23:37:02Z</dcterms:created>
  <dcterms:modified xsi:type="dcterms:W3CDTF">2021-04-20T23:45:00Z</dcterms:modified>
</cp:coreProperties>
</file>