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7" r:id="rId11"/>
    <p:sldId id="293" r:id="rId12"/>
    <p:sldId id="281" r:id="rId13"/>
    <p:sldId id="282" r:id="rId14"/>
    <p:sldId id="284" r:id="rId15"/>
    <p:sldId id="283" r:id="rId16"/>
    <p:sldId id="285" r:id="rId17"/>
    <p:sldId id="286" r:id="rId18"/>
    <p:sldId id="288" r:id="rId19"/>
    <p:sldId id="289" r:id="rId20"/>
    <p:sldId id="290" r:id="rId21"/>
    <p:sldId id="294" r:id="rId22"/>
    <p:sldId id="295" r:id="rId23"/>
    <p:sldId id="297" r:id="rId24"/>
    <p:sldId id="291" r:id="rId25"/>
    <p:sldId id="292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9"/>
    <p:restoredTop sz="99587" autoAdjust="0"/>
  </p:normalViewPr>
  <p:slideViewPr>
    <p:cSldViewPr snapToGrid="0" snapToObjects="1">
      <p:cViewPr varScale="1">
        <p:scale>
          <a:sx n="96" d="100"/>
          <a:sy n="96" d="100"/>
        </p:scale>
        <p:origin x="3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3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9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5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3F31-A298-6D42-9B6B-C5A8E03E834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1C06-96FC-9345-BD19-35A776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9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7672"/>
            <a:ext cx="8229600" cy="2299585"/>
          </a:xfrm>
        </p:spPr>
        <p:txBody>
          <a:bodyPr>
            <a:normAutofit/>
          </a:bodyPr>
          <a:lstStyle/>
          <a:p>
            <a:r>
              <a:rPr lang="en-US" sz="2800" dirty="0"/>
              <a:t>If we had to classify a 100 apples/watermelons, we may have a confusion matrix like so:</a:t>
            </a:r>
          </a:p>
          <a:p>
            <a:pPr lvl="1"/>
            <a:r>
              <a:rPr lang="en-US" sz="2400" dirty="0"/>
              <a:t>That’s pretty good! Accuracy would be:</a:t>
            </a:r>
          </a:p>
          <a:p>
            <a:pPr lvl="2"/>
            <a:r>
              <a:rPr lang="en-US" sz="2000" dirty="0"/>
              <a:t>Number correct predictions / total number of classifications = 90%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78" y="5302619"/>
            <a:ext cx="1561660" cy="1561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67238" y="5269401"/>
            <a:ext cx="245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negative</a:t>
            </a:r>
          </a:p>
          <a:p>
            <a:endParaRPr lang="en-US" dirty="0"/>
          </a:p>
          <a:p>
            <a:r>
              <a:rPr lang="en-US" dirty="0"/>
              <a:t>Predicted as not an apple, but it </a:t>
            </a:r>
            <a:r>
              <a:rPr lang="en-US" dirty="0" err="1"/>
              <a:t>ain’t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52" y="3261523"/>
            <a:ext cx="1089649" cy="10468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71999" y="3231541"/>
            <a:ext cx="165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  <a:p>
            <a:endParaRPr lang="en-US" dirty="0"/>
          </a:p>
          <a:p>
            <a:r>
              <a:rPr lang="en-US" dirty="0"/>
              <a:t>Predicted as an apple and it is!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5032" y="2414869"/>
            <a:ext cx="269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Actually True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41824" y="2414869"/>
            <a:ext cx="269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Actually false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6006" y="3354241"/>
            <a:ext cx="1649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006" y="5302619"/>
            <a:ext cx="1649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False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823021" y="2414869"/>
            <a:ext cx="0" cy="4449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55938" y="3106005"/>
            <a:ext cx="73308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578" y="3132044"/>
            <a:ext cx="1875678" cy="124849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804792" y="3174300"/>
            <a:ext cx="205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</a:t>
            </a:r>
          </a:p>
          <a:p>
            <a:endParaRPr lang="en-US" dirty="0"/>
          </a:p>
          <a:p>
            <a:r>
              <a:rPr lang="en-US" dirty="0"/>
              <a:t>Predicted as an apple but it </a:t>
            </a:r>
            <a:r>
              <a:rPr lang="en-US" dirty="0" err="1"/>
              <a:t>ain’t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252" y="5199811"/>
            <a:ext cx="1042353" cy="121843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171999" y="5181175"/>
            <a:ext cx="1651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negative!</a:t>
            </a:r>
          </a:p>
          <a:p>
            <a:endParaRPr lang="en-US" dirty="0"/>
          </a:p>
          <a:p>
            <a:r>
              <a:rPr lang="en-US" dirty="0"/>
              <a:t>Predicted as not an apple, but it is!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55938" y="4837225"/>
            <a:ext cx="7415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712692" y="2414869"/>
            <a:ext cx="0" cy="4443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69891" y="4015695"/>
            <a:ext cx="741986" cy="52322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5305" y="6113928"/>
            <a:ext cx="741986" cy="52322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6767" y="4015695"/>
            <a:ext cx="741986" cy="52322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9891" y="6077556"/>
            <a:ext cx="741986" cy="52322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83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3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7672"/>
            <a:ext cx="8229600" cy="2299585"/>
          </a:xfrm>
        </p:spPr>
        <p:txBody>
          <a:bodyPr>
            <a:normAutofit/>
          </a:bodyPr>
          <a:lstStyle/>
          <a:p>
            <a:r>
              <a:rPr lang="en-US" sz="2800" dirty="0"/>
              <a:t>What about this confusion matrix?</a:t>
            </a:r>
          </a:p>
          <a:p>
            <a:pPr lvl="1"/>
            <a:r>
              <a:rPr lang="en-US" sz="2400" dirty="0"/>
              <a:t>Lots of false positives! Not good!</a:t>
            </a:r>
          </a:p>
          <a:p>
            <a:pPr lvl="2"/>
            <a:r>
              <a:rPr lang="en-US" dirty="0"/>
              <a:t>Number correct precisions / total number of classifications = 65%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78" y="5302619"/>
            <a:ext cx="1561660" cy="1561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67238" y="5269401"/>
            <a:ext cx="245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negative</a:t>
            </a:r>
          </a:p>
          <a:p>
            <a:endParaRPr lang="en-US" dirty="0"/>
          </a:p>
          <a:p>
            <a:r>
              <a:rPr lang="en-US" dirty="0"/>
              <a:t>Predicted as not an apple, but it </a:t>
            </a:r>
            <a:r>
              <a:rPr lang="en-US" dirty="0" err="1"/>
              <a:t>ain’t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52" y="3261523"/>
            <a:ext cx="1089649" cy="10468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71999" y="3231541"/>
            <a:ext cx="165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  <a:p>
            <a:endParaRPr lang="en-US" dirty="0"/>
          </a:p>
          <a:p>
            <a:r>
              <a:rPr lang="en-US" dirty="0"/>
              <a:t>Predicted as an apple and it is!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5032" y="2414869"/>
            <a:ext cx="269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Actually True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41824" y="2414869"/>
            <a:ext cx="269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Actually false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6006" y="3354241"/>
            <a:ext cx="1649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006" y="5302619"/>
            <a:ext cx="1649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False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823021" y="2414869"/>
            <a:ext cx="0" cy="4449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55938" y="3106005"/>
            <a:ext cx="73308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578" y="3132044"/>
            <a:ext cx="1875678" cy="124849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804792" y="3174300"/>
            <a:ext cx="205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</a:t>
            </a:r>
          </a:p>
          <a:p>
            <a:endParaRPr lang="en-US" dirty="0"/>
          </a:p>
          <a:p>
            <a:r>
              <a:rPr lang="en-US" dirty="0"/>
              <a:t>Predicted as an apple but it </a:t>
            </a:r>
            <a:r>
              <a:rPr lang="en-US" dirty="0" err="1"/>
              <a:t>ain’t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252" y="5199811"/>
            <a:ext cx="1042353" cy="121843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171999" y="5181175"/>
            <a:ext cx="1651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negative!</a:t>
            </a:r>
          </a:p>
          <a:p>
            <a:endParaRPr lang="en-US" dirty="0"/>
          </a:p>
          <a:p>
            <a:r>
              <a:rPr lang="en-US" dirty="0"/>
              <a:t>Predicted as not an apple, but it is!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55938" y="4837225"/>
            <a:ext cx="7415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712692" y="2414869"/>
            <a:ext cx="0" cy="4443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69891" y="4015695"/>
            <a:ext cx="741986" cy="52322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5305" y="6113928"/>
            <a:ext cx="741986" cy="52322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6767" y="4015695"/>
            <a:ext cx="741986" cy="52322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9891" y="6077556"/>
            <a:ext cx="741986" cy="52322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118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3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441"/>
            <a:ext cx="8229600" cy="16089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number of True positives (TP), False positives (FP), True negatives (TN), and False negatives (FN) will be extremely helpful in determining the success of our classification</a:t>
            </a:r>
          </a:p>
        </p:txBody>
      </p:sp>
      <p:pic>
        <p:nvPicPr>
          <p:cNvPr id="4" name="Picture 3" descr="Screen Shot 2020-05-16 at 3.3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8" y="2385391"/>
            <a:ext cx="4445829" cy="2963886"/>
          </a:xfrm>
          <a:prstGeom prst="rect">
            <a:avLst/>
          </a:prstGeom>
        </p:spPr>
      </p:pic>
      <p:pic>
        <p:nvPicPr>
          <p:cNvPr id="6" name="Picture 5" descr="Screen Shot 2020-05-16 at 3.3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63" y="2248103"/>
            <a:ext cx="3943435" cy="43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441"/>
            <a:ext cx="8229600" cy="16089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number of True positives (TP), False positives (FP), True negatives (TN), and False negatives (FN) will be extremely helpful in determining the success of our classification</a:t>
            </a:r>
          </a:p>
        </p:txBody>
      </p:sp>
      <p:pic>
        <p:nvPicPr>
          <p:cNvPr id="4" name="Picture 3" descr="Screen Shot 2020-05-16 at 3.3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8" y="2385391"/>
            <a:ext cx="4445829" cy="2963886"/>
          </a:xfrm>
          <a:prstGeom prst="rect">
            <a:avLst/>
          </a:prstGeom>
        </p:spPr>
      </p:pic>
      <p:pic>
        <p:nvPicPr>
          <p:cNvPr id="6" name="Picture 5" descr="Screen Shot 2020-05-16 at 3.3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63" y="2248103"/>
            <a:ext cx="3943435" cy="4301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310" y="2248103"/>
            <a:ext cx="4411090" cy="90953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0638"/>
            <a:ext cx="8229600" cy="45476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Accuracy is a commonly used metric</a:t>
            </a:r>
          </a:p>
          <a:p>
            <a:pPr lvl="1"/>
            <a:r>
              <a:rPr lang="en-US" dirty="0"/>
              <a:t>Train a binary classifier </a:t>
            </a:r>
          </a:p>
          <a:p>
            <a:pPr lvl="1"/>
            <a:r>
              <a:rPr lang="en-US" dirty="0"/>
              <a:t>Calculate the accuracy of the classifier for the testing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what if you are dealing with something like: </a:t>
            </a:r>
          </a:p>
          <a:p>
            <a:pPr marL="457200" lvl="1" indent="0">
              <a:buNone/>
            </a:pPr>
            <a:r>
              <a:rPr lang="en-US" dirty="0"/>
              <a:t>Predicting whether its your birthday or not</a:t>
            </a:r>
          </a:p>
          <a:p>
            <a:pPr lvl="2"/>
            <a:r>
              <a:rPr lang="en-US" dirty="0"/>
              <a:t>If my model always returned “no, it is not your birthday”</a:t>
            </a:r>
          </a:p>
          <a:p>
            <a:pPr lvl="3"/>
            <a:r>
              <a:rPr lang="en-US" dirty="0"/>
              <a:t>It would be 99.7% accurate! 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Accuracy isn’t great for imbalanced datasets</a:t>
            </a:r>
          </a:p>
          <a:p>
            <a:pPr lvl="1"/>
            <a:r>
              <a:rPr lang="en-US" dirty="0"/>
              <a:t>For other discussions, check this out: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6613" y="5148327"/>
            <a:ext cx="650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stats.stackexchange.com</a:t>
            </a:r>
            <a:r>
              <a:rPr lang="en-US" dirty="0"/>
              <a:t>/questions/312780/why-is-accuracy-not-the-best-measure-for-assessing-classification-models</a:t>
            </a:r>
          </a:p>
        </p:txBody>
      </p:sp>
    </p:spTree>
    <p:extLst>
      <p:ext uri="{BB962C8B-B14F-4D97-AF65-F5344CB8AC3E}">
        <p14:creationId xmlns:p14="http://schemas.microsoft.com/office/powerpoint/2010/main" val="41187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441"/>
            <a:ext cx="8229600" cy="16089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number of True positives (TP), False positives (FP), True negatives (TN), and False negatives (FN) will be extremely helpful in determining the success of our classification</a:t>
            </a:r>
          </a:p>
        </p:txBody>
      </p:sp>
      <p:pic>
        <p:nvPicPr>
          <p:cNvPr id="4" name="Picture 3" descr="Screen Shot 2020-05-16 at 3.3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8" y="2385391"/>
            <a:ext cx="4445829" cy="2963886"/>
          </a:xfrm>
          <a:prstGeom prst="rect">
            <a:avLst/>
          </a:prstGeom>
        </p:spPr>
      </p:pic>
      <p:pic>
        <p:nvPicPr>
          <p:cNvPr id="6" name="Picture 5" descr="Screen Shot 2020-05-16 at 3.3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63" y="2248103"/>
            <a:ext cx="3943435" cy="4301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309" y="3655313"/>
            <a:ext cx="4617467" cy="169396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441"/>
            <a:ext cx="8229600" cy="16089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number of True positives (TP), False positives (FP), True negatives (TN), and False negatives (FN) will be extremely helpful in determining the success of our classification</a:t>
            </a:r>
          </a:p>
        </p:txBody>
      </p:sp>
      <p:pic>
        <p:nvPicPr>
          <p:cNvPr id="4" name="Picture 3" descr="Screen Shot 2020-05-16 at 3.3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8" y="2385391"/>
            <a:ext cx="4445829" cy="2963886"/>
          </a:xfrm>
          <a:prstGeom prst="rect">
            <a:avLst/>
          </a:prstGeom>
        </p:spPr>
      </p:pic>
      <p:pic>
        <p:nvPicPr>
          <p:cNvPr id="6" name="Picture 5" descr="Screen Shot 2020-05-16 at 3.3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63" y="2248103"/>
            <a:ext cx="3943435" cy="4301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11762" y="2248103"/>
            <a:ext cx="3943435" cy="430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199" y="5482599"/>
            <a:ext cx="415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will also be useful! </a:t>
            </a:r>
          </a:p>
        </p:txBody>
      </p:sp>
    </p:spTree>
    <p:extLst>
      <p:ext uri="{BB962C8B-B14F-4D97-AF65-F5344CB8AC3E}">
        <p14:creationId xmlns:p14="http://schemas.microsoft.com/office/powerpoint/2010/main" val="16752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994"/>
            <a:ext cx="8229600" cy="5594169"/>
          </a:xfrm>
        </p:spPr>
        <p:txBody>
          <a:bodyPr/>
          <a:lstStyle/>
          <a:p>
            <a:r>
              <a:rPr lang="en-US" dirty="0"/>
              <a:t>We will focus on the following methods for binary classification:</a:t>
            </a:r>
          </a:p>
          <a:p>
            <a:pPr lvl="1"/>
            <a:r>
              <a:rPr lang="en-US" dirty="0"/>
              <a:t>Decision tree classifiers </a:t>
            </a:r>
          </a:p>
        </p:txBody>
      </p:sp>
    </p:spTree>
    <p:extLst>
      <p:ext uri="{BB962C8B-B14F-4D97-AF65-F5344CB8AC3E}">
        <p14:creationId xmlns:p14="http://schemas.microsoft.com/office/powerpoint/2010/main" val="287214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994"/>
            <a:ext cx="8229600" cy="2076491"/>
          </a:xfrm>
        </p:spPr>
        <p:txBody>
          <a:bodyPr/>
          <a:lstStyle/>
          <a:p>
            <a:r>
              <a:rPr lang="en-US" dirty="0"/>
              <a:t>We will focus on the following methods for binary classification:</a:t>
            </a:r>
          </a:p>
          <a:p>
            <a:pPr lvl="1"/>
            <a:r>
              <a:rPr lang="en-US" dirty="0"/>
              <a:t>Decision tree classifiers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35736" y="2273476"/>
            <a:ext cx="190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color more red than green?</a:t>
            </a: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3158134" y="2919807"/>
            <a:ext cx="1330192" cy="666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69087" y="2919807"/>
            <a:ext cx="971828" cy="666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28501" y="302035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8134" y="2963079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3773" y="3589828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3829" y="3586668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sp>
        <p:nvSpPr>
          <p:cNvPr id="16" name="Oval 15"/>
          <p:cNvSpPr/>
          <p:nvPr/>
        </p:nvSpPr>
        <p:spPr>
          <a:xfrm>
            <a:off x="3297617" y="2273476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994"/>
            <a:ext cx="8229600" cy="2076491"/>
          </a:xfrm>
        </p:spPr>
        <p:txBody>
          <a:bodyPr/>
          <a:lstStyle/>
          <a:p>
            <a:r>
              <a:rPr lang="en-US" dirty="0"/>
              <a:t>We will focus on the following methods for binary classification:</a:t>
            </a:r>
          </a:p>
          <a:p>
            <a:pPr lvl="1"/>
            <a:r>
              <a:rPr lang="en-US" dirty="0"/>
              <a:t>Decision tree classifiers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35736" y="2273476"/>
            <a:ext cx="190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color more red than green?</a:t>
            </a: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3158134" y="2919807"/>
            <a:ext cx="1330192" cy="46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69087" y="2919807"/>
            <a:ext cx="1453296" cy="46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9737" y="289443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4298" y="2894434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9855" y="4738735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59002" y="4016067"/>
            <a:ext cx="1299134" cy="72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3158134" y="4016067"/>
            <a:ext cx="645957" cy="72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0"/>
          </p:cNvCxnSpPr>
          <p:nvPr/>
        </p:nvCxnSpPr>
        <p:spPr>
          <a:xfrm flipH="1">
            <a:off x="5128501" y="4016067"/>
            <a:ext cx="1330192" cy="81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0"/>
          </p:cNvCxnSpPr>
          <p:nvPr/>
        </p:nvCxnSpPr>
        <p:spPr>
          <a:xfrm>
            <a:off x="6458693" y="4015334"/>
            <a:ext cx="746127" cy="81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72838" y="3574350"/>
            <a:ext cx="21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Bigger than my dog?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929" y="3542084"/>
            <a:ext cx="21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Bigger than my dog?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9002" y="4070709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9147" y="4125351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4228" y="4741010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0584" y="4825857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8970" y="4058605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9115" y="4113247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4196" y="4826590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30" name="Oval 29"/>
          <p:cNvSpPr/>
          <p:nvPr/>
        </p:nvSpPr>
        <p:spPr>
          <a:xfrm>
            <a:off x="3297617" y="2195882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59002" y="3398639"/>
            <a:ext cx="2342940" cy="616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01761" y="3365798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634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u="sng" dirty="0"/>
              <a:t>Binary Classification</a:t>
            </a:r>
          </a:p>
          <a:p>
            <a:endParaRPr lang="en-US" dirty="0"/>
          </a:p>
          <a:p>
            <a:r>
              <a:rPr lang="en-US" dirty="0"/>
              <a:t>Instead of a continuous target array (y), we are dealing with a target array composed of 1s and 0s</a:t>
            </a:r>
          </a:p>
          <a:p>
            <a:pPr lvl="1"/>
            <a:r>
              <a:rPr lang="en-US" dirty="0"/>
              <a:t>Dichotomous variable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 </a:t>
            </a:r>
            <a:r>
              <a:rPr lang="mr-IN" dirty="0"/>
              <a:t>–</a:t>
            </a:r>
            <a:r>
              <a:rPr lang="en-US" dirty="0"/>
              <a:t>predict whether something belongs to group 1 or group 0</a:t>
            </a:r>
          </a:p>
        </p:txBody>
      </p:sp>
    </p:spTree>
    <p:extLst>
      <p:ext uri="{BB962C8B-B14F-4D97-AF65-F5344CB8AC3E}">
        <p14:creationId xmlns:p14="http://schemas.microsoft.com/office/powerpoint/2010/main" val="29066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994"/>
            <a:ext cx="8229600" cy="2076491"/>
          </a:xfrm>
        </p:spPr>
        <p:txBody>
          <a:bodyPr/>
          <a:lstStyle/>
          <a:p>
            <a:r>
              <a:rPr lang="en-US" dirty="0"/>
              <a:t>We will focus on the following methods for binary classification:</a:t>
            </a:r>
          </a:p>
          <a:p>
            <a:pPr lvl="1"/>
            <a:r>
              <a:rPr lang="en-US" dirty="0"/>
              <a:t>Decision tree classifiers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35736" y="2273476"/>
            <a:ext cx="190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color more red than green?</a:t>
            </a: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3158134" y="2919807"/>
            <a:ext cx="1330192" cy="46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69087" y="2919807"/>
            <a:ext cx="1453296" cy="46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9737" y="289443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4298" y="2894434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9855" y="4738735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59002" y="4016067"/>
            <a:ext cx="1299134" cy="72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3158134" y="4016067"/>
            <a:ext cx="645957" cy="72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0"/>
          </p:cNvCxnSpPr>
          <p:nvPr/>
        </p:nvCxnSpPr>
        <p:spPr>
          <a:xfrm flipH="1">
            <a:off x="5128501" y="4016067"/>
            <a:ext cx="1330192" cy="81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0"/>
          </p:cNvCxnSpPr>
          <p:nvPr/>
        </p:nvCxnSpPr>
        <p:spPr>
          <a:xfrm>
            <a:off x="6458693" y="4015334"/>
            <a:ext cx="746127" cy="81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72838" y="3574350"/>
            <a:ext cx="21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Bigger than my dog?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929" y="3542084"/>
            <a:ext cx="21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Bigger than my dog?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9002" y="4070709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9147" y="4125351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4228" y="4741010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0584" y="4825857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8970" y="4058605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9115" y="4113247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4196" y="4826590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8223" y="2623578"/>
            <a:ext cx="119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424" y="3318409"/>
            <a:ext cx="119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Branch</a:t>
            </a:r>
          </a:p>
        </p:txBody>
      </p:sp>
      <p:sp>
        <p:nvSpPr>
          <p:cNvPr id="30" name="Oval 29"/>
          <p:cNvSpPr/>
          <p:nvPr/>
        </p:nvSpPr>
        <p:spPr>
          <a:xfrm>
            <a:off x="3297617" y="2195882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59002" y="3398639"/>
            <a:ext cx="2342940" cy="616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01761" y="3365798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0404" y="4227882"/>
            <a:ext cx="119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Leaf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733541" y="2608485"/>
            <a:ext cx="1386314" cy="28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33541" y="2894434"/>
            <a:ext cx="892516" cy="6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733541" y="2894434"/>
            <a:ext cx="3030655" cy="6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67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994"/>
            <a:ext cx="8229600" cy="2076491"/>
          </a:xfrm>
        </p:spPr>
        <p:txBody>
          <a:bodyPr/>
          <a:lstStyle/>
          <a:p>
            <a:r>
              <a:rPr lang="en-US" dirty="0"/>
              <a:t>We will focus on the following methods for binary classification:</a:t>
            </a:r>
          </a:p>
          <a:p>
            <a:pPr lvl="1"/>
            <a:r>
              <a:rPr lang="en-US" dirty="0"/>
              <a:t>Decision tree classifiers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35736" y="2273476"/>
            <a:ext cx="190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color more red than green?</a:t>
            </a: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3158134" y="2919807"/>
            <a:ext cx="1330192" cy="46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69087" y="2919807"/>
            <a:ext cx="1453296" cy="46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9737" y="289443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4298" y="2894434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9855" y="4738735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59002" y="4016067"/>
            <a:ext cx="1299134" cy="72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3158134" y="4016067"/>
            <a:ext cx="645957" cy="72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0"/>
          </p:cNvCxnSpPr>
          <p:nvPr/>
        </p:nvCxnSpPr>
        <p:spPr>
          <a:xfrm flipH="1">
            <a:off x="5128501" y="4016067"/>
            <a:ext cx="1330192" cy="81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0"/>
          </p:cNvCxnSpPr>
          <p:nvPr/>
        </p:nvCxnSpPr>
        <p:spPr>
          <a:xfrm>
            <a:off x="6458693" y="4015334"/>
            <a:ext cx="746127" cy="81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72838" y="3574350"/>
            <a:ext cx="21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Bigger than my dog?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929" y="3542084"/>
            <a:ext cx="21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Bigger than my dog?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9002" y="4070709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9147" y="4125351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4228" y="4741010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0584" y="4825857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8970" y="4058605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9115" y="4113247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4196" y="4826590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8223" y="2623578"/>
            <a:ext cx="119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424" y="3318409"/>
            <a:ext cx="119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Branch</a:t>
            </a:r>
          </a:p>
        </p:txBody>
      </p:sp>
      <p:sp>
        <p:nvSpPr>
          <p:cNvPr id="30" name="Oval 29"/>
          <p:cNvSpPr/>
          <p:nvPr/>
        </p:nvSpPr>
        <p:spPr>
          <a:xfrm>
            <a:off x="3297617" y="2195882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59002" y="3398639"/>
            <a:ext cx="2342940" cy="616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01761" y="3365798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0404" y="4227882"/>
            <a:ext cx="119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Leaf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344228" y="3263766"/>
            <a:ext cx="3657533" cy="134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3"/>
          </p:cNvCxnSpPr>
          <p:nvPr/>
        </p:nvCxnSpPr>
        <p:spPr>
          <a:xfrm flipV="1">
            <a:off x="1344228" y="3079100"/>
            <a:ext cx="2027741" cy="337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7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994"/>
            <a:ext cx="8229600" cy="2076491"/>
          </a:xfrm>
        </p:spPr>
        <p:txBody>
          <a:bodyPr/>
          <a:lstStyle/>
          <a:p>
            <a:r>
              <a:rPr lang="en-US" dirty="0"/>
              <a:t>We will focus on the following methods for binary classification:</a:t>
            </a:r>
          </a:p>
          <a:p>
            <a:pPr lvl="1"/>
            <a:r>
              <a:rPr lang="en-US" dirty="0"/>
              <a:t>Decision tree classifiers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35736" y="2273476"/>
            <a:ext cx="190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color more red than green?</a:t>
            </a: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3158134" y="2919807"/>
            <a:ext cx="1330192" cy="46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69087" y="2919807"/>
            <a:ext cx="1453296" cy="46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9737" y="289443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4298" y="2894434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9855" y="4738735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59002" y="4016067"/>
            <a:ext cx="1299134" cy="72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3158134" y="4016067"/>
            <a:ext cx="645957" cy="72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0"/>
          </p:cNvCxnSpPr>
          <p:nvPr/>
        </p:nvCxnSpPr>
        <p:spPr>
          <a:xfrm flipH="1">
            <a:off x="5128501" y="4016067"/>
            <a:ext cx="1330192" cy="81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0"/>
          </p:cNvCxnSpPr>
          <p:nvPr/>
        </p:nvCxnSpPr>
        <p:spPr>
          <a:xfrm>
            <a:off x="6458693" y="4015334"/>
            <a:ext cx="746127" cy="81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72838" y="3574350"/>
            <a:ext cx="21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Bigger than my dog?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929" y="3542084"/>
            <a:ext cx="21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Bigger than my dog?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9002" y="4070709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9147" y="4125351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4228" y="4741010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0584" y="4825857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8970" y="4058605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9115" y="4113247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4196" y="4826590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8223" y="2623578"/>
            <a:ext cx="119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424" y="3318409"/>
            <a:ext cx="119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Branch</a:t>
            </a:r>
          </a:p>
        </p:txBody>
      </p:sp>
      <p:sp>
        <p:nvSpPr>
          <p:cNvPr id="30" name="Oval 29"/>
          <p:cNvSpPr/>
          <p:nvPr/>
        </p:nvSpPr>
        <p:spPr>
          <a:xfrm>
            <a:off x="3297617" y="2195882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59002" y="3398639"/>
            <a:ext cx="2342940" cy="616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01761" y="3365798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0404" y="4227882"/>
            <a:ext cx="119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Leaf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78223" y="4427938"/>
            <a:ext cx="880779" cy="200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78223" y="4440041"/>
            <a:ext cx="2393746" cy="18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78223" y="4427937"/>
            <a:ext cx="4281706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78223" y="4494683"/>
            <a:ext cx="58186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70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994"/>
            <a:ext cx="8229600" cy="2076491"/>
          </a:xfrm>
        </p:spPr>
        <p:txBody>
          <a:bodyPr/>
          <a:lstStyle/>
          <a:p>
            <a:r>
              <a:rPr lang="en-US" dirty="0"/>
              <a:t>We will focus on the following methods for binary classification:</a:t>
            </a:r>
          </a:p>
          <a:p>
            <a:pPr lvl="1"/>
            <a:r>
              <a:rPr lang="en-US" dirty="0"/>
              <a:t>Decision tree classifiers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35736" y="2273476"/>
            <a:ext cx="190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color more red than green?</a:t>
            </a: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3158134" y="2919807"/>
            <a:ext cx="1330192" cy="46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69087" y="2919807"/>
            <a:ext cx="1453296" cy="469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9737" y="289443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4298" y="2894434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9855" y="4738735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59002" y="4016067"/>
            <a:ext cx="1299134" cy="72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3158134" y="4016067"/>
            <a:ext cx="645957" cy="72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0"/>
          </p:cNvCxnSpPr>
          <p:nvPr/>
        </p:nvCxnSpPr>
        <p:spPr>
          <a:xfrm flipH="1">
            <a:off x="5128501" y="4016067"/>
            <a:ext cx="1330192" cy="81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0"/>
          </p:cNvCxnSpPr>
          <p:nvPr/>
        </p:nvCxnSpPr>
        <p:spPr>
          <a:xfrm>
            <a:off x="6458693" y="4015334"/>
            <a:ext cx="746127" cy="81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72838" y="3574350"/>
            <a:ext cx="21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Bigger than my dog?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929" y="3542084"/>
            <a:ext cx="21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Bigger than my dog?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9002" y="4070709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9147" y="4125351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4228" y="4741010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0584" y="4825857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Watermelon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8970" y="4058605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9115" y="4113247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4196" y="4826590"/>
            <a:ext cx="72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30" name="Oval 29"/>
          <p:cNvSpPr/>
          <p:nvPr/>
        </p:nvSpPr>
        <p:spPr>
          <a:xfrm>
            <a:off x="3297617" y="2195882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59002" y="3398639"/>
            <a:ext cx="2342940" cy="616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01761" y="3365798"/>
            <a:ext cx="2342940" cy="723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59863" y="5457017"/>
            <a:ext cx="6856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Simple to implement and easy to interpret and visualize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Easy to </a:t>
            </a:r>
            <a:r>
              <a:rPr lang="en-US" sz="2000" dirty="0" err="1"/>
              <a:t>overfit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201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994"/>
            <a:ext cx="8229600" cy="2848740"/>
          </a:xfrm>
        </p:spPr>
        <p:txBody>
          <a:bodyPr/>
          <a:lstStyle/>
          <a:p>
            <a:r>
              <a:rPr lang="en-US" dirty="0"/>
              <a:t>We will focus on the following methods for binary classification:</a:t>
            </a:r>
          </a:p>
          <a:p>
            <a:pPr lvl="1"/>
            <a:r>
              <a:rPr lang="en-US" dirty="0"/>
              <a:t>Decision tree classifiers </a:t>
            </a:r>
          </a:p>
          <a:p>
            <a:pPr lvl="1"/>
            <a:r>
              <a:rPr lang="en-US" dirty="0"/>
              <a:t>Logistic regression</a:t>
            </a:r>
          </a:p>
          <a:p>
            <a:pPr lvl="2"/>
            <a:r>
              <a:rPr lang="en-US" dirty="0"/>
              <a:t>Transformed linear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35" y="3189670"/>
            <a:ext cx="4902200" cy="3327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622938" y="3380735"/>
            <a:ext cx="995498" cy="253984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 flipV="1">
            <a:off x="1799077" y="3380734"/>
            <a:ext cx="3810359" cy="2539844"/>
          </a:xfrm>
          <a:prstGeom prst="curvedConnector3">
            <a:avLst>
              <a:gd name="adj1" fmla="val 65766"/>
            </a:avLst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72856" y="3249236"/>
            <a:ext cx="2406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classification:</a:t>
            </a:r>
          </a:p>
          <a:p>
            <a:endParaRPr lang="en-US" dirty="0"/>
          </a:p>
          <a:p>
            <a:r>
              <a:rPr lang="en-US" dirty="0"/>
              <a:t>Y &gt;= 0.5, USA = 1</a:t>
            </a:r>
          </a:p>
          <a:p>
            <a:r>
              <a:rPr lang="en-US" dirty="0"/>
              <a:t>Y &lt; 0.5, USA =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42297" y="4990982"/>
            <a:ext cx="96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944548" y="5182649"/>
            <a:ext cx="463421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44548" y="5435965"/>
            <a:ext cx="463421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7486" y="4974300"/>
            <a:ext cx="2763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Simple to implement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Not very powerful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7969" y="5251299"/>
            <a:ext cx="883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325516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10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993"/>
            <a:ext cx="8229600" cy="3964212"/>
          </a:xfrm>
        </p:spPr>
        <p:txBody>
          <a:bodyPr>
            <a:normAutofit/>
          </a:bodyPr>
          <a:lstStyle/>
          <a:p>
            <a:r>
              <a:rPr lang="en-US" dirty="0"/>
              <a:t>We will focus on the following methods for binary classification:</a:t>
            </a:r>
          </a:p>
          <a:p>
            <a:pPr lvl="1"/>
            <a:r>
              <a:rPr lang="en-US" dirty="0"/>
              <a:t>Decision tree classifiers 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Support vector machines</a:t>
            </a:r>
          </a:p>
          <a:p>
            <a:pPr lvl="2"/>
            <a:r>
              <a:rPr lang="en-US" dirty="0"/>
              <a:t>Simplest version = linear  = drawing a line between categories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29" y="4024211"/>
            <a:ext cx="2673339" cy="2602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20037" y="4024211"/>
            <a:ext cx="3823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-Works great with multi-dimensions and when data are easily separable</a:t>
            </a:r>
          </a:p>
          <a:p>
            <a:endParaRPr lang="en-US" sz="2000" dirty="0"/>
          </a:p>
          <a:p>
            <a:r>
              <a:rPr lang="en-US" sz="2000" dirty="0"/>
              <a:t>-Less impact of outliers!</a:t>
            </a:r>
          </a:p>
          <a:p>
            <a:endParaRPr lang="en-US" sz="2000" dirty="0"/>
          </a:p>
          <a:p>
            <a:r>
              <a:rPr lang="en-US" sz="2000" dirty="0"/>
              <a:t>-Takes a long time when there are lots of data</a:t>
            </a:r>
          </a:p>
        </p:txBody>
      </p:sp>
    </p:spTree>
    <p:extLst>
      <p:ext uri="{BB962C8B-B14F-4D97-AF65-F5344CB8AC3E}">
        <p14:creationId xmlns:p14="http://schemas.microsoft.com/office/powerpoint/2010/main" val="1003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0894"/>
            <a:ext cx="8229600" cy="5285270"/>
          </a:xfrm>
        </p:spPr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pPr lvl="1"/>
            <a:r>
              <a:rPr lang="en-US" dirty="0"/>
              <a:t>In CSS100, we will more about how these algorithms work and discuss </a:t>
            </a:r>
            <a:r>
              <a:rPr lang="en-US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5374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24" y="521824"/>
            <a:ext cx="1761171" cy="169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37" y="367375"/>
            <a:ext cx="2111980" cy="21119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985" y="2656753"/>
            <a:ext cx="78577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would you differentiate between an apple or a watermelon?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954" y="4492698"/>
            <a:ext cx="11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700" y="4432266"/>
            <a:ext cx="5041900" cy="5778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8761" y="3898406"/>
            <a:ext cx="11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342435" y="4267738"/>
            <a:ext cx="17163" cy="10102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0347" y="3865267"/>
            <a:ext cx="187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0347" y="5278008"/>
            <a:ext cx="128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Criterion</a:t>
            </a:r>
          </a:p>
        </p:txBody>
      </p:sp>
    </p:spTree>
    <p:extLst>
      <p:ext uri="{BB962C8B-B14F-4D97-AF65-F5344CB8AC3E}">
        <p14:creationId xmlns:p14="http://schemas.microsoft.com/office/powerpoint/2010/main" val="330478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64" y="5671557"/>
            <a:ext cx="2273884" cy="1019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5" y="5354262"/>
            <a:ext cx="1793698" cy="1147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24" y="521824"/>
            <a:ext cx="1761171" cy="169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637" y="367375"/>
            <a:ext cx="2111980" cy="2111980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2385765" y="5242715"/>
            <a:ext cx="1235791" cy="497671"/>
          </a:xfrm>
          <a:prstGeom prst="wedgeEllipseCallout">
            <a:avLst>
              <a:gd name="adj1" fmla="val -87500"/>
              <a:gd name="adj2" fmla="val 6939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Apple!</a:t>
            </a:r>
          </a:p>
        </p:txBody>
      </p:sp>
      <p:sp>
        <p:nvSpPr>
          <p:cNvPr id="12" name="Oval Callout 11"/>
          <p:cNvSpPr/>
          <p:nvPr/>
        </p:nvSpPr>
        <p:spPr>
          <a:xfrm flipH="1">
            <a:off x="5164794" y="5173100"/>
            <a:ext cx="2111980" cy="567286"/>
          </a:xfrm>
          <a:prstGeom prst="wedgeEllipseCallout">
            <a:avLst>
              <a:gd name="adj1" fmla="val -89125"/>
              <a:gd name="adj2" fmla="val 108723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Watermelon!</a:t>
            </a:r>
          </a:p>
        </p:txBody>
      </p:sp>
      <p:sp>
        <p:nvSpPr>
          <p:cNvPr id="5" name="Left Arrow 4"/>
          <p:cNvSpPr/>
          <p:nvPr/>
        </p:nvSpPr>
        <p:spPr>
          <a:xfrm>
            <a:off x="3621556" y="5078738"/>
            <a:ext cx="532077" cy="267914"/>
          </a:xfrm>
          <a:prstGeom prst="lef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 flipH="1">
            <a:off x="4530199" y="5093849"/>
            <a:ext cx="448332" cy="260413"/>
          </a:xfrm>
          <a:prstGeom prst="lef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985" y="2656753"/>
            <a:ext cx="78577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would you differentiate between an apple or a watermelon?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954" y="4492698"/>
            <a:ext cx="11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700" y="4432266"/>
            <a:ext cx="5041900" cy="5778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8761" y="3898406"/>
            <a:ext cx="11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42435" y="4267738"/>
            <a:ext cx="17163" cy="10102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0347" y="3865267"/>
            <a:ext cx="187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Feature values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60347" y="5278008"/>
            <a:ext cx="128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Criterion</a:t>
            </a:r>
          </a:p>
        </p:txBody>
      </p:sp>
    </p:spTree>
    <p:extLst>
      <p:ext uri="{BB962C8B-B14F-4D97-AF65-F5344CB8AC3E}">
        <p14:creationId xmlns:p14="http://schemas.microsoft.com/office/powerpoint/2010/main" val="19873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7672"/>
            <a:ext cx="8229600" cy="2299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So, our model is based on color. So, let’s give our model some apples and watermelons and see how it performs</a:t>
            </a:r>
          </a:p>
          <a:p>
            <a:pPr lvl="1"/>
            <a:r>
              <a:rPr lang="en-US" dirty="0"/>
              <a:t>Note: If its an not an apple, then it must be a watermelon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52" y="3261523"/>
            <a:ext cx="1089649" cy="10468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71999" y="3231541"/>
            <a:ext cx="165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  <a:p>
            <a:endParaRPr lang="en-US" dirty="0"/>
          </a:p>
          <a:p>
            <a:r>
              <a:rPr lang="en-US" dirty="0"/>
              <a:t>Predicted as an apple and it is!</a:t>
            </a:r>
          </a:p>
        </p:txBody>
      </p:sp>
    </p:spTree>
    <p:extLst>
      <p:ext uri="{BB962C8B-B14F-4D97-AF65-F5344CB8AC3E}">
        <p14:creationId xmlns:p14="http://schemas.microsoft.com/office/powerpoint/2010/main" val="124738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7672"/>
            <a:ext cx="8229600" cy="2299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So, our model is based on color. So, let’s give our model some apples and watermelons and see how it performs</a:t>
            </a:r>
          </a:p>
          <a:p>
            <a:pPr lvl="1"/>
            <a:r>
              <a:rPr lang="en-US" dirty="0"/>
              <a:t>Note: If its an not an apple, then it must be a watermelon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78" y="5302619"/>
            <a:ext cx="1561660" cy="15616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67238" y="5269401"/>
            <a:ext cx="245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negative</a:t>
            </a:r>
          </a:p>
          <a:p>
            <a:endParaRPr lang="en-US" dirty="0"/>
          </a:p>
          <a:p>
            <a:r>
              <a:rPr lang="en-US" dirty="0"/>
              <a:t>Predicted as not an apple, but it </a:t>
            </a:r>
            <a:r>
              <a:rPr lang="en-US" dirty="0" err="1"/>
              <a:t>ain’t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52" y="3261523"/>
            <a:ext cx="1089649" cy="10468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1999" y="3231541"/>
            <a:ext cx="165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  <a:p>
            <a:endParaRPr lang="en-US" dirty="0"/>
          </a:p>
          <a:p>
            <a:r>
              <a:rPr lang="en-US" dirty="0"/>
              <a:t>Predicted as an apple and it is!</a:t>
            </a:r>
          </a:p>
        </p:txBody>
      </p:sp>
    </p:spTree>
    <p:extLst>
      <p:ext uri="{BB962C8B-B14F-4D97-AF65-F5344CB8AC3E}">
        <p14:creationId xmlns:p14="http://schemas.microsoft.com/office/powerpoint/2010/main" val="842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7672"/>
            <a:ext cx="8229600" cy="2299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So, our model is based on color. So, let’s give our model some apples and watermelons and see how it performs</a:t>
            </a:r>
          </a:p>
          <a:p>
            <a:pPr lvl="1"/>
            <a:r>
              <a:rPr lang="en-US" dirty="0"/>
              <a:t>Note: If its an not an apple, then it must be a watermelon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52" y="5199811"/>
            <a:ext cx="1042353" cy="12184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78" y="5302619"/>
            <a:ext cx="1561660" cy="15616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67238" y="5269401"/>
            <a:ext cx="245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negative</a:t>
            </a:r>
          </a:p>
          <a:p>
            <a:endParaRPr lang="en-US" dirty="0"/>
          </a:p>
          <a:p>
            <a:r>
              <a:rPr lang="en-US" dirty="0"/>
              <a:t>Predicted as not an apple, but it </a:t>
            </a:r>
            <a:r>
              <a:rPr lang="en-US" dirty="0" err="1"/>
              <a:t>ain’t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52" y="3261523"/>
            <a:ext cx="1089649" cy="10468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71999" y="3231541"/>
            <a:ext cx="165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  <a:p>
            <a:endParaRPr lang="en-US" dirty="0"/>
          </a:p>
          <a:p>
            <a:r>
              <a:rPr lang="en-US" dirty="0"/>
              <a:t>Predicted as an apple and it is!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1999" y="5181175"/>
            <a:ext cx="1651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negative!</a:t>
            </a:r>
          </a:p>
          <a:p>
            <a:endParaRPr lang="en-US" dirty="0"/>
          </a:p>
          <a:p>
            <a:r>
              <a:rPr lang="en-US" dirty="0"/>
              <a:t>Predicted as not an apple, but it is!</a:t>
            </a:r>
          </a:p>
        </p:txBody>
      </p:sp>
    </p:spTree>
    <p:extLst>
      <p:ext uri="{BB962C8B-B14F-4D97-AF65-F5344CB8AC3E}">
        <p14:creationId xmlns:p14="http://schemas.microsoft.com/office/powerpoint/2010/main" val="842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7672"/>
            <a:ext cx="8229600" cy="2299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So, our model is based on color. So, let’s give our model some apples and watermelons and see how it performs</a:t>
            </a:r>
          </a:p>
          <a:p>
            <a:pPr lvl="1"/>
            <a:r>
              <a:rPr lang="en-US" dirty="0"/>
              <a:t>Note: If its an not an apple, then it must be a watermelon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78" y="3132044"/>
            <a:ext cx="1875678" cy="1248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4792" y="3174300"/>
            <a:ext cx="205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</a:t>
            </a:r>
          </a:p>
          <a:p>
            <a:endParaRPr lang="en-US" dirty="0"/>
          </a:p>
          <a:p>
            <a:r>
              <a:rPr lang="en-US" dirty="0"/>
              <a:t>Predicted as an apple but it </a:t>
            </a:r>
            <a:r>
              <a:rPr lang="en-US" dirty="0" err="1"/>
              <a:t>ain’t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78" y="5302619"/>
            <a:ext cx="1561660" cy="15616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67238" y="5269401"/>
            <a:ext cx="245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negative</a:t>
            </a:r>
          </a:p>
          <a:p>
            <a:endParaRPr lang="en-US" dirty="0"/>
          </a:p>
          <a:p>
            <a:r>
              <a:rPr lang="en-US" dirty="0"/>
              <a:t>Predicted as not an apple, but it </a:t>
            </a:r>
            <a:r>
              <a:rPr lang="en-US" dirty="0" err="1"/>
              <a:t>ain’t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52" y="5199811"/>
            <a:ext cx="1042353" cy="12184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252" y="3261523"/>
            <a:ext cx="1089649" cy="10468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71999" y="3231541"/>
            <a:ext cx="165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  <a:p>
            <a:endParaRPr lang="en-US" dirty="0"/>
          </a:p>
          <a:p>
            <a:r>
              <a:rPr lang="en-US" dirty="0"/>
              <a:t>Predicted as an apple and it is!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1999" y="5181175"/>
            <a:ext cx="1651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negative!</a:t>
            </a:r>
          </a:p>
          <a:p>
            <a:endParaRPr lang="en-US" dirty="0"/>
          </a:p>
          <a:p>
            <a:r>
              <a:rPr lang="en-US" dirty="0"/>
              <a:t>Predicted as not an apple, but it is!</a:t>
            </a:r>
          </a:p>
        </p:txBody>
      </p:sp>
    </p:spTree>
    <p:extLst>
      <p:ext uri="{BB962C8B-B14F-4D97-AF65-F5344CB8AC3E}">
        <p14:creationId xmlns:p14="http://schemas.microsoft.com/office/powerpoint/2010/main" val="842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7672"/>
            <a:ext cx="8229600" cy="2299585"/>
          </a:xfrm>
        </p:spPr>
        <p:txBody>
          <a:bodyPr>
            <a:normAutofit/>
          </a:bodyPr>
          <a:lstStyle/>
          <a:p>
            <a:r>
              <a:rPr lang="en-US" dirty="0"/>
              <a:t>These are the only possible outcomes from binary classification</a:t>
            </a:r>
          </a:p>
          <a:p>
            <a:pPr lvl="1"/>
            <a:r>
              <a:rPr lang="en-US" dirty="0"/>
              <a:t>This is called our confusion matrix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78" y="5302619"/>
            <a:ext cx="1561660" cy="1561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67238" y="5269401"/>
            <a:ext cx="245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negative</a:t>
            </a:r>
          </a:p>
          <a:p>
            <a:endParaRPr lang="en-US" dirty="0"/>
          </a:p>
          <a:p>
            <a:r>
              <a:rPr lang="en-US" dirty="0"/>
              <a:t>Predicted as not an apple, but it </a:t>
            </a:r>
            <a:r>
              <a:rPr lang="en-US" dirty="0" err="1"/>
              <a:t>ain’t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52" y="3261523"/>
            <a:ext cx="1089649" cy="10468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71999" y="3231541"/>
            <a:ext cx="165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  <a:p>
            <a:endParaRPr lang="en-US" dirty="0"/>
          </a:p>
          <a:p>
            <a:r>
              <a:rPr lang="en-US" dirty="0"/>
              <a:t>Predicted as an apple and it is!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5032" y="2414869"/>
            <a:ext cx="269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Actually True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41824" y="2414869"/>
            <a:ext cx="269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Actually false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6006" y="3354241"/>
            <a:ext cx="1649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006" y="5302619"/>
            <a:ext cx="1649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False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823021" y="2414869"/>
            <a:ext cx="0" cy="4449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55938" y="3106005"/>
            <a:ext cx="73308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578" y="3132044"/>
            <a:ext cx="1875678" cy="124849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804792" y="3174300"/>
            <a:ext cx="205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</a:t>
            </a:r>
          </a:p>
          <a:p>
            <a:endParaRPr lang="en-US" dirty="0"/>
          </a:p>
          <a:p>
            <a:r>
              <a:rPr lang="en-US" dirty="0"/>
              <a:t>Predicted as an apple but it </a:t>
            </a:r>
            <a:r>
              <a:rPr lang="en-US" dirty="0" err="1"/>
              <a:t>ain’t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252" y="5199811"/>
            <a:ext cx="1042353" cy="121843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171999" y="5181175"/>
            <a:ext cx="1651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negative!</a:t>
            </a:r>
          </a:p>
          <a:p>
            <a:endParaRPr lang="en-US" dirty="0"/>
          </a:p>
          <a:p>
            <a:r>
              <a:rPr lang="en-US" dirty="0"/>
              <a:t>Predicted as not an apple, but it is!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55938" y="4837225"/>
            <a:ext cx="7415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712692" y="2414869"/>
            <a:ext cx="0" cy="4443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1200</Words>
  <Application>Microsoft Macintosh PowerPoint</Application>
  <PresentationFormat>On-screen Show (4:3)</PresentationFormat>
  <Paragraphs>260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Binary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</dc:creator>
  <cp:lastModifiedBy>Swan, Garrett</cp:lastModifiedBy>
  <cp:revision>56</cp:revision>
  <dcterms:created xsi:type="dcterms:W3CDTF">2020-05-16T16:15:49Z</dcterms:created>
  <dcterms:modified xsi:type="dcterms:W3CDTF">2021-05-13T01:05:24Z</dcterms:modified>
</cp:coreProperties>
</file>