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61BB-4AED-4EE7-88A0-613BF79886E3}" type="datetimeFigureOut">
              <a:rPr lang="en-US" smtClean="0"/>
              <a:t>8/27/2011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45A4-D068-4CF8-BA2C-86B9F254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61BB-4AED-4EE7-88A0-613BF79886E3}" type="datetimeFigureOut">
              <a:rPr lang="en-US" smtClean="0"/>
              <a:t>8/27/2011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45A4-D068-4CF8-BA2C-86B9F254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61BB-4AED-4EE7-88A0-613BF79886E3}" type="datetimeFigureOut">
              <a:rPr lang="en-US" smtClean="0"/>
              <a:t>8/27/2011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45A4-D068-4CF8-BA2C-86B9F254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61BB-4AED-4EE7-88A0-613BF79886E3}" type="datetimeFigureOut">
              <a:rPr lang="en-US" smtClean="0"/>
              <a:t>8/27/2011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45A4-D068-4CF8-BA2C-86B9F254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61BB-4AED-4EE7-88A0-613BF79886E3}" type="datetimeFigureOut">
              <a:rPr lang="en-US" smtClean="0"/>
              <a:t>8/27/2011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45A4-D068-4CF8-BA2C-86B9F254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61BB-4AED-4EE7-88A0-613BF79886E3}" type="datetimeFigureOut">
              <a:rPr lang="en-US" smtClean="0"/>
              <a:t>8/27/2011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45A4-D068-4CF8-BA2C-86B9F254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61BB-4AED-4EE7-88A0-613BF79886E3}" type="datetimeFigureOut">
              <a:rPr lang="en-US" smtClean="0"/>
              <a:t>8/27/2011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45A4-D068-4CF8-BA2C-86B9F254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61BB-4AED-4EE7-88A0-613BF79886E3}" type="datetimeFigureOut">
              <a:rPr lang="en-US" smtClean="0"/>
              <a:t>8/27/2011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45A4-D068-4CF8-BA2C-86B9F254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61BB-4AED-4EE7-88A0-613BF79886E3}" type="datetimeFigureOut">
              <a:rPr lang="en-US" smtClean="0"/>
              <a:t>8/27/2011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45A4-D068-4CF8-BA2C-86B9F254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61BB-4AED-4EE7-88A0-613BF79886E3}" type="datetimeFigureOut">
              <a:rPr lang="en-US" smtClean="0"/>
              <a:t>8/27/2011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45A4-D068-4CF8-BA2C-86B9F254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61BB-4AED-4EE7-88A0-613BF79886E3}" type="datetimeFigureOut">
              <a:rPr lang="en-US" smtClean="0"/>
              <a:t>8/27/2011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C45A4-D068-4CF8-BA2C-86B9F2545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61BB-4AED-4EE7-88A0-613BF79886E3}" type="datetimeFigureOut">
              <a:rPr lang="en-US" smtClean="0"/>
              <a:t>8/27/2011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45A4-D068-4CF8-BA2C-86B9F25457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err="1" smtClean="0"/>
              <a:t>Slambot</a:t>
            </a:r>
            <a:r>
              <a:rPr lang="en-US" dirty="0" smtClean="0"/>
              <a:t>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Ousley</a:t>
            </a:r>
            <a:endParaRPr lang="en-US" dirty="0" smtClean="0"/>
          </a:p>
          <a:p>
            <a:r>
              <a:rPr lang="en-US" dirty="0" smtClean="0"/>
              <a:t>Garrett </a:t>
            </a:r>
            <a:r>
              <a:rPr lang="en-US" dirty="0" err="1" smtClean="0"/>
              <a:t>Witowski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124200" y="0"/>
            <a:ext cx="5791200" cy="11430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Pose Estimator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Combines landmarks from current frame and previous frame to estimate pose</a:t>
            </a:r>
          </a:p>
          <a:p>
            <a:pPr lvl="1"/>
            <a:r>
              <a:rPr lang="en-US" dirty="0" smtClean="0"/>
              <a:t>Lots of trig/linear algebra to back out change in x, y, z, pitch, yaw, and roll from landmarks</a:t>
            </a:r>
          </a:p>
          <a:p>
            <a:pPr lvl="1"/>
            <a:r>
              <a:rPr lang="en-US" dirty="0" smtClean="0"/>
              <a:t>Sensor error/accuracy + distortion + </a:t>
            </a:r>
            <a:r>
              <a:rPr lang="en-US" dirty="0" err="1" smtClean="0"/>
              <a:t>odometry</a:t>
            </a:r>
            <a:r>
              <a:rPr lang="en-US" dirty="0" smtClean="0"/>
              <a:t> error mean no one solution will match all points.  Instead return several probable poses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FrameCallback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– called for each frame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Pose Estimator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81000"/>
            <a:ext cx="1300356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FrameCallback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int</a:t>
            </a:r>
            <a:r>
              <a:rPr lang="en-US" sz="1000" dirty="0" smtClean="0"/>
              <a:t> ID)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124200" y="0"/>
            <a:ext cx="5791200" cy="11430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SLAM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Selects most accurate from the available poses</a:t>
            </a:r>
          </a:p>
          <a:p>
            <a:r>
              <a:rPr lang="en-US" dirty="0" smtClean="0"/>
              <a:t>Using the existing map, updates current pose and may correct errors in the map</a:t>
            </a:r>
          </a:p>
          <a:p>
            <a:r>
              <a:rPr lang="en-US" dirty="0" smtClean="0"/>
              <a:t>Initial implementation blindly chooses highest confidence pose from Pose Estimator</a:t>
            </a:r>
          </a:p>
          <a:p>
            <a:pPr lvl="1"/>
            <a:r>
              <a:rPr lang="en-US" dirty="0" smtClean="0"/>
              <a:t>Will have problems if robot completes a loop, ever.</a:t>
            </a:r>
          </a:p>
          <a:p>
            <a:r>
              <a:rPr lang="en-US" dirty="0" smtClean="0"/>
              <a:t>Better implementation would be </a:t>
            </a:r>
            <a:r>
              <a:rPr lang="en-US" dirty="0" err="1" smtClean="0"/>
              <a:t>FastSLAM</a:t>
            </a:r>
            <a:r>
              <a:rPr lang="en-US" dirty="0" smtClean="0"/>
              <a:t> 2.0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FrameCallback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– called for each frame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8600" y="228600"/>
            <a:ext cx="480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SLAM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04800"/>
            <a:ext cx="1300356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FrameCallback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int</a:t>
            </a:r>
            <a:r>
              <a:rPr lang="en-US" sz="1000" dirty="0" smtClean="0"/>
              <a:t> ID)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124200" y="0"/>
            <a:ext cx="5791200" cy="11430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Show location to user</a:t>
            </a:r>
          </a:p>
          <a:p>
            <a:pPr lvl="1"/>
            <a:r>
              <a:rPr lang="en-US" dirty="0" smtClean="0"/>
              <a:t> Current Image + Depth display from RGBD Source</a:t>
            </a:r>
          </a:p>
          <a:p>
            <a:pPr lvl="1"/>
            <a:r>
              <a:rPr lang="en-US" dirty="0" err="1" smtClean="0"/>
              <a:t>Pointcloud</a:t>
            </a:r>
            <a:r>
              <a:rPr lang="en-US" dirty="0" smtClean="0"/>
              <a:t> of nearby map + current RGBD </a:t>
            </a:r>
            <a:r>
              <a:rPr lang="en-US" dirty="0" err="1" smtClean="0"/>
              <a:t>pointcloud</a:t>
            </a:r>
            <a:endParaRPr lang="en-US" dirty="0" smtClean="0"/>
          </a:p>
          <a:p>
            <a:r>
              <a:rPr lang="en-US" dirty="0" smtClean="0"/>
              <a:t>No control/actuators to affect robot motion</a:t>
            </a:r>
          </a:p>
          <a:p>
            <a:r>
              <a:rPr lang="en-US" dirty="0" smtClean="0"/>
              <a:t>Direct3D/OpenGL Map viewer</a:t>
            </a:r>
          </a:p>
          <a:p>
            <a:pPr lvl="1"/>
            <a:r>
              <a:rPr lang="en-US" dirty="0" smtClean="0"/>
              <a:t>Lower alpha value for older PCLs?</a:t>
            </a:r>
          </a:p>
          <a:p>
            <a:r>
              <a:rPr lang="en-US" dirty="0" smtClean="0"/>
              <a:t>Other implementations possible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FrameCallback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– called for each frame.  Last thing called by the Callback Manager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548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Display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04800"/>
            <a:ext cx="1300356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FrameCallback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int</a:t>
            </a:r>
            <a:r>
              <a:rPr lang="en-US" sz="1000" dirty="0" smtClean="0"/>
              <a:t> ID)</a:t>
            </a:r>
            <a:endParaRPr 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Open Design Issues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" y="2514600"/>
            <a:ext cx="8305800" cy="4154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2400" dirty="0" smtClean="0"/>
              <a:t>PCL conversion should be a helper class, not stored in Frame Store</a:t>
            </a:r>
          </a:p>
          <a:p>
            <a:pPr marL="228600" indent="-228600">
              <a:buAutoNum type="arabicParenR"/>
            </a:pPr>
            <a:r>
              <a:rPr lang="en-US" sz="2400" dirty="0" smtClean="0"/>
              <a:t>Frame Store attribute system is missing common Dictionary functionality (list all keys? Is key present? Etc)</a:t>
            </a:r>
          </a:p>
          <a:p>
            <a:pPr marL="228600" indent="-228600">
              <a:buAutoNum type="arabicParenR"/>
            </a:pPr>
            <a:r>
              <a:rPr lang="en-US" sz="2400" dirty="0" smtClean="0"/>
              <a:t>Landmark data type needs definition</a:t>
            </a:r>
          </a:p>
          <a:p>
            <a:pPr marL="228600" indent="-228600">
              <a:buAutoNum type="arabicParenR"/>
            </a:pPr>
            <a:r>
              <a:rPr lang="en-US" sz="2400" dirty="0" smtClean="0"/>
              <a:t>How do multiple types of landmarks exist in the Frame Store?  What is that data format?</a:t>
            </a:r>
          </a:p>
          <a:p>
            <a:pPr marL="228600" indent="-228600">
              <a:buAutoNum type="arabicParenR"/>
            </a:pPr>
            <a:r>
              <a:rPr lang="en-US" sz="2400" dirty="0" smtClean="0"/>
              <a:t>Pose Estimator return type needs definition</a:t>
            </a:r>
          </a:p>
          <a:p>
            <a:pPr marL="228600" indent="-228600">
              <a:buAutoNum type="arabicParenR"/>
            </a:pPr>
            <a:r>
              <a:rPr lang="en-US" sz="2400" dirty="0" smtClean="0"/>
              <a:t>What is the minimal possible implementation of Display?</a:t>
            </a:r>
          </a:p>
          <a:p>
            <a:pPr marL="228600" indent="-228600">
              <a:buAutoNum type="arabicParenR"/>
            </a:pPr>
            <a:endParaRPr lang="en-US" sz="2400" dirty="0" smtClean="0"/>
          </a:p>
          <a:p>
            <a:pPr marL="228600" indent="-228600"/>
            <a:endParaRPr lang="en-US" sz="2400" dirty="0"/>
          </a:p>
        </p:txBody>
      </p:sp>
      <p:sp>
        <p:nvSpPr>
          <p:cNvPr id="67" name="Arc 66"/>
          <p:cNvSpPr/>
          <p:nvPr/>
        </p:nvSpPr>
        <p:spPr>
          <a:xfrm rot="10800000">
            <a:off x="1040324" y="76200"/>
            <a:ext cx="1278610" cy="212074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381491"/>
            <a:ext cx="1311965" cy="25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sz="1000" dirty="0" smtClean="0"/>
              <a:t>RGBD Image Source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1719470" y="1242669"/>
            <a:ext cx="1639956" cy="229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sz="1000" dirty="0" smtClean="0"/>
              <a:t>Landmark Identifier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1719470" y="1587140"/>
            <a:ext cx="2004391" cy="24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sz="1000" dirty="0" smtClean="0"/>
              <a:t>Pose Estimator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1719470" y="1874199"/>
            <a:ext cx="2295939" cy="25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sz="1000" dirty="0" smtClean="0"/>
              <a:t>SLAM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1719470" y="304800"/>
            <a:ext cx="1020417" cy="335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sz="1000" dirty="0" err="1" smtClean="0"/>
              <a:t>Odometry</a:t>
            </a:r>
            <a:r>
              <a:rPr lang="en-US" sz="1000" dirty="0" smtClean="0"/>
              <a:t> Source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719470" y="2218670"/>
            <a:ext cx="2623930" cy="21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sz="1000" dirty="0" smtClean="0"/>
              <a:t>Display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1719470" y="762001"/>
            <a:ext cx="26239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sz="1000" dirty="0" smtClean="0"/>
              <a:t>Frame Store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2" idx="2"/>
            <a:endCxn id="34" idx="0"/>
          </p:cNvCxnSpPr>
          <p:nvPr/>
        </p:nvCxnSpPr>
        <p:spPr>
          <a:xfrm rot="5400000">
            <a:off x="765324" y="682823"/>
            <a:ext cx="86118" cy="7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10800000">
            <a:off x="1063487" y="639845"/>
            <a:ext cx="1311965" cy="1062119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3547635" y="1514996"/>
            <a:ext cx="717648" cy="7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3630123" y="1687610"/>
            <a:ext cx="106211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3399617" y="1371467"/>
            <a:ext cx="430589" cy="75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207417" y="1199232"/>
            <a:ext cx="86117" cy="75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2400" y="725962"/>
            <a:ext cx="1311965" cy="430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sz="1000" dirty="0" smtClean="0"/>
              <a:t>Callback Manager</a:t>
            </a:r>
            <a:endParaRPr lang="en-US" sz="1000" dirty="0"/>
          </a:p>
        </p:txBody>
      </p:sp>
      <p:sp>
        <p:nvSpPr>
          <p:cNvPr id="43" name="Arc 42"/>
          <p:cNvSpPr/>
          <p:nvPr/>
        </p:nvSpPr>
        <p:spPr>
          <a:xfrm rot="10800000">
            <a:off x="1063487" y="926904"/>
            <a:ext cx="1311965" cy="459295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4" idx="3"/>
            <a:endCxn id="9" idx="1"/>
          </p:cNvCxnSpPr>
          <p:nvPr/>
        </p:nvCxnSpPr>
        <p:spPr>
          <a:xfrm>
            <a:off x="1464365" y="941257"/>
            <a:ext cx="255105" cy="112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7" idx="2"/>
          </p:cNvCxnSpPr>
          <p:nvPr/>
        </p:nvCxnSpPr>
        <p:spPr>
          <a:xfrm rot="5400000" flipH="1" flipV="1">
            <a:off x="2186280" y="682865"/>
            <a:ext cx="86418" cy="37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c 61"/>
          <p:cNvSpPr/>
          <p:nvPr/>
        </p:nvSpPr>
        <p:spPr>
          <a:xfrm rot="10800000">
            <a:off x="1063487" y="324080"/>
            <a:ext cx="1311965" cy="1664944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885661" y="352786"/>
            <a:ext cx="1020417" cy="28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US" sz="1000" dirty="0" smtClean="0"/>
              <a:t>Time Source</a:t>
            </a:r>
            <a:endParaRPr lang="en-US" sz="1000" dirty="0"/>
          </a:p>
        </p:txBody>
      </p:sp>
      <p:cxnSp>
        <p:nvCxnSpPr>
          <p:cNvPr id="80" name="Straight Arrow Connector 79"/>
          <p:cNvCxnSpPr/>
          <p:nvPr/>
        </p:nvCxnSpPr>
        <p:spPr>
          <a:xfrm rot="5400000" flipH="1" flipV="1">
            <a:off x="3243860" y="682823"/>
            <a:ext cx="86118" cy="7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18288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RGBD Image Source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9000" y="3505200"/>
            <a:ext cx="213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Landmark Identifier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4343400"/>
            <a:ext cx="213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Pose Estimator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5181600"/>
            <a:ext cx="441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18288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Odometry</a:t>
            </a:r>
            <a:r>
              <a:rPr lang="en-US" dirty="0" smtClean="0"/>
              <a:t> Source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29000" y="6019800"/>
            <a:ext cx="213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2667000"/>
            <a:ext cx="441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Store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" idx="2"/>
          </p:cNvCxnSpPr>
          <p:nvPr/>
        </p:nvCxnSpPr>
        <p:spPr>
          <a:xfrm rot="5400000">
            <a:off x="4305300" y="2476500"/>
            <a:ext cx="3810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 rot="5400000">
            <a:off x="4914900" y="2476500"/>
            <a:ext cx="1371600" cy="114300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5400000">
            <a:off x="4076700" y="2476500"/>
            <a:ext cx="3048000" cy="114300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10800000">
            <a:off x="2057400" y="1676400"/>
            <a:ext cx="2743200" cy="114300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3" idx="0"/>
          </p:cNvCxnSpPr>
          <p:nvPr/>
        </p:nvCxnSpPr>
        <p:spPr>
          <a:xfrm rot="5400000">
            <a:off x="4267994" y="3275806"/>
            <a:ext cx="4572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267994" y="4114006"/>
            <a:ext cx="4572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267994" y="4952206"/>
            <a:ext cx="4572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0"/>
          </p:cNvCxnSpPr>
          <p:nvPr/>
        </p:nvCxnSpPr>
        <p:spPr>
          <a:xfrm rot="5400000">
            <a:off x="3963194" y="5485606"/>
            <a:ext cx="10668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6" idx="0"/>
          </p:cNvCxnSpPr>
          <p:nvPr/>
        </p:nvCxnSpPr>
        <p:spPr>
          <a:xfrm rot="5400000" flipH="1" flipV="1">
            <a:off x="5105401" y="4114801"/>
            <a:ext cx="2133599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Overview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838200"/>
            <a:ext cx="2438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RGBD Image Source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3429000" y="32004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Landmark Identifier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3429000" y="4343400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Pose Estimator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429000" y="5486400"/>
            <a:ext cx="480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SLAM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381000" y="8382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Odometry</a:t>
            </a:r>
            <a:r>
              <a:rPr lang="en-US" sz="1000" dirty="0" smtClean="0"/>
              <a:t> Source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429000" y="6400800"/>
            <a:ext cx="548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Display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3429000" y="1828800"/>
            <a:ext cx="548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Frame Store</a:t>
            </a:r>
            <a:endParaRPr lang="en-US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343400" y="1676400"/>
            <a:ext cx="3048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10800000">
            <a:off x="1295400" y="685800"/>
            <a:ext cx="4267200" cy="182880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4267994" y="4114006"/>
            <a:ext cx="4572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115594" y="5104606"/>
            <a:ext cx="7620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6744495" y="4228306"/>
            <a:ext cx="2514599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Interface Overview (Nested CB’s)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" y="1143000"/>
            <a:ext cx="1848583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ResetOdometer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Odometer </a:t>
            </a:r>
            <a:r>
              <a:rPr lang="en-US" sz="1000" dirty="0" err="1" smtClean="0"/>
              <a:t>GetOdometerValue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1066800"/>
            <a:ext cx="1867819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SetFrameInterval</a:t>
            </a:r>
            <a:r>
              <a:rPr lang="en-US" sz="1000" dirty="0" smtClean="0"/>
              <a:t>(Float seconds)</a:t>
            </a:r>
          </a:p>
          <a:p>
            <a:r>
              <a:rPr lang="en-US" sz="1000" dirty="0" err="1" smtClean="0"/>
              <a:t>RegisterRGBDCallback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func</a:t>
            </a:r>
            <a:r>
              <a:rPr lang="en-US" sz="1000" dirty="0" smtClean="0"/>
              <a:t> </a:t>
            </a:r>
            <a:r>
              <a:rPr lang="en-US" sz="1000" dirty="0" err="1" smtClean="0"/>
              <a:t>cb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429000" y="2057400"/>
            <a:ext cx="25908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RGBDCallback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int</a:t>
            </a:r>
            <a:r>
              <a:rPr lang="en-US" sz="1000" dirty="0" smtClean="0"/>
              <a:t> ID, Image </a:t>
            </a:r>
            <a:r>
              <a:rPr lang="en-US" sz="1000" dirty="0" err="1" smtClean="0"/>
              <a:t>rgb</a:t>
            </a:r>
            <a:r>
              <a:rPr lang="en-US" sz="1000" dirty="0" smtClean="0"/>
              <a:t>, Image depth)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2057400"/>
            <a:ext cx="2798534" cy="8617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dirty="0" smtClean="0"/>
              <a:t> </a:t>
            </a:r>
            <a:r>
              <a:rPr lang="en-US" sz="1000" dirty="0" err="1" smtClean="0"/>
              <a:t>GetAttribute</a:t>
            </a:r>
            <a:r>
              <a:rPr lang="en-US" sz="1000" dirty="0" smtClean="0"/>
              <a:t>&lt;T&gt;(ID, String </a:t>
            </a:r>
            <a:r>
              <a:rPr lang="en-US" sz="1000" dirty="0" err="1" smtClean="0"/>
              <a:t>attrName</a:t>
            </a:r>
            <a:r>
              <a:rPr lang="en-US" sz="1000" dirty="0" smtClean="0"/>
              <a:t>)</a:t>
            </a:r>
          </a:p>
          <a:p>
            <a:r>
              <a:rPr lang="en-US" sz="1000" dirty="0" err="1" smtClean="0"/>
              <a:t>SetAttribute</a:t>
            </a:r>
            <a:r>
              <a:rPr lang="en-US" sz="1000" dirty="0" smtClean="0"/>
              <a:t>&lt;T&gt;(ID, String </a:t>
            </a:r>
            <a:r>
              <a:rPr lang="en-US" sz="1000" dirty="0" err="1" smtClean="0"/>
              <a:t>attrName</a:t>
            </a:r>
            <a:r>
              <a:rPr lang="en-US" sz="1000" dirty="0" smtClean="0"/>
              <a:t>, T </a:t>
            </a:r>
            <a:r>
              <a:rPr lang="en-US" sz="1000" dirty="0" err="1" smtClean="0"/>
              <a:t>attrValue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PCL </a:t>
            </a:r>
            <a:r>
              <a:rPr lang="en-US" sz="1000" dirty="0" err="1" smtClean="0"/>
              <a:t>GetPCL</a:t>
            </a:r>
            <a:r>
              <a:rPr lang="en-US" sz="1000" dirty="0" smtClean="0"/>
              <a:t>(ID)</a:t>
            </a:r>
          </a:p>
          <a:p>
            <a:r>
              <a:rPr lang="en-US" sz="1000" dirty="0" smtClean="0"/>
              <a:t>Image </a:t>
            </a:r>
            <a:r>
              <a:rPr lang="en-US" sz="1000" dirty="0" err="1" smtClean="0"/>
              <a:t>GetRGB</a:t>
            </a:r>
            <a:r>
              <a:rPr lang="en-US" sz="1000" dirty="0" smtClean="0"/>
              <a:t>(ID)</a:t>
            </a:r>
          </a:p>
          <a:p>
            <a:r>
              <a:rPr lang="en-US" sz="1000" dirty="0" smtClean="0"/>
              <a:t>Image </a:t>
            </a:r>
            <a:r>
              <a:rPr lang="en-US" sz="1000" dirty="0" err="1" smtClean="0"/>
              <a:t>GetDepth</a:t>
            </a:r>
            <a:r>
              <a:rPr lang="en-US" sz="1000" dirty="0" smtClean="0"/>
              <a:t>(ID)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9000" y="3429000"/>
            <a:ext cx="1109599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FrameCallback</a:t>
            </a:r>
            <a:r>
              <a:rPr lang="en-US" sz="1000" dirty="0" smtClean="0"/>
              <a:t>(…)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9000" y="3810000"/>
            <a:ext cx="182453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RegisterFrameCallback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func</a:t>
            </a:r>
            <a:r>
              <a:rPr lang="en-US" sz="1000" dirty="0" smtClean="0"/>
              <a:t> </a:t>
            </a:r>
            <a:r>
              <a:rPr lang="en-US" sz="1000" dirty="0" err="1" smtClean="0"/>
              <a:t>cb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3429000" y="2667000"/>
            <a:ext cx="25908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RegisterFrameCallback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func</a:t>
            </a:r>
            <a:r>
              <a:rPr lang="en-US" sz="1000" dirty="0" smtClean="0"/>
              <a:t> </a:t>
            </a:r>
            <a:r>
              <a:rPr lang="en-US" sz="1000" dirty="0" err="1" smtClean="0"/>
              <a:t>cb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4382294" y="3085306"/>
            <a:ext cx="227806" cy="79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29000" y="4572000"/>
            <a:ext cx="1293944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LandmarkCallback</a:t>
            </a:r>
            <a:r>
              <a:rPr lang="en-US" sz="1000" dirty="0" smtClean="0"/>
              <a:t>(…)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3429000" y="4876800"/>
            <a:ext cx="1739579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RegisterPoseCallback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func</a:t>
            </a:r>
            <a:r>
              <a:rPr lang="en-US" sz="1000" dirty="0" smtClean="0"/>
              <a:t> </a:t>
            </a:r>
            <a:r>
              <a:rPr lang="en-US" sz="1000" dirty="0" err="1" smtClean="0"/>
              <a:t>cb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3429000" y="5562600"/>
            <a:ext cx="1024639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PoseCallback</a:t>
            </a:r>
            <a:r>
              <a:rPr lang="en-US" sz="1000" dirty="0" smtClean="0"/>
              <a:t>(…)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429000" y="5867400"/>
            <a:ext cx="1789272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RegisterSLAMCallback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func</a:t>
            </a:r>
            <a:r>
              <a:rPr lang="en-US" sz="1000" dirty="0" smtClean="0"/>
              <a:t> </a:t>
            </a:r>
            <a:r>
              <a:rPr lang="en-US" sz="1000" dirty="0" err="1" smtClean="0"/>
              <a:t>cb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4380706" y="6286500"/>
            <a:ext cx="229394" cy="79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6819901" y="4686299"/>
            <a:ext cx="342900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6706395" y="3656807"/>
            <a:ext cx="13716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6515895" y="3085309"/>
            <a:ext cx="228599" cy="158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0" y="2590800"/>
            <a:ext cx="33528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Notes:</a:t>
            </a:r>
          </a:p>
          <a:p>
            <a:pPr marL="228600" indent="-228600">
              <a:buAutoNum type="arabicParenR"/>
            </a:pPr>
            <a:r>
              <a:rPr lang="en-US" sz="1000" dirty="0" smtClean="0"/>
              <a:t>Nested CB’s forces 1-to-1 mapping.  Is that OK?</a:t>
            </a:r>
          </a:p>
          <a:p>
            <a:pPr marL="228600" indent="-228600">
              <a:buAutoNum type="arabicParenR"/>
            </a:pPr>
            <a:r>
              <a:rPr lang="en-US" sz="1000" dirty="0" smtClean="0"/>
              <a:t>Frame Store is getting a lot of responsibility.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000" dirty="0" smtClean="0"/>
              <a:t>Efficient Image storage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000" dirty="0" smtClean="0"/>
              <a:t>Get/set attributes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000" dirty="0" smtClean="0"/>
              <a:t>Conversion to PCL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000" dirty="0" smtClean="0"/>
              <a:t>Callback mgmt</a:t>
            </a:r>
          </a:p>
          <a:p>
            <a:pPr marL="228600" indent="-228600"/>
            <a:r>
              <a:rPr lang="en-US" sz="1000" dirty="0" smtClean="0"/>
              <a:t>3) It’s hard to unit test anything without Frame Store</a:t>
            </a:r>
          </a:p>
          <a:p>
            <a:pPr marL="228600" indent="-228600"/>
            <a:endParaRPr lang="en-US" sz="10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914400"/>
            <a:ext cx="2743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RGBD Image Source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3429000" y="3200400"/>
            <a:ext cx="3429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Landmark Identifier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3429000" y="411480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Pose Estimator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429000" y="4876800"/>
            <a:ext cx="480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SLAM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3429000" y="8382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Odometry</a:t>
            </a:r>
            <a:r>
              <a:rPr lang="en-US" sz="1000" dirty="0" smtClean="0"/>
              <a:t> Source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429000" y="5791200"/>
            <a:ext cx="548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Display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3429000" y="1828800"/>
            <a:ext cx="548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Frame Store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2" idx="2"/>
            <a:endCxn id="34" idx="0"/>
          </p:cNvCxnSpPr>
          <p:nvPr/>
        </p:nvCxnSpPr>
        <p:spPr>
          <a:xfrm rot="5400000">
            <a:off x="1409700" y="1714500"/>
            <a:ext cx="2286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10800000">
            <a:off x="2057400" y="1600200"/>
            <a:ext cx="2743200" cy="281940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7049296" y="3923508"/>
            <a:ext cx="1904999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Interface Overview (CB Manager)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81400" y="1143000"/>
            <a:ext cx="1555234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ResetOdometer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Odometer </a:t>
            </a:r>
            <a:r>
              <a:rPr lang="en-US" sz="1000" dirty="0" err="1" smtClean="0"/>
              <a:t>GetOdometer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" y="1143000"/>
            <a:ext cx="1867819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SetFrameInterval</a:t>
            </a:r>
            <a:r>
              <a:rPr lang="en-US" sz="1000" dirty="0" smtClean="0"/>
              <a:t>(Float seconds)</a:t>
            </a:r>
          </a:p>
          <a:p>
            <a:r>
              <a:rPr lang="en-US" sz="1000" dirty="0" err="1" smtClean="0"/>
              <a:t>RegisterRGBDCallback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func</a:t>
            </a:r>
            <a:r>
              <a:rPr lang="en-US" sz="1000" dirty="0" smtClean="0"/>
              <a:t> </a:t>
            </a:r>
            <a:r>
              <a:rPr lang="en-US" sz="1000" dirty="0" err="1" smtClean="0"/>
              <a:t>cb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3429000" y="2057400"/>
            <a:ext cx="25908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RGBDCallback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int</a:t>
            </a:r>
            <a:r>
              <a:rPr lang="en-US" sz="1000" dirty="0" smtClean="0"/>
              <a:t> ID, Image </a:t>
            </a:r>
            <a:r>
              <a:rPr lang="en-US" sz="1000" dirty="0" err="1" smtClean="0"/>
              <a:t>rgb</a:t>
            </a:r>
            <a:r>
              <a:rPr lang="en-US" sz="1000" dirty="0" smtClean="0"/>
              <a:t>, Image depth)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2057400"/>
            <a:ext cx="2798534" cy="8617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dirty="0" smtClean="0"/>
              <a:t> </a:t>
            </a:r>
            <a:r>
              <a:rPr lang="en-US" sz="1000" dirty="0" err="1" smtClean="0"/>
              <a:t>GetAttribute</a:t>
            </a:r>
            <a:r>
              <a:rPr lang="en-US" sz="1000" dirty="0" smtClean="0"/>
              <a:t>&lt;T&gt;(ID, String </a:t>
            </a:r>
            <a:r>
              <a:rPr lang="en-US" sz="1000" dirty="0" err="1" smtClean="0"/>
              <a:t>attrName</a:t>
            </a:r>
            <a:r>
              <a:rPr lang="en-US" sz="1000" dirty="0" smtClean="0"/>
              <a:t>)</a:t>
            </a:r>
          </a:p>
          <a:p>
            <a:r>
              <a:rPr lang="en-US" sz="1000" dirty="0" err="1" smtClean="0"/>
              <a:t>SetAttribute</a:t>
            </a:r>
            <a:r>
              <a:rPr lang="en-US" sz="1000" dirty="0" smtClean="0"/>
              <a:t>&lt;T&gt;(ID, String </a:t>
            </a:r>
            <a:r>
              <a:rPr lang="en-US" sz="1000" dirty="0" err="1" smtClean="0"/>
              <a:t>attrName</a:t>
            </a:r>
            <a:r>
              <a:rPr lang="en-US" sz="1000" dirty="0" smtClean="0"/>
              <a:t>, T </a:t>
            </a:r>
            <a:r>
              <a:rPr lang="en-US" sz="1000" dirty="0" err="1" smtClean="0"/>
              <a:t>attrValue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PCL </a:t>
            </a:r>
            <a:r>
              <a:rPr lang="en-US" sz="1000" dirty="0" err="1" smtClean="0"/>
              <a:t>GetPCL</a:t>
            </a:r>
            <a:r>
              <a:rPr lang="en-US" sz="1000" dirty="0" smtClean="0"/>
              <a:t>(ID)</a:t>
            </a:r>
          </a:p>
          <a:p>
            <a:r>
              <a:rPr lang="en-US" sz="1000" dirty="0" smtClean="0"/>
              <a:t>Image </a:t>
            </a:r>
            <a:r>
              <a:rPr lang="en-US" sz="1000" dirty="0" err="1" smtClean="0"/>
              <a:t>GetRGB</a:t>
            </a:r>
            <a:r>
              <a:rPr lang="en-US" sz="1000" dirty="0" smtClean="0"/>
              <a:t>(ID)</a:t>
            </a:r>
          </a:p>
          <a:p>
            <a:r>
              <a:rPr lang="en-US" sz="1000" dirty="0" smtClean="0"/>
              <a:t>Image </a:t>
            </a:r>
            <a:r>
              <a:rPr lang="en-US" sz="1000" dirty="0" err="1" smtClean="0"/>
              <a:t>GetDepth</a:t>
            </a:r>
            <a:r>
              <a:rPr lang="en-US" sz="1000" dirty="0" smtClean="0"/>
              <a:t>(ID)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9000" y="3429000"/>
            <a:ext cx="1300356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FrameCallback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int</a:t>
            </a:r>
            <a:r>
              <a:rPr lang="en-US" sz="1000" dirty="0" smtClean="0"/>
              <a:t> ID)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3429000" y="4953000"/>
            <a:ext cx="1300356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FrameCallback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int</a:t>
            </a:r>
            <a:r>
              <a:rPr lang="en-US" sz="1000" dirty="0" smtClean="0"/>
              <a:t> ID)</a:t>
            </a:r>
            <a:endParaRPr lang="en-US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7124701" y="4381499"/>
            <a:ext cx="2819400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6820696" y="3542508"/>
            <a:ext cx="1142999" cy="158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6515895" y="3085309"/>
            <a:ext cx="228599" cy="158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2400" y="1828800"/>
            <a:ext cx="2743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Callback Manager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" y="2209800"/>
            <a:ext cx="25908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RGBDCallback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int</a:t>
            </a:r>
            <a:r>
              <a:rPr lang="en-US" sz="1000" dirty="0" smtClean="0"/>
              <a:t> ID, Image </a:t>
            </a:r>
            <a:r>
              <a:rPr lang="en-US" sz="1000" dirty="0" err="1" smtClean="0"/>
              <a:t>rgb</a:t>
            </a:r>
            <a:r>
              <a:rPr lang="en-US" sz="1000" dirty="0" smtClean="0"/>
              <a:t>, Image depth)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2400" y="2514600"/>
            <a:ext cx="25908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RegisterRGBDCallback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func</a:t>
            </a:r>
            <a:r>
              <a:rPr lang="en-US" sz="1000" dirty="0" smtClean="0"/>
              <a:t> </a:t>
            </a:r>
            <a:r>
              <a:rPr lang="en-US" sz="1000" dirty="0" err="1" smtClean="0"/>
              <a:t>cb</a:t>
            </a:r>
            <a:r>
              <a:rPr lang="en-US" sz="1000" dirty="0" smtClean="0"/>
              <a:t>)</a:t>
            </a:r>
          </a:p>
          <a:p>
            <a:r>
              <a:rPr lang="en-US" sz="1000" dirty="0" err="1" smtClean="0"/>
              <a:t>RegisterFrameCallback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func</a:t>
            </a:r>
            <a:r>
              <a:rPr lang="en-US" sz="1000" dirty="0" smtClean="0"/>
              <a:t> </a:t>
            </a:r>
            <a:r>
              <a:rPr lang="en-US" sz="1000" dirty="0" err="1" smtClean="0"/>
              <a:t>cb</a:t>
            </a:r>
            <a:r>
              <a:rPr lang="en-US" sz="1000" dirty="0" smtClean="0"/>
              <a:t>, priority)</a:t>
            </a:r>
            <a:endParaRPr lang="en-US" sz="1000" dirty="0"/>
          </a:p>
        </p:txBody>
      </p:sp>
      <p:sp>
        <p:nvSpPr>
          <p:cNvPr id="43" name="Arc 42"/>
          <p:cNvSpPr/>
          <p:nvPr/>
        </p:nvSpPr>
        <p:spPr>
          <a:xfrm rot="10800000">
            <a:off x="2057400" y="2362200"/>
            <a:ext cx="2743200" cy="121920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4" idx="3"/>
            <a:endCxn id="9" idx="1"/>
          </p:cNvCxnSpPr>
          <p:nvPr/>
        </p:nvCxnSpPr>
        <p:spPr>
          <a:xfrm>
            <a:off x="2895600" y="2400300"/>
            <a:ext cx="5334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7" idx="2"/>
          </p:cNvCxnSpPr>
          <p:nvPr/>
        </p:nvCxnSpPr>
        <p:spPr>
          <a:xfrm rot="5400000" flipH="1" flipV="1">
            <a:off x="4381500" y="1714500"/>
            <a:ext cx="2286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4267200"/>
            <a:ext cx="1300356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FrameCallback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int</a:t>
            </a:r>
            <a:r>
              <a:rPr lang="en-US" sz="1000" dirty="0" smtClean="0"/>
              <a:t> ID)</a:t>
            </a:r>
            <a:endParaRPr lang="en-US" sz="1000" dirty="0"/>
          </a:p>
        </p:txBody>
      </p:sp>
      <p:sp>
        <p:nvSpPr>
          <p:cNvPr id="62" name="Arc 61"/>
          <p:cNvSpPr/>
          <p:nvPr/>
        </p:nvSpPr>
        <p:spPr>
          <a:xfrm rot="10800000">
            <a:off x="2057400" y="762000"/>
            <a:ext cx="2743200" cy="441960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/>
          <p:cNvSpPr/>
          <p:nvPr/>
        </p:nvSpPr>
        <p:spPr>
          <a:xfrm rot="10800000">
            <a:off x="2057400" y="76200"/>
            <a:ext cx="2743200" cy="586740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2400" y="3962400"/>
            <a:ext cx="2895600" cy="2862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Notes:</a:t>
            </a:r>
          </a:p>
          <a:p>
            <a:pPr marL="228600" indent="-228600">
              <a:buAutoNum type="arabicParenR"/>
            </a:pPr>
            <a:r>
              <a:rPr lang="en-US" sz="1000" dirty="0" err="1" smtClean="0"/>
              <a:t>CallbackManager</a:t>
            </a:r>
            <a:r>
              <a:rPr lang="en-US" sz="1000" dirty="0" smtClean="0"/>
              <a:t> makes N-to-N extensions possible</a:t>
            </a:r>
          </a:p>
          <a:p>
            <a:pPr marL="228600" indent="-228600">
              <a:buAutoNum type="arabicParenR"/>
            </a:pPr>
            <a:r>
              <a:rPr lang="en-US" sz="1000" dirty="0" smtClean="0"/>
              <a:t>Frame Store still has a lot of responsibility.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000" dirty="0" smtClean="0"/>
              <a:t>Efficient Image storage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000" dirty="0" smtClean="0"/>
              <a:t>Get/set attributes</a:t>
            </a:r>
          </a:p>
          <a:p>
            <a:pPr marL="685800" lvl="1" indent="-228600">
              <a:buFont typeface="Arial" charset="0"/>
              <a:buChar char="•"/>
            </a:pPr>
            <a:r>
              <a:rPr lang="en-US" sz="1000" dirty="0" smtClean="0"/>
              <a:t>Conversion to PCL</a:t>
            </a:r>
          </a:p>
          <a:p>
            <a:pPr marL="228600" indent="-228600"/>
            <a:r>
              <a:rPr lang="en-US" sz="1000" dirty="0" smtClean="0"/>
              <a:t>3) It’s hard to unit test anything without Frame Store</a:t>
            </a:r>
          </a:p>
          <a:p>
            <a:pPr marL="228600" indent="-228600"/>
            <a:r>
              <a:rPr lang="en-US" sz="1000" dirty="0" smtClean="0"/>
              <a:t>4) Pose Estimator can return a lot of possible poses that get trimmed in </a:t>
            </a:r>
            <a:r>
              <a:rPr lang="en-US" sz="1000" dirty="0" err="1" smtClean="0"/>
              <a:t>FastSLAM</a:t>
            </a:r>
            <a:r>
              <a:rPr lang="en-US" sz="1000" dirty="0" smtClean="0"/>
              <a:t>—it might not make sense to store that transient info in Frame Store</a:t>
            </a:r>
          </a:p>
          <a:p>
            <a:pPr marL="228600" indent="-228600"/>
            <a:r>
              <a:rPr lang="en-US" sz="1000" dirty="0" smtClean="0"/>
              <a:t>5) I have a bad feeling about lots of memory copies but can’t put my finger on exactly why</a:t>
            </a:r>
          </a:p>
          <a:p>
            <a:pPr marL="228600" indent="-228600"/>
            <a:r>
              <a:rPr lang="en-US" sz="1000" dirty="0" smtClean="0"/>
              <a:t>6) </a:t>
            </a:r>
            <a:r>
              <a:rPr lang="en-US" sz="1000" dirty="0" err="1" smtClean="0"/>
              <a:t>CallbackManager</a:t>
            </a:r>
            <a:r>
              <a:rPr lang="en-US" sz="1000" dirty="0" smtClean="0"/>
              <a:t> extensible to multiple Landmark Estimators or Pose Estimators pretty easily</a:t>
            </a:r>
          </a:p>
          <a:p>
            <a:pPr marL="228600" indent="-228600"/>
            <a:endParaRPr lang="en-US" sz="1000" dirty="0"/>
          </a:p>
        </p:txBody>
      </p:sp>
      <p:sp>
        <p:nvSpPr>
          <p:cNvPr id="78" name="Rectangle 77"/>
          <p:cNvSpPr/>
          <p:nvPr/>
        </p:nvSpPr>
        <p:spPr>
          <a:xfrm>
            <a:off x="5867400" y="8382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Time Source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6019800" y="1143000"/>
            <a:ext cx="1165704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ResetTime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Seconds </a:t>
            </a:r>
            <a:r>
              <a:rPr lang="en-US" sz="1000" dirty="0" err="1" smtClean="0"/>
              <a:t>GetTime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cxnSp>
        <p:nvCxnSpPr>
          <p:cNvPr id="80" name="Straight Arrow Connector 79"/>
          <p:cNvCxnSpPr/>
          <p:nvPr/>
        </p:nvCxnSpPr>
        <p:spPr>
          <a:xfrm rot="5400000" flipH="1" flipV="1">
            <a:off x="6592094" y="1714500"/>
            <a:ext cx="2286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429000" y="5867400"/>
            <a:ext cx="1300356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FrameCallback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int</a:t>
            </a:r>
            <a:r>
              <a:rPr lang="en-US" sz="1000" dirty="0" smtClean="0"/>
              <a:t> ID)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2286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Odometry</a:t>
            </a:r>
            <a:r>
              <a:rPr lang="en-US" sz="1000" dirty="0" smtClean="0"/>
              <a:t> Source</a:t>
            </a:r>
            <a:endParaRPr lang="en-US" sz="100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r"/>
            <a:r>
              <a:rPr lang="en-US" dirty="0" err="1" smtClean="0"/>
              <a:t>Odometry</a:t>
            </a:r>
            <a:r>
              <a:rPr lang="en-US" dirty="0" smtClean="0"/>
              <a:t> Source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6 Axis summary of </a:t>
            </a:r>
            <a:r>
              <a:rPr lang="en-US" dirty="0" err="1" smtClean="0"/>
              <a:t>odometry</a:t>
            </a:r>
            <a:r>
              <a:rPr lang="en-US" dirty="0" smtClean="0"/>
              <a:t> readings from wheels (</a:t>
            </a:r>
            <a:r>
              <a:rPr lang="en-US" dirty="0" err="1" smtClean="0"/>
              <a:t>x,y,z</a:t>
            </a:r>
            <a:r>
              <a:rPr lang="en-US" dirty="0" smtClean="0"/>
              <a:t>, pitch, yaw, roll) since last reset</a:t>
            </a:r>
          </a:p>
          <a:p>
            <a:r>
              <a:rPr lang="en-US" dirty="0" smtClean="0"/>
              <a:t>Initial implementation always returns 0’s</a:t>
            </a:r>
          </a:p>
          <a:p>
            <a:pPr lvl="1"/>
            <a:r>
              <a:rPr lang="en-US" dirty="0" smtClean="0"/>
              <a:t>Only slightly more complicated to linear or quadratic extrapolate new position from last two positions</a:t>
            </a:r>
          </a:p>
          <a:p>
            <a:r>
              <a:rPr lang="en-US" dirty="0" smtClean="0"/>
              <a:t>SLAM can use this as a fallback if other sensors return confusing data</a:t>
            </a:r>
          </a:p>
          <a:p>
            <a:r>
              <a:rPr lang="en-US" dirty="0" smtClean="0"/>
              <a:t>Could be extended to add GPS coordinates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ResetOdometer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– returns value &amp; reset.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GetOdometer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– side effect free way to peek at the odometer</a:t>
            </a:r>
          </a:p>
          <a:p>
            <a:pPr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1000" y="533400"/>
            <a:ext cx="1848583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Odometer </a:t>
            </a:r>
            <a:r>
              <a:rPr lang="en-US" sz="1000" dirty="0" err="1" smtClean="0"/>
              <a:t>ResetOdometer</a:t>
            </a:r>
            <a:r>
              <a:rPr lang="en-US" sz="1000" dirty="0" smtClean="0"/>
              <a:t>()</a:t>
            </a:r>
          </a:p>
          <a:p>
            <a:r>
              <a:rPr lang="en-US" sz="1000" dirty="0" smtClean="0"/>
              <a:t>Odometer </a:t>
            </a:r>
            <a:r>
              <a:rPr lang="en-US" sz="1000" dirty="0" err="1" smtClean="0"/>
              <a:t>GetOdometerValue</a:t>
            </a:r>
            <a:r>
              <a:rPr lang="en-US" sz="1000" dirty="0" smtClean="0"/>
              <a:t>()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RGBD Image Source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Wrapper around asynchronous </a:t>
            </a:r>
            <a:r>
              <a:rPr lang="en-US" dirty="0" err="1" smtClean="0"/>
              <a:t>Kinect</a:t>
            </a:r>
            <a:r>
              <a:rPr lang="en-US" dirty="0" smtClean="0"/>
              <a:t> </a:t>
            </a:r>
            <a:r>
              <a:rPr lang="en-US" dirty="0" err="1" smtClean="0"/>
              <a:t>Image+Depth</a:t>
            </a:r>
            <a:r>
              <a:rPr lang="en-US" dirty="0" smtClean="0"/>
              <a:t> callbacks</a:t>
            </a:r>
          </a:p>
          <a:p>
            <a:r>
              <a:rPr lang="en-US" dirty="0" smtClean="0"/>
              <a:t>Alternate implementation reads frames from files—makes testing easier</a:t>
            </a:r>
          </a:p>
          <a:p>
            <a:r>
              <a:rPr lang="en-US" dirty="0" smtClean="0"/>
              <a:t>Decimates frames if needed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SetFrameInterval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– default 0.0, higher values enable decimation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RegisterRGBDCallback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– All registered callbacks are called for every non-decimated RGBD frame that is received</a:t>
            </a:r>
          </a:p>
          <a:p>
            <a:pPr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2743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RGBD Image Source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57200"/>
            <a:ext cx="1867819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SetFrameInterval</a:t>
            </a:r>
            <a:r>
              <a:rPr lang="en-US" sz="1000" dirty="0" smtClean="0"/>
              <a:t>(Float seconds)</a:t>
            </a:r>
          </a:p>
          <a:p>
            <a:r>
              <a:rPr lang="en-US" sz="1000" dirty="0" err="1" smtClean="0"/>
              <a:t>RegisterRGBDCallback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func</a:t>
            </a:r>
            <a:r>
              <a:rPr lang="en-US" sz="1000" dirty="0" smtClean="0"/>
              <a:t> </a:t>
            </a:r>
            <a:r>
              <a:rPr lang="en-US" sz="1000" dirty="0" err="1" smtClean="0"/>
              <a:t>cb</a:t>
            </a:r>
            <a:r>
              <a:rPr lang="en-US" sz="1000" dirty="0" smtClean="0"/>
              <a:t>)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Callback Manager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Sequences SLAM steps</a:t>
            </a:r>
          </a:p>
          <a:p>
            <a:r>
              <a:rPr lang="en-US" dirty="0" smtClean="0"/>
              <a:t>Allows extensibility for new in-between steps, or alternate implementations of the same step</a:t>
            </a:r>
          </a:p>
          <a:p>
            <a:pPr lvl="1"/>
            <a:r>
              <a:rPr lang="en-US" dirty="0" smtClean="0"/>
              <a:t>Useful for testing, or for algorithm comparison/machine learning</a:t>
            </a:r>
          </a:p>
          <a:p>
            <a:r>
              <a:rPr lang="en-US" dirty="0" err="1" smtClean="0"/>
              <a:t>RGBDCallback</a:t>
            </a:r>
            <a:r>
              <a:rPr lang="en-US" dirty="0" smtClean="0"/>
              <a:t> called first, then </a:t>
            </a:r>
            <a:r>
              <a:rPr lang="en-US" dirty="0" err="1" smtClean="0"/>
              <a:t>FrameCallback’s</a:t>
            </a:r>
            <a:r>
              <a:rPr lang="en-US" dirty="0" smtClean="0"/>
              <a:t> in priority order</a:t>
            </a:r>
          </a:p>
          <a:p>
            <a:r>
              <a:rPr lang="en-US" dirty="0" smtClean="0"/>
              <a:t>Makes profiling easy</a:t>
            </a:r>
          </a:p>
          <a:p>
            <a:r>
              <a:rPr lang="en-US" dirty="0" smtClean="0"/>
              <a:t>If processing isn’t finished on previous frame, Callback Manager will drop the new frame instead of forwarding the RGBD callback as normal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RGBDCallback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– called from any RGBD source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RegisterRGBDCallback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– allows RGBD callback to be forwarded as needed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RegisterFrameCallback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– prioritizes steps of SLAM</a:t>
            </a:r>
          </a:p>
          <a:p>
            <a:pPr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8600" y="228600"/>
            <a:ext cx="2743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Callback Manager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609600"/>
            <a:ext cx="25908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RGBDCallback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int</a:t>
            </a:r>
            <a:r>
              <a:rPr lang="en-US" sz="1000" dirty="0" smtClean="0"/>
              <a:t> ID, Image </a:t>
            </a:r>
            <a:r>
              <a:rPr lang="en-US" sz="1000" dirty="0" err="1" smtClean="0"/>
              <a:t>rgb</a:t>
            </a:r>
            <a:r>
              <a:rPr lang="en-US" sz="1000" dirty="0" smtClean="0"/>
              <a:t>, Image depth)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914400"/>
            <a:ext cx="259080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RegisterRGBDCallback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func</a:t>
            </a:r>
            <a:r>
              <a:rPr lang="en-US" sz="1000" dirty="0" smtClean="0"/>
              <a:t> </a:t>
            </a:r>
            <a:r>
              <a:rPr lang="en-US" sz="1000" dirty="0" err="1" smtClean="0"/>
              <a:t>cb</a:t>
            </a:r>
            <a:r>
              <a:rPr lang="en-US" sz="1000" dirty="0" smtClean="0"/>
              <a:t>)</a:t>
            </a:r>
          </a:p>
          <a:p>
            <a:r>
              <a:rPr lang="en-US" sz="1000" dirty="0" err="1" smtClean="0"/>
              <a:t>RegisterFrameCallback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func</a:t>
            </a:r>
            <a:r>
              <a:rPr lang="en-US" sz="1000" dirty="0" smtClean="0"/>
              <a:t> </a:t>
            </a:r>
            <a:r>
              <a:rPr lang="en-US" sz="1000" dirty="0" err="1" smtClean="0"/>
              <a:t>cb</a:t>
            </a:r>
            <a:r>
              <a:rPr lang="en-US" sz="1000" dirty="0" smtClean="0"/>
              <a:t>, priority)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5791200" y="0"/>
            <a:ext cx="3124200" cy="1143000"/>
          </a:xfrm>
        </p:spPr>
        <p:txBody>
          <a:bodyPr/>
          <a:lstStyle/>
          <a:p>
            <a:pPr algn="r"/>
            <a:r>
              <a:rPr lang="en-US" dirty="0" smtClean="0"/>
              <a:t>Frame Store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Stores all RGBD’s (probably in files?)</a:t>
            </a:r>
          </a:p>
          <a:p>
            <a:r>
              <a:rPr lang="en-US" dirty="0" smtClean="0"/>
              <a:t>Stores all attributes (dictionary? Db?)</a:t>
            </a:r>
          </a:p>
          <a:p>
            <a:r>
              <a:rPr lang="en-US" dirty="0" smtClean="0"/>
              <a:t>Converts between RGBD and PCL</a:t>
            </a:r>
          </a:p>
          <a:p>
            <a:pPr lvl="1"/>
            <a:r>
              <a:rPr lang="en-US" dirty="0" smtClean="0"/>
              <a:t>Probably should be broken up some</a:t>
            </a:r>
          </a:p>
          <a:p>
            <a:r>
              <a:rPr lang="en-US" dirty="0" smtClean="0"/>
              <a:t>Initial implementation done with List&lt;RGBD&gt; and List&lt;Dictionary&lt;String, Object&gt;&gt;</a:t>
            </a:r>
          </a:p>
          <a:p>
            <a:r>
              <a:rPr lang="en-US" dirty="0" smtClean="0"/>
              <a:t>Attribute handling should be refined some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&lt;T&gt;()/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SetAttribute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&lt;T&gt;() – intended to pass through to a dictionary for each frame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GetPCL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– return RGBD as a PCL for the frame (this should probably go elsewhere)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GetRGBD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()/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GetDepth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– most landmark detection works faster working with Images than PCLs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28600" y="228600"/>
            <a:ext cx="548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Frame Store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457200"/>
            <a:ext cx="2590800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RGBDCallback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int</a:t>
            </a:r>
            <a:r>
              <a:rPr lang="en-US" sz="1000" dirty="0" smtClean="0"/>
              <a:t> ID, Image </a:t>
            </a:r>
            <a:r>
              <a:rPr lang="en-US" sz="1000" dirty="0" err="1" smtClean="0"/>
              <a:t>rgb</a:t>
            </a:r>
            <a:r>
              <a:rPr lang="en-US" sz="1000" dirty="0" smtClean="0"/>
              <a:t>, Image depth)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895600" y="457200"/>
            <a:ext cx="2798534" cy="8617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T</a:t>
            </a:r>
            <a:r>
              <a:rPr lang="en-US" sz="1000" dirty="0" smtClean="0"/>
              <a:t> </a:t>
            </a:r>
            <a:r>
              <a:rPr lang="en-US" sz="1000" dirty="0" err="1" smtClean="0"/>
              <a:t>GetAttribute</a:t>
            </a:r>
            <a:r>
              <a:rPr lang="en-US" sz="1000" dirty="0" smtClean="0"/>
              <a:t>&lt;T&gt;(ID, String </a:t>
            </a:r>
            <a:r>
              <a:rPr lang="en-US" sz="1000" dirty="0" err="1" smtClean="0"/>
              <a:t>attrName</a:t>
            </a:r>
            <a:r>
              <a:rPr lang="en-US" sz="1000" dirty="0" smtClean="0"/>
              <a:t>)</a:t>
            </a:r>
          </a:p>
          <a:p>
            <a:r>
              <a:rPr lang="en-US" sz="1000" dirty="0" err="1" smtClean="0"/>
              <a:t>SetAttribute</a:t>
            </a:r>
            <a:r>
              <a:rPr lang="en-US" sz="1000" dirty="0" smtClean="0"/>
              <a:t>&lt;T&gt;(ID, String </a:t>
            </a:r>
            <a:r>
              <a:rPr lang="en-US" sz="1000" dirty="0" err="1" smtClean="0"/>
              <a:t>attrName</a:t>
            </a:r>
            <a:r>
              <a:rPr lang="en-US" sz="1000" dirty="0" smtClean="0"/>
              <a:t>, T </a:t>
            </a:r>
            <a:r>
              <a:rPr lang="en-US" sz="1000" dirty="0" err="1" smtClean="0"/>
              <a:t>attrValue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PCL </a:t>
            </a:r>
            <a:r>
              <a:rPr lang="en-US" sz="1000" dirty="0" err="1" smtClean="0"/>
              <a:t>GetPCL</a:t>
            </a:r>
            <a:r>
              <a:rPr lang="en-US" sz="1000" dirty="0" smtClean="0"/>
              <a:t>(ID)</a:t>
            </a:r>
          </a:p>
          <a:p>
            <a:r>
              <a:rPr lang="en-US" sz="1000" dirty="0" smtClean="0"/>
              <a:t>Image </a:t>
            </a:r>
            <a:r>
              <a:rPr lang="en-US" sz="1000" dirty="0" err="1" smtClean="0"/>
              <a:t>GetRGB</a:t>
            </a:r>
            <a:r>
              <a:rPr lang="en-US" sz="1000" dirty="0" smtClean="0"/>
              <a:t>(ID)</a:t>
            </a:r>
          </a:p>
          <a:p>
            <a:r>
              <a:rPr lang="en-US" sz="1000" dirty="0" smtClean="0"/>
              <a:t>Image </a:t>
            </a:r>
            <a:r>
              <a:rPr lang="en-US" sz="1000" dirty="0" err="1" smtClean="0"/>
              <a:t>GetDepth</a:t>
            </a:r>
            <a:r>
              <a:rPr lang="en-US" sz="1000" dirty="0" smtClean="0"/>
              <a:t>(ID)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124200" y="0"/>
            <a:ext cx="5791200" cy="11430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Landmark Identifier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Identifies landmarks in the frame</a:t>
            </a:r>
          </a:p>
          <a:p>
            <a:pPr lvl="1"/>
            <a:r>
              <a:rPr lang="en-US" dirty="0" smtClean="0"/>
              <a:t>Lots of implementation options for what can be identified as a landmark (blob analysis for colored tags, corners, </a:t>
            </a:r>
            <a:r>
              <a:rPr lang="en-US" dirty="0" err="1" smtClean="0"/>
              <a:t>contrasty</a:t>
            </a:r>
            <a:r>
              <a:rPr lang="en-US" dirty="0" smtClean="0"/>
              <a:t> floor tiles)</a:t>
            </a:r>
          </a:p>
          <a:p>
            <a:pPr lvl="1"/>
            <a:r>
              <a:rPr lang="en-US" dirty="0" smtClean="0"/>
              <a:t>Multiple landmark identifiers may be used at same time</a:t>
            </a:r>
          </a:p>
          <a:p>
            <a:r>
              <a:rPr lang="en-US" dirty="0" smtClean="0"/>
              <a:t>Landmarks added frame “landmark” attribute</a:t>
            </a:r>
          </a:p>
          <a:p>
            <a:r>
              <a:rPr lang="en-US" dirty="0" smtClean="0"/>
              <a:t>Landmark data structure TBD, should include confidence!</a:t>
            </a:r>
          </a:p>
          <a:p>
            <a:pPr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FrameCallback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 – called for each frame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8600" y="228600"/>
            <a:ext cx="3429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Landmark Identifier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57200"/>
            <a:ext cx="1300356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FrameCallback</a:t>
            </a:r>
            <a:r>
              <a:rPr lang="en-US" sz="1000" dirty="0" smtClean="0"/>
              <a:t>(</a:t>
            </a:r>
            <a:r>
              <a:rPr lang="en-US" sz="1000" dirty="0" err="1" smtClean="0"/>
              <a:t>int</a:t>
            </a:r>
            <a:r>
              <a:rPr lang="en-US" sz="1000" dirty="0" smtClean="0"/>
              <a:t> ID)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1084</Words>
  <Application>Microsoft Office PowerPoint</Application>
  <PresentationFormat>On-screen Show (4:3)</PresentationFormat>
  <Paragraphs>190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Initial Slambot Plan</vt:lpstr>
      <vt:lpstr>Component Overview</vt:lpstr>
      <vt:lpstr>Interface Overview (Nested CB’s)</vt:lpstr>
      <vt:lpstr>Interface Overview (CB Manager)</vt:lpstr>
      <vt:lpstr>Odometry Source</vt:lpstr>
      <vt:lpstr>RGBD Image Source</vt:lpstr>
      <vt:lpstr>Callback Manager</vt:lpstr>
      <vt:lpstr>Frame Store</vt:lpstr>
      <vt:lpstr>Landmark Identifier</vt:lpstr>
      <vt:lpstr>Pose Estimator</vt:lpstr>
      <vt:lpstr>SLAM</vt:lpstr>
      <vt:lpstr>Display</vt:lpstr>
      <vt:lpstr>Open Design Issues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Slambot Plan</dc:title>
  <dc:creator>Tim</dc:creator>
  <cp:lastModifiedBy>Tim</cp:lastModifiedBy>
  <cp:revision>25</cp:revision>
  <dcterms:created xsi:type="dcterms:W3CDTF">2011-08-27T15:22:38Z</dcterms:created>
  <dcterms:modified xsi:type="dcterms:W3CDTF">2011-08-27T19:12:04Z</dcterms:modified>
</cp:coreProperties>
</file>