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24384000" cy="13716000"/>
  <p:notesSz cx="6858000" cy="9144000"/>
  <p:embeddedFontLst>
    <p:embeddedFont>
      <p:font typeface="Lemon Tuesday" charset="1" panose="02000506040000020004"/>
      <p:regular r:id="rId15"/>
    </p:embeddedFont>
    <p:embeddedFont>
      <p:font typeface="Lora" charset="1" panose="00000500000000000000"/>
      <p:regular r:id="rId16"/>
    </p:embeddedFont>
    <p:embeddedFont>
      <p:font typeface="Six Caps" charset="1" panose="020005080200000200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11" Target="../media/image8.png" Type="http://schemas.openxmlformats.org/officeDocument/2006/relationships/image"/><Relationship Id="rId12" Target="../media/image9.svg" Type="http://schemas.openxmlformats.org/officeDocument/2006/relationships/image"/><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17600" t="-34440" r="-16897" b="-103172"/>
            </a:stretch>
          </a:blipFill>
        </p:spPr>
      </p:sp>
      <p:grpSp>
        <p:nvGrpSpPr>
          <p:cNvPr name="Group 3" id="3"/>
          <p:cNvGrpSpPr/>
          <p:nvPr/>
        </p:nvGrpSpPr>
        <p:grpSpPr>
          <a:xfrm rot="0">
            <a:off x="0" y="-1096827"/>
            <a:ext cx="24384000" cy="15689621"/>
            <a:chOff x="0" y="0"/>
            <a:chExt cx="32512000" cy="20919495"/>
          </a:xfrm>
        </p:grpSpPr>
        <p:sp>
          <p:nvSpPr>
            <p:cNvPr name="Freeform 4" id="4"/>
            <p:cNvSpPr/>
            <p:nvPr/>
          </p:nvSpPr>
          <p:spPr>
            <a:xfrm flipH="false" flipV="false" rot="0">
              <a:off x="0" y="1462436"/>
              <a:ext cx="10442206" cy="9378999"/>
            </a:xfrm>
            <a:custGeom>
              <a:avLst/>
              <a:gdLst/>
              <a:ahLst/>
              <a:cxnLst/>
              <a:rect r="r" b="b" t="t" l="l"/>
              <a:pathLst>
                <a:path h="9378999" w="10442206">
                  <a:moveTo>
                    <a:pt x="0" y="0"/>
                  </a:moveTo>
                  <a:lnTo>
                    <a:pt x="10442206" y="0"/>
                  </a:lnTo>
                  <a:lnTo>
                    <a:pt x="10442206" y="9378999"/>
                  </a:lnTo>
                  <a:lnTo>
                    <a:pt x="0" y="9378999"/>
                  </a:lnTo>
                  <a:lnTo>
                    <a:pt x="0" y="0"/>
                  </a:lnTo>
                  <a:close/>
                </a:path>
              </a:pathLst>
            </a:custGeom>
            <a:blipFill>
              <a:blip r:embed="rId3">
                <a:alphaModFix amt="30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0" y="11540496"/>
              <a:ext cx="10442206" cy="9378999"/>
            </a:xfrm>
            <a:custGeom>
              <a:avLst/>
              <a:gdLst/>
              <a:ahLst/>
              <a:cxnLst/>
              <a:rect r="r" b="b" t="t" l="l"/>
              <a:pathLst>
                <a:path h="9378999" w="10442206">
                  <a:moveTo>
                    <a:pt x="0" y="0"/>
                  </a:moveTo>
                  <a:lnTo>
                    <a:pt x="10442206" y="0"/>
                  </a:lnTo>
                  <a:lnTo>
                    <a:pt x="10442206" y="9378999"/>
                  </a:lnTo>
                  <a:lnTo>
                    <a:pt x="0" y="9378999"/>
                  </a:lnTo>
                  <a:lnTo>
                    <a:pt x="0" y="0"/>
                  </a:lnTo>
                  <a:close/>
                </a:path>
              </a:pathLst>
            </a:custGeom>
            <a:blipFill>
              <a:blip r:embed="rId3">
                <a:alphaModFix amt="30000"/>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1034897" y="0"/>
              <a:ext cx="10442206" cy="9378999"/>
            </a:xfrm>
            <a:custGeom>
              <a:avLst/>
              <a:gdLst/>
              <a:ahLst/>
              <a:cxnLst/>
              <a:rect r="r" b="b" t="t" l="l"/>
              <a:pathLst>
                <a:path h="9378999" w="10442206">
                  <a:moveTo>
                    <a:pt x="0" y="0"/>
                  </a:moveTo>
                  <a:lnTo>
                    <a:pt x="10442206" y="0"/>
                  </a:lnTo>
                  <a:lnTo>
                    <a:pt x="10442206" y="9378999"/>
                  </a:lnTo>
                  <a:lnTo>
                    <a:pt x="0" y="9378999"/>
                  </a:lnTo>
                  <a:lnTo>
                    <a:pt x="0" y="0"/>
                  </a:lnTo>
                  <a:close/>
                </a:path>
              </a:pathLst>
            </a:custGeom>
            <a:blipFill>
              <a:blip r:embed="rId3">
                <a:alphaModFix amt="30000"/>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1034897" y="10078060"/>
              <a:ext cx="10442206" cy="9378999"/>
            </a:xfrm>
            <a:custGeom>
              <a:avLst/>
              <a:gdLst/>
              <a:ahLst/>
              <a:cxnLst/>
              <a:rect r="r" b="b" t="t" l="l"/>
              <a:pathLst>
                <a:path h="9378999" w="10442206">
                  <a:moveTo>
                    <a:pt x="0" y="0"/>
                  </a:moveTo>
                  <a:lnTo>
                    <a:pt x="10442206" y="0"/>
                  </a:lnTo>
                  <a:lnTo>
                    <a:pt x="10442206" y="9379000"/>
                  </a:lnTo>
                  <a:lnTo>
                    <a:pt x="0" y="9379000"/>
                  </a:lnTo>
                  <a:lnTo>
                    <a:pt x="0" y="0"/>
                  </a:lnTo>
                  <a:close/>
                </a:path>
              </a:pathLst>
            </a:custGeom>
            <a:blipFill>
              <a:blip r:embed="rId3">
                <a:alphaModFix amt="30000"/>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2069794" y="0"/>
              <a:ext cx="10442206" cy="9378999"/>
            </a:xfrm>
            <a:custGeom>
              <a:avLst/>
              <a:gdLst/>
              <a:ahLst/>
              <a:cxnLst/>
              <a:rect r="r" b="b" t="t" l="l"/>
              <a:pathLst>
                <a:path h="9378999" w="10442206">
                  <a:moveTo>
                    <a:pt x="0" y="0"/>
                  </a:moveTo>
                  <a:lnTo>
                    <a:pt x="10442206" y="0"/>
                  </a:lnTo>
                  <a:lnTo>
                    <a:pt x="10442206" y="9378999"/>
                  </a:lnTo>
                  <a:lnTo>
                    <a:pt x="0" y="9378999"/>
                  </a:lnTo>
                  <a:lnTo>
                    <a:pt x="0" y="0"/>
                  </a:lnTo>
                  <a:close/>
                </a:path>
              </a:pathLst>
            </a:custGeom>
            <a:blipFill>
              <a:blip r:embed="rId3">
                <a:alphaModFix amt="30000"/>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22069794" y="10078060"/>
              <a:ext cx="10442206" cy="9378999"/>
            </a:xfrm>
            <a:custGeom>
              <a:avLst/>
              <a:gdLst/>
              <a:ahLst/>
              <a:cxnLst/>
              <a:rect r="r" b="b" t="t" l="l"/>
              <a:pathLst>
                <a:path h="9378999" w="10442206">
                  <a:moveTo>
                    <a:pt x="0" y="0"/>
                  </a:moveTo>
                  <a:lnTo>
                    <a:pt x="10442206" y="0"/>
                  </a:lnTo>
                  <a:lnTo>
                    <a:pt x="10442206" y="9379000"/>
                  </a:lnTo>
                  <a:lnTo>
                    <a:pt x="0" y="9379000"/>
                  </a:lnTo>
                  <a:lnTo>
                    <a:pt x="0" y="0"/>
                  </a:lnTo>
                  <a:close/>
                </a:path>
              </a:pathLst>
            </a:custGeom>
            <a:blipFill>
              <a:blip r:embed="rId3">
                <a:alphaModFix amt="30000"/>
                <a:extLst>
                  <a:ext uri="{96DAC541-7B7A-43D3-8B79-37D633B846F1}">
                    <asvg:svgBlip xmlns:asvg="http://schemas.microsoft.com/office/drawing/2016/SVG/main" r:embed="rId4"/>
                  </a:ext>
                </a:extLst>
              </a:blip>
              <a:stretch>
                <a:fillRect l="0" t="0" r="0" b="0"/>
              </a:stretch>
            </a:blipFill>
          </p:spPr>
        </p:sp>
      </p:grpSp>
      <p:grpSp>
        <p:nvGrpSpPr>
          <p:cNvPr name="Group 10" id="10"/>
          <p:cNvGrpSpPr/>
          <p:nvPr/>
        </p:nvGrpSpPr>
        <p:grpSpPr>
          <a:xfrm rot="0">
            <a:off x="-5783414" y="-3976479"/>
            <a:ext cx="35106814" cy="20945521"/>
            <a:chOff x="0" y="0"/>
            <a:chExt cx="46809085" cy="27927361"/>
          </a:xfrm>
        </p:grpSpPr>
        <p:sp>
          <p:nvSpPr>
            <p:cNvPr name="Freeform 11" id="11"/>
            <p:cNvSpPr/>
            <p:nvPr/>
          </p:nvSpPr>
          <p:spPr>
            <a:xfrm flipH="true" flipV="false" rot="10625066">
              <a:off x="27509192" y="480589"/>
              <a:ext cx="19104659" cy="8162900"/>
            </a:xfrm>
            <a:custGeom>
              <a:avLst/>
              <a:gdLst/>
              <a:ahLst/>
              <a:cxnLst/>
              <a:rect r="r" b="b" t="t" l="l"/>
              <a:pathLst>
                <a:path h="8162900" w="19104659">
                  <a:moveTo>
                    <a:pt x="19104658" y="0"/>
                  </a:moveTo>
                  <a:lnTo>
                    <a:pt x="0" y="0"/>
                  </a:lnTo>
                  <a:lnTo>
                    <a:pt x="0" y="8162899"/>
                  </a:lnTo>
                  <a:lnTo>
                    <a:pt x="19104658" y="8162899"/>
                  </a:lnTo>
                  <a:lnTo>
                    <a:pt x="19104658"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10369416">
              <a:off x="16883164" y="1067683"/>
              <a:ext cx="14414746" cy="5858625"/>
            </a:xfrm>
            <a:custGeom>
              <a:avLst/>
              <a:gdLst/>
              <a:ahLst/>
              <a:cxnLst/>
              <a:rect r="r" b="b" t="t" l="l"/>
              <a:pathLst>
                <a:path h="5858625" w="14414746">
                  <a:moveTo>
                    <a:pt x="0" y="0"/>
                  </a:moveTo>
                  <a:lnTo>
                    <a:pt x="14414746" y="0"/>
                  </a:lnTo>
                  <a:lnTo>
                    <a:pt x="14414746" y="5858625"/>
                  </a:lnTo>
                  <a:lnTo>
                    <a:pt x="0" y="58586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10800000">
              <a:off x="0" y="825889"/>
              <a:ext cx="19104659" cy="8162900"/>
            </a:xfrm>
            <a:custGeom>
              <a:avLst/>
              <a:gdLst/>
              <a:ahLst/>
              <a:cxnLst/>
              <a:rect r="r" b="b" t="t" l="l"/>
              <a:pathLst>
                <a:path h="8162900" w="19104659">
                  <a:moveTo>
                    <a:pt x="0" y="0"/>
                  </a:moveTo>
                  <a:lnTo>
                    <a:pt x="19104659" y="0"/>
                  </a:lnTo>
                  <a:lnTo>
                    <a:pt x="19104659" y="8162900"/>
                  </a:lnTo>
                  <a:lnTo>
                    <a:pt x="0" y="81629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true" flipV="false" rot="-174933">
              <a:off x="195235" y="19283873"/>
              <a:ext cx="19104659" cy="8162900"/>
            </a:xfrm>
            <a:custGeom>
              <a:avLst/>
              <a:gdLst/>
              <a:ahLst/>
              <a:cxnLst/>
              <a:rect r="r" b="b" t="t" l="l"/>
              <a:pathLst>
                <a:path h="8162900" w="19104659">
                  <a:moveTo>
                    <a:pt x="19104659" y="0"/>
                  </a:moveTo>
                  <a:lnTo>
                    <a:pt x="0" y="0"/>
                  </a:lnTo>
                  <a:lnTo>
                    <a:pt x="0" y="8162899"/>
                  </a:lnTo>
                  <a:lnTo>
                    <a:pt x="19104659" y="8162899"/>
                  </a:lnTo>
                  <a:lnTo>
                    <a:pt x="19104659"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430583">
              <a:off x="15511175" y="21001053"/>
              <a:ext cx="14414746" cy="5858625"/>
            </a:xfrm>
            <a:custGeom>
              <a:avLst/>
              <a:gdLst/>
              <a:ahLst/>
              <a:cxnLst/>
              <a:rect r="r" b="b" t="t" l="l"/>
              <a:pathLst>
                <a:path h="5858625" w="14414746">
                  <a:moveTo>
                    <a:pt x="0" y="0"/>
                  </a:moveTo>
                  <a:lnTo>
                    <a:pt x="14414747" y="0"/>
                  </a:lnTo>
                  <a:lnTo>
                    <a:pt x="14414747" y="5858625"/>
                  </a:lnTo>
                  <a:lnTo>
                    <a:pt x="0" y="58586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false" flipV="false" rot="0">
              <a:off x="27704427" y="18938572"/>
              <a:ext cx="19104659" cy="8162900"/>
            </a:xfrm>
            <a:custGeom>
              <a:avLst/>
              <a:gdLst/>
              <a:ahLst/>
              <a:cxnLst/>
              <a:rect r="r" b="b" t="t" l="l"/>
              <a:pathLst>
                <a:path h="8162900" w="19104659">
                  <a:moveTo>
                    <a:pt x="0" y="0"/>
                  </a:moveTo>
                  <a:lnTo>
                    <a:pt x="19104658" y="0"/>
                  </a:lnTo>
                  <a:lnTo>
                    <a:pt x="19104658" y="8162900"/>
                  </a:lnTo>
                  <a:lnTo>
                    <a:pt x="0" y="81629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TextBox 17" id="17"/>
          <p:cNvSpPr txBox="true"/>
          <p:nvPr/>
        </p:nvSpPr>
        <p:spPr>
          <a:xfrm rot="0">
            <a:off x="369524" y="4108504"/>
            <a:ext cx="23644952" cy="4527905"/>
          </a:xfrm>
          <a:prstGeom prst="rect">
            <a:avLst/>
          </a:prstGeom>
        </p:spPr>
        <p:txBody>
          <a:bodyPr anchor="t" rtlCol="false" tIns="0" lIns="0" bIns="0" rIns="0">
            <a:spAutoFit/>
          </a:bodyPr>
          <a:lstStyle/>
          <a:p>
            <a:pPr algn="ctr">
              <a:lnSpc>
                <a:spcPts val="18180"/>
              </a:lnSpc>
              <a:spcBef>
                <a:spcPct val="0"/>
              </a:spcBef>
            </a:pPr>
            <a:r>
              <a:rPr lang="en-US" sz="12986" spc="1960">
                <a:solidFill>
                  <a:srgbClr val="402F9A"/>
                </a:solidFill>
                <a:latin typeface="Lemon Tuesday"/>
                <a:ea typeface="Lemon Tuesday"/>
                <a:cs typeface="Lemon Tuesday"/>
                <a:sym typeface="Lemon Tuesday"/>
              </a:rPr>
              <a:t>AI-Driven Business Automation</a:t>
            </a:r>
          </a:p>
        </p:txBody>
      </p:sp>
      <p:sp>
        <p:nvSpPr>
          <p:cNvPr name="TextBox 18" id="18"/>
          <p:cNvSpPr txBox="true"/>
          <p:nvPr/>
        </p:nvSpPr>
        <p:spPr>
          <a:xfrm rot="0">
            <a:off x="2208395" y="10455411"/>
            <a:ext cx="19123196" cy="1607496"/>
          </a:xfrm>
          <a:prstGeom prst="rect">
            <a:avLst/>
          </a:prstGeom>
        </p:spPr>
        <p:txBody>
          <a:bodyPr anchor="t" rtlCol="false" tIns="0" lIns="0" bIns="0" rIns="0">
            <a:spAutoFit/>
          </a:bodyPr>
          <a:lstStyle/>
          <a:p>
            <a:pPr algn="ctr">
              <a:lnSpc>
                <a:spcPts val="6470"/>
              </a:lnSpc>
            </a:pPr>
            <a:r>
              <a:rPr lang="en-US" sz="4621" spc="697">
                <a:solidFill>
                  <a:srgbClr val="402F9A"/>
                </a:solidFill>
                <a:latin typeface="Lora"/>
                <a:ea typeface="Lora"/>
                <a:cs typeface="Lora"/>
                <a:sym typeface="Lora"/>
              </a:rPr>
              <a:t>IS100, A125</a:t>
            </a:r>
          </a:p>
          <a:p>
            <a:pPr algn="ctr">
              <a:lnSpc>
                <a:spcPts val="6470"/>
              </a:lnSpc>
              <a:spcBef>
                <a:spcPct val="0"/>
              </a:spcBef>
            </a:pPr>
            <a:r>
              <a:rPr lang="en-US" sz="4621" spc="697">
                <a:solidFill>
                  <a:srgbClr val="402F9A"/>
                </a:solidFill>
                <a:latin typeface="Lora"/>
                <a:ea typeface="Lora"/>
                <a:cs typeface="Lora"/>
                <a:sym typeface="Lora"/>
              </a:rPr>
              <a:t>SHELLEY MAGDALAN, GARRI CLYDE NAKANO</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19267" t="-66045" r="-15230" b="-71567"/>
            </a:stretch>
          </a:blipFill>
        </p:spPr>
      </p:sp>
      <p:sp>
        <p:nvSpPr>
          <p:cNvPr name="Freeform 3" id="3"/>
          <p:cNvSpPr/>
          <p:nvPr/>
        </p:nvSpPr>
        <p:spPr>
          <a:xfrm flipH="true" flipV="true" rot="0">
            <a:off x="-4533291" y="-3567897"/>
            <a:ext cx="11041811" cy="10972800"/>
          </a:xfrm>
          <a:custGeom>
            <a:avLst/>
            <a:gdLst/>
            <a:ahLst/>
            <a:cxnLst/>
            <a:rect r="r" b="b" t="t" l="l"/>
            <a:pathLst>
              <a:path h="10972800" w="11041811">
                <a:moveTo>
                  <a:pt x="11041812" y="10972800"/>
                </a:moveTo>
                <a:lnTo>
                  <a:pt x="0" y="10972800"/>
                </a:lnTo>
                <a:lnTo>
                  <a:pt x="0" y="0"/>
                </a:lnTo>
                <a:lnTo>
                  <a:pt x="11041812" y="0"/>
                </a:lnTo>
                <a:lnTo>
                  <a:pt x="11041812" y="10972800"/>
                </a:lnTo>
                <a:close/>
              </a:path>
            </a:pathLst>
          </a:custGeom>
          <a:blipFill>
            <a:blip r:embed="rId2"/>
            <a:stretch>
              <a:fillRect l="0" t="0" r="0" b="0"/>
            </a:stretch>
          </a:blipFill>
        </p:spPr>
      </p:sp>
      <p:sp>
        <p:nvSpPr>
          <p:cNvPr name="Freeform 4" id="4"/>
          <p:cNvSpPr/>
          <p:nvPr/>
        </p:nvSpPr>
        <p:spPr>
          <a:xfrm flipH="false" flipV="false" rot="5400000">
            <a:off x="-4566903" y="-6470125"/>
            <a:ext cx="23005538" cy="28180503"/>
          </a:xfrm>
          <a:custGeom>
            <a:avLst/>
            <a:gdLst/>
            <a:ahLst/>
            <a:cxnLst/>
            <a:rect r="r" b="b" t="t" l="l"/>
            <a:pathLst>
              <a:path h="28180503" w="23005538">
                <a:moveTo>
                  <a:pt x="0" y="0"/>
                </a:moveTo>
                <a:lnTo>
                  <a:pt x="23005538" y="0"/>
                </a:lnTo>
                <a:lnTo>
                  <a:pt x="23005538" y="28180503"/>
                </a:lnTo>
                <a:lnTo>
                  <a:pt x="0" y="28180503"/>
                </a:lnTo>
                <a:lnTo>
                  <a:pt x="0" y="0"/>
                </a:lnTo>
                <a:close/>
              </a:path>
            </a:pathLst>
          </a:custGeom>
          <a:blipFill>
            <a:blip r:embed="rId3">
              <a:alphaModFix amt="24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367547" y="11357104"/>
            <a:ext cx="8104458" cy="8104458"/>
          </a:xfrm>
          <a:custGeom>
            <a:avLst/>
            <a:gdLst/>
            <a:ahLst/>
            <a:cxnLst/>
            <a:rect r="r" b="b" t="t" l="l"/>
            <a:pathLst>
              <a:path h="8104458" w="8104458">
                <a:moveTo>
                  <a:pt x="0" y="0"/>
                </a:moveTo>
                <a:lnTo>
                  <a:pt x="8104458" y="0"/>
                </a:lnTo>
                <a:lnTo>
                  <a:pt x="8104458" y="8104458"/>
                </a:lnTo>
                <a:lnTo>
                  <a:pt x="0" y="81044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21680255" y="-6649403"/>
            <a:ext cx="9414294" cy="9414294"/>
          </a:xfrm>
          <a:custGeom>
            <a:avLst/>
            <a:gdLst/>
            <a:ahLst/>
            <a:cxnLst/>
            <a:rect r="r" b="b" t="t" l="l"/>
            <a:pathLst>
              <a:path h="9414294" w="9414294">
                <a:moveTo>
                  <a:pt x="0" y="0"/>
                </a:moveTo>
                <a:lnTo>
                  <a:pt x="9414295" y="0"/>
                </a:lnTo>
                <a:lnTo>
                  <a:pt x="9414295" y="9414295"/>
                </a:lnTo>
                <a:lnTo>
                  <a:pt x="0" y="941429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5400000">
            <a:off x="11509631" y="-11877020"/>
            <a:ext cx="23005538" cy="28180503"/>
          </a:xfrm>
          <a:custGeom>
            <a:avLst/>
            <a:gdLst/>
            <a:ahLst/>
            <a:cxnLst/>
            <a:rect r="r" b="b" t="t" l="l"/>
            <a:pathLst>
              <a:path h="28180503" w="23005538">
                <a:moveTo>
                  <a:pt x="0" y="0"/>
                </a:moveTo>
                <a:lnTo>
                  <a:pt x="23005538" y="0"/>
                </a:lnTo>
                <a:lnTo>
                  <a:pt x="23005538" y="28180503"/>
                </a:lnTo>
                <a:lnTo>
                  <a:pt x="0" y="28180503"/>
                </a:lnTo>
                <a:lnTo>
                  <a:pt x="0" y="0"/>
                </a:lnTo>
                <a:close/>
              </a:path>
            </a:pathLst>
          </a:custGeom>
          <a:blipFill>
            <a:blip r:embed="rId3">
              <a:alphaModFix amt="24000"/>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649618" y="3948602"/>
            <a:ext cx="23472369" cy="9193401"/>
            <a:chOff x="0" y="0"/>
            <a:chExt cx="4636517" cy="1815980"/>
          </a:xfrm>
        </p:grpSpPr>
        <p:sp>
          <p:nvSpPr>
            <p:cNvPr name="Freeform 9" id="9"/>
            <p:cNvSpPr/>
            <p:nvPr/>
          </p:nvSpPr>
          <p:spPr>
            <a:xfrm flipH="false" flipV="false" rot="0">
              <a:off x="0" y="0"/>
              <a:ext cx="4636517" cy="1815980"/>
            </a:xfrm>
            <a:custGeom>
              <a:avLst/>
              <a:gdLst/>
              <a:ahLst/>
              <a:cxnLst/>
              <a:rect r="r" b="b" t="t" l="l"/>
              <a:pathLst>
                <a:path h="1815980" w="4636517">
                  <a:moveTo>
                    <a:pt x="0" y="0"/>
                  </a:moveTo>
                  <a:lnTo>
                    <a:pt x="4636517" y="0"/>
                  </a:lnTo>
                  <a:lnTo>
                    <a:pt x="4636517" y="1815980"/>
                  </a:lnTo>
                  <a:lnTo>
                    <a:pt x="0" y="1815980"/>
                  </a:lnTo>
                  <a:close/>
                </a:path>
              </a:pathLst>
            </a:custGeom>
            <a:solidFill>
              <a:srgbClr val="ACACD9">
                <a:alpha val="92941"/>
              </a:srgbClr>
            </a:solidFill>
          </p:spPr>
        </p:sp>
        <p:sp>
          <p:nvSpPr>
            <p:cNvPr name="TextBox 10" id="10"/>
            <p:cNvSpPr txBox="true"/>
            <p:nvPr/>
          </p:nvSpPr>
          <p:spPr>
            <a:xfrm>
              <a:off x="0" y="-57150"/>
              <a:ext cx="4636517" cy="1873130"/>
            </a:xfrm>
            <a:prstGeom prst="rect">
              <a:avLst/>
            </a:prstGeom>
          </p:spPr>
          <p:txBody>
            <a:bodyPr anchor="ctr" rtlCol="false" tIns="50800" lIns="50800" bIns="50800" rIns="50800"/>
            <a:lstStyle/>
            <a:p>
              <a:pPr algn="l">
                <a:lnSpc>
                  <a:spcPts val="4619"/>
                </a:lnSpc>
              </a:pPr>
            </a:p>
            <a:p>
              <a:pPr algn="l">
                <a:lnSpc>
                  <a:spcPts val="4619"/>
                </a:lnSpc>
              </a:pPr>
            </a:p>
            <a:p>
              <a:pPr algn="l">
                <a:lnSpc>
                  <a:spcPts val="4619"/>
                </a:lnSpc>
              </a:pPr>
              <a:r>
                <a:rPr lang="en-US" sz="3299">
                  <a:solidFill>
                    <a:srgbClr val="402F9A">
                      <a:alpha val="92941"/>
                    </a:srgbClr>
                  </a:solidFill>
                  <a:latin typeface="Lora"/>
                  <a:ea typeface="Lora"/>
                  <a:cs typeface="Lora"/>
                  <a:sym typeface="Lora"/>
                </a:rPr>
                <a:t>AI-driven automation in 2024 enhances e-commerce and enterprise efficiency:</a:t>
              </a:r>
            </a:p>
            <a:p>
              <a:pPr algn="l" marL="712467" indent="-356233" lvl="1">
                <a:lnSpc>
                  <a:spcPts val="4619"/>
                </a:lnSpc>
                <a:buFont typeface="Arial"/>
                <a:buChar char="•"/>
              </a:pPr>
              <a:r>
                <a:rPr lang="en-US" sz="3299">
                  <a:solidFill>
                    <a:srgbClr val="402F9A">
                      <a:alpha val="92941"/>
                    </a:srgbClr>
                  </a:solidFill>
                  <a:latin typeface="Lora"/>
                  <a:ea typeface="Lora"/>
                  <a:cs typeface="Lora"/>
                  <a:sym typeface="Lora"/>
                </a:rPr>
                <a:t>Chatbots &amp; Virtual Assistants – AI reduces customer support reliance by 80% (Shopify, Amazon).</a:t>
              </a:r>
            </a:p>
            <a:p>
              <a:pPr algn="l" marL="712467" indent="-356233" lvl="1">
                <a:lnSpc>
                  <a:spcPts val="4619"/>
                </a:lnSpc>
                <a:buFont typeface="Arial"/>
                <a:buChar char="•"/>
              </a:pPr>
              <a:r>
                <a:rPr lang="en-US" sz="3299">
                  <a:solidFill>
                    <a:srgbClr val="402F9A">
                      <a:alpha val="92941"/>
                    </a:srgbClr>
                  </a:solidFill>
                  <a:latin typeface="Lora"/>
                  <a:ea typeface="Lora"/>
                  <a:cs typeface="Lora"/>
                  <a:sym typeface="Lora"/>
                </a:rPr>
                <a:t>Generative AI for Marketing – Automates product descriptions, ads, and SEO (Shopify Magic, Amazon).</a:t>
              </a:r>
            </a:p>
            <a:p>
              <a:pPr algn="l" marL="712467" indent="-356233" lvl="1">
                <a:lnSpc>
                  <a:spcPts val="4619"/>
                </a:lnSpc>
                <a:buFont typeface="Arial"/>
                <a:buChar char="•"/>
              </a:pPr>
              <a:r>
                <a:rPr lang="en-US" sz="3299">
                  <a:solidFill>
                    <a:srgbClr val="402F9A">
                      <a:alpha val="92941"/>
                    </a:srgbClr>
                  </a:solidFill>
                  <a:latin typeface="Lora"/>
                  <a:ea typeface="Lora"/>
                  <a:cs typeface="Lora"/>
                  <a:sym typeface="Lora"/>
                </a:rPr>
                <a:t>Supply Chain Automation – Predictive AI cuts logistics costs by 15% (Walmart).</a:t>
              </a:r>
            </a:p>
            <a:p>
              <a:pPr algn="l" marL="712467" indent="-356233" lvl="1">
                <a:lnSpc>
                  <a:spcPts val="4619"/>
                </a:lnSpc>
                <a:buFont typeface="Arial"/>
                <a:buChar char="•"/>
              </a:pPr>
              <a:r>
                <a:rPr lang="en-US" sz="3299">
                  <a:solidFill>
                    <a:srgbClr val="402F9A">
                      <a:alpha val="92941"/>
                    </a:srgbClr>
                  </a:solidFill>
                  <a:latin typeface="Lora"/>
                  <a:ea typeface="Lora"/>
                  <a:cs typeface="Lora"/>
                  <a:sym typeface="Lora"/>
                </a:rPr>
                <a:t>Fraud Detection – AI-driven fraud prevention reduces transaction fraud by 50% (Mastercard, PayPal).</a:t>
              </a:r>
            </a:p>
            <a:p>
              <a:pPr algn="l" marL="712467" indent="-356233" lvl="1">
                <a:lnSpc>
                  <a:spcPts val="4619"/>
                </a:lnSpc>
                <a:buFont typeface="Arial"/>
                <a:buChar char="•"/>
              </a:pPr>
              <a:r>
                <a:rPr lang="en-US" sz="3299">
                  <a:solidFill>
                    <a:srgbClr val="402F9A">
                      <a:alpha val="92941"/>
                    </a:srgbClr>
                  </a:solidFill>
                  <a:latin typeface="Lora"/>
                  <a:ea typeface="Lora"/>
                  <a:cs typeface="Lora"/>
                  <a:sym typeface="Lora"/>
                </a:rPr>
                <a:t>Personalization &amp; Dynamic Pricing – AI optimizes pricing in real-time (Amazon, Alibaba).</a:t>
              </a:r>
            </a:p>
            <a:p>
              <a:pPr algn="l" marL="712467" indent="-356233" lvl="1">
                <a:lnSpc>
                  <a:spcPts val="4619"/>
                </a:lnSpc>
                <a:buFont typeface="Arial"/>
                <a:buChar char="•"/>
              </a:pPr>
              <a:r>
                <a:rPr lang="en-US" sz="3299">
                  <a:solidFill>
                    <a:srgbClr val="402F9A">
                      <a:alpha val="92941"/>
                    </a:srgbClr>
                  </a:solidFill>
                  <a:latin typeface="Lora"/>
                  <a:ea typeface="Lora"/>
                  <a:cs typeface="Lora"/>
                  <a:sym typeface="Lora"/>
                </a:rPr>
                <a:t>Enterprise Hyperautomation – AI automates 90% of back-office tasks (SAP).</a:t>
              </a:r>
            </a:p>
            <a:p>
              <a:pPr algn="l">
                <a:lnSpc>
                  <a:spcPts val="4619"/>
                </a:lnSpc>
              </a:pPr>
              <a:r>
                <a:rPr lang="en-US" sz="3299">
                  <a:solidFill>
                    <a:srgbClr val="402F9A">
                      <a:alpha val="92941"/>
                    </a:srgbClr>
                  </a:solidFill>
                  <a:latin typeface="Lora"/>
                  <a:ea typeface="Lora"/>
                  <a:cs typeface="Lora"/>
                  <a:sym typeface="Lora"/>
                </a:rPr>
                <a:t>Challenges: Deepfake fraud, AI bias, and stricter regulations (EU AI Act, U.S. compliance).</a:t>
              </a:r>
            </a:p>
            <a:p>
              <a:pPr algn="l">
                <a:lnSpc>
                  <a:spcPts val="4619"/>
                </a:lnSpc>
              </a:pPr>
              <a:r>
                <a:rPr lang="en-US" sz="3299">
                  <a:solidFill>
                    <a:srgbClr val="402F9A">
                      <a:alpha val="92941"/>
                    </a:srgbClr>
                  </a:solidFill>
                  <a:latin typeface="Lora"/>
                  <a:ea typeface="Lora"/>
                  <a:cs typeface="Lora"/>
                  <a:sym typeface="Lora"/>
                </a:rPr>
                <a:t>Next Steps: Analyze real-time AI applications and compare AI vs. human customer service.</a:t>
              </a:r>
            </a:p>
            <a:p>
              <a:pPr algn="l">
                <a:lnSpc>
                  <a:spcPts val="3640"/>
                </a:lnSpc>
                <a:spcBef>
                  <a:spcPct val="0"/>
                </a:spcBef>
              </a:pPr>
            </a:p>
          </p:txBody>
        </p:sp>
      </p:grpSp>
      <p:grpSp>
        <p:nvGrpSpPr>
          <p:cNvPr name="Group 11" id="11"/>
          <p:cNvGrpSpPr/>
          <p:nvPr/>
        </p:nvGrpSpPr>
        <p:grpSpPr>
          <a:xfrm rot="0">
            <a:off x="843420" y="107478"/>
            <a:ext cx="23084764" cy="1721570"/>
            <a:chOff x="0" y="0"/>
            <a:chExt cx="5900557" cy="440040"/>
          </a:xfrm>
        </p:grpSpPr>
        <p:sp>
          <p:nvSpPr>
            <p:cNvPr name="Freeform 12" id="12"/>
            <p:cNvSpPr/>
            <p:nvPr/>
          </p:nvSpPr>
          <p:spPr>
            <a:xfrm flipH="false" flipV="false" rot="0">
              <a:off x="0" y="0"/>
              <a:ext cx="5900557" cy="440040"/>
            </a:xfrm>
            <a:custGeom>
              <a:avLst/>
              <a:gdLst/>
              <a:ahLst/>
              <a:cxnLst/>
              <a:rect r="r" b="b" t="t" l="l"/>
              <a:pathLst>
                <a:path h="440040" w="5900557">
                  <a:moveTo>
                    <a:pt x="0" y="0"/>
                  </a:moveTo>
                  <a:lnTo>
                    <a:pt x="5900557" y="0"/>
                  </a:lnTo>
                  <a:lnTo>
                    <a:pt x="5900557" y="440040"/>
                  </a:lnTo>
                  <a:lnTo>
                    <a:pt x="0" y="440040"/>
                  </a:lnTo>
                  <a:close/>
                </a:path>
              </a:pathLst>
            </a:custGeom>
            <a:solidFill>
              <a:srgbClr val="402F9A">
                <a:alpha val="73725"/>
              </a:srgbClr>
            </a:solidFill>
          </p:spPr>
        </p:sp>
        <p:sp>
          <p:nvSpPr>
            <p:cNvPr name="TextBox 13" id="13"/>
            <p:cNvSpPr txBox="true"/>
            <p:nvPr/>
          </p:nvSpPr>
          <p:spPr>
            <a:xfrm>
              <a:off x="0" y="-57150"/>
              <a:ext cx="5900557" cy="497190"/>
            </a:xfrm>
            <a:prstGeom prst="rect">
              <a:avLst/>
            </a:prstGeom>
          </p:spPr>
          <p:txBody>
            <a:bodyPr anchor="ctr" rtlCol="false" tIns="50800" lIns="50800" bIns="50800" rIns="50800"/>
            <a:lstStyle/>
            <a:p>
              <a:pPr algn="ctr">
                <a:lnSpc>
                  <a:spcPts val="3640"/>
                </a:lnSpc>
                <a:spcBef>
                  <a:spcPct val="0"/>
                </a:spcBef>
              </a:pPr>
            </a:p>
          </p:txBody>
        </p:sp>
      </p:grpSp>
      <p:sp>
        <p:nvSpPr>
          <p:cNvPr name="TextBox 14" id="14"/>
          <p:cNvSpPr txBox="true"/>
          <p:nvPr/>
        </p:nvSpPr>
        <p:spPr>
          <a:xfrm rot="0">
            <a:off x="-3342090" y="139245"/>
            <a:ext cx="15939732" cy="3298399"/>
          </a:xfrm>
          <a:prstGeom prst="rect">
            <a:avLst/>
          </a:prstGeom>
        </p:spPr>
        <p:txBody>
          <a:bodyPr anchor="t" rtlCol="false" tIns="0" lIns="0" bIns="0" rIns="0">
            <a:spAutoFit/>
          </a:bodyPr>
          <a:lstStyle/>
          <a:p>
            <a:pPr algn="ctr">
              <a:lnSpc>
                <a:spcPts val="13231"/>
              </a:lnSpc>
            </a:pPr>
            <a:r>
              <a:rPr lang="en-US" sz="9450">
                <a:solidFill>
                  <a:srgbClr val="ACACD9"/>
                </a:solidFill>
                <a:latin typeface="Six Caps"/>
                <a:ea typeface="Six Caps"/>
                <a:cs typeface="Six Caps"/>
                <a:sym typeface="Six Caps"/>
              </a:rPr>
              <a:t>PHASE: 1 - Research &amp; Ideation</a:t>
            </a:r>
          </a:p>
          <a:p>
            <a:pPr algn="ctr">
              <a:lnSpc>
                <a:spcPts val="13231"/>
              </a:lnSpc>
              <a:spcBef>
                <a:spcPct val="0"/>
              </a:spcBef>
            </a:pPr>
          </a:p>
        </p:txBody>
      </p:sp>
      <p:grpSp>
        <p:nvGrpSpPr>
          <p:cNvPr name="Group 15" id="15"/>
          <p:cNvGrpSpPr/>
          <p:nvPr/>
        </p:nvGrpSpPr>
        <p:grpSpPr>
          <a:xfrm rot="0">
            <a:off x="843420" y="2045000"/>
            <a:ext cx="23084764" cy="1684527"/>
            <a:chOff x="0" y="0"/>
            <a:chExt cx="5900557" cy="430572"/>
          </a:xfrm>
        </p:grpSpPr>
        <p:sp>
          <p:nvSpPr>
            <p:cNvPr name="Freeform 16" id="16"/>
            <p:cNvSpPr/>
            <p:nvPr/>
          </p:nvSpPr>
          <p:spPr>
            <a:xfrm flipH="false" flipV="false" rot="0">
              <a:off x="0" y="0"/>
              <a:ext cx="5900557" cy="430572"/>
            </a:xfrm>
            <a:custGeom>
              <a:avLst/>
              <a:gdLst/>
              <a:ahLst/>
              <a:cxnLst/>
              <a:rect r="r" b="b" t="t" l="l"/>
              <a:pathLst>
                <a:path h="430572" w="5900557">
                  <a:moveTo>
                    <a:pt x="0" y="0"/>
                  </a:moveTo>
                  <a:lnTo>
                    <a:pt x="5900557" y="0"/>
                  </a:lnTo>
                  <a:lnTo>
                    <a:pt x="5900557" y="430572"/>
                  </a:lnTo>
                  <a:lnTo>
                    <a:pt x="0" y="430572"/>
                  </a:lnTo>
                  <a:close/>
                </a:path>
              </a:pathLst>
            </a:custGeom>
            <a:solidFill>
              <a:srgbClr val="402F9A">
                <a:alpha val="73725"/>
              </a:srgbClr>
            </a:solidFill>
          </p:spPr>
        </p:sp>
        <p:sp>
          <p:nvSpPr>
            <p:cNvPr name="TextBox 17" id="17"/>
            <p:cNvSpPr txBox="true"/>
            <p:nvPr/>
          </p:nvSpPr>
          <p:spPr>
            <a:xfrm>
              <a:off x="0" y="-57150"/>
              <a:ext cx="5900557" cy="487722"/>
            </a:xfrm>
            <a:prstGeom prst="rect">
              <a:avLst/>
            </a:prstGeom>
          </p:spPr>
          <p:txBody>
            <a:bodyPr anchor="ctr" rtlCol="false" tIns="50800" lIns="50800" bIns="50800" rIns="50800"/>
            <a:lstStyle/>
            <a:p>
              <a:pPr algn="ctr">
                <a:lnSpc>
                  <a:spcPts val="3640"/>
                </a:lnSpc>
                <a:spcBef>
                  <a:spcPct val="0"/>
                </a:spcBef>
              </a:pPr>
            </a:p>
          </p:txBody>
        </p:sp>
      </p:grpSp>
      <p:sp>
        <p:nvSpPr>
          <p:cNvPr name="TextBox 18" id="18"/>
          <p:cNvSpPr txBox="true"/>
          <p:nvPr/>
        </p:nvSpPr>
        <p:spPr>
          <a:xfrm rot="0">
            <a:off x="649618" y="2116598"/>
            <a:ext cx="23582849" cy="2508742"/>
          </a:xfrm>
          <a:prstGeom prst="rect">
            <a:avLst/>
          </a:prstGeom>
        </p:spPr>
        <p:txBody>
          <a:bodyPr anchor="t" rtlCol="false" tIns="0" lIns="0" bIns="0" rIns="0">
            <a:spAutoFit/>
          </a:bodyPr>
          <a:lstStyle/>
          <a:p>
            <a:pPr algn="ctr">
              <a:lnSpc>
                <a:spcPts val="10081"/>
              </a:lnSpc>
            </a:pPr>
            <a:r>
              <a:rPr lang="en-US" sz="7201">
                <a:solidFill>
                  <a:srgbClr val="ACACD9"/>
                </a:solidFill>
                <a:latin typeface="Six Caps"/>
                <a:ea typeface="Six Caps"/>
                <a:cs typeface="Six Caps"/>
                <a:sym typeface="Six Caps"/>
              </a:rPr>
              <a:t>prompt: "What are the latest advancements in AI-driven business automation for e-commerce and enterprise systems in 2024?"</a:t>
            </a:r>
          </a:p>
          <a:p>
            <a:pPr algn="ctr">
              <a:lnSpc>
                <a:spcPts val="10081"/>
              </a:lnSpc>
              <a:spcBef>
                <a:spcPct val="0"/>
              </a:spcBef>
            </a:pPr>
          </a:p>
        </p:txBody>
      </p:sp>
      <p:grpSp>
        <p:nvGrpSpPr>
          <p:cNvPr name="Group 19" id="19"/>
          <p:cNvGrpSpPr/>
          <p:nvPr/>
        </p:nvGrpSpPr>
        <p:grpSpPr>
          <a:xfrm rot="0">
            <a:off x="843420" y="4305559"/>
            <a:ext cx="7058593" cy="1684527"/>
            <a:chOff x="0" y="0"/>
            <a:chExt cx="1804204" cy="430572"/>
          </a:xfrm>
        </p:grpSpPr>
        <p:sp>
          <p:nvSpPr>
            <p:cNvPr name="Freeform 20" id="20"/>
            <p:cNvSpPr/>
            <p:nvPr/>
          </p:nvSpPr>
          <p:spPr>
            <a:xfrm flipH="false" flipV="false" rot="0">
              <a:off x="0" y="0"/>
              <a:ext cx="1804204" cy="430572"/>
            </a:xfrm>
            <a:custGeom>
              <a:avLst/>
              <a:gdLst/>
              <a:ahLst/>
              <a:cxnLst/>
              <a:rect r="r" b="b" t="t" l="l"/>
              <a:pathLst>
                <a:path h="430572" w="1804204">
                  <a:moveTo>
                    <a:pt x="0" y="0"/>
                  </a:moveTo>
                  <a:lnTo>
                    <a:pt x="1804204" y="0"/>
                  </a:lnTo>
                  <a:lnTo>
                    <a:pt x="1804204" y="430572"/>
                  </a:lnTo>
                  <a:lnTo>
                    <a:pt x="0" y="430572"/>
                  </a:lnTo>
                  <a:close/>
                </a:path>
              </a:pathLst>
            </a:custGeom>
            <a:solidFill>
              <a:srgbClr val="402F9A">
                <a:alpha val="73725"/>
              </a:srgbClr>
            </a:solidFill>
          </p:spPr>
        </p:sp>
        <p:sp>
          <p:nvSpPr>
            <p:cNvPr name="TextBox 21" id="21"/>
            <p:cNvSpPr txBox="true"/>
            <p:nvPr/>
          </p:nvSpPr>
          <p:spPr>
            <a:xfrm>
              <a:off x="0" y="-57150"/>
              <a:ext cx="1804204" cy="487722"/>
            </a:xfrm>
            <a:prstGeom prst="rect">
              <a:avLst/>
            </a:prstGeom>
          </p:spPr>
          <p:txBody>
            <a:bodyPr anchor="ctr" rtlCol="false" tIns="50800" lIns="50800" bIns="50800" rIns="50800"/>
            <a:lstStyle/>
            <a:p>
              <a:pPr algn="ctr">
                <a:lnSpc>
                  <a:spcPts val="3640"/>
                </a:lnSpc>
                <a:spcBef>
                  <a:spcPct val="0"/>
                </a:spcBef>
              </a:pPr>
            </a:p>
          </p:txBody>
        </p:sp>
      </p:grpSp>
      <p:sp>
        <p:nvSpPr>
          <p:cNvPr name="TextBox 22" id="22"/>
          <p:cNvSpPr txBox="true"/>
          <p:nvPr/>
        </p:nvSpPr>
        <p:spPr>
          <a:xfrm rot="0">
            <a:off x="539827" y="3966670"/>
            <a:ext cx="7665780" cy="2023415"/>
          </a:xfrm>
          <a:prstGeom prst="rect">
            <a:avLst/>
          </a:prstGeom>
        </p:spPr>
        <p:txBody>
          <a:bodyPr anchor="t" rtlCol="false" tIns="0" lIns="0" bIns="0" rIns="0">
            <a:spAutoFit/>
          </a:bodyPr>
          <a:lstStyle/>
          <a:p>
            <a:pPr algn="ctr">
              <a:lnSpc>
                <a:spcPts val="16573"/>
              </a:lnSpc>
              <a:spcBef>
                <a:spcPct val="0"/>
              </a:spcBef>
            </a:pPr>
            <a:r>
              <a:rPr lang="en-US" sz="11838">
                <a:solidFill>
                  <a:srgbClr val="ACACD9"/>
                </a:solidFill>
                <a:latin typeface="Six Caps"/>
                <a:ea typeface="Six Caps"/>
                <a:cs typeface="Six Caps"/>
                <a:sym typeface="Six Caps"/>
              </a:rPr>
              <a:t>AI-Generated Response: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19267" t="-66045" r="-15230" b="-71567"/>
            </a:stretch>
          </a:blipFill>
        </p:spPr>
      </p:sp>
      <p:sp>
        <p:nvSpPr>
          <p:cNvPr name="Freeform 3" id="3"/>
          <p:cNvSpPr/>
          <p:nvPr/>
        </p:nvSpPr>
        <p:spPr>
          <a:xfrm flipH="true" flipV="true" rot="0">
            <a:off x="-4533291" y="-3567897"/>
            <a:ext cx="11041811" cy="10972800"/>
          </a:xfrm>
          <a:custGeom>
            <a:avLst/>
            <a:gdLst/>
            <a:ahLst/>
            <a:cxnLst/>
            <a:rect r="r" b="b" t="t" l="l"/>
            <a:pathLst>
              <a:path h="10972800" w="11041811">
                <a:moveTo>
                  <a:pt x="11041812" y="10972800"/>
                </a:moveTo>
                <a:lnTo>
                  <a:pt x="0" y="10972800"/>
                </a:lnTo>
                <a:lnTo>
                  <a:pt x="0" y="0"/>
                </a:lnTo>
                <a:lnTo>
                  <a:pt x="11041812" y="0"/>
                </a:lnTo>
                <a:lnTo>
                  <a:pt x="11041812" y="10972800"/>
                </a:lnTo>
                <a:close/>
              </a:path>
            </a:pathLst>
          </a:custGeom>
          <a:blipFill>
            <a:blip r:embed="rId2"/>
            <a:stretch>
              <a:fillRect l="0" t="0" r="0" b="0"/>
            </a:stretch>
          </a:blipFill>
        </p:spPr>
      </p:sp>
      <p:sp>
        <p:nvSpPr>
          <p:cNvPr name="Freeform 4" id="4"/>
          <p:cNvSpPr/>
          <p:nvPr/>
        </p:nvSpPr>
        <p:spPr>
          <a:xfrm flipH="false" flipV="false" rot="5400000">
            <a:off x="-4566903" y="-6470125"/>
            <a:ext cx="23005538" cy="28180503"/>
          </a:xfrm>
          <a:custGeom>
            <a:avLst/>
            <a:gdLst/>
            <a:ahLst/>
            <a:cxnLst/>
            <a:rect r="r" b="b" t="t" l="l"/>
            <a:pathLst>
              <a:path h="28180503" w="23005538">
                <a:moveTo>
                  <a:pt x="0" y="0"/>
                </a:moveTo>
                <a:lnTo>
                  <a:pt x="23005538" y="0"/>
                </a:lnTo>
                <a:lnTo>
                  <a:pt x="23005538" y="28180503"/>
                </a:lnTo>
                <a:lnTo>
                  <a:pt x="0" y="28180503"/>
                </a:lnTo>
                <a:lnTo>
                  <a:pt x="0" y="0"/>
                </a:lnTo>
                <a:close/>
              </a:path>
            </a:pathLst>
          </a:custGeom>
          <a:blipFill>
            <a:blip r:embed="rId3">
              <a:alphaModFix amt="24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367547" y="11357104"/>
            <a:ext cx="8104458" cy="8104458"/>
          </a:xfrm>
          <a:custGeom>
            <a:avLst/>
            <a:gdLst/>
            <a:ahLst/>
            <a:cxnLst/>
            <a:rect r="r" b="b" t="t" l="l"/>
            <a:pathLst>
              <a:path h="8104458" w="8104458">
                <a:moveTo>
                  <a:pt x="0" y="0"/>
                </a:moveTo>
                <a:lnTo>
                  <a:pt x="8104458" y="0"/>
                </a:lnTo>
                <a:lnTo>
                  <a:pt x="8104458" y="8104458"/>
                </a:lnTo>
                <a:lnTo>
                  <a:pt x="0" y="81044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21680255" y="-6649403"/>
            <a:ext cx="9414294" cy="9414294"/>
          </a:xfrm>
          <a:custGeom>
            <a:avLst/>
            <a:gdLst/>
            <a:ahLst/>
            <a:cxnLst/>
            <a:rect r="r" b="b" t="t" l="l"/>
            <a:pathLst>
              <a:path h="9414294" w="9414294">
                <a:moveTo>
                  <a:pt x="0" y="0"/>
                </a:moveTo>
                <a:lnTo>
                  <a:pt x="9414295" y="0"/>
                </a:lnTo>
                <a:lnTo>
                  <a:pt x="9414295" y="9414295"/>
                </a:lnTo>
                <a:lnTo>
                  <a:pt x="0" y="941429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5400000">
            <a:off x="11509631" y="-11877020"/>
            <a:ext cx="23005538" cy="28180503"/>
          </a:xfrm>
          <a:custGeom>
            <a:avLst/>
            <a:gdLst/>
            <a:ahLst/>
            <a:cxnLst/>
            <a:rect r="r" b="b" t="t" l="l"/>
            <a:pathLst>
              <a:path h="28180503" w="23005538">
                <a:moveTo>
                  <a:pt x="0" y="0"/>
                </a:moveTo>
                <a:lnTo>
                  <a:pt x="23005538" y="0"/>
                </a:lnTo>
                <a:lnTo>
                  <a:pt x="23005538" y="28180503"/>
                </a:lnTo>
                <a:lnTo>
                  <a:pt x="0" y="28180503"/>
                </a:lnTo>
                <a:lnTo>
                  <a:pt x="0" y="0"/>
                </a:lnTo>
                <a:close/>
              </a:path>
            </a:pathLst>
          </a:custGeom>
          <a:blipFill>
            <a:blip r:embed="rId3">
              <a:alphaModFix amt="24000"/>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649618" y="3948602"/>
            <a:ext cx="23472369" cy="9193401"/>
            <a:chOff x="0" y="0"/>
            <a:chExt cx="4636517" cy="1815980"/>
          </a:xfrm>
        </p:grpSpPr>
        <p:sp>
          <p:nvSpPr>
            <p:cNvPr name="Freeform 9" id="9"/>
            <p:cNvSpPr/>
            <p:nvPr/>
          </p:nvSpPr>
          <p:spPr>
            <a:xfrm flipH="false" flipV="false" rot="0">
              <a:off x="0" y="0"/>
              <a:ext cx="4636517" cy="1815980"/>
            </a:xfrm>
            <a:custGeom>
              <a:avLst/>
              <a:gdLst/>
              <a:ahLst/>
              <a:cxnLst/>
              <a:rect r="r" b="b" t="t" l="l"/>
              <a:pathLst>
                <a:path h="1815980" w="4636517">
                  <a:moveTo>
                    <a:pt x="0" y="0"/>
                  </a:moveTo>
                  <a:lnTo>
                    <a:pt x="4636517" y="0"/>
                  </a:lnTo>
                  <a:lnTo>
                    <a:pt x="4636517" y="1815980"/>
                  </a:lnTo>
                  <a:lnTo>
                    <a:pt x="0" y="1815980"/>
                  </a:lnTo>
                  <a:close/>
                </a:path>
              </a:pathLst>
            </a:custGeom>
            <a:solidFill>
              <a:srgbClr val="ACACD9">
                <a:alpha val="92941"/>
              </a:srgbClr>
            </a:solidFill>
          </p:spPr>
        </p:sp>
        <p:sp>
          <p:nvSpPr>
            <p:cNvPr name="TextBox 10" id="10"/>
            <p:cNvSpPr txBox="true"/>
            <p:nvPr/>
          </p:nvSpPr>
          <p:spPr>
            <a:xfrm>
              <a:off x="0" y="-57150"/>
              <a:ext cx="4636517" cy="1873130"/>
            </a:xfrm>
            <a:prstGeom prst="rect">
              <a:avLst/>
            </a:prstGeom>
          </p:spPr>
          <p:txBody>
            <a:bodyPr anchor="ctr" rtlCol="false" tIns="50800" lIns="50800" bIns="50800" rIns="50800"/>
            <a:lstStyle/>
            <a:p>
              <a:pPr algn="l">
                <a:lnSpc>
                  <a:spcPts val="3640"/>
                </a:lnSpc>
              </a:pPr>
            </a:p>
            <a:p>
              <a:pPr algn="l">
                <a:lnSpc>
                  <a:spcPts val="4339"/>
                </a:lnSpc>
              </a:pPr>
            </a:p>
            <a:p>
              <a:pPr algn="l">
                <a:lnSpc>
                  <a:spcPts val="4339"/>
                </a:lnSpc>
              </a:pPr>
            </a:p>
            <a:p>
              <a:pPr algn="l">
                <a:lnSpc>
                  <a:spcPts val="4339"/>
                </a:lnSpc>
              </a:pPr>
            </a:p>
            <a:p>
              <a:pPr algn="l">
                <a:lnSpc>
                  <a:spcPts val="4339"/>
                </a:lnSpc>
              </a:pPr>
            </a:p>
            <a:p>
              <a:pPr algn="l">
                <a:lnSpc>
                  <a:spcPts val="4339"/>
                </a:lnSpc>
              </a:pPr>
              <a:r>
                <a:rPr lang="en-US" sz="3099">
                  <a:solidFill>
                    <a:srgbClr val="402F9A">
                      <a:alpha val="92941"/>
                    </a:srgbClr>
                  </a:solidFill>
                  <a:latin typeface="Lora"/>
                  <a:ea typeface="Lora"/>
                  <a:cs typeface="Lora"/>
                  <a:sym typeface="Lora"/>
                </a:rPr>
                <a:t>AI vs. Human Customer Service (2024)</a:t>
              </a:r>
            </a:p>
            <a:p>
              <a:pPr algn="l" marL="669288" indent="-334644" lvl="1">
                <a:lnSpc>
                  <a:spcPts val="4339"/>
                </a:lnSpc>
                <a:buFont typeface="Arial"/>
                <a:buChar char="•"/>
              </a:pPr>
              <a:r>
                <a:rPr lang="en-US" sz="3099">
                  <a:solidFill>
                    <a:srgbClr val="402F9A">
                      <a:alpha val="92941"/>
                    </a:srgbClr>
                  </a:solidFill>
                  <a:latin typeface="Lora"/>
                  <a:ea typeface="Lora"/>
                  <a:cs typeface="Lora"/>
                  <a:sym typeface="Lora"/>
                </a:rPr>
                <a:t>AI Chatbots: Instant responses, 80% cost reduction, scalable, but struggle with complex issues and emotional intelligence.</a:t>
              </a:r>
            </a:p>
            <a:p>
              <a:pPr algn="l" marL="669288" indent="-334644" lvl="1">
                <a:lnSpc>
                  <a:spcPts val="4339"/>
                </a:lnSpc>
                <a:buFont typeface="Arial"/>
                <a:buChar char="•"/>
              </a:pPr>
              <a:r>
                <a:rPr lang="en-US" sz="3099">
                  <a:solidFill>
                    <a:srgbClr val="402F9A">
                      <a:alpha val="92941"/>
                    </a:srgbClr>
                  </a:solidFill>
                  <a:latin typeface="Lora"/>
                  <a:ea typeface="Lora"/>
                  <a:cs typeface="Lora"/>
                  <a:sym typeface="Lora"/>
                </a:rPr>
                <a:t>Humans: Slower but better at handling nuanced, sensitive cases.</a:t>
              </a:r>
            </a:p>
            <a:p>
              <a:pPr algn="l">
                <a:lnSpc>
                  <a:spcPts val="4339"/>
                </a:lnSpc>
              </a:pPr>
              <a:r>
                <a:rPr lang="en-US" sz="3099">
                  <a:solidFill>
                    <a:srgbClr val="402F9A">
                      <a:alpha val="92941"/>
                    </a:srgbClr>
                  </a:solidFill>
                  <a:latin typeface="Lora"/>
                  <a:ea typeface="Lora"/>
                  <a:cs typeface="Lora"/>
                  <a:sym typeface="Lora"/>
                </a:rPr>
                <a:t>Case Studies:</a:t>
              </a:r>
            </a:p>
            <a:p>
              <a:pPr algn="l" marL="669288" indent="-334644" lvl="1">
                <a:lnSpc>
                  <a:spcPts val="4339"/>
                </a:lnSpc>
                <a:buFont typeface="Arial"/>
                <a:buChar char="•"/>
              </a:pPr>
              <a:r>
                <a:rPr lang="en-US" sz="3099">
                  <a:solidFill>
                    <a:srgbClr val="402F9A">
                      <a:alpha val="92941"/>
                    </a:srgbClr>
                  </a:solidFill>
                  <a:latin typeface="Lora"/>
                  <a:ea typeface="Lora"/>
                  <a:cs typeface="Lora"/>
                  <a:sym typeface="Lora"/>
                </a:rPr>
                <a:t>H&amp;M – AI resolves 90% of queries, cutting costs by 25%.</a:t>
              </a:r>
            </a:p>
            <a:p>
              <a:pPr algn="l" marL="669288" indent="-334644" lvl="1">
                <a:lnSpc>
                  <a:spcPts val="4339"/>
                </a:lnSpc>
                <a:buFont typeface="Arial"/>
                <a:buChar char="•"/>
              </a:pPr>
              <a:r>
                <a:rPr lang="en-US" sz="3099">
                  <a:solidFill>
                    <a:srgbClr val="402F9A">
                      <a:alpha val="92941"/>
                    </a:srgbClr>
                  </a:solidFill>
                  <a:latin typeface="Lora"/>
                  <a:ea typeface="Lora"/>
                  <a:cs typeface="Lora"/>
                  <a:sym typeface="Lora"/>
                </a:rPr>
                <a:t> Air Canada – AI failure led to customer frustration.</a:t>
              </a:r>
            </a:p>
            <a:p>
              <a:pPr algn="l" marL="669288" indent="-334644" lvl="1">
                <a:lnSpc>
                  <a:spcPts val="4339"/>
                </a:lnSpc>
                <a:buFont typeface="Arial"/>
                <a:buChar char="•"/>
              </a:pPr>
              <a:r>
                <a:rPr lang="en-US" sz="3099">
                  <a:solidFill>
                    <a:srgbClr val="402F9A">
                      <a:alpha val="92941"/>
                    </a:srgbClr>
                  </a:solidFill>
                  <a:latin typeface="Lora"/>
                  <a:ea typeface="Lora"/>
                  <a:cs typeface="Lora"/>
                  <a:sym typeface="Lora"/>
                </a:rPr>
                <a:t> JPMorgan – AI speeds up fraud inquiries by 50%.</a:t>
              </a:r>
            </a:p>
            <a:p>
              <a:pPr algn="l">
                <a:lnSpc>
                  <a:spcPts val="4339"/>
                </a:lnSpc>
              </a:pPr>
              <a:r>
                <a:rPr lang="en-US" sz="3099">
                  <a:solidFill>
                    <a:srgbClr val="402F9A">
                      <a:alpha val="92941"/>
                    </a:srgbClr>
                  </a:solidFill>
                  <a:latin typeface="Lora"/>
                  <a:ea typeface="Lora"/>
                  <a:cs typeface="Lora"/>
                  <a:sym typeface="Lora"/>
                </a:rPr>
                <a:t>Key Insight: AI-human collaboration is the ideal model—AI handles routine tasks, while humans manage complex cases.</a:t>
              </a:r>
            </a:p>
            <a:p>
              <a:pPr algn="l">
                <a:lnSpc>
                  <a:spcPts val="4339"/>
                </a:lnSpc>
              </a:pPr>
              <a:r>
                <a:rPr lang="en-US" sz="3099">
                  <a:solidFill>
                    <a:srgbClr val="402F9A">
                      <a:alpha val="92941"/>
                    </a:srgbClr>
                  </a:solidFill>
                  <a:latin typeface="Lora"/>
                  <a:ea typeface="Lora"/>
                  <a:cs typeface="Lora"/>
                  <a:sym typeface="Lora"/>
                </a:rPr>
                <a:t>Next Steps: Study successful AI-human integration, analyze customer satisfaction, and explore ethical/regulatory compliance.</a:t>
              </a:r>
            </a:p>
            <a:p>
              <a:pPr algn="l">
                <a:lnSpc>
                  <a:spcPts val="4339"/>
                </a:lnSpc>
                <a:spcBef>
                  <a:spcPct val="0"/>
                </a:spcBef>
              </a:pPr>
            </a:p>
          </p:txBody>
        </p:sp>
      </p:grpSp>
      <p:grpSp>
        <p:nvGrpSpPr>
          <p:cNvPr name="Group 11" id="11"/>
          <p:cNvGrpSpPr/>
          <p:nvPr/>
        </p:nvGrpSpPr>
        <p:grpSpPr>
          <a:xfrm rot="0">
            <a:off x="843420" y="107478"/>
            <a:ext cx="23084764" cy="1721570"/>
            <a:chOff x="0" y="0"/>
            <a:chExt cx="5900557" cy="440040"/>
          </a:xfrm>
        </p:grpSpPr>
        <p:sp>
          <p:nvSpPr>
            <p:cNvPr name="Freeform 12" id="12"/>
            <p:cNvSpPr/>
            <p:nvPr/>
          </p:nvSpPr>
          <p:spPr>
            <a:xfrm flipH="false" flipV="false" rot="0">
              <a:off x="0" y="0"/>
              <a:ext cx="5900557" cy="440040"/>
            </a:xfrm>
            <a:custGeom>
              <a:avLst/>
              <a:gdLst/>
              <a:ahLst/>
              <a:cxnLst/>
              <a:rect r="r" b="b" t="t" l="l"/>
              <a:pathLst>
                <a:path h="440040" w="5900557">
                  <a:moveTo>
                    <a:pt x="0" y="0"/>
                  </a:moveTo>
                  <a:lnTo>
                    <a:pt x="5900557" y="0"/>
                  </a:lnTo>
                  <a:lnTo>
                    <a:pt x="5900557" y="440040"/>
                  </a:lnTo>
                  <a:lnTo>
                    <a:pt x="0" y="440040"/>
                  </a:lnTo>
                  <a:close/>
                </a:path>
              </a:pathLst>
            </a:custGeom>
            <a:solidFill>
              <a:srgbClr val="402F9A">
                <a:alpha val="73725"/>
              </a:srgbClr>
            </a:solidFill>
          </p:spPr>
        </p:sp>
        <p:sp>
          <p:nvSpPr>
            <p:cNvPr name="TextBox 13" id="13"/>
            <p:cNvSpPr txBox="true"/>
            <p:nvPr/>
          </p:nvSpPr>
          <p:spPr>
            <a:xfrm>
              <a:off x="0" y="-57150"/>
              <a:ext cx="5900557" cy="497190"/>
            </a:xfrm>
            <a:prstGeom prst="rect">
              <a:avLst/>
            </a:prstGeom>
          </p:spPr>
          <p:txBody>
            <a:bodyPr anchor="ctr" rtlCol="false" tIns="50800" lIns="50800" bIns="50800" rIns="50800"/>
            <a:lstStyle/>
            <a:p>
              <a:pPr algn="ctr">
                <a:lnSpc>
                  <a:spcPts val="3640"/>
                </a:lnSpc>
                <a:spcBef>
                  <a:spcPct val="0"/>
                </a:spcBef>
              </a:pPr>
            </a:p>
          </p:txBody>
        </p:sp>
      </p:grpSp>
      <p:sp>
        <p:nvSpPr>
          <p:cNvPr name="TextBox 14" id="14"/>
          <p:cNvSpPr txBox="true"/>
          <p:nvPr/>
        </p:nvSpPr>
        <p:spPr>
          <a:xfrm rot="0">
            <a:off x="-1782080" y="100491"/>
            <a:ext cx="15429613" cy="1564094"/>
          </a:xfrm>
          <a:prstGeom prst="rect">
            <a:avLst/>
          </a:prstGeom>
        </p:spPr>
        <p:txBody>
          <a:bodyPr anchor="t" rtlCol="false" tIns="0" lIns="0" bIns="0" rIns="0">
            <a:spAutoFit/>
          </a:bodyPr>
          <a:lstStyle/>
          <a:p>
            <a:pPr algn="ctr">
              <a:lnSpc>
                <a:spcPts val="12807"/>
              </a:lnSpc>
              <a:spcBef>
                <a:spcPct val="0"/>
              </a:spcBef>
            </a:pPr>
            <a:r>
              <a:rPr lang="en-US" sz="9148">
                <a:solidFill>
                  <a:srgbClr val="ACACD9"/>
                </a:solidFill>
                <a:latin typeface="Six Caps"/>
                <a:ea typeface="Six Caps"/>
                <a:cs typeface="Six Caps"/>
                <a:sym typeface="Six Caps"/>
              </a:rPr>
              <a:t>PHASE: 2 - Prompt Engineering &amp; AI Analysis</a:t>
            </a:r>
          </a:p>
        </p:txBody>
      </p:sp>
      <p:grpSp>
        <p:nvGrpSpPr>
          <p:cNvPr name="Group 15" id="15"/>
          <p:cNvGrpSpPr/>
          <p:nvPr/>
        </p:nvGrpSpPr>
        <p:grpSpPr>
          <a:xfrm rot="0">
            <a:off x="843420" y="2045000"/>
            <a:ext cx="23084764" cy="1684527"/>
            <a:chOff x="0" y="0"/>
            <a:chExt cx="5900557" cy="430572"/>
          </a:xfrm>
        </p:grpSpPr>
        <p:sp>
          <p:nvSpPr>
            <p:cNvPr name="Freeform 16" id="16"/>
            <p:cNvSpPr/>
            <p:nvPr/>
          </p:nvSpPr>
          <p:spPr>
            <a:xfrm flipH="false" flipV="false" rot="0">
              <a:off x="0" y="0"/>
              <a:ext cx="5900557" cy="430572"/>
            </a:xfrm>
            <a:custGeom>
              <a:avLst/>
              <a:gdLst/>
              <a:ahLst/>
              <a:cxnLst/>
              <a:rect r="r" b="b" t="t" l="l"/>
              <a:pathLst>
                <a:path h="430572" w="5900557">
                  <a:moveTo>
                    <a:pt x="0" y="0"/>
                  </a:moveTo>
                  <a:lnTo>
                    <a:pt x="5900557" y="0"/>
                  </a:lnTo>
                  <a:lnTo>
                    <a:pt x="5900557" y="430572"/>
                  </a:lnTo>
                  <a:lnTo>
                    <a:pt x="0" y="430572"/>
                  </a:lnTo>
                  <a:close/>
                </a:path>
              </a:pathLst>
            </a:custGeom>
            <a:solidFill>
              <a:srgbClr val="402F9A">
                <a:alpha val="73725"/>
              </a:srgbClr>
            </a:solidFill>
          </p:spPr>
        </p:sp>
        <p:sp>
          <p:nvSpPr>
            <p:cNvPr name="TextBox 17" id="17"/>
            <p:cNvSpPr txBox="true"/>
            <p:nvPr/>
          </p:nvSpPr>
          <p:spPr>
            <a:xfrm>
              <a:off x="0" y="-57150"/>
              <a:ext cx="5900557" cy="487722"/>
            </a:xfrm>
            <a:prstGeom prst="rect">
              <a:avLst/>
            </a:prstGeom>
          </p:spPr>
          <p:txBody>
            <a:bodyPr anchor="ctr" rtlCol="false" tIns="50800" lIns="50800" bIns="50800" rIns="50800"/>
            <a:lstStyle/>
            <a:p>
              <a:pPr algn="ctr">
                <a:lnSpc>
                  <a:spcPts val="3640"/>
                </a:lnSpc>
                <a:spcBef>
                  <a:spcPct val="0"/>
                </a:spcBef>
              </a:pPr>
            </a:p>
          </p:txBody>
        </p:sp>
      </p:grpSp>
      <p:sp>
        <p:nvSpPr>
          <p:cNvPr name="TextBox 18" id="18"/>
          <p:cNvSpPr txBox="true"/>
          <p:nvPr/>
        </p:nvSpPr>
        <p:spPr>
          <a:xfrm rot="0">
            <a:off x="-494511" y="2139639"/>
            <a:ext cx="25760626" cy="1342848"/>
          </a:xfrm>
          <a:prstGeom prst="rect">
            <a:avLst/>
          </a:prstGeom>
        </p:spPr>
        <p:txBody>
          <a:bodyPr anchor="t" rtlCol="false" tIns="0" lIns="0" bIns="0" rIns="0">
            <a:spAutoFit/>
          </a:bodyPr>
          <a:lstStyle/>
          <a:p>
            <a:pPr algn="ctr">
              <a:lnSpc>
                <a:spcPts val="10948"/>
              </a:lnSpc>
              <a:spcBef>
                <a:spcPct val="0"/>
              </a:spcBef>
            </a:pPr>
            <a:r>
              <a:rPr lang="en-US" sz="7820">
                <a:solidFill>
                  <a:srgbClr val="ACACD9"/>
                </a:solidFill>
                <a:latin typeface="Six Caps"/>
                <a:ea typeface="Six Caps"/>
                <a:cs typeface="Six Caps"/>
                <a:sym typeface="Six Caps"/>
              </a:rPr>
              <a:t>prompt: "How do AI-powered chatbots compare to human customer service in 2024, considering LLM advancements?"</a:t>
            </a:r>
          </a:p>
        </p:txBody>
      </p:sp>
      <p:grpSp>
        <p:nvGrpSpPr>
          <p:cNvPr name="Group 19" id="19"/>
          <p:cNvGrpSpPr/>
          <p:nvPr/>
        </p:nvGrpSpPr>
        <p:grpSpPr>
          <a:xfrm rot="0">
            <a:off x="843420" y="4305559"/>
            <a:ext cx="7058593" cy="1684527"/>
            <a:chOff x="0" y="0"/>
            <a:chExt cx="1804204" cy="430572"/>
          </a:xfrm>
        </p:grpSpPr>
        <p:sp>
          <p:nvSpPr>
            <p:cNvPr name="Freeform 20" id="20"/>
            <p:cNvSpPr/>
            <p:nvPr/>
          </p:nvSpPr>
          <p:spPr>
            <a:xfrm flipH="false" flipV="false" rot="0">
              <a:off x="0" y="0"/>
              <a:ext cx="1804204" cy="430572"/>
            </a:xfrm>
            <a:custGeom>
              <a:avLst/>
              <a:gdLst/>
              <a:ahLst/>
              <a:cxnLst/>
              <a:rect r="r" b="b" t="t" l="l"/>
              <a:pathLst>
                <a:path h="430572" w="1804204">
                  <a:moveTo>
                    <a:pt x="0" y="0"/>
                  </a:moveTo>
                  <a:lnTo>
                    <a:pt x="1804204" y="0"/>
                  </a:lnTo>
                  <a:lnTo>
                    <a:pt x="1804204" y="430572"/>
                  </a:lnTo>
                  <a:lnTo>
                    <a:pt x="0" y="430572"/>
                  </a:lnTo>
                  <a:close/>
                </a:path>
              </a:pathLst>
            </a:custGeom>
            <a:solidFill>
              <a:srgbClr val="402F9A">
                <a:alpha val="73725"/>
              </a:srgbClr>
            </a:solidFill>
          </p:spPr>
        </p:sp>
        <p:sp>
          <p:nvSpPr>
            <p:cNvPr name="TextBox 21" id="21"/>
            <p:cNvSpPr txBox="true"/>
            <p:nvPr/>
          </p:nvSpPr>
          <p:spPr>
            <a:xfrm>
              <a:off x="0" y="-57150"/>
              <a:ext cx="1804204" cy="487722"/>
            </a:xfrm>
            <a:prstGeom prst="rect">
              <a:avLst/>
            </a:prstGeom>
          </p:spPr>
          <p:txBody>
            <a:bodyPr anchor="ctr" rtlCol="false" tIns="50800" lIns="50800" bIns="50800" rIns="50800"/>
            <a:lstStyle/>
            <a:p>
              <a:pPr algn="ctr">
                <a:lnSpc>
                  <a:spcPts val="3640"/>
                </a:lnSpc>
                <a:spcBef>
                  <a:spcPct val="0"/>
                </a:spcBef>
              </a:pPr>
            </a:p>
          </p:txBody>
        </p:sp>
      </p:grpSp>
      <p:sp>
        <p:nvSpPr>
          <p:cNvPr name="TextBox 22" id="22"/>
          <p:cNvSpPr txBox="true"/>
          <p:nvPr/>
        </p:nvSpPr>
        <p:spPr>
          <a:xfrm rot="0">
            <a:off x="539827" y="3966670"/>
            <a:ext cx="7665780" cy="2023415"/>
          </a:xfrm>
          <a:prstGeom prst="rect">
            <a:avLst/>
          </a:prstGeom>
        </p:spPr>
        <p:txBody>
          <a:bodyPr anchor="t" rtlCol="false" tIns="0" lIns="0" bIns="0" rIns="0">
            <a:spAutoFit/>
          </a:bodyPr>
          <a:lstStyle/>
          <a:p>
            <a:pPr algn="ctr">
              <a:lnSpc>
                <a:spcPts val="16573"/>
              </a:lnSpc>
              <a:spcBef>
                <a:spcPct val="0"/>
              </a:spcBef>
            </a:pPr>
            <a:r>
              <a:rPr lang="en-US" sz="11838">
                <a:solidFill>
                  <a:srgbClr val="ACACD9"/>
                </a:solidFill>
                <a:latin typeface="Six Caps"/>
                <a:ea typeface="Six Caps"/>
                <a:cs typeface="Six Caps"/>
                <a:sym typeface="Six Caps"/>
              </a:rPr>
              <a:t>AI-Generated Response: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19267" t="-66045" r="-15230" b="-71567"/>
            </a:stretch>
          </a:blipFill>
        </p:spPr>
      </p:sp>
      <p:sp>
        <p:nvSpPr>
          <p:cNvPr name="Freeform 3" id="3"/>
          <p:cNvSpPr/>
          <p:nvPr/>
        </p:nvSpPr>
        <p:spPr>
          <a:xfrm flipH="true" flipV="true" rot="0">
            <a:off x="-4533291" y="-3567897"/>
            <a:ext cx="11041811" cy="10972800"/>
          </a:xfrm>
          <a:custGeom>
            <a:avLst/>
            <a:gdLst/>
            <a:ahLst/>
            <a:cxnLst/>
            <a:rect r="r" b="b" t="t" l="l"/>
            <a:pathLst>
              <a:path h="10972800" w="11041811">
                <a:moveTo>
                  <a:pt x="11041812" y="10972800"/>
                </a:moveTo>
                <a:lnTo>
                  <a:pt x="0" y="10972800"/>
                </a:lnTo>
                <a:lnTo>
                  <a:pt x="0" y="0"/>
                </a:lnTo>
                <a:lnTo>
                  <a:pt x="11041812" y="0"/>
                </a:lnTo>
                <a:lnTo>
                  <a:pt x="11041812" y="10972800"/>
                </a:lnTo>
                <a:close/>
              </a:path>
            </a:pathLst>
          </a:custGeom>
          <a:blipFill>
            <a:blip r:embed="rId2"/>
            <a:stretch>
              <a:fillRect l="0" t="0" r="0" b="0"/>
            </a:stretch>
          </a:blipFill>
        </p:spPr>
      </p:sp>
      <p:sp>
        <p:nvSpPr>
          <p:cNvPr name="Freeform 4" id="4"/>
          <p:cNvSpPr/>
          <p:nvPr/>
        </p:nvSpPr>
        <p:spPr>
          <a:xfrm flipH="false" flipV="false" rot="5400000">
            <a:off x="-4566903" y="-6470125"/>
            <a:ext cx="23005538" cy="28180503"/>
          </a:xfrm>
          <a:custGeom>
            <a:avLst/>
            <a:gdLst/>
            <a:ahLst/>
            <a:cxnLst/>
            <a:rect r="r" b="b" t="t" l="l"/>
            <a:pathLst>
              <a:path h="28180503" w="23005538">
                <a:moveTo>
                  <a:pt x="0" y="0"/>
                </a:moveTo>
                <a:lnTo>
                  <a:pt x="23005538" y="0"/>
                </a:lnTo>
                <a:lnTo>
                  <a:pt x="23005538" y="28180503"/>
                </a:lnTo>
                <a:lnTo>
                  <a:pt x="0" y="28180503"/>
                </a:lnTo>
                <a:lnTo>
                  <a:pt x="0" y="0"/>
                </a:lnTo>
                <a:close/>
              </a:path>
            </a:pathLst>
          </a:custGeom>
          <a:blipFill>
            <a:blip r:embed="rId3">
              <a:alphaModFix amt="24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367547" y="11357104"/>
            <a:ext cx="8104458" cy="8104458"/>
          </a:xfrm>
          <a:custGeom>
            <a:avLst/>
            <a:gdLst/>
            <a:ahLst/>
            <a:cxnLst/>
            <a:rect r="r" b="b" t="t" l="l"/>
            <a:pathLst>
              <a:path h="8104458" w="8104458">
                <a:moveTo>
                  <a:pt x="0" y="0"/>
                </a:moveTo>
                <a:lnTo>
                  <a:pt x="8104458" y="0"/>
                </a:lnTo>
                <a:lnTo>
                  <a:pt x="8104458" y="8104458"/>
                </a:lnTo>
                <a:lnTo>
                  <a:pt x="0" y="81044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21680255" y="-6649403"/>
            <a:ext cx="9414294" cy="9414294"/>
          </a:xfrm>
          <a:custGeom>
            <a:avLst/>
            <a:gdLst/>
            <a:ahLst/>
            <a:cxnLst/>
            <a:rect r="r" b="b" t="t" l="l"/>
            <a:pathLst>
              <a:path h="9414294" w="9414294">
                <a:moveTo>
                  <a:pt x="0" y="0"/>
                </a:moveTo>
                <a:lnTo>
                  <a:pt x="9414295" y="0"/>
                </a:lnTo>
                <a:lnTo>
                  <a:pt x="9414295" y="9414295"/>
                </a:lnTo>
                <a:lnTo>
                  <a:pt x="0" y="941429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5400000">
            <a:off x="11509631" y="-11877020"/>
            <a:ext cx="23005538" cy="28180503"/>
          </a:xfrm>
          <a:custGeom>
            <a:avLst/>
            <a:gdLst/>
            <a:ahLst/>
            <a:cxnLst/>
            <a:rect r="r" b="b" t="t" l="l"/>
            <a:pathLst>
              <a:path h="28180503" w="23005538">
                <a:moveTo>
                  <a:pt x="0" y="0"/>
                </a:moveTo>
                <a:lnTo>
                  <a:pt x="23005538" y="0"/>
                </a:lnTo>
                <a:lnTo>
                  <a:pt x="23005538" y="28180503"/>
                </a:lnTo>
                <a:lnTo>
                  <a:pt x="0" y="28180503"/>
                </a:lnTo>
                <a:lnTo>
                  <a:pt x="0" y="0"/>
                </a:lnTo>
                <a:close/>
              </a:path>
            </a:pathLst>
          </a:custGeom>
          <a:blipFill>
            <a:blip r:embed="rId3">
              <a:alphaModFix amt="24000"/>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649618" y="4110527"/>
            <a:ext cx="23472369" cy="9193401"/>
            <a:chOff x="0" y="0"/>
            <a:chExt cx="4636517" cy="1815980"/>
          </a:xfrm>
        </p:grpSpPr>
        <p:sp>
          <p:nvSpPr>
            <p:cNvPr name="Freeform 9" id="9"/>
            <p:cNvSpPr/>
            <p:nvPr/>
          </p:nvSpPr>
          <p:spPr>
            <a:xfrm flipH="false" flipV="false" rot="0">
              <a:off x="0" y="0"/>
              <a:ext cx="4636517" cy="1815980"/>
            </a:xfrm>
            <a:custGeom>
              <a:avLst/>
              <a:gdLst/>
              <a:ahLst/>
              <a:cxnLst/>
              <a:rect r="r" b="b" t="t" l="l"/>
              <a:pathLst>
                <a:path h="1815980" w="4636517">
                  <a:moveTo>
                    <a:pt x="0" y="0"/>
                  </a:moveTo>
                  <a:lnTo>
                    <a:pt x="4636517" y="0"/>
                  </a:lnTo>
                  <a:lnTo>
                    <a:pt x="4636517" y="1815980"/>
                  </a:lnTo>
                  <a:lnTo>
                    <a:pt x="0" y="1815980"/>
                  </a:lnTo>
                  <a:close/>
                </a:path>
              </a:pathLst>
            </a:custGeom>
            <a:solidFill>
              <a:srgbClr val="ACACD9">
                <a:alpha val="92941"/>
              </a:srgbClr>
            </a:solidFill>
          </p:spPr>
        </p:sp>
        <p:sp>
          <p:nvSpPr>
            <p:cNvPr name="TextBox 10" id="10"/>
            <p:cNvSpPr txBox="true"/>
            <p:nvPr/>
          </p:nvSpPr>
          <p:spPr>
            <a:xfrm>
              <a:off x="0" y="-57150"/>
              <a:ext cx="4636517" cy="1873130"/>
            </a:xfrm>
            <a:prstGeom prst="rect">
              <a:avLst/>
            </a:prstGeom>
          </p:spPr>
          <p:txBody>
            <a:bodyPr anchor="ctr" rtlCol="false" tIns="50800" lIns="50800" bIns="50800" rIns="50800"/>
            <a:lstStyle/>
            <a:p>
              <a:pPr algn="l">
                <a:lnSpc>
                  <a:spcPts val="4339"/>
                </a:lnSpc>
              </a:pPr>
            </a:p>
            <a:p>
              <a:pPr algn="l">
                <a:lnSpc>
                  <a:spcPts val="4339"/>
                </a:lnSpc>
              </a:pPr>
            </a:p>
            <a:p>
              <a:pPr algn="l">
                <a:lnSpc>
                  <a:spcPts val="4339"/>
                </a:lnSpc>
              </a:pPr>
            </a:p>
            <a:p>
              <a:pPr algn="l">
                <a:lnSpc>
                  <a:spcPts val="4339"/>
                </a:lnSpc>
              </a:pPr>
              <a:r>
                <a:rPr lang="en-US" sz="3099">
                  <a:solidFill>
                    <a:srgbClr val="402F9A">
                      <a:alpha val="92941"/>
                    </a:srgbClr>
                  </a:solidFill>
                  <a:latin typeface="Lora"/>
                  <a:ea typeface="Lora"/>
                  <a:cs typeface="Lora"/>
                  <a:sym typeface="Lora"/>
                </a:rPr>
                <a:t>AI Benefits:</a:t>
              </a:r>
            </a:p>
            <a:p>
              <a:pPr algn="l" marL="669288" indent="-334644" lvl="1">
                <a:lnSpc>
                  <a:spcPts val="4339"/>
                </a:lnSpc>
                <a:buFont typeface="Arial"/>
                <a:buChar char="•"/>
              </a:pPr>
              <a:r>
                <a:rPr lang="en-US" sz="3099">
                  <a:solidFill>
                    <a:srgbClr val="402F9A">
                      <a:alpha val="92941"/>
                    </a:srgbClr>
                  </a:solidFill>
                  <a:latin typeface="Lora"/>
                  <a:ea typeface="Lora"/>
                  <a:cs typeface="Lora"/>
                  <a:sym typeface="Lora"/>
                </a:rPr>
                <a:t>Efficiency: AI improves demand forecasting (↑30%), cuts stock shortages (↓12%), and speeds up order processing (↓40%).</a:t>
              </a:r>
            </a:p>
            <a:p>
              <a:pPr algn="l" marL="669288" indent="-334644" lvl="1">
                <a:lnSpc>
                  <a:spcPts val="4339"/>
                </a:lnSpc>
                <a:buFont typeface="Arial"/>
                <a:buChar char="•"/>
              </a:pPr>
              <a:r>
                <a:rPr lang="en-US" sz="3099">
                  <a:solidFill>
                    <a:srgbClr val="402F9A">
                      <a:alpha val="92941"/>
                    </a:srgbClr>
                  </a:solidFill>
                  <a:latin typeface="Lora"/>
                  <a:ea typeface="Lora"/>
                  <a:cs typeface="Lora"/>
                  <a:sym typeface="Lora"/>
                </a:rPr>
                <a:t>Security: AI blocked $2.3B in fraud.</a:t>
              </a:r>
            </a:p>
            <a:p>
              <a:pPr algn="l" marL="669288" indent="-334644" lvl="1">
                <a:lnSpc>
                  <a:spcPts val="4339"/>
                </a:lnSpc>
                <a:buFont typeface="Arial"/>
                <a:buChar char="•"/>
              </a:pPr>
              <a:r>
                <a:rPr lang="en-US" sz="3099">
                  <a:solidFill>
                    <a:srgbClr val="402F9A">
                      <a:alpha val="92941"/>
                    </a:srgbClr>
                  </a:solidFill>
                  <a:latin typeface="Lora"/>
                  <a:ea typeface="Lora"/>
                  <a:cs typeface="Lora"/>
                  <a:sym typeface="Lora"/>
                </a:rPr>
                <a:t>Customer Service: AI chatbots handle 60% of inquiries, reducing wait times (↓35%).</a:t>
              </a:r>
            </a:p>
            <a:p>
              <a:pPr algn="l" marL="669288" indent="-334644" lvl="1">
                <a:lnSpc>
                  <a:spcPts val="4339"/>
                </a:lnSpc>
                <a:buFont typeface="Arial"/>
                <a:buChar char="•"/>
              </a:pPr>
              <a:r>
                <a:rPr lang="en-US" sz="3099">
                  <a:solidFill>
                    <a:srgbClr val="402F9A">
                      <a:alpha val="92941"/>
                    </a:srgbClr>
                  </a:solidFill>
                  <a:latin typeface="Lora"/>
                  <a:ea typeface="Lora"/>
                  <a:cs typeface="Lora"/>
                  <a:sym typeface="Lora"/>
                </a:rPr>
                <a:t>Sales Growth: AI-driven recommendations boost order value (↑10%).</a:t>
              </a:r>
            </a:p>
            <a:p>
              <a:pPr algn="l">
                <a:lnSpc>
                  <a:spcPts val="4339"/>
                </a:lnSpc>
              </a:pPr>
              <a:r>
                <a:rPr lang="en-US" sz="3099">
                  <a:solidFill>
                    <a:srgbClr val="402F9A">
                      <a:alpha val="92941"/>
                    </a:srgbClr>
                  </a:solidFill>
                  <a:latin typeface="Lora"/>
                  <a:ea typeface="Lora"/>
                  <a:cs typeface="Lora"/>
                  <a:sym typeface="Lora"/>
                </a:rPr>
                <a:t>Challenges:</a:t>
              </a:r>
            </a:p>
            <a:p>
              <a:pPr algn="l" marL="669288" indent="-334644" lvl="1">
                <a:lnSpc>
                  <a:spcPts val="4339"/>
                </a:lnSpc>
                <a:buAutoNum type="arabicPeriod" startAt="1"/>
              </a:pPr>
              <a:r>
                <a:rPr lang="en-US" sz="3099">
                  <a:solidFill>
                    <a:srgbClr val="402F9A">
                      <a:alpha val="92941"/>
                    </a:srgbClr>
                  </a:solidFill>
                  <a:latin typeface="Lora"/>
                  <a:ea typeface="Lora"/>
                  <a:cs typeface="Lora"/>
                  <a:sym typeface="Lora"/>
                </a:rPr>
                <a:t>Job Losses: 30% warehouse staff reduction.</a:t>
              </a:r>
            </a:p>
            <a:p>
              <a:pPr algn="l" marL="669288" indent="-334644" lvl="1">
                <a:lnSpc>
                  <a:spcPts val="4339"/>
                </a:lnSpc>
                <a:buAutoNum type="arabicPeriod" startAt="1"/>
              </a:pPr>
              <a:r>
                <a:rPr lang="en-US" sz="3099">
                  <a:solidFill>
                    <a:srgbClr val="402F9A">
                      <a:alpha val="92941"/>
                    </a:srgbClr>
                  </a:solidFill>
                  <a:latin typeface="Lora"/>
                  <a:ea typeface="Lora"/>
                  <a:cs typeface="Lora"/>
                  <a:sym typeface="Lora"/>
                </a:rPr>
                <a:t>Ethical Issues: Legal scrutiny over pricing &amp; data privacy.</a:t>
              </a:r>
            </a:p>
            <a:p>
              <a:pPr algn="l" marL="669288" indent="-334644" lvl="1">
                <a:lnSpc>
                  <a:spcPts val="4339"/>
                </a:lnSpc>
                <a:buAutoNum type="arabicPeriod" startAt="1"/>
              </a:pPr>
              <a:r>
                <a:rPr lang="en-US" sz="3099">
                  <a:solidFill>
                    <a:srgbClr val="402F9A">
                      <a:alpha val="92941"/>
                    </a:srgbClr>
                  </a:solidFill>
                  <a:latin typeface="Lora"/>
                  <a:ea typeface="Lora"/>
                  <a:cs typeface="Lora"/>
                  <a:sym typeface="Lora"/>
                </a:rPr>
                <a:t>AI Bias: Favoritism toward big brands over small sellers.</a:t>
              </a:r>
            </a:p>
            <a:p>
              <a:pPr algn="l" marL="669288" indent="-334644" lvl="1">
                <a:lnSpc>
                  <a:spcPts val="4339"/>
                </a:lnSpc>
                <a:buAutoNum type="arabicPeriod" startAt="1"/>
              </a:pPr>
              <a:r>
                <a:rPr lang="en-US" sz="3099">
                  <a:solidFill>
                    <a:srgbClr val="402F9A">
                      <a:alpha val="92941"/>
                    </a:srgbClr>
                  </a:solidFill>
                  <a:latin typeface="Lora"/>
                  <a:ea typeface="Lora"/>
                  <a:cs typeface="Lora"/>
                  <a:sym typeface="Lora"/>
                </a:rPr>
                <a:t>System Failures: AI mismanaged inventory, causing shortages.</a:t>
              </a:r>
            </a:p>
            <a:p>
              <a:pPr algn="l">
                <a:lnSpc>
                  <a:spcPts val="4339"/>
                </a:lnSpc>
              </a:pPr>
              <a:r>
                <a:rPr lang="en-US" sz="3099">
                  <a:solidFill>
                    <a:srgbClr val="402F9A">
                      <a:alpha val="92941"/>
                    </a:srgbClr>
                  </a:solidFill>
                  <a:latin typeface="Lora"/>
                  <a:ea typeface="Lora"/>
                  <a:cs typeface="Lora"/>
                  <a:sym typeface="Lora"/>
                </a:rPr>
                <a:t>Next Steps: Improve AI ethics, transparency, human oversight, and workforce retraining.</a:t>
              </a:r>
            </a:p>
            <a:p>
              <a:pPr algn="l">
                <a:lnSpc>
                  <a:spcPts val="3779"/>
                </a:lnSpc>
                <a:spcBef>
                  <a:spcPct val="0"/>
                </a:spcBef>
              </a:pPr>
            </a:p>
          </p:txBody>
        </p:sp>
      </p:grpSp>
      <p:grpSp>
        <p:nvGrpSpPr>
          <p:cNvPr name="Group 11" id="11"/>
          <p:cNvGrpSpPr/>
          <p:nvPr/>
        </p:nvGrpSpPr>
        <p:grpSpPr>
          <a:xfrm rot="0">
            <a:off x="843420" y="107478"/>
            <a:ext cx="23084764" cy="1721570"/>
            <a:chOff x="0" y="0"/>
            <a:chExt cx="5900557" cy="440040"/>
          </a:xfrm>
        </p:grpSpPr>
        <p:sp>
          <p:nvSpPr>
            <p:cNvPr name="Freeform 12" id="12"/>
            <p:cNvSpPr/>
            <p:nvPr/>
          </p:nvSpPr>
          <p:spPr>
            <a:xfrm flipH="false" flipV="false" rot="0">
              <a:off x="0" y="0"/>
              <a:ext cx="5900557" cy="440040"/>
            </a:xfrm>
            <a:custGeom>
              <a:avLst/>
              <a:gdLst/>
              <a:ahLst/>
              <a:cxnLst/>
              <a:rect r="r" b="b" t="t" l="l"/>
              <a:pathLst>
                <a:path h="440040" w="5900557">
                  <a:moveTo>
                    <a:pt x="0" y="0"/>
                  </a:moveTo>
                  <a:lnTo>
                    <a:pt x="5900557" y="0"/>
                  </a:lnTo>
                  <a:lnTo>
                    <a:pt x="5900557" y="440040"/>
                  </a:lnTo>
                  <a:lnTo>
                    <a:pt x="0" y="440040"/>
                  </a:lnTo>
                  <a:close/>
                </a:path>
              </a:pathLst>
            </a:custGeom>
            <a:solidFill>
              <a:srgbClr val="402F9A">
                <a:alpha val="73725"/>
              </a:srgbClr>
            </a:solidFill>
          </p:spPr>
        </p:sp>
        <p:sp>
          <p:nvSpPr>
            <p:cNvPr name="TextBox 13" id="13"/>
            <p:cNvSpPr txBox="true"/>
            <p:nvPr/>
          </p:nvSpPr>
          <p:spPr>
            <a:xfrm>
              <a:off x="0" y="-57150"/>
              <a:ext cx="5900557" cy="497190"/>
            </a:xfrm>
            <a:prstGeom prst="rect">
              <a:avLst/>
            </a:prstGeom>
          </p:spPr>
          <p:txBody>
            <a:bodyPr anchor="ctr" rtlCol="false" tIns="50800" lIns="50800" bIns="50800" rIns="50800"/>
            <a:lstStyle/>
            <a:p>
              <a:pPr algn="ctr">
                <a:lnSpc>
                  <a:spcPts val="3640"/>
                </a:lnSpc>
                <a:spcBef>
                  <a:spcPct val="0"/>
                </a:spcBef>
              </a:pPr>
            </a:p>
          </p:txBody>
        </p:sp>
      </p:grpSp>
      <p:sp>
        <p:nvSpPr>
          <p:cNvPr name="TextBox 14" id="14"/>
          <p:cNvSpPr txBox="true"/>
          <p:nvPr/>
        </p:nvSpPr>
        <p:spPr>
          <a:xfrm rot="0">
            <a:off x="-3043810" y="100491"/>
            <a:ext cx="15429613" cy="1564094"/>
          </a:xfrm>
          <a:prstGeom prst="rect">
            <a:avLst/>
          </a:prstGeom>
        </p:spPr>
        <p:txBody>
          <a:bodyPr anchor="t" rtlCol="false" tIns="0" lIns="0" bIns="0" rIns="0">
            <a:spAutoFit/>
          </a:bodyPr>
          <a:lstStyle/>
          <a:p>
            <a:pPr algn="ctr">
              <a:lnSpc>
                <a:spcPts val="12807"/>
              </a:lnSpc>
              <a:spcBef>
                <a:spcPct val="0"/>
              </a:spcBef>
            </a:pPr>
            <a:r>
              <a:rPr lang="en-US" sz="9148">
                <a:solidFill>
                  <a:srgbClr val="ACACD9"/>
                </a:solidFill>
                <a:latin typeface="Six Caps"/>
                <a:ea typeface="Six Caps"/>
                <a:cs typeface="Six Caps"/>
                <a:sym typeface="Six Caps"/>
              </a:rPr>
              <a:t>PHASE: 3 - Case Study Evaluation</a:t>
            </a:r>
          </a:p>
        </p:txBody>
      </p:sp>
      <p:grpSp>
        <p:nvGrpSpPr>
          <p:cNvPr name="Group 15" id="15"/>
          <p:cNvGrpSpPr/>
          <p:nvPr/>
        </p:nvGrpSpPr>
        <p:grpSpPr>
          <a:xfrm rot="0">
            <a:off x="843420" y="2045000"/>
            <a:ext cx="23084764" cy="1684527"/>
            <a:chOff x="0" y="0"/>
            <a:chExt cx="5900557" cy="430572"/>
          </a:xfrm>
        </p:grpSpPr>
        <p:sp>
          <p:nvSpPr>
            <p:cNvPr name="Freeform 16" id="16"/>
            <p:cNvSpPr/>
            <p:nvPr/>
          </p:nvSpPr>
          <p:spPr>
            <a:xfrm flipH="false" flipV="false" rot="0">
              <a:off x="0" y="0"/>
              <a:ext cx="5900557" cy="430572"/>
            </a:xfrm>
            <a:custGeom>
              <a:avLst/>
              <a:gdLst/>
              <a:ahLst/>
              <a:cxnLst/>
              <a:rect r="r" b="b" t="t" l="l"/>
              <a:pathLst>
                <a:path h="430572" w="5900557">
                  <a:moveTo>
                    <a:pt x="0" y="0"/>
                  </a:moveTo>
                  <a:lnTo>
                    <a:pt x="5900557" y="0"/>
                  </a:lnTo>
                  <a:lnTo>
                    <a:pt x="5900557" y="430572"/>
                  </a:lnTo>
                  <a:lnTo>
                    <a:pt x="0" y="430572"/>
                  </a:lnTo>
                  <a:close/>
                </a:path>
              </a:pathLst>
            </a:custGeom>
            <a:solidFill>
              <a:srgbClr val="402F9A">
                <a:alpha val="73725"/>
              </a:srgbClr>
            </a:solidFill>
          </p:spPr>
        </p:sp>
        <p:sp>
          <p:nvSpPr>
            <p:cNvPr name="TextBox 17" id="17"/>
            <p:cNvSpPr txBox="true"/>
            <p:nvPr/>
          </p:nvSpPr>
          <p:spPr>
            <a:xfrm>
              <a:off x="0" y="-57150"/>
              <a:ext cx="5900557" cy="487722"/>
            </a:xfrm>
            <a:prstGeom prst="rect">
              <a:avLst/>
            </a:prstGeom>
          </p:spPr>
          <p:txBody>
            <a:bodyPr anchor="ctr" rtlCol="false" tIns="50800" lIns="50800" bIns="50800" rIns="50800"/>
            <a:lstStyle/>
            <a:p>
              <a:pPr algn="ctr">
                <a:lnSpc>
                  <a:spcPts val="3640"/>
                </a:lnSpc>
                <a:spcBef>
                  <a:spcPct val="0"/>
                </a:spcBef>
              </a:pPr>
            </a:p>
          </p:txBody>
        </p:sp>
      </p:grpSp>
      <p:sp>
        <p:nvSpPr>
          <p:cNvPr name="TextBox 18" id="18"/>
          <p:cNvSpPr txBox="true"/>
          <p:nvPr/>
        </p:nvSpPr>
        <p:spPr>
          <a:xfrm rot="0">
            <a:off x="649618" y="1897120"/>
            <a:ext cx="15429613" cy="1564094"/>
          </a:xfrm>
          <a:prstGeom prst="rect">
            <a:avLst/>
          </a:prstGeom>
        </p:spPr>
        <p:txBody>
          <a:bodyPr anchor="t" rtlCol="false" tIns="0" lIns="0" bIns="0" rIns="0">
            <a:spAutoFit/>
          </a:bodyPr>
          <a:lstStyle/>
          <a:p>
            <a:pPr algn="ctr">
              <a:lnSpc>
                <a:spcPts val="12807"/>
              </a:lnSpc>
              <a:spcBef>
                <a:spcPct val="0"/>
              </a:spcBef>
            </a:pPr>
            <a:r>
              <a:rPr lang="en-US" sz="9148">
                <a:solidFill>
                  <a:srgbClr val="ACACD9"/>
                </a:solidFill>
                <a:latin typeface="Six Caps"/>
                <a:ea typeface="Six Caps"/>
                <a:cs typeface="Six Caps"/>
                <a:sym typeface="Six Caps"/>
              </a:rPr>
              <a:t>prompt: Company: Amazon (2024 AI-Driven Business Automation)</a:t>
            </a:r>
          </a:p>
        </p:txBody>
      </p:sp>
      <p:grpSp>
        <p:nvGrpSpPr>
          <p:cNvPr name="Group 19" id="19"/>
          <p:cNvGrpSpPr/>
          <p:nvPr/>
        </p:nvGrpSpPr>
        <p:grpSpPr>
          <a:xfrm rot="0">
            <a:off x="843420" y="4305559"/>
            <a:ext cx="7058593" cy="1684527"/>
            <a:chOff x="0" y="0"/>
            <a:chExt cx="1804204" cy="430572"/>
          </a:xfrm>
        </p:grpSpPr>
        <p:sp>
          <p:nvSpPr>
            <p:cNvPr name="Freeform 20" id="20"/>
            <p:cNvSpPr/>
            <p:nvPr/>
          </p:nvSpPr>
          <p:spPr>
            <a:xfrm flipH="false" flipV="false" rot="0">
              <a:off x="0" y="0"/>
              <a:ext cx="1804204" cy="430572"/>
            </a:xfrm>
            <a:custGeom>
              <a:avLst/>
              <a:gdLst/>
              <a:ahLst/>
              <a:cxnLst/>
              <a:rect r="r" b="b" t="t" l="l"/>
              <a:pathLst>
                <a:path h="430572" w="1804204">
                  <a:moveTo>
                    <a:pt x="0" y="0"/>
                  </a:moveTo>
                  <a:lnTo>
                    <a:pt x="1804204" y="0"/>
                  </a:lnTo>
                  <a:lnTo>
                    <a:pt x="1804204" y="430572"/>
                  </a:lnTo>
                  <a:lnTo>
                    <a:pt x="0" y="430572"/>
                  </a:lnTo>
                  <a:close/>
                </a:path>
              </a:pathLst>
            </a:custGeom>
            <a:solidFill>
              <a:srgbClr val="402F9A">
                <a:alpha val="73725"/>
              </a:srgbClr>
            </a:solidFill>
          </p:spPr>
        </p:sp>
        <p:sp>
          <p:nvSpPr>
            <p:cNvPr name="TextBox 21" id="21"/>
            <p:cNvSpPr txBox="true"/>
            <p:nvPr/>
          </p:nvSpPr>
          <p:spPr>
            <a:xfrm>
              <a:off x="0" y="-57150"/>
              <a:ext cx="1804204" cy="487722"/>
            </a:xfrm>
            <a:prstGeom prst="rect">
              <a:avLst/>
            </a:prstGeom>
          </p:spPr>
          <p:txBody>
            <a:bodyPr anchor="ctr" rtlCol="false" tIns="50800" lIns="50800" bIns="50800" rIns="50800"/>
            <a:lstStyle/>
            <a:p>
              <a:pPr algn="ctr">
                <a:lnSpc>
                  <a:spcPts val="3640"/>
                </a:lnSpc>
                <a:spcBef>
                  <a:spcPct val="0"/>
                </a:spcBef>
              </a:pPr>
            </a:p>
          </p:txBody>
        </p:sp>
      </p:grpSp>
      <p:sp>
        <p:nvSpPr>
          <p:cNvPr name="TextBox 22" id="22"/>
          <p:cNvSpPr txBox="true"/>
          <p:nvPr/>
        </p:nvSpPr>
        <p:spPr>
          <a:xfrm rot="0">
            <a:off x="539827" y="3966670"/>
            <a:ext cx="7665780" cy="2023415"/>
          </a:xfrm>
          <a:prstGeom prst="rect">
            <a:avLst/>
          </a:prstGeom>
        </p:spPr>
        <p:txBody>
          <a:bodyPr anchor="t" rtlCol="false" tIns="0" lIns="0" bIns="0" rIns="0">
            <a:spAutoFit/>
          </a:bodyPr>
          <a:lstStyle/>
          <a:p>
            <a:pPr algn="ctr">
              <a:lnSpc>
                <a:spcPts val="16573"/>
              </a:lnSpc>
              <a:spcBef>
                <a:spcPct val="0"/>
              </a:spcBef>
            </a:pPr>
            <a:r>
              <a:rPr lang="en-US" sz="11838">
                <a:solidFill>
                  <a:srgbClr val="ACACD9"/>
                </a:solidFill>
                <a:latin typeface="Six Caps"/>
                <a:ea typeface="Six Caps"/>
                <a:cs typeface="Six Caps"/>
                <a:sym typeface="Six Caps"/>
              </a:rPr>
              <a:t>AI-Generated Response: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19267" t="-66045" r="-15230" b="-71567"/>
            </a:stretch>
          </a:blipFill>
        </p:spPr>
      </p:sp>
      <p:sp>
        <p:nvSpPr>
          <p:cNvPr name="Freeform 3" id="3"/>
          <p:cNvSpPr/>
          <p:nvPr/>
        </p:nvSpPr>
        <p:spPr>
          <a:xfrm flipH="true" flipV="true" rot="0">
            <a:off x="-4533291" y="-3567897"/>
            <a:ext cx="11041811" cy="10972800"/>
          </a:xfrm>
          <a:custGeom>
            <a:avLst/>
            <a:gdLst/>
            <a:ahLst/>
            <a:cxnLst/>
            <a:rect r="r" b="b" t="t" l="l"/>
            <a:pathLst>
              <a:path h="10972800" w="11041811">
                <a:moveTo>
                  <a:pt x="11041812" y="10972800"/>
                </a:moveTo>
                <a:lnTo>
                  <a:pt x="0" y="10972800"/>
                </a:lnTo>
                <a:lnTo>
                  <a:pt x="0" y="0"/>
                </a:lnTo>
                <a:lnTo>
                  <a:pt x="11041812" y="0"/>
                </a:lnTo>
                <a:lnTo>
                  <a:pt x="11041812" y="10972800"/>
                </a:lnTo>
                <a:close/>
              </a:path>
            </a:pathLst>
          </a:custGeom>
          <a:blipFill>
            <a:blip r:embed="rId2"/>
            <a:stretch>
              <a:fillRect l="0" t="0" r="0" b="0"/>
            </a:stretch>
          </a:blipFill>
        </p:spPr>
      </p:sp>
      <p:sp>
        <p:nvSpPr>
          <p:cNvPr name="Freeform 4" id="4"/>
          <p:cNvSpPr/>
          <p:nvPr/>
        </p:nvSpPr>
        <p:spPr>
          <a:xfrm flipH="false" flipV="false" rot="5400000">
            <a:off x="-4566903" y="-6470125"/>
            <a:ext cx="23005538" cy="28180503"/>
          </a:xfrm>
          <a:custGeom>
            <a:avLst/>
            <a:gdLst/>
            <a:ahLst/>
            <a:cxnLst/>
            <a:rect r="r" b="b" t="t" l="l"/>
            <a:pathLst>
              <a:path h="28180503" w="23005538">
                <a:moveTo>
                  <a:pt x="0" y="0"/>
                </a:moveTo>
                <a:lnTo>
                  <a:pt x="23005538" y="0"/>
                </a:lnTo>
                <a:lnTo>
                  <a:pt x="23005538" y="28180503"/>
                </a:lnTo>
                <a:lnTo>
                  <a:pt x="0" y="28180503"/>
                </a:lnTo>
                <a:lnTo>
                  <a:pt x="0" y="0"/>
                </a:lnTo>
                <a:close/>
              </a:path>
            </a:pathLst>
          </a:custGeom>
          <a:blipFill>
            <a:blip r:embed="rId3">
              <a:alphaModFix amt="24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367547" y="11357104"/>
            <a:ext cx="8104458" cy="8104458"/>
          </a:xfrm>
          <a:custGeom>
            <a:avLst/>
            <a:gdLst/>
            <a:ahLst/>
            <a:cxnLst/>
            <a:rect r="r" b="b" t="t" l="l"/>
            <a:pathLst>
              <a:path h="8104458" w="8104458">
                <a:moveTo>
                  <a:pt x="0" y="0"/>
                </a:moveTo>
                <a:lnTo>
                  <a:pt x="8104458" y="0"/>
                </a:lnTo>
                <a:lnTo>
                  <a:pt x="8104458" y="8104458"/>
                </a:lnTo>
                <a:lnTo>
                  <a:pt x="0" y="81044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21680255" y="-6649403"/>
            <a:ext cx="9414294" cy="9414294"/>
          </a:xfrm>
          <a:custGeom>
            <a:avLst/>
            <a:gdLst/>
            <a:ahLst/>
            <a:cxnLst/>
            <a:rect r="r" b="b" t="t" l="l"/>
            <a:pathLst>
              <a:path h="9414294" w="9414294">
                <a:moveTo>
                  <a:pt x="0" y="0"/>
                </a:moveTo>
                <a:lnTo>
                  <a:pt x="9414295" y="0"/>
                </a:lnTo>
                <a:lnTo>
                  <a:pt x="9414295" y="9414295"/>
                </a:lnTo>
                <a:lnTo>
                  <a:pt x="0" y="941429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5400000">
            <a:off x="11509631" y="-11877020"/>
            <a:ext cx="23005538" cy="28180503"/>
          </a:xfrm>
          <a:custGeom>
            <a:avLst/>
            <a:gdLst/>
            <a:ahLst/>
            <a:cxnLst/>
            <a:rect r="r" b="b" t="t" l="l"/>
            <a:pathLst>
              <a:path h="28180503" w="23005538">
                <a:moveTo>
                  <a:pt x="0" y="0"/>
                </a:moveTo>
                <a:lnTo>
                  <a:pt x="23005538" y="0"/>
                </a:lnTo>
                <a:lnTo>
                  <a:pt x="23005538" y="28180503"/>
                </a:lnTo>
                <a:lnTo>
                  <a:pt x="0" y="28180503"/>
                </a:lnTo>
                <a:lnTo>
                  <a:pt x="0" y="0"/>
                </a:lnTo>
                <a:close/>
              </a:path>
            </a:pathLst>
          </a:custGeom>
          <a:blipFill>
            <a:blip r:embed="rId3">
              <a:alphaModFix amt="24000"/>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688237" y="3929552"/>
            <a:ext cx="23106466" cy="9605473"/>
            <a:chOff x="0" y="0"/>
            <a:chExt cx="4564240" cy="1897377"/>
          </a:xfrm>
        </p:grpSpPr>
        <p:sp>
          <p:nvSpPr>
            <p:cNvPr name="Freeform 9" id="9"/>
            <p:cNvSpPr/>
            <p:nvPr/>
          </p:nvSpPr>
          <p:spPr>
            <a:xfrm flipH="false" flipV="false" rot="0">
              <a:off x="0" y="0"/>
              <a:ext cx="4564240" cy="1897377"/>
            </a:xfrm>
            <a:custGeom>
              <a:avLst/>
              <a:gdLst/>
              <a:ahLst/>
              <a:cxnLst/>
              <a:rect r="r" b="b" t="t" l="l"/>
              <a:pathLst>
                <a:path h="1897377" w="4564240">
                  <a:moveTo>
                    <a:pt x="0" y="0"/>
                  </a:moveTo>
                  <a:lnTo>
                    <a:pt x="4564240" y="0"/>
                  </a:lnTo>
                  <a:lnTo>
                    <a:pt x="4564240" y="1897377"/>
                  </a:lnTo>
                  <a:lnTo>
                    <a:pt x="0" y="1897377"/>
                  </a:lnTo>
                  <a:close/>
                </a:path>
              </a:pathLst>
            </a:custGeom>
            <a:solidFill>
              <a:srgbClr val="ACACD9">
                <a:alpha val="92941"/>
              </a:srgbClr>
            </a:solidFill>
          </p:spPr>
        </p:sp>
        <p:sp>
          <p:nvSpPr>
            <p:cNvPr name="TextBox 10" id="10"/>
            <p:cNvSpPr txBox="true"/>
            <p:nvPr/>
          </p:nvSpPr>
          <p:spPr>
            <a:xfrm>
              <a:off x="0" y="-57150"/>
              <a:ext cx="4564240" cy="1954527"/>
            </a:xfrm>
            <a:prstGeom prst="rect">
              <a:avLst/>
            </a:prstGeom>
          </p:spPr>
          <p:txBody>
            <a:bodyPr anchor="ctr" rtlCol="false" tIns="50800" lIns="50800" bIns="50800" rIns="50800"/>
            <a:lstStyle/>
            <a:p>
              <a:pPr algn="l">
                <a:lnSpc>
                  <a:spcPts val="4059"/>
                </a:lnSpc>
              </a:pPr>
            </a:p>
            <a:p>
              <a:pPr algn="ctr">
                <a:lnSpc>
                  <a:spcPts val="3640"/>
                </a:lnSpc>
                <a:spcBef>
                  <a:spcPct val="0"/>
                </a:spcBef>
              </a:pPr>
            </a:p>
          </p:txBody>
        </p:sp>
      </p:grpSp>
      <p:grpSp>
        <p:nvGrpSpPr>
          <p:cNvPr name="Group 11" id="11"/>
          <p:cNvGrpSpPr/>
          <p:nvPr/>
        </p:nvGrpSpPr>
        <p:grpSpPr>
          <a:xfrm rot="0">
            <a:off x="843420" y="107478"/>
            <a:ext cx="23084764" cy="1721570"/>
            <a:chOff x="0" y="0"/>
            <a:chExt cx="5900557" cy="440040"/>
          </a:xfrm>
        </p:grpSpPr>
        <p:sp>
          <p:nvSpPr>
            <p:cNvPr name="Freeform 12" id="12"/>
            <p:cNvSpPr/>
            <p:nvPr/>
          </p:nvSpPr>
          <p:spPr>
            <a:xfrm flipH="false" flipV="false" rot="0">
              <a:off x="0" y="0"/>
              <a:ext cx="5900557" cy="440040"/>
            </a:xfrm>
            <a:custGeom>
              <a:avLst/>
              <a:gdLst/>
              <a:ahLst/>
              <a:cxnLst/>
              <a:rect r="r" b="b" t="t" l="l"/>
              <a:pathLst>
                <a:path h="440040" w="5900557">
                  <a:moveTo>
                    <a:pt x="0" y="0"/>
                  </a:moveTo>
                  <a:lnTo>
                    <a:pt x="5900557" y="0"/>
                  </a:lnTo>
                  <a:lnTo>
                    <a:pt x="5900557" y="440040"/>
                  </a:lnTo>
                  <a:lnTo>
                    <a:pt x="0" y="440040"/>
                  </a:lnTo>
                  <a:close/>
                </a:path>
              </a:pathLst>
            </a:custGeom>
            <a:solidFill>
              <a:srgbClr val="402F9A">
                <a:alpha val="73725"/>
              </a:srgbClr>
            </a:solidFill>
          </p:spPr>
        </p:sp>
        <p:sp>
          <p:nvSpPr>
            <p:cNvPr name="TextBox 13" id="13"/>
            <p:cNvSpPr txBox="true"/>
            <p:nvPr/>
          </p:nvSpPr>
          <p:spPr>
            <a:xfrm>
              <a:off x="0" y="-57150"/>
              <a:ext cx="5900557" cy="497190"/>
            </a:xfrm>
            <a:prstGeom prst="rect">
              <a:avLst/>
            </a:prstGeom>
          </p:spPr>
          <p:txBody>
            <a:bodyPr anchor="ctr" rtlCol="false" tIns="50800" lIns="50800" bIns="50800" rIns="50800"/>
            <a:lstStyle/>
            <a:p>
              <a:pPr algn="ctr">
                <a:lnSpc>
                  <a:spcPts val="3640"/>
                </a:lnSpc>
                <a:spcBef>
                  <a:spcPct val="0"/>
                </a:spcBef>
              </a:pPr>
            </a:p>
          </p:txBody>
        </p:sp>
      </p:grpSp>
      <p:sp>
        <p:nvSpPr>
          <p:cNvPr name="TextBox 14" id="14"/>
          <p:cNvSpPr txBox="true"/>
          <p:nvPr/>
        </p:nvSpPr>
        <p:spPr>
          <a:xfrm rot="0">
            <a:off x="-1870829" y="100491"/>
            <a:ext cx="15429613" cy="1564094"/>
          </a:xfrm>
          <a:prstGeom prst="rect">
            <a:avLst/>
          </a:prstGeom>
        </p:spPr>
        <p:txBody>
          <a:bodyPr anchor="t" rtlCol="false" tIns="0" lIns="0" bIns="0" rIns="0">
            <a:spAutoFit/>
          </a:bodyPr>
          <a:lstStyle/>
          <a:p>
            <a:pPr algn="ctr">
              <a:lnSpc>
                <a:spcPts val="12807"/>
              </a:lnSpc>
              <a:spcBef>
                <a:spcPct val="0"/>
              </a:spcBef>
            </a:pPr>
            <a:r>
              <a:rPr lang="en-US" sz="9148">
                <a:solidFill>
                  <a:srgbClr val="ACACD9"/>
                </a:solidFill>
                <a:latin typeface="Six Caps"/>
                <a:ea typeface="Six Caps"/>
                <a:cs typeface="Six Caps"/>
                <a:sym typeface="Six Caps"/>
              </a:rPr>
              <a:t>PHASE: 4 - Business Scenario Application</a:t>
            </a:r>
          </a:p>
        </p:txBody>
      </p:sp>
      <p:grpSp>
        <p:nvGrpSpPr>
          <p:cNvPr name="Group 15" id="15"/>
          <p:cNvGrpSpPr/>
          <p:nvPr/>
        </p:nvGrpSpPr>
        <p:grpSpPr>
          <a:xfrm rot="0">
            <a:off x="843420" y="2045000"/>
            <a:ext cx="23084764" cy="1684527"/>
            <a:chOff x="0" y="0"/>
            <a:chExt cx="5900557" cy="430572"/>
          </a:xfrm>
        </p:grpSpPr>
        <p:sp>
          <p:nvSpPr>
            <p:cNvPr name="Freeform 16" id="16"/>
            <p:cNvSpPr/>
            <p:nvPr/>
          </p:nvSpPr>
          <p:spPr>
            <a:xfrm flipH="false" flipV="false" rot="0">
              <a:off x="0" y="0"/>
              <a:ext cx="5900557" cy="430572"/>
            </a:xfrm>
            <a:custGeom>
              <a:avLst/>
              <a:gdLst/>
              <a:ahLst/>
              <a:cxnLst/>
              <a:rect r="r" b="b" t="t" l="l"/>
              <a:pathLst>
                <a:path h="430572" w="5900557">
                  <a:moveTo>
                    <a:pt x="0" y="0"/>
                  </a:moveTo>
                  <a:lnTo>
                    <a:pt x="5900557" y="0"/>
                  </a:lnTo>
                  <a:lnTo>
                    <a:pt x="5900557" y="430572"/>
                  </a:lnTo>
                  <a:lnTo>
                    <a:pt x="0" y="430572"/>
                  </a:lnTo>
                  <a:close/>
                </a:path>
              </a:pathLst>
            </a:custGeom>
            <a:solidFill>
              <a:srgbClr val="402F9A">
                <a:alpha val="73725"/>
              </a:srgbClr>
            </a:solidFill>
          </p:spPr>
        </p:sp>
        <p:sp>
          <p:nvSpPr>
            <p:cNvPr name="TextBox 17" id="17"/>
            <p:cNvSpPr txBox="true"/>
            <p:nvPr/>
          </p:nvSpPr>
          <p:spPr>
            <a:xfrm>
              <a:off x="0" y="-57150"/>
              <a:ext cx="5900557" cy="487722"/>
            </a:xfrm>
            <a:prstGeom prst="rect">
              <a:avLst/>
            </a:prstGeom>
          </p:spPr>
          <p:txBody>
            <a:bodyPr anchor="ctr" rtlCol="false" tIns="50800" lIns="50800" bIns="50800" rIns="50800"/>
            <a:lstStyle/>
            <a:p>
              <a:pPr algn="ctr">
                <a:lnSpc>
                  <a:spcPts val="3640"/>
                </a:lnSpc>
                <a:spcBef>
                  <a:spcPct val="0"/>
                </a:spcBef>
              </a:pPr>
            </a:p>
          </p:txBody>
        </p:sp>
      </p:grpSp>
      <p:sp>
        <p:nvSpPr>
          <p:cNvPr name="TextBox 18" id="18"/>
          <p:cNvSpPr txBox="true"/>
          <p:nvPr/>
        </p:nvSpPr>
        <p:spPr>
          <a:xfrm rot="0">
            <a:off x="-1683468" y="1851348"/>
            <a:ext cx="27750935" cy="1646112"/>
          </a:xfrm>
          <a:prstGeom prst="rect">
            <a:avLst/>
          </a:prstGeom>
        </p:spPr>
        <p:txBody>
          <a:bodyPr anchor="t" rtlCol="false" tIns="0" lIns="0" bIns="0" rIns="0">
            <a:spAutoFit/>
          </a:bodyPr>
          <a:lstStyle/>
          <a:p>
            <a:pPr algn="ctr">
              <a:lnSpc>
                <a:spcPts val="13474"/>
              </a:lnSpc>
              <a:spcBef>
                <a:spcPct val="0"/>
              </a:spcBef>
            </a:pPr>
            <a:r>
              <a:rPr lang="en-US" sz="9624">
                <a:solidFill>
                  <a:srgbClr val="ACACD9"/>
                </a:solidFill>
                <a:latin typeface="Six Caps"/>
                <a:ea typeface="Six Caps"/>
                <a:cs typeface="Six Caps"/>
                <a:sym typeface="Six Caps"/>
              </a:rPr>
              <a:t>prompt: "How can a small AI-powered bookstore scale its operations efficiently using AI?"</a:t>
            </a:r>
          </a:p>
        </p:txBody>
      </p:sp>
      <p:grpSp>
        <p:nvGrpSpPr>
          <p:cNvPr name="Group 19" id="19"/>
          <p:cNvGrpSpPr/>
          <p:nvPr/>
        </p:nvGrpSpPr>
        <p:grpSpPr>
          <a:xfrm rot="0">
            <a:off x="843420" y="4101002"/>
            <a:ext cx="7058593" cy="1684527"/>
            <a:chOff x="0" y="0"/>
            <a:chExt cx="1804204" cy="430572"/>
          </a:xfrm>
        </p:grpSpPr>
        <p:sp>
          <p:nvSpPr>
            <p:cNvPr name="Freeform 20" id="20"/>
            <p:cNvSpPr/>
            <p:nvPr/>
          </p:nvSpPr>
          <p:spPr>
            <a:xfrm flipH="false" flipV="false" rot="0">
              <a:off x="0" y="0"/>
              <a:ext cx="1804204" cy="430572"/>
            </a:xfrm>
            <a:custGeom>
              <a:avLst/>
              <a:gdLst/>
              <a:ahLst/>
              <a:cxnLst/>
              <a:rect r="r" b="b" t="t" l="l"/>
              <a:pathLst>
                <a:path h="430572" w="1804204">
                  <a:moveTo>
                    <a:pt x="0" y="0"/>
                  </a:moveTo>
                  <a:lnTo>
                    <a:pt x="1804204" y="0"/>
                  </a:lnTo>
                  <a:lnTo>
                    <a:pt x="1804204" y="430572"/>
                  </a:lnTo>
                  <a:lnTo>
                    <a:pt x="0" y="430572"/>
                  </a:lnTo>
                  <a:close/>
                </a:path>
              </a:pathLst>
            </a:custGeom>
            <a:solidFill>
              <a:srgbClr val="402F9A">
                <a:alpha val="73725"/>
              </a:srgbClr>
            </a:solidFill>
          </p:spPr>
        </p:sp>
        <p:sp>
          <p:nvSpPr>
            <p:cNvPr name="TextBox 21" id="21"/>
            <p:cNvSpPr txBox="true"/>
            <p:nvPr/>
          </p:nvSpPr>
          <p:spPr>
            <a:xfrm>
              <a:off x="0" y="-57150"/>
              <a:ext cx="1804204" cy="487722"/>
            </a:xfrm>
            <a:prstGeom prst="rect">
              <a:avLst/>
            </a:prstGeom>
          </p:spPr>
          <p:txBody>
            <a:bodyPr anchor="ctr" rtlCol="false" tIns="50800" lIns="50800" bIns="50800" rIns="50800"/>
            <a:lstStyle/>
            <a:p>
              <a:pPr algn="ctr">
                <a:lnSpc>
                  <a:spcPts val="3640"/>
                </a:lnSpc>
                <a:spcBef>
                  <a:spcPct val="0"/>
                </a:spcBef>
              </a:pPr>
            </a:p>
          </p:txBody>
        </p:sp>
      </p:grpSp>
      <p:sp>
        <p:nvSpPr>
          <p:cNvPr name="TextBox 22" id="22"/>
          <p:cNvSpPr txBox="true"/>
          <p:nvPr/>
        </p:nvSpPr>
        <p:spPr>
          <a:xfrm rot="0">
            <a:off x="539827" y="3762114"/>
            <a:ext cx="7665780" cy="2023415"/>
          </a:xfrm>
          <a:prstGeom prst="rect">
            <a:avLst/>
          </a:prstGeom>
        </p:spPr>
        <p:txBody>
          <a:bodyPr anchor="t" rtlCol="false" tIns="0" lIns="0" bIns="0" rIns="0">
            <a:spAutoFit/>
          </a:bodyPr>
          <a:lstStyle/>
          <a:p>
            <a:pPr algn="ctr">
              <a:lnSpc>
                <a:spcPts val="16573"/>
              </a:lnSpc>
              <a:spcBef>
                <a:spcPct val="0"/>
              </a:spcBef>
            </a:pPr>
            <a:r>
              <a:rPr lang="en-US" sz="11838">
                <a:solidFill>
                  <a:srgbClr val="ACACD9"/>
                </a:solidFill>
                <a:latin typeface="Six Caps"/>
                <a:ea typeface="Six Caps"/>
                <a:cs typeface="Six Caps"/>
                <a:sym typeface="Six Caps"/>
              </a:rPr>
              <a:t>AI-Generated Response:</a:t>
            </a:r>
          </a:p>
        </p:txBody>
      </p:sp>
      <p:sp>
        <p:nvSpPr>
          <p:cNvPr name="TextBox 23" id="23"/>
          <p:cNvSpPr txBox="true"/>
          <p:nvPr/>
        </p:nvSpPr>
        <p:spPr>
          <a:xfrm rot="0">
            <a:off x="1371600" y="6152010"/>
            <a:ext cx="19863193" cy="7438670"/>
          </a:xfrm>
          <a:prstGeom prst="rect">
            <a:avLst/>
          </a:prstGeom>
        </p:spPr>
        <p:txBody>
          <a:bodyPr anchor="t" rtlCol="false" tIns="0" lIns="0" bIns="0" rIns="0">
            <a:spAutoFit/>
          </a:bodyPr>
          <a:lstStyle/>
          <a:p>
            <a:pPr algn="just">
              <a:lnSpc>
                <a:spcPts val="3694"/>
              </a:lnSpc>
            </a:pPr>
            <a:r>
              <a:rPr lang="en-US" sz="2638">
                <a:solidFill>
                  <a:srgbClr val="402F9A"/>
                </a:solidFill>
                <a:latin typeface="Lora"/>
                <a:ea typeface="Lora"/>
                <a:cs typeface="Lora"/>
                <a:sym typeface="Lora"/>
              </a:rPr>
              <a:t>AI Strategies for Scaling:</a:t>
            </a:r>
          </a:p>
          <a:p>
            <a:pPr algn="just" marL="569756" indent="-284878" lvl="1">
              <a:lnSpc>
                <a:spcPts val="3694"/>
              </a:lnSpc>
              <a:buFont typeface="Arial"/>
              <a:buChar char="•"/>
            </a:pPr>
            <a:r>
              <a:rPr lang="en-US" sz="2638">
                <a:solidFill>
                  <a:srgbClr val="402F9A"/>
                </a:solidFill>
                <a:latin typeface="Lora"/>
                <a:ea typeface="Lora"/>
                <a:cs typeface="Lora"/>
                <a:sym typeface="Lora"/>
              </a:rPr>
              <a:t>Personalized Book Recommendations – AI analyzes user habits, boosting sales by 20%.</a:t>
            </a:r>
          </a:p>
          <a:p>
            <a:pPr algn="just" marL="569756" indent="-284878" lvl="1">
              <a:lnSpc>
                <a:spcPts val="3694"/>
              </a:lnSpc>
              <a:spcBef>
                <a:spcPct val="0"/>
              </a:spcBef>
              <a:buFont typeface="Arial"/>
              <a:buChar char="•"/>
            </a:pPr>
            <a:r>
              <a:rPr lang="en-US" sz="2638">
                <a:solidFill>
                  <a:srgbClr val="402F9A"/>
                </a:solidFill>
                <a:latin typeface="Lora"/>
                <a:ea typeface="Lora"/>
                <a:cs typeface="Lora"/>
                <a:sym typeface="Lora"/>
              </a:rPr>
              <a:t>Dynamic Pricing Optimizati</a:t>
            </a:r>
            <a:r>
              <a:rPr lang="en-US" sz="2638">
                <a:solidFill>
                  <a:srgbClr val="402F9A"/>
                </a:solidFill>
                <a:latin typeface="Lora"/>
                <a:ea typeface="Lora"/>
                <a:cs typeface="Lora"/>
                <a:sym typeface="Lora"/>
              </a:rPr>
              <a:t>on – AI adjusts prices based on demand, competitors, and customer behavior.</a:t>
            </a:r>
          </a:p>
          <a:p>
            <a:pPr algn="just" marL="569756" indent="-284878" lvl="1">
              <a:lnSpc>
                <a:spcPts val="3694"/>
              </a:lnSpc>
              <a:spcBef>
                <a:spcPct val="0"/>
              </a:spcBef>
              <a:buFont typeface="Arial"/>
              <a:buChar char="•"/>
            </a:pPr>
            <a:r>
              <a:rPr lang="en-US" sz="2638">
                <a:solidFill>
                  <a:srgbClr val="402F9A"/>
                </a:solidFill>
                <a:latin typeface="Lora"/>
                <a:ea typeface="Lora"/>
                <a:cs typeface="Lora"/>
                <a:sym typeface="Lora"/>
              </a:rPr>
              <a:t>Automated Marketing – AI-driven email &amp; social media campaigns increase engagement by 40%.</a:t>
            </a:r>
          </a:p>
          <a:p>
            <a:pPr algn="just" marL="569756" indent="-284878" lvl="1">
              <a:lnSpc>
                <a:spcPts val="3694"/>
              </a:lnSpc>
              <a:spcBef>
                <a:spcPct val="0"/>
              </a:spcBef>
              <a:buFont typeface="Arial"/>
              <a:buChar char="•"/>
            </a:pPr>
            <a:r>
              <a:rPr lang="en-US" sz="2638">
                <a:solidFill>
                  <a:srgbClr val="402F9A"/>
                </a:solidFill>
                <a:latin typeface="Lora"/>
                <a:ea typeface="Lora"/>
                <a:cs typeface="Lora"/>
                <a:sym typeface="Lora"/>
              </a:rPr>
              <a:t>Supply Chain Automation – AI predicts demand, reducing inventory waste by 30%.</a:t>
            </a:r>
          </a:p>
          <a:p>
            <a:pPr algn="just" marL="569756" indent="-284878" lvl="1">
              <a:lnSpc>
                <a:spcPts val="3694"/>
              </a:lnSpc>
              <a:spcBef>
                <a:spcPct val="0"/>
              </a:spcBef>
              <a:buFont typeface="Arial"/>
              <a:buChar char="•"/>
            </a:pPr>
            <a:r>
              <a:rPr lang="en-US" sz="2638">
                <a:solidFill>
                  <a:srgbClr val="402F9A"/>
                </a:solidFill>
                <a:latin typeface="Lora"/>
                <a:ea typeface="Lora"/>
                <a:cs typeface="Lora"/>
                <a:sym typeface="Lora"/>
              </a:rPr>
              <a:t>Voice &amp; Visual Search – Enhances customer experience and conversion rates.</a:t>
            </a:r>
          </a:p>
          <a:p>
            <a:pPr algn="just" marL="569756" indent="-284878" lvl="1">
              <a:lnSpc>
                <a:spcPts val="3694"/>
              </a:lnSpc>
              <a:spcBef>
                <a:spcPct val="0"/>
              </a:spcBef>
              <a:buFont typeface="Arial"/>
              <a:buChar char="•"/>
            </a:pPr>
            <a:r>
              <a:rPr lang="en-US" sz="2638">
                <a:solidFill>
                  <a:srgbClr val="402F9A"/>
                </a:solidFill>
                <a:latin typeface="Lora"/>
                <a:ea typeface="Lora"/>
                <a:cs typeface="Lora"/>
                <a:sym typeface="Lora"/>
              </a:rPr>
              <a:t>AI Content Curation – Generates newsletters, author interviews, and summaries for engagement.</a:t>
            </a:r>
          </a:p>
          <a:p>
            <a:pPr algn="just" marL="569756" indent="-284878" lvl="1">
              <a:lnSpc>
                <a:spcPts val="3694"/>
              </a:lnSpc>
              <a:spcBef>
                <a:spcPct val="0"/>
              </a:spcBef>
              <a:buFont typeface="Arial"/>
              <a:buChar char="•"/>
            </a:pPr>
            <a:r>
              <a:rPr lang="en-US" sz="2638">
                <a:solidFill>
                  <a:srgbClr val="402F9A"/>
                </a:solidFill>
                <a:latin typeface="Lora"/>
                <a:ea typeface="Lora"/>
                <a:cs typeface="Lora"/>
                <a:sym typeface="Lora"/>
              </a:rPr>
              <a:t>Sentiment Analysis – AI analyzes reviews to refine recommendations.</a:t>
            </a:r>
          </a:p>
          <a:p>
            <a:pPr algn="just">
              <a:lnSpc>
                <a:spcPts val="3694"/>
              </a:lnSpc>
              <a:spcBef>
                <a:spcPct val="0"/>
              </a:spcBef>
            </a:pPr>
            <a:r>
              <a:rPr lang="en-US" sz="2638">
                <a:solidFill>
                  <a:srgbClr val="402F9A"/>
                </a:solidFill>
                <a:latin typeface="Lora"/>
                <a:ea typeface="Lora"/>
                <a:cs typeface="Lora"/>
                <a:sym typeface="Lora"/>
              </a:rPr>
              <a:t>Implementation Plan:</a:t>
            </a:r>
          </a:p>
          <a:p>
            <a:pPr algn="just" marL="569756" indent="-284878" lvl="1">
              <a:lnSpc>
                <a:spcPts val="3694"/>
              </a:lnSpc>
              <a:spcBef>
                <a:spcPct val="0"/>
              </a:spcBef>
              <a:buFont typeface="Arial"/>
              <a:buChar char="•"/>
            </a:pPr>
            <a:r>
              <a:rPr lang="en-US" sz="2638">
                <a:solidFill>
                  <a:srgbClr val="402F9A"/>
                </a:solidFill>
                <a:latin typeface="Lora"/>
                <a:ea typeface="Lora"/>
                <a:cs typeface="Lora"/>
                <a:sym typeface="Lora"/>
              </a:rPr>
              <a:t>LLM-Powered Book Recommendations – AI-driven genre and trend analysis.</a:t>
            </a:r>
          </a:p>
          <a:p>
            <a:pPr algn="just" marL="569756" indent="-284878" lvl="1">
              <a:lnSpc>
                <a:spcPts val="3694"/>
              </a:lnSpc>
              <a:spcBef>
                <a:spcPct val="0"/>
              </a:spcBef>
              <a:buFont typeface="Arial"/>
              <a:buChar char="•"/>
            </a:pPr>
            <a:r>
              <a:rPr lang="en-US" sz="2638">
                <a:solidFill>
                  <a:srgbClr val="402F9A"/>
                </a:solidFill>
                <a:latin typeface="Lora"/>
                <a:ea typeface="Lora"/>
                <a:cs typeface="Lora"/>
                <a:sym typeface="Lora"/>
              </a:rPr>
              <a:t> Predictive Demand Forecasting – AI anticipates seasonal spikes for inventory planning.</a:t>
            </a:r>
          </a:p>
          <a:p>
            <a:pPr algn="just" marL="569756" indent="-284878" lvl="1">
              <a:lnSpc>
                <a:spcPts val="3694"/>
              </a:lnSpc>
              <a:spcBef>
                <a:spcPct val="0"/>
              </a:spcBef>
              <a:buFont typeface="Arial"/>
              <a:buChar char="•"/>
            </a:pPr>
            <a:r>
              <a:rPr lang="en-US" sz="2638">
                <a:solidFill>
                  <a:srgbClr val="402F9A"/>
                </a:solidFill>
                <a:latin typeface="Lora"/>
                <a:ea typeface="Lora"/>
                <a:cs typeface="Lora"/>
                <a:sym typeface="Lora"/>
              </a:rPr>
              <a:t>AI-Driven Marketing – Automated, real-time customer targeting.</a:t>
            </a:r>
          </a:p>
          <a:p>
            <a:pPr algn="just" marL="569756" indent="-284878" lvl="1">
              <a:lnSpc>
                <a:spcPts val="3694"/>
              </a:lnSpc>
              <a:spcBef>
                <a:spcPct val="0"/>
              </a:spcBef>
              <a:buFont typeface="Arial"/>
              <a:buChar char="•"/>
            </a:pPr>
            <a:r>
              <a:rPr lang="en-US" sz="2638">
                <a:solidFill>
                  <a:srgbClr val="402F9A"/>
                </a:solidFill>
                <a:latin typeface="Lora"/>
                <a:ea typeface="Lora"/>
                <a:cs typeface="Lora"/>
                <a:sym typeface="Lora"/>
              </a:rPr>
              <a:t>24/7 AI Chatbots – Instant customer support and order assistance.</a:t>
            </a:r>
          </a:p>
          <a:p>
            <a:pPr algn="just" marL="569756" indent="-284878" lvl="1">
              <a:lnSpc>
                <a:spcPts val="3694"/>
              </a:lnSpc>
              <a:spcBef>
                <a:spcPct val="0"/>
              </a:spcBef>
              <a:buFont typeface="Arial"/>
              <a:buChar char="•"/>
            </a:pPr>
            <a:r>
              <a:rPr lang="en-US" sz="2638">
                <a:solidFill>
                  <a:srgbClr val="402F9A"/>
                </a:solidFill>
                <a:latin typeface="Lora"/>
                <a:ea typeface="Lora"/>
                <a:cs typeface="Lora"/>
                <a:sym typeface="Lora"/>
              </a:rPr>
              <a:t>Fraud Detection – AI monitors transactions for security.</a:t>
            </a:r>
          </a:p>
          <a:p>
            <a:pPr algn="just" marL="569756" indent="-284878" lvl="1">
              <a:lnSpc>
                <a:spcPts val="3694"/>
              </a:lnSpc>
              <a:spcBef>
                <a:spcPct val="0"/>
              </a:spcBef>
              <a:buFont typeface="Arial"/>
              <a:buChar char="•"/>
            </a:pPr>
            <a:r>
              <a:rPr lang="en-US" sz="2638">
                <a:solidFill>
                  <a:srgbClr val="402F9A"/>
                </a:solidFill>
                <a:latin typeface="Lora"/>
                <a:ea typeface="Lora"/>
                <a:cs typeface="Lora"/>
                <a:sym typeface="Lora"/>
              </a:rPr>
              <a:t>AI-Optimized Order Fulfillment – Faster, cost-efficient shipping selection</a:t>
            </a:r>
          </a:p>
          <a:p>
            <a:pPr algn="just">
              <a:lnSpc>
                <a:spcPts val="3694"/>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19267" t="-66045" r="-15230" b="-71567"/>
            </a:stretch>
          </a:blipFill>
        </p:spPr>
      </p:sp>
      <p:sp>
        <p:nvSpPr>
          <p:cNvPr name="Freeform 3" id="3"/>
          <p:cNvSpPr/>
          <p:nvPr/>
        </p:nvSpPr>
        <p:spPr>
          <a:xfrm flipH="true" flipV="true" rot="0">
            <a:off x="-4533291" y="-3567897"/>
            <a:ext cx="11041811" cy="10972800"/>
          </a:xfrm>
          <a:custGeom>
            <a:avLst/>
            <a:gdLst/>
            <a:ahLst/>
            <a:cxnLst/>
            <a:rect r="r" b="b" t="t" l="l"/>
            <a:pathLst>
              <a:path h="10972800" w="11041811">
                <a:moveTo>
                  <a:pt x="11041812" y="10972800"/>
                </a:moveTo>
                <a:lnTo>
                  <a:pt x="0" y="10972800"/>
                </a:lnTo>
                <a:lnTo>
                  <a:pt x="0" y="0"/>
                </a:lnTo>
                <a:lnTo>
                  <a:pt x="11041812" y="0"/>
                </a:lnTo>
                <a:lnTo>
                  <a:pt x="11041812" y="10972800"/>
                </a:lnTo>
                <a:close/>
              </a:path>
            </a:pathLst>
          </a:custGeom>
          <a:blipFill>
            <a:blip r:embed="rId2"/>
            <a:stretch>
              <a:fillRect l="0" t="0" r="0" b="0"/>
            </a:stretch>
          </a:blipFill>
        </p:spPr>
      </p:sp>
      <p:sp>
        <p:nvSpPr>
          <p:cNvPr name="Freeform 4" id="4"/>
          <p:cNvSpPr/>
          <p:nvPr/>
        </p:nvSpPr>
        <p:spPr>
          <a:xfrm flipH="false" flipV="false" rot="5400000">
            <a:off x="-4566903" y="-6470125"/>
            <a:ext cx="23005538" cy="28180503"/>
          </a:xfrm>
          <a:custGeom>
            <a:avLst/>
            <a:gdLst/>
            <a:ahLst/>
            <a:cxnLst/>
            <a:rect r="r" b="b" t="t" l="l"/>
            <a:pathLst>
              <a:path h="28180503" w="23005538">
                <a:moveTo>
                  <a:pt x="0" y="0"/>
                </a:moveTo>
                <a:lnTo>
                  <a:pt x="23005538" y="0"/>
                </a:lnTo>
                <a:lnTo>
                  <a:pt x="23005538" y="28180503"/>
                </a:lnTo>
                <a:lnTo>
                  <a:pt x="0" y="28180503"/>
                </a:lnTo>
                <a:lnTo>
                  <a:pt x="0" y="0"/>
                </a:lnTo>
                <a:close/>
              </a:path>
            </a:pathLst>
          </a:custGeom>
          <a:blipFill>
            <a:blip r:embed="rId3">
              <a:alphaModFix amt="24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367547" y="11357104"/>
            <a:ext cx="8104458" cy="8104458"/>
          </a:xfrm>
          <a:custGeom>
            <a:avLst/>
            <a:gdLst/>
            <a:ahLst/>
            <a:cxnLst/>
            <a:rect r="r" b="b" t="t" l="l"/>
            <a:pathLst>
              <a:path h="8104458" w="8104458">
                <a:moveTo>
                  <a:pt x="0" y="0"/>
                </a:moveTo>
                <a:lnTo>
                  <a:pt x="8104458" y="0"/>
                </a:lnTo>
                <a:lnTo>
                  <a:pt x="8104458" y="8104458"/>
                </a:lnTo>
                <a:lnTo>
                  <a:pt x="0" y="81044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21680255" y="-6649403"/>
            <a:ext cx="9414294" cy="9414294"/>
          </a:xfrm>
          <a:custGeom>
            <a:avLst/>
            <a:gdLst/>
            <a:ahLst/>
            <a:cxnLst/>
            <a:rect r="r" b="b" t="t" l="l"/>
            <a:pathLst>
              <a:path h="9414294" w="9414294">
                <a:moveTo>
                  <a:pt x="0" y="0"/>
                </a:moveTo>
                <a:lnTo>
                  <a:pt x="9414295" y="0"/>
                </a:lnTo>
                <a:lnTo>
                  <a:pt x="9414295" y="9414295"/>
                </a:lnTo>
                <a:lnTo>
                  <a:pt x="0" y="941429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5400000">
            <a:off x="11509631" y="-11877020"/>
            <a:ext cx="23005538" cy="28180503"/>
          </a:xfrm>
          <a:custGeom>
            <a:avLst/>
            <a:gdLst/>
            <a:ahLst/>
            <a:cxnLst/>
            <a:rect r="r" b="b" t="t" l="l"/>
            <a:pathLst>
              <a:path h="28180503" w="23005538">
                <a:moveTo>
                  <a:pt x="0" y="0"/>
                </a:moveTo>
                <a:lnTo>
                  <a:pt x="23005538" y="0"/>
                </a:lnTo>
                <a:lnTo>
                  <a:pt x="23005538" y="28180503"/>
                </a:lnTo>
                <a:lnTo>
                  <a:pt x="0" y="28180503"/>
                </a:lnTo>
                <a:lnTo>
                  <a:pt x="0" y="0"/>
                </a:lnTo>
                <a:close/>
              </a:path>
            </a:pathLst>
          </a:custGeom>
          <a:blipFill>
            <a:blip r:embed="rId3">
              <a:alphaModFix amt="24000"/>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649618" y="4110527"/>
            <a:ext cx="23472369" cy="9193401"/>
            <a:chOff x="0" y="0"/>
            <a:chExt cx="4636517" cy="1815980"/>
          </a:xfrm>
        </p:grpSpPr>
        <p:sp>
          <p:nvSpPr>
            <p:cNvPr name="Freeform 9" id="9"/>
            <p:cNvSpPr/>
            <p:nvPr/>
          </p:nvSpPr>
          <p:spPr>
            <a:xfrm flipH="false" flipV="false" rot="0">
              <a:off x="0" y="0"/>
              <a:ext cx="4636517" cy="1815980"/>
            </a:xfrm>
            <a:custGeom>
              <a:avLst/>
              <a:gdLst/>
              <a:ahLst/>
              <a:cxnLst/>
              <a:rect r="r" b="b" t="t" l="l"/>
              <a:pathLst>
                <a:path h="1815980" w="4636517">
                  <a:moveTo>
                    <a:pt x="0" y="0"/>
                  </a:moveTo>
                  <a:lnTo>
                    <a:pt x="4636517" y="0"/>
                  </a:lnTo>
                  <a:lnTo>
                    <a:pt x="4636517" y="1815980"/>
                  </a:lnTo>
                  <a:lnTo>
                    <a:pt x="0" y="1815980"/>
                  </a:lnTo>
                  <a:close/>
                </a:path>
              </a:pathLst>
            </a:custGeom>
            <a:solidFill>
              <a:srgbClr val="ACACD9">
                <a:alpha val="92941"/>
              </a:srgbClr>
            </a:solidFill>
          </p:spPr>
        </p:sp>
        <p:sp>
          <p:nvSpPr>
            <p:cNvPr name="TextBox 10" id="10"/>
            <p:cNvSpPr txBox="true"/>
            <p:nvPr/>
          </p:nvSpPr>
          <p:spPr>
            <a:xfrm>
              <a:off x="0" y="-57150"/>
              <a:ext cx="4636517" cy="1873130"/>
            </a:xfrm>
            <a:prstGeom prst="rect">
              <a:avLst/>
            </a:prstGeom>
          </p:spPr>
          <p:txBody>
            <a:bodyPr anchor="ctr" rtlCol="false" tIns="50800" lIns="50800" bIns="50800" rIns="50800"/>
            <a:lstStyle/>
            <a:p>
              <a:pPr algn="l">
                <a:lnSpc>
                  <a:spcPts val="4619"/>
                </a:lnSpc>
              </a:pPr>
            </a:p>
            <a:p>
              <a:pPr algn="l">
                <a:lnSpc>
                  <a:spcPts val="4619"/>
                </a:lnSpc>
              </a:pPr>
            </a:p>
            <a:p>
              <a:pPr algn="l">
                <a:lnSpc>
                  <a:spcPts val="4619"/>
                </a:lnSpc>
              </a:pPr>
            </a:p>
            <a:p>
              <a:pPr algn="l">
                <a:lnSpc>
                  <a:spcPts val="4619"/>
                </a:lnSpc>
              </a:pPr>
              <a:r>
                <a:rPr lang="en-US" sz="3299">
                  <a:solidFill>
                    <a:srgbClr val="402F9A">
                      <a:alpha val="92941"/>
                    </a:srgbClr>
                  </a:solidFill>
                  <a:latin typeface="Lora"/>
                  <a:ea typeface="Lora"/>
                  <a:cs typeface="Lora"/>
                  <a:sym typeface="Lora"/>
                </a:rPr>
                <a:t>Key Risks:</a:t>
              </a:r>
            </a:p>
            <a:p>
              <a:pPr algn="l" marL="712467" indent="-356233" lvl="1">
                <a:lnSpc>
                  <a:spcPts val="4619"/>
                </a:lnSpc>
                <a:buFont typeface="Arial"/>
                <a:buChar char="•"/>
              </a:pPr>
              <a:r>
                <a:rPr lang="en-US" sz="3299">
                  <a:solidFill>
                    <a:srgbClr val="402F9A">
                      <a:alpha val="92941"/>
                    </a:srgbClr>
                  </a:solidFill>
                  <a:latin typeface="Lora"/>
                  <a:ea typeface="Lora"/>
                  <a:cs typeface="Lora"/>
                  <a:sym typeface="Lora"/>
                </a:rPr>
                <a:t>Bias in AI Hiring – Lawsuits in 2024 (Google, Microsoft) due to biased AI filtering out minority candidates.</a:t>
              </a:r>
            </a:p>
            <a:p>
              <a:pPr algn="l" marL="712467" indent="-356233" lvl="1">
                <a:lnSpc>
                  <a:spcPts val="4619"/>
                </a:lnSpc>
                <a:buFont typeface="Arial"/>
                <a:buChar char="•"/>
              </a:pPr>
              <a:r>
                <a:rPr lang="en-US" sz="3299">
                  <a:solidFill>
                    <a:srgbClr val="402F9A">
                      <a:alpha val="92941"/>
                    </a:srgbClr>
                  </a:solidFill>
                  <a:latin typeface="Lora"/>
                  <a:ea typeface="Lora"/>
                  <a:cs typeface="Lora"/>
                  <a:sym typeface="Lora"/>
                </a:rPr>
                <a:t>Lack of Transparency – AI hiring decisions are "black boxes," with little feedback for rejected candidates.</a:t>
              </a:r>
            </a:p>
            <a:p>
              <a:pPr algn="l" marL="712467" indent="-356233" lvl="1">
                <a:lnSpc>
                  <a:spcPts val="4619"/>
                </a:lnSpc>
                <a:buFont typeface="Arial"/>
                <a:buChar char="•"/>
              </a:pPr>
              <a:r>
                <a:rPr lang="en-US" sz="3299">
                  <a:solidFill>
                    <a:srgbClr val="402F9A">
                      <a:alpha val="92941"/>
                    </a:srgbClr>
                  </a:solidFill>
                  <a:latin typeface="Lora"/>
                  <a:ea typeface="Lora"/>
                  <a:cs typeface="Lora"/>
                  <a:sym typeface="Lora"/>
                </a:rPr>
                <a:t>Data Privacy Issues – AI tools mishandling personal and biometric data, raising legal concerns.</a:t>
              </a:r>
            </a:p>
            <a:p>
              <a:pPr algn="l" marL="712467" indent="-356233" lvl="1">
                <a:lnSpc>
                  <a:spcPts val="4619"/>
                </a:lnSpc>
                <a:buFont typeface="Arial"/>
                <a:buChar char="•"/>
              </a:pPr>
              <a:r>
                <a:rPr lang="en-US" sz="3299">
                  <a:solidFill>
                    <a:srgbClr val="402F9A">
                      <a:alpha val="92941"/>
                    </a:srgbClr>
                  </a:solidFill>
                  <a:latin typeface="Lora"/>
                  <a:ea typeface="Lora"/>
                  <a:cs typeface="Lora"/>
                  <a:sym typeface="Lora"/>
                </a:rPr>
                <a:t>Job Displacement – AI reduces HR roles but may overlook soft skills and diverse talent.</a:t>
              </a:r>
            </a:p>
            <a:p>
              <a:pPr algn="l">
                <a:lnSpc>
                  <a:spcPts val="4619"/>
                </a:lnSpc>
              </a:pPr>
              <a:r>
                <a:rPr lang="en-US" sz="3299">
                  <a:solidFill>
                    <a:srgbClr val="402F9A">
                      <a:alpha val="92941"/>
                    </a:srgbClr>
                  </a:solidFill>
                  <a:latin typeface="Lora"/>
                  <a:ea typeface="Lora"/>
                  <a:cs typeface="Lora"/>
                  <a:sym typeface="Lora"/>
                </a:rPr>
                <a:t>Proposed Solutions:</a:t>
              </a:r>
            </a:p>
            <a:p>
              <a:pPr algn="l" marL="712467" indent="-356233" lvl="1">
                <a:lnSpc>
                  <a:spcPts val="4619"/>
                </a:lnSpc>
                <a:buAutoNum type="arabicPeriod" startAt="1"/>
              </a:pPr>
              <a:r>
                <a:rPr lang="en-US" sz="3299">
                  <a:solidFill>
                    <a:srgbClr val="402F9A">
                      <a:alpha val="92941"/>
                    </a:srgbClr>
                  </a:solidFill>
                  <a:latin typeface="Lora"/>
                  <a:ea typeface="Lora"/>
                  <a:cs typeface="Lora"/>
                  <a:sym typeface="Lora"/>
                </a:rPr>
                <a:t>AI Audits – Regular third-party evaluations to detect bias.</a:t>
              </a:r>
            </a:p>
            <a:p>
              <a:pPr algn="l" marL="712467" indent="-356233" lvl="1">
                <a:lnSpc>
                  <a:spcPts val="4619"/>
                </a:lnSpc>
                <a:buAutoNum type="arabicPeriod" startAt="1"/>
              </a:pPr>
              <a:r>
                <a:rPr lang="en-US" sz="3299">
                  <a:solidFill>
                    <a:srgbClr val="402F9A">
                      <a:alpha val="92941"/>
                    </a:srgbClr>
                  </a:solidFill>
                  <a:latin typeface="Lora"/>
                  <a:ea typeface="Lora"/>
                  <a:cs typeface="Lora"/>
                  <a:sym typeface="Lora"/>
                </a:rPr>
                <a:t>Human-AI Collaboration – AI assists but doesn’t replace human decision-making.</a:t>
              </a:r>
            </a:p>
            <a:p>
              <a:pPr algn="l" marL="712467" indent="-356233" lvl="1">
                <a:lnSpc>
                  <a:spcPts val="4619"/>
                </a:lnSpc>
                <a:buAutoNum type="arabicPeriod" startAt="1"/>
              </a:pPr>
              <a:r>
                <a:rPr lang="en-US" sz="3299">
                  <a:solidFill>
                    <a:srgbClr val="402F9A">
                      <a:alpha val="92941"/>
                    </a:srgbClr>
                  </a:solidFill>
                  <a:latin typeface="Lora"/>
                  <a:ea typeface="Lora"/>
                  <a:cs typeface="Lora"/>
                  <a:sym typeface="Lora"/>
                </a:rPr>
                <a:t>Stronger Regulations – Stricter compliance with anti-discrimination laws.</a:t>
              </a:r>
            </a:p>
            <a:p>
              <a:pPr algn="l" marL="712467" indent="-356233" lvl="1">
                <a:lnSpc>
                  <a:spcPts val="4619"/>
                </a:lnSpc>
                <a:buAutoNum type="arabicPeriod" startAt="1"/>
              </a:pPr>
              <a:r>
                <a:rPr lang="en-US" sz="3299">
                  <a:solidFill>
                    <a:srgbClr val="402F9A">
                      <a:alpha val="92941"/>
                    </a:srgbClr>
                  </a:solidFill>
                  <a:latin typeface="Lora"/>
                  <a:ea typeface="Lora"/>
                  <a:cs typeface="Lora"/>
                  <a:sym typeface="Lora"/>
                </a:rPr>
                <a:t>Bias-Resistant AI – Diverse training data and fairness-focused algorithms.</a:t>
              </a:r>
            </a:p>
            <a:p>
              <a:pPr algn="l" marL="712467" indent="-356233" lvl="1">
                <a:lnSpc>
                  <a:spcPts val="4619"/>
                </a:lnSpc>
                <a:buAutoNum type="arabicPeriod" startAt="1"/>
              </a:pPr>
              <a:r>
                <a:rPr lang="en-US" sz="3299">
                  <a:solidFill>
                    <a:srgbClr val="402F9A">
                      <a:alpha val="92941"/>
                    </a:srgbClr>
                  </a:solidFill>
                  <a:latin typeface="Lora"/>
                  <a:ea typeface="Lora"/>
                  <a:cs typeface="Lora"/>
                  <a:sym typeface="Lora"/>
                </a:rPr>
                <a:t>Candidate Appeal Process – Transparency in AI decisions with human-led reviews.</a:t>
              </a:r>
            </a:p>
            <a:p>
              <a:pPr algn="l">
                <a:lnSpc>
                  <a:spcPts val="4619"/>
                </a:lnSpc>
                <a:spcBef>
                  <a:spcPct val="0"/>
                </a:spcBef>
              </a:pPr>
            </a:p>
          </p:txBody>
        </p:sp>
      </p:grpSp>
      <p:grpSp>
        <p:nvGrpSpPr>
          <p:cNvPr name="Group 11" id="11"/>
          <p:cNvGrpSpPr/>
          <p:nvPr/>
        </p:nvGrpSpPr>
        <p:grpSpPr>
          <a:xfrm rot="0">
            <a:off x="843420" y="107478"/>
            <a:ext cx="23084764" cy="1721570"/>
            <a:chOff x="0" y="0"/>
            <a:chExt cx="5900557" cy="440040"/>
          </a:xfrm>
        </p:grpSpPr>
        <p:sp>
          <p:nvSpPr>
            <p:cNvPr name="Freeform 12" id="12"/>
            <p:cNvSpPr/>
            <p:nvPr/>
          </p:nvSpPr>
          <p:spPr>
            <a:xfrm flipH="false" flipV="false" rot="0">
              <a:off x="0" y="0"/>
              <a:ext cx="5900557" cy="440040"/>
            </a:xfrm>
            <a:custGeom>
              <a:avLst/>
              <a:gdLst/>
              <a:ahLst/>
              <a:cxnLst/>
              <a:rect r="r" b="b" t="t" l="l"/>
              <a:pathLst>
                <a:path h="440040" w="5900557">
                  <a:moveTo>
                    <a:pt x="0" y="0"/>
                  </a:moveTo>
                  <a:lnTo>
                    <a:pt x="5900557" y="0"/>
                  </a:lnTo>
                  <a:lnTo>
                    <a:pt x="5900557" y="440040"/>
                  </a:lnTo>
                  <a:lnTo>
                    <a:pt x="0" y="440040"/>
                  </a:lnTo>
                  <a:close/>
                </a:path>
              </a:pathLst>
            </a:custGeom>
            <a:solidFill>
              <a:srgbClr val="402F9A">
                <a:alpha val="73725"/>
              </a:srgbClr>
            </a:solidFill>
          </p:spPr>
        </p:sp>
        <p:sp>
          <p:nvSpPr>
            <p:cNvPr name="TextBox 13" id="13"/>
            <p:cNvSpPr txBox="true"/>
            <p:nvPr/>
          </p:nvSpPr>
          <p:spPr>
            <a:xfrm>
              <a:off x="0" y="-57150"/>
              <a:ext cx="5900557" cy="497190"/>
            </a:xfrm>
            <a:prstGeom prst="rect">
              <a:avLst/>
            </a:prstGeom>
          </p:spPr>
          <p:txBody>
            <a:bodyPr anchor="ctr" rtlCol="false" tIns="50800" lIns="50800" bIns="50800" rIns="50800"/>
            <a:lstStyle/>
            <a:p>
              <a:pPr algn="ctr">
                <a:lnSpc>
                  <a:spcPts val="3640"/>
                </a:lnSpc>
                <a:spcBef>
                  <a:spcPct val="0"/>
                </a:spcBef>
              </a:pPr>
            </a:p>
          </p:txBody>
        </p:sp>
      </p:grpSp>
      <p:sp>
        <p:nvSpPr>
          <p:cNvPr name="TextBox 14" id="14"/>
          <p:cNvSpPr txBox="true"/>
          <p:nvPr/>
        </p:nvSpPr>
        <p:spPr>
          <a:xfrm rot="0">
            <a:off x="-1315318" y="100491"/>
            <a:ext cx="15429613" cy="1564094"/>
          </a:xfrm>
          <a:prstGeom prst="rect">
            <a:avLst/>
          </a:prstGeom>
        </p:spPr>
        <p:txBody>
          <a:bodyPr anchor="t" rtlCol="false" tIns="0" lIns="0" bIns="0" rIns="0">
            <a:spAutoFit/>
          </a:bodyPr>
          <a:lstStyle/>
          <a:p>
            <a:pPr algn="ctr">
              <a:lnSpc>
                <a:spcPts val="12807"/>
              </a:lnSpc>
              <a:spcBef>
                <a:spcPct val="0"/>
              </a:spcBef>
            </a:pPr>
            <a:r>
              <a:rPr lang="en-US" sz="9148">
                <a:solidFill>
                  <a:srgbClr val="ACACD9"/>
                </a:solidFill>
                <a:latin typeface="Six Caps"/>
                <a:ea typeface="Six Caps"/>
                <a:cs typeface="Six Caps"/>
                <a:sym typeface="Six Caps"/>
              </a:rPr>
              <a:t>PHASE: 5 - Ethical Considerations &amp; Reflection</a:t>
            </a:r>
          </a:p>
        </p:txBody>
      </p:sp>
      <p:grpSp>
        <p:nvGrpSpPr>
          <p:cNvPr name="Group 15" id="15"/>
          <p:cNvGrpSpPr/>
          <p:nvPr/>
        </p:nvGrpSpPr>
        <p:grpSpPr>
          <a:xfrm rot="0">
            <a:off x="843420" y="2045000"/>
            <a:ext cx="23084764" cy="1684527"/>
            <a:chOff x="0" y="0"/>
            <a:chExt cx="5900557" cy="430572"/>
          </a:xfrm>
        </p:grpSpPr>
        <p:sp>
          <p:nvSpPr>
            <p:cNvPr name="Freeform 16" id="16"/>
            <p:cNvSpPr/>
            <p:nvPr/>
          </p:nvSpPr>
          <p:spPr>
            <a:xfrm flipH="false" flipV="false" rot="0">
              <a:off x="0" y="0"/>
              <a:ext cx="5900557" cy="430572"/>
            </a:xfrm>
            <a:custGeom>
              <a:avLst/>
              <a:gdLst/>
              <a:ahLst/>
              <a:cxnLst/>
              <a:rect r="r" b="b" t="t" l="l"/>
              <a:pathLst>
                <a:path h="430572" w="5900557">
                  <a:moveTo>
                    <a:pt x="0" y="0"/>
                  </a:moveTo>
                  <a:lnTo>
                    <a:pt x="5900557" y="0"/>
                  </a:lnTo>
                  <a:lnTo>
                    <a:pt x="5900557" y="430572"/>
                  </a:lnTo>
                  <a:lnTo>
                    <a:pt x="0" y="430572"/>
                  </a:lnTo>
                  <a:close/>
                </a:path>
              </a:pathLst>
            </a:custGeom>
            <a:solidFill>
              <a:srgbClr val="402F9A">
                <a:alpha val="73725"/>
              </a:srgbClr>
            </a:solidFill>
          </p:spPr>
        </p:sp>
        <p:sp>
          <p:nvSpPr>
            <p:cNvPr name="TextBox 17" id="17"/>
            <p:cNvSpPr txBox="true"/>
            <p:nvPr/>
          </p:nvSpPr>
          <p:spPr>
            <a:xfrm>
              <a:off x="0" y="-57150"/>
              <a:ext cx="5900557" cy="487722"/>
            </a:xfrm>
            <a:prstGeom prst="rect">
              <a:avLst/>
            </a:prstGeom>
          </p:spPr>
          <p:txBody>
            <a:bodyPr anchor="ctr" rtlCol="false" tIns="50800" lIns="50800" bIns="50800" rIns="50800"/>
            <a:lstStyle/>
            <a:p>
              <a:pPr algn="ctr">
                <a:lnSpc>
                  <a:spcPts val="3640"/>
                </a:lnSpc>
                <a:spcBef>
                  <a:spcPct val="0"/>
                </a:spcBef>
              </a:pPr>
            </a:p>
          </p:txBody>
        </p:sp>
      </p:grpSp>
      <p:sp>
        <p:nvSpPr>
          <p:cNvPr name="TextBox 18" id="18"/>
          <p:cNvSpPr txBox="true"/>
          <p:nvPr/>
        </p:nvSpPr>
        <p:spPr>
          <a:xfrm rot="0">
            <a:off x="-4533291" y="1873550"/>
            <a:ext cx="28177124" cy="1564094"/>
          </a:xfrm>
          <a:prstGeom prst="rect">
            <a:avLst/>
          </a:prstGeom>
        </p:spPr>
        <p:txBody>
          <a:bodyPr anchor="t" rtlCol="false" tIns="0" lIns="0" bIns="0" rIns="0">
            <a:spAutoFit/>
          </a:bodyPr>
          <a:lstStyle/>
          <a:p>
            <a:pPr algn="ctr">
              <a:lnSpc>
                <a:spcPts val="12807"/>
              </a:lnSpc>
              <a:spcBef>
                <a:spcPct val="0"/>
              </a:spcBef>
            </a:pPr>
            <a:r>
              <a:rPr lang="en-US" sz="9148">
                <a:solidFill>
                  <a:srgbClr val="ACACD9"/>
                </a:solidFill>
                <a:latin typeface="Six Caps"/>
                <a:ea typeface="Six Caps"/>
                <a:cs typeface="Six Caps"/>
                <a:sym typeface="Six Caps"/>
              </a:rPr>
              <a:t>prompt: "What are the ethical risks of AI-driven hiring systems in 2024?"</a:t>
            </a:r>
          </a:p>
        </p:txBody>
      </p:sp>
      <p:grpSp>
        <p:nvGrpSpPr>
          <p:cNvPr name="Group 19" id="19"/>
          <p:cNvGrpSpPr/>
          <p:nvPr/>
        </p:nvGrpSpPr>
        <p:grpSpPr>
          <a:xfrm rot="0">
            <a:off x="843420" y="4305559"/>
            <a:ext cx="7058593" cy="1684527"/>
            <a:chOff x="0" y="0"/>
            <a:chExt cx="1804204" cy="430572"/>
          </a:xfrm>
        </p:grpSpPr>
        <p:sp>
          <p:nvSpPr>
            <p:cNvPr name="Freeform 20" id="20"/>
            <p:cNvSpPr/>
            <p:nvPr/>
          </p:nvSpPr>
          <p:spPr>
            <a:xfrm flipH="false" flipV="false" rot="0">
              <a:off x="0" y="0"/>
              <a:ext cx="1804204" cy="430572"/>
            </a:xfrm>
            <a:custGeom>
              <a:avLst/>
              <a:gdLst/>
              <a:ahLst/>
              <a:cxnLst/>
              <a:rect r="r" b="b" t="t" l="l"/>
              <a:pathLst>
                <a:path h="430572" w="1804204">
                  <a:moveTo>
                    <a:pt x="0" y="0"/>
                  </a:moveTo>
                  <a:lnTo>
                    <a:pt x="1804204" y="0"/>
                  </a:lnTo>
                  <a:lnTo>
                    <a:pt x="1804204" y="430572"/>
                  </a:lnTo>
                  <a:lnTo>
                    <a:pt x="0" y="430572"/>
                  </a:lnTo>
                  <a:close/>
                </a:path>
              </a:pathLst>
            </a:custGeom>
            <a:solidFill>
              <a:srgbClr val="402F9A">
                <a:alpha val="73725"/>
              </a:srgbClr>
            </a:solidFill>
          </p:spPr>
        </p:sp>
        <p:sp>
          <p:nvSpPr>
            <p:cNvPr name="TextBox 21" id="21"/>
            <p:cNvSpPr txBox="true"/>
            <p:nvPr/>
          </p:nvSpPr>
          <p:spPr>
            <a:xfrm>
              <a:off x="0" y="-57150"/>
              <a:ext cx="1804204" cy="487722"/>
            </a:xfrm>
            <a:prstGeom prst="rect">
              <a:avLst/>
            </a:prstGeom>
          </p:spPr>
          <p:txBody>
            <a:bodyPr anchor="ctr" rtlCol="false" tIns="50800" lIns="50800" bIns="50800" rIns="50800"/>
            <a:lstStyle/>
            <a:p>
              <a:pPr algn="ctr">
                <a:lnSpc>
                  <a:spcPts val="3640"/>
                </a:lnSpc>
                <a:spcBef>
                  <a:spcPct val="0"/>
                </a:spcBef>
              </a:pPr>
            </a:p>
          </p:txBody>
        </p:sp>
      </p:grpSp>
      <p:sp>
        <p:nvSpPr>
          <p:cNvPr name="TextBox 22" id="22"/>
          <p:cNvSpPr txBox="true"/>
          <p:nvPr/>
        </p:nvSpPr>
        <p:spPr>
          <a:xfrm rot="0">
            <a:off x="539827" y="3966670"/>
            <a:ext cx="7665780" cy="2023415"/>
          </a:xfrm>
          <a:prstGeom prst="rect">
            <a:avLst/>
          </a:prstGeom>
        </p:spPr>
        <p:txBody>
          <a:bodyPr anchor="t" rtlCol="false" tIns="0" lIns="0" bIns="0" rIns="0">
            <a:spAutoFit/>
          </a:bodyPr>
          <a:lstStyle/>
          <a:p>
            <a:pPr algn="ctr">
              <a:lnSpc>
                <a:spcPts val="16573"/>
              </a:lnSpc>
              <a:spcBef>
                <a:spcPct val="0"/>
              </a:spcBef>
            </a:pPr>
            <a:r>
              <a:rPr lang="en-US" sz="11838">
                <a:solidFill>
                  <a:srgbClr val="ACACD9"/>
                </a:solidFill>
                <a:latin typeface="Six Caps"/>
                <a:ea typeface="Six Caps"/>
                <a:cs typeface="Six Caps"/>
                <a:sym typeface="Six Caps"/>
              </a:rPr>
              <a:t>AI-Generated Response: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19267" t="-66045" r="-15230" b="-71567"/>
            </a:stretch>
          </a:blipFill>
        </p:spPr>
      </p:sp>
      <p:sp>
        <p:nvSpPr>
          <p:cNvPr name="Freeform 3" id="3"/>
          <p:cNvSpPr/>
          <p:nvPr/>
        </p:nvSpPr>
        <p:spPr>
          <a:xfrm flipH="true" flipV="true" rot="0">
            <a:off x="-4533291" y="-3567897"/>
            <a:ext cx="11041811" cy="10972800"/>
          </a:xfrm>
          <a:custGeom>
            <a:avLst/>
            <a:gdLst/>
            <a:ahLst/>
            <a:cxnLst/>
            <a:rect r="r" b="b" t="t" l="l"/>
            <a:pathLst>
              <a:path h="10972800" w="11041811">
                <a:moveTo>
                  <a:pt x="11041812" y="10972800"/>
                </a:moveTo>
                <a:lnTo>
                  <a:pt x="0" y="10972800"/>
                </a:lnTo>
                <a:lnTo>
                  <a:pt x="0" y="0"/>
                </a:lnTo>
                <a:lnTo>
                  <a:pt x="11041812" y="0"/>
                </a:lnTo>
                <a:lnTo>
                  <a:pt x="11041812" y="10972800"/>
                </a:lnTo>
                <a:close/>
              </a:path>
            </a:pathLst>
          </a:custGeom>
          <a:blipFill>
            <a:blip r:embed="rId2"/>
            <a:stretch>
              <a:fillRect l="0" t="0" r="0" b="0"/>
            </a:stretch>
          </a:blipFill>
        </p:spPr>
      </p:sp>
      <p:sp>
        <p:nvSpPr>
          <p:cNvPr name="Freeform 4" id="4"/>
          <p:cNvSpPr/>
          <p:nvPr/>
        </p:nvSpPr>
        <p:spPr>
          <a:xfrm flipH="false" flipV="false" rot="5400000">
            <a:off x="-4566903" y="-6470125"/>
            <a:ext cx="23005538" cy="28180503"/>
          </a:xfrm>
          <a:custGeom>
            <a:avLst/>
            <a:gdLst/>
            <a:ahLst/>
            <a:cxnLst/>
            <a:rect r="r" b="b" t="t" l="l"/>
            <a:pathLst>
              <a:path h="28180503" w="23005538">
                <a:moveTo>
                  <a:pt x="0" y="0"/>
                </a:moveTo>
                <a:lnTo>
                  <a:pt x="23005538" y="0"/>
                </a:lnTo>
                <a:lnTo>
                  <a:pt x="23005538" y="28180503"/>
                </a:lnTo>
                <a:lnTo>
                  <a:pt x="0" y="28180503"/>
                </a:lnTo>
                <a:lnTo>
                  <a:pt x="0" y="0"/>
                </a:lnTo>
                <a:close/>
              </a:path>
            </a:pathLst>
          </a:custGeom>
          <a:blipFill>
            <a:blip r:embed="rId3">
              <a:alphaModFix amt="24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367547" y="11357104"/>
            <a:ext cx="8104458" cy="8104458"/>
          </a:xfrm>
          <a:custGeom>
            <a:avLst/>
            <a:gdLst/>
            <a:ahLst/>
            <a:cxnLst/>
            <a:rect r="r" b="b" t="t" l="l"/>
            <a:pathLst>
              <a:path h="8104458" w="8104458">
                <a:moveTo>
                  <a:pt x="0" y="0"/>
                </a:moveTo>
                <a:lnTo>
                  <a:pt x="8104458" y="0"/>
                </a:lnTo>
                <a:lnTo>
                  <a:pt x="8104458" y="8104458"/>
                </a:lnTo>
                <a:lnTo>
                  <a:pt x="0" y="81044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21680255" y="-6649403"/>
            <a:ext cx="9414294" cy="9414294"/>
          </a:xfrm>
          <a:custGeom>
            <a:avLst/>
            <a:gdLst/>
            <a:ahLst/>
            <a:cxnLst/>
            <a:rect r="r" b="b" t="t" l="l"/>
            <a:pathLst>
              <a:path h="9414294" w="9414294">
                <a:moveTo>
                  <a:pt x="0" y="0"/>
                </a:moveTo>
                <a:lnTo>
                  <a:pt x="9414295" y="0"/>
                </a:lnTo>
                <a:lnTo>
                  <a:pt x="9414295" y="9414295"/>
                </a:lnTo>
                <a:lnTo>
                  <a:pt x="0" y="941429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5400000">
            <a:off x="11509631" y="-11877020"/>
            <a:ext cx="23005538" cy="28180503"/>
          </a:xfrm>
          <a:custGeom>
            <a:avLst/>
            <a:gdLst/>
            <a:ahLst/>
            <a:cxnLst/>
            <a:rect r="r" b="b" t="t" l="l"/>
            <a:pathLst>
              <a:path h="28180503" w="23005538">
                <a:moveTo>
                  <a:pt x="0" y="0"/>
                </a:moveTo>
                <a:lnTo>
                  <a:pt x="23005538" y="0"/>
                </a:lnTo>
                <a:lnTo>
                  <a:pt x="23005538" y="28180503"/>
                </a:lnTo>
                <a:lnTo>
                  <a:pt x="0" y="28180503"/>
                </a:lnTo>
                <a:lnTo>
                  <a:pt x="0" y="0"/>
                </a:lnTo>
                <a:close/>
              </a:path>
            </a:pathLst>
          </a:custGeom>
          <a:blipFill>
            <a:blip r:embed="rId3">
              <a:alphaModFix amt="24000"/>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987615" y="-70973"/>
            <a:ext cx="21869360" cy="2835865"/>
          </a:xfrm>
          <a:prstGeom prst="rect">
            <a:avLst/>
          </a:prstGeom>
        </p:spPr>
        <p:txBody>
          <a:bodyPr anchor="t" rtlCol="false" tIns="0" lIns="0" bIns="0" rIns="0">
            <a:spAutoFit/>
          </a:bodyPr>
          <a:lstStyle/>
          <a:p>
            <a:pPr algn="ctr">
              <a:lnSpc>
                <a:spcPts val="23102"/>
              </a:lnSpc>
              <a:spcBef>
                <a:spcPct val="0"/>
              </a:spcBef>
            </a:pPr>
            <a:r>
              <a:rPr lang="en-US" sz="16501">
                <a:solidFill>
                  <a:srgbClr val="402F9A"/>
                </a:solidFill>
                <a:latin typeface="Six Caps"/>
                <a:ea typeface="Six Caps"/>
                <a:cs typeface="Six Caps"/>
                <a:sym typeface="Six Caps"/>
              </a:rPr>
              <a:t>AI POSTER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19267" t="-66045" r="-15230" b="-71567"/>
            </a:stretch>
          </a:blipFill>
        </p:spPr>
      </p:sp>
      <p:sp>
        <p:nvSpPr>
          <p:cNvPr name="Freeform 3" id="3"/>
          <p:cNvSpPr/>
          <p:nvPr/>
        </p:nvSpPr>
        <p:spPr>
          <a:xfrm flipH="true" flipV="true" rot="0">
            <a:off x="-4533291" y="-3567897"/>
            <a:ext cx="11041811" cy="10972800"/>
          </a:xfrm>
          <a:custGeom>
            <a:avLst/>
            <a:gdLst/>
            <a:ahLst/>
            <a:cxnLst/>
            <a:rect r="r" b="b" t="t" l="l"/>
            <a:pathLst>
              <a:path h="10972800" w="11041811">
                <a:moveTo>
                  <a:pt x="11041812" y="10972800"/>
                </a:moveTo>
                <a:lnTo>
                  <a:pt x="0" y="10972800"/>
                </a:lnTo>
                <a:lnTo>
                  <a:pt x="0" y="0"/>
                </a:lnTo>
                <a:lnTo>
                  <a:pt x="11041812" y="0"/>
                </a:lnTo>
                <a:lnTo>
                  <a:pt x="11041812" y="10972800"/>
                </a:lnTo>
                <a:close/>
              </a:path>
            </a:pathLst>
          </a:custGeom>
          <a:blipFill>
            <a:blip r:embed="rId2"/>
            <a:stretch>
              <a:fillRect l="0" t="0" r="0" b="0"/>
            </a:stretch>
          </a:blipFill>
        </p:spPr>
      </p:sp>
      <p:sp>
        <p:nvSpPr>
          <p:cNvPr name="Freeform 4" id="4"/>
          <p:cNvSpPr/>
          <p:nvPr/>
        </p:nvSpPr>
        <p:spPr>
          <a:xfrm flipH="false" flipV="false" rot="5400000">
            <a:off x="-4566903" y="-6470125"/>
            <a:ext cx="23005538" cy="28180503"/>
          </a:xfrm>
          <a:custGeom>
            <a:avLst/>
            <a:gdLst/>
            <a:ahLst/>
            <a:cxnLst/>
            <a:rect r="r" b="b" t="t" l="l"/>
            <a:pathLst>
              <a:path h="28180503" w="23005538">
                <a:moveTo>
                  <a:pt x="0" y="0"/>
                </a:moveTo>
                <a:lnTo>
                  <a:pt x="23005538" y="0"/>
                </a:lnTo>
                <a:lnTo>
                  <a:pt x="23005538" y="28180503"/>
                </a:lnTo>
                <a:lnTo>
                  <a:pt x="0" y="28180503"/>
                </a:lnTo>
                <a:lnTo>
                  <a:pt x="0" y="0"/>
                </a:lnTo>
                <a:close/>
              </a:path>
            </a:pathLst>
          </a:custGeom>
          <a:blipFill>
            <a:blip r:embed="rId3">
              <a:alphaModFix amt="24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367547" y="11357104"/>
            <a:ext cx="8104458" cy="8104458"/>
          </a:xfrm>
          <a:custGeom>
            <a:avLst/>
            <a:gdLst/>
            <a:ahLst/>
            <a:cxnLst/>
            <a:rect r="r" b="b" t="t" l="l"/>
            <a:pathLst>
              <a:path h="8104458" w="8104458">
                <a:moveTo>
                  <a:pt x="0" y="0"/>
                </a:moveTo>
                <a:lnTo>
                  <a:pt x="8104458" y="0"/>
                </a:lnTo>
                <a:lnTo>
                  <a:pt x="8104458" y="8104458"/>
                </a:lnTo>
                <a:lnTo>
                  <a:pt x="0" y="81044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21680255" y="-6649403"/>
            <a:ext cx="9414294" cy="9414294"/>
          </a:xfrm>
          <a:custGeom>
            <a:avLst/>
            <a:gdLst/>
            <a:ahLst/>
            <a:cxnLst/>
            <a:rect r="r" b="b" t="t" l="l"/>
            <a:pathLst>
              <a:path h="9414294" w="9414294">
                <a:moveTo>
                  <a:pt x="0" y="0"/>
                </a:moveTo>
                <a:lnTo>
                  <a:pt x="9414295" y="0"/>
                </a:lnTo>
                <a:lnTo>
                  <a:pt x="9414295" y="9414295"/>
                </a:lnTo>
                <a:lnTo>
                  <a:pt x="0" y="941429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5400000">
            <a:off x="11509631" y="-11877020"/>
            <a:ext cx="23005538" cy="28180503"/>
          </a:xfrm>
          <a:custGeom>
            <a:avLst/>
            <a:gdLst/>
            <a:ahLst/>
            <a:cxnLst/>
            <a:rect r="r" b="b" t="t" l="l"/>
            <a:pathLst>
              <a:path h="28180503" w="23005538">
                <a:moveTo>
                  <a:pt x="0" y="0"/>
                </a:moveTo>
                <a:lnTo>
                  <a:pt x="23005538" y="0"/>
                </a:lnTo>
                <a:lnTo>
                  <a:pt x="23005538" y="28180503"/>
                </a:lnTo>
                <a:lnTo>
                  <a:pt x="0" y="28180503"/>
                </a:lnTo>
                <a:lnTo>
                  <a:pt x="0" y="0"/>
                </a:lnTo>
                <a:close/>
              </a:path>
            </a:pathLst>
          </a:custGeom>
          <a:blipFill>
            <a:blip r:embed="rId3">
              <a:alphaModFix amt="24000"/>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431065" y="2764892"/>
            <a:ext cx="23472369" cy="10292543"/>
            <a:chOff x="0" y="0"/>
            <a:chExt cx="4636517" cy="2033095"/>
          </a:xfrm>
        </p:grpSpPr>
        <p:sp>
          <p:nvSpPr>
            <p:cNvPr name="Freeform 9" id="9"/>
            <p:cNvSpPr/>
            <p:nvPr/>
          </p:nvSpPr>
          <p:spPr>
            <a:xfrm flipH="false" flipV="false" rot="0">
              <a:off x="0" y="0"/>
              <a:ext cx="4636517" cy="2033095"/>
            </a:xfrm>
            <a:custGeom>
              <a:avLst/>
              <a:gdLst/>
              <a:ahLst/>
              <a:cxnLst/>
              <a:rect r="r" b="b" t="t" l="l"/>
              <a:pathLst>
                <a:path h="2033095" w="4636517">
                  <a:moveTo>
                    <a:pt x="0" y="0"/>
                  </a:moveTo>
                  <a:lnTo>
                    <a:pt x="4636517" y="0"/>
                  </a:lnTo>
                  <a:lnTo>
                    <a:pt x="4636517" y="2033095"/>
                  </a:lnTo>
                  <a:lnTo>
                    <a:pt x="0" y="2033095"/>
                  </a:lnTo>
                  <a:close/>
                </a:path>
              </a:pathLst>
            </a:custGeom>
            <a:solidFill>
              <a:srgbClr val="ACACD9">
                <a:alpha val="73725"/>
              </a:srgbClr>
            </a:solidFill>
          </p:spPr>
        </p:sp>
        <p:sp>
          <p:nvSpPr>
            <p:cNvPr name="TextBox 10" id="10"/>
            <p:cNvSpPr txBox="true"/>
            <p:nvPr/>
          </p:nvSpPr>
          <p:spPr>
            <a:xfrm>
              <a:off x="0" y="-76200"/>
              <a:ext cx="4636517" cy="2109295"/>
            </a:xfrm>
            <a:prstGeom prst="rect">
              <a:avLst/>
            </a:prstGeom>
          </p:spPr>
          <p:txBody>
            <a:bodyPr anchor="ctr" rtlCol="false" tIns="50800" lIns="50800" bIns="50800" rIns="50800"/>
            <a:lstStyle/>
            <a:p>
              <a:pPr algn="just">
                <a:lnSpc>
                  <a:spcPts val="5879"/>
                </a:lnSpc>
                <a:spcBef>
                  <a:spcPct val="0"/>
                </a:spcBef>
              </a:pPr>
              <a:r>
                <a:rPr lang="en-US" sz="4199">
                  <a:solidFill>
                    <a:srgbClr val="402F9A">
                      <a:alpha val="73725"/>
                    </a:srgbClr>
                  </a:solidFill>
                  <a:latin typeface="Lora"/>
                  <a:ea typeface="Lora"/>
                  <a:cs typeface="Lora"/>
                  <a:sym typeface="Lora"/>
                </a:rPr>
                <a:t>        AI-driven automation is revolutionizing businesses, improving efficiency, personalization, and cost savings. From e-commerce and supply chain management to customer service and hiring, AI enhances operations but also presents challenges like bias, transparency issues, and job displacement. Case studies show AI’s power in scaling businesses and optimizing decision-making, yet ethical risks remain. The key takeaway is that AI should complement, not replace, human oversight. Companies must adopt ethical AI practices, governance frameworks, and bias-resistant models to ensure fairness. Responsible AI implementation, balancing automation with human judgment, is essential for long-term success and trust in AI-powered business solutions.</a:t>
              </a:r>
            </a:p>
          </p:txBody>
        </p:sp>
      </p:grpSp>
      <p:sp>
        <p:nvSpPr>
          <p:cNvPr name="TextBox 11" id="11"/>
          <p:cNvSpPr txBox="true"/>
          <p:nvPr/>
        </p:nvSpPr>
        <p:spPr>
          <a:xfrm rot="0">
            <a:off x="987615" y="-70973"/>
            <a:ext cx="21869360" cy="2835865"/>
          </a:xfrm>
          <a:prstGeom prst="rect">
            <a:avLst/>
          </a:prstGeom>
        </p:spPr>
        <p:txBody>
          <a:bodyPr anchor="t" rtlCol="false" tIns="0" lIns="0" bIns="0" rIns="0">
            <a:spAutoFit/>
          </a:bodyPr>
          <a:lstStyle/>
          <a:p>
            <a:pPr algn="ctr">
              <a:lnSpc>
                <a:spcPts val="23102"/>
              </a:lnSpc>
              <a:spcBef>
                <a:spcPct val="0"/>
              </a:spcBef>
            </a:pPr>
            <a:r>
              <a:rPr lang="en-US" sz="16501">
                <a:solidFill>
                  <a:srgbClr val="402F9A"/>
                </a:solidFill>
                <a:latin typeface="Six Caps"/>
                <a:ea typeface="Six Caps"/>
                <a:cs typeface="Six Caps"/>
                <a:sym typeface="Six Caps"/>
              </a:rPr>
              <a:t>CONCLUSION AND REFLECTION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19267" t="-66045" r="-15230" b="-71567"/>
            </a:stretch>
          </a:blipFill>
        </p:spPr>
      </p:sp>
      <p:sp>
        <p:nvSpPr>
          <p:cNvPr name="Freeform 3" id="3"/>
          <p:cNvSpPr/>
          <p:nvPr/>
        </p:nvSpPr>
        <p:spPr>
          <a:xfrm flipH="true" flipV="true" rot="0">
            <a:off x="-4533291" y="-3567897"/>
            <a:ext cx="11041811" cy="10972800"/>
          </a:xfrm>
          <a:custGeom>
            <a:avLst/>
            <a:gdLst/>
            <a:ahLst/>
            <a:cxnLst/>
            <a:rect r="r" b="b" t="t" l="l"/>
            <a:pathLst>
              <a:path h="10972800" w="11041811">
                <a:moveTo>
                  <a:pt x="11041812" y="10972800"/>
                </a:moveTo>
                <a:lnTo>
                  <a:pt x="0" y="10972800"/>
                </a:lnTo>
                <a:lnTo>
                  <a:pt x="0" y="0"/>
                </a:lnTo>
                <a:lnTo>
                  <a:pt x="11041812" y="0"/>
                </a:lnTo>
                <a:lnTo>
                  <a:pt x="11041812" y="10972800"/>
                </a:lnTo>
                <a:close/>
              </a:path>
            </a:pathLst>
          </a:custGeom>
          <a:blipFill>
            <a:blip r:embed="rId2"/>
            <a:stretch>
              <a:fillRect l="0" t="0" r="0" b="0"/>
            </a:stretch>
          </a:blipFill>
        </p:spPr>
      </p:sp>
      <p:sp>
        <p:nvSpPr>
          <p:cNvPr name="Freeform 4" id="4"/>
          <p:cNvSpPr/>
          <p:nvPr/>
        </p:nvSpPr>
        <p:spPr>
          <a:xfrm flipH="false" flipV="false" rot="5400000">
            <a:off x="-4566903" y="-6470125"/>
            <a:ext cx="23005538" cy="28180503"/>
          </a:xfrm>
          <a:custGeom>
            <a:avLst/>
            <a:gdLst/>
            <a:ahLst/>
            <a:cxnLst/>
            <a:rect r="r" b="b" t="t" l="l"/>
            <a:pathLst>
              <a:path h="28180503" w="23005538">
                <a:moveTo>
                  <a:pt x="0" y="0"/>
                </a:moveTo>
                <a:lnTo>
                  <a:pt x="23005538" y="0"/>
                </a:lnTo>
                <a:lnTo>
                  <a:pt x="23005538" y="28180503"/>
                </a:lnTo>
                <a:lnTo>
                  <a:pt x="0" y="28180503"/>
                </a:lnTo>
                <a:lnTo>
                  <a:pt x="0" y="0"/>
                </a:lnTo>
                <a:close/>
              </a:path>
            </a:pathLst>
          </a:custGeom>
          <a:blipFill>
            <a:blip r:embed="rId3">
              <a:alphaModFix amt="24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367547" y="11357104"/>
            <a:ext cx="8104458" cy="8104458"/>
          </a:xfrm>
          <a:custGeom>
            <a:avLst/>
            <a:gdLst/>
            <a:ahLst/>
            <a:cxnLst/>
            <a:rect r="r" b="b" t="t" l="l"/>
            <a:pathLst>
              <a:path h="8104458" w="8104458">
                <a:moveTo>
                  <a:pt x="0" y="0"/>
                </a:moveTo>
                <a:lnTo>
                  <a:pt x="8104458" y="0"/>
                </a:lnTo>
                <a:lnTo>
                  <a:pt x="8104458" y="8104458"/>
                </a:lnTo>
                <a:lnTo>
                  <a:pt x="0" y="81044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21680255" y="-6649403"/>
            <a:ext cx="9414294" cy="9414294"/>
          </a:xfrm>
          <a:custGeom>
            <a:avLst/>
            <a:gdLst/>
            <a:ahLst/>
            <a:cxnLst/>
            <a:rect r="r" b="b" t="t" l="l"/>
            <a:pathLst>
              <a:path h="9414294" w="9414294">
                <a:moveTo>
                  <a:pt x="0" y="0"/>
                </a:moveTo>
                <a:lnTo>
                  <a:pt x="9414295" y="0"/>
                </a:lnTo>
                <a:lnTo>
                  <a:pt x="9414295" y="9414295"/>
                </a:lnTo>
                <a:lnTo>
                  <a:pt x="0" y="941429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5400000">
            <a:off x="11509631" y="-11877020"/>
            <a:ext cx="23005538" cy="28180503"/>
          </a:xfrm>
          <a:custGeom>
            <a:avLst/>
            <a:gdLst/>
            <a:ahLst/>
            <a:cxnLst/>
            <a:rect r="r" b="b" t="t" l="l"/>
            <a:pathLst>
              <a:path h="28180503" w="23005538">
                <a:moveTo>
                  <a:pt x="0" y="0"/>
                </a:moveTo>
                <a:lnTo>
                  <a:pt x="23005538" y="0"/>
                </a:lnTo>
                <a:lnTo>
                  <a:pt x="23005538" y="28180503"/>
                </a:lnTo>
                <a:lnTo>
                  <a:pt x="0" y="28180503"/>
                </a:lnTo>
                <a:lnTo>
                  <a:pt x="0" y="0"/>
                </a:lnTo>
                <a:close/>
              </a:path>
            </a:pathLst>
          </a:custGeom>
          <a:blipFill>
            <a:blip r:embed="rId3">
              <a:alphaModFix amt="24000"/>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5655942" y="-3772523"/>
            <a:ext cx="35106814" cy="20945521"/>
            <a:chOff x="0" y="0"/>
            <a:chExt cx="46809085" cy="27927361"/>
          </a:xfrm>
        </p:grpSpPr>
        <p:sp>
          <p:nvSpPr>
            <p:cNvPr name="Freeform 9" id="9"/>
            <p:cNvSpPr/>
            <p:nvPr/>
          </p:nvSpPr>
          <p:spPr>
            <a:xfrm flipH="true" flipV="false" rot="10625066">
              <a:off x="27509192" y="480589"/>
              <a:ext cx="19104659" cy="8162900"/>
            </a:xfrm>
            <a:custGeom>
              <a:avLst/>
              <a:gdLst/>
              <a:ahLst/>
              <a:cxnLst/>
              <a:rect r="r" b="b" t="t" l="l"/>
              <a:pathLst>
                <a:path h="8162900" w="19104659">
                  <a:moveTo>
                    <a:pt x="19104658" y="0"/>
                  </a:moveTo>
                  <a:lnTo>
                    <a:pt x="0" y="0"/>
                  </a:lnTo>
                  <a:lnTo>
                    <a:pt x="0" y="8162899"/>
                  </a:lnTo>
                  <a:lnTo>
                    <a:pt x="19104658" y="8162899"/>
                  </a:lnTo>
                  <a:lnTo>
                    <a:pt x="19104658"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10369416">
              <a:off x="16883164" y="1067683"/>
              <a:ext cx="14414746" cy="5858625"/>
            </a:xfrm>
            <a:custGeom>
              <a:avLst/>
              <a:gdLst/>
              <a:ahLst/>
              <a:cxnLst/>
              <a:rect r="r" b="b" t="t" l="l"/>
              <a:pathLst>
                <a:path h="5858625" w="14414746">
                  <a:moveTo>
                    <a:pt x="0" y="0"/>
                  </a:moveTo>
                  <a:lnTo>
                    <a:pt x="14414746" y="0"/>
                  </a:lnTo>
                  <a:lnTo>
                    <a:pt x="14414746" y="5858625"/>
                  </a:lnTo>
                  <a:lnTo>
                    <a:pt x="0" y="58586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10800000">
              <a:off x="0" y="825889"/>
              <a:ext cx="19104659" cy="8162900"/>
            </a:xfrm>
            <a:custGeom>
              <a:avLst/>
              <a:gdLst/>
              <a:ahLst/>
              <a:cxnLst/>
              <a:rect r="r" b="b" t="t" l="l"/>
              <a:pathLst>
                <a:path h="8162900" w="19104659">
                  <a:moveTo>
                    <a:pt x="0" y="0"/>
                  </a:moveTo>
                  <a:lnTo>
                    <a:pt x="19104659" y="0"/>
                  </a:lnTo>
                  <a:lnTo>
                    <a:pt x="19104659" y="8162900"/>
                  </a:lnTo>
                  <a:lnTo>
                    <a:pt x="0" y="81629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true" flipV="false" rot="-174933">
              <a:off x="195235" y="19283873"/>
              <a:ext cx="19104659" cy="8162900"/>
            </a:xfrm>
            <a:custGeom>
              <a:avLst/>
              <a:gdLst/>
              <a:ahLst/>
              <a:cxnLst/>
              <a:rect r="r" b="b" t="t" l="l"/>
              <a:pathLst>
                <a:path h="8162900" w="19104659">
                  <a:moveTo>
                    <a:pt x="19104659" y="0"/>
                  </a:moveTo>
                  <a:lnTo>
                    <a:pt x="0" y="0"/>
                  </a:lnTo>
                  <a:lnTo>
                    <a:pt x="0" y="8162899"/>
                  </a:lnTo>
                  <a:lnTo>
                    <a:pt x="19104659" y="8162899"/>
                  </a:lnTo>
                  <a:lnTo>
                    <a:pt x="19104659"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430583">
              <a:off x="15511175" y="21001053"/>
              <a:ext cx="14414746" cy="5858625"/>
            </a:xfrm>
            <a:custGeom>
              <a:avLst/>
              <a:gdLst/>
              <a:ahLst/>
              <a:cxnLst/>
              <a:rect r="r" b="b" t="t" l="l"/>
              <a:pathLst>
                <a:path h="5858625" w="14414746">
                  <a:moveTo>
                    <a:pt x="0" y="0"/>
                  </a:moveTo>
                  <a:lnTo>
                    <a:pt x="14414747" y="0"/>
                  </a:lnTo>
                  <a:lnTo>
                    <a:pt x="14414747" y="5858625"/>
                  </a:lnTo>
                  <a:lnTo>
                    <a:pt x="0" y="585862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27704427" y="18938572"/>
              <a:ext cx="19104659" cy="8162900"/>
            </a:xfrm>
            <a:custGeom>
              <a:avLst/>
              <a:gdLst/>
              <a:ahLst/>
              <a:cxnLst/>
              <a:rect r="r" b="b" t="t" l="l"/>
              <a:pathLst>
                <a:path h="8162900" w="19104659">
                  <a:moveTo>
                    <a:pt x="0" y="0"/>
                  </a:moveTo>
                  <a:lnTo>
                    <a:pt x="19104658" y="0"/>
                  </a:lnTo>
                  <a:lnTo>
                    <a:pt x="19104658" y="8162900"/>
                  </a:lnTo>
                  <a:lnTo>
                    <a:pt x="0" y="81629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
        <p:nvSpPr>
          <p:cNvPr name="TextBox 15" id="15"/>
          <p:cNvSpPr txBox="true"/>
          <p:nvPr/>
        </p:nvSpPr>
        <p:spPr>
          <a:xfrm rot="0">
            <a:off x="1257320" y="5036352"/>
            <a:ext cx="21869360" cy="4270376"/>
          </a:xfrm>
          <a:prstGeom prst="rect">
            <a:avLst/>
          </a:prstGeom>
        </p:spPr>
        <p:txBody>
          <a:bodyPr anchor="t" rtlCol="false" tIns="0" lIns="0" bIns="0" rIns="0">
            <a:spAutoFit/>
          </a:bodyPr>
          <a:lstStyle/>
          <a:p>
            <a:pPr algn="ctr">
              <a:lnSpc>
                <a:spcPts val="34999"/>
              </a:lnSpc>
              <a:spcBef>
                <a:spcPct val="0"/>
              </a:spcBef>
            </a:pPr>
            <a:r>
              <a:rPr lang="en-US" sz="24999">
                <a:solidFill>
                  <a:srgbClr val="402F9A"/>
                </a:solidFill>
                <a:latin typeface="Six Caps"/>
                <a:ea typeface="Six Caps"/>
                <a:cs typeface="Six Caps"/>
                <a:sym typeface="Six Caps"/>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DAGgyHWWioo</dc:identifier>
  <dcterms:modified xsi:type="dcterms:W3CDTF">2011-08-01T06:04:30Z</dcterms:modified>
  <cp:revision>1</cp:revision>
  <dc:title>is funda</dc:title>
</cp:coreProperties>
</file>