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58" r:id="rId2"/>
    <p:sldMasterId id="2147483718" r:id="rId3"/>
  </p:sldMasterIdLst>
  <p:notesMasterIdLst>
    <p:notesMasterId r:id="rId55"/>
  </p:notesMasterIdLst>
  <p:sldIdLst>
    <p:sldId id="472" r:id="rId4"/>
    <p:sldId id="362" r:id="rId5"/>
    <p:sldId id="457" r:id="rId6"/>
    <p:sldId id="455" r:id="rId7"/>
    <p:sldId id="456" r:id="rId8"/>
    <p:sldId id="458" r:id="rId9"/>
    <p:sldId id="491" r:id="rId10"/>
    <p:sldId id="375" r:id="rId11"/>
    <p:sldId id="376" r:id="rId12"/>
    <p:sldId id="377" r:id="rId13"/>
    <p:sldId id="381" r:id="rId14"/>
    <p:sldId id="382" r:id="rId15"/>
    <p:sldId id="431" r:id="rId16"/>
    <p:sldId id="479" r:id="rId17"/>
    <p:sldId id="480" r:id="rId18"/>
    <p:sldId id="474" r:id="rId19"/>
    <p:sldId id="475" r:id="rId20"/>
    <p:sldId id="476" r:id="rId21"/>
    <p:sldId id="477" r:id="rId22"/>
    <p:sldId id="478" r:id="rId23"/>
    <p:sldId id="410" r:id="rId24"/>
    <p:sldId id="463" r:id="rId25"/>
    <p:sldId id="464" r:id="rId26"/>
    <p:sldId id="466" r:id="rId27"/>
    <p:sldId id="416" r:id="rId28"/>
    <p:sldId id="465" r:id="rId29"/>
    <p:sldId id="493" r:id="rId30"/>
    <p:sldId id="417" r:id="rId31"/>
    <p:sldId id="418" r:id="rId32"/>
    <p:sldId id="413" r:id="rId33"/>
    <p:sldId id="414" r:id="rId34"/>
    <p:sldId id="445" r:id="rId35"/>
    <p:sldId id="439" r:id="rId36"/>
    <p:sldId id="440" r:id="rId37"/>
    <p:sldId id="441" r:id="rId38"/>
    <p:sldId id="442" r:id="rId39"/>
    <p:sldId id="443" r:id="rId40"/>
    <p:sldId id="444" r:id="rId41"/>
    <p:sldId id="446" r:id="rId42"/>
    <p:sldId id="447" r:id="rId43"/>
    <p:sldId id="492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0" r:id="rId54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8F8F8"/>
    <a:srgbClr val="000000"/>
    <a:srgbClr val="6600CC"/>
    <a:srgbClr val="009900"/>
    <a:srgbClr val="FF3300"/>
    <a:srgbClr val="33CC33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300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F1D603E-008E-442F-B7FC-F58AD7F96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headEnd type="none" w="sm" len="sm"/>
            <a:tailEnd type="none" w="sm" len="sm"/>
          </a:ln>
        </p:spPr>
        <p:txBody>
          <a:bodyPr/>
          <a:lstStyle/>
          <a:p>
            <a:fld id="{828ECD2A-45E3-4589-AFB0-26B7A2E4359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headEnd type="none" w="sm" len="sm"/>
            <a:tailEnd type="none" w="sm" len="sm"/>
          </a:ln>
        </p:spPr>
        <p:txBody>
          <a:bodyPr/>
          <a:lstStyle/>
          <a:p>
            <a:fld id="{66D8E81A-4DC8-4DD6-9307-E8D9D9BC434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headEnd type="none" w="sm" len="sm"/>
            <a:tailEnd type="none" w="sm" len="sm"/>
          </a:ln>
        </p:spPr>
        <p:txBody>
          <a:bodyPr/>
          <a:lstStyle/>
          <a:p>
            <a:fld id="{16DD2D2E-D088-4BB5-863A-F2994A5F7513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3F8C5-C6E2-4D58-8CF2-DEEBEF69FFC1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5D51E-CAF3-46BF-890D-2E9B6F424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4AD56-FF8D-433D-9506-2F9E375C1952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E751-6335-49B0-ACB6-3A6131208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115888"/>
            <a:ext cx="1962150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73405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80BA9-9598-44CD-967C-A61CC375EA94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587F3-71B5-447C-856F-C5D293D5F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BB19D-D90C-45CD-8B5B-EBCCB6E3C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80775-92F8-4B1F-99FA-90688F2F7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29A01-D069-45CE-9C60-799096D76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0BE57-21AC-4A59-9BC5-84318E9CCC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1E01-3E35-4D97-A0C7-076BA0398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D2C49-099B-4188-9D1B-1AE4C5214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76A10-1EBD-4A2B-82D6-090A3B0F9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160F-9C69-49CB-9A4F-509D5F7D7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4A03-4A18-4084-9D2E-6FC673BD3EB0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4EC19-4B88-41D0-B1B7-1CE28D4B77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E5157-FA63-4EB5-97AE-7E9682ECC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27C60-E295-46BC-BB91-0D7EC0C17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CF64D-EF42-4842-8B42-1C4DBF4D9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341C-95C5-4212-ADE1-336E0D64D533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95388-7BA6-49F5-BEE5-05640699DE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897B-0054-40B3-9D9F-AF0E8FAA45FF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1E2F-EF3D-4845-9689-C96682F46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1BA16-CE56-4687-9C77-52E86906C11F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F6ACA-63F7-4AD9-A677-4FE2F073F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8F2D-88CD-4D65-9EED-A0B001BB879C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9FA41-C2F5-4948-902B-2FB914644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7B05F-C180-4293-9B1C-67FB69E53452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EFF9-E761-4BE0-A111-93A6CA681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8C418-2D9D-4EA2-B575-7488751E9285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D0FE2-CEAA-4783-8E5B-684AFE27C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8EF60-CF82-4D23-96EE-22AE2D96BAF5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C706B-44AC-42A4-BE99-4C247D5D9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1EC21-9474-4C4E-A6D8-9682C0E2D29E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88F96-46E4-4823-8249-ED4B5DEF30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89EE-6FAB-4499-9655-7820BC0F4F1F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CE318-6454-40E2-B7EC-DA7229E70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35C5-E858-4AE9-B43A-F850C52E0A08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5BC41-116B-4ED8-9644-6A018AB77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9EA2F-6F3B-474E-A8B0-D6CA19AC8826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44100-140E-444A-8A48-CB75CB027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4A254-9C78-4CA2-BA75-7F87BBA65C87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1DD1C-0C9C-47D1-8DCB-AF8D00153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BF02F8-E712-4C1C-961A-0976AD905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85863"/>
            <a:ext cx="381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381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126D-19DF-4BFF-925F-9B6D9C8E686B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5DB28-BAE8-442E-91D4-9C2315FBA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14DD6-CD99-476D-B5B2-4726F1E36C0C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742F-77F5-4E91-8099-82EFDB017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30196-2F8D-4AED-8817-0D13E3CEEB87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9ACE-98DA-44F0-A105-427E91ABE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E3C92-A6BC-4705-BE93-1BDE78B2B1F4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51B35-4B62-4233-971A-C01BB04E8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FFDA0-E446-46F5-A265-0F7B7D6FBDEA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EF3C-D580-488D-BD04-940F04516A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B35E-C193-4D8F-9DC5-0DE7E2860D7A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6D5D-B288-4FCD-9BEC-8D3243B39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6127750"/>
            <a:ext cx="9156700" cy="757238"/>
            <a:chOff x="0" y="0"/>
            <a:chExt cx="5768" cy="477"/>
          </a:xfrm>
        </p:grpSpPr>
        <p:sp>
          <p:nvSpPr>
            <p:cNvPr id="1027" name="Freeform 3"/>
            <p:cNvSpPr>
              <a:spLocks noChangeArrowheads="1"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8" name="Freeform 4"/>
            <p:cNvSpPr>
              <a:spLocks noChangeArrowheads="1"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5" name="Freeform 11"/>
            <p:cNvSpPr>
              <a:spLocks noChangeArrowheads="1"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4" name="Freeform 20"/>
            <p:cNvSpPr>
              <a:spLocks noChangeArrowheads="1"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5" name="Freeform 21"/>
            <p:cNvSpPr>
              <a:spLocks noChangeArrowheads="1"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6" name="Freeform 22"/>
            <p:cNvSpPr>
              <a:spLocks noChangeArrowheads="1"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7" name="Freeform 23"/>
            <p:cNvSpPr>
              <a:spLocks noChangeArrowheads="1"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8" name="Freeform 24"/>
            <p:cNvSpPr>
              <a:spLocks noChangeArrowheads="1"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195" name="Group 25"/>
          <p:cNvGrpSpPr>
            <a:grpSpLocks/>
          </p:cNvGrpSpPr>
          <p:nvPr/>
        </p:nvGrpSpPr>
        <p:grpSpPr bwMode="auto">
          <a:xfrm>
            <a:off x="0" y="842963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 userDrawn="1"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 userDrawn="1"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 userDrawn="1"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196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5863"/>
            <a:ext cx="7772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54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76110C6-4A26-42E0-B619-97946E6C3058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1055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1056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E80E84F-19D6-4E4C-A4AC-93EF9B762A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200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pic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2" descr="pic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277DF412-FD03-4E13-AF04-EB2C4F12B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fld id="{86951C62-3161-4D61-B083-8D8A3F8469E3}" type="datetime1">
              <a:rPr lang="zh-CN" altLang="en-US"/>
              <a:pPr>
                <a:defRPr/>
              </a:pPr>
              <a:t>2020/4/29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E7B210F-B95A-41E0-B7EB-AA378F9AE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算法设计与分析</a:t>
            </a:r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宋体" pitchFamily="2" charset="-122"/>
              </a:rPr>
              <a:t>动态规划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809C0E6F-DB81-4AAB-86BF-56B221E8F8FF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7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8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52E00F9-8670-4EB7-BE42-C1DF2360719F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适用条件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12875"/>
            <a:ext cx="8047037" cy="49688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动态规划法的有效性依赖于问题本身所具有的</a:t>
            </a: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两个重要的适用性质</a:t>
            </a:r>
          </a:p>
          <a:p>
            <a:pPr marL="457200" indent="-457200" eaLnBrk="1" hangingPunct="1"/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最优子结构</a:t>
            </a: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     如果问题的最优解是由其子问题的最优解来构造，则称该问题具有最优子结构性质。 </a:t>
            </a: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/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重叠子问题</a:t>
            </a: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     在用递归算法自顶向下解问题时，每次产生的子问题并不总是新问题，有些子问题被反复计算多次。动态规划算法正是利用了这种子问题的重叠性质，对每一个子问题只解一次，而后将其解保存在一个表格中，在以后该子问题的求解时直接查表。</a:t>
            </a:r>
            <a:endParaRPr 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E88D16A3-8D54-48C0-8FC0-095AEB04C387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2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D508C9C-63DC-4465-88FB-7D2A485F44DD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11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最优性原理判别举例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12875"/>
            <a:ext cx="8137525" cy="52562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：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设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G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是一个有向加权图，则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G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从顶点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到顶点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之间的最短路径问题满足最优性原理。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证明：（反证）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设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是一条最短路径，但其中子路径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不是最优的，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假设最优的路径为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en-US" altLang="zh-CN" baseline="30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’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endParaRPr lang="zh-CN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则我们重新构造一条路径：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en-US" altLang="zh-CN" baseline="30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’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endParaRPr lang="zh-CN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显然该路径长度小于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，与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q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～ 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是顶点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到顶点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的最短路径相矛盾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.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所以，原问题满足最优性原理。                 </a:t>
            </a:r>
            <a:r>
              <a:rPr lang="zh-CN" altLang="en-US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□</a:t>
            </a: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BA1C3CF6-91FB-4F29-AEE9-FB42AC3CEA43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DA8B4E9-4147-4BFB-B131-F08BF175F23A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12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385888"/>
            <a:ext cx="8118475" cy="5472112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例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0-1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背包问题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Knap(1,n,c)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满足最优性原理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证明：设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Knap(1,n,c)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的一个最优解，下证</a:t>
            </a:r>
            <a:endParaRPr lang="zh-CN" altLang="en-US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Knap(2,n,c-w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子问题的一个最优解。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若不然，设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(z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,…,z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Knap(2,n,c-w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的最优解，因此有</a:t>
            </a:r>
            <a:endParaRPr lang="zh-CN" altLang="en-US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说明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(y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,z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,…,z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Knap(1,n,c)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的一个更优解，矛盾。    </a:t>
            </a:r>
            <a:r>
              <a:rPr lang="zh-CN" altLang="en-US" sz="20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□</a:t>
            </a:r>
            <a:endParaRPr lang="zh-CN" sz="2000" smtClean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1187450" y="1773238"/>
          <a:ext cx="5689600" cy="1898650"/>
        </p:xfrm>
        <a:graphic>
          <a:graphicData uri="http://schemas.openxmlformats.org/presentationml/2006/ole">
            <p:oleObj spid="_x0000_s1026" r:id="rId3" imgW="2577299" imgH="1041265" progId="Equation.3">
              <p:embed/>
            </p:oleObj>
          </a:graphicData>
        </a:graphic>
      </p:graphicFrame>
      <p:sp>
        <p:nvSpPr>
          <p:cNvPr id="10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最优性原理判别举例（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smtClean="0">
                <a:ea typeface="宋体" pitchFamily="2" charset="-122"/>
              </a:rPr>
              <a:t>） 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908175" y="4724400"/>
          <a:ext cx="6345238" cy="1549400"/>
        </p:xfrm>
        <a:graphic>
          <a:graphicData uri="http://schemas.openxmlformats.org/presentationml/2006/ole">
            <p:oleObj spid="_x0000_s1027" r:id="rId4" imgW="3010217" imgH="8893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F083F8EA-8804-4DD9-97B9-CF0EC1380671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5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6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19A851C-6AFF-4628-B1DB-24157CAE1924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13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268413"/>
            <a:ext cx="8047037" cy="4968875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3</a:t>
            </a: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：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最长路径问题不满足最优性原理。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证明：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p: 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rt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是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q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到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最长路径，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而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r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的最长路径是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str</a:t>
            </a: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     r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的最长路径是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rqst</a:t>
            </a: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但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r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和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的最长路径合起来并不是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q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到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最长路径。所以，原问题并不满足最优性原理。           </a:t>
            </a:r>
            <a:r>
              <a:rPr lang="zh-CN" altLang="en-US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□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注：因为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r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和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t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的子问题都共享路径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st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，组合成原问题解时，有重复的路径对原问题是不允许的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。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                </a:t>
            </a:r>
          </a:p>
        </p:txBody>
      </p:sp>
      <p:sp>
        <p:nvSpPr>
          <p:cNvPr id="2355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最优性原理判别举例（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smtClean="0">
                <a:ea typeface="宋体" pitchFamily="2" charset="-122"/>
              </a:rPr>
              <a:t>）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59488" y="1989138"/>
            <a:ext cx="1392237" cy="1271587"/>
            <a:chOff x="0" y="0"/>
            <a:chExt cx="877" cy="801"/>
          </a:xfrm>
        </p:grpSpPr>
        <p:sp>
          <p:nvSpPr>
            <p:cNvPr id="23560" name="Oval 4"/>
            <p:cNvSpPr>
              <a:spLocks noChangeArrowheads="1"/>
            </p:cNvSpPr>
            <p:nvPr/>
          </p:nvSpPr>
          <p:spPr bwMode="auto">
            <a:xfrm>
              <a:off x="0" y="14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宋体" pitchFamily="2" charset="-122"/>
                </a:rPr>
                <a:t>q</a:t>
              </a:r>
              <a:endParaRPr lang="en-CA" altLang="zh-CN" sz="2000">
                <a:solidFill>
                  <a:schemeClr val="tx1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636" y="0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CA" altLang="zh-CN" sz="2000">
                  <a:solidFill>
                    <a:schemeClr val="tx1"/>
                  </a:solidFill>
                  <a:effectLst/>
                  <a:ea typeface="宋体" pitchFamily="2" charset="-122"/>
                </a:rPr>
                <a:t>r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>
              <a:off x="227" y="136"/>
              <a:ext cx="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8" y="574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宋体" pitchFamily="2" charset="-122"/>
                </a:rPr>
                <a:t>s</a:t>
              </a:r>
              <a:endParaRPr lang="en-CA" altLang="zh-CN" sz="2000">
                <a:solidFill>
                  <a:schemeClr val="tx1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644" y="560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宋体" pitchFamily="2" charset="-122"/>
                </a:rPr>
                <a:t>t</a:t>
              </a:r>
              <a:endParaRPr lang="en-CA" altLang="zh-CN" sz="2000">
                <a:solidFill>
                  <a:schemeClr val="tx1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35" y="696"/>
              <a:ext cx="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122" y="249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762" y="241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572D99DC-F5CE-4E79-BA60-5F769D614AC0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7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200169A-E07F-49B9-90E0-DD35AAB2B9A0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14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设计技巧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57325"/>
            <a:ext cx="8210550" cy="54006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动态规划的设计技巧：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阶段的划分、状态的表示和存储表的设计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；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在动态规划的设计过程中，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阶段的划分和状态的表示是其中重要的两步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，这两步会直接影响该问题的计算复杂性和存储表设计，有时候阶段划分或状态表示的不合理还会使得动态规划法不适用。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记忆型递归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——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动态规划的变种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－每个子问题的解对应一表项；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－每表项初值为一特殊值，表示尚未填入；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－递归时，第一次遇到子问题进行计算并填表，以后查表取值；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如：矩阵链乘的记忆型递归算法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68DA5836-0F04-45DE-8B97-0B01AC01D7EC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693848F-915E-4507-AD30-5619599FD7F8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15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存在的问题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412875"/>
            <a:ext cx="8047037" cy="4968875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问题的阶段划分和状态表示，需要具体问题具体分析，没有一个清晰明朗的方法；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空间溢出的问题，是动态规划解决问题时一个普遍遇到的问题； </a:t>
            </a:r>
          </a:p>
          <a:p>
            <a:pPr marL="838200" lvl="1" indent="-381000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动态规划需要很大的空间以存储中间产生的结果，这样可以使包含同一个子问题的所有问题共用一个子问题解，从而体现动态规划的优越性，但这是以牺牲空间为代价的，为了有效地访问已有结果，数据也不易压缩存储，因而空间矛盾是比较突出的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3"/>
          <p:cNvGrpSpPr>
            <a:grpSpLocks/>
          </p:cNvGrpSpPr>
          <p:nvPr/>
        </p:nvGrpSpPr>
        <p:grpSpPr bwMode="auto">
          <a:xfrm>
            <a:off x="1331913" y="2787650"/>
            <a:ext cx="6440487" cy="3630613"/>
            <a:chOff x="249" y="1434"/>
            <a:chExt cx="4057" cy="2287"/>
          </a:xfrm>
        </p:grpSpPr>
        <p:cxnSp>
          <p:nvCxnSpPr>
            <p:cNvPr id="26629" name="AutoShape 14"/>
            <p:cNvCxnSpPr>
              <a:cxnSpLocks noChangeShapeType="1"/>
            </p:cNvCxnSpPr>
            <p:nvPr/>
          </p:nvCxnSpPr>
          <p:spPr bwMode="auto">
            <a:xfrm>
              <a:off x="657" y="1525"/>
              <a:ext cx="0" cy="17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066" y="1434"/>
              <a:ext cx="308" cy="181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2000" smtClean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64" y="2100"/>
              <a:ext cx="490" cy="11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W=7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V=$42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26632" name="Text Box 17"/>
            <p:cNvSpPr txBox="1">
              <a:spLocks noChangeArrowheads="1"/>
            </p:cNvSpPr>
            <p:nvPr/>
          </p:nvSpPr>
          <p:spPr bwMode="auto">
            <a:xfrm>
              <a:off x="2290" y="2798"/>
              <a:ext cx="499" cy="44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W=3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V=$12</a:t>
              </a:r>
              <a:endParaRPr kumimoji="1" lang="en-US" altLang="zh-CN" sz="200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971" y="2566"/>
              <a:ext cx="544" cy="67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W=4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V=$40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51" y="2333"/>
              <a:ext cx="498" cy="91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W=5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V=$25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8203" name="Text Box 20"/>
            <p:cNvSpPr txBox="1">
              <a:spLocks noChangeArrowheads="1"/>
            </p:cNvSpPr>
            <p:nvPr/>
          </p:nvSpPr>
          <p:spPr bwMode="auto">
            <a:xfrm>
              <a:off x="898" y="3430"/>
              <a:ext cx="5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chemeClr val="tx2"/>
                  </a:solidFill>
                  <a:ea typeface="宋体" pitchFamily="2" charset="-122"/>
                </a:rPr>
                <a:t>背包</a:t>
              </a:r>
            </a:p>
          </p:txBody>
        </p:sp>
        <p:sp>
          <p:nvSpPr>
            <p:cNvPr id="8204" name="Text Box 21"/>
            <p:cNvSpPr txBox="1">
              <a:spLocks noChangeArrowheads="1"/>
            </p:cNvSpPr>
            <p:nvPr/>
          </p:nvSpPr>
          <p:spPr bwMode="auto">
            <a:xfrm>
              <a:off x="1519" y="3430"/>
              <a:ext cx="6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205" name="Text Box 22"/>
            <p:cNvSpPr txBox="1">
              <a:spLocks noChangeArrowheads="1"/>
            </p:cNvSpPr>
            <p:nvPr/>
          </p:nvSpPr>
          <p:spPr bwMode="auto">
            <a:xfrm>
              <a:off x="2245" y="3430"/>
              <a:ext cx="7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 dirty="0">
                  <a:solidFill>
                    <a:schemeClr val="tx2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925" y="3430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3560" y="3430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8208" name="Text Box 25"/>
            <p:cNvSpPr txBox="1">
              <a:spLocks noChangeArrowheads="1"/>
            </p:cNvSpPr>
            <p:nvPr/>
          </p:nvSpPr>
          <p:spPr bwMode="auto">
            <a:xfrm>
              <a:off x="249" y="225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tx2"/>
                  </a:solidFill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26627" name="Rectangle 27"/>
          <p:cNvSpPr>
            <a:spLocks noChangeArrowheads="1"/>
          </p:cNvSpPr>
          <p:nvPr/>
        </p:nvSpPr>
        <p:spPr bwMode="auto">
          <a:xfrm>
            <a:off x="395288" y="1341438"/>
            <a:ext cx="842486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       计算机科学中一个著名的问题。给定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个体积为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en-US" altLang="zh-CN" sz="2800" baseline="-25000">
                <a:effectLst/>
                <a:latin typeface="Arial" charset="0"/>
                <a:ea typeface="宋体" pitchFamily="2" charset="-122"/>
              </a:rPr>
              <a:t>1</a:t>
            </a:r>
            <a:r>
              <a:rPr lang="en-US" altLang="zh-CN" sz="2800">
                <a:effectLst/>
                <a:latin typeface="Arial" charset="0"/>
                <a:ea typeface="宋体" pitchFamily="2" charset="-122"/>
              </a:rPr>
              <a:t>,…, 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en-US" altLang="zh-CN" sz="2800" i="1" baseline="-25000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、价值为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v</a:t>
            </a:r>
            <a:r>
              <a:rPr lang="en-US" altLang="zh-CN" sz="2800" baseline="-25000">
                <a:effectLst/>
                <a:latin typeface="Arial" charset="0"/>
                <a:ea typeface="宋体" pitchFamily="2" charset="-122"/>
              </a:rPr>
              <a:t>1</a:t>
            </a:r>
            <a:r>
              <a:rPr lang="en-US" altLang="zh-CN" sz="2800">
                <a:effectLst/>
                <a:latin typeface="Arial" charset="0"/>
                <a:ea typeface="宋体" pitchFamily="2" charset="-122"/>
              </a:rPr>
              <a:t>,…,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v</a:t>
            </a:r>
            <a:r>
              <a:rPr lang="en-US" altLang="zh-CN" sz="2800" i="1" baseline="-25000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的物品和一容量为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的背包，求这些物品中一个最有价值的子集。</a:t>
            </a:r>
            <a:endParaRPr lang="zh-CN" altLang="en-US" sz="2800" baseline="-25000"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4400">
                <a:effectLst/>
                <a:ea typeface="宋体" pitchFamily="2" charset="-122"/>
              </a:rPr>
              <a:t>15.1 </a:t>
            </a:r>
            <a:r>
              <a:rPr lang="zh-CN" altLang="en-US" sz="4400">
                <a:effectLst/>
                <a:ea typeface="宋体" pitchFamily="2" charset="-122"/>
              </a:rPr>
              <a:t>背包</a:t>
            </a:r>
            <a:r>
              <a:rPr lang="zh-CN" altLang="en-US" sz="4400" dirty="0">
                <a:effectLst/>
                <a:ea typeface="宋体" pitchFamily="2" charset="-122"/>
              </a:rPr>
              <a:t>问题</a:t>
            </a:r>
            <a:endParaRPr lang="zh-CN" sz="4400" kern="0" dirty="0">
              <a:solidFill>
                <a:schemeClr val="tx2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33400" y="1066800"/>
            <a:ext cx="8610600" cy="5791200"/>
          </a:xfrm>
          <a:blipFill rotWithShape="1">
            <a:blip r:embed="rId3" cstate="print"/>
            <a:stretch>
              <a:fillRect l="-1204" t="-1263"/>
            </a:stretch>
          </a:blipFill>
          <a:extLst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FFC000"/>
                </a:solidFill>
                <a:effectLst/>
                <a:ea typeface="宋体" pitchFamily="2" charset="-122"/>
              </a:rPr>
              <a:t>动态规划求解背包问题</a:t>
            </a:r>
            <a:endParaRPr lang="zh-CN" sz="4400" kern="0" dirty="0">
              <a:solidFill>
                <a:srgbClr val="FFC000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05375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zh-CN" altLang="en-US" sz="2400" dirty="0" smtClean="0">
                <a:ea typeface="宋体" pitchFamily="2" charset="-122"/>
              </a:rPr>
              <a:t>假设我们已经求解了在前</a:t>
            </a:r>
            <a:r>
              <a:rPr lang="en-US" altLang="zh-CN" sz="2400" dirty="0" smtClean="0">
                <a:ea typeface="宋体" pitchFamily="2" charset="-122"/>
              </a:rPr>
              <a:t>i-1</a:t>
            </a:r>
            <a:r>
              <a:rPr lang="zh-CN" altLang="en-US" sz="2400" dirty="0" smtClean="0">
                <a:ea typeface="宋体" pitchFamily="2" charset="-122"/>
              </a:rPr>
              <a:t>个物品中选择组合，放入容量为</a:t>
            </a:r>
            <a:r>
              <a:rPr lang="en-US" altLang="zh-CN" sz="2400" dirty="0" smtClean="0">
                <a:ea typeface="宋体" pitchFamily="2" charset="-122"/>
              </a:rPr>
              <a:t>j(</a:t>
            </a:r>
            <a:r>
              <a:rPr lang="en-US" altLang="zh-CN" sz="2400" i="1" dirty="0" smtClean="0">
                <a:ea typeface="宋体" pitchFamily="2" charset="-122"/>
              </a:rPr>
              <a:t>j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的背包中的问题，这个问题的解是</a:t>
            </a:r>
            <a:r>
              <a:rPr lang="en-US" altLang="zh-CN" sz="2400" dirty="0" smtClean="0">
                <a:ea typeface="宋体" pitchFamily="2" charset="-122"/>
              </a:rPr>
              <a:t>V[i-1,j]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zh-CN" altLang="en-US" sz="2400" dirty="0" smtClean="0">
                <a:ea typeface="宋体" pitchFamily="2" charset="-122"/>
              </a:rPr>
              <a:t>例如：</a:t>
            </a:r>
            <a:r>
              <a:rPr lang="en-US" altLang="zh-CN" sz="2400" dirty="0" smtClean="0">
                <a:ea typeface="宋体" pitchFamily="2" charset="-122"/>
              </a:rPr>
              <a:t>V[1,2]</a:t>
            </a:r>
            <a:r>
              <a:rPr lang="zh-CN" altLang="en-US" sz="2400" dirty="0" smtClean="0">
                <a:ea typeface="宋体" pitchFamily="2" charset="-122"/>
              </a:rPr>
              <a:t>是在容量为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的背包中放入前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个物品的最优组合的价值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V[0,j] = 0</a:t>
            </a:r>
            <a:r>
              <a:rPr lang="zh-CN" altLang="en-US" sz="2400" dirty="0" smtClean="0">
                <a:ea typeface="宋体" pitchFamily="2" charset="-122"/>
                <a:sym typeface="Symbol" pitchFamily="18" charset="2"/>
              </a:rPr>
              <a:t>，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V[i,0] = 0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zh-CN" altLang="en-US" sz="2400" dirty="0" smtClean="0">
                <a:ea typeface="宋体" pitchFamily="2" charset="-122"/>
                <a:sym typeface="Symbol" pitchFamily="18" charset="2"/>
              </a:rPr>
              <a:t>则递推关系：</a:t>
            </a:r>
            <a:endParaRPr lang="en-US" altLang="zh-CN" sz="2400" dirty="0" smtClean="0"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	     max {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-1,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],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v</a:t>
            </a:r>
            <a:r>
              <a:rPr lang="en-US" altLang="zh-CN" sz="2400" b="1" i="1" baseline="-25000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-1,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j- </a:t>
            </a:r>
            <a:r>
              <a:rPr lang="en-US" altLang="zh-CN" sz="2400" b="1" i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w</a:t>
            </a:r>
            <a:r>
              <a:rPr lang="en-US" altLang="zh-CN" sz="2400" b="1" i="1" baseline="-25000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]}   if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j- </a:t>
            </a:r>
            <a:r>
              <a:rPr lang="en-US" altLang="zh-CN" sz="2400" b="1" i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w</a:t>
            </a:r>
            <a:r>
              <a:rPr lang="en-US" altLang="zh-CN" sz="2400" b="1" i="1" baseline="-25000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b="1" i="1" baseline="-25000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 0</a:t>
            </a:r>
            <a:endParaRPr lang="en-US" altLang="zh-CN" sz="2400" b="1" i="1" baseline="-25000" dirty="0" smtClean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i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400" b="1" i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] =</a:t>
            </a:r>
          </a:p>
          <a:p>
            <a:pPr marL="0" indent="0" eaLnBrk="1" hangingPunct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 	    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-1,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]                                          if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j- </a:t>
            </a:r>
            <a:r>
              <a:rPr lang="en-US" altLang="zh-CN" sz="2400" b="1" i="1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w</a:t>
            </a:r>
            <a:r>
              <a:rPr lang="en-US" altLang="zh-CN" sz="2400" b="1" i="1" baseline="-25000" dirty="0" err="1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b="1" i="1" baseline="-25000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&lt; 0</a:t>
            </a:r>
            <a:endParaRPr lang="en-US" altLang="zh-CN" sz="2400" b="1" dirty="0" smtClean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zh-CN" sz="2400" b="1" dirty="0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zh-CN" altLang="en-US" sz="2400" dirty="0" smtClean="0">
                <a:ea typeface="宋体" pitchFamily="2" charset="-122"/>
              </a:rPr>
              <a:t>初始条件</a:t>
            </a:r>
            <a:r>
              <a:rPr lang="en-US" altLang="zh-CN" sz="2400" dirty="0" smtClean="0">
                <a:ea typeface="宋体" pitchFamily="2" charset="-122"/>
              </a:rPr>
              <a:t>: 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[0,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] = 0  and 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i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Symbol" pitchFamily="18" charset="2"/>
              </a:rPr>
              <a:t>,0] = 0</a:t>
            </a:r>
            <a:endParaRPr lang="en-US" altLang="zh-CN" sz="2400" b="1" dirty="0" smtClean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 marL="0" indent="0" eaLnBrk="1" hangingPunct="1">
              <a:defRPr/>
            </a:pPr>
            <a:endParaRPr lang="zh-CN" altLang="en-US" sz="2400" b="1" dirty="0" smtClean="0">
              <a:ea typeface="宋体" pitchFamily="2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35063" y="4648200"/>
            <a:ext cx="13716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60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{</a:t>
            </a:r>
          </a:p>
        </p:txBody>
      </p:sp>
      <p:sp>
        <p:nvSpPr>
          <p:cNvPr id="10245" name="圆角矩形标注 5"/>
          <p:cNvSpPr>
            <a:spLocks noChangeArrowheads="1"/>
          </p:cNvSpPr>
          <p:nvPr/>
        </p:nvSpPr>
        <p:spPr bwMode="auto">
          <a:xfrm>
            <a:off x="7391400" y="3810000"/>
            <a:ext cx="1600200" cy="838200"/>
          </a:xfrm>
          <a:prstGeom prst="wedgeRoundRectCallout">
            <a:avLst>
              <a:gd name="adj1" fmla="val -44204"/>
              <a:gd name="adj2" fmla="val 64880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3060"/>
                </a:solidFill>
                <a:effectLst/>
                <a:ea typeface="宋体" pitchFamily="2" charset="-122"/>
              </a:rPr>
              <a:t>第</a:t>
            </a:r>
            <a:r>
              <a:rPr lang="en-US" altLang="zh-CN" sz="2000">
                <a:solidFill>
                  <a:srgbClr val="003060"/>
                </a:solidFill>
                <a:effectLst/>
                <a:ea typeface="宋体" pitchFamily="2" charset="-122"/>
              </a:rPr>
              <a:t>i</a:t>
            </a:r>
            <a:r>
              <a:rPr lang="zh-CN" altLang="en-US" sz="2000">
                <a:solidFill>
                  <a:srgbClr val="003060"/>
                </a:solidFill>
                <a:effectLst/>
                <a:ea typeface="宋体" pitchFamily="2" charset="-122"/>
              </a:rPr>
              <a:t>个物品可以</a:t>
            </a:r>
            <a:endParaRPr lang="en-US" altLang="zh-CN" sz="2000">
              <a:solidFill>
                <a:srgbClr val="003060"/>
              </a:solidFill>
              <a:effectLst/>
              <a:ea typeface="宋体" pitchFamily="2" charset="-122"/>
            </a:endParaRPr>
          </a:p>
          <a:p>
            <a:r>
              <a:rPr lang="zh-CN" altLang="en-US" sz="2000">
                <a:solidFill>
                  <a:srgbClr val="003060"/>
                </a:solidFill>
                <a:effectLst/>
                <a:ea typeface="宋体" pitchFamily="2" charset="-122"/>
              </a:rPr>
              <a:t>放入背包</a:t>
            </a:r>
          </a:p>
        </p:txBody>
      </p:sp>
      <p:sp>
        <p:nvSpPr>
          <p:cNvPr id="10246" name="圆角矩形标注 6"/>
          <p:cNvSpPr>
            <a:spLocks noChangeArrowheads="1"/>
          </p:cNvSpPr>
          <p:nvPr/>
        </p:nvSpPr>
        <p:spPr bwMode="auto">
          <a:xfrm>
            <a:off x="4191000" y="3505200"/>
            <a:ext cx="2667000" cy="838200"/>
          </a:xfrm>
          <a:prstGeom prst="wedgeRoundRectCallout">
            <a:avLst>
              <a:gd name="adj1" fmla="val -23306"/>
              <a:gd name="adj2" fmla="val 79866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r>
              <a:rPr lang="zh-CN" altLang="en-US" sz="1800">
                <a:solidFill>
                  <a:srgbClr val="003060"/>
                </a:solidFill>
                <a:effectLst/>
                <a:ea typeface="宋体" pitchFamily="2" charset="-122"/>
              </a:rPr>
              <a:t>把第</a:t>
            </a:r>
            <a:r>
              <a:rPr lang="en-US" altLang="zh-CN" sz="1800">
                <a:solidFill>
                  <a:srgbClr val="003060"/>
                </a:solidFill>
                <a:effectLst/>
                <a:ea typeface="宋体" pitchFamily="2" charset="-122"/>
              </a:rPr>
              <a:t>i</a:t>
            </a:r>
            <a:r>
              <a:rPr lang="zh-CN" altLang="en-US" sz="1800">
                <a:solidFill>
                  <a:srgbClr val="003060"/>
                </a:solidFill>
                <a:effectLst/>
                <a:ea typeface="宋体" pitchFamily="2" charset="-122"/>
              </a:rPr>
              <a:t>个物品放入背包，</a:t>
            </a:r>
            <a:endParaRPr lang="en-US" altLang="zh-CN" sz="1800">
              <a:solidFill>
                <a:srgbClr val="003060"/>
              </a:solidFill>
              <a:effectLst/>
              <a:ea typeface="宋体" pitchFamily="2" charset="-122"/>
            </a:endParaRPr>
          </a:p>
          <a:p>
            <a:r>
              <a:rPr lang="zh-CN" altLang="en-US" sz="1800">
                <a:solidFill>
                  <a:srgbClr val="003060"/>
                </a:solidFill>
                <a:effectLst/>
                <a:ea typeface="宋体" pitchFamily="2" charset="-122"/>
              </a:rPr>
              <a:t>其他物品倒出来重新放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4400" dirty="0">
                <a:effectLst/>
                <a:ea typeface="宋体" pitchFamily="2" charset="-122"/>
              </a:rPr>
              <a:t>动态规划求解背包问题</a:t>
            </a:r>
            <a:endParaRPr lang="zh-CN" sz="4400" kern="0" dirty="0">
              <a:solidFill>
                <a:schemeClr val="tx2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 animBg="1"/>
      <p:bldP spid="102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6850"/>
            <a:ext cx="8534400" cy="5391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例</a:t>
            </a:r>
            <a:r>
              <a:rPr lang="en-US" altLang="zh-CN" sz="2400" smtClean="0">
                <a:ea typeface="宋体" pitchFamily="2" charset="-122"/>
              </a:rPr>
              <a:t>:  </a:t>
            </a:r>
            <a:r>
              <a:rPr lang="zh-CN" altLang="en-US" sz="2400" smtClean="0">
                <a:ea typeface="宋体" pitchFamily="2" charset="-122"/>
              </a:rPr>
              <a:t>背包容量 </a:t>
            </a:r>
            <a:r>
              <a:rPr lang="en-US" altLang="zh-CN" sz="2400" i="1" smtClean="0">
                <a:ea typeface="宋体" pitchFamily="2" charset="-122"/>
              </a:rPr>
              <a:t>W </a:t>
            </a:r>
            <a:r>
              <a:rPr lang="en-US" altLang="zh-CN" sz="2400" smtClean="0">
                <a:ea typeface="宋体" pitchFamily="2" charset="-122"/>
              </a:rPr>
              <a:t>= 5</a:t>
            </a:r>
            <a:endParaRPr lang="en-US" altLang="zh-CN" sz="2400" u="sng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u="sng" smtClean="0">
                <a:ea typeface="宋体" pitchFamily="2" charset="-122"/>
              </a:rPr>
              <a:t>物品</a:t>
            </a:r>
            <a:r>
              <a:rPr lang="en-US" altLang="zh-CN" sz="2400" u="sng" smtClean="0">
                <a:ea typeface="宋体" pitchFamily="2" charset="-122"/>
              </a:rPr>
              <a:t>      </a:t>
            </a:r>
            <a:r>
              <a:rPr lang="zh-CN" altLang="en-US" sz="2400" u="sng" smtClean="0">
                <a:ea typeface="宋体" pitchFamily="2" charset="-122"/>
              </a:rPr>
              <a:t>体积</a:t>
            </a:r>
            <a:r>
              <a:rPr lang="en-US" altLang="zh-CN" sz="2400" u="sng" smtClean="0">
                <a:ea typeface="宋体" pitchFamily="2" charset="-122"/>
              </a:rPr>
              <a:t>         </a:t>
            </a:r>
            <a:r>
              <a:rPr lang="zh-CN" altLang="en-US" sz="2400" u="sng" smtClean="0">
                <a:ea typeface="宋体" pitchFamily="2" charset="-122"/>
              </a:rPr>
              <a:t>价值</a:t>
            </a:r>
            <a:r>
              <a:rPr lang="en-US" altLang="zh-CN" sz="2400" u="sng" smtClean="0">
                <a:ea typeface="宋体" pitchFamily="2" charset="-122"/>
              </a:rPr>
              <a:t>            </a:t>
            </a:r>
            <a:endParaRPr lang="en-US" altLang="zh-CN" sz="2400" i="1" u="sng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1             2             $12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2             1             $10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3             3             $20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4             2             $15                </a:t>
            </a:r>
            <a:r>
              <a:rPr lang="zh-CN" altLang="en-US" sz="2400" smtClean="0">
                <a:ea typeface="宋体" pitchFamily="2" charset="-122"/>
              </a:rPr>
              <a:t>容量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i="1" smtClean="0">
                <a:ea typeface="宋体" pitchFamily="2" charset="-122"/>
              </a:rPr>
              <a:t>j</a:t>
            </a: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  0                            0     1     2     3     4     5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smtClean="0">
                <a:ea typeface="宋体" pitchFamily="2" charset="-122"/>
              </a:rPr>
              <a:t>	w</a:t>
            </a:r>
            <a:r>
              <a:rPr lang="en-US" altLang="zh-CN" baseline="-25000" smtClean="0">
                <a:ea typeface="宋体" pitchFamily="2" charset="-122"/>
              </a:rPr>
              <a:t>1 </a:t>
            </a:r>
            <a:r>
              <a:rPr lang="en-US" altLang="zh-CN" smtClean="0">
                <a:ea typeface="宋体" pitchFamily="2" charset="-122"/>
              </a:rPr>
              <a:t>= 2, 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=</a:t>
            </a:r>
            <a:r>
              <a:rPr lang="en-US" altLang="zh-CN" baseline="-25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12    1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smtClean="0">
                <a:ea typeface="宋体" pitchFamily="2" charset="-122"/>
              </a:rPr>
              <a:t>	w</a:t>
            </a:r>
            <a:r>
              <a:rPr lang="en-US" altLang="zh-CN" baseline="-25000" smtClean="0">
                <a:ea typeface="宋体" pitchFamily="2" charset="-122"/>
              </a:rPr>
              <a:t>2 </a:t>
            </a:r>
            <a:r>
              <a:rPr lang="en-US" altLang="zh-CN" smtClean="0">
                <a:ea typeface="宋体" pitchFamily="2" charset="-122"/>
              </a:rPr>
              <a:t>= 1, 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=</a:t>
            </a:r>
            <a:r>
              <a:rPr lang="en-US" altLang="zh-CN" baseline="-25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10    2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smtClean="0">
                <a:ea typeface="宋体" pitchFamily="2" charset="-122"/>
              </a:rPr>
              <a:t>	w</a:t>
            </a:r>
            <a:r>
              <a:rPr lang="en-US" altLang="zh-CN" baseline="-25000" smtClean="0">
                <a:ea typeface="宋体" pitchFamily="2" charset="-122"/>
              </a:rPr>
              <a:t>3 </a:t>
            </a:r>
            <a:r>
              <a:rPr lang="en-US" altLang="zh-CN" smtClean="0">
                <a:ea typeface="宋体" pitchFamily="2" charset="-122"/>
              </a:rPr>
              <a:t>= 3, 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=</a:t>
            </a:r>
            <a:r>
              <a:rPr lang="en-US" altLang="zh-CN" baseline="-25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20    3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smtClean="0">
                <a:ea typeface="宋体" pitchFamily="2" charset="-122"/>
              </a:rPr>
              <a:t>	w</a:t>
            </a:r>
            <a:r>
              <a:rPr lang="en-US" altLang="zh-CN" baseline="-25000" smtClean="0">
                <a:ea typeface="宋体" pitchFamily="2" charset="-122"/>
              </a:rPr>
              <a:t>4  </a:t>
            </a:r>
            <a:r>
              <a:rPr lang="en-US" altLang="zh-CN" smtClean="0">
                <a:ea typeface="宋体" pitchFamily="2" charset="-122"/>
              </a:rPr>
              <a:t>= 2, 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4</a:t>
            </a:r>
            <a:r>
              <a:rPr lang="en-US" altLang="zh-CN" smtClean="0">
                <a:ea typeface="宋体" pitchFamily="2" charset="-122"/>
              </a:rPr>
              <a:t>=</a:t>
            </a:r>
            <a:r>
              <a:rPr lang="en-US" altLang="zh-CN" baseline="-25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15   4			       ?	</a:t>
            </a:r>
          </a:p>
        </p:txBody>
      </p:sp>
      <p:grpSp>
        <p:nvGrpSpPr>
          <p:cNvPr id="29699" name="组合 18"/>
          <p:cNvGrpSpPr>
            <a:grpSpLocks/>
          </p:cNvGrpSpPr>
          <p:nvPr/>
        </p:nvGrpSpPr>
        <p:grpSpPr bwMode="auto">
          <a:xfrm>
            <a:off x="3998913" y="4044950"/>
            <a:ext cx="5181600" cy="2392363"/>
            <a:chOff x="3962400" y="3736504"/>
            <a:chExt cx="5181600" cy="2467720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3962400" y="3736504"/>
              <a:ext cx="0" cy="24382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962400" y="6184574"/>
              <a:ext cx="30480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7010400" y="3746329"/>
              <a:ext cx="0" cy="24382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038600" y="3885517"/>
              <a:ext cx="3048000" cy="1349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800000"/>
                  </a:solidFill>
                  <a:latin typeface="+mj-lt"/>
                  <a:ea typeface="宋体" pitchFamily="2" charset="-122"/>
                </a:rPr>
                <a:t>0    0     0     0     0     0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800000"/>
                  </a:solidFill>
                  <a:latin typeface="+mj-lt"/>
                  <a:ea typeface="宋体" pitchFamily="2" charset="-122"/>
                </a:rPr>
                <a:t>0    0    12   12   12   12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800000"/>
                  </a:solidFill>
                  <a:latin typeface="+mj-lt"/>
                  <a:ea typeface="宋体" pitchFamily="2" charset="-122"/>
                </a:rPr>
                <a:t>0   10   12</a:t>
              </a: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4038600" y="4856557"/>
              <a:ext cx="3048000" cy="134766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FF9933"/>
                  </a:solidFill>
                  <a:latin typeface="+mj-lt"/>
                  <a:ea typeface="宋体" pitchFamily="2" charset="-122"/>
                </a:rPr>
                <a:t>                   </a:t>
              </a:r>
              <a:r>
                <a:rPr lang="en-US" altLang="zh-CN" b="1" dirty="0">
                  <a:solidFill>
                    <a:schemeClr val="accent5">
                      <a:lumMod val="25000"/>
                    </a:schemeClr>
                  </a:solidFill>
                  <a:latin typeface="+mj-lt"/>
                  <a:ea typeface="宋体" pitchFamily="2" charset="-122"/>
                </a:rPr>
                <a:t>22   22   22 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accent5">
                      <a:lumMod val="25000"/>
                    </a:schemeClr>
                  </a:solidFill>
                  <a:latin typeface="+mj-lt"/>
                  <a:ea typeface="宋体" pitchFamily="2" charset="-122"/>
                </a:rPr>
                <a:t>0   10   12   22   30   32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accent5">
                      <a:lumMod val="25000"/>
                    </a:schemeClr>
                  </a:solidFill>
                  <a:latin typeface="+mj-lt"/>
                  <a:ea typeface="宋体" pitchFamily="2" charset="-122"/>
                </a:rPr>
                <a:t>0   10   15   25   30   37</a:t>
              </a:r>
              <a:r>
                <a:rPr lang="en-US" altLang="zh-CN" dirty="0">
                  <a:latin typeface="+mj-lt"/>
                  <a:ea typeface="宋体" pitchFamily="2" charset="-122"/>
                </a:rPr>
                <a:t>  </a:t>
              </a:r>
            </a:p>
          </p:txBody>
        </p:sp>
        <p:grpSp>
          <p:nvGrpSpPr>
            <p:cNvPr id="29707" name="Group 16"/>
            <p:cNvGrpSpPr>
              <a:grpSpLocks/>
            </p:cNvGrpSpPr>
            <p:nvPr/>
          </p:nvGrpSpPr>
          <p:grpSpPr bwMode="auto">
            <a:xfrm>
              <a:off x="4267200" y="4191000"/>
              <a:ext cx="4876800" cy="1752600"/>
              <a:chOff x="2688" y="2640"/>
              <a:chExt cx="3072" cy="1104"/>
            </a:xfrm>
          </p:grpSpPr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608" y="3075"/>
                <a:ext cx="1152" cy="5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zh-CN" altLang="en-US">
                    <a:latin typeface="+mj-lt"/>
                    <a:ea typeface="宋体" pitchFamily="2" charset="-122"/>
                  </a:rPr>
                  <a:t>回溯求解最优子集</a:t>
                </a:r>
                <a:endParaRPr lang="en-US" altLang="zh-CN">
                  <a:latin typeface="+mj-lt"/>
                  <a:ea typeface="宋体" pitchFamily="2" charset="-122"/>
                </a:endParaRPr>
              </a:p>
            </p:txBody>
          </p:sp>
          <p:cxnSp>
            <p:nvCxnSpPr>
              <p:cNvPr id="29709" name="AutoShape 11"/>
              <p:cNvCxnSpPr>
                <a:cxnSpLocks noChangeShapeType="1"/>
                <a:stCxn id="24" idx="3"/>
                <a:endCxn id="24" idx="3"/>
              </p:cNvCxnSpPr>
              <p:nvPr/>
            </p:nvCxnSpPr>
            <p:spPr bwMode="auto">
              <a:xfrm>
                <a:off x="4464" y="3484"/>
                <a:ext cx="0" cy="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</p:spPr>
          </p:cxn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 flipV="1">
                <a:off x="3600" y="3552"/>
                <a:ext cx="576" cy="19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V="1">
                <a:off x="3600" y="32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3264" y="2928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 flipV="1">
                <a:off x="2688" y="2640"/>
                <a:ext cx="480" cy="14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</p:grpSp>
      <p:cxnSp>
        <p:nvCxnSpPr>
          <p:cNvPr id="29700" name="直接连接符 32"/>
          <p:cNvCxnSpPr>
            <a:cxnSpLocks noChangeShapeType="1"/>
          </p:cNvCxnSpPr>
          <p:nvPr/>
        </p:nvCxnSpPr>
        <p:spPr bwMode="auto">
          <a:xfrm>
            <a:off x="3995738" y="4221163"/>
            <a:ext cx="3097212" cy="0"/>
          </a:xfrm>
          <a:prstGeom prst="line">
            <a:avLst/>
          </a:prstGeom>
          <a:noFill/>
          <a:ln w="12700" algn="ctr">
            <a:solidFill>
              <a:srgbClr val="800000"/>
            </a:solidFill>
            <a:round/>
            <a:headEnd/>
            <a:tailEnd/>
          </a:ln>
        </p:spPr>
      </p:cxnSp>
      <p:sp>
        <p:nvSpPr>
          <p:cNvPr id="34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4400" dirty="0">
                <a:effectLst/>
                <a:ea typeface="宋体" pitchFamily="2" charset="-122"/>
              </a:rPr>
              <a:t>动态规划求解背包问题</a:t>
            </a:r>
            <a:r>
              <a:rPr lang="en-US" altLang="zh-CN" sz="4400" dirty="0">
                <a:effectLst/>
                <a:ea typeface="宋体" pitchFamily="2" charset="-122"/>
              </a:rPr>
              <a:t>(</a:t>
            </a:r>
            <a:r>
              <a:rPr lang="zh-CN" altLang="en-US" sz="4400" dirty="0">
                <a:effectLst/>
                <a:ea typeface="宋体" pitchFamily="2" charset="-122"/>
              </a:rPr>
              <a:t>例</a:t>
            </a:r>
            <a:r>
              <a:rPr lang="en-US" altLang="zh-CN" sz="4400" dirty="0">
                <a:effectLst/>
                <a:ea typeface="宋体" pitchFamily="2" charset="-122"/>
              </a:rPr>
              <a:t>)</a:t>
            </a:r>
            <a:endParaRPr lang="zh-CN" sz="4400" kern="0" dirty="0">
              <a:solidFill>
                <a:schemeClr val="tx2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63056203-F351-48FE-8A5C-EFE7D46B5FBC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5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6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0D28DAD-5C28-4AD1-961F-26A29CE745F4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15.1 </a:t>
            </a:r>
            <a:r>
              <a:rPr lang="zh-CN" smtClean="0">
                <a:ea typeface="宋体" pitchFamily="2" charset="-122"/>
              </a:rPr>
              <a:t>方法概述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628775"/>
            <a:ext cx="6985000" cy="4824413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最优性原理</a:t>
            </a:r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endParaRPr lang="zh-CN" smtClean="0"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smtClean="0">
                <a:ea typeface="宋体" pitchFamily="2" charset="-122"/>
              </a:rPr>
              <a:t>方法的基本思想</a:t>
            </a:r>
            <a:endParaRPr lang="en-US" altLang="zh-CN" smtClean="0"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方法的求解步骤 </a:t>
            </a:r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动态规划法的适用条件</a:t>
            </a:r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设计技巧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——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阶段划分和状态表示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2700"/>
            <a:ext cx="8534400" cy="5386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Algorithm DPKnapsack(</a:t>
            </a:r>
            <a:r>
              <a:rPr lang="en-US" altLang="zh-CN" sz="2400" i="1" smtClean="0">
                <a:ea typeface="宋体" pitchFamily="2" charset="-122"/>
              </a:rPr>
              <a:t>w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..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], 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1..n</a:t>
            </a:r>
            <a:r>
              <a:rPr lang="en-US" altLang="zh-CN" sz="2400" smtClean="0">
                <a:ea typeface="宋体" pitchFamily="2" charset="-122"/>
              </a:rPr>
              <a:t>], </a:t>
            </a:r>
            <a:r>
              <a:rPr lang="en-US" altLang="zh-CN" sz="2400" i="1" smtClean="0">
                <a:ea typeface="宋体" pitchFamily="2" charset="-122"/>
              </a:rPr>
              <a:t>W</a:t>
            </a:r>
            <a:r>
              <a:rPr lang="en-US" altLang="zh-CN" sz="2400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var 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0..n,0..W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,  P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1..n,1..W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:</a:t>
            </a:r>
            <a:r>
              <a:rPr lang="en-US" altLang="zh-CN" sz="2400" smtClean="0">
                <a:ea typeface="宋体" pitchFamily="2" charset="-122"/>
              </a:rPr>
              <a:t> int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for </a:t>
            </a:r>
            <a:r>
              <a:rPr lang="en-US" altLang="zh-CN" sz="2400" i="1" smtClean="0">
                <a:ea typeface="宋体" pitchFamily="2" charset="-122"/>
              </a:rPr>
              <a:t>j := 0</a:t>
            </a:r>
            <a:r>
              <a:rPr lang="en-US" altLang="zh-CN" sz="2400" smtClean="0">
                <a:ea typeface="宋体" pitchFamily="2" charset="-122"/>
              </a:rPr>
              <a:t> to </a:t>
            </a:r>
            <a:r>
              <a:rPr lang="en-US" altLang="zh-CN" sz="2400" i="1" smtClean="0">
                <a:ea typeface="宋体" pitchFamily="2" charset="-122"/>
              </a:rPr>
              <a:t>W</a:t>
            </a:r>
            <a:r>
              <a:rPr lang="en-US" altLang="zh-CN" sz="2400" smtClean="0">
                <a:ea typeface="宋体" pitchFamily="2" charset="-122"/>
              </a:rPr>
              <a:t> do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0,j</a:t>
            </a:r>
            <a:r>
              <a:rPr lang="en-US" altLang="zh-CN" sz="2400" smtClean="0">
                <a:ea typeface="宋体" pitchFamily="2" charset="-122"/>
              </a:rPr>
              <a:t>] := </a:t>
            </a:r>
            <a:r>
              <a:rPr lang="en-US" altLang="zh-CN" sz="2400" i="1" smtClean="0">
                <a:ea typeface="宋体" pitchFamily="2" charset="-122"/>
              </a:rPr>
              <a:t>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  for </a:t>
            </a:r>
            <a:r>
              <a:rPr lang="en-US" altLang="zh-CN" sz="2400" i="1" smtClean="0">
                <a:ea typeface="宋体" pitchFamily="2" charset="-122"/>
              </a:rPr>
              <a:t>i := 0</a:t>
            </a:r>
            <a:r>
              <a:rPr lang="en-US" altLang="zh-CN" sz="2400" smtClean="0">
                <a:ea typeface="宋体" pitchFamily="2" charset="-122"/>
              </a:rPr>
              <a:t> to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do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         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i,0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:= 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  for </a:t>
            </a:r>
            <a:r>
              <a:rPr lang="en-US" altLang="zh-CN" sz="2400" i="1" smtClean="0">
                <a:ea typeface="宋体" pitchFamily="2" charset="-122"/>
              </a:rPr>
              <a:t>i := 1</a:t>
            </a:r>
            <a:r>
              <a:rPr lang="en-US" altLang="zh-CN" sz="2400" smtClean="0">
                <a:ea typeface="宋体" pitchFamily="2" charset="-122"/>
              </a:rPr>
              <a:t> to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do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for </a:t>
            </a:r>
            <a:r>
              <a:rPr lang="en-US" altLang="zh-CN" sz="2400" i="1" smtClean="0">
                <a:ea typeface="宋体" pitchFamily="2" charset="-122"/>
              </a:rPr>
              <a:t>j := 1</a:t>
            </a:r>
            <a:r>
              <a:rPr lang="en-US" altLang="zh-CN" sz="2400" smtClean="0">
                <a:ea typeface="宋体" pitchFamily="2" charset="-122"/>
              </a:rPr>
              <a:t> to </a:t>
            </a:r>
            <a:r>
              <a:rPr lang="en-US" altLang="zh-CN" sz="2400" i="1" smtClean="0">
                <a:ea typeface="宋体" pitchFamily="2" charset="-122"/>
              </a:rPr>
              <a:t>W</a:t>
            </a:r>
            <a:r>
              <a:rPr lang="en-US" altLang="zh-CN" sz="2400" smtClean="0">
                <a:ea typeface="宋体" pitchFamily="2" charset="-122"/>
              </a:rPr>
              <a:t> do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	if  </a:t>
            </a:r>
            <a:r>
              <a:rPr lang="en-US" altLang="zh-CN" sz="2400" i="1" smtClean="0">
                <a:ea typeface="宋体" pitchFamily="2" charset="-122"/>
              </a:rPr>
              <a:t>w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i="1" smtClean="0">
                <a:ea typeface="宋体" pitchFamily="2" charset="-122"/>
              </a:rPr>
              <a:t>j </a:t>
            </a:r>
            <a:r>
              <a:rPr lang="en-US" altLang="zh-CN" sz="2400" smtClean="0">
                <a:ea typeface="宋体" pitchFamily="2" charset="-122"/>
              </a:rPr>
              <a:t>and 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+ 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i-1,j-w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]]</a:t>
            </a:r>
            <a:r>
              <a:rPr lang="en-US" altLang="zh-CN" sz="2400" i="1" smtClean="0">
                <a:ea typeface="宋体" pitchFamily="2" charset="-122"/>
              </a:rPr>
              <a:t> &gt; 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i-1,j</a:t>
            </a:r>
            <a:r>
              <a:rPr lang="en-US" altLang="zh-CN" sz="2400" smtClean="0">
                <a:ea typeface="宋体" pitchFamily="2" charset="-122"/>
              </a:rPr>
              <a:t>] then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		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i,j</a:t>
            </a:r>
            <a:r>
              <a:rPr lang="en-US" altLang="zh-CN" sz="2400" smtClean="0">
                <a:ea typeface="宋体" pitchFamily="2" charset="-122"/>
              </a:rPr>
              <a:t>] </a:t>
            </a:r>
            <a:r>
              <a:rPr lang="en-US" altLang="zh-CN" sz="2400" i="1" smtClean="0">
                <a:ea typeface="宋体" pitchFamily="2" charset="-122"/>
              </a:rPr>
              <a:t>:= 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+ 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i-1,j-w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]]</a:t>
            </a:r>
            <a:r>
              <a:rPr lang="en-US" altLang="zh-CN" sz="2400" i="1" smtClean="0">
                <a:ea typeface="宋体" pitchFamily="2" charset="-122"/>
              </a:rPr>
              <a:t>; P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i,j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:= j-w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	else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		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i,j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:= 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i-1,j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; P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i,j</a:t>
            </a:r>
            <a:r>
              <a:rPr lang="en-US" altLang="zh-CN" sz="2400" smtClean="0">
                <a:ea typeface="宋体" pitchFamily="2" charset="-122"/>
              </a:rPr>
              <a:t>]</a:t>
            </a:r>
            <a:r>
              <a:rPr lang="en-US" altLang="zh-CN" sz="2400" i="1" smtClean="0">
                <a:ea typeface="宋体" pitchFamily="2" charset="-122"/>
              </a:rPr>
              <a:t> := j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return </a:t>
            </a:r>
            <a:r>
              <a:rPr lang="en-US" altLang="zh-CN" sz="2400" i="1" smtClean="0">
                <a:ea typeface="宋体" pitchFamily="2" charset="-122"/>
              </a:rPr>
              <a:t>V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n,W</a:t>
            </a:r>
            <a:r>
              <a:rPr lang="en-US" altLang="zh-CN" sz="2400" smtClean="0">
                <a:ea typeface="宋体" pitchFamily="2" charset="-122"/>
              </a:rPr>
              <a:t>] </a:t>
            </a:r>
            <a:r>
              <a:rPr lang="zh-CN" altLang="en-US" sz="2400" smtClean="0">
                <a:ea typeface="宋体" pitchFamily="2" charset="-122"/>
              </a:rPr>
              <a:t>和最优子集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472081" name="Text Box 17"/>
          <p:cNvSpPr txBox="1">
            <a:spLocks noChangeArrowheads="1"/>
          </p:cNvSpPr>
          <p:nvPr/>
        </p:nvSpPr>
        <p:spPr bwMode="auto">
          <a:xfrm>
            <a:off x="5638800" y="2667000"/>
            <a:ext cx="32766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a typeface="宋体" pitchFamily="2" charset="-122"/>
              </a:rPr>
              <a:t>效率</a:t>
            </a:r>
            <a:r>
              <a:rPr lang="en-US" altLang="zh-CN">
                <a:ea typeface="宋体" pitchFamily="2" charset="-122"/>
              </a:rPr>
              <a:t>: 	O(nW).</a:t>
            </a: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4400" dirty="0">
                <a:effectLst/>
                <a:ea typeface="宋体" pitchFamily="2" charset="-122"/>
              </a:rPr>
              <a:t>动态规划求解背包问题伪代码</a:t>
            </a:r>
            <a:endParaRPr lang="zh-CN" sz="4400" kern="0" dirty="0">
              <a:solidFill>
                <a:schemeClr val="tx2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EA4D58AD-85F7-4BA5-BF13-27554881FC23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7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8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A7CE01E-D698-47BC-A120-4AB804E4D8F5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21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15.2 </a:t>
            </a:r>
            <a:r>
              <a:rPr lang="zh-CN" altLang="en-US" smtClean="0">
                <a:ea typeface="宋体" pitchFamily="2" charset="-122"/>
              </a:rPr>
              <a:t>切杆问题</a:t>
            </a:r>
            <a:endParaRPr lang="zh-CN" smtClean="0">
              <a:ea typeface="宋体" pitchFamily="2" charset="-122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1412875"/>
            <a:ext cx="6553200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smtClean="0">
                <a:ea typeface="宋体" pitchFamily="2" charset="-122"/>
              </a:rPr>
              <a:t>问题描述及举例</a:t>
            </a:r>
          </a:p>
          <a:p>
            <a:pPr marL="457200" indent="-457200" algn="just" eaLnBrk="1" hangingPunct="1"/>
            <a:r>
              <a:rPr lang="zh-CN" smtClean="0">
                <a:ea typeface="宋体" pitchFamily="2" charset="-122"/>
              </a:rPr>
              <a:t>问题满足最优</a:t>
            </a:r>
            <a:r>
              <a:rPr lang="zh-CN" altLang="en-US" smtClean="0">
                <a:ea typeface="宋体" pitchFamily="2" charset="-122"/>
              </a:rPr>
              <a:t>子结构</a:t>
            </a: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/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递归</a:t>
            </a: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实现</a:t>
            </a:r>
            <a:endParaRPr 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algn="just" eaLnBrk="1" hangingPunct="1"/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动态规划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算法</a:t>
            </a:r>
          </a:p>
          <a:p>
            <a:pPr marL="457200" indent="-457200" algn="just" eaLnBrk="1" hangingPunct="1"/>
            <a:endParaRPr 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D1A53971-0DD8-4856-AD95-3019325AC9FF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1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2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A2242B9-DB9C-4B5C-A05E-25862D2885EE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22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问题描述及举例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278813" cy="4835525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问题描述</a:t>
            </a:r>
            <a:endParaRPr lang="en-US" alt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zh-CN" altLang="en-US" sz="2400" b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钢条切割问题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：给定一段长度为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英寸的钢条和一个价格表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=1,2,…,n)</a:t>
            </a: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求切割钢条方案，使得销售收益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最大。</a:t>
            </a:r>
            <a:endParaRPr lang="en-US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zh-CN" sz="18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 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切割工序本身没有成本支出。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Serling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公司管理层希望知道最佳的切割方案。假定我们知道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Serling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公司出售一段长度为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英寸的钢条的价格为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=1,2,…,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单位为美元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。钢条的长度均为整英寸。如下为一个价格表的样例。</a:t>
            </a:r>
            <a:endParaRPr lang="en-US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28688" y="4632325"/>
          <a:ext cx="77153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25"/>
                <a:gridCol w="690125"/>
                <a:gridCol w="690125"/>
                <a:gridCol w="690125"/>
                <a:gridCol w="690125"/>
                <a:gridCol w="690125"/>
                <a:gridCol w="690125"/>
                <a:gridCol w="628163"/>
                <a:gridCol w="752089"/>
                <a:gridCol w="752089"/>
                <a:gridCol w="7520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长度</a:t>
                      </a:r>
                      <a:r>
                        <a:rPr lang="en-US" altLang="zh-CN" sz="14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价格</a:t>
                      </a:r>
                      <a:r>
                        <a:rPr lang="en-US" altLang="zh-CN" sz="1400" i="1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altLang="zh-CN" sz="1400" i="1" baseline="-25000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C9745EA6-B3CC-4BCC-A863-DD7F7D4945B7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5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6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C890D8F-209A-4797-A29D-EC079C052818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23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z="4000" smtClean="0">
                <a:ea typeface="宋体" pitchFamily="2" charset="-122"/>
              </a:rPr>
              <a:t>问题描述及举例（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2251075"/>
            <a:ext cx="88582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矩形 94"/>
          <p:cNvSpPr/>
          <p:nvPr/>
        </p:nvSpPr>
        <p:spPr>
          <a:xfrm>
            <a:off x="214313" y="1393825"/>
            <a:ext cx="87868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下图给出了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英寸钢条所有可能的切割方案，包括根本不切割的方案。</a:t>
            </a:r>
          </a:p>
        </p:txBody>
      </p:sp>
      <p:sp>
        <p:nvSpPr>
          <p:cNvPr id="96" name="矩形 95"/>
          <p:cNvSpPr/>
          <p:nvPr/>
        </p:nvSpPr>
        <p:spPr>
          <a:xfrm>
            <a:off x="142875" y="5037138"/>
            <a:ext cx="88582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英寸钢条的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8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种切割方案。根据上页的价格表，在每段钢条之上标记了它的价格。</a:t>
            </a:r>
            <a:r>
              <a:rPr lang="zh-CN" altLang="en-US" dirty="0">
                <a:solidFill>
                  <a:srgbClr val="FF0000"/>
                </a:solidFill>
                <a:effectLst/>
                <a:ea typeface="+mn-ea"/>
              </a:rPr>
              <a:t>最优策略为方案</a:t>
            </a:r>
            <a:r>
              <a:rPr lang="en-US" altLang="zh-CN" dirty="0">
                <a:solidFill>
                  <a:srgbClr val="FF0000"/>
                </a:solidFill>
                <a:effectLst/>
                <a:ea typeface="+mn-ea"/>
              </a:rPr>
              <a:t>(c)-</a:t>
            </a:r>
            <a:r>
              <a:rPr lang="zh-CN" altLang="en-US" dirty="0">
                <a:solidFill>
                  <a:srgbClr val="FF0000"/>
                </a:solidFill>
                <a:effectLst/>
                <a:ea typeface="+mn-ea"/>
              </a:rPr>
              <a:t>讲钢条切割为两段长度均为</a:t>
            </a:r>
            <a:r>
              <a:rPr lang="en-US" altLang="zh-CN" dirty="0">
                <a:solidFill>
                  <a:srgbClr val="FF0000"/>
                </a:solidFill>
                <a:effectLst/>
                <a:ea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effectLst/>
                <a:ea typeface="+mn-ea"/>
              </a:rPr>
              <a:t>英寸的钢条</a:t>
            </a:r>
            <a:r>
              <a:rPr lang="en-US" altLang="zh-CN" dirty="0">
                <a:solidFill>
                  <a:srgbClr val="FF0000"/>
                </a:solidFill>
                <a:effectLst/>
                <a:ea typeface="+mn-ea"/>
              </a:rPr>
              <a:t>-</a:t>
            </a:r>
            <a:r>
              <a:rPr lang="zh-CN" altLang="en-US" dirty="0">
                <a:solidFill>
                  <a:srgbClr val="FF0000"/>
                </a:solidFill>
                <a:effectLst/>
                <a:ea typeface="+mn-ea"/>
              </a:rPr>
              <a:t>总价值为</a:t>
            </a:r>
            <a:r>
              <a:rPr lang="en-US" altLang="zh-CN" dirty="0">
                <a:solidFill>
                  <a:srgbClr val="FF0000"/>
                </a:solidFill>
                <a:effectLst/>
                <a:ea typeface="+mn-ea"/>
              </a:rPr>
              <a:t>10</a:t>
            </a:r>
            <a:endParaRPr lang="zh-CN" altLang="en-US" dirty="0">
              <a:solidFill>
                <a:srgbClr val="FF0000"/>
              </a:solidFill>
              <a:effectLst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42910" y="6116320"/>
          <a:ext cx="77153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25"/>
                <a:gridCol w="690125"/>
                <a:gridCol w="690125"/>
                <a:gridCol w="690125"/>
                <a:gridCol w="690125"/>
                <a:gridCol w="690125"/>
                <a:gridCol w="690125"/>
                <a:gridCol w="628163"/>
                <a:gridCol w="752089"/>
                <a:gridCol w="752089"/>
                <a:gridCol w="7520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长度</a:t>
                      </a:r>
                      <a:r>
                        <a:rPr lang="en-US" altLang="zh-CN" sz="14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价格</a:t>
                      </a:r>
                      <a:r>
                        <a:rPr lang="en-US" altLang="zh-CN" sz="1400" i="1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altLang="zh-CN" sz="1400" i="1" baseline="-25000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98F33C64-D68E-4BEE-853E-AA90E619B0EE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19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0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D39A147-0147-438C-B555-1712ED50F8D4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24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04813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最优子结构和递归实现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84313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切杆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问题满足最优</a:t>
            </a:r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子结构</a:t>
            </a:r>
            <a:endParaRPr 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213" y="2205038"/>
            <a:ext cx="8072437" cy="3563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为了求解规模为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的原问题，我们先求解形式完全一样，但规模更小的子问题。即当完成首次切割后，我们将两段钢条看成两个独立的钢条切割问题实例。</a:t>
            </a:r>
            <a:endParaRPr lang="en-US" altLang="zh-CN" dirty="0">
              <a:solidFill>
                <a:srgbClr val="000000"/>
              </a:solidFill>
              <a:effectLst/>
              <a:ea typeface="+mn-ea"/>
            </a:endParaRPr>
          </a:p>
          <a:p>
            <a:pPr algn="just">
              <a:defRPr/>
            </a:pPr>
            <a:endParaRPr lang="en-US" altLang="zh-CN" dirty="0">
              <a:solidFill>
                <a:srgbClr val="000000"/>
              </a:solidFill>
              <a:effectLst/>
              <a:ea typeface="+mn-ea"/>
            </a:endParaRPr>
          </a:p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我们通过组合两个相关子问题的最优解，并在所有可能的两段切割方案中选取组合收益最大者，构成原问题的最优解。我们称钢条切割问题满足</a:t>
            </a:r>
            <a:r>
              <a:rPr lang="zh-CN" altLang="en-US" b="1" dirty="0">
                <a:solidFill>
                  <a:srgbClr val="FF0000"/>
                </a:solidFill>
                <a:effectLst/>
                <a:ea typeface="+mn-ea"/>
              </a:rPr>
              <a:t>最优子结构</a:t>
            </a:r>
            <a:r>
              <a:rPr lang="en-US" altLang="zh-CN" dirty="0">
                <a:solidFill>
                  <a:srgbClr val="FF0000"/>
                </a:solidFill>
                <a:effectLst/>
                <a:ea typeface="+mn-ea"/>
              </a:rPr>
              <a:t>(optimal substructure)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性质：问题的最优解由相关子问题的最优解组合而成，而这些子问题可以独立求解。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CF661539-4F05-4A19-9B7C-F76E1B1F34D9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2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3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4C65CED-9825-406A-BEF3-BE857AF98962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25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最优子结构和递归实现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775" y="1401763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自顶向下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递归</a:t>
            </a:r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实现</a:t>
            </a:r>
            <a:endParaRPr 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</a:p>
        </p:txBody>
      </p:sp>
      <p:pic>
        <p:nvPicPr>
          <p:cNvPr id="20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437063"/>
            <a:ext cx="5165725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61963" y="2065338"/>
            <a:ext cx="8072437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问题分解的方式为：将长度为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的钢条分解为左边开始一段，以及剩余部分继续分解的结果。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3390900" y="3024188"/>
          <a:ext cx="2143125" cy="466725"/>
        </p:xfrm>
        <a:graphic>
          <a:graphicData uri="http://schemas.openxmlformats.org/presentationml/2006/ole">
            <p:oleObj spid="_x0000_s2050" name="Equation" r:id="rId4" imgW="1688760" imgH="36828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61963" y="3635375"/>
            <a:ext cx="828675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在此公式中，原问题的最优解只包含一个相关子问题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(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右端剩余部分</a:t>
            </a:r>
            <a:r>
              <a:rPr lang="en-US" altLang="zh-CN" dirty="0">
                <a:solidFill>
                  <a:srgbClr val="000000"/>
                </a:solidFill>
                <a:effectLst/>
                <a:ea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的解，而不是两个。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FA3F81FE-A3D0-4E92-A1B4-7046AA1482EC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3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4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C336CEE-4A72-4C9E-88E1-8FF8DE7DA0E5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26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递归实现的效率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341438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CUT-ROD</a:t>
            </a:r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的效率差</a:t>
            </a:r>
            <a:endParaRPr 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3871913"/>
            <a:ext cx="4357687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57188" y="2076450"/>
            <a:ext cx="8072437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反复地用相同的参数值对自身进行递归调用，即它反复求解相同的子问题。</a:t>
            </a:r>
            <a:endParaRPr lang="en-US" altLang="zh-CN" dirty="0">
              <a:solidFill>
                <a:srgbClr val="000000"/>
              </a:solidFill>
              <a:effectLst/>
              <a:ea typeface="+mn-ea"/>
            </a:endParaRPr>
          </a:p>
          <a:p>
            <a:pPr algn="just">
              <a:defRPr/>
            </a:pPr>
            <a:r>
              <a:rPr lang="zh-CN" altLang="en-US" sz="2000" dirty="0">
                <a:solidFill>
                  <a:srgbClr val="000000"/>
                </a:solidFill>
                <a:effectLst/>
                <a:ea typeface="+mn-ea"/>
              </a:rPr>
              <a:t>下面显示了</a:t>
            </a:r>
            <a:r>
              <a:rPr lang="en-US" altLang="zh-CN" sz="2000" dirty="0">
                <a:solidFill>
                  <a:srgbClr val="000000"/>
                </a:solidFill>
                <a:effectLst/>
                <a:ea typeface="+mn-ea"/>
              </a:rPr>
              <a:t>n=4</a:t>
            </a:r>
            <a:r>
              <a:rPr lang="zh-CN" altLang="en-US" sz="2000" dirty="0">
                <a:solidFill>
                  <a:srgbClr val="000000"/>
                </a:solidFill>
                <a:effectLst/>
                <a:ea typeface="+mn-ea"/>
              </a:rPr>
              <a:t>时的调用过程：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 CUT-ROD(p, n)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对</a:t>
            </a:r>
            <a:r>
              <a:rPr lang="en-US" altLang="zh-CN" sz="2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=1,2,…,n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调用：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 CUT-ROD(p, n-</a:t>
            </a:r>
            <a:r>
              <a:rPr lang="en-US" altLang="zh-CN" sz="2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，等价于对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j=0,1,…,n-1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调用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CUT-ROD(p, j)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。当这个过程递归展开时，它所做的工作量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用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的函数的形式描述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会爆炸性地增长。</a:t>
            </a:r>
            <a:endParaRPr lang="zh-CN" altLang="en-US" sz="2000" dirty="0">
              <a:solidFill>
                <a:srgbClr val="000000"/>
              </a:solidFill>
              <a:effectLst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88" y="5630863"/>
            <a:ext cx="15128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15-1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FA3F81FE-A3D0-4E92-A1B4-7046AA1482EC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3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4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C336CEE-4A72-4C9E-88E1-8FF8DE7DA0E5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27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递归实现的效率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341438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CUT-ROD</a:t>
            </a:r>
            <a:r>
              <a:rPr lang="zh-CN" altLang="en-US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的效率差</a:t>
            </a:r>
            <a:endParaRPr 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3871913"/>
            <a:ext cx="4357687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57188" y="2076450"/>
            <a:ext cx="8072437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+mn-ea"/>
              </a:rPr>
              <a:t>反复地用相同的参数值对自身进行递归调用，即它反复求解相同的子问题。</a:t>
            </a:r>
            <a:endParaRPr lang="en-US" altLang="zh-CN" dirty="0">
              <a:solidFill>
                <a:srgbClr val="000000"/>
              </a:solidFill>
              <a:effectLst/>
              <a:ea typeface="+mn-ea"/>
            </a:endParaRPr>
          </a:p>
          <a:p>
            <a:pPr algn="just">
              <a:defRPr/>
            </a:pPr>
            <a:r>
              <a:rPr lang="zh-CN" altLang="en-US" sz="2000" dirty="0">
                <a:solidFill>
                  <a:srgbClr val="000000"/>
                </a:solidFill>
                <a:effectLst/>
                <a:ea typeface="+mn-ea"/>
              </a:rPr>
              <a:t>下面显示了</a:t>
            </a:r>
            <a:r>
              <a:rPr lang="en-US" altLang="zh-CN" sz="2000" dirty="0">
                <a:solidFill>
                  <a:srgbClr val="000000"/>
                </a:solidFill>
                <a:effectLst/>
                <a:ea typeface="+mn-ea"/>
              </a:rPr>
              <a:t>n=4</a:t>
            </a:r>
            <a:r>
              <a:rPr lang="zh-CN" altLang="en-US" sz="2000" dirty="0">
                <a:solidFill>
                  <a:srgbClr val="000000"/>
                </a:solidFill>
                <a:effectLst/>
                <a:ea typeface="+mn-ea"/>
              </a:rPr>
              <a:t>时的调用过程：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 CUT-ROD(p, n)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对</a:t>
            </a:r>
            <a:r>
              <a:rPr lang="en-US" altLang="zh-CN" sz="2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=1,2,…,n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调用：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 CUT-ROD(p, n-</a:t>
            </a:r>
            <a:r>
              <a:rPr lang="en-US" altLang="zh-CN" sz="2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，等价于对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j=0,1,…,n-1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调用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CUT-ROD(p, j)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。当这个过程递归展开时，它所做的工作量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用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的函数的形式描述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会爆炸性地增长。</a:t>
            </a:r>
            <a:endParaRPr lang="zh-CN" altLang="en-US" sz="2000" dirty="0">
              <a:solidFill>
                <a:srgbClr val="000000"/>
              </a:solidFill>
              <a:effectLst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88" y="5630863"/>
            <a:ext cx="15128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15-1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3929066"/>
            <a:ext cx="15128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有记忆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2326296" y="3845859"/>
            <a:ext cx="3438010" cy="2958353"/>
          </a:xfrm>
          <a:custGeom>
            <a:avLst/>
            <a:gdLst>
              <a:gd name="connsiteX0" fmla="*/ 1967798 w 3438010"/>
              <a:gd name="connsiteY0" fmla="*/ 224117 h 2958353"/>
              <a:gd name="connsiteX1" fmla="*/ 2173986 w 3438010"/>
              <a:gd name="connsiteY1" fmla="*/ 134470 h 2958353"/>
              <a:gd name="connsiteX2" fmla="*/ 2218810 w 3438010"/>
              <a:gd name="connsiteY2" fmla="*/ 116541 h 2958353"/>
              <a:gd name="connsiteX3" fmla="*/ 2380175 w 3438010"/>
              <a:gd name="connsiteY3" fmla="*/ 44823 h 2958353"/>
              <a:gd name="connsiteX4" fmla="*/ 2873233 w 3438010"/>
              <a:gd name="connsiteY4" fmla="*/ 0 h 2958353"/>
              <a:gd name="connsiteX5" fmla="*/ 3142175 w 3438010"/>
              <a:gd name="connsiteY5" fmla="*/ 8965 h 2958353"/>
              <a:gd name="connsiteX6" fmla="*/ 3186998 w 3438010"/>
              <a:gd name="connsiteY6" fmla="*/ 17929 h 2958353"/>
              <a:gd name="connsiteX7" fmla="*/ 3249751 w 3438010"/>
              <a:gd name="connsiteY7" fmla="*/ 26894 h 2958353"/>
              <a:gd name="connsiteX8" fmla="*/ 3294575 w 3438010"/>
              <a:gd name="connsiteY8" fmla="*/ 71717 h 2958353"/>
              <a:gd name="connsiteX9" fmla="*/ 3321469 w 3438010"/>
              <a:gd name="connsiteY9" fmla="*/ 80682 h 2958353"/>
              <a:gd name="connsiteX10" fmla="*/ 3330433 w 3438010"/>
              <a:gd name="connsiteY10" fmla="*/ 107576 h 2958353"/>
              <a:gd name="connsiteX11" fmla="*/ 3393186 w 3438010"/>
              <a:gd name="connsiteY11" fmla="*/ 152400 h 2958353"/>
              <a:gd name="connsiteX12" fmla="*/ 3438010 w 3438010"/>
              <a:gd name="connsiteY12" fmla="*/ 206188 h 2958353"/>
              <a:gd name="connsiteX13" fmla="*/ 3420080 w 3438010"/>
              <a:gd name="connsiteY13" fmla="*/ 286870 h 2958353"/>
              <a:gd name="connsiteX14" fmla="*/ 3393186 w 3438010"/>
              <a:gd name="connsiteY14" fmla="*/ 304800 h 2958353"/>
              <a:gd name="connsiteX15" fmla="*/ 3357328 w 3438010"/>
              <a:gd name="connsiteY15" fmla="*/ 331694 h 2958353"/>
              <a:gd name="connsiteX16" fmla="*/ 3312504 w 3438010"/>
              <a:gd name="connsiteY16" fmla="*/ 358588 h 2958353"/>
              <a:gd name="connsiteX17" fmla="*/ 3240786 w 3438010"/>
              <a:gd name="connsiteY17" fmla="*/ 412376 h 2958353"/>
              <a:gd name="connsiteX18" fmla="*/ 3178033 w 3438010"/>
              <a:gd name="connsiteY18" fmla="*/ 466165 h 2958353"/>
              <a:gd name="connsiteX19" fmla="*/ 3115280 w 3438010"/>
              <a:gd name="connsiteY19" fmla="*/ 502023 h 2958353"/>
              <a:gd name="connsiteX20" fmla="*/ 3034598 w 3438010"/>
              <a:gd name="connsiteY20" fmla="*/ 546847 h 2958353"/>
              <a:gd name="connsiteX21" fmla="*/ 2989775 w 3438010"/>
              <a:gd name="connsiteY21" fmla="*/ 555812 h 2958353"/>
              <a:gd name="connsiteX22" fmla="*/ 2935986 w 3438010"/>
              <a:gd name="connsiteY22" fmla="*/ 573741 h 2958353"/>
              <a:gd name="connsiteX23" fmla="*/ 2828410 w 3438010"/>
              <a:gd name="connsiteY23" fmla="*/ 582706 h 2958353"/>
              <a:gd name="connsiteX24" fmla="*/ 2738763 w 3438010"/>
              <a:gd name="connsiteY24" fmla="*/ 600635 h 2958353"/>
              <a:gd name="connsiteX25" fmla="*/ 2541539 w 3438010"/>
              <a:gd name="connsiteY25" fmla="*/ 627529 h 2958353"/>
              <a:gd name="connsiteX26" fmla="*/ 2469822 w 3438010"/>
              <a:gd name="connsiteY26" fmla="*/ 645459 h 2958353"/>
              <a:gd name="connsiteX27" fmla="*/ 2398104 w 3438010"/>
              <a:gd name="connsiteY27" fmla="*/ 699247 h 2958353"/>
              <a:gd name="connsiteX28" fmla="*/ 2326386 w 3438010"/>
              <a:gd name="connsiteY28" fmla="*/ 717176 h 2958353"/>
              <a:gd name="connsiteX29" fmla="*/ 2299492 w 3438010"/>
              <a:gd name="connsiteY29" fmla="*/ 726141 h 2958353"/>
              <a:gd name="connsiteX30" fmla="*/ 2272598 w 3438010"/>
              <a:gd name="connsiteY30" fmla="*/ 744070 h 2958353"/>
              <a:gd name="connsiteX31" fmla="*/ 2209845 w 3438010"/>
              <a:gd name="connsiteY31" fmla="*/ 762000 h 2958353"/>
              <a:gd name="connsiteX32" fmla="*/ 2165022 w 3438010"/>
              <a:gd name="connsiteY32" fmla="*/ 779929 h 2958353"/>
              <a:gd name="connsiteX33" fmla="*/ 2111233 w 3438010"/>
              <a:gd name="connsiteY33" fmla="*/ 806823 h 2958353"/>
              <a:gd name="connsiteX34" fmla="*/ 2057445 w 3438010"/>
              <a:gd name="connsiteY34" fmla="*/ 842682 h 2958353"/>
              <a:gd name="connsiteX35" fmla="*/ 1994692 w 3438010"/>
              <a:gd name="connsiteY35" fmla="*/ 860612 h 2958353"/>
              <a:gd name="connsiteX36" fmla="*/ 1958833 w 3438010"/>
              <a:gd name="connsiteY36" fmla="*/ 878541 h 2958353"/>
              <a:gd name="connsiteX37" fmla="*/ 1860222 w 3438010"/>
              <a:gd name="connsiteY37" fmla="*/ 959223 h 2958353"/>
              <a:gd name="connsiteX38" fmla="*/ 1833328 w 3438010"/>
              <a:gd name="connsiteY38" fmla="*/ 968188 h 2958353"/>
              <a:gd name="connsiteX39" fmla="*/ 1779539 w 3438010"/>
              <a:gd name="connsiteY39" fmla="*/ 1013012 h 2958353"/>
              <a:gd name="connsiteX40" fmla="*/ 1743680 w 3438010"/>
              <a:gd name="connsiteY40" fmla="*/ 1030941 h 2958353"/>
              <a:gd name="connsiteX41" fmla="*/ 1689892 w 3438010"/>
              <a:gd name="connsiteY41" fmla="*/ 1084729 h 2958353"/>
              <a:gd name="connsiteX42" fmla="*/ 1591280 w 3438010"/>
              <a:gd name="connsiteY42" fmla="*/ 1156447 h 2958353"/>
              <a:gd name="connsiteX43" fmla="*/ 1564386 w 3438010"/>
              <a:gd name="connsiteY43" fmla="*/ 1183341 h 2958353"/>
              <a:gd name="connsiteX44" fmla="*/ 1510598 w 3438010"/>
              <a:gd name="connsiteY44" fmla="*/ 1201270 h 2958353"/>
              <a:gd name="connsiteX45" fmla="*/ 1456810 w 3438010"/>
              <a:gd name="connsiteY45" fmla="*/ 1246094 h 2958353"/>
              <a:gd name="connsiteX46" fmla="*/ 1429916 w 3438010"/>
              <a:gd name="connsiteY46" fmla="*/ 1264023 h 2958353"/>
              <a:gd name="connsiteX47" fmla="*/ 1411986 w 3438010"/>
              <a:gd name="connsiteY47" fmla="*/ 1281953 h 2958353"/>
              <a:gd name="connsiteX48" fmla="*/ 1385092 w 3438010"/>
              <a:gd name="connsiteY48" fmla="*/ 1299882 h 2958353"/>
              <a:gd name="connsiteX49" fmla="*/ 1331304 w 3438010"/>
              <a:gd name="connsiteY49" fmla="*/ 1326776 h 2958353"/>
              <a:gd name="connsiteX50" fmla="*/ 1286480 w 3438010"/>
              <a:gd name="connsiteY50" fmla="*/ 1362635 h 2958353"/>
              <a:gd name="connsiteX51" fmla="*/ 1223728 w 3438010"/>
              <a:gd name="connsiteY51" fmla="*/ 1398494 h 2958353"/>
              <a:gd name="connsiteX52" fmla="*/ 1205798 w 3438010"/>
              <a:gd name="connsiteY52" fmla="*/ 1416423 h 2958353"/>
              <a:gd name="connsiteX53" fmla="*/ 1178904 w 3438010"/>
              <a:gd name="connsiteY53" fmla="*/ 1425388 h 2958353"/>
              <a:gd name="connsiteX54" fmla="*/ 1152010 w 3438010"/>
              <a:gd name="connsiteY54" fmla="*/ 1443317 h 2958353"/>
              <a:gd name="connsiteX55" fmla="*/ 1062363 w 3438010"/>
              <a:gd name="connsiteY55" fmla="*/ 1488141 h 2958353"/>
              <a:gd name="connsiteX56" fmla="*/ 1053398 w 3438010"/>
              <a:gd name="connsiteY56" fmla="*/ 1515035 h 2958353"/>
              <a:gd name="connsiteX57" fmla="*/ 999610 w 3438010"/>
              <a:gd name="connsiteY57" fmla="*/ 1550894 h 2958353"/>
              <a:gd name="connsiteX58" fmla="*/ 999610 w 3438010"/>
              <a:gd name="connsiteY58" fmla="*/ 1712259 h 2958353"/>
              <a:gd name="connsiteX59" fmla="*/ 1017539 w 3438010"/>
              <a:gd name="connsiteY59" fmla="*/ 1739153 h 2958353"/>
              <a:gd name="connsiteX60" fmla="*/ 1026504 w 3438010"/>
              <a:gd name="connsiteY60" fmla="*/ 1766047 h 2958353"/>
              <a:gd name="connsiteX61" fmla="*/ 1044433 w 3438010"/>
              <a:gd name="connsiteY61" fmla="*/ 1792941 h 2958353"/>
              <a:gd name="connsiteX62" fmla="*/ 1053398 w 3438010"/>
              <a:gd name="connsiteY62" fmla="*/ 1819835 h 2958353"/>
              <a:gd name="connsiteX63" fmla="*/ 1071328 w 3438010"/>
              <a:gd name="connsiteY63" fmla="*/ 1891553 h 2958353"/>
              <a:gd name="connsiteX64" fmla="*/ 1098222 w 3438010"/>
              <a:gd name="connsiteY64" fmla="*/ 1999129 h 2958353"/>
              <a:gd name="connsiteX65" fmla="*/ 1089257 w 3438010"/>
              <a:gd name="connsiteY65" fmla="*/ 2178423 h 2958353"/>
              <a:gd name="connsiteX66" fmla="*/ 1080292 w 3438010"/>
              <a:gd name="connsiteY66" fmla="*/ 2214282 h 2958353"/>
              <a:gd name="connsiteX67" fmla="*/ 1071328 w 3438010"/>
              <a:gd name="connsiteY67" fmla="*/ 2268070 h 2958353"/>
              <a:gd name="connsiteX68" fmla="*/ 1035469 w 3438010"/>
              <a:gd name="connsiteY68" fmla="*/ 2357717 h 2958353"/>
              <a:gd name="connsiteX69" fmla="*/ 1017539 w 3438010"/>
              <a:gd name="connsiteY69" fmla="*/ 2384612 h 2958353"/>
              <a:gd name="connsiteX70" fmla="*/ 990645 w 3438010"/>
              <a:gd name="connsiteY70" fmla="*/ 2429435 h 2958353"/>
              <a:gd name="connsiteX71" fmla="*/ 936857 w 3438010"/>
              <a:gd name="connsiteY71" fmla="*/ 2519082 h 2958353"/>
              <a:gd name="connsiteX72" fmla="*/ 918928 w 3438010"/>
              <a:gd name="connsiteY72" fmla="*/ 2537012 h 2958353"/>
              <a:gd name="connsiteX73" fmla="*/ 865139 w 3438010"/>
              <a:gd name="connsiteY73" fmla="*/ 2572870 h 2958353"/>
              <a:gd name="connsiteX74" fmla="*/ 856175 w 3438010"/>
              <a:gd name="connsiteY74" fmla="*/ 2599765 h 2958353"/>
              <a:gd name="connsiteX75" fmla="*/ 829280 w 3438010"/>
              <a:gd name="connsiteY75" fmla="*/ 2617694 h 2958353"/>
              <a:gd name="connsiteX76" fmla="*/ 775492 w 3438010"/>
              <a:gd name="connsiteY76" fmla="*/ 2653553 h 2958353"/>
              <a:gd name="connsiteX77" fmla="*/ 641022 w 3438010"/>
              <a:gd name="connsiteY77" fmla="*/ 2770094 h 2958353"/>
              <a:gd name="connsiteX78" fmla="*/ 605163 w 3438010"/>
              <a:gd name="connsiteY78" fmla="*/ 2796988 h 2958353"/>
              <a:gd name="connsiteX79" fmla="*/ 569304 w 3438010"/>
              <a:gd name="connsiteY79" fmla="*/ 2823882 h 2958353"/>
              <a:gd name="connsiteX80" fmla="*/ 542410 w 3438010"/>
              <a:gd name="connsiteY80" fmla="*/ 2832847 h 2958353"/>
              <a:gd name="connsiteX81" fmla="*/ 497586 w 3438010"/>
              <a:gd name="connsiteY81" fmla="*/ 2868706 h 2958353"/>
              <a:gd name="connsiteX82" fmla="*/ 470692 w 3438010"/>
              <a:gd name="connsiteY82" fmla="*/ 2895600 h 2958353"/>
              <a:gd name="connsiteX83" fmla="*/ 390010 w 3438010"/>
              <a:gd name="connsiteY83" fmla="*/ 2931459 h 2958353"/>
              <a:gd name="connsiteX84" fmla="*/ 345186 w 3438010"/>
              <a:gd name="connsiteY84" fmla="*/ 2958353 h 2958353"/>
              <a:gd name="connsiteX85" fmla="*/ 318292 w 3438010"/>
              <a:gd name="connsiteY85" fmla="*/ 2949388 h 2958353"/>
              <a:gd name="connsiteX86" fmla="*/ 282433 w 3438010"/>
              <a:gd name="connsiteY86" fmla="*/ 2913529 h 2958353"/>
              <a:gd name="connsiteX87" fmla="*/ 264504 w 3438010"/>
              <a:gd name="connsiteY87" fmla="*/ 2886635 h 2958353"/>
              <a:gd name="connsiteX88" fmla="*/ 237610 w 3438010"/>
              <a:gd name="connsiteY88" fmla="*/ 2868706 h 2958353"/>
              <a:gd name="connsiteX89" fmla="*/ 183822 w 3438010"/>
              <a:gd name="connsiteY89" fmla="*/ 2814917 h 2958353"/>
              <a:gd name="connsiteX90" fmla="*/ 121069 w 3438010"/>
              <a:gd name="connsiteY90" fmla="*/ 2761129 h 2958353"/>
              <a:gd name="connsiteX91" fmla="*/ 103139 w 3438010"/>
              <a:gd name="connsiteY91" fmla="*/ 2743200 h 2958353"/>
              <a:gd name="connsiteX92" fmla="*/ 67280 w 3438010"/>
              <a:gd name="connsiteY92" fmla="*/ 2689412 h 2958353"/>
              <a:gd name="connsiteX93" fmla="*/ 31422 w 3438010"/>
              <a:gd name="connsiteY93" fmla="*/ 2635623 h 2958353"/>
              <a:gd name="connsiteX94" fmla="*/ 22457 w 3438010"/>
              <a:gd name="connsiteY94" fmla="*/ 2599765 h 2958353"/>
              <a:gd name="connsiteX95" fmla="*/ 4528 w 3438010"/>
              <a:gd name="connsiteY95" fmla="*/ 2563906 h 2958353"/>
              <a:gd name="connsiteX96" fmla="*/ 31422 w 3438010"/>
              <a:gd name="connsiteY96" fmla="*/ 2420470 h 2958353"/>
              <a:gd name="connsiteX97" fmla="*/ 49351 w 3438010"/>
              <a:gd name="connsiteY97" fmla="*/ 2393576 h 2958353"/>
              <a:gd name="connsiteX98" fmla="*/ 85210 w 3438010"/>
              <a:gd name="connsiteY98" fmla="*/ 2321859 h 2958353"/>
              <a:gd name="connsiteX99" fmla="*/ 130033 w 3438010"/>
              <a:gd name="connsiteY99" fmla="*/ 2268070 h 2958353"/>
              <a:gd name="connsiteX100" fmla="*/ 147963 w 3438010"/>
              <a:gd name="connsiteY100" fmla="*/ 2250141 h 2958353"/>
              <a:gd name="connsiteX101" fmla="*/ 165892 w 3438010"/>
              <a:gd name="connsiteY101" fmla="*/ 2214282 h 2958353"/>
              <a:gd name="connsiteX102" fmla="*/ 183822 w 3438010"/>
              <a:gd name="connsiteY102" fmla="*/ 2142565 h 2958353"/>
              <a:gd name="connsiteX103" fmla="*/ 192786 w 3438010"/>
              <a:gd name="connsiteY103" fmla="*/ 2115670 h 2958353"/>
              <a:gd name="connsiteX104" fmla="*/ 201751 w 3438010"/>
              <a:gd name="connsiteY104" fmla="*/ 2079812 h 2958353"/>
              <a:gd name="connsiteX105" fmla="*/ 237610 w 3438010"/>
              <a:gd name="connsiteY105" fmla="*/ 1999129 h 2958353"/>
              <a:gd name="connsiteX106" fmla="*/ 273469 w 3438010"/>
              <a:gd name="connsiteY106" fmla="*/ 1936376 h 2958353"/>
              <a:gd name="connsiteX107" fmla="*/ 264504 w 3438010"/>
              <a:gd name="connsiteY107" fmla="*/ 1783976 h 2958353"/>
              <a:gd name="connsiteX108" fmla="*/ 246575 w 3438010"/>
              <a:gd name="connsiteY108" fmla="*/ 1721223 h 2958353"/>
              <a:gd name="connsiteX109" fmla="*/ 237610 w 3438010"/>
              <a:gd name="connsiteY109" fmla="*/ 1685365 h 2958353"/>
              <a:gd name="connsiteX110" fmla="*/ 192786 w 3438010"/>
              <a:gd name="connsiteY110" fmla="*/ 1631576 h 2958353"/>
              <a:gd name="connsiteX111" fmla="*/ 183822 w 3438010"/>
              <a:gd name="connsiteY111" fmla="*/ 1604682 h 2958353"/>
              <a:gd name="connsiteX112" fmla="*/ 156928 w 3438010"/>
              <a:gd name="connsiteY112" fmla="*/ 1586753 h 2958353"/>
              <a:gd name="connsiteX113" fmla="*/ 138998 w 3438010"/>
              <a:gd name="connsiteY113" fmla="*/ 1568823 h 2958353"/>
              <a:gd name="connsiteX114" fmla="*/ 138998 w 3438010"/>
              <a:gd name="connsiteY114" fmla="*/ 1443317 h 2958353"/>
              <a:gd name="connsiteX115" fmla="*/ 165892 w 3438010"/>
              <a:gd name="connsiteY115" fmla="*/ 1407459 h 2958353"/>
              <a:gd name="connsiteX116" fmla="*/ 183822 w 3438010"/>
              <a:gd name="connsiteY116" fmla="*/ 1389529 h 2958353"/>
              <a:gd name="connsiteX117" fmla="*/ 210716 w 3438010"/>
              <a:gd name="connsiteY117" fmla="*/ 1380565 h 2958353"/>
              <a:gd name="connsiteX118" fmla="*/ 273469 w 3438010"/>
              <a:gd name="connsiteY118" fmla="*/ 1326776 h 2958353"/>
              <a:gd name="connsiteX119" fmla="*/ 291398 w 3438010"/>
              <a:gd name="connsiteY119" fmla="*/ 1299882 h 2958353"/>
              <a:gd name="connsiteX120" fmla="*/ 372080 w 3438010"/>
              <a:gd name="connsiteY120" fmla="*/ 1237129 h 2958353"/>
              <a:gd name="connsiteX121" fmla="*/ 407939 w 3438010"/>
              <a:gd name="connsiteY121" fmla="*/ 1201270 h 2958353"/>
              <a:gd name="connsiteX122" fmla="*/ 434833 w 3438010"/>
              <a:gd name="connsiteY122" fmla="*/ 1174376 h 2958353"/>
              <a:gd name="connsiteX123" fmla="*/ 497586 w 3438010"/>
              <a:gd name="connsiteY123" fmla="*/ 1129553 h 2958353"/>
              <a:gd name="connsiteX124" fmla="*/ 515516 w 3438010"/>
              <a:gd name="connsiteY124" fmla="*/ 1111623 h 2958353"/>
              <a:gd name="connsiteX125" fmla="*/ 533445 w 3438010"/>
              <a:gd name="connsiteY125" fmla="*/ 1084729 h 2958353"/>
              <a:gd name="connsiteX126" fmla="*/ 596198 w 3438010"/>
              <a:gd name="connsiteY126" fmla="*/ 1048870 h 2958353"/>
              <a:gd name="connsiteX127" fmla="*/ 658951 w 3438010"/>
              <a:gd name="connsiteY127" fmla="*/ 986117 h 2958353"/>
              <a:gd name="connsiteX128" fmla="*/ 712739 w 3438010"/>
              <a:gd name="connsiteY128" fmla="*/ 959223 h 2958353"/>
              <a:gd name="connsiteX129" fmla="*/ 739633 w 3438010"/>
              <a:gd name="connsiteY129" fmla="*/ 941294 h 2958353"/>
              <a:gd name="connsiteX130" fmla="*/ 775492 w 3438010"/>
              <a:gd name="connsiteY130" fmla="*/ 923365 h 2958353"/>
              <a:gd name="connsiteX131" fmla="*/ 802386 w 3438010"/>
              <a:gd name="connsiteY131" fmla="*/ 896470 h 2958353"/>
              <a:gd name="connsiteX132" fmla="*/ 892033 w 3438010"/>
              <a:gd name="connsiteY132" fmla="*/ 869576 h 2958353"/>
              <a:gd name="connsiteX133" fmla="*/ 936857 w 3438010"/>
              <a:gd name="connsiteY133" fmla="*/ 842682 h 2958353"/>
              <a:gd name="connsiteX134" fmla="*/ 1044433 w 3438010"/>
              <a:gd name="connsiteY134" fmla="*/ 797859 h 2958353"/>
              <a:gd name="connsiteX135" fmla="*/ 1089257 w 3438010"/>
              <a:gd name="connsiteY135" fmla="*/ 770965 h 2958353"/>
              <a:gd name="connsiteX136" fmla="*/ 1196833 w 3438010"/>
              <a:gd name="connsiteY136" fmla="*/ 726141 h 2958353"/>
              <a:gd name="connsiteX137" fmla="*/ 1232692 w 3438010"/>
              <a:gd name="connsiteY137" fmla="*/ 708212 h 2958353"/>
              <a:gd name="connsiteX138" fmla="*/ 1322339 w 3438010"/>
              <a:gd name="connsiteY138" fmla="*/ 645459 h 2958353"/>
              <a:gd name="connsiteX139" fmla="*/ 1385092 w 3438010"/>
              <a:gd name="connsiteY139" fmla="*/ 609600 h 2958353"/>
              <a:gd name="connsiteX140" fmla="*/ 1403022 w 3438010"/>
              <a:gd name="connsiteY140" fmla="*/ 591670 h 2958353"/>
              <a:gd name="connsiteX141" fmla="*/ 1465775 w 3438010"/>
              <a:gd name="connsiteY141" fmla="*/ 564776 h 2958353"/>
              <a:gd name="connsiteX142" fmla="*/ 1492669 w 3438010"/>
              <a:gd name="connsiteY142" fmla="*/ 546847 h 2958353"/>
              <a:gd name="connsiteX143" fmla="*/ 1510598 w 3438010"/>
              <a:gd name="connsiteY143" fmla="*/ 528917 h 2958353"/>
              <a:gd name="connsiteX144" fmla="*/ 1537492 w 3438010"/>
              <a:gd name="connsiteY144" fmla="*/ 510988 h 2958353"/>
              <a:gd name="connsiteX145" fmla="*/ 1591280 w 3438010"/>
              <a:gd name="connsiteY145" fmla="*/ 457200 h 2958353"/>
              <a:gd name="connsiteX146" fmla="*/ 1618175 w 3438010"/>
              <a:gd name="connsiteY146" fmla="*/ 439270 h 2958353"/>
              <a:gd name="connsiteX147" fmla="*/ 1645069 w 3438010"/>
              <a:gd name="connsiteY147" fmla="*/ 412376 h 2958353"/>
              <a:gd name="connsiteX148" fmla="*/ 1698857 w 3438010"/>
              <a:gd name="connsiteY148" fmla="*/ 385482 h 2958353"/>
              <a:gd name="connsiteX149" fmla="*/ 1734716 w 3438010"/>
              <a:gd name="connsiteY149" fmla="*/ 340659 h 2958353"/>
              <a:gd name="connsiteX150" fmla="*/ 1761610 w 3438010"/>
              <a:gd name="connsiteY150" fmla="*/ 331694 h 2958353"/>
              <a:gd name="connsiteX151" fmla="*/ 1779539 w 3438010"/>
              <a:gd name="connsiteY151" fmla="*/ 304800 h 2958353"/>
              <a:gd name="connsiteX152" fmla="*/ 1806433 w 3438010"/>
              <a:gd name="connsiteY152" fmla="*/ 286870 h 2958353"/>
              <a:gd name="connsiteX153" fmla="*/ 1842292 w 3438010"/>
              <a:gd name="connsiteY153" fmla="*/ 259976 h 2958353"/>
              <a:gd name="connsiteX154" fmla="*/ 1896080 w 3438010"/>
              <a:gd name="connsiteY154" fmla="*/ 242047 h 2958353"/>
              <a:gd name="connsiteX155" fmla="*/ 1922975 w 3438010"/>
              <a:gd name="connsiteY155" fmla="*/ 233082 h 2958353"/>
              <a:gd name="connsiteX156" fmla="*/ 1967798 w 3438010"/>
              <a:gd name="connsiteY156" fmla="*/ 224117 h 29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438010" h="2958353">
                <a:moveTo>
                  <a:pt x="1967798" y="224117"/>
                </a:moveTo>
                <a:cubicBezTo>
                  <a:pt x="2056670" y="179682"/>
                  <a:pt x="2000963" y="206563"/>
                  <a:pt x="2173986" y="134470"/>
                </a:cubicBezTo>
                <a:cubicBezTo>
                  <a:pt x="2188840" y="128281"/>
                  <a:pt x="2205011" y="124820"/>
                  <a:pt x="2218810" y="116541"/>
                </a:cubicBezTo>
                <a:cubicBezTo>
                  <a:pt x="2267249" y="87478"/>
                  <a:pt x="2323988" y="49931"/>
                  <a:pt x="2380175" y="44823"/>
                </a:cubicBezTo>
                <a:lnTo>
                  <a:pt x="2873233" y="0"/>
                </a:lnTo>
                <a:cubicBezTo>
                  <a:pt x="2962880" y="2988"/>
                  <a:pt x="3052624" y="3848"/>
                  <a:pt x="3142175" y="8965"/>
                </a:cubicBezTo>
                <a:cubicBezTo>
                  <a:pt x="3157387" y="9834"/>
                  <a:pt x="3171968" y="15424"/>
                  <a:pt x="3186998" y="17929"/>
                </a:cubicBezTo>
                <a:cubicBezTo>
                  <a:pt x="3207841" y="21403"/>
                  <a:pt x="3228833" y="23906"/>
                  <a:pt x="3249751" y="26894"/>
                </a:cubicBezTo>
                <a:cubicBezTo>
                  <a:pt x="3312822" y="47919"/>
                  <a:pt x="3239186" y="16329"/>
                  <a:pt x="3294575" y="71717"/>
                </a:cubicBezTo>
                <a:cubicBezTo>
                  <a:pt x="3301257" y="78399"/>
                  <a:pt x="3312504" y="77694"/>
                  <a:pt x="3321469" y="80682"/>
                </a:cubicBezTo>
                <a:cubicBezTo>
                  <a:pt x="3324457" y="89647"/>
                  <a:pt x="3324384" y="100317"/>
                  <a:pt x="3330433" y="107576"/>
                </a:cubicBezTo>
                <a:cubicBezTo>
                  <a:pt x="3345109" y="125187"/>
                  <a:pt x="3375352" y="137538"/>
                  <a:pt x="3393186" y="152400"/>
                </a:cubicBezTo>
                <a:cubicBezTo>
                  <a:pt x="3419070" y="173970"/>
                  <a:pt x="3420380" y="179744"/>
                  <a:pt x="3438010" y="206188"/>
                </a:cubicBezTo>
                <a:cubicBezTo>
                  <a:pt x="3432033" y="233082"/>
                  <a:pt x="3431480" y="261789"/>
                  <a:pt x="3420080" y="286870"/>
                </a:cubicBezTo>
                <a:cubicBezTo>
                  <a:pt x="3415622" y="296679"/>
                  <a:pt x="3401953" y="298537"/>
                  <a:pt x="3393186" y="304800"/>
                </a:cubicBezTo>
                <a:cubicBezTo>
                  <a:pt x="3381028" y="313484"/>
                  <a:pt x="3369760" y="323406"/>
                  <a:pt x="3357328" y="331694"/>
                </a:cubicBezTo>
                <a:cubicBezTo>
                  <a:pt x="3342830" y="341359"/>
                  <a:pt x="3326830" y="348670"/>
                  <a:pt x="3312504" y="358588"/>
                </a:cubicBezTo>
                <a:cubicBezTo>
                  <a:pt x="3287935" y="375597"/>
                  <a:pt x="3240786" y="412376"/>
                  <a:pt x="3240786" y="412376"/>
                </a:cubicBezTo>
                <a:cubicBezTo>
                  <a:pt x="3210518" y="457780"/>
                  <a:pt x="3236421" y="427239"/>
                  <a:pt x="3178033" y="466165"/>
                </a:cubicBezTo>
                <a:cubicBezTo>
                  <a:pt x="3123762" y="502346"/>
                  <a:pt x="3163214" y="486047"/>
                  <a:pt x="3115280" y="502023"/>
                </a:cubicBezTo>
                <a:cubicBezTo>
                  <a:pt x="3087046" y="520846"/>
                  <a:pt x="3069485" y="534161"/>
                  <a:pt x="3034598" y="546847"/>
                </a:cubicBezTo>
                <a:cubicBezTo>
                  <a:pt x="3020278" y="552054"/>
                  <a:pt x="3004475" y="551803"/>
                  <a:pt x="2989775" y="555812"/>
                </a:cubicBezTo>
                <a:cubicBezTo>
                  <a:pt x="2971541" y="560785"/>
                  <a:pt x="2954628" y="570634"/>
                  <a:pt x="2935986" y="573741"/>
                </a:cubicBezTo>
                <a:cubicBezTo>
                  <a:pt x="2900493" y="579657"/>
                  <a:pt x="2864173" y="578732"/>
                  <a:pt x="2828410" y="582706"/>
                </a:cubicBezTo>
                <a:cubicBezTo>
                  <a:pt x="2745849" y="591879"/>
                  <a:pt x="2803521" y="588492"/>
                  <a:pt x="2738763" y="600635"/>
                </a:cubicBezTo>
                <a:cubicBezTo>
                  <a:pt x="2634226" y="620236"/>
                  <a:pt x="2640377" y="617646"/>
                  <a:pt x="2541539" y="627529"/>
                </a:cubicBezTo>
                <a:cubicBezTo>
                  <a:pt x="2533749" y="629087"/>
                  <a:pt x="2482457" y="637419"/>
                  <a:pt x="2469822" y="645459"/>
                </a:cubicBezTo>
                <a:cubicBezTo>
                  <a:pt x="2444611" y="661502"/>
                  <a:pt x="2427094" y="692000"/>
                  <a:pt x="2398104" y="699247"/>
                </a:cubicBezTo>
                <a:cubicBezTo>
                  <a:pt x="2374198" y="705223"/>
                  <a:pt x="2349763" y="709383"/>
                  <a:pt x="2326386" y="717176"/>
                </a:cubicBezTo>
                <a:cubicBezTo>
                  <a:pt x="2317421" y="720164"/>
                  <a:pt x="2307944" y="721915"/>
                  <a:pt x="2299492" y="726141"/>
                </a:cubicBezTo>
                <a:cubicBezTo>
                  <a:pt x="2289855" y="730959"/>
                  <a:pt x="2282235" y="739252"/>
                  <a:pt x="2272598" y="744070"/>
                </a:cubicBezTo>
                <a:cubicBezTo>
                  <a:pt x="2255330" y="752704"/>
                  <a:pt x="2227081" y="756255"/>
                  <a:pt x="2209845" y="762000"/>
                </a:cubicBezTo>
                <a:cubicBezTo>
                  <a:pt x="2194579" y="767089"/>
                  <a:pt x="2179963" y="773953"/>
                  <a:pt x="2165022" y="779929"/>
                </a:cubicBezTo>
                <a:cubicBezTo>
                  <a:pt x="2123267" y="821684"/>
                  <a:pt x="2177323" y="773779"/>
                  <a:pt x="2111233" y="806823"/>
                </a:cubicBezTo>
                <a:cubicBezTo>
                  <a:pt x="2091959" y="816460"/>
                  <a:pt x="2078350" y="837456"/>
                  <a:pt x="2057445" y="842682"/>
                </a:cubicBezTo>
                <a:cubicBezTo>
                  <a:pt x="2039246" y="847232"/>
                  <a:pt x="2012699" y="852895"/>
                  <a:pt x="1994692" y="860612"/>
                </a:cubicBezTo>
                <a:cubicBezTo>
                  <a:pt x="1982409" y="865876"/>
                  <a:pt x="1970786" y="872565"/>
                  <a:pt x="1958833" y="878541"/>
                </a:cubicBezTo>
                <a:cubicBezTo>
                  <a:pt x="1933762" y="903612"/>
                  <a:pt x="1895910" y="947327"/>
                  <a:pt x="1860222" y="959223"/>
                </a:cubicBezTo>
                <a:cubicBezTo>
                  <a:pt x="1851257" y="962211"/>
                  <a:pt x="1841780" y="963962"/>
                  <a:pt x="1833328" y="968188"/>
                </a:cubicBezTo>
                <a:cubicBezTo>
                  <a:pt x="1785892" y="991906"/>
                  <a:pt x="1825809" y="979962"/>
                  <a:pt x="1779539" y="1013012"/>
                </a:cubicBezTo>
                <a:cubicBezTo>
                  <a:pt x="1768664" y="1020780"/>
                  <a:pt x="1755633" y="1024965"/>
                  <a:pt x="1743680" y="1030941"/>
                </a:cubicBezTo>
                <a:cubicBezTo>
                  <a:pt x="1725751" y="1048870"/>
                  <a:pt x="1710989" y="1070664"/>
                  <a:pt x="1689892" y="1084729"/>
                </a:cubicBezTo>
                <a:cubicBezTo>
                  <a:pt x="1659862" y="1104750"/>
                  <a:pt x="1611358" y="1136369"/>
                  <a:pt x="1591280" y="1156447"/>
                </a:cubicBezTo>
                <a:cubicBezTo>
                  <a:pt x="1582315" y="1165412"/>
                  <a:pt x="1575469" y="1177184"/>
                  <a:pt x="1564386" y="1183341"/>
                </a:cubicBezTo>
                <a:cubicBezTo>
                  <a:pt x="1547865" y="1192519"/>
                  <a:pt x="1510598" y="1201270"/>
                  <a:pt x="1510598" y="1201270"/>
                </a:cubicBezTo>
                <a:cubicBezTo>
                  <a:pt x="1443818" y="1245791"/>
                  <a:pt x="1525843" y="1188567"/>
                  <a:pt x="1456810" y="1246094"/>
                </a:cubicBezTo>
                <a:cubicBezTo>
                  <a:pt x="1448533" y="1252991"/>
                  <a:pt x="1438329" y="1257292"/>
                  <a:pt x="1429916" y="1264023"/>
                </a:cubicBezTo>
                <a:cubicBezTo>
                  <a:pt x="1423316" y="1269303"/>
                  <a:pt x="1418586" y="1276673"/>
                  <a:pt x="1411986" y="1281953"/>
                </a:cubicBezTo>
                <a:cubicBezTo>
                  <a:pt x="1403573" y="1288684"/>
                  <a:pt x="1394729" y="1295064"/>
                  <a:pt x="1385092" y="1299882"/>
                </a:cubicBezTo>
                <a:cubicBezTo>
                  <a:pt x="1340910" y="1321973"/>
                  <a:pt x="1374118" y="1292524"/>
                  <a:pt x="1331304" y="1326776"/>
                </a:cubicBezTo>
                <a:cubicBezTo>
                  <a:pt x="1294483" y="1356233"/>
                  <a:pt x="1334779" y="1335036"/>
                  <a:pt x="1286480" y="1362635"/>
                </a:cubicBezTo>
                <a:cubicBezTo>
                  <a:pt x="1254276" y="1381037"/>
                  <a:pt x="1251026" y="1376656"/>
                  <a:pt x="1223728" y="1398494"/>
                </a:cubicBezTo>
                <a:cubicBezTo>
                  <a:pt x="1217128" y="1403774"/>
                  <a:pt x="1213046" y="1412075"/>
                  <a:pt x="1205798" y="1416423"/>
                </a:cubicBezTo>
                <a:cubicBezTo>
                  <a:pt x="1197695" y="1421285"/>
                  <a:pt x="1187356" y="1421162"/>
                  <a:pt x="1178904" y="1425388"/>
                </a:cubicBezTo>
                <a:cubicBezTo>
                  <a:pt x="1169267" y="1430206"/>
                  <a:pt x="1161249" y="1437774"/>
                  <a:pt x="1152010" y="1443317"/>
                </a:cubicBezTo>
                <a:cubicBezTo>
                  <a:pt x="1088654" y="1481330"/>
                  <a:pt x="1109131" y="1472551"/>
                  <a:pt x="1062363" y="1488141"/>
                </a:cubicBezTo>
                <a:cubicBezTo>
                  <a:pt x="1059375" y="1497106"/>
                  <a:pt x="1060080" y="1508353"/>
                  <a:pt x="1053398" y="1515035"/>
                </a:cubicBezTo>
                <a:cubicBezTo>
                  <a:pt x="1038161" y="1530272"/>
                  <a:pt x="999610" y="1550894"/>
                  <a:pt x="999610" y="1550894"/>
                </a:cubicBezTo>
                <a:cubicBezTo>
                  <a:pt x="978456" y="1614352"/>
                  <a:pt x="980423" y="1597138"/>
                  <a:pt x="999610" y="1712259"/>
                </a:cubicBezTo>
                <a:cubicBezTo>
                  <a:pt x="1001381" y="1722887"/>
                  <a:pt x="1012721" y="1729516"/>
                  <a:pt x="1017539" y="1739153"/>
                </a:cubicBezTo>
                <a:cubicBezTo>
                  <a:pt x="1021765" y="1747605"/>
                  <a:pt x="1022278" y="1757595"/>
                  <a:pt x="1026504" y="1766047"/>
                </a:cubicBezTo>
                <a:cubicBezTo>
                  <a:pt x="1031322" y="1775684"/>
                  <a:pt x="1039615" y="1783304"/>
                  <a:pt x="1044433" y="1792941"/>
                </a:cubicBezTo>
                <a:cubicBezTo>
                  <a:pt x="1048659" y="1801393"/>
                  <a:pt x="1050912" y="1810718"/>
                  <a:pt x="1053398" y="1819835"/>
                </a:cubicBezTo>
                <a:cubicBezTo>
                  <a:pt x="1059882" y="1843608"/>
                  <a:pt x="1063536" y="1868176"/>
                  <a:pt x="1071328" y="1891553"/>
                </a:cubicBezTo>
                <a:cubicBezTo>
                  <a:pt x="1095005" y="1962585"/>
                  <a:pt x="1086150" y="1926699"/>
                  <a:pt x="1098222" y="1999129"/>
                </a:cubicBezTo>
                <a:cubicBezTo>
                  <a:pt x="1095234" y="2058894"/>
                  <a:pt x="1094227" y="2118790"/>
                  <a:pt x="1089257" y="2178423"/>
                </a:cubicBezTo>
                <a:cubicBezTo>
                  <a:pt x="1088234" y="2190701"/>
                  <a:pt x="1082708" y="2202200"/>
                  <a:pt x="1080292" y="2214282"/>
                </a:cubicBezTo>
                <a:cubicBezTo>
                  <a:pt x="1076727" y="2232106"/>
                  <a:pt x="1075736" y="2250436"/>
                  <a:pt x="1071328" y="2268070"/>
                </a:cubicBezTo>
                <a:cubicBezTo>
                  <a:pt x="1063165" y="2300721"/>
                  <a:pt x="1051956" y="2328865"/>
                  <a:pt x="1035469" y="2357717"/>
                </a:cubicBezTo>
                <a:cubicBezTo>
                  <a:pt x="1030123" y="2367072"/>
                  <a:pt x="1023516" y="2375647"/>
                  <a:pt x="1017539" y="2384612"/>
                </a:cubicBezTo>
                <a:cubicBezTo>
                  <a:pt x="996731" y="2447041"/>
                  <a:pt x="1023460" y="2380212"/>
                  <a:pt x="990645" y="2429435"/>
                </a:cubicBezTo>
                <a:cubicBezTo>
                  <a:pt x="962342" y="2471889"/>
                  <a:pt x="981317" y="2474619"/>
                  <a:pt x="936857" y="2519082"/>
                </a:cubicBezTo>
                <a:cubicBezTo>
                  <a:pt x="930881" y="2525059"/>
                  <a:pt x="925690" y="2531941"/>
                  <a:pt x="918928" y="2537012"/>
                </a:cubicBezTo>
                <a:cubicBezTo>
                  <a:pt x="901689" y="2549941"/>
                  <a:pt x="865139" y="2572870"/>
                  <a:pt x="865139" y="2572870"/>
                </a:cubicBezTo>
                <a:cubicBezTo>
                  <a:pt x="862151" y="2581835"/>
                  <a:pt x="862078" y="2592386"/>
                  <a:pt x="856175" y="2599765"/>
                </a:cubicBezTo>
                <a:cubicBezTo>
                  <a:pt x="849444" y="2608178"/>
                  <a:pt x="837557" y="2610797"/>
                  <a:pt x="829280" y="2617694"/>
                </a:cubicBezTo>
                <a:cubicBezTo>
                  <a:pt x="784510" y="2655001"/>
                  <a:pt x="822757" y="2637797"/>
                  <a:pt x="775492" y="2653553"/>
                </a:cubicBezTo>
                <a:cubicBezTo>
                  <a:pt x="700389" y="2728656"/>
                  <a:pt x="737988" y="2695505"/>
                  <a:pt x="641022" y="2770094"/>
                </a:cubicBezTo>
                <a:cubicBezTo>
                  <a:pt x="629179" y="2779204"/>
                  <a:pt x="617116" y="2788023"/>
                  <a:pt x="605163" y="2796988"/>
                </a:cubicBezTo>
                <a:cubicBezTo>
                  <a:pt x="593210" y="2805953"/>
                  <a:pt x="583478" y="2819157"/>
                  <a:pt x="569304" y="2823882"/>
                </a:cubicBezTo>
                <a:lnTo>
                  <a:pt x="542410" y="2832847"/>
                </a:lnTo>
                <a:cubicBezTo>
                  <a:pt x="502310" y="2892995"/>
                  <a:pt x="549548" y="2834064"/>
                  <a:pt x="497586" y="2868706"/>
                </a:cubicBezTo>
                <a:cubicBezTo>
                  <a:pt x="487037" y="2875739"/>
                  <a:pt x="481009" y="2888231"/>
                  <a:pt x="470692" y="2895600"/>
                </a:cubicBezTo>
                <a:cubicBezTo>
                  <a:pt x="454706" y="2907018"/>
                  <a:pt x="405979" y="2925071"/>
                  <a:pt x="390010" y="2931459"/>
                </a:cubicBezTo>
                <a:cubicBezTo>
                  <a:pt x="375808" y="2945660"/>
                  <a:pt x="368460" y="2958353"/>
                  <a:pt x="345186" y="2958353"/>
                </a:cubicBezTo>
                <a:cubicBezTo>
                  <a:pt x="335736" y="2958353"/>
                  <a:pt x="327257" y="2952376"/>
                  <a:pt x="318292" y="2949388"/>
                </a:cubicBezTo>
                <a:cubicBezTo>
                  <a:pt x="306339" y="2937435"/>
                  <a:pt x="293434" y="2926364"/>
                  <a:pt x="282433" y="2913529"/>
                </a:cubicBezTo>
                <a:cubicBezTo>
                  <a:pt x="275421" y="2905349"/>
                  <a:pt x="272122" y="2894253"/>
                  <a:pt x="264504" y="2886635"/>
                </a:cubicBezTo>
                <a:cubicBezTo>
                  <a:pt x="256886" y="2879017"/>
                  <a:pt x="245663" y="2875864"/>
                  <a:pt x="237610" y="2868706"/>
                </a:cubicBezTo>
                <a:cubicBezTo>
                  <a:pt x="218659" y="2851860"/>
                  <a:pt x="204920" y="2828982"/>
                  <a:pt x="183822" y="2814917"/>
                </a:cubicBezTo>
                <a:cubicBezTo>
                  <a:pt x="142861" y="2787610"/>
                  <a:pt x="164549" y="2804608"/>
                  <a:pt x="121069" y="2761129"/>
                </a:cubicBezTo>
                <a:cubicBezTo>
                  <a:pt x="115092" y="2755153"/>
                  <a:pt x="107827" y="2750233"/>
                  <a:pt x="103139" y="2743200"/>
                </a:cubicBezTo>
                <a:cubicBezTo>
                  <a:pt x="91186" y="2725271"/>
                  <a:pt x="76917" y="2708686"/>
                  <a:pt x="67280" y="2689412"/>
                </a:cubicBezTo>
                <a:cubicBezTo>
                  <a:pt x="45571" y="2645993"/>
                  <a:pt x="58800" y="2663003"/>
                  <a:pt x="31422" y="2635623"/>
                </a:cubicBezTo>
                <a:cubicBezTo>
                  <a:pt x="28434" y="2623670"/>
                  <a:pt x="26783" y="2611301"/>
                  <a:pt x="22457" y="2599765"/>
                </a:cubicBezTo>
                <a:cubicBezTo>
                  <a:pt x="17765" y="2587252"/>
                  <a:pt x="5362" y="2577244"/>
                  <a:pt x="4528" y="2563906"/>
                </a:cubicBezTo>
                <a:cubicBezTo>
                  <a:pt x="0" y="2491462"/>
                  <a:pt x="2822" y="2470519"/>
                  <a:pt x="31422" y="2420470"/>
                </a:cubicBezTo>
                <a:cubicBezTo>
                  <a:pt x="36767" y="2411115"/>
                  <a:pt x="44192" y="2403035"/>
                  <a:pt x="49351" y="2393576"/>
                </a:cubicBezTo>
                <a:cubicBezTo>
                  <a:pt x="62150" y="2370112"/>
                  <a:pt x="66311" y="2340759"/>
                  <a:pt x="85210" y="2321859"/>
                </a:cubicBezTo>
                <a:cubicBezTo>
                  <a:pt x="125766" y="2281301"/>
                  <a:pt x="76745" y="2332015"/>
                  <a:pt x="130033" y="2268070"/>
                </a:cubicBezTo>
                <a:cubicBezTo>
                  <a:pt x="135444" y="2261577"/>
                  <a:pt x="141986" y="2256117"/>
                  <a:pt x="147963" y="2250141"/>
                </a:cubicBezTo>
                <a:cubicBezTo>
                  <a:pt x="153939" y="2238188"/>
                  <a:pt x="161666" y="2226960"/>
                  <a:pt x="165892" y="2214282"/>
                </a:cubicBezTo>
                <a:cubicBezTo>
                  <a:pt x="173684" y="2190905"/>
                  <a:pt x="176030" y="2165942"/>
                  <a:pt x="183822" y="2142565"/>
                </a:cubicBezTo>
                <a:cubicBezTo>
                  <a:pt x="186810" y="2133600"/>
                  <a:pt x="190190" y="2124756"/>
                  <a:pt x="192786" y="2115670"/>
                </a:cubicBezTo>
                <a:cubicBezTo>
                  <a:pt x="196171" y="2103823"/>
                  <a:pt x="197855" y="2091500"/>
                  <a:pt x="201751" y="2079812"/>
                </a:cubicBezTo>
                <a:cubicBezTo>
                  <a:pt x="209438" y="2056752"/>
                  <a:pt x="225111" y="2021003"/>
                  <a:pt x="237610" y="1999129"/>
                </a:cubicBezTo>
                <a:cubicBezTo>
                  <a:pt x="288295" y="1910430"/>
                  <a:pt x="219285" y="2044740"/>
                  <a:pt x="273469" y="1936376"/>
                </a:cubicBezTo>
                <a:cubicBezTo>
                  <a:pt x="270481" y="1885576"/>
                  <a:pt x="269329" y="1834635"/>
                  <a:pt x="264504" y="1783976"/>
                </a:cubicBezTo>
                <a:cubicBezTo>
                  <a:pt x="262503" y="1762964"/>
                  <a:pt x="252336" y="1741388"/>
                  <a:pt x="246575" y="1721223"/>
                </a:cubicBezTo>
                <a:cubicBezTo>
                  <a:pt x="243190" y="1709376"/>
                  <a:pt x="243120" y="1696385"/>
                  <a:pt x="237610" y="1685365"/>
                </a:cubicBezTo>
                <a:cubicBezTo>
                  <a:pt x="226954" y="1664054"/>
                  <a:pt x="209226" y="1648016"/>
                  <a:pt x="192786" y="1631576"/>
                </a:cubicBezTo>
                <a:cubicBezTo>
                  <a:pt x="189798" y="1622611"/>
                  <a:pt x="189725" y="1612061"/>
                  <a:pt x="183822" y="1604682"/>
                </a:cubicBezTo>
                <a:cubicBezTo>
                  <a:pt x="177092" y="1596269"/>
                  <a:pt x="165341" y="1593484"/>
                  <a:pt x="156928" y="1586753"/>
                </a:cubicBezTo>
                <a:cubicBezTo>
                  <a:pt x="150328" y="1581473"/>
                  <a:pt x="144975" y="1574800"/>
                  <a:pt x="138998" y="1568823"/>
                </a:cubicBezTo>
                <a:cubicBezTo>
                  <a:pt x="122615" y="1519676"/>
                  <a:pt x="118630" y="1519698"/>
                  <a:pt x="138998" y="1443317"/>
                </a:cubicBezTo>
                <a:cubicBezTo>
                  <a:pt x="142848" y="1428881"/>
                  <a:pt x="156327" y="1418937"/>
                  <a:pt x="165892" y="1407459"/>
                </a:cubicBezTo>
                <a:cubicBezTo>
                  <a:pt x="171303" y="1400966"/>
                  <a:pt x="176574" y="1393878"/>
                  <a:pt x="183822" y="1389529"/>
                </a:cubicBezTo>
                <a:cubicBezTo>
                  <a:pt x="191925" y="1384667"/>
                  <a:pt x="201751" y="1383553"/>
                  <a:pt x="210716" y="1380565"/>
                </a:cubicBezTo>
                <a:cubicBezTo>
                  <a:pt x="251680" y="1319115"/>
                  <a:pt x="197783" y="1391649"/>
                  <a:pt x="273469" y="1326776"/>
                </a:cubicBezTo>
                <a:cubicBezTo>
                  <a:pt x="281649" y="1319764"/>
                  <a:pt x="283426" y="1307129"/>
                  <a:pt x="291398" y="1299882"/>
                </a:cubicBezTo>
                <a:cubicBezTo>
                  <a:pt x="316608" y="1276963"/>
                  <a:pt x="347988" y="1261221"/>
                  <a:pt x="372080" y="1237129"/>
                </a:cubicBezTo>
                <a:lnTo>
                  <a:pt x="407939" y="1201270"/>
                </a:lnTo>
                <a:cubicBezTo>
                  <a:pt x="416904" y="1192305"/>
                  <a:pt x="424284" y="1181408"/>
                  <a:pt x="434833" y="1174376"/>
                </a:cubicBezTo>
                <a:cubicBezTo>
                  <a:pt x="458128" y="1158847"/>
                  <a:pt x="475340" y="1148091"/>
                  <a:pt x="497586" y="1129553"/>
                </a:cubicBezTo>
                <a:cubicBezTo>
                  <a:pt x="504079" y="1124142"/>
                  <a:pt x="510236" y="1118223"/>
                  <a:pt x="515516" y="1111623"/>
                </a:cubicBezTo>
                <a:cubicBezTo>
                  <a:pt x="522247" y="1103210"/>
                  <a:pt x="525168" y="1091626"/>
                  <a:pt x="533445" y="1084729"/>
                </a:cubicBezTo>
                <a:cubicBezTo>
                  <a:pt x="641402" y="994765"/>
                  <a:pt x="507826" y="1128405"/>
                  <a:pt x="596198" y="1048870"/>
                </a:cubicBezTo>
                <a:cubicBezTo>
                  <a:pt x="618186" y="1029081"/>
                  <a:pt x="634337" y="1002526"/>
                  <a:pt x="658951" y="986117"/>
                </a:cubicBezTo>
                <a:cubicBezTo>
                  <a:pt x="736025" y="934735"/>
                  <a:pt x="638509" y="996338"/>
                  <a:pt x="712739" y="959223"/>
                </a:cubicBezTo>
                <a:cubicBezTo>
                  <a:pt x="722376" y="954405"/>
                  <a:pt x="730278" y="946639"/>
                  <a:pt x="739633" y="941294"/>
                </a:cubicBezTo>
                <a:cubicBezTo>
                  <a:pt x="751236" y="934664"/>
                  <a:pt x="763539" y="929341"/>
                  <a:pt x="775492" y="923365"/>
                </a:cubicBezTo>
                <a:cubicBezTo>
                  <a:pt x="784457" y="914400"/>
                  <a:pt x="791635" y="903189"/>
                  <a:pt x="802386" y="896470"/>
                </a:cubicBezTo>
                <a:cubicBezTo>
                  <a:pt x="830134" y="879127"/>
                  <a:pt x="860994" y="875784"/>
                  <a:pt x="892033" y="869576"/>
                </a:cubicBezTo>
                <a:cubicBezTo>
                  <a:pt x="906974" y="860611"/>
                  <a:pt x="921091" y="850101"/>
                  <a:pt x="936857" y="842682"/>
                </a:cubicBezTo>
                <a:cubicBezTo>
                  <a:pt x="972006" y="826141"/>
                  <a:pt x="1011122" y="817845"/>
                  <a:pt x="1044433" y="797859"/>
                </a:cubicBezTo>
                <a:cubicBezTo>
                  <a:pt x="1059374" y="788894"/>
                  <a:pt x="1073491" y="778384"/>
                  <a:pt x="1089257" y="770965"/>
                </a:cubicBezTo>
                <a:cubicBezTo>
                  <a:pt x="1124406" y="754424"/>
                  <a:pt x="1162087" y="743514"/>
                  <a:pt x="1196833" y="726141"/>
                </a:cubicBezTo>
                <a:lnTo>
                  <a:pt x="1232692" y="708212"/>
                </a:lnTo>
                <a:cubicBezTo>
                  <a:pt x="1265448" y="659078"/>
                  <a:pt x="1240984" y="686136"/>
                  <a:pt x="1322339" y="645459"/>
                </a:cubicBezTo>
                <a:cubicBezTo>
                  <a:pt x="1346875" y="633191"/>
                  <a:pt x="1363976" y="626492"/>
                  <a:pt x="1385092" y="609600"/>
                </a:cubicBezTo>
                <a:cubicBezTo>
                  <a:pt x="1391692" y="604320"/>
                  <a:pt x="1395989" y="596359"/>
                  <a:pt x="1403022" y="591670"/>
                </a:cubicBezTo>
                <a:cubicBezTo>
                  <a:pt x="1458977" y="554366"/>
                  <a:pt x="1417968" y="588679"/>
                  <a:pt x="1465775" y="564776"/>
                </a:cubicBezTo>
                <a:cubicBezTo>
                  <a:pt x="1475412" y="559958"/>
                  <a:pt x="1484256" y="553578"/>
                  <a:pt x="1492669" y="546847"/>
                </a:cubicBezTo>
                <a:cubicBezTo>
                  <a:pt x="1499269" y="541567"/>
                  <a:pt x="1503998" y="534197"/>
                  <a:pt x="1510598" y="528917"/>
                </a:cubicBezTo>
                <a:cubicBezTo>
                  <a:pt x="1519011" y="522186"/>
                  <a:pt x="1529439" y="518146"/>
                  <a:pt x="1537492" y="510988"/>
                </a:cubicBezTo>
                <a:cubicBezTo>
                  <a:pt x="1556443" y="494142"/>
                  <a:pt x="1570183" y="471265"/>
                  <a:pt x="1591280" y="457200"/>
                </a:cubicBezTo>
                <a:cubicBezTo>
                  <a:pt x="1600245" y="451223"/>
                  <a:pt x="1609898" y="446168"/>
                  <a:pt x="1618175" y="439270"/>
                </a:cubicBezTo>
                <a:cubicBezTo>
                  <a:pt x="1627914" y="431154"/>
                  <a:pt x="1635329" y="420492"/>
                  <a:pt x="1645069" y="412376"/>
                </a:cubicBezTo>
                <a:cubicBezTo>
                  <a:pt x="1668239" y="393068"/>
                  <a:pt x="1671904" y="394467"/>
                  <a:pt x="1698857" y="385482"/>
                </a:cubicBezTo>
                <a:cubicBezTo>
                  <a:pt x="1707002" y="373264"/>
                  <a:pt x="1720520" y="349176"/>
                  <a:pt x="1734716" y="340659"/>
                </a:cubicBezTo>
                <a:cubicBezTo>
                  <a:pt x="1742819" y="335797"/>
                  <a:pt x="1752645" y="334682"/>
                  <a:pt x="1761610" y="331694"/>
                </a:cubicBezTo>
                <a:cubicBezTo>
                  <a:pt x="1767586" y="322729"/>
                  <a:pt x="1771921" y="312419"/>
                  <a:pt x="1779539" y="304800"/>
                </a:cubicBezTo>
                <a:cubicBezTo>
                  <a:pt x="1787158" y="297181"/>
                  <a:pt x="1797666" y="293132"/>
                  <a:pt x="1806433" y="286870"/>
                </a:cubicBezTo>
                <a:cubicBezTo>
                  <a:pt x="1818591" y="278186"/>
                  <a:pt x="1828928" y="266658"/>
                  <a:pt x="1842292" y="259976"/>
                </a:cubicBezTo>
                <a:cubicBezTo>
                  <a:pt x="1859196" y="251524"/>
                  <a:pt x="1878151" y="248023"/>
                  <a:pt x="1896080" y="242047"/>
                </a:cubicBezTo>
                <a:cubicBezTo>
                  <a:pt x="1905045" y="239059"/>
                  <a:pt x="1913525" y="233082"/>
                  <a:pt x="1922975" y="233082"/>
                </a:cubicBezTo>
                <a:lnTo>
                  <a:pt x="1967798" y="224117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4F34FE1D-8258-4C63-A1AE-A2FA35F9F35A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8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6C893DF-35CE-4713-A25F-DBCA0A4D9CD0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28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动态</a:t>
            </a:r>
            <a:r>
              <a:rPr lang="zh-CN" smtClean="0">
                <a:ea typeface="宋体" pitchFamily="2" charset="-122"/>
              </a:rPr>
              <a:t>规划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带备忘的自顶向下法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pic>
        <p:nvPicPr>
          <p:cNvPr id="36870" name="Picture 9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517900"/>
            <a:ext cx="67691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9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3589338"/>
            <a:ext cx="45069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00063" y="1374775"/>
            <a:ext cx="8072437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此方法扔按自然的递归形式编写过程，但过程会保存每个子问题的解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通常保存在一个数组或者散列表中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。当需要一个子问题的解时，过程首先检查是否已经保存过此解。如果是，则直接返回保存的值，从而节省了计算时间；否则，按通常方式计算这这子问题。</a:t>
            </a:r>
            <a:endParaRPr lang="zh-CN" altLang="en-US" dirty="0">
              <a:solidFill>
                <a:srgbClr val="000000"/>
              </a:solidFill>
              <a:effectLst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818D1876-CBA1-4CF5-8137-345371D0FD38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1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2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D07FC86-F580-42B4-B52E-354C47A71E51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29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动态</a:t>
            </a:r>
            <a:r>
              <a:rPr lang="zh-CN" smtClean="0">
                <a:ea typeface="宋体" pitchFamily="2" charset="-122"/>
              </a:rPr>
              <a:t>规划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自底向上</a:t>
            </a:r>
            <a:r>
              <a:rPr lang="zh-CN" smtClean="0">
                <a:ea typeface="宋体" pitchFamily="2" charset="-122"/>
              </a:rPr>
              <a:t>法 </a:t>
            </a:r>
          </a:p>
        </p:txBody>
      </p:sp>
      <p:pic>
        <p:nvPicPr>
          <p:cNvPr id="3789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3500438"/>
            <a:ext cx="54292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0063" y="1428750"/>
            <a:ext cx="8072437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我们可以讲子问题按规模排序，按由小到大的顺序进行求解。当求解某个子问题时，它所依赖的哪些更小的子问题都已求解完毕，结果已经保存。每个子问题只需求解一次，当我们求解它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也是第一次遇到它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时，它的所有前提子问题都已求解完成。</a:t>
            </a:r>
            <a:endParaRPr lang="zh-CN" altLang="en-US" dirty="0">
              <a:solidFill>
                <a:srgbClr val="000000"/>
              </a:solidFill>
              <a:effectLst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1981537D-EAE4-4F06-BAEC-64DEE4A58CC4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3F9345D-9DEB-45A6-A568-AE1802C09012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历史及研究问题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01788"/>
            <a:ext cx="8569325" cy="52562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i="1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动态规划</a:t>
            </a:r>
            <a:r>
              <a:rPr lang="en-US" altLang="zh-CN" sz="2400" i="1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(dynamic programming)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是运筹学的一个分支，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20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世纪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50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年代初美国数学家</a:t>
            </a: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R.E.Bellman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等人在研究</a:t>
            </a:r>
            <a:r>
              <a:rPr lang="zh-CN" i="1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多阶段决策过程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(multistep decision process)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优化问题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时，提出了著名的</a:t>
            </a:r>
            <a:r>
              <a:rPr lang="zh-CN" i="1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最优化原理</a:t>
            </a:r>
            <a:r>
              <a:rPr lang="en-US" altLang="zh-CN" sz="2400" i="1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(principle of optimality)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，把多阶段过程转化为一系列单阶段问题，逐个求解，创立了解决这类过程优化问题的新方法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—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动态规划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多阶段决策问题：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求解的问题可以划分为一系列相互联系的阶段，在每个阶段都需要作出决策，且一个阶段决策的选择会影响下一个阶段的决策，从而影响整个过程的活动路线，求解的目标是选择各个阶段的决策使整个过程达到最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1A2585EA-DE1B-4026-A2BC-99B87FC6E82B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6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48BBDC7-1804-4C2B-9B3C-139FB6403BC4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15.4 </a:t>
            </a:r>
            <a:r>
              <a:rPr lang="zh-CN" smtClean="0">
                <a:ea typeface="宋体" pitchFamily="2" charset="-122"/>
              </a:rPr>
              <a:t>最长公共子序列（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）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6553200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smtClean="0">
                <a:latin typeface="Comic Sans MS" pitchFamily="66" charset="0"/>
                <a:ea typeface="宋体" pitchFamily="2" charset="-122"/>
              </a:rPr>
              <a:t>问题描述</a:t>
            </a:r>
          </a:p>
          <a:p>
            <a:pPr marL="457200" indent="-457200" algn="just" eaLnBrk="1" hangingPunct="1"/>
            <a:r>
              <a:rPr lang="zh-CN" smtClean="0">
                <a:latin typeface="Comic Sans MS" pitchFamily="66" charset="0"/>
                <a:ea typeface="宋体" pitchFamily="2" charset="-122"/>
              </a:rPr>
              <a:t>如何求</a:t>
            </a:r>
            <a:r>
              <a:rPr lang="en-US" altLang="zh-CN" smtClean="0">
                <a:latin typeface="Comic Sans MS" pitchFamily="66" charset="0"/>
                <a:ea typeface="宋体" pitchFamily="2" charset="-122"/>
              </a:rPr>
              <a:t>X</a:t>
            </a:r>
            <a:r>
              <a:rPr lang="zh-CN" smtClean="0">
                <a:latin typeface="Comic Sans MS" pitchFamily="66" charset="0"/>
                <a:ea typeface="宋体" pitchFamily="2" charset="-122"/>
              </a:rPr>
              <a:t>、</a:t>
            </a:r>
            <a:r>
              <a:rPr lang="en-US" altLang="zh-CN" smtClean="0">
                <a:latin typeface="Comic Sans MS" pitchFamily="66" charset="0"/>
                <a:ea typeface="宋体" pitchFamily="2" charset="-122"/>
              </a:rPr>
              <a:t>Y</a:t>
            </a:r>
            <a:r>
              <a:rPr lang="zh-CN" smtClean="0"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mtClean="0">
                <a:latin typeface="Comic Sans MS" pitchFamily="66" charset="0"/>
                <a:ea typeface="宋体" pitchFamily="2" charset="-122"/>
              </a:rPr>
              <a:t>LCS</a:t>
            </a:r>
            <a:endParaRPr lang="en-US" altLang="zh-CN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algn="just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最优解结构特征（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step1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）    </a:t>
            </a:r>
          </a:p>
          <a:p>
            <a:pPr marL="838200" lvl="1" indent="-381000" algn="just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－子问题的递归解（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step2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）</a:t>
            </a:r>
          </a:p>
          <a:p>
            <a:pPr marL="838200" lvl="1" indent="-381000" algn="just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－计算最优解值（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step3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）</a:t>
            </a:r>
          </a:p>
          <a:p>
            <a:pPr marL="838200" lvl="1" indent="-381000" algn="just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－构造一个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（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step4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081FB6B5-46D0-460E-932F-377401505DFB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A1E186-9626-4108-8C5F-EFC253349ABE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31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问题描述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341438"/>
            <a:ext cx="7773987" cy="5113337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子序列定义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给定序列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X=(x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Z=(z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的一子序列，必须满足：若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的索引中存在一个严格增的序列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,i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,…,i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，使得对所有的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j=1~k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，均有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baseline="-50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例如，序列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Z={B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D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B}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X={A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D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B}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的子序列，相应的递增下标序列为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{2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3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5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7}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zh-CN" altLang="zh-CN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80000"/>
              </a:lnSpc>
            </a:pP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两个序列的公共子序列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的子序列，则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是两者的公共子序列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最长的公共子序列</a:t>
            </a:r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(LCS)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在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中，长度最大者为一个最长公共子序列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C200B67B-2E05-41C5-B681-FF6E39AA3C28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4FCD161-715B-4B0B-A371-9F44D5AF34ED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32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问题描述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557338"/>
            <a:ext cx="4681538" cy="51117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Example:</a:t>
            </a:r>
            <a:endParaRPr lang="zh-CN" altLang="zh-CN" sz="2400" smtClean="0">
              <a:solidFill>
                <a:schemeClr val="tx2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In biological application, given two DNA sequences,  for instance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S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=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 ACCG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GTCG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AG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G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GC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GGAAGCCGGCCGAA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and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S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 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 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GTCG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TCGGAA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GCCG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TT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GC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TA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AA</a:t>
            </a:r>
            <a:r>
              <a:rPr lang="en-US" altLang="zh-CN" sz="2000" smtClean="0">
                <a:latin typeface="Comic Sans MS" pitchFamily="66" charset="0"/>
                <a:ea typeface="宋体" pitchFamily="2" charset="-122"/>
              </a:rPr>
              <a:t>,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how to compare them?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We have various standards of similarity for distinct purposes. While, the LCS of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and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is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20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3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GTCGTCGGAAGCCGGCCGAA</a:t>
            </a: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.</a:t>
            </a:r>
          </a:p>
        </p:txBody>
      </p:sp>
      <p:pic>
        <p:nvPicPr>
          <p:cNvPr id="51207" name="Picture 4" descr="dnanim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1788" y="1412875"/>
            <a:ext cx="170973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5" descr="dn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2013" y="1412875"/>
            <a:ext cx="1752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85F24F01-7053-4C08-8E8A-457B5AED8B2D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7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8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83A013B-2999-4568-A551-F485548404EC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33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step1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8207375" cy="48355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Step1: LCS</a:t>
            </a:r>
            <a:r>
              <a:rPr 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最优解的结构特征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定义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baseline="30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th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前缀：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=(x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=1~m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                   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=φ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φ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为空集    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Th15.1 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zh-CN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的最优子结构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设序列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X=(x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Y=(y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Z=(z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,z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,…,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的任意一个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，则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(1)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 ==&gt;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(2)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 ==&gt; Z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LCS;</a:t>
            </a:r>
            <a:endParaRPr lang="zh-CN" altLang="zh-CN" sz="2400" dirty="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(3)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, ==&gt; Z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注：</a:t>
            </a:r>
            <a:r>
              <a:rPr lang="zh-CN" sz="2400" dirty="0" smtClean="0">
                <a:ea typeface="宋体" pitchFamily="2" charset="-122"/>
              </a:rPr>
              <a:t>由此可见，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sz="2400" dirty="0" smtClean="0">
                <a:ea typeface="宋体" pitchFamily="2" charset="-122"/>
              </a:rPr>
              <a:t>个序列的最长公共子序列可由</a:t>
            </a:r>
            <a:r>
              <a:rPr lang="en-US" altLang="zh-CN" sz="2400" dirty="0" smtClean="0">
                <a:ea typeface="宋体" pitchFamily="2" charset="-122"/>
              </a:rPr>
              <a:t>(1)(2)(3)</a:t>
            </a:r>
            <a:r>
              <a:rPr lang="zh-CN" sz="2400" dirty="0" smtClean="0">
                <a:ea typeface="宋体" pitchFamily="2" charset="-122"/>
              </a:rPr>
              <a:t>算出，</a:t>
            </a:r>
            <a:r>
              <a:rPr lang="en-US" altLang="zh-CN" sz="2400" dirty="0" smtClean="0">
                <a:ea typeface="宋体" pitchFamily="2" charset="-122"/>
              </a:rPr>
              <a:t>(2)(3)</a:t>
            </a:r>
            <a:r>
              <a:rPr lang="zh-CN" sz="2400" dirty="0" smtClean="0">
                <a:ea typeface="宋体" pitchFamily="2" charset="-122"/>
              </a:rPr>
              <a:t>的解是对应子问题的最优解。因此，最长公共子序列问题具有</a:t>
            </a:r>
            <a:r>
              <a:rPr lang="zh-CN" sz="2400" b="1" dirty="0" smtClean="0">
                <a:ea typeface="宋体" pitchFamily="2" charset="-122"/>
              </a:rPr>
              <a:t>最优子结构性质</a:t>
            </a:r>
            <a:r>
              <a:rPr lang="zh-CN" sz="2400" dirty="0" smtClean="0">
                <a:ea typeface="宋体" pitchFamily="2" charset="-122"/>
              </a:rPr>
              <a:t>。</a:t>
            </a:r>
            <a:r>
              <a:rPr lang="zh-CN" sz="24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9FBE800C-A7C9-4AE3-9EDE-DA1983B98E46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1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2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157B574-25B3-4E79-AD17-03FED0DB2E81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34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step1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12875"/>
            <a:ext cx="8207375" cy="48355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Th15.1 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的证明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(1)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, ==&gt; z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=x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LCS;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（应用反证法）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先证：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也有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，则将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加到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后，于是获得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的长度为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k+1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，与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矛盾。   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==&gt; 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再证：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由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的定义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==&gt;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前缀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CS(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长度为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若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不是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，则存在一个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的公共子序列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W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W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的长度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&gt;k-1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，于是将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加入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W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之后，则产生的公共子序列长度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&gt;k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，与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矛盾。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==&gt; 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endParaRPr lang="zh-CN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1CF8810D-0031-4365-ABCB-D0ADDE344FD9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6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165F240-34C5-4742-A9AE-9B384C5F5D5F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35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step1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3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Th15.1 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的证明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(2)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&lt;&gt;y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&lt;&gt;x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, ==&gt; Z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LCS;</a:t>
            </a:r>
            <a:endParaRPr lang="zh-CN" altLang="zh-CN" sz="2400" smtClean="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∵ z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，则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endParaRPr lang="zh-CN" altLang="zh-CN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下证：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（反证）若不然，则存在长度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&gt;k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序列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W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显然，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W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也是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，但其长度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&gt;k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，矛盾。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(3)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若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&lt;&gt;y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且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&lt;&gt;y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, ==&gt; Z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是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的一个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LCS;</a:t>
            </a:r>
            <a:endParaRPr lang="zh-CN" altLang="zh-CN" sz="2400" smtClean="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          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(3)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与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(2)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对称，类似可证。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latin typeface="Comic Sans MS" pitchFamily="66" charset="0"/>
                <a:ea typeface="宋体" pitchFamily="2" charset="-122"/>
              </a:rPr>
              <a:t>      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综上，定理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15.1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证毕。                                        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□</a:t>
            </a:r>
            <a:endParaRPr lang="zh-CN" sz="2400" smtClean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8AB64CE9-29C1-4FD9-8491-561BE5853C89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6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7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99D9D2A-32FF-43C3-ABB0-377FA1434135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36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step2</a:t>
            </a:r>
            <a:endParaRPr lang="zh-CN" altLang="zh-CN" smtClean="0">
              <a:ea typeface="宋体" pitchFamily="2" charset="-122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412875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Step2: </a:t>
            </a:r>
            <a:r>
              <a:rPr lang="zh-CN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子问题的递归解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－定理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15.1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将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分解为：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latin typeface="Comic Sans MS" pitchFamily="66" charset="0"/>
                <a:ea typeface="宋体" pitchFamily="2" charset="-122"/>
              </a:rPr>
              <a:t>     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(1)if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 then      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解一个子问题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latin typeface="Comic Sans MS" pitchFamily="66" charset="0"/>
                <a:ea typeface="宋体" pitchFamily="2" charset="-122"/>
              </a:rPr>
              <a:t>            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找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(2)if 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&lt;&gt;y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smtClean="0">
                <a:latin typeface="Comic Sans MS" pitchFamily="66" charset="0"/>
                <a:ea typeface="宋体" pitchFamily="2" charset="-122"/>
              </a:rPr>
              <a:t> then      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解二个子问题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latin typeface="Comic Sans MS" pitchFamily="66" charset="0"/>
                <a:ea typeface="宋体" pitchFamily="2" charset="-122"/>
              </a:rPr>
              <a:t>            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找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m-1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 </a:t>
            </a:r>
            <a:r>
              <a:rPr lang="zh-CN" sz="2400" smtClean="0">
                <a:latin typeface="Comic Sans MS" pitchFamily="66" charset="0"/>
                <a:ea typeface="宋体" pitchFamily="2" charset="-122"/>
              </a:rPr>
              <a:t>找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n-1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取两者中的最大的；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c[i,j]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定义为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Y</a:t>
            </a:r>
            <a:r>
              <a:rPr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LCS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长度，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i=0~m, j=0~n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；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1258888" y="5084763"/>
          <a:ext cx="6481762" cy="1301750"/>
        </p:xfrm>
        <a:graphic>
          <a:graphicData uri="http://schemas.openxmlformats.org/presentationml/2006/ole">
            <p:oleObj spid="_x0000_s3074" r:id="rId3" imgW="3670617" imgH="7369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50EF109B-98EC-4284-90FD-F5A5E64789F1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5E07A20-E381-460A-834A-CA4B0D826476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37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step3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412875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Step3: </a:t>
            </a:r>
            <a:r>
              <a:rPr 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计算最优解值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z="2400" dirty="0" smtClean="0">
                <a:latin typeface="Comic Sans MS" pitchFamily="66" charset="0"/>
                <a:ea typeface="宋体" pitchFamily="2" charset="-122"/>
              </a:rPr>
              <a:t>－数据结构设计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latin typeface="Comic Sans MS" pitchFamily="66" charset="0"/>
                <a:ea typeface="宋体" pitchFamily="2" charset="-122"/>
              </a:rPr>
              <a:t>       </a:t>
            </a:r>
            <a:r>
              <a:rPr lang="en-US" altLang="zh-CN" sz="2400" dirty="0" smtClean="0">
                <a:latin typeface="Comic Sans MS" pitchFamily="66" charset="0"/>
                <a:ea typeface="宋体" pitchFamily="2" charset="-122"/>
              </a:rPr>
              <a:t>c[0..m, 0..n]     </a:t>
            </a:r>
            <a:r>
              <a:rPr lang="en-US" altLang="zh-CN" sz="1800" dirty="0" smtClean="0">
                <a:latin typeface="Comic Sans MS" pitchFamily="66" charset="0"/>
                <a:ea typeface="宋体" pitchFamily="2" charset="-122"/>
              </a:rPr>
              <a:t>//</a:t>
            </a:r>
            <a:r>
              <a:rPr lang="zh-CN" sz="2400" dirty="0" smtClean="0">
                <a:latin typeface="Comic Sans MS" pitchFamily="66" charset="0"/>
                <a:ea typeface="宋体" pitchFamily="2" charset="-122"/>
              </a:rPr>
              <a:t>存放最优解值，计算时行优先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en-US" altLang="zh-CN" sz="2400" dirty="0" smtClean="0">
                <a:latin typeface="Comic Sans MS" pitchFamily="66" charset="0"/>
                <a:ea typeface="宋体" pitchFamily="2" charset="-122"/>
              </a:rPr>
              <a:t>[1..m, 1..n]     </a:t>
            </a:r>
            <a:r>
              <a:rPr lang="en-US" altLang="zh-CN" sz="1800" dirty="0" smtClean="0">
                <a:latin typeface="Comic Sans MS" pitchFamily="66" charset="0"/>
                <a:ea typeface="宋体" pitchFamily="2" charset="-122"/>
              </a:rPr>
              <a:t>//</a:t>
            </a:r>
            <a:r>
              <a:rPr lang="zh-CN" sz="2400" dirty="0" smtClean="0">
                <a:latin typeface="Comic Sans MS" pitchFamily="66" charset="0"/>
                <a:ea typeface="宋体" pitchFamily="2" charset="-122"/>
              </a:rPr>
              <a:t>解矩阵，存放构造最优解信息</a:t>
            </a:r>
            <a:endParaRPr lang="zh-CN" sz="2400" dirty="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z="2400" dirty="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       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↖       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, j]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c[i-1, j-1]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确定              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b[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, j]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＝    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↑       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, j]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c[i-1, j]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确定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                         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←       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, j]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, j-1]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确定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当构造解时，从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b[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m,n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出发，上溯至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j=0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止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dirty="0" smtClean="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上溯过程中，当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b[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i,j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包含</a:t>
            </a:r>
            <a:r>
              <a:rPr lang="zh-CN" sz="2400" dirty="0" smtClean="0">
                <a:latin typeface="Arial" charset="0"/>
                <a:ea typeface="华文新魏" pitchFamily="2" charset="-122"/>
              </a:rPr>
              <a:t>“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↖</a:t>
            </a:r>
            <a:r>
              <a:rPr lang="zh-CN" sz="2400" dirty="0" smtClean="0">
                <a:latin typeface="Arial" charset="0"/>
                <a:ea typeface="华文新魏" pitchFamily="2" charset="-122"/>
              </a:rPr>
              <a:t>”</a:t>
            </a:r>
            <a:r>
              <a:rPr lang="zh-CN" sz="2400" dirty="0" smtClean="0">
                <a:latin typeface="华文新魏" pitchFamily="2" charset="-122"/>
                <a:ea typeface="华文新魏" pitchFamily="2" charset="-122"/>
              </a:rPr>
              <a:t>时打印出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xi(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yj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zh-CN" sz="2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7" name="AutoShape 6"/>
          <p:cNvSpPr>
            <a:spLocks/>
          </p:cNvSpPr>
          <p:nvPr/>
        </p:nvSpPr>
        <p:spPr bwMode="auto">
          <a:xfrm>
            <a:off x="2413000" y="3421069"/>
            <a:ext cx="142875" cy="936625"/>
          </a:xfrm>
          <a:prstGeom prst="leftBrace">
            <a:avLst>
              <a:gd name="adj1" fmla="val 5463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E7502103-48CC-4417-BEF2-1082F1EAD7F8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F2DF9AF-C85C-468E-AC6A-256C1E2AE2A7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38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step3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7777162" cy="53276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Step3: </a:t>
            </a:r>
            <a:r>
              <a:rPr lang="zh-CN" sz="200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计算最优解值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1800" smtClean="0">
                <a:latin typeface="Comic Sans MS" pitchFamily="66" charset="0"/>
                <a:ea typeface="宋体" pitchFamily="2" charset="-122"/>
              </a:rPr>
              <a:t>   </a:t>
            </a:r>
            <a:r>
              <a:rPr lang="zh-CN" sz="20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－算法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LCS_Length(X, Y)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{    m ←length[X];  n ←length[Y];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for  i←0  to m  do  c[i,0] ←0;    //0</a:t>
            </a:r>
            <a:r>
              <a:rPr 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列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for  j←0  to n  do  c[0,j] ←0;    //0</a:t>
            </a:r>
            <a:r>
              <a:rPr 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行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for  i←1  to m  do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for j←1  to n  do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     if </a:t>
            </a: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18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=y</a:t>
            </a:r>
            <a:r>
              <a:rPr lang="en-US" altLang="zh-CN" sz="1800" baseline="-25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1800" smtClean="0">
                <a:latin typeface="Comic Sans MS" pitchFamily="66" charset="0"/>
                <a:ea typeface="宋体" pitchFamily="2" charset="-122"/>
              </a:rPr>
              <a:t>  then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      {   c[i, j]←c[i-1, j-1] +1; </a:t>
            </a:r>
            <a:r>
              <a:rPr lang="en-US" altLang="zh-CN" sz="1800" smtClean="0">
                <a:latin typeface="Comic Sans MS" pitchFamily="66" charset="0"/>
                <a:ea typeface="宋体" pitchFamily="2" charset="-122"/>
              </a:rPr>
              <a:t>b[i, j] </a:t>
            </a: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← “↖”;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     else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          if c[i-1, j]&gt;=c[i, j-1] then 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                     {   c[i, j]←c[i-1, j]; </a:t>
            </a:r>
            <a:r>
              <a:rPr lang="en-US" altLang="zh-CN" sz="1800" smtClean="0">
                <a:latin typeface="Comic Sans MS" pitchFamily="66" charset="0"/>
                <a:ea typeface="宋体" pitchFamily="2" charset="-122"/>
              </a:rPr>
              <a:t>b[i, j] </a:t>
            </a:r>
            <a:r>
              <a:rPr lang="en-US" altLang="zh-CN" sz="180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← “↑”; }   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sz="1800" smtClean="0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1800" baseline="-250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i-1</a:t>
            </a:r>
            <a:r>
              <a:rPr lang="zh-CN" sz="18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8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1800" baseline="-250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sz="1800" smtClean="0">
                <a:latin typeface="华文新魏" pitchFamily="2" charset="-122"/>
                <a:ea typeface="华文新魏" pitchFamily="2" charset="-122"/>
              </a:rPr>
              <a:t>确定</a:t>
            </a:r>
            <a:r>
              <a:rPr lang="zh-CN" altLang="en-US" sz="1800" smtClean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华文新魏" pitchFamily="2" charset="-122"/>
                <a:ea typeface="华文新魏" pitchFamily="2" charset="-122"/>
              </a:rPr>
              <a:t>                          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else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                          </a:t>
            </a:r>
            <a:r>
              <a:rPr lang="zh-CN" sz="180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 {   c[i, j]←c[i, j-1]; b[i, j] ← </a:t>
            </a:r>
            <a:r>
              <a:rPr lang="en-US" altLang="zh-CN" sz="1800" smtClean="0">
                <a:latin typeface="Arial" charset="0"/>
                <a:ea typeface="华文新魏" pitchFamily="2" charset="-122"/>
              </a:rPr>
              <a:t>“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←</a:t>
            </a:r>
            <a:r>
              <a:rPr lang="en-US" altLang="zh-CN" sz="1800" smtClean="0">
                <a:latin typeface="Arial" charset="0"/>
                <a:ea typeface="华文新魏" pitchFamily="2" charset="-122"/>
              </a:rPr>
              <a:t>”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; }   //</a:t>
            </a:r>
            <a:r>
              <a:rPr lang="zh-CN" sz="1800" smtClean="0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1800" baseline="-250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sz="18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8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1800" baseline="-250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j-1</a:t>
            </a:r>
            <a:r>
              <a:rPr lang="zh-CN" sz="1800" smtClean="0">
                <a:latin typeface="华文新魏" pitchFamily="2" charset="-122"/>
                <a:ea typeface="华文新魏" pitchFamily="2" charset="-122"/>
              </a:rPr>
              <a:t>确定</a:t>
            </a:r>
            <a:r>
              <a:rPr lang="zh-CN" altLang="en-US" sz="1800" smtClean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return  b and  c;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      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sz="2000" smtClean="0">
                <a:latin typeface="华文新魏" pitchFamily="2" charset="-122"/>
                <a:ea typeface="华文新魏" pitchFamily="2" charset="-122"/>
              </a:rPr>
              <a:t>时间：</a:t>
            </a:r>
            <a:r>
              <a:rPr lang="en-US" altLang="zh-CN" sz="2000" smtClean="0">
                <a:latin typeface="华文新魏" pitchFamily="2" charset="-122"/>
                <a:ea typeface="华文新魏" pitchFamily="2" charset="-122"/>
              </a:rPr>
              <a:t>θ(mn)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EF495AC9-E81C-4B28-9F98-494489EEB50E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页脚占位符 4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8" name="灯片编号占位符 5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D61C8A6-8355-4B30-AA84-2DD6CA5779A1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39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step3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3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pic>
        <p:nvPicPr>
          <p:cNvPr id="47110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341438"/>
            <a:ext cx="6048375" cy="5173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4F98FEEE-D846-4C7B-B6D4-962F2740AFC0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2854E3D-F637-44C4-91CC-BCA4A71D1F8F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历史及研究问题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066088" cy="52562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动态规划主要用于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求解以时间划分阶段的动态过程的优化问题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，但是一些与时间无关的静态规划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如线性规划、非线性规划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可以人为地引进时间因素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，把它视为多阶段决策过程，也可以</a:t>
            </a:r>
            <a:r>
              <a:rPr lang="zh-CN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用动态规划方法方便地求解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动态规划是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考察问题的</a:t>
            </a: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一种途径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，或是求解某类问题的</a:t>
            </a: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一种方法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动态规划问世以来，在经济管理、生产调度、工程技术和最优控制等方面得到了</a:t>
            </a: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广泛的应用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。例如最短路线、库存管理、资源分配、设备更新、排序、装载等问题，用动态规划方法比用其它方法求解更为方便。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C18E7080-9232-4A7F-A2CA-68D776A84D54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D4BB52D-E1E6-4FF9-AA5D-19860D7F7FF0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求</a:t>
            </a:r>
            <a:r>
              <a:rPr lang="en-US" altLang="zh-CN" smtClean="0">
                <a:ea typeface="宋体" pitchFamily="2" charset="-122"/>
              </a:rPr>
              <a:t>LCS</a:t>
            </a:r>
            <a:r>
              <a:rPr lang="zh-CN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step4</a:t>
            </a:r>
            <a:endParaRPr lang="zh-CN" altLang="zh-CN" smtClean="0">
              <a:ea typeface="宋体" pitchFamily="2" charset="-122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8207375" cy="48355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Step4: </a:t>
            </a:r>
            <a:r>
              <a:rPr 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构造一个</a:t>
            </a:r>
            <a:r>
              <a:rPr lang="en-US" altLang="zh-CN" dirty="0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LCS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z="2400" dirty="0" smtClean="0">
                <a:latin typeface="Comic Sans MS" pitchFamily="66" charset="0"/>
                <a:ea typeface="宋体" pitchFamily="2" charset="-122"/>
              </a:rPr>
              <a:t>   －算法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z="2400" dirty="0" smtClean="0">
                <a:latin typeface="Comic Sans MS" pitchFamily="66" charset="0"/>
                <a:ea typeface="宋体" pitchFamily="2" charset="-122"/>
              </a:rPr>
              <a:t>      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Print_LCS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(b, X,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, j)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000" dirty="0" smtClean="0"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{   if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=0 or j=0 then return;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if b[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i,j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]=“</a:t>
            </a:r>
            <a:r>
              <a:rPr lang="en-US" alt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↖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”  then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{ 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   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Print_LCS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(b, X, i-1, j-1);     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    print  x</a:t>
            </a:r>
            <a:r>
              <a:rPr lang="en-US" altLang="zh-CN" sz="2000" baseline="-25000" dirty="0" smtClean="0"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else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    if b[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i,j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]=“</a:t>
            </a:r>
            <a:r>
              <a:rPr lang="en-US" alt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↑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” then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Print_LCS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(b, X, i-1, j);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        else 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Print_LCS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(b, X, </a:t>
            </a:r>
            <a:r>
              <a:rPr lang="en-US" altLang="zh-CN" sz="2000" dirty="0" err="1" smtClean="0"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, j-1);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mic Sans MS" pitchFamily="66" charset="0"/>
                <a:ea typeface="宋体" pitchFamily="2" charset="-122"/>
              </a:rPr>
              <a:t>       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时间：</a:t>
            </a:r>
            <a:r>
              <a:rPr lang="en-US" alt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θ(</a:t>
            </a:r>
            <a:r>
              <a:rPr lang="en-US" altLang="zh-CN" sz="2400" dirty="0" err="1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m+n</a:t>
            </a:r>
            <a:r>
              <a:rPr lang="en-US" altLang="zh-CN" sz="2400" dirty="0" smtClean="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EF495AC9-E81C-4B28-9F98-494489EEB50E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页脚占位符 4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8" name="灯片编号占位符 5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D61C8A6-8355-4B30-AA84-2DD6CA5779A1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41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dirty="0" smtClean="0">
                <a:ea typeface="宋体" pitchFamily="2" charset="-122"/>
              </a:rPr>
              <a:t>求</a:t>
            </a:r>
            <a:r>
              <a:rPr lang="en-US" altLang="zh-CN" dirty="0" smtClean="0">
                <a:ea typeface="宋体" pitchFamily="2" charset="-122"/>
              </a:rPr>
              <a:t>LCS</a:t>
            </a:r>
            <a:r>
              <a:rPr lang="zh-CN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step3</a:t>
            </a:r>
            <a:r>
              <a:rPr lang="zh-CN" sz="4000" dirty="0" smtClean="0">
                <a:ea typeface="宋体" pitchFamily="2" charset="-122"/>
              </a:rPr>
              <a:t>（</a:t>
            </a:r>
            <a:r>
              <a:rPr lang="en-US" altLang="zh-CN" sz="4000" dirty="0" smtClean="0">
                <a:ea typeface="宋体" pitchFamily="2" charset="-122"/>
              </a:rPr>
              <a:t>5</a:t>
            </a:r>
            <a:r>
              <a:rPr lang="zh-CN" sz="4000" dirty="0" smtClean="0">
                <a:ea typeface="宋体" pitchFamily="2" charset="-122"/>
              </a:rPr>
              <a:t>）</a:t>
            </a:r>
          </a:p>
        </p:txBody>
      </p:sp>
      <p:pic>
        <p:nvPicPr>
          <p:cNvPr id="47110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341438"/>
            <a:ext cx="6048375" cy="5173662"/>
          </a:xfrm>
          <a:noFill/>
        </p:spPr>
      </p:pic>
      <p:sp>
        <p:nvSpPr>
          <p:cNvPr id="7" name="TextBox 6"/>
          <p:cNvSpPr txBox="1"/>
          <p:nvPr/>
        </p:nvSpPr>
        <p:spPr>
          <a:xfrm>
            <a:off x="6357950" y="2857496"/>
            <a:ext cx="3429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i</a:t>
            </a:r>
            <a:r>
              <a:rPr lang="en-US" altLang="zh-CN" dirty="0" smtClean="0"/>
              <a:t>=7,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=5</a:t>
            </a:r>
          </a:p>
          <a:p>
            <a:r>
              <a:rPr lang="en-US" altLang="zh-CN" dirty="0" smtClean="0"/>
              <a:t>LCS(7,5)={BCAB}</a:t>
            </a:r>
          </a:p>
          <a:p>
            <a:r>
              <a:rPr lang="en-US" altLang="zh-CN" dirty="0" smtClean="0"/>
              <a:t>LCS(7,5)={BDAB}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5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4BC7BDED-192B-443D-A935-D7A17A530207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5" name="页脚占位符 6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6" name="灯片编号占位符 7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B86D2B6-0E5C-4A64-90A9-EBE724813F65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42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子问题图与重构解</a:t>
            </a:r>
            <a:endParaRPr lang="zh-CN" smtClean="0">
              <a:ea typeface="宋体" pitchFamily="2" charset="-122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7788"/>
            <a:ext cx="1600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494088"/>
            <a:ext cx="401002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143125" y="1509713"/>
            <a:ext cx="514350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dirty="0">
                <a:solidFill>
                  <a:srgbClr val="000000"/>
                </a:solidFill>
                <a:effectLst/>
              </a:rPr>
              <a:t>n=4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时，钢条切割问题的子问题图。顶点的标号给出了子问题的规模。有向边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表示当求解子问题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时需要子问题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的解。此图实际上是图</a:t>
            </a:r>
            <a:r>
              <a:rPr lang="en-US" altLang="zh-CN" sz="2000" dirty="0">
                <a:solidFill>
                  <a:schemeClr val="tx1"/>
                </a:solidFill>
                <a:effectLst/>
              </a:rPr>
              <a:t>15-1</a:t>
            </a:r>
            <a:r>
              <a:rPr lang="zh-CN" altLang="en-US" sz="2000" dirty="0">
                <a:solidFill>
                  <a:schemeClr val="tx1"/>
                </a:solidFill>
                <a:effectLst/>
              </a:rPr>
              <a:t>中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递归调用树的简化版</a:t>
            </a:r>
            <a:r>
              <a:rPr lang="en-US" altLang="zh-CN" sz="2000" dirty="0">
                <a:solidFill>
                  <a:srgbClr val="000000"/>
                </a:solidFill>
                <a:effectLst/>
              </a:rPr>
              <a:t>—</a:t>
            </a:r>
            <a:r>
              <a:rPr lang="zh-CN" altLang="en-US" sz="2000" dirty="0">
                <a:solidFill>
                  <a:srgbClr val="000000"/>
                </a:solidFill>
                <a:effectLst/>
              </a:rPr>
              <a:t>树中标号相同的结点收缩为图中的单一顶点，所有边均从父节点指向子结点。</a:t>
            </a:r>
            <a:endParaRPr lang="zh-CN" altLang="en-US" sz="2000" dirty="0">
              <a:solidFill>
                <a:srgbClr val="000000"/>
              </a:solidFill>
              <a:effectLst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6ADEB2D2-31C9-4B78-9535-53C2044A6879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7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C0E5D51-791A-41AE-90CD-893180BDDE39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43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15.3 </a:t>
            </a:r>
            <a:r>
              <a:rPr lang="zh-CN" smtClean="0">
                <a:ea typeface="宋体" pitchFamily="2" charset="-122"/>
              </a:rPr>
              <a:t>矩阵链乘法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412875"/>
            <a:ext cx="6278562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altLang="en-US" smtClean="0">
                <a:ea typeface="宋体" pitchFamily="2" charset="-122"/>
              </a:rPr>
              <a:t>问题描述</a:t>
            </a:r>
          </a:p>
          <a:p>
            <a:pPr marL="457200" indent="-457200" algn="just" eaLnBrk="1" hangingPunct="1"/>
            <a:r>
              <a:rPr lang="zh-CN" altLang="en-US" smtClean="0">
                <a:ea typeface="宋体" pitchFamily="2" charset="-122"/>
              </a:rPr>
              <a:t>加括号的方案数</a:t>
            </a: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    </a:t>
            </a:r>
          </a:p>
          <a:p>
            <a:pPr marL="457200" indent="-457200" algn="just" eaLnBrk="1" hangingPunct="1"/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动态规划算法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1A8D05B7-7A0F-4DB7-B8EC-78E83633BCAE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3E0A506-6A76-4DCE-B1E2-1B2CD70199FE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44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问题描述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405812" cy="4968875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问题描述：</a:t>
            </a:r>
            <a:endParaRPr lang="zh-CN" altLang="en-US" smtClean="0">
              <a:solidFill>
                <a:schemeClr val="tx2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给定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个矩阵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的维数为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p</a:t>
            </a:r>
            <a:r>
              <a:rPr lang="en-US" altLang="zh-CN" sz="2000" baseline="-25000" smtClean="0">
                <a:solidFill>
                  <a:schemeClr val="hlink"/>
                </a:solidFill>
                <a:ea typeface="宋体" pitchFamily="2" charset="-122"/>
              </a:rPr>
              <a:t>i-1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×p</a:t>
            </a:r>
            <a:r>
              <a:rPr lang="en-US" altLang="zh-CN" sz="2000" baseline="-25000" smtClean="0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(1</a:t>
            </a:r>
            <a:r>
              <a:rPr lang="en-US" altLang="zh-CN" sz="2400" smtClean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≤</a:t>
            </a:r>
            <a:r>
              <a:rPr lang="en-US" altLang="zh-CN" sz="2400" smtClean="0">
                <a:solidFill>
                  <a:schemeClr val="hlink"/>
                </a:solidFill>
                <a:ea typeface="华文中宋" pitchFamily="2" charset="-122"/>
              </a:rPr>
              <a:t>i≤n</a:t>
            </a:r>
            <a:r>
              <a:rPr lang="en-US" altLang="zh-CN" sz="2400" smtClean="0">
                <a:solidFill>
                  <a:schemeClr val="hlink"/>
                </a:solidFill>
                <a:ea typeface="宋体" pitchFamily="2" charset="-122"/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,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以一种最小化标量乘法次数的方式进行完全括号化。</a:t>
            </a:r>
          </a:p>
          <a:p>
            <a:pPr marL="457200" indent="-457200" eaLnBrk="1" hangingPunct="1"/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Remark</a:t>
            </a:r>
            <a:r>
              <a:rPr lang="zh-CN" sz="2400" smtClean="0">
                <a:solidFill>
                  <a:schemeClr val="tx2"/>
                </a:solidFill>
                <a:ea typeface="宋体" pitchFamily="2" charset="-122"/>
              </a:rPr>
              <a:t>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1.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设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p×q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q×r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两矩阵相乘，普通乘法的次数为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p×q×r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  2.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加括号对乘法次数的影响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如：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10×100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100×5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5×50</a:t>
            </a:r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       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((AB)C): 7500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次         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(A(BC)): 75000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831F3B32-9479-43C2-B8EA-E8CF97A1B883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0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1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DAD0C91-745D-4CEA-A26E-3CA5D3885B6F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45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加括号的方案数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045450" cy="49688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用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p(n)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表示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个矩阵链乘的穷举法计算成本，如果将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个矩阵从第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和第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k+1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处隔开，对两个子序列再分别加扩号，用</a:t>
            </a:r>
            <a:r>
              <a:rPr lang="en-US" alt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p(n)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表示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则可以得到下面递归式：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因此，穷举法不是一个有效算法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2392363" y="2917825"/>
          <a:ext cx="5976937" cy="2744788"/>
        </p:xfrm>
        <a:graphic>
          <a:graphicData uri="http://schemas.openxmlformats.org/presentationml/2006/ole">
            <p:oleObj spid="_x0000_s4098" r:id="rId3" imgW="2959417" imgH="13592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49D63378-B140-4C2F-88BD-3307595860FD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227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228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048317A-E7AD-4CDA-9F6C-4ED8469C611D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46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1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405812" cy="4968875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最优性原理分析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1.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矩阵链乘问题满足最优性原理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记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A[i:j]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i+1</a:t>
            </a: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j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链乘的一个最优括号方案，设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A[i:j]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的最优次序中含有二个子链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A[i:k]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A[k+1:j]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，则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A[i:k]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A[k+1:j]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也是最优的。（反证可得）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2.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矩阵链乘的子问题空间：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A[i:j],  1</a:t>
            </a:r>
            <a:r>
              <a:rPr lang="en-US" altLang="zh-CN" sz="240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≤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≤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≤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n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A[1:1],  A[1:2],  A[1:3],        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,       A[1:n]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             A[2:2],  A[2:3],         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,      A[2:n]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                             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    A[n-1:n-1],  A[n-1:n]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                       A[n:n]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46BABD2A-8695-4F16-AD7F-86CBB61E8EFB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5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DB48D59-5F51-4C42-8516-FBF94FD12276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47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2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341438"/>
            <a:ext cx="8820150" cy="4968875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递归求解最优解的值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记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m[i][j]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为计算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A[i:j]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的最少乘法数，则原问题的最优值为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m[1][n]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，那么有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z="20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z="20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en-US" sz="20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这里，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         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i+1</a:t>
            </a: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400" baseline="-50000" smtClean="0">
                <a:solidFill>
                  <a:srgbClr val="000000"/>
                </a:solidFill>
                <a:ea typeface="宋体" pitchFamily="2" charset="-122"/>
              </a:rPr>
              <a:t>i-1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×p</a:t>
            </a:r>
            <a:r>
              <a:rPr lang="en-US" altLang="zh-CN" sz="2400" baseline="-500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×(A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k+1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k+2</a:t>
            </a: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400" baseline="-500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en-US" altLang="zh-CN" sz="2400" baseline="-25000" smtClean="0">
                <a:solidFill>
                  <a:srgbClr val="000000"/>
                </a:solidFill>
                <a:ea typeface="宋体" pitchFamily="2" charset="-122"/>
              </a:rPr>
              <a:t>×p</a:t>
            </a:r>
            <a:r>
              <a:rPr lang="en-US" altLang="zh-CN" sz="2400" baseline="-50000" smtClean="0">
                <a:solidFill>
                  <a:srgbClr val="000000"/>
                </a:solidFill>
                <a:ea typeface="宋体" pitchFamily="2" charset="-122"/>
              </a:rPr>
              <a:t>j</a:t>
            </a:r>
            <a:endParaRPr lang="en-US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取得的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A[i:j]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最优次序中的断开位置，并记录到表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s[i][j]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中，即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s[i][j]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 k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 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注：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m[i][j]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实际是子问题最优解的解值，保存下来避免重复计算。</a:t>
            </a:r>
            <a:endParaRPr lang="zh-CN" sz="2400" smtClean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323850" y="2492375"/>
          <a:ext cx="7272338" cy="1098550"/>
        </p:xfrm>
        <a:graphic>
          <a:graphicData uri="http://schemas.openxmlformats.org/presentationml/2006/ole">
            <p:oleObj spid="_x0000_s5122" r:id="rId3" imgW="3529385" imgH="533486" progId="Equation.3">
              <p:embed/>
            </p:oleObj>
          </a:graphicData>
        </a:graphic>
      </p:graphicFrame>
      <p:sp>
        <p:nvSpPr>
          <p:cNvPr id="33800" name="AutoShape 6"/>
          <p:cNvSpPr>
            <a:spLocks/>
          </p:cNvSpPr>
          <p:nvPr/>
        </p:nvSpPr>
        <p:spPr bwMode="auto">
          <a:xfrm rot="16200000">
            <a:off x="2628106" y="3285332"/>
            <a:ext cx="144463" cy="1295400"/>
          </a:xfrm>
          <a:prstGeom prst="rightBrace">
            <a:avLst>
              <a:gd name="adj1" fmla="val 74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 rot="16200000">
            <a:off x="5364957" y="3069431"/>
            <a:ext cx="215900" cy="1655763"/>
          </a:xfrm>
          <a:prstGeom prst="righ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2771775" y="3429000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787900" y="3357563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 autoUpdateAnimBg="0"/>
      <p:bldP spid="3380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7203162A-762A-45A3-B0E6-F49727102905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9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AE71DEB-8828-42A0-B7F1-B2D292272AFC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48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3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268413"/>
            <a:ext cx="8405812" cy="5040312"/>
          </a:xfrm>
        </p:spPr>
        <p:txBody>
          <a:bodyPr/>
          <a:lstStyle/>
          <a:p>
            <a:pPr marL="457200" indent="-457200" eaLnBrk="1" hangingPunct="1"/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递归求解最优解的值</a:t>
            </a: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(Cont.)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   计算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m[1][4]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过程如下：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zh-CN" altLang="zh-CN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如</a:t>
            </a:r>
            <a:r>
              <a:rPr lang="en-US" altLang="zh-CN" sz="2000" smtClean="0">
                <a:solidFill>
                  <a:schemeClr val="hlink"/>
                </a:solidFill>
                <a:ea typeface="宋体" pitchFamily="2" charset="-122"/>
              </a:rPr>
              <a:t>A[3:4]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被计算了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次，保存下来可以节省许多时间</a:t>
            </a:r>
          </a:p>
        </p:txBody>
      </p:sp>
      <p:graphicFrame>
        <p:nvGraphicFramePr>
          <p:cNvPr id="6146" name="Object 37"/>
          <p:cNvGraphicFramePr>
            <a:graphicFrameLocks noChangeAspect="1"/>
          </p:cNvGraphicFramePr>
          <p:nvPr>
            <p:ph sz="half" idx="4294967295"/>
          </p:nvPr>
        </p:nvGraphicFramePr>
        <p:xfrm>
          <a:off x="539750" y="2205038"/>
          <a:ext cx="7777163" cy="3673475"/>
        </p:xfrm>
        <a:graphic>
          <a:graphicData uri="http://schemas.openxmlformats.org/presentationml/2006/ole">
            <p:oleObj spid="_x0000_s6146" r:id="rId3" imgW="8673084" imgH="253898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4"/>
          <p:cNvSpPr txBox="1">
            <a:spLocks noGrp="1" noChangeArrowheads="1"/>
          </p:cNvSpPr>
          <p:nvPr/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1C38D8D9-E545-4FB3-B87D-5DA45A586490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1" name="页脚占位符 5"/>
          <p:cNvSpPr txBox="1">
            <a:spLocks noGrp="1" noChangeArrowheads="1"/>
          </p:cNvSpPr>
          <p:nvPr/>
        </p:nvSpPr>
        <p:spPr bwMode="auto">
          <a:xfrm>
            <a:off x="3132138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2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72BA657-EE31-40E2-9B71-152EBD094791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49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4</a:t>
            </a:r>
            <a:r>
              <a:rPr lang="zh-CN" sz="4000" smtClean="0">
                <a:ea typeface="宋体" pitchFamily="2" charset="-122"/>
              </a:rPr>
              <a:t>）</a:t>
            </a:r>
            <a:r>
              <a:rPr lang="zh-CN" smtClean="0">
                <a:ea typeface="宋体" pitchFamily="2" charset="-122"/>
              </a:rPr>
              <a:t>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8188" y="1412875"/>
            <a:ext cx="8405812" cy="496887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自底向上记忆化方式求解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m[i][j]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-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计算方向：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以链长</a:t>
            </a:r>
            <a:r>
              <a:rPr lang="en-US" altLang="zh-CN" sz="2400" i="1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递增方向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.  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j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          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m[1][1],  m[1][2],  m[1][3],        </a:t>
            </a:r>
            <a:r>
              <a:rPr lang="en-US" altLang="zh-CN" sz="1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,    m[1][n]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                       m[2][2],  m[2][3],         </a:t>
            </a:r>
            <a:r>
              <a:rPr lang="en-US" altLang="zh-CN" sz="1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,   m[2][n]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 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</a:t>
            </a:r>
            <a:r>
              <a:rPr lang="en-US" altLang="zh-CN" sz="1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</a:t>
            </a:r>
            <a:r>
              <a:rPr lang="en-US" altLang="zh-CN" sz="1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</a:t>
            </a:r>
            <a:r>
              <a:rPr lang="en-US" altLang="zh-CN" sz="1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endParaRPr lang="en-US" altLang="zh-CN" sz="18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              m[n-1][n-1], m[n-1][n]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                                   m[n][n]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-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计算最优值的算法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(Godbole,1973)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P213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T(n)=O(n</a:t>
            </a:r>
            <a:r>
              <a:rPr lang="en-US" altLang="zh-CN" sz="2400" baseline="30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),  S(n)=O(n</a:t>
            </a:r>
            <a:r>
              <a:rPr lang="en-US" altLang="zh-CN" sz="2400" baseline="30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  -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注：</a:t>
            </a:r>
            <a:r>
              <a:rPr lang="zh-CN" altLang="en-US" sz="20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①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如果自顶向下计算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含重复计算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，这样效率较低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为</a:t>
            </a:r>
            <a:r>
              <a:rPr lang="el-GR" altLang="zh-CN" sz="2400" smtClean="0">
                <a:solidFill>
                  <a:srgbClr val="000000"/>
                </a:solidFill>
                <a:latin typeface="华文新魏" pitchFamily="2" charset="-122"/>
              </a:rPr>
              <a:t>Ω</a:t>
            </a:r>
            <a:r>
              <a:rPr lang="en-US" altLang="zh-CN" sz="2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</a:t>
            </a:r>
            <a:r>
              <a:rPr lang="en-US" altLang="zh-CN" sz="2400" baseline="300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smtClean="0">
                <a:solidFill>
                  <a:srgbClr val="000000"/>
                </a:solidFill>
                <a:ea typeface="宋体" pitchFamily="2" charset="-122"/>
              </a:rPr>
              <a:t>             </a:t>
            </a:r>
            <a:r>
              <a:rPr lang="zh-CN" altLang="en-US" sz="20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②</a:t>
            </a:r>
            <a:r>
              <a:rPr lang="zh-CN" sz="2400" smtClean="0">
                <a:solidFill>
                  <a:srgbClr val="000000"/>
                </a:solidFill>
                <a:ea typeface="宋体" pitchFamily="2" charset="-122"/>
              </a:rPr>
              <a:t>也可以采用自顶向下的记忆型递归算法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P220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③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Hu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Shing(1980,1982,1984)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找到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O(nlogn)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算法</a:t>
            </a:r>
          </a:p>
        </p:txBody>
      </p:sp>
      <p:sp>
        <p:nvSpPr>
          <p:cNvPr id="35847" name="AutoShape 8"/>
          <p:cNvSpPr>
            <a:spLocks/>
          </p:cNvSpPr>
          <p:nvPr/>
        </p:nvSpPr>
        <p:spPr bwMode="auto">
          <a:xfrm>
            <a:off x="1836738" y="2205038"/>
            <a:ext cx="71437" cy="1512887"/>
          </a:xfrm>
          <a:prstGeom prst="leftBracket">
            <a:avLst>
              <a:gd name="adj" fmla="val 1764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8" name="AutoShape 9"/>
          <p:cNvSpPr>
            <a:spLocks/>
          </p:cNvSpPr>
          <p:nvPr/>
        </p:nvSpPr>
        <p:spPr bwMode="auto">
          <a:xfrm>
            <a:off x="7019925" y="2205038"/>
            <a:ext cx="71438" cy="1584325"/>
          </a:xfrm>
          <a:prstGeom prst="rightBracket">
            <a:avLst>
              <a:gd name="adj" fmla="val 1848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9" name="AutoShape 10"/>
          <p:cNvSpPr>
            <a:spLocks noChangeArrowheads="1"/>
          </p:cNvSpPr>
          <p:nvPr/>
        </p:nvSpPr>
        <p:spPr bwMode="auto">
          <a:xfrm rot="19709696">
            <a:off x="3924300" y="2952750"/>
            <a:ext cx="1800225" cy="288925"/>
          </a:xfrm>
          <a:custGeom>
            <a:avLst/>
            <a:gdLst>
              <a:gd name="T0" fmla="*/ 1350169 w 21600"/>
              <a:gd name="T1" fmla="*/ 0 h 21600"/>
              <a:gd name="T2" fmla="*/ 0 w 21600"/>
              <a:gd name="T3" fmla="*/ 144463 h 21600"/>
              <a:gd name="T4" fmla="*/ 1350169 w 21600"/>
              <a:gd name="T5" fmla="*/ 288925 h 21600"/>
              <a:gd name="T6" fmla="*/ 1800225 w 21600"/>
              <a:gd name="T7" fmla="*/ 1444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2268538" y="2522538"/>
            <a:ext cx="4410075" cy="148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3276600" y="2520950"/>
            <a:ext cx="3494088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6156325" y="244951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737FA428-42B6-4F09-87C5-B90FFE4796CB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9E0AE72-3986-4E95-83DC-067F739C1ACA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5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一些术语和概念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066088" cy="5256213"/>
          </a:xfrm>
        </p:spPr>
        <p:txBody>
          <a:bodyPr/>
          <a:lstStyle/>
          <a:p>
            <a:pPr marL="457200" indent="-457200" eaLnBrk="1" hangingPunct="1"/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阶段：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把所给的问题的求解过程恰当地划分为若干个相互联系的阶段。</a:t>
            </a:r>
          </a:p>
          <a:p>
            <a:pPr marL="457200" indent="-457200" eaLnBrk="1" hangingPunct="1"/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状态：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状态表示每个阶段开始时，问题或系统所处的客观状况。状态既是该阶段的某个起点，又是前一个阶段的某个终点。通常一个阶段有若干个状态。</a:t>
            </a:r>
            <a:endParaRPr lang="zh-CN" altLang="en-US" sz="24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838200" lvl="1" indent="-381000" eaLnBrk="1" hangingPunct="1">
              <a:buFont typeface="Wingdings" pitchFamily="2" charset="2"/>
              <a:buChar char="Ø"/>
            </a:pPr>
            <a:r>
              <a:rPr lang="zh-CN" sz="20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状态的无后效性：</a:t>
            </a:r>
            <a:r>
              <a:rPr 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如果某阶段状态给定后，则该阶段以后过程的发展不受该阶段以前各阶段状态的影响，也就是说状态具有马尔科夫性。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z="20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注：适于动态规划法求解的问题具有状态的无后效性</a:t>
            </a:r>
          </a:p>
          <a:p>
            <a:pPr marL="457200" indent="-457200" eaLnBrk="1" hangingPunct="1"/>
            <a:r>
              <a:rPr lang="zh-CN" sz="2400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策略：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各个阶段决策的确定后，就组成了一个决策序列，该序列称之为一个策略。由某个阶段开始到终止阶段的过程称为</a:t>
            </a:r>
            <a:r>
              <a:rPr 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子过程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，其对应的某个策略称为</a:t>
            </a:r>
            <a:r>
              <a:rPr lang="zh-CN" sz="2400" smtClean="0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子策略</a:t>
            </a:r>
            <a:r>
              <a:rPr 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C46AE2F6-8513-46E1-8D3E-F2CCEBD1A331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75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76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B811F03-49E3-4AD3-BC91-C457D9546863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50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5</a:t>
            </a:r>
            <a:r>
              <a:rPr lang="zh-CN" sz="4000" smtClean="0">
                <a:ea typeface="宋体" pitchFamily="2" charset="-122"/>
              </a:rPr>
              <a:t>） 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84313"/>
            <a:ext cx="8405812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构造最优解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 利用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s[i][j]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中保存的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k, 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进行对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A[i:j]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的最佳划分，加括号为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(A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i+1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)×(A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k+1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k+2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…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000000"/>
                </a:solidFill>
                <a:ea typeface="宋体" pitchFamily="2" charset="-122"/>
              </a:rPr>
              <a:t>j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 构造最优解的算法：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215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PrintOptimalParens(s, i, j)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{   if i=j then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 print  “A”i;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else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{  print “(”;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PrintOptimalParens(s, i, s[i,j]);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PrintOptimalParens(s, s[i,j]+1, j);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  print “)”;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    }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   }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baseline="-50000" smtClean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3EFA31B7-3800-42E5-8F59-42229667BEF2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2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3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9EC5A62-0B08-4DCE-8B82-18D03044D7A9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51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4" name="Rectangle 239"/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75" name="Rectangle 303"/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76" name="Rectangle 367"/>
          <p:cNvSpPr>
            <a:spLocks noChangeArrowheads="1"/>
          </p:cNvSpPr>
          <p:nvPr/>
        </p:nvSpPr>
        <p:spPr bwMode="auto">
          <a:xfrm>
            <a:off x="3730625" y="5157788"/>
            <a:ext cx="5540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896" name="Line 783"/>
          <p:cNvSpPr>
            <a:spLocks noChangeShapeType="1"/>
          </p:cNvSpPr>
          <p:nvPr/>
        </p:nvSpPr>
        <p:spPr bwMode="auto">
          <a:xfrm>
            <a:off x="669925" y="5157788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8" name="Rectangle 248"/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79" name="Rectangle 312"/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0" name="Rectangle 376"/>
          <p:cNvSpPr>
            <a:spLocks noChangeArrowheads="1"/>
          </p:cNvSpPr>
          <p:nvPr/>
        </p:nvSpPr>
        <p:spPr bwMode="auto">
          <a:xfrm>
            <a:off x="3109913" y="4878388"/>
            <a:ext cx="5984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1" name="Rectangle 257"/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2" name="Rectangle 321"/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3" name="Rectangle 385"/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4" name="Rectangle 266"/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5" name="Rectangle 330"/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6" name="Rectangle 394"/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7" name="Rectangle 275"/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8" name="Rectangle 339"/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89" name="Rectangle 403"/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0" name="Rectangle 284"/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1" name="Rectangle 348"/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2" name="Rectangle 412"/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itchFamily="2" charset="-122"/>
              </a:rPr>
              <a:t>动态规划算法</a:t>
            </a:r>
            <a:r>
              <a:rPr lang="zh-CN" sz="4000" smtClean="0">
                <a:ea typeface="宋体" pitchFamily="2" charset="-122"/>
              </a:rPr>
              <a:t>（</a:t>
            </a:r>
            <a:r>
              <a:rPr lang="en-US" altLang="zh-CN" sz="4000" smtClean="0">
                <a:ea typeface="宋体" pitchFamily="2" charset="-122"/>
              </a:rPr>
              <a:t>6</a:t>
            </a:r>
            <a:r>
              <a:rPr lang="zh-CN" sz="4000" smtClean="0">
                <a:ea typeface="宋体" pitchFamily="2" charset="-122"/>
              </a:rPr>
              <a:t>） </a:t>
            </a:r>
          </a:p>
        </p:txBody>
      </p:sp>
      <p:sp>
        <p:nvSpPr>
          <p:cNvPr id="7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8405813" cy="4968875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chemeClr val="tx2"/>
                </a:solidFill>
                <a:ea typeface="宋体" pitchFamily="2" charset="-122"/>
              </a:rPr>
              <a:t>计算示例：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     </a:t>
            </a:r>
          </a:p>
        </p:txBody>
      </p:sp>
      <p:graphicFrame>
        <p:nvGraphicFramePr>
          <p:cNvPr id="38272" name="Object 384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5457825"/>
          <a:ext cx="6192838" cy="923925"/>
        </p:xfrm>
        <a:graphic>
          <a:graphicData uri="http://schemas.openxmlformats.org/presentationml/2006/ole">
            <p:oleObj spid="_x0000_s7170" r:id="rId3" imgW="4762817" imgH="711517" progId="Equation.3">
              <p:embed/>
            </p:oleObj>
          </a:graphicData>
        </a:graphic>
      </p:graphicFrame>
      <p:sp>
        <p:nvSpPr>
          <p:cNvPr id="7195" name="Text Box 4"/>
          <p:cNvSpPr txBox="1">
            <a:spLocks noChangeArrowheads="1"/>
          </p:cNvSpPr>
          <p:nvPr/>
        </p:nvSpPr>
        <p:spPr bwMode="auto">
          <a:xfrm>
            <a:off x="2020888" y="1125538"/>
            <a:ext cx="14668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zh-CN" altLang="zh-CN" sz="1800" b="1"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	</a:t>
            </a:r>
            <a:r>
              <a:rPr lang="zh-CN" sz="1800" b="1" u="sng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行 </a:t>
            </a:r>
            <a:r>
              <a:rPr lang="en-US" altLang="zh-CN" sz="1800" b="1" u="sng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x </a:t>
            </a:r>
            <a:r>
              <a:rPr lang="zh-CN" sz="1800" b="1" u="sng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列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A1	30x35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A2	35x15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A3	15x5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A4	 5x10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A5	10x20</a:t>
            </a:r>
          </a:p>
          <a:p>
            <a:pPr algn="l">
              <a:spcBef>
                <a:spcPct val="0"/>
              </a:spcBef>
              <a:tabLst>
                <a:tab pos="463550" algn="l"/>
              </a:tabLst>
            </a:pPr>
            <a:r>
              <a:rPr lang="en-US" altLang="zh-CN" sz="1800" b="1">
                <a:solidFill>
                  <a:schemeClr val="tx1"/>
                </a:solidFill>
                <a:effectLst/>
                <a:ea typeface="宋体" pitchFamily="2" charset="-122"/>
              </a:rPr>
              <a:t>A6	20x25</a:t>
            </a:r>
          </a:p>
        </p:txBody>
      </p:sp>
      <p:sp>
        <p:nvSpPr>
          <p:cNvPr id="7196" name="Rectangle 6"/>
          <p:cNvSpPr>
            <a:spLocks noChangeArrowheads="1"/>
          </p:cNvSpPr>
          <p:nvPr/>
        </p:nvSpPr>
        <p:spPr bwMode="auto">
          <a:xfrm>
            <a:off x="6745288" y="280828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7" name="Rectangle 7"/>
          <p:cNvSpPr>
            <a:spLocks noChangeArrowheads="1"/>
          </p:cNvSpPr>
          <p:nvPr/>
        </p:nvSpPr>
        <p:spPr bwMode="auto">
          <a:xfrm>
            <a:off x="6440488" y="280828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8" name="Rectangle 8"/>
          <p:cNvSpPr>
            <a:spLocks noChangeArrowheads="1"/>
          </p:cNvSpPr>
          <p:nvPr/>
        </p:nvSpPr>
        <p:spPr bwMode="auto">
          <a:xfrm>
            <a:off x="6135688" y="280828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199" name="Rectangle 9"/>
          <p:cNvSpPr>
            <a:spLocks noChangeArrowheads="1"/>
          </p:cNvSpPr>
          <p:nvPr/>
        </p:nvSpPr>
        <p:spPr bwMode="auto">
          <a:xfrm>
            <a:off x="5830888" y="280828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0" name="Rectangle 10"/>
          <p:cNvSpPr>
            <a:spLocks noChangeArrowheads="1"/>
          </p:cNvSpPr>
          <p:nvPr/>
        </p:nvSpPr>
        <p:spPr bwMode="auto">
          <a:xfrm>
            <a:off x="5526088" y="280828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1" name="Rectangle 11"/>
          <p:cNvSpPr>
            <a:spLocks noChangeArrowheads="1"/>
          </p:cNvSpPr>
          <p:nvPr/>
        </p:nvSpPr>
        <p:spPr bwMode="auto">
          <a:xfrm>
            <a:off x="5230813" y="2808288"/>
            <a:ext cx="29527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00CC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2" name="Rectangle 12"/>
          <p:cNvSpPr>
            <a:spLocks noChangeArrowheads="1"/>
          </p:cNvSpPr>
          <p:nvPr/>
        </p:nvSpPr>
        <p:spPr bwMode="auto">
          <a:xfrm>
            <a:off x="5018088" y="2808288"/>
            <a:ext cx="21272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7203" name="Rectangle 13"/>
          <p:cNvSpPr>
            <a:spLocks noChangeArrowheads="1"/>
          </p:cNvSpPr>
          <p:nvPr/>
        </p:nvSpPr>
        <p:spPr bwMode="auto">
          <a:xfrm>
            <a:off x="4859338" y="2808288"/>
            <a:ext cx="15875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23" name="Rectangle 14"/>
          <p:cNvSpPr>
            <a:spLocks noChangeArrowheads="1"/>
          </p:cNvSpPr>
          <p:nvPr/>
        </p:nvSpPr>
        <p:spPr bwMode="auto">
          <a:xfrm>
            <a:off x="6745288" y="2566988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5</a:t>
            </a:r>
            <a:endParaRPr lang="zh-CN" altLang="zh-CN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5" name="Rectangle 15"/>
          <p:cNvSpPr>
            <a:spLocks noChangeArrowheads="1"/>
          </p:cNvSpPr>
          <p:nvPr/>
        </p:nvSpPr>
        <p:spPr bwMode="auto">
          <a:xfrm>
            <a:off x="6440488" y="2566988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6" name="Rectangle 16"/>
          <p:cNvSpPr>
            <a:spLocks noChangeArrowheads="1"/>
          </p:cNvSpPr>
          <p:nvPr/>
        </p:nvSpPr>
        <p:spPr bwMode="auto">
          <a:xfrm>
            <a:off x="6135688" y="2566988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7" name="Rectangle 17"/>
          <p:cNvSpPr>
            <a:spLocks noChangeArrowheads="1"/>
          </p:cNvSpPr>
          <p:nvPr/>
        </p:nvSpPr>
        <p:spPr bwMode="auto">
          <a:xfrm>
            <a:off x="5830888" y="2566988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8" name="Rectangle 18"/>
          <p:cNvSpPr>
            <a:spLocks noChangeArrowheads="1"/>
          </p:cNvSpPr>
          <p:nvPr/>
        </p:nvSpPr>
        <p:spPr bwMode="auto">
          <a:xfrm>
            <a:off x="5526088" y="2566988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09" name="Rectangle 19"/>
          <p:cNvSpPr>
            <a:spLocks noChangeArrowheads="1"/>
          </p:cNvSpPr>
          <p:nvPr/>
        </p:nvSpPr>
        <p:spPr bwMode="auto">
          <a:xfrm>
            <a:off x="5230813" y="2566988"/>
            <a:ext cx="2952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0" name="Rectangle 20"/>
          <p:cNvSpPr>
            <a:spLocks noChangeArrowheads="1"/>
          </p:cNvSpPr>
          <p:nvPr/>
        </p:nvSpPr>
        <p:spPr bwMode="auto">
          <a:xfrm>
            <a:off x="5018088" y="2566988"/>
            <a:ext cx="2127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7211" name="Rectangle 21"/>
          <p:cNvSpPr>
            <a:spLocks noChangeArrowheads="1"/>
          </p:cNvSpPr>
          <p:nvPr/>
        </p:nvSpPr>
        <p:spPr bwMode="auto">
          <a:xfrm>
            <a:off x="4859338" y="2566988"/>
            <a:ext cx="1587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31" name="Rectangle 22"/>
          <p:cNvSpPr>
            <a:spLocks noChangeArrowheads="1"/>
          </p:cNvSpPr>
          <p:nvPr/>
        </p:nvSpPr>
        <p:spPr bwMode="auto">
          <a:xfrm>
            <a:off x="6745288" y="2327275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5</a:t>
            </a:r>
            <a:endParaRPr lang="zh-CN" altLang="zh-CN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32" name="Rectangle 23"/>
          <p:cNvSpPr>
            <a:spLocks noChangeArrowheads="1"/>
          </p:cNvSpPr>
          <p:nvPr/>
        </p:nvSpPr>
        <p:spPr bwMode="auto">
          <a:xfrm>
            <a:off x="6440488" y="2327275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4</a:t>
            </a:r>
          </a:p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4" name="Rectangle 24"/>
          <p:cNvSpPr>
            <a:spLocks noChangeArrowheads="1"/>
          </p:cNvSpPr>
          <p:nvPr/>
        </p:nvSpPr>
        <p:spPr bwMode="auto">
          <a:xfrm>
            <a:off x="6135688" y="2327275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5" name="Rectangle 25"/>
          <p:cNvSpPr>
            <a:spLocks noChangeArrowheads="1"/>
          </p:cNvSpPr>
          <p:nvPr/>
        </p:nvSpPr>
        <p:spPr bwMode="auto">
          <a:xfrm>
            <a:off x="5830888" y="2327275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6" name="Rectangle 26"/>
          <p:cNvSpPr>
            <a:spLocks noChangeArrowheads="1"/>
          </p:cNvSpPr>
          <p:nvPr/>
        </p:nvSpPr>
        <p:spPr bwMode="auto">
          <a:xfrm>
            <a:off x="5526088" y="2327275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7" name="Rectangle 27"/>
          <p:cNvSpPr>
            <a:spLocks noChangeArrowheads="1"/>
          </p:cNvSpPr>
          <p:nvPr/>
        </p:nvSpPr>
        <p:spPr bwMode="auto">
          <a:xfrm>
            <a:off x="5230813" y="2327275"/>
            <a:ext cx="2952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18" name="Rectangle 28"/>
          <p:cNvSpPr>
            <a:spLocks noChangeArrowheads="1"/>
          </p:cNvSpPr>
          <p:nvPr/>
        </p:nvSpPr>
        <p:spPr bwMode="auto">
          <a:xfrm>
            <a:off x="5018088" y="2327275"/>
            <a:ext cx="2127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7219" name="Rectangle 29"/>
          <p:cNvSpPr>
            <a:spLocks noChangeArrowheads="1"/>
          </p:cNvSpPr>
          <p:nvPr/>
        </p:nvSpPr>
        <p:spPr bwMode="auto">
          <a:xfrm>
            <a:off x="4859338" y="2327275"/>
            <a:ext cx="15875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39" name="Rectangle 30"/>
          <p:cNvSpPr>
            <a:spLocks noChangeArrowheads="1"/>
          </p:cNvSpPr>
          <p:nvPr/>
        </p:nvSpPr>
        <p:spPr bwMode="auto">
          <a:xfrm>
            <a:off x="6745288" y="2087563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40" name="Rectangle 31"/>
          <p:cNvSpPr>
            <a:spLocks noChangeArrowheads="1"/>
          </p:cNvSpPr>
          <p:nvPr/>
        </p:nvSpPr>
        <p:spPr bwMode="auto">
          <a:xfrm>
            <a:off x="6440488" y="2087563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41" name="Rectangle 32"/>
          <p:cNvSpPr>
            <a:spLocks noChangeArrowheads="1"/>
          </p:cNvSpPr>
          <p:nvPr/>
        </p:nvSpPr>
        <p:spPr bwMode="auto">
          <a:xfrm>
            <a:off x="6135688" y="2087563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23" name="Rectangle 33"/>
          <p:cNvSpPr>
            <a:spLocks noChangeArrowheads="1"/>
          </p:cNvSpPr>
          <p:nvPr/>
        </p:nvSpPr>
        <p:spPr bwMode="auto">
          <a:xfrm>
            <a:off x="5830888" y="2087563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24" name="Rectangle 34"/>
          <p:cNvSpPr>
            <a:spLocks noChangeArrowheads="1"/>
          </p:cNvSpPr>
          <p:nvPr/>
        </p:nvSpPr>
        <p:spPr bwMode="auto">
          <a:xfrm>
            <a:off x="5526088" y="2087563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25" name="Rectangle 35"/>
          <p:cNvSpPr>
            <a:spLocks noChangeArrowheads="1"/>
          </p:cNvSpPr>
          <p:nvPr/>
        </p:nvSpPr>
        <p:spPr bwMode="auto">
          <a:xfrm>
            <a:off x="5230813" y="2087563"/>
            <a:ext cx="29527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26" name="Rectangle 36"/>
          <p:cNvSpPr>
            <a:spLocks noChangeArrowheads="1"/>
          </p:cNvSpPr>
          <p:nvPr/>
        </p:nvSpPr>
        <p:spPr bwMode="auto">
          <a:xfrm>
            <a:off x="5018088" y="2087563"/>
            <a:ext cx="21272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7227" name="Rectangle 37"/>
          <p:cNvSpPr>
            <a:spLocks noChangeArrowheads="1"/>
          </p:cNvSpPr>
          <p:nvPr/>
        </p:nvSpPr>
        <p:spPr bwMode="auto">
          <a:xfrm>
            <a:off x="4859338" y="2087563"/>
            <a:ext cx="15875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ea typeface="宋体" pitchFamily="2" charset="-122"/>
              </a:rPr>
              <a:t>i</a:t>
            </a:r>
          </a:p>
        </p:txBody>
      </p:sp>
      <p:sp>
        <p:nvSpPr>
          <p:cNvPr id="37947" name="Rectangle 38"/>
          <p:cNvSpPr>
            <a:spLocks noChangeArrowheads="1"/>
          </p:cNvSpPr>
          <p:nvPr/>
        </p:nvSpPr>
        <p:spPr bwMode="auto">
          <a:xfrm>
            <a:off x="6745288" y="1846263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48" name="Rectangle 39"/>
          <p:cNvSpPr>
            <a:spLocks noChangeArrowheads="1"/>
          </p:cNvSpPr>
          <p:nvPr/>
        </p:nvSpPr>
        <p:spPr bwMode="auto">
          <a:xfrm>
            <a:off x="6440488" y="1846263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49" name="Rectangle 40"/>
          <p:cNvSpPr>
            <a:spLocks noChangeArrowheads="1"/>
          </p:cNvSpPr>
          <p:nvPr/>
        </p:nvSpPr>
        <p:spPr bwMode="auto">
          <a:xfrm>
            <a:off x="6135688" y="1846263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0" name="Rectangle 41"/>
          <p:cNvSpPr>
            <a:spLocks noChangeArrowheads="1"/>
          </p:cNvSpPr>
          <p:nvPr/>
        </p:nvSpPr>
        <p:spPr bwMode="auto">
          <a:xfrm>
            <a:off x="5830888" y="1846263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2</a:t>
            </a:r>
            <a:endParaRPr lang="zh-CN" altLang="zh-CN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32" name="Rectangle 42"/>
          <p:cNvSpPr>
            <a:spLocks noChangeArrowheads="1"/>
          </p:cNvSpPr>
          <p:nvPr/>
        </p:nvSpPr>
        <p:spPr bwMode="auto">
          <a:xfrm>
            <a:off x="5526088" y="1846263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33" name="Rectangle 43"/>
          <p:cNvSpPr>
            <a:spLocks noChangeArrowheads="1"/>
          </p:cNvSpPr>
          <p:nvPr/>
        </p:nvSpPr>
        <p:spPr bwMode="auto">
          <a:xfrm>
            <a:off x="5230813" y="1846263"/>
            <a:ext cx="2952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34" name="Rectangle 44"/>
          <p:cNvSpPr>
            <a:spLocks noChangeArrowheads="1"/>
          </p:cNvSpPr>
          <p:nvPr/>
        </p:nvSpPr>
        <p:spPr bwMode="auto">
          <a:xfrm>
            <a:off x="5018088" y="1846263"/>
            <a:ext cx="2127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7235" name="Rectangle 45"/>
          <p:cNvSpPr>
            <a:spLocks noChangeArrowheads="1"/>
          </p:cNvSpPr>
          <p:nvPr/>
        </p:nvSpPr>
        <p:spPr bwMode="auto">
          <a:xfrm>
            <a:off x="4859338" y="1846263"/>
            <a:ext cx="1587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5" name="Rectangle 46"/>
          <p:cNvSpPr>
            <a:spLocks noChangeArrowheads="1"/>
          </p:cNvSpPr>
          <p:nvPr/>
        </p:nvSpPr>
        <p:spPr bwMode="auto">
          <a:xfrm>
            <a:off x="6745288" y="1606550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00CC00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00CC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6" name="Rectangle 47"/>
          <p:cNvSpPr>
            <a:spLocks noChangeArrowheads="1"/>
          </p:cNvSpPr>
          <p:nvPr/>
        </p:nvSpPr>
        <p:spPr bwMode="auto">
          <a:xfrm>
            <a:off x="6440488" y="1606550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7" name="Rectangle 48"/>
          <p:cNvSpPr>
            <a:spLocks noChangeArrowheads="1"/>
          </p:cNvSpPr>
          <p:nvPr/>
        </p:nvSpPr>
        <p:spPr bwMode="auto">
          <a:xfrm>
            <a:off x="6135688" y="1606550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8" name="Rectangle 49"/>
          <p:cNvSpPr>
            <a:spLocks noChangeArrowheads="1"/>
          </p:cNvSpPr>
          <p:nvPr/>
        </p:nvSpPr>
        <p:spPr bwMode="auto">
          <a:xfrm>
            <a:off x="5830888" y="1606550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1</a:t>
            </a:r>
            <a:endParaRPr lang="zh-CN" altLang="zh-CN" sz="16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59" name="Rectangle 50"/>
          <p:cNvSpPr>
            <a:spLocks noChangeArrowheads="1"/>
          </p:cNvSpPr>
          <p:nvPr/>
        </p:nvSpPr>
        <p:spPr bwMode="auto">
          <a:xfrm>
            <a:off x="5526088" y="1606550"/>
            <a:ext cx="304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1</a:t>
            </a:r>
            <a:endParaRPr lang="zh-CN" altLang="zh-CN" sz="16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41" name="Rectangle 51"/>
          <p:cNvSpPr>
            <a:spLocks noChangeArrowheads="1"/>
          </p:cNvSpPr>
          <p:nvPr/>
        </p:nvSpPr>
        <p:spPr bwMode="auto">
          <a:xfrm>
            <a:off x="5230813" y="1606550"/>
            <a:ext cx="2952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42" name="Rectangle 52"/>
          <p:cNvSpPr>
            <a:spLocks noChangeArrowheads="1"/>
          </p:cNvSpPr>
          <p:nvPr/>
        </p:nvSpPr>
        <p:spPr bwMode="auto">
          <a:xfrm>
            <a:off x="5018088" y="1606550"/>
            <a:ext cx="2127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243" name="Rectangle 53"/>
          <p:cNvSpPr>
            <a:spLocks noChangeArrowheads="1"/>
          </p:cNvSpPr>
          <p:nvPr/>
        </p:nvSpPr>
        <p:spPr bwMode="auto">
          <a:xfrm>
            <a:off x="4859338" y="1606550"/>
            <a:ext cx="15875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44" name="Rectangle 54"/>
          <p:cNvSpPr>
            <a:spLocks noChangeArrowheads="1"/>
          </p:cNvSpPr>
          <p:nvPr/>
        </p:nvSpPr>
        <p:spPr bwMode="auto">
          <a:xfrm>
            <a:off x="6745288" y="1365250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7245" name="Rectangle 55"/>
          <p:cNvSpPr>
            <a:spLocks noChangeArrowheads="1"/>
          </p:cNvSpPr>
          <p:nvPr/>
        </p:nvSpPr>
        <p:spPr bwMode="auto">
          <a:xfrm>
            <a:off x="6440488" y="1365250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7246" name="Rectangle 56"/>
          <p:cNvSpPr>
            <a:spLocks noChangeArrowheads="1"/>
          </p:cNvSpPr>
          <p:nvPr/>
        </p:nvSpPr>
        <p:spPr bwMode="auto">
          <a:xfrm>
            <a:off x="6135688" y="1365250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7247" name="Rectangle 57"/>
          <p:cNvSpPr>
            <a:spLocks noChangeArrowheads="1"/>
          </p:cNvSpPr>
          <p:nvPr/>
        </p:nvSpPr>
        <p:spPr bwMode="auto">
          <a:xfrm>
            <a:off x="5830888" y="1365250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7248" name="Rectangle 58"/>
          <p:cNvSpPr>
            <a:spLocks noChangeArrowheads="1"/>
          </p:cNvSpPr>
          <p:nvPr/>
        </p:nvSpPr>
        <p:spPr bwMode="auto">
          <a:xfrm>
            <a:off x="5526088" y="1365250"/>
            <a:ext cx="30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7249" name="Rectangle 59"/>
          <p:cNvSpPr>
            <a:spLocks noChangeArrowheads="1"/>
          </p:cNvSpPr>
          <p:nvPr/>
        </p:nvSpPr>
        <p:spPr bwMode="auto">
          <a:xfrm>
            <a:off x="5230813" y="1365250"/>
            <a:ext cx="2952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latin typeface="Arial Narrow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250" name="Rectangle 60"/>
          <p:cNvSpPr>
            <a:spLocks noChangeArrowheads="1"/>
          </p:cNvSpPr>
          <p:nvPr/>
        </p:nvSpPr>
        <p:spPr bwMode="auto">
          <a:xfrm>
            <a:off x="5018088" y="1316038"/>
            <a:ext cx="2127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Arial Narrow" pitchFamily="34" charset="0"/>
                <a:ea typeface="宋体" pitchFamily="2" charset="-122"/>
              </a:rPr>
              <a:t>s</a:t>
            </a:r>
          </a:p>
        </p:txBody>
      </p:sp>
      <p:sp>
        <p:nvSpPr>
          <p:cNvPr id="7251" name="Rectangle 61"/>
          <p:cNvSpPr>
            <a:spLocks noChangeArrowheads="1"/>
          </p:cNvSpPr>
          <p:nvPr/>
        </p:nvSpPr>
        <p:spPr bwMode="auto">
          <a:xfrm>
            <a:off x="4859338" y="1365250"/>
            <a:ext cx="1587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2" name="Rectangle 62"/>
          <p:cNvSpPr>
            <a:spLocks noChangeArrowheads="1"/>
          </p:cNvSpPr>
          <p:nvPr/>
        </p:nvSpPr>
        <p:spPr bwMode="auto">
          <a:xfrm>
            <a:off x="6745288" y="112553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3" name="Rectangle 63"/>
          <p:cNvSpPr>
            <a:spLocks noChangeArrowheads="1"/>
          </p:cNvSpPr>
          <p:nvPr/>
        </p:nvSpPr>
        <p:spPr bwMode="auto">
          <a:xfrm>
            <a:off x="6440488" y="112553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4" name="Rectangle 64"/>
          <p:cNvSpPr>
            <a:spLocks noChangeArrowheads="1"/>
          </p:cNvSpPr>
          <p:nvPr/>
        </p:nvSpPr>
        <p:spPr bwMode="auto">
          <a:xfrm>
            <a:off x="6135688" y="112553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5" name="Rectangle 65"/>
          <p:cNvSpPr>
            <a:spLocks noChangeArrowheads="1"/>
          </p:cNvSpPr>
          <p:nvPr/>
        </p:nvSpPr>
        <p:spPr bwMode="auto">
          <a:xfrm>
            <a:off x="5830888" y="112553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effectLst/>
                <a:ea typeface="宋体" pitchFamily="2" charset="-122"/>
              </a:rPr>
              <a:t>j</a:t>
            </a:r>
          </a:p>
        </p:txBody>
      </p:sp>
      <p:sp>
        <p:nvSpPr>
          <p:cNvPr id="7256" name="Rectangle 66"/>
          <p:cNvSpPr>
            <a:spLocks noChangeArrowheads="1"/>
          </p:cNvSpPr>
          <p:nvPr/>
        </p:nvSpPr>
        <p:spPr bwMode="auto">
          <a:xfrm>
            <a:off x="5526088" y="1125538"/>
            <a:ext cx="304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7" name="Rectangle 67"/>
          <p:cNvSpPr>
            <a:spLocks noChangeArrowheads="1"/>
          </p:cNvSpPr>
          <p:nvPr/>
        </p:nvSpPr>
        <p:spPr bwMode="auto">
          <a:xfrm>
            <a:off x="5230813" y="1125538"/>
            <a:ext cx="29527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8" name="Rectangle 68"/>
          <p:cNvSpPr>
            <a:spLocks noChangeArrowheads="1"/>
          </p:cNvSpPr>
          <p:nvPr/>
        </p:nvSpPr>
        <p:spPr bwMode="auto">
          <a:xfrm>
            <a:off x="5018088" y="1125538"/>
            <a:ext cx="21272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59" name="Rectangle 69"/>
          <p:cNvSpPr>
            <a:spLocks noChangeArrowheads="1"/>
          </p:cNvSpPr>
          <p:nvPr/>
        </p:nvSpPr>
        <p:spPr bwMode="auto">
          <a:xfrm>
            <a:off x="4859338" y="1125538"/>
            <a:ext cx="15875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6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7979" name="Line 70"/>
          <p:cNvSpPr>
            <a:spLocks noChangeShapeType="1"/>
          </p:cNvSpPr>
          <p:nvPr/>
        </p:nvSpPr>
        <p:spPr bwMode="auto">
          <a:xfrm>
            <a:off x="4859338" y="1125538"/>
            <a:ext cx="371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0" name="Line 71"/>
          <p:cNvSpPr>
            <a:spLocks noChangeShapeType="1"/>
          </p:cNvSpPr>
          <p:nvPr/>
        </p:nvSpPr>
        <p:spPr bwMode="auto">
          <a:xfrm>
            <a:off x="4859338" y="3048000"/>
            <a:ext cx="21907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1" name="Line 72"/>
          <p:cNvSpPr>
            <a:spLocks noChangeShapeType="1"/>
          </p:cNvSpPr>
          <p:nvPr/>
        </p:nvSpPr>
        <p:spPr bwMode="auto">
          <a:xfrm>
            <a:off x="4859338" y="1125538"/>
            <a:ext cx="0" cy="481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2" name="Line 73"/>
          <p:cNvSpPr>
            <a:spLocks noChangeShapeType="1"/>
          </p:cNvSpPr>
          <p:nvPr/>
        </p:nvSpPr>
        <p:spPr bwMode="auto">
          <a:xfrm>
            <a:off x="7050088" y="1125538"/>
            <a:ext cx="0" cy="1922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3" name="Line 74"/>
          <p:cNvSpPr>
            <a:spLocks noChangeShapeType="1"/>
          </p:cNvSpPr>
          <p:nvPr/>
        </p:nvSpPr>
        <p:spPr bwMode="auto">
          <a:xfrm>
            <a:off x="55260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4" name="Line 75"/>
          <p:cNvSpPr>
            <a:spLocks noChangeShapeType="1"/>
          </p:cNvSpPr>
          <p:nvPr/>
        </p:nvSpPr>
        <p:spPr bwMode="auto">
          <a:xfrm>
            <a:off x="58308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5" name="Line 76"/>
          <p:cNvSpPr>
            <a:spLocks noChangeShapeType="1"/>
          </p:cNvSpPr>
          <p:nvPr/>
        </p:nvSpPr>
        <p:spPr bwMode="auto">
          <a:xfrm>
            <a:off x="61356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6" name="Line 77"/>
          <p:cNvSpPr>
            <a:spLocks noChangeShapeType="1"/>
          </p:cNvSpPr>
          <p:nvPr/>
        </p:nvSpPr>
        <p:spPr bwMode="auto">
          <a:xfrm>
            <a:off x="64404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7" name="Line 78"/>
          <p:cNvSpPr>
            <a:spLocks noChangeShapeType="1"/>
          </p:cNvSpPr>
          <p:nvPr/>
        </p:nvSpPr>
        <p:spPr bwMode="auto">
          <a:xfrm>
            <a:off x="67452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8" name="Line 79"/>
          <p:cNvSpPr>
            <a:spLocks noChangeShapeType="1"/>
          </p:cNvSpPr>
          <p:nvPr/>
        </p:nvSpPr>
        <p:spPr bwMode="auto">
          <a:xfrm>
            <a:off x="5018088" y="18462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89" name="Line 80"/>
          <p:cNvSpPr>
            <a:spLocks noChangeShapeType="1"/>
          </p:cNvSpPr>
          <p:nvPr/>
        </p:nvSpPr>
        <p:spPr bwMode="auto">
          <a:xfrm>
            <a:off x="5018088" y="20875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0" name="Line 81"/>
          <p:cNvSpPr>
            <a:spLocks noChangeShapeType="1"/>
          </p:cNvSpPr>
          <p:nvPr/>
        </p:nvSpPr>
        <p:spPr bwMode="auto">
          <a:xfrm>
            <a:off x="5018088" y="2327275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1" name="Line 82"/>
          <p:cNvSpPr>
            <a:spLocks noChangeShapeType="1"/>
          </p:cNvSpPr>
          <p:nvPr/>
        </p:nvSpPr>
        <p:spPr bwMode="auto">
          <a:xfrm>
            <a:off x="5018088" y="25669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2" name="Line 83"/>
          <p:cNvSpPr>
            <a:spLocks noChangeShapeType="1"/>
          </p:cNvSpPr>
          <p:nvPr/>
        </p:nvSpPr>
        <p:spPr bwMode="auto">
          <a:xfrm>
            <a:off x="5018088" y="28082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3" name="Line 84"/>
          <p:cNvSpPr>
            <a:spLocks noChangeShapeType="1"/>
          </p:cNvSpPr>
          <p:nvPr/>
        </p:nvSpPr>
        <p:spPr bwMode="auto">
          <a:xfrm>
            <a:off x="5230813" y="1125538"/>
            <a:ext cx="1819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4" name="Line 85"/>
          <p:cNvSpPr>
            <a:spLocks noChangeShapeType="1"/>
          </p:cNvSpPr>
          <p:nvPr/>
        </p:nvSpPr>
        <p:spPr bwMode="auto">
          <a:xfrm>
            <a:off x="5230813" y="1125538"/>
            <a:ext cx="0" cy="1922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5" name="Line 86"/>
          <p:cNvSpPr>
            <a:spLocks noChangeShapeType="1"/>
          </p:cNvSpPr>
          <p:nvPr/>
        </p:nvSpPr>
        <p:spPr bwMode="auto">
          <a:xfrm>
            <a:off x="4859338" y="1606550"/>
            <a:ext cx="0" cy="14414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6" name="Line 87"/>
          <p:cNvSpPr>
            <a:spLocks noChangeShapeType="1"/>
          </p:cNvSpPr>
          <p:nvPr/>
        </p:nvSpPr>
        <p:spPr bwMode="auto">
          <a:xfrm>
            <a:off x="5230813" y="13652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7" name="Line 88"/>
          <p:cNvSpPr>
            <a:spLocks noChangeShapeType="1"/>
          </p:cNvSpPr>
          <p:nvPr/>
        </p:nvSpPr>
        <p:spPr bwMode="auto">
          <a:xfrm>
            <a:off x="5018088" y="1606550"/>
            <a:ext cx="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998" name="Line 89"/>
          <p:cNvSpPr>
            <a:spLocks noChangeShapeType="1"/>
          </p:cNvSpPr>
          <p:nvPr/>
        </p:nvSpPr>
        <p:spPr bwMode="auto">
          <a:xfrm>
            <a:off x="4859338" y="1606550"/>
            <a:ext cx="219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5543550" y="3311525"/>
            <a:ext cx="3276600" cy="2062163"/>
            <a:chOff x="0" y="0"/>
            <a:chExt cx="2064" cy="1299"/>
          </a:xfrm>
        </p:grpSpPr>
        <p:sp>
          <p:nvSpPr>
            <p:cNvPr id="7550" name="AutoShape 432"/>
            <p:cNvSpPr>
              <a:spLocks noChangeArrowheads="1"/>
            </p:cNvSpPr>
            <p:nvPr/>
          </p:nvSpPr>
          <p:spPr bwMode="auto">
            <a:xfrm>
              <a:off x="0" y="0"/>
              <a:ext cx="2064" cy="1299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51" name="Text Box 433"/>
            <p:cNvSpPr txBox="1">
              <a:spLocks noChangeArrowheads="1"/>
            </p:cNvSpPr>
            <p:nvPr/>
          </p:nvSpPr>
          <p:spPr bwMode="auto">
            <a:xfrm>
              <a:off x="1305" y="24"/>
              <a:ext cx="759" cy="216"/>
            </a:xfrm>
            <a:prstGeom prst="rect">
              <a:avLst/>
            </a:prstGeom>
            <a:solidFill>
              <a:srgbClr val="FF0066"/>
            </a:solidFill>
            <a:ln w="38100" cmpd="dbl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FFCC"/>
                  </a:solidFill>
                  <a:effectLst/>
                  <a:ea typeface="宋体" pitchFamily="2" charset="-122"/>
                </a:rPr>
                <a:t>Result</a:t>
              </a:r>
            </a:p>
          </p:txBody>
        </p:sp>
        <p:sp>
          <p:nvSpPr>
            <p:cNvPr id="7552" name="Rectangle 434"/>
            <p:cNvSpPr>
              <a:spLocks noChangeArrowheads="1"/>
            </p:cNvSpPr>
            <p:nvPr/>
          </p:nvSpPr>
          <p:spPr bwMode="auto">
            <a:xfrm>
              <a:off x="0" y="240"/>
              <a:ext cx="1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((A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))((A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)A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))</a:t>
              </a:r>
            </a:p>
          </p:txBody>
        </p:sp>
      </p:grpSp>
      <p:sp>
        <p:nvSpPr>
          <p:cNvPr id="38003" name="AutoShape 435"/>
          <p:cNvSpPr>
            <a:spLocks noChangeArrowheads="1"/>
          </p:cNvSpPr>
          <p:nvPr/>
        </p:nvSpPr>
        <p:spPr bwMode="auto">
          <a:xfrm>
            <a:off x="4500563" y="4076700"/>
            <a:ext cx="936625" cy="504825"/>
          </a:xfrm>
          <a:prstGeom prst="rightArrow">
            <a:avLst>
              <a:gd name="adj1" fmla="val 50000"/>
              <a:gd name="adj2" fmla="val 4638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82" name="Rectangle 91"/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3" name="Rectangle 92"/>
          <p:cNvSpPr>
            <a:spLocks noChangeArrowheads="1"/>
          </p:cNvSpPr>
          <p:nvPr/>
        </p:nvSpPr>
        <p:spPr bwMode="auto">
          <a:xfrm>
            <a:off x="3109913" y="51689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4" name="Rectangle 93"/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5" name="Rectangle 94"/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6" name="Rectangle 95"/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7" name="Rectangle 96"/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88" name="Rectangle 97"/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7289" name="Rectangle 98"/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0" name="Rectangle 99"/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1" name="Rectangle 100"/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2" name="Rectangle 101"/>
          <p:cNvSpPr>
            <a:spLocks noChangeArrowheads="1"/>
          </p:cNvSpPr>
          <p:nvPr/>
        </p:nvSpPr>
        <p:spPr bwMode="auto">
          <a:xfrm>
            <a:off x="25765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3" name="Rectangle 102"/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4" name="Rectangle 103"/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5" name="Rectangle 104"/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6" name="Rectangle 105"/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7297" name="Rectangle 106"/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8" name="Rectangle 107"/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299" name="Rectangle 108"/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0" name="Rectangle 109"/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1" name="Rectangle 110"/>
          <p:cNvSpPr>
            <a:spLocks noChangeArrowheads="1"/>
          </p:cNvSpPr>
          <p:nvPr/>
        </p:nvSpPr>
        <p:spPr bwMode="auto">
          <a:xfrm>
            <a:off x="20431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2" name="Rectangle 111"/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3" name="Rectangle 112"/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4" name="Rectangle 113"/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7305" name="Rectangle 114"/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6" name="Rectangle 115"/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7" name="Rectangle 116"/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8" name="Rectangle 117"/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09" name="Rectangle 118"/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0" name="Rectangle 119"/>
          <p:cNvSpPr>
            <a:spLocks noChangeArrowheads="1"/>
          </p:cNvSpPr>
          <p:nvPr/>
        </p:nvSpPr>
        <p:spPr bwMode="auto">
          <a:xfrm>
            <a:off x="15097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1" name="Rectangle 120"/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2" name="Rectangle 121"/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7313" name="Rectangle 122"/>
          <p:cNvSpPr>
            <a:spLocks noChangeArrowheads="1"/>
          </p:cNvSpPr>
          <p:nvPr/>
        </p:nvSpPr>
        <p:spPr bwMode="auto">
          <a:xfrm>
            <a:off x="442913" y="4300538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ea typeface="宋体" pitchFamily="2" charset="-122"/>
              </a:rPr>
              <a:t>i</a:t>
            </a:r>
          </a:p>
        </p:txBody>
      </p:sp>
      <p:sp>
        <p:nvSpPr>
          <p:cNvPr id="7314" name="Rectangle 123"/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5" name="Rectangle 124"/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6" name="Rectangle 125"/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7" name="Rectangle 126"/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8" name="Rectangle 127"/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19" name="Rectangle 128"/>
          <p:cNvSpPr>
            <a:spLocks noChangeArrowheads="1"/>
          </p:cNvSpPr>
          <p:nvPr/>
        </p:nvSpPr>
        <p:spPr bwMode="auto">
          <a:xfrm>
            <a:off x="957263" y="4010025"/>
            <a:ext cx="5524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0" name="Rectangle 129"/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7321" name="Rectangle 130"/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2" name="Rectangle 131"/>
          <p:cNvSpPr>
            <a:spLocks noChangeArrowheads="1"/>
          </p:cNvSpPr>
          <p:nvPr/>
        </p:nvSpPr>
        <p:spPr bwMode="auto">
          <a:xfrm>
            <a:off x="3730625" y="37211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3" name="Rectangle 132"/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4" name="Rectangle 133"/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5" name="Rectangle 134"/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6" name="Rectangle 135"/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7" name="Rectangle 136"/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28" name="Rectangle 137"/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329" name="Rectangle 138"/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30" name="Rectangle 139"/>
          <p:cNvSpPr>
            <a:spLocks noChangeArrowheads="1"/>
          </p:cNvSpPr>
          <p:nvPr/>
        </p:nvSpPr>
        <p:spPr bwMode="auto">
          <a:xfrm>
            <a:off x="3873500" y="3430588"/>
            <a:ext cx="2667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ffectLst/>
                <a:latin typeface="Arial Narrow" pitchFamily="34" charset="0"/>
                <a:ea typeface="宋体" pitchFamily="2" charset="-122"/>
              </a:rPr>
              <a:t>  </a:t>
            </a: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7331" name="Rectangle 140"/>
          <p:cNvSpPr>
            <a:spLocks noChangeArrowheads="1"/>
          </p:cNvSpPr>
          <p:nvPr/>
        </p:nvSpPr>
        <p:spPr bwMode="auto">
          <a:xfrm>
            <a:off x="3109913" y="3430588"/>
            <a:ext cx="476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ffectLst/>
                <a:latin typeface="Arial Narrow" pitchFamily="34" charset="0"/>
                <a:ea typeface="宋体" pitchFamily="2" charset="-122"/>
              </a:rPr>
              <a:t>  </a:t>
            </a: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7332" name="Rectangle 141"/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7333" name="Rectangle 142"/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7334" name="Rectangle 143"/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7335" name="Rectangle 144"/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336" name="Rectangle 145"/>
          <p:cNvSpPr>
            <a:spLocks noChangeArrowheads="1"/>
          </p:cNvSpPr>
          <p:nvPr/>
        </p:nvSpPr>
        <p:spPr bwMode="auto">
          <a:xfrm>
            <a:off x="652463" y="34305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Arial Narrow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7337" name="Rectangle 146"/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38" name="Rectangle 147"/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39" name="Rectangle 148"/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40" name="Rectangle 149"/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41" name="Rectangle 150"/>
          <p:cNvSpPr>
            <a:spLocks noChangeArrowheads="1"/>
          </p:cNvSpPr>
          <p:nvPr/>
        </p:nvSpPr>
        <p:spPr bwMode="auto">
          <a:xfrm>
            <a:off x="20431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600">
                <a:effectLst/>
                <a:ea typeface="宋体" pitchFamily="2" charset="-122"/>
              </a:rPr>
              <a:t>j</a:t>
            </a:r>
          </a:p>
        </p:txBody>
      </p:sp>
      <p:sp>
        <p:nvSpPr>
          <p:cNvPr id="7342" name="Rectangle 151"/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43" name="Rectangle 152"/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44" name="Rectangle 153"/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45" name="Rectangle 154"/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068" name="Line 155"/>
          <p:cNvSpPr>
            <a:spLocks noChangeShapeType="1"/>
          </p:cNvSpPr>
          <p:nvPr/>
        </p:nvSpPr>
        <p:spPr bwMode="auto">
          <a:xfrm>
            <a:off x="442913" y="3141663"/>
            <a:ext cx="3913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69" name="Line 156"/>
          <p:cNvSpPr>
            <a:spLocks noChangeShapeType="1"/>
          </p:cNvSpPr>
          <p:nvPr/>
        </p:nvSpPr>
        <p:spPr bwMode="auto">
          <a:xfrm>
            <a:off x="442913" y="5457825"/>
            <a:ext cx="209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0" name="Line 157"/>
          <p:cNvSpPr>
            <a:spLocks noChangeShapeType="1"/>
          </p:cNvSpPr>
          <p:nvPr/>
        </p:nvSpPr>
        <p:spPr bwMode="auto">
          <a:xfrm>
            <a:off x="442913" y="3141663"/>
            <a:ext cx="0" cy="2316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1" name="Line 158"/>
          <p:cNvSpPr>
            <a:spLocks noChangeShapeType="1"/>
          </p:cNvSpPr>
          <p:nvPr/>
        </p:nvSpPr>
        <p:spPr bwMode="auto">
          <a:xfrm>
            <a:off x="4356100" y="31416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2" name="Line 159"/>
          <p:cNvSpPr>
            <a:spLocks noChangeShapeType="1"/>
          </p:cNvSpPr>
          <p:nvPr/>
        </p:nvSpPr>
        <p:spPr bwMode="auto">
          <a:xfrm>
            <a:off x="15097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3" name="Line 160"/>
          <p:cNvSpPr>
            <a:spLocks noChangeShapeType="1"/>
          </p:cNvSpPr>
          <p:nvPr/>
        </p:nvSpPr>
        <p:spPr bwMode="auto">
          <a:xfrm>
            <a:off x="20431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4" name="Line 161"/>
          <p:cNvSpPr>
            <a:spLocks noChangeShapeType="1"/>
          </p:cNvSpPr>
          <p:nvPr/>
        </p:nvSpPr>
        <p:spPr bwMode="auto">
          <a:xfrm>
            <a:off x="25765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5" name="Line 162"/>
          <p:cNvSpPr>
            <a:spLocks noChangeShapeType="1"/>
          </p:cNvSpPr>
          <p:nvPr/>
        </p:nvSpPr>
        <p:spPr bwMode="auto">
          <a:xfrm>
            <a:off x="31099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6" name="Line 163"/>
          <p:cNvSpPr>
            <a:spLocks noChangeShapeType="1"/>
          </p:cNvSpPr>
          <p:nvPr/>
        </p:nvSpPr>
        <p:spPr bwMode="auto">
          <a:xfrm>
            <a:off x="3730625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7" name="Line 169"/>
          <p:cNvSpPr>
            <a:spLocks noChangeShapeType="1"/>
          </p:cNvSpPr>
          <p:nvPr/>
        </p:nvSpPr>
        <p:spPr bwMode="auto">
          <a:xfrm>
            <a:off x="652463" y="5457825"/>
            <a:ext cx="3703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8" name="Line 170"/>
          <p:cNvSpPr>
            <a:spLocks noChangeShapeType="1"/>
          </p:cNvSpPr>
          <p:nvPr/>
        </p:nvSpPr>
        <p:spPr bwMode="auto">
          <a:xfrm>
            <a:off x="4356100" y="3430588"/>
            <a:ext cx="0" cy="2027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79" name="Line 171"/>
          <p:cNvSpPr>
            <a:spLocks noChangeShapeType="1"/>
          </p:cNvSpPr>
          <p:nvPr/>
        </p:nvSpPr>
        <p:spPr bwMode="auto">
          <a:xfrm>
            <a:off x="957263" y="3141663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80" name="Line 172"/>
          <p:cNvSpPr>
            <a:spLocks noChangeShapeType="1"/>
          </p:cNvSpPr>
          <p:nvPr/>
        </p:nvSpPr>
        <p:spPr bwMode="auto">
          <a:xfrm flipV="1">
            <a:off x="957263" y="3429000"/>
            <a:ext cx="33988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81" name="Line 173"/>
          <p:cNvSpPr>
            <a:spLocks noChangeShapeType="1"/>
          </p:cNvSpPr>
          <p:nvPr/>
        </p:nvSpPr>
        <p:spPr bwMode="auto">
          <a:xfrm>
            <a:off x="652463" y="3721100"/>
            <a:ext cx="0" cy="173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8082" name="Rectangle 175"/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361" name="Rectangle 176"/>
          <p:cNvSpPr>
            <a:spLocks noChangeArrowheads="1"/>
          </p:cNvSpPr>
          <p:nvPr/>
        </p:nvSpPr>
        <p:spPr bwMode="auto">
          <a:xfrm>
            <a:off x="3109913" y="51689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2" name="Rectangle 177"/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3" name="Rectangle 178"/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4" name="Rectangle 179"/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5" name="Rectangle 180"/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6" name="Rectangle 181"/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7" name="Rectangle 182"/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68" name="Rectangle 183"/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091" name="Rectangle 184"/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370" name="Rectangle 185"/>
          <p:cNvSpPr>
            <a:spLocks noChangeArrowheads="1"/>
          </p:cNvSpPr>
          <p:nvPr/>
        </p:nvSpPr>
        <p:spPr bwMode="auto">
          <a:xfrm>
            <a:off x="25765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1" name="Rectangle 186"/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2" name="Rectangle 187"/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3" name="Rectangle 188"/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4" name="Rectangle 189"/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5" name="Rectangle 190"/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6" name="Rectangle 191"/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77" name="Rectangle 192"/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00" name="Rectangle 193"/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379" name="Rectangle 194"/>
          <p:cNvSpPr>
            <a:spLocks noChangeArrowheads="1"/>
          </p:cNvSpPr>
          <p:nvPr/>
        </p:nvSpPr>
        <p:spPr bwMode="auto">
          <a:xfrm>
            <a:off x="20431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0" name="Rectangle 195"/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1" name="Rectangle 196"/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2" name="Rectangle 197"/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3" name="Rectangle 198"/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4" name="Rectangle 199"/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5" name="Rectangle 200"/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6" name="Rectangle 201"/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09" name="Rectangle 202"/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388" name="Rectangle 203"/>
          <p:cNvSpPr>
            <a:spLocks noChangeArrowheads="1"/>
          </p:cNvSpPr>
          <p:nvPr/>
        </p:nvSpPr>
        <p:spPr bwMode="auto">
          <a:xfrm>
            <a:off x="15097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89" name="Rectangle 204"/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0" name="Rectangle 205"/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1" name="Rectangle 207"/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2" name="Rectangle 208"/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3" name="Rectangle 209"/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4" name="Rectangle 210"/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17" name="Rectangle 211"/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396" name="Rectangle 212"/>
          <p:cNvSpPr>
            <a:spLocks noChangeArrowheads="1"/>
          </p:cNvSpPr>
          <p:nvPr/>
        </p:nvSpPr>
        <p:spPr bwMode="auto">
          <a:xfrm>
            <a:off x="957263" y="4010025"/>
            <a:ext cx="5524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7" name="Rectangle 213"/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8" name="Rectangle 214"/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399" name="Rectangle 215"/>
          <p:cNvSpPr>
            <a:spLocks noChangeArrowheads="1"/>
          </p:cNvSpPr>
          <p:nvPr/>
        </p:nvSpPr>
        <p:spPr bwMode="auto">
          <a:xfrm>
            <a:off x="3730625" y="3721100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0" name="Rectangle 216"/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1" name="Rectangle 217"/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2" name="Rectangle 218"/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3" name="Rectangle 219"/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26" name="Rectangle 220"/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ffectLst/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405" name="Rectangle 221"/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6" name="Rectangle 222"/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7" name="Rectangle 225"/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8" name="Rectangle 226"/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09" name="Rectangle 227"/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0" name="Rectangle 228"/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1" name="Rectangle 230"/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2" name="Rectangle 231"/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3" name="Rectangle 232"/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4" name="Rectangle 233"/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5" name="Rectangle 235"/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6" name="Rectangle 236"/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7" name="Rectangle 237"/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8" name="Rectangle 238"/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19" name="Rectangle 241"/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0" name="Rectangle 242"/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1" name="Rectangle 243"/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2" name="Rectangle 244"/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3" name="Rectangle 245"/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4" name="Rectangle 246"/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5" name="Rectangle 247"/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6" name="Rectangle 250"/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7" name="Rectangle 251"/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8" name="Rectangle 252"/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29" name="Rectangle 253"/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0" name="Rectangle 254"/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1" name="Rectangle 255"/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2" name="Rectangle 256"/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3" name="Rectangle 259"/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4" name="Rectangle 260"/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5" name="Rectangle 261"/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6" name="Rectangle 262"/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7" name="Rectangle 263"/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8" name="Rectangle 264"/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39" name="Rectangle 265"/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0" name="Rectangle 268"/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1" name="Rectangle 269"/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2" name="Rectangle 271"/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3" name="Rectangle 272"/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4" name="Rectangle 273"/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5" name="Rectangle 274"/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6" name="Rectangle 277"/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7" name="Rectangle 278"/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70" name="Rectangle 279"/>
          <p:cNvSpPr>
            <a:spLocks noChangeArrowheads="1"/>
          </p:cNvSpPr>
          <p:nvPr/>
        </p:nvSpPr>
        <p:spPr bwMode="auto">
          <a:xfrm>
            <a:off x="3730625" y="3721100"/>
            <a:ext cx="6254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339933"/>
                </a:solidFill>
                <a:effectLst/>
                <a:latin typeface="Arial Narrow" pitchFamily="34" charset="0"/>
                <a:ea typeface="宋体" pitchFamily="2" charset="-122"/>
              </a:rPr>
              <a:t>15125</a:t>
            </a:r>
            <a:endParaRPr lang="zh-CN" altLang="zh-CN" sz="1800">
              <a:solidFill>
                <a:srgbClr val="339933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49" name="Rectangle 280"/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0" name="Rectangle 281"/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1" name="Rectangle 282"/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2" name="Rectangle 283"/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3" name="Rectangle 285"/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4" name="Rectangle 286"/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5" name="Rectangle 289"/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6" name="Rectangle 290"/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7" name="Rectangle 291"/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8" name="Rectangle 292"/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59" name="Rectangle 294"/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0" name="Rectangle 295"/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1" name="Rectangle 296"/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2" name="Rectangle 297"/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3" name="Rectangle 299"/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4" name="Rectangle 300"/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5" name="Rectangle 301"/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6" name="Rectangle 302"/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7" name="Rectangle 306"/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8" name="Rectangle 307"/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69" name="Rectangle 308"/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0" name="Rectangle 309"/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1" name="Rectangle 310"/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194" name="Rectangle 311"/>
          <p:cNvSpPr>
            <a:spLocks noChangeArrowheads="1"/>
          </p:cNvSpPr>
          <p:nvPr/>
        </p:nvSpPr>
        <p:spPr bwMode="auto">
          <a:xfrm>
            <a:off x="3730625" y="4878388"/>
            <a:ext cx="6254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5000</a:t>
            </a: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3" name="Rectangle 315"/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4" name="Rectangle 316"/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5" name="Rectangle 317"/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6" name="Rectangle 318"/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7" name="Rectangle 319"/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8" name="Rectangle 320"/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79" name="Rectangle 324"/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0" name="Rectangle 325"/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1" name="Rectangle 326"/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2" name="Rectangle 327"/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3" name="Rectangle 328"/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4" name="Rectangle 329"/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5" name="Rectangle 333"/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6" name="Rectangle 335"/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7" name="Rectangle 336"/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8" name="Rectangle 337"/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89" name="Rectangle 338"/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0" name="Rectangle 341"/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1" name="Rectangle 342"/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2" name="Rectangle 344"/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3" name="Rectangle 345"/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4" name="Rectangle 346"/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5" name="Rectangle 347"/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6" name="Rectangle 349"/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7" name="Rectangle 350"/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8" name="Rectangle 353"/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499" name="Rectangle 354"/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0" name="Rectangle 355"/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1" name="Rectangle 356"/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2" name="Rectangle 358"/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3" name="Rectangle 359"/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4" name="Rectangle 360"/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5" name="Rectangle 361"/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6" name="Rectangle 363"/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7" name="Rectangle 364"/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8" name="Rectangle 365"/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09" name="Rectangle 366"/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0" name="Rectangle 373"/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1" name="Rectangle 374"/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2" name="Rectangle 381"/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3" name="Rectangle 382"/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36" name="Rectangle 383"/>
          <p:cNvSpPr>
            <a:spLocks noChangeArrowheads="1"/>
          </p:cNvSpPr>
          <p:nvPr/>
        </p:nvSpPr>
        <p:spPr bwMode="auto">
          <a:xfrm>
            <a:off x="3730625" y="4589463"/>
            <a:ext cx="6254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3500</a:t>
            </a: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37" name="Rectangle 384"/>
          <p:cNvSpPr>
            <a:spLocks noChangeArrowheads="1"/>
          </p:cNvSpPr>
          <p:nvPr/>
        </p:nvSpPr>
        <p:spPr bwMode="auto">
          <a:xfrm>
            <a:off x="3109913" y="4589463"/>
            <a:ext cx="5984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1000</a:t>
            </a: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6" name="Rectangle 389"/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17" name="Rectangle 390"/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0" name="Rectangle 391"/>
          <p:cNvSpPr>
            <a:spLocks noChangeArrowheads="1"/>
          </p:cNvSpPr>
          <p:nvPr/>
        </p:nvSpPr>
        <p:spPr bwMode="auto">
          <a:xfrm>
            <a:off x="3730625" y="4300538"/>
            <a:ext cx="6254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5375</a:t>
            </a: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1" name="Rectangle 392"/>
          <p:cNvSpPr>
            <a:spLocks noChangeArrowheads="1"/>
          </p:cNvSpPr>
          <p:nvPr/>
        </p:nvSpPr>
        <p:spPr bwMode="auto">
          <a:xfrm>
            <a:off x="3109913" y="4300538"/>
            <a:ext cx="5984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2500</a:t>
            </a: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2" name="Rectangle 393"/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750</a:t>
            </a: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21" name="Rectangle 397"/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4" name="Rectangle 399"/>
          <p:cNvSpPr>
            <a:spLocks noChangeArrowheads="1"/>
          </p:cNvSpPr>
          <p:nvPr/>
        </p:nvSpPr>
        <p:spPr bwMode="auto">
          <a:xfrm>
            <a:off x="3730625" y="4010025"/>
            <a:ext cx="6254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9900"/>
                </a:solidFill>
                <a:effectLst/>
                <a:latin typeface="Arial Narrow" pitchFamily="34" charset="0"/>
                <a:ea typeface="宋体" pitchFamily="2" charset="-122"/>
              </a:rPr>
              <a:t>10500</a:t>
            </a: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5" name="Rectangle 400"/>
          <p:cNvSpPr>
            <a:spLocks noChangeArrowheads="1"/>
          </p:cNvSpPr>
          <p:nvPr/>
        </p:nvSpPr>
        <p:spPr bwMode="auto">
          <a:xfrm>
            <a:off x="3109913" y="4010025"/>
            <a:ext cx="5984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7125</a:t>
            </a: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6" name="Rectangle 401"/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4375</a:t>
            </a: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47" name="Rectangle 402"/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2625</a:t>
            </a: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26" name="Rectangle 405"/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27" name="Rectangle 406"/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50" name="Rectangle 408"/>
          <p:cNvSpPr>
            <a:spLocks noChangeArrowheads="1"/>
          </p:cNvSpPr>
          <p:nvPr/>
        </p:nvSpPr>
        <p:spPr bwMode="auto">
          <a:xfrm>
            <a:off x="3109913" y="3721100"/>
            <a:ext cx="5984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9900"/>
                </a:solidFill>
                <a:effectLst/>
                <a:latin typeface="Arial Narrow" pitchFamily="34" charset="0"/>
                <a:ea typeface="宋体" pitchFamily="2" charset="-122"/>
              </a:rPr>
              <a:t>11875</a:t>
            </a:r>
            <a:endParaRPr lang="zh-CN" altLang="zh-CN" sz="1800">
              <a:solidFill>
                <a:srgbClr val="FF9900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51" name="Rectangle 409"/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CC0099"/>
                </a:solidFill>
                <a:effectLst/>
                <a:latin typeface="Arial Narrow" pitchFamily="34" charset="0"/>
                <a:ea typeface="宋体" pitchFamily="2" charset="-122"/>
              </a:rPr>
              <a:t>9375</a:t>
            </a:r>
            <a:endParaRPr lang="zh-CN" altLang="zh-CN" sz="1800">
              <a:solidFill>
                <a:srgbClr val="CC00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52" name="Rectangle 410"/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009999"/>
                </a:solidFill>
                <a:effectLst/>
                <a:latin typeface="Arial Narrow" pitchFamily="34" charset="0"/>
                <a:ea typeface="宋体" pitchFamily="2" charset="-122"/>
              </a:rPr>
              <a:t>7875</a:t>
            </a:r>
            <a:endParaRPr lang="zh-CN" altLang="zh-CN" sz="1800">
              <a:solidFill>
                <a:srgbClr val="009999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53" name="Rectangle 411"/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Narrow" pitchFamily="34" charset="0"/>
                <a:ea typeface="宋体" pitchFamily="2" charset="-122"/>
              </a:rPr>
              <a:t>15750</a:t>
            </a:r>
            <a:endParaRPr lang="zh-CN" altLang="zh-CN" sz="1800">
              <a:solidFill>
                <a:srgbClr val="FF0066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2" name="Rectangle 413"/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3" name="Rectangle 414"/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4" name="Rectangle 417"/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5" name="Rectangle 418"/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6" name="Rectangle 419"/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7" name="Rectangle 420"/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8" name="Rectangle 422"/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39" name="Rectangle 424"/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40" name="Rectangle 425"/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41" name="Rectangle 427"/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42" name="Rectangle 428"/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43" name="Rectangle 429"/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544" name="Rectangle 430"/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zh-CN" sz="1800"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8267" name="Line 778"/>
          <p:cNvSpPr>
            <a:spLocks noChangeShapeType="1"/>
          </p:cNvSpPr>
          <p:nvPr/>
        </p:nvSpPr>
        <p:spPr bwMode="auto">
          <a:xfrm>
            <a:off x="468313" y="3717925"/>
            <a:ext cx="3887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268" name="Line 779"/>
          <p:cNvSpPr>
            <a:spLocks noChangeShapeType="1"/>
          </p:cNvSpPr>
          <p:nvPr/>
        </p:nvSpPr>
        <p:spPr bwMode="auto">
          <a:xfrm>
            <a:off x="669925" y="4005263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269" name="Line 780"/>
          <p:cNvSpPr>
            <a:spLocks noChangeShapeType="1"/>
          </p:cNvSpPr>
          <p:nvPr/>
        </p:nvSpPr>
        <p:spPr bwMode="auto">
          <a:xfrm>
            <a:off x="669925" y="4292600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270" name="Line 781"/>
          <p:cNvSpPr>
            <a:spLocks noChangeShapeType="1"/>
          </p:cNvSpPr>
          <p:nvPr/>
        </p:nvSpPr>
        <p:spPr bwMode="auto">
          <a:xfrm>
            <a:off x="669925" y="45815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271" name="Line 782"/>
          <p:cNvSpPr>
            <a:spLocks noChangeShapeType="1"/>
          </p:cNvSpPr>
          <p:nvPr/>
        </p:nvSpPr>
        <p:spPr bwMode="auto">
          <a:xfrm>
            <a:off x="669925" y="4868863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20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2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2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2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2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2000"/>
                                        <p:tgtEl>
                                          <p:spTgt spid="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2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2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20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3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3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20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2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20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20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20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7" dur="2000"/>
                                        <p:tgtEl>
                                          <p:spTgt spid="3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2" dur="20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2000"/>
                                        <p:tgtEl>
                                          <p:spTgt spid="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2000"/>
                                        <p:tgtEl>
                                          <p:spTgt spid="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3" grpId="0" autoUpdateAnimBg="0"/>
      <p:bldP spid="37931" grpId="0" autoUpdateAnimBg="0"/>
      <p:bldP spid="37932" grpId="0" autoUpdateAnimBg="0"/>
      <p:bldP spid="37939" grpId="0" autoUpdateAnimBg="0"/>
      <p:bldP spid="37940" grpId="0" autoUpdateAnimBg="0"/>
      <p:bldP spid="37941" grpId="0" autoUpdateAnimBg="0"/>
      <p:bldP spid="37947" grpId="0" autoUpdateAnimBg="0"/>
      <p:bldP spid="37948" grpId="0" autoUpdateAnimBg="0"/>
      <p:bldP spid="37949" grpId="0" autoUpdateAnimBg="0"/>
      <p:bldP spid="37950" grpId="0" autoUpdateAnimBg="0"/>
      <p:bldP spid="37955" grpId="0" autoUpdateAnimBg="0"/>
      <p:bldP spid="37956" grpId="0" autoUpdateAnimBg="0"/>
      <p:bldP spid="37957" grpId="0" autoUpdateAnimBg="0"/>
      <p:bldP spid="37958" grpId="0" autoUpdateAnimBg="0"/>
      <p:bldP spid="37959" grpId="0" autoUpdateAnimBg="0"/>
      <p:bldP spid="38003" grpId="0" animBg="1" autoUpdateAnimBg="0"/>
      <p:bldP spid="38082" grpId="0" autoUpdateAnimBg="0"/>
      <p:bldP spid="38091" grpId="0" autoUpdateAnimBg="0"/>
      <p:bldP spid="38100" grpId="0" autoUpdateAnimBg="0"/>
      <p:bldP spid="38109" grpId="0" autoUpdateAnimBg="0"/>
      <p:bldP spid="38117" grpId="0" autoUpdateAnimBg="0"/>
      <p:bldP spid="38126" grpId="0" autoUpdateAnimBg="0"/>
      <p:bldP spid="38170" grpId="0" autoUpdateAnimBg="0"/>
      <p:bldP spid="38194" grpId="0" autoUpdateAnimBg="0"/>
      <p:bldP spid="38236" grpId="0" autoUpdateAnimBg="0"/>
      <p:bldP spid="38237" grpId="0" autoUpdateAnimBg="0"/>
      <p:bldP spid="38240" grpId="0" autoUpdateAnimBg="0"/>
      <p:bldP spid="38241" grpId="0" autoUpdateAnimBg="0"/>
      <p:bldP spid="38242" grpId="0" autoUpdateAnimBg="0"/>
      <p:bldP spid="38244" grpId="0" autoUpdateAnimBg="0"/>
      <p:bldP spid="38245" grpId="0" autoUpdateAnimBg="0"/>
      <p:bldP spid="38246" grpId="0" autoUpdateAnimBg="0"/>
      <p:bldP spid="38247" grpId="0" autoUpdateAnimBg="0"/>
      <p:bldP spid="38250" grpId="0" autoUpdateAnimBg="0"/>
      <p:bldP spid="38251" grpId="0" autoUpdateAnimBg="0"/>
      <p:bldP spid="38252" grpId="0" autoUpdateAnimBg="0"/>
      <p:bldP spid="382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58877C5B-1234-4EB6-8605-B225E71111E9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B7396C1-DC1B-423D-AA19-5AC748FB9A06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6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最优性原理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8210550" cy="5257800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Bellman</a:t>
            </a:r>
            <a:r>
              <a:rPr 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的原定义</a:t>
            </a:r>
            <a:r>
              <a:rPr lang="zh-CN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如下：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An optimal policy has the property that </a:t>
            </a:r>
            <a:r>
              <a:rPr lang="en-US" alt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whatever the initial state and initial decision are, then remaining decisions must constitute an optimal policy</a:t>
            </a:r>
            <a:r>
              <a:rPr lang="en-US" altLang="zh-CN" smtClean="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 with regard to the state resulting from first decision.</a:t>
            </a: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marL="457200" indent="-457200" eaLnBrk="1" hangingPunct="1"/>
            <a:r>
              <a:rPr lang="en-US" altLang="zh-CN" smtClean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Bellman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最优性原理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：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求解问题的一个最优策略序列的子策略序列总是最优的，则称该问题满足最优性原理。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    注：对具有最优性原理性质的问题而言，如果有一决策序列包含有非最优的决策子序列，则该决策序列一定不是最优的。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3"/>
          <p:cNvGrpSpPr>
            <a:grpSpLocks/>
          </p:cNvGrpSpPr>
          <p:nvPr/>
        </p:nvGrpSpPr>
        <p:grpSpPr bwMode="auto">
          <a:xfrm>
            <a:off x="1331913" y="2787650"/>
            <a:ext cx="6440487" cy="3630613"/>
            <a:chOff x="249" y="1434"/>
            <a:chExt cx="4057" cy="2287"/>
          </a:xfrm>
        </p:grpSpPr>
        <p:cxnSp>
          <p:nvCxnSpPr>
            <p:cNvPr id="18437" name="AutoShape 14"/>
            <p:cNvCxnSpPr>
              <a:cxnSpLocks noChangeShapeType="1"/>
            </p:cNvCxnSpPr>
            <p:nvPr/>
          </p:nvCxnSpPr>
          <p:spPr bwMode="auto">
            <a:xfrm>
              <a:off x="657" y="1525"/>
              <a:ext cx="0" cy="17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066" y="1434"/>
              <a:ext cx="308" cy="181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2000" smtClean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64" y="2100"/>
              <a:ext cx="490" cy="11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W=7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V=$42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2290" y="2798"/>
              <a:ext cx="499" cy="44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W=3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V=$12</a:t>
              </a:r>
              <a:endParaRPr kumimoji="1" lang="en-US" altLang="zh-CN" sz="200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971" y="2566"/>
              <a:ext cx="544" cy="67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W=4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V=$40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51" y="2333"/>
              <a:ext cx="498" cy="91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1600" dirty="0" smtClean="0">
                <a:solidFill>
                  <a:schemeClr val="tx2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W=5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1600" dirty="0" smtClean="0">
                  <a:solidFill>
                    <a:schemeClr val="tx2"/>
                  </a:solidFill>
                  <a:effectLst/>
                  <a:ea typeface="宋体" charset="-122"/>
                </a:rPr>
                <a:t>V=$25</a:t>
              </a:r>
              <a:endParaRPr kumimoji="1" lang="en-US" altLang="zh-CN" sz="2000" dirty="0" smtClean="0">
                <a:solidFill>
                  <a:schemeClr val="tx2"/>
                </a:solidFill>
                <a:effectLst/>
                <a:ea typeface="宋体" charset="-122"/>
              </a:endParaRPr>
            </a:p>
          </p:txBody>
        </p:sp>
        <p:sp>
          <p:nvSpPr>
            <p:cNvPr id="8203" name="Text Box 20"/>
            <p:cNvSpPr txBox="1">
              <a:spLocks noChangeArrowheads="1"/>
            </p:cNvSpPr>
            <p:nvPr/>
          </p:nvSpPr>
          <p:spPr bwMode="auto">
            <a:xfrm>
              <a:off x="898" y="3430"/>
              <a:ext cx="5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chemeClr val="tx2"/>
                  </a:solidFill>
                  <a:ea typeface="宋体" pitchFamily="2" charset="-122"/>
                </a:rPr>
                <a:t>背包</a:t>
              </a:r>
            </a:p>
          </p:txBody>
        </p:sp>
        <p:sp>
          <p:nvSpPr>
            <p:cNvPr id="8204" name="Text Box 21"/>
            <p:cNvSpPr txBox="1">
              <a:spLocks noChangeArrowheads="1"/>
            </p:cNvSpPr>
            <p:nvPr/>
          </p:nvSpPr>
          <p:spPr bwMode="auto">
            <a:xfrm>
              <a:off x="1519" y="3430"/>
              <a:ext cx="6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205" name="Text Box 22"/>
            <p:cNvSpPr txBox="1">
              <a:spLocks noChangeArrowheads="1"/>
            </p:cNvSpPr>
            <p:nvPr/>
          </p:nvSpPr>
          <p:spPr bwMode="auto">
            <a:xfrm>
              <a:off x="2245" y="3430"/>
              <a:ext cx="7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 dirty="0">
                  <a:solidFill>
                    <a:schemeClr val="tx2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925" y="3430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3560" y="3430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a typeface="宋体" pitchFamily="2" charset="-122"/>
                </a:rPr>
                <a:t>物品</a:t>
              </a:r>
              <a:r>
                <a:rPr kumimoji="1" lang="en-US" altLang="zh-CN">
                  <a:solidFill>
                    <a:schemeClr val="tx2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8208" name="Text Box 25"/>
            <p:cNvSpPr txBox="1">
              <a:spLocks noChangeArrowheads="1"/>
            </p:cNvSpPr>
            <p:nvPr/>
          </p:nvSpPr>
          <p:spPr bwMode="auto">
            <a:xfrm>
              <a:off x="249" y="225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tx2"/>
                  </a:solidFill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18435" name="Rectangle 27"/>
          <p:cNvSpPr>
            <a:spLocks noChangeArrowheads="1"/>
          </p:cNvSpPr>
          <p:nvPr/>
        </p:nvSpPr>
        <p:spPr bwMode="auto">
          <a:xfrm>
            <a:off x="395288" y="1341438"/>
            <a:ext cx="842486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       计算机科学中一个著名的问题。给定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个体积为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en-US" altLang="zh-CN" sz="2800" baseline="-25000">
                <a:effectLst/>
                <a:latin typeface="Arial" charset="0"/>
                <a:ea typeface="宋体" pitchFamily="2" charset="-122"/>
              </a:rPr>
              <a:t>1</a:t>
            </a:r>
            <a:r>
              <a:rPr lang="en-US" altLang="zh-CN" sz="2800">
                <a:effectLst/>
                <a:latin typeface="Arial" charset="0"/>
                <a:ea typeface="宋体" pitchFamily="2" charset="-122"/>
              </a:rPr>
              <a:t>,…, 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en-US" altLang="zh-CN" sz="2800" i="1" baseline="-25000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、价值为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v</a:t>
            </a:r>
            <a:r>
              <a:rPr lang="en-US" altLang="zh-CN" sz="2800" baseline="-25000">
                <a:effectLst/>
                <a:latin typeface="Arial" charset="0"/>
                <a:ea typeface="宋体" pitchFamily="2" charset="-122"/>
              </a:rPr>
              <a:t>1</a:t>
            </a:r>
            <a:r>
              <a:rPr lang="en-US" altLang="zh-CN" sz="2800">
                <a:effectLst/>
                <a:latin typeface="Arial" charset="0"/>
                <a:ea typeface="宋体" pitchFamily="2" charset="-122"/>
              </a:rPr>
              <a:t>,…,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v</a:t>
            </a:r>
            <a:r>
              <a:rPr lang="en-US" altLang="zh-CN" sz="2800" i="1" baseline="-25000">
                <a:effectLst/>
                <a:latin typeface="Arial" charset="0"/>
                <a:ea typeface="宋体" pitchFamily="2" charset="-122"/>
              </a:rPr>
              <a:t>n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的物品和一容量为</a:t>
            </a:r>
            <a:r>
              <a:rPr lang="en-US" altLang="zh-CN" sz="2800" i="1">
                <a:effectLst/>
                <a:latin typeface="Arial" charset="0"/>
                <a:ea typeface="宋体" pitchFamily="2" charset="-122"/>
              </a:rPr>
              <a:t>W</a:t>
            </a:r>
            <a:r>
              <a:rPr lang="zh-CN" altLang="en-US" sz="2800">
                <a:effectLst/>
                <a:latin typeface="Arial" charset="0"/>
                <a:ea typeface="宋体" pitchFamily="2" charset="-122"/>
              </a:rPr>
              <a:t>的背包，求这些物品中一个最有价值的子集。</a:t>
            </a:r>
            <a:endParaRPr lang="zh-CN" altLang="en-US" sz="2800" baseline="-25000"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5"/>
          <p:cNvSpPr txBox="1">
            <a:spLocks noChangeArrowheads="1"/>
          </p:cNvSpPr>
          <p:nvPr/>
        </p:nvSpPr>
        <p:spPr bwMode="auto">
          <a:xfrm>
            <a:off x="539750" y="11588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4400" dirty="0">
                <a:effectLst/>
                <a:ea typeface="宋体" pitchFamily="2" charset="-122"/>
              </a:rPr>
              <a:t>背包问题</a:t>
            </a:r>
            <a:endParaRPr lang="zh-CN" sz="4400" kern="0" dirty="0">
              <a:solidFill>
                <a:schemeClr val="tx2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93AAD0E8-8767-43F5-ABF0-5B7BEF07A3A5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59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60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DC0E091-E567-485D-8F36-9D4B7BFD1B79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8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方法的基本思想 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341438"/>
            <a:ext cx="8208962" cy="51133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宋体" pitchFamily="2" charset="-122"/>
              </a:rPr>
              <a:t>动态规划的思想实质</a:t>
            </a:r>
            <a:r>
              <a:rPr lang="zh-CN" altLang="en-US" sz="2400" smtClean="0">
                <a:ea typeface="宋体" pitchFamily="2" charset="-122"/>
              </a:rPr>
              <a:t>是</a:t>
            </a:r>
            <a:r>
              <a:rPr lang="zh-CN" altLang="en-US" sz="2400" smtClean="0">
                <a:solidFill>
                  <a:schemeClr val="tx2"/>
                </a:solidFill>
                <a:ea typeface="宋体" pitchFamily="2" charset="-122"/>
              </a:rPr>
              <a:t>分治思想和解决冗余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。 </a:t>
            </a: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宋体" pitchFamily="2" charset="-122"/>
              </a:rPr>
              <a:t>与分治法类似的是</a:t>
            </a: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     将原问题</a:t>
            </a:r>
            <a:r>
              <a:rPr lang="zh-CN" altLang="en-US" sz="2400" smtClean="0">
                <a:solidFill>
                  <a:schemeClr val="tx2"/>
                </a:solidFill>
                <a:ea typeface="宋体" pitchFamily="2" charset="-122"/>
              </a:rPr>
              <a:t>分解成若干个子问题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，先求解子问题，然后从这些子问题的解得到原问题的解。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宋体" pitchFamily="2" charset="-122"/>
              </a:rPr>
              <a:t>与分治法不同的是</a:t>
            </a: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ea typeface="宋体" pitchFamily="2" charset="-122"/>
              </a:rPr>
              <a:t>     经分解的子问题往往不是互相独立的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。若用分治法来解，有些共同部分（子问题或子子问题）被重复计算了很多次。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如果能够保存已解决的子问题的答案，在需要时再查找，这样就可以避免重复计算、节省时间。</a:t>
            </a:r>
            <a:r>
              <a:rPr lang="zh-CN" altLang="en-US" sz="2400" smtClean="0">
                <a:solidFill>
                  <a:schemeClr val="tx2"/>
                </a:solidFill>
                <a:ea typeface="宋体" pitchFamily="2" charset="-122"/>
              </a:rPr>
              <a:t>动态规划法用</a:t>
            </a:r>
            <a:r>
              <a:rPr lang="zh-CN" altLang="en-US" sz="2400" smtClean="0">
                <a:solidFill>
                  <a:schemeClr val="hlink"/>
                </a:solidFill>
                <a:ea typeface="宋体" pitchFamily="2" charset="-122"/>
              </a:rPr>
              <a:t>一个表</a:t>
            </a:r>
            <a:r>
              <a:rPr lang="zh-CN" altLang="en-US" sz="2400" smtClean="0">
                <a:solidFill>
                  <a:schemeClr val="tx2"/>
                </a:solidFill>
                <a:ea typeface="宋体" pitchFamily="2" charset="-122"/>
              </a:rPr>
              <a:t>来记录所有已解的子问题的答案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。这就是动态规划法的基本思路。具体的动态规划算法多种多样，但它们具有相同的</a:t>
            </a:r>
            <a:r>
              <a:rPr lang="zh-CN" altLang="en-US" sz="2400" smtClean="0">
                <a:solidFill>
                  <a:schemeClr val="hlink"/>
                </a:solidFill>
                <a:ea typeface="宋体" pitchFamily="2" charset="-122"/>
              </a:rPr>
              <a:t>填表方式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4"/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fld id="{AF847FFE-D9D5-4EDA-9ACE-E845C04FA0AA}" type="datetime1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l">
                <a:spcBef>
                  <a:spcPct val="0"/>
                </a:spcBef>
              </a:pPr>
              <a:t>4/29/2020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3" name="页脚占位符 5"/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4" name="灯片编号占位符 6"/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D6C41DA-1ECB-4AC8-815B-9A6F8A31BA19}" type="slidenum">
              <a:rPr lang="en-US" altLang="zh-CN"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pPr algn="r">
                <a:spcBef>
                  <a:spcPct val="0"/>
                </a:spcBef>
              </a:pPr>
              <a:t>9</a:t>
            </a:fld>
            <a:endParaRPr lang="en-US" altLang="zh-CN" sz="14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方法的求解步骤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8047038" cy="49688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①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找出最优解的性质，并刻画其结构特征；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②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递归地定义最优值（写出动态规划方程）；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③</a:t>
            </a:r>
            <a:r>
              <a:rPr lang="zh-CN" smtClean="0">
                <a:solidFill>
                  <a:schemeClr val="hlink"/>
                </a:solidFill>
                <a:ea typeface="宋体" pitchFamily="2" charset="-122"/>
              </a:rPr>
              <a:t>以自底向上的方式计算出最优值；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④</a:t>
            </a:r>
            <a:r>
              <a:rPr lang="zh-CN" smtClean="0">
                <a:solidFill>
                  <a:schemeClr val="tx2"/>
                </a:solidFill>
                <a:ea typeface="宋体" pitchFamily="2" charset="-122"/>
              </a:rPr>
              <a:t>根据计算最优值时记录的信息，构造最优解。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注：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－步骤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①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~</a:t>
            </a:r>
            <a:r>
              <a:rPr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③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是动态规划算法的基本步骤。如果只需要求出最优值的情形，步骤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④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可以省略；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－若需要求出问题的一个最优解，则必须执行步骤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④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，步骤</a:t>
            </a:r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③</a:t>
            </a:r>
            <a:r>
              <a:rPr lang="zh-CN" smtClean="0">
                <a:solidFill>
                  <a:srgbClr val="000000"/>
                </a:solidFill>
                <a:ea typeface="宋体" pitchFamily="2" charset="-122"/>
              </a:rPr>
              <a:t>中记录的信息是构造最优解的基础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uyun">
  <a:themeElements>
    <a:clrScheme name="xuyun 11">
      <a:dk1>
        <a:srgbClr val="000000"/>
      </a:dk1>
      <a:lt1>
        <a:srgbClr val="FFFFFF"/>
      </a:lt1>
      <a:dk2>
        <a:srgbClr val="3333CC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000000"/>
      </a:accent4>
      <a:accent5>
        <a:srgbClr val="D0E2E9"/>
      </a:accent5>
      <a:accent6>
        <a:srgbClr val="B4B4CA"/>
      </a:accent6>
      <a:hlink>
        <a:srgbClr val="FF0000"/>
      </a:hlink>
      <a:folHlink>
        <a:srgbClr val="8888AE"/>
      </a:folHlink>
    </a:clrScheme>
    <a:fontScheme name="xuyun">
      <a:majorFont>
        <a:latin typeface="Comic Sans MS"/>
        <a:ea typeface="华文行楷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lnDef>
  </a:objectDefaults>
  <a:extraClrSchemeLst>
    <a:extraClrScheme>
      <a:clrScheme name="xuyun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8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FF33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9">
        <a:dk1>
          <a:srgbClr val="0000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10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11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FF00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stc">
  <a:themeElements>
    <a:clrScheme name="ustc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ustc">
      <a:majorFont>
        <a:latin typeface="Comic Sans MS"/>
        <a:ea typeface="华文行楷"/>
        <a:cs typeface=""/>
      </a:majorFont>
      <a:minorFont>
        <a:latin typeface="Comic Sans MS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lnDef>
  </a:objectDefaults>
  <a:extraClrSchemeLst>
    <a:extraClrScheme>
      <a:clrScheme name="ustc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9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FF33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0">
        <a:dk1>
          <a:srgbClr val="0000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1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2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FF00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gin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Pages>0</Pages>
  <Words>5050</Words>
  <Characters>0</Characters>
  <Application>Microsoft Office PowerPoint</Application>
  <DocSecurity>0</DocSecurity>
  <PresentationFormat>全屏显示(4:3)</PresentationFormat>
  <Lines>0</Lines>
  <Paragraphs>699</Paragraphs>
  <Slides>51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xuyun</vt:lpstr>
      <vt:lpstr>ustc</vt:lpstr>
      <vt:lpstr>original</vt:lpstr>
      <vt:lpstr>Microsoft 公式 3.0</vt:lpstr>
      <vt:lpstr>Equation</vt:lpstr>
      <vt:lpstr>Microsoft Office Visio 绘图</vt:lpstr>
      <vt:lpstr>算法设计与分析</vt:lpstr>
      <vt:lpstr>15.1 方法概述</vt:lpstr>
      <vt:lpstr>历史及研究问题（1）</vt:lpstr>
      <vt:lpstr>历史及研究问题（2）</vt:lpstr>
      <vt:lpstr>一些术语和概念</vt:lpstr>
      <vt:lpstr>最优性原理 </vt:lpstr>
      <vt:lpstr>幻灯片 7</vt:lpstr>
      <vt:lpstr>方法的基本思想 </vt:lpstr>
      <vt:lpstr>方法的求解步骤 </vt:lpstr>
      <vt:lpstr>适用条件 </vt:lpstr>
      <vt:lpstr>最优性原理判别举例（1） </vt:lpstr>
      <vt:lpstr>最优性原理判别举例（2） </vt:lpstr>
      <vt:lpstr>最优性原理判别举例（3） </vt:lpstr>
      <vt:lpstr>设计技巧</vt:lpstr>
      <vt:lpstr>存在的问题 </vt:lpstr>
      <vt:lpstr>幻灯片 16</vt:lpstr>
      <vt:lpstr>幻灯片 17</vt:lpstr>
      <vt:lpstr>幻灯片 18</vt:lpstr>
      <vt:lpstr>幻灯片 19</vt:lpstr>
      <vt:lpstr>幻灯片 20</vt:lpstr>
      <vt:lpstr>15.2 切杆问题</vt:lpstr>
      <vt:lpstr>问题描述及举例（1） </vt:lpstr>
      <vt:lpstr>问题描述及举例（2） </vt:lpstr>
      <vt:lpstr>最优子结构和递归实现 </vt:lpstr>
      <vt:lpstr>最优子结构和递归实现 </vt:lpstr>
      <vt:lpstr>递归实现的效率 </vt:lpstr>
      <vt:lpstr>递归实现的效率 </vt:lpstr>
      <vt:lpstr>动态规划-带备忘的自顶向下法 </vt:lpstr>
      <vt:lpstr>动态规划-自底向上法 </vt:lpstr>
      <vt:lpstr>15.4 最长公共子序列（LCS）</vt:lpstr>
      <vt:lpstr>问题描述（1）</vt:lpstr>
      <vt:lpstr>问题描述（2）</vt:lpstr>
      <vt:lpstr>求LCS的step1（1）</vt:lpstr>
      <vt:lpstr>求LCS的step1（2）</vt:lpstr>
      <vt:lpstr>求LCS的step1（3）</vt:lpstr>
      <vt:lpstr>求LCS的step2</vt:lpstr>
      <vt:lpstr>求LCS的step3（1）</vt:lpstr>
      <vt:lpstr>求LCS的step3（2）</vt:lpstr>
      <vt:lpstr>求LCS的step3（3）</vt:lpstr>
      <vt:lpstr>求LCS的step4</vt:lpstr>
      <vt:lpstr>求LCS的step3（5）</vt:lpstr>
      <vt:lpstr>子问题图与重构解</vt:lpstr>
      <vt:lpstr>15.3 矩阵链乘法</vt:lpstr>
      <vt:lpstr>问题描述</vt:lpstr>
      <vt:lpstr>加括号的方案数</vt:lpstr>
      <vt:lpstr>动态规划算法（1） </vt:lpstr>
      <vt:lpstr>动态规划算法（2） </vt:lpstr>
      <vt:lpstr>动态规划算法（3） </vt:lpstr>
      <vt:lpstr>动态规划算法（4） </vt:lpstr>
      <vt:lpstr>动态规划算法（5） </vt:lpstr>
      <vt:lpstr>动态规划算法（6） </vt:lpstr>
    </vt:vector>
  </TitlesOfParts>
  <Company>cs.ustc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Alg</dc:title>
  <dc:creator>xuyun</dc:creator>
  <cp:lastModifiedBy>apple</cp:lastModifiedBy>
  <cp:revision>480</cp:revision>
  <cp:lastPrinted>1601-01-01T00:00:00Z</cp:lastPrinted>
  <dcterms:created xsi:type="dcterms:W3CDTF">2003-06-16T16:43:13Z</dcterms:created>
  <dcterms:modified xsi:type="dcterms:W3CDTF">2020-04-29T13:12:34Z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2052-6.5.0.1966</vt:lpwstr>
  </property>
</Properties>
</file>