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3" r:id="rId1"/>
  </p:sldMasterIdLst>
  <p:notesMasterIdLst>
    <p:notesMasterId r:id="rId47"/>
  </p:notesMasterIdLst>
  <p:sldIdLst>
    <p:sldId id="256" r:id="rId2"/>
    <p:sldId id="343" r:id="rId3"/>
    <p:sldId id="350" r:id="rId4"/>
    <p:sldId id="257" r:id="rId5"/>
    <p:sldId id="258" r:id="rId6"/>
    <p:sldId id="262" r:id="rId7"/>
    <p:sldId id="300" r:id="rId8"/>
    <p:sldId id="305" r:id="rId9"/>
    <p:sldId id="299" r:id="rId10"/>
    <p:sldId id="349" r:id="rId11"/>
    <p:sldId id="337" r:id="rId12"/>
    <p:sldId id="339" r:id="rId13"/>
    <p:sldId id="351" r:id="rId14"/>
    <p:sldId id="301" r:id="rId15"/>
    <p:sldId id="307" r:id="rId16"/>
    <p:sldId id="311" r:id="rId17"/>
    <p:sldId id="344" r:id="rId18"/>
    <p:sldId id="308" r:id="rId19"/>
    <p:sldId id="345" r:id="rId20"/>
    <p:sldId id="352" r:id="rId21"/>
    <p:sldId id="309" r:id="rId22"/>
    <p:sldId id="341" r:id="rId23"/>
    <p:sldId id="346" r:id="rId24"/>
    <p:sldId id="354" r:id="rId25"/>
    <p:sldId id="355" r:id="rId26"/>
    <p:sldId id="356" r:id="rId27"/>
    <p:sldId id="342" r:id="rId28"/>
    <p:sldId id="353" r:id="rId29"/>
    <p:sldId id="312" r:id="rId30"/>
    <p:sldId id="315" r:id="rId31"/>
    <p:sldId id="316" r:id="rId32"/>
    <p:sldId id="319" r:id="rId33"/>
    <p:sldId id="320" r:id="rId34"/>
    <p:sldId id="323" r:id="rId35"/>
    <p:sldId id="324" r:id="rId36"/>
    <p:sldId id="325" r:id="rId37"/>
    <p:sldId id="326" r:id="rId38"/>
    <p:sldId id="327" r:id="rId39"/>
    <p:sldId id="328" r:id="rId40"/>
    <p:sldId id="329" r:id="rId41"/>
    <p:sldId id="330" r:id="rId42"/>
    <p:sldId id="331" r:id="rId43"/>
    <p:sldId id="332" r:id="rId44"/>
    <p:sldId id="333" r:id="rId45"/>
    <p:sldId id="335" r:id="rId46"/>
  </p:sldIdLst>
  <p:sldSz cx="9144000" cy="6858000" type="screen4x3"/>
  <p:notesSz cx="6858000" cy="9144000"/>
  <p:defaultTextStyle>
    <a:lvl1pPr>
      <a:defRPr>
        <a:latin typeface="Arial"/>
        <a:ea typeface="Arial"/>
        <a:cs typeface="Arial"/>
        <a:sym typeface="Arial"/>
      </a:defRPr>
    </a:lvl1pPr>
    <a:lvl2pPr indent="457200">
      <a:defRPr>
        <a:latin typeface="Arial"/>
        <a:ea typeface="Arial"/>
        <a:cs typeface="Arial"/>
        <a:sym typeface="Arial"/>
      </a:defRPr>
    </a:lvl2pPr>
    <a:lvl3pPr indent="914400">
      <a:defRPr>
        <a:latin typeface="Arial"/>
        <a:ea typeface="Arial"/>
        <a:cs typeface="Arial"/>
        <a:sym typeface="Arial"/>
      </a:defRPr>
    </a:lvl3pPr>
    <a:lvl4pPr indent="1371600">
      <a:defRPr>
        <a:latin typeface="Arial"/>
        <a:ea typeface="Arial"/>
        <a:cs typeface="Arial"/>
        <a:sym typeface="Arial"/>
      </a:defRPr>
    </a:lvl4pPr>
    <a:lvl5pPr indent="1828800">
      <a:defRPr>
        <a:latin typeface="Arial"/>
        <a:ea typeface="Arial"/>
        <a:cs typeface="Arial"/>
        <a:sym typeface="Arial"/>
      </a:defRPr>
    </a:lvl5pPr>
    <a:lvl6pPr>
      <a:defRPr>
        <a:latin typeface="Arial"/>
        <a:ea typeface="Arial"/>
        <a:cs typeface="Arial"/>
        <a:sym typeface="Arial"/>
      </a:defRPr>
    </a:lvl6pPr>
    <a:lvl7pPr>
      <a:defRPr>
        <a:latin typeface="Arial"/>
        <a:ea typeface="Arial"/>
        <a:cs typeface="Arial"/>
        <a:sym typeface="Arial"/>
      </a:defRPr>
    </a:lvl7pPr>
    <a:lvl8pPr>
      <a:defRPr>
        <a:latin typeface="Arial"/>
        <a:ea typeface="Arial"/>
        <a:cs typeface="Arial"/>
        <a:sym typeface="Arial"/>
      </a:defRPr>
    </a:lvl8pPr>
    <a:lvl9pPr>
      <a:defRPr>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7F3F4"/>
          </a:solidFill>
        </a:fill>
      </a:tcStyle>
    </a:wholeTbl>
    <a:band2H>
      <a:tcTxStyle/>
      <a:tcStyle>
        <a:tcBdr/>
        <a:fill>
          <a:solidFill>
            <a:srgbClr val="F3F9FA"/>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DA"/>
          </a:solidFill>
        </a:fill>
      </a:tcStyle>
    </a:wholeTbl>
    <a:band2H>
      <a:tcTxStyle/>
      <a:tcStyle>
        <a:tcBdr/>
        <a:fill>
          <a:solidFill>
            <a:srgbClr val="E7E7ED"/>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BE0E3"/>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BE0E3"/>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71" d="100"/>
          <a:sy n="71" d="100"/>
        </p:scale>
        <p:origin x="-1352" y="-6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9.wmf"/><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emf"/><Relationship Id="rId4"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hape 1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2" name="Shape 1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 xmlns:p14="http://schemas.microsoft.com/office/powerpoint/2010/main" val="3314793519"/>
      </p:ext>
    </p:extLst>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a:t>
            </a:r>
            <a:r>
              <a:rPr lang="en-US" altLang="zh-CN" baseline="0" dirty="0" smtClean="0"/>
              <a:t> </a:t>
            </a:r>
            <a:r>
              <a:rPr lang="zh-CN" altLang="en-US" baseline="0" dirty="0" smtClean="0"/>
              <a:t>指的是第几个皇后</a:t>
            </a:r>
            <a:endParaRPr lang="en-US" altLang="zh-CN" baseline="0" dirty="0" smtClean="0"/>
          </a:p>
          <a:p>
            <a:r>
              <a:rPr lang="en-US" altLang="zh-CN" baseline="0" dirty="0" err="1" smtClean="0"/>
              <a:t>i</a:t>
            </a:r>
            <a:r>
              <a:rPr lang="en-US" altLang="zh-CN" baseline="0" dirty="0" smtClean="0"/>
              <a:t> </a:t>
            </a:r>
            <a:r>
              <a:rPr lang="zh-CN" altLang="en-US" baseline="0" dirty="0" smtClean="0"/>
              <a:t>指的是皇后位置</a:t>
            </a:r>
            <a:endParaRPr lang="en-US" altLang="zh-CN" baseline="0" dirty="0" smtClean="0"/>
          </a:p>
          <a:p>
            <a:r>
              <a:rPr lang="en-US" altLang="zh-CN" baseline="0" dirty="0" smtClean="0"/>
              <a:t>x[t] </a:t>
            </a:r>
            <a:r>
              <a:rPr lang="zh-CN" altLang="en-US" baseline="0" dirty="0" smtClean="0"/>
              <a:t>指的是第</a:t>
            </a:r>
            <a:r>
              <a:rPr lang="en-US" altLang="zh-CN" baseline="0" dirty="0" smtClean="0"/>
              <a:t>t</a:t>
            </a:r>
            <a:r>
              <a:rPr lang="zh-CN" altLang="en-US" baseline="0" dirty="0" smtClean="0"/>
              <a:t>个皇后的确定位置。</a:t>
            </a:r>
            <a:r>
              <a:rPr lang="en-US" altLang="zh-CN" baseline="0" dirty="0" smtClean="0"/>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200" b="0" i="0" dirty="0" smtClean="0">
                <a:latin typeface="+mn-lt"/>
                <a:ea typeface="+mn-ea"/>
                <a:cs typeface="+mn-cs"/>
                <a:sym typeface="Helvetica Neue"/>
              </a:rPr>
              <a:t>　在递归函数</a:t>
            </a:r>
            <a:r>
              <a:rPr lang="en-US" altLang="zh-CN" sz="2200" b="0" i="0" dirty="0" smtClean="0">
                <a:latin typeface="+mn-lt"/>
                <a:ea typeface="+mn-ea"/>
                <a:cs typeface="+mn-cs"/>
                <a:sym typeface="Helvetica Neue"/>
              </a:rPr>
              <a:t>Backtrack</a:t>
            </a:r>
            <a:r>
              <a:rPr lang="zh-CN" altLang="en-US" sz="2200" b="0" i="0" dirty="0" smtClean="0">
                <a:latin typeface="+mn-lt"/>
                <a:ea typeface="+mn-ea"/>
                <a:cs typeface="+mn-cs"/>
                <a:sym typeface="Helvetica Neue"/>
              </a:rPr>
              <a:t>中，</a:t>
            </a:r>
          </a:p>
          <a:p>
            <a:r>
              <a:rPr lang="zh-CN" altLang="en-US" sz="2200" b="0" i="0" dirty="0" smtClean="0">
                <a:latin typeface="+mn-lt"/>
                <a:ea typeface="+mn-ea"/>
                <a:cs typeface="+mn-cs"/>
                <a:sym typeface="Helvetica Neue"/>
              </a:rPr>
              <a:t>　　　　当</a:t>
            </a:r>
            <a:r>
              <a:rPr lang="en-US" altLang="zh-CN" sz="2200" b="0" i="0" dirty="0" err="1" smtClean="0">
                <a:latin typeface="+mn-lt"/>
                <a:ea typeface="+mn-ea"/>
                <a:cs typeface="+mn-cs"/>
                <a:sym typeface="Helvetica Neue"/>
              </a:rPr>
              <a:t>i</a:t>
            </a:r>
            <a:r>
              <a:rPr lang="en-US" altLang="zh-CN" sz="2200" b="0" i="0" dirty="0" smtClean="0">
                <a:latin typeface="+mn-lt"/>
                <a:ea typeface="+mn-ea"/>
                <a:cs typeface="+mn-cs"/>
                <a:sym typeface="Helvetica Neue"/>
              </a:rPr>
              <a:t>&gt;n</a:t>
            </a:r>
            <a:r>
              <a:rPr lang="zh-CN" altLang="en-US" sz="2200" b="0" i="0" dirty="0" smtClean="0">
                <a:latin typeface="+mn-lt"/>
                <a:ea typeface="+mn-ea"/>
                <a:cs typeface="+mn-cs"/>
                <a:sym typeface="Helvetica Neue"/>
              </a:rPr>
              <a:t>时，算法搜索至叶子结点，得到一个新的作业调度方案。此时算法适时更新当前最优值和相应的当前最佳调度。</a:t>
            </a:r>
          </a:p>
          <a:p>
            <a:r>
              <a:rPr lang="zh-CN" altLang="en-US" sz="2200" b="0" i="0" dirty="0" smtClean="0">
                <a:latin typeface="+mn-lt"/>
                <a:ea typeface="+mn-ea"/>
                <a:cs typeface="+mn-cs"/>
                <a:sym typeface="Helvetica Neue"/>
              </a:rPr>
              <a:t>　　　　当</a:t>
            </a:r>
            <a:r>
              <a:rPr lang="en-US" altLang="zh-CN" sz="2200" b="0" i="0" dirty="0" err="1" smtClean="0">
                <a:latin typeface="+mn-lt"/>
                <a:ea typeface="+mn-ea"/>
                <a:cs typeface="+mn-cs"/>
                <a:sym typeface="Helvetica Neue"/>
              </a:rPr>
              <a:t>i</a:t>
            </a:r>
            <a:r>
              <a:rPr lang="en-US" altLang="zh-CN" sz="2200" b="0" i="0" dirty="0" smtClean="0">
                <a:latin typeface="+mn-lt"/>
                <a:ea typeface="+mn-ea"/>
                <a:cs typeface="+mn-cs"/>
                <a:sym typeface="Helvetica Neue"/>
              </a:rPr>
              <a:t>&lt;n</a:t>
            </a:r>
            <a:r>
              <a:rPr lang="zh-CN" altLang="en-US" sz="2200" b="0" i="0" dirty="0" smtClean="0">
                <a:latin typeface="+mn-lt"/>
                <a:ea typeface="+mn-ea"/>
                <a:cs typeface="+mn-cs"/>
                <a:sym typeface="Helvetica Neue"/>
              </a:rPr>
              <a:t>时，当前扩展结点在</a:t>
            </a:r>
            <a:r>
              <a:rPr lang="en-US" altLang="zh-CN" sz="2200" b="0" i="0" dirty="0" smtClean="0">
                <a:latin typeface="+mn-lt"/>
                <a:ea typeface="+mn-ea"/>
                <a:cs typeface="+mn-cs"/>
                <a:sym typeface="Helvetica Neue"/>
              </a:rPr>
              <a:t>i-1</a:t>
            </a:r>
            <a:r>
              <a:rPr lang="zh-CN" altLang="en-US" sz="2200" b="0" i="0" dirty="0" smtClean="0">
                <a:latin typeface="+mn-lt"/>
                <a:ea typeface="+mn-ea"/>
                <a:cs typeface="+mn-cs"/>
                <a:sym typeface="Helvetica Neue"/>
              </a:rPr>
              <a:t>层，以深度优先方式，递归的对相应子树进行搜索，对不满足上界约束的结点，则剪去相应的子树。</a:t>
            </a:r>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lvl="0"/>
            <a:fld id="{86CB4B4D-7CA3-9044-876B-883B54F8677D}" type="slidenum">
              <a:rPr lang="en-US" altLang="zh-CN" smtClean="0"/>
              <a:pPr lvl="0"/>
              <a:t>‹#›</a:t>
            </a:fld>
            <a:endParaRPr lang="zh-CN" altLang="en-US"/>
          </a:p>
        </p:txBody>
      </p:sp>
    </p:spTree>
    <p:extLst>
      <p:ext uri="{BB962C8B-B14F-4D97-AF65-F5344CB8AC3E}">
        <p14:creationId xmlns:p14="http://schemas.microsoft.com/office/powerpoint/2010/main" xmlns="" val="301291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lvl="0"/>
            <a:fld id="{86CB4B4D-7CA3-9044-876B-883B54F8677D}" type="slidenum">
              <a:rPr lang="en-US" altLang="zh-CN" smtClean="0"/>
              <a:pPr lvl="0"/>
              <a:t>‹#›</a:t>
            </a:fld>
            <a:endParaRPr lang="zh-CN" altLang="en-US"/>
          </a:p>
        </p:txBody>
      </p:sp>
    </p:spTree>
    <p:extLst>
      <p:ext uri="{BB962C8B-B14F-4D97-AF65-F5344CB8AC3E}">
        <p14:creationId xmlns:p14="http://schemas.microsoft.com/office/powerpoint/2010/main" xmlns="" val="813813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lvl="0"/>
            <a:fld id="{86CB4B4D-7CA3-9044-876B-883B54F8677D}" type="slidenum">
              <a:rPr lang="en-US" altLang="zh-CN" smtClean="0"/>
              <a:pPr lvl="0"/>
              <a:t>‹#›</a:t>
            </a:fld>
            <a:endParaRPr lang="zh-CN" altLang="en-US"/>
          </a:p>
        </p:txBody>
      </p:sp>
    </p:spTree>
    <p:extLst>
      <p:ext uri="{BB962C8B-B14F-4D97-AF65-F5344CB8AC3E}">
        <p14:creationId xmlns:p14="http://schemas.microsoft.com/office/powerpoint/2010/main" xmlns="" val="2913095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549275"/>
            <a:ext cx="7081838" cy="749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2"/>
          <p:cNvSpPr>
            <a:spLocks noGrp="1" noChangeArrowheads="1"/>
          </p:cNvSpPr>
          <p:nvPr>
            <p:ph type="sldNum" sz="quarter" idx="10"/>
          </p:nvPr>
        </p:nvSpPr>
        <p:spPr/>
        <p:txBody>
          <a:bodyPr/>
          <a:lstStyle>
            <a:lvl1pPr eaLnBrk="0" hangingPunct="0">
              <a:defRPr smtClean="0">
                <a:latin typeface="Times New Roman" panose="02020603050405020304" pitchFamily="18" charset="0"/>
              </a:defRPr>
            </a:lvl1pPr>
          </a:lstStyle>
          <a:p>
            <a:pPr lvl="0"/>
            <a:fld id="{86CB4B4D-7CA3-9044-876B-883B54F8677D}" type="slidenum">
              <a:rPr lang="en-US" altLang="zh-CN" smtClean="0"/>
              <a:pPr lvl="0"/>
              <a:t>‹#›</a:t>
            </a:fld>
            <a:endParaRPr lang="zh-CN" altLang="en-US"/>
          </a:p>
        </p:txBody>
      </p:sp>
    </p:spTree>
    <p:extLst>
      <p:ext uri="{BB962C8B-B14F-4D97-AF65-F5344CB8AC3E}">
        <p14:creationId xmlns:p14="http://schemas.microsoft.com/office/powerpoint/2010/main" xmlns="" val="779692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 name="Shape 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8" name="Shape 8"/>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
        <p:nvSpPr>
          <p:cNvPr id="9" name="Shape 9"/>
          <p:cNvSpPr>
            <a:spLocks noGrp="1"/>
          </p:cNvSpPr>
          <p:nvPr>
            <p:ph type="title"/>
          </p:nvPr>
        </p:nvSpPr>
        <p:spPr>
          <a:prstGeom prst="rect">
            <a:avLst/>
          </a:prstGeom>
        </p:spPr>
        <p:txBody>
          <a:bodyPr/>
          <a:lstStyle/>
          <a:p>
            <a:pPr lvl="0"/>
            <a:endParaRPr/>
          </a:p>
        </p:txBody>
      </p:sp>
      <p:sp>
        <p:nvSpPr>
          <p:cNvPr id="10" name="Shape 10"/>
          <p:cNvSpPr>
            <a:spLocks noGrp="1"/>
          </p:cNvSpPr>
          <p:nvPr>
            <p:ph type="body" idx="1"/>
          </p:nvPr>
        </p:nvSpPr>
        <p:spPr>
          <a:prstGeom prst="rect">
            <a:avLst/>
          </a:prstGeom>
        </p:spPr>
        <p:txBody>
          <a:bodyPr/>
          <a:lstStyle/>
          <a:p>
            <a:pPr lvl="0"/>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lvl="0"/>
            <a:fld id="{86CB4B4D-7CA3-9044-876B-883B54F8677D}" type="slidenum">
              <a:rPr lang="en-US" altLang="zh-CN" smtClean="0"/>
              <a:pPr lvl="0"/>
              <a:t>‹#›</a:t>
            </a:fld>
            <a:endParaRPr lang="zh-CN" altLang="en-US"/>
          </a:p>
        </p:txBody>
      </p:sp>
    </p:spTree>
    <p:extLst>
      <p:ext uri="{BB962C8B-B14F-4D97-AF65-F5344CB8AC3E}">
        <p14:creationId xmlns:p14="http://schemas.microsoft.com/office/powerpoint/2010/main" xmlns="" val="311869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lvl="0"/>
            <a:fld id="{86CB4B4D-7CA3-9044-876B-883B54F8677D}" type="slidenum">
              <a:rPr lang="en-US" altLang="zh-CN" smtClean="0"/>
              <a:pPr lvl="0"/>
              <a:t>‹#›</a:t>
            </a:fld>
            <a:endParaRPr lang="zh-CN" altLang="en-US"/>
          </a:p>
        </p:txBody>
      </p:sp>
    </p:spTree>
    <p:extLst>
      <p:ext uri="{BB962C8B-B14F-4D97-AF65-F5344CB8AC3E}">
        <p14:creationId xmlns:p14="http://schemas.microsoft.com/office/powerpoint/2010/main" xmlns="" val="1735844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lvl="0"/>
            <a:fld id="{86CB4B4D-7CA3-9044-876B-883B54F8677D}" type="slidenum">
              <a:rPr lang="en-US" altLang="zh-CN" smtClean="0"/>
              <a:pPr lvl="0"/>
              <a:t>‹#›</a:t>
            </a:fld>
            <a:endParaRPr lang="zh-CN" altLang="en-US"/>
          </a:p>
        </p:txBody>
      </p:sp>
    </p:spTree>
    <p:extLst>
      <p:ext uri="{BB962C8B-B14F-4D97-AF65-F5344CB8AC3E}">
        <p14:creationId xmlns:p14="http://schemas.microsoft.com/office/powerpoint/2010/main" xmlns="" val="105928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lvl="0"/>
            <a:fld id="{86CB4B4D-7CA3-9044-876B-883B54F8677D}" type="slidenum">
              <a:rPr lang="en-US" altLang="zh-CN" smtClean="0"/>
              <a:pPr lvl="0"/>
              <a:t>‹#›</a:t>
            </a:fld>
            <a:endParaRPr lang="zh-CN" altLang="en-US"/>
          </a:p>
        </p:txBody>
      </p:sp>
    </p:spTree>
    <p:extLst>
      <p:ext uri="{BB962C8B-B14F-4D97-AF65-F5344CB8AC3E}">
        <p14:creationId xmlns:p14="http://schemas.microsoft.com/office/powerpoint/2010/main" xmlns="" val="299210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lvl="0"/>
            <a:fld id="{86CB4B4D-7CA3-9044-876B-883B54F8677D}" type="slidenum">
              <a:rPr lang="en-US" altLang="zh-CN" smtClean="0"/>
              <a:pPr lvl="0"/>
              <a:t>‹#›</a:t>
            </a:fld>
            <a:endParaRPr lang="zh-CN" altLang="en-US"/>
          </a:p>
        </p:txBody>
      </p:sp>
    </p:spTree>
    <p:extLst>
      <p:ext uri="{BB962C8B-B14F-4D97-AF65-F5344CB8AC3E}">
        <p14:creationId xmlns:p14="http://schemas.microsoft.com/office/powerpoint/2010/main" xmlns="" val="272583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lvl="0"/>
            <a:fld id="{86CB4B4D-7CA3-9044-876B-883B54F8677D}" type="slidenum">
              <a:rPr lang="en-US" altLang="zh-CN" smtClean="0"/>
              <a:pPr lvl="0"/>
              <a:t>‹#›</a:t>
            </a:fld>
            <a:endParaRPr lang="zh-CN" altLang="en-US"/>
          </a:p>
        </p:txBody>
      </p:sp>
    </p:spTree>
    <p:extLst>
      <p:ext uri="{BB962C8B-B14F-4D97-AF65-F5344CB8AC3E}">
        <p14:creationId xmlns:p14="http://schemas.microsoft.com/office/powerpoint/2010/main" xmlns="" val="62075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lvl="0"/>
            <a:fld id="{86CB4B4D-7CA3-9044-876B-883B54F8677D}" type="slidenum">
              <a:rPr lang="en-US" altLang="zh-CN" smtClean="0"/>
              <a:pPr lvl="0"/>
              <a:t>‹#›</a:t>
            </a:fld>
            <a:endParaRPr lang="zh-CN" altLang="en-US"/>
          </a:p>
        </p:txBody>
      </p:sp>
    </p:spTree>
    <p:extLst>
      <p:ext uri="{BB962C8B-B14F-4D97-AF65-F5344CB8AC3E}">
        <p14:creationId xmlns:p14="http://schemas.microsoft.com/office/powerpoint/2010/main" xmlns="" val="2640437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lvl="0"/>
            <a:fld id="{86CB4B4D-7CA3-9044-876B-883B54F8677D}" type="slidenum">
              <a:rPr lang="en-US" altLang="zh-CN" smtClean="0"/>
              <a:pPr lvl="0"/>
              <a:t>‹#›</a:t>
            </a:fld>
            <a:endParaRPr lang="zh-CN" altLang="en-US"/>
          </a:p>
        </p:txBody>
      </p:sp>
    </p:spTree>
    <p:extLst>
      <p:ext uri="{BB962C8B-B14F-4D97-AF65-F5344CB8AC3E}">
        <p14:creationId xmlns:p14="http://schemas.microsoft.com/office/powerpoint/2010/main" xmlns="" val="165388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lvl="0"/>
            <a:fld id="{86CB4B4D-7CA3-9044-876B-883B54F8677D}" type="slidenum">
              <a:rPr lang="en-US" altLang="zh-CN" smtClean="0"/>
              <a:pPr lvl="0"/>
              <a:t>‹#›</a:t>
            </a:fld>
            <a:endParaRPr lang="zh-CN" altLang="en-US"/>
          </a:p>
        </p:txBody>
      </p:sp>
      <p:sp>
        <p:nvSpPr>
          <p:cNvPr id="1031" name="Line 7"/>
          <p:cNvSpPr>
            <a:spLocks noChangeShapeType="1"/>
          </p:cNvSpPr>
          <p:nvPr/>
        </p:nvSpPr>
        <p:spPr bwMode="auto">
          <a:xfrm>
            <a:off x="533400" y="1295400"/>
            <a:ext cx="82296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The_Art_of_Computer_Programming" TargetMode="External"/><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6.bin"/><Relationship Id="rId5" Type="http://schemas.openxmlformats.org/officeDocument/2006/relationships/oleObject" Target="../embeddings/oleObject15.bin"/><Relationship Id="rId10" Type="http://schemas.openxmlformats.org/officeDocument/2006/relationships/oleObject" Target="../embeddings/oleObject20.bin"/><Relationship Id="rId4" Type="http://schemas.openxmlformats.org/officeDocument/2006/relationships/oleObject" Target="../embeddings/oleObject14.bin"/><Relationship Id="rId9" Type="http://schemas.openxmlformats.org/officeDocument/2006/relationships/oleObject" Target="../embeddings/oleObject19.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The_Art_of_Computer_Programming" TargetMode="External"/><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26.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oleObject28.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oleObject" Target="../embeddings/oleObject31.bin"/><Relationship Id="rId4" Type="http://schemas.openxmlformats.org/officeDocument/2006/relationships/oleObject" Target="../embeddings/oleObject3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 Id="rId9"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p:cNvSpPr>
          <p:nvPr>
            <p:ph type="title" idx="4294967295"/>
          </p:nvPr>
        </p:nvSpPr>
        <p:spPr>
          <a:xfrm>
            <a:off x="2849563" y="1301097"/>
            <a:ext cx="6294437" cy="23114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4700">
                <a:latin typeface="宋体"/>
                <a:ea typeface="宋体"/>
                <a:cs typeface="宋体"/>
                <a:sym typeface="宋体"/>
              </a:defRPr>
            </a:lvl1pPr>
          </a:lstStyle>
          <a:p>
            <a:pPr lvl="0">
              <a:defRPr sz="1800"/>
            </a:pPr>
            <a:r>
              <a:rPr sz="4700" dirty="0"/>
              <a:t>回溯法</a:t>
            </a:r>
          </a:p>
        </p:txBody>
      </p:sp>
      <p:pic>
        <p:nvPicPr>
          <p:cNvPr id="3" name="Picture 1" descr="C:\Users\apple\Desktop\Sudoku_solved_by_bactracking.gif"/>
          <p:cNvPicPr>
            <a:picLocks noChangeAspect="1" noChangeArrowheads="1" noCrop="1"/>
          </p:cNvPicPr>
          <p:nvPr/>
        </p:nvPicPr>
        <p:blipFill>
          <a:blip r:embed="rId2"/>
          <a:srcRect/>
          <a:stretch>
            <a:fillRect/>
          </a:stretch>
        </p:blipFill>
        <p:spPr bwMode="auto">
          <a:xfrm>
            <a:off x="710170" y="3009609"/>
            <a:ext cx="2828925" cy="2828925"/>
          </a:xfrm>
          <a:prstGeom prst="rect">
            <a:avLst/>
          </a:prstGeom>
          <a:noFill/>
        </p:spPr>
      </p:pic>
      <p:sp>
        <p:nvSpPr>
          <p:cNvPr id="4" name="矩形 3"/>
          <p:cNvSpPr/>
          <p:nvPr/>
        </p:nvSpPr>
        <p:spPr>
          <a:xfrm>
            <a:off x="331694" y="6373034"/>
            <a:ext cx="8247529" cy="369332"/>
          </a:xfrm>
          <a:prstGeom prst="rect">
            <a:avLst/>
          </a:prstGeom>
        </p:spPr>
        <p:txBody>
          <a:bodyPr wrap="square">
            <a:spAutoFit/>
          </a:bodyPr>
          <a:lstStyle/>
          <a:p>
            <a:r>
              <a:rPr lang="en-US" dirty="0" smtClean="0"/>
              <a:t> </a:t>
            </a:r>
            <a:r>
              <a:rPr lang="en-US" i="1" dirty="0" smtClean="0"/>
              <a:t>Donald E. Knuth (1968). </a:t>
            </a:r>
            <a:r>
              <a:rPr lang="en-US" i="1" dirty="0" smtClean="0">
                <a:hlinkClick r:id="rId3" tooltip="The Art of Computer Programming"/>
              </a:rPr>
              <a:t>The Art of Computer Programming</a:t>
            </a:r>
            <a:r>
              <a:rPr lang="en-US" i="1" dirty="0" smtClean="0"/>
              <a:t>. Addison-Wesley.</a:t>
            </a:r>
            <a:endParaRPr lang="zh-CN" altLang="en-US"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a:t>求解过程图示</a:t>
            </a:r>
          </a:p>
        </p:txBody>
      </p:sp>
      <p:pic>
        <p:nvPicPr>
          <p:cNvPr id="29" name="image.png"/>
          <p:cNvPicPr/>
          <p:nvPr/>
        </p:nvPicPr>
        <p:blipFill>
          <a:blip r:embed="rId2" cstate="print">
            <a:extLst/>
          </a:blip>
          <a:stretch>
            <a:fillRect/>
          </a:stretch>
        </p:blipFill>
        <p:spPr>
          <a:xfrm>
            <a:off x="1892300" y="1293812"/>
            <a:ext cx="5888038" cy="5386388"/>
          </a:xfrm>
          <a:prstGeom prst="rect">
            <a:avLst/>
          </a:prstGeom>
          <a:ln w="12700">
            <a:miter lim="400000"/>
          </a:ln>
        </p:spPr>
      </p:pic>
      <p:sp>
        <p:nvSpPr>
          <p:cNvPr id="4" name="TextBox 3"/>
          <p:cNvSpPr txBox="1"/>
          <p:nvPr/>
        </p:nvSpPr>
        <p:spPr>
          <a:xfrm>
            <a:off x="2008091" y="6158756"/>
            <a:ext cx="528919" cy="338554"/>
          </a:xfrm>
          <a:prstGeom prst="rect">
            <a:avLst/>
          </a:prstGeom>
          <a:solidFill>
            <a:schemeClr val="bg1"/>
          </a:solidFill>
        </p:spPr>
        <p:txBody>
          <a:bodyPr wrap="square" rtlCol="0">
            <a:spAutoFit/>
          </a:bodyPr>
          <a:lstStyle/>
          <a:p>
            <a:r>
              <a:rPr lang="zh-CN" altLang="en-US" sz="1600" dirty="0" smtClean="0"/>
              <a:t>图</a:t>
            </a:r>
            <a:endParaRPr lang="zh-CN" altLang="en-US" sz="1600"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1"/>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dirty="0" err="1"/>
              <a:t>回溯法简介</a:t>
            </a:r>
            <a:endParaRPr sz="4400" dirty="0"/>
          </a:p>
        </p:txBody>
      </p:sp>
      <p:sp>
        <p:nvSpPr>
          <p:cNvPr id="32" name="Shape 32"/>
          <p:cNvSpPr>
            <a:spLocks noGrp="1"/>
          </p:cNvSpPr>
          <p:nvPr>
            <p:ph type="body" idx="4294967295"/>
          </p:nvPr>
        </p:nvSpPr>
        <p:spPr>
          <a:xfrm>
            <a:off x="400692" y="1909281"/>
            <a:ext cx="7772400" cy="4471988"/>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325754" lvl="0" indent="-325754" defTabSz="868680">
              <a:buNone/>
              <a:defRPr sz="1800"/>
            </a:pPr>
            <a:r>
              <a:rPr lang="en-US" sz="3040" dirty="0" smtClean="0">
                <a:latin typeface="宋体"/>
                <a:ea typeface="宋体"/>
                <a:cs typeface="宋体"/>
                <a:sym typeface="宋体"/>
              </a:rPr>
              <a:t>  </a:t>
            </a:r>
            <a:r>
              <a:rPr sz="3040" dirty="0" err="1" smtClean="0">
                <a:latin typeface="+mj-lt"/>
                <a:ea typeface="宋体"/>
                <a:cs typeface="宋体"/>
                <a:sym typeface="宋体"/>
              </a:rPr>
              <a:t>有</a:t>
            </a:r>
            <a:r>
              <a:rPr sz="3040" dirty="0" err="1">
                <a:latin typeface="+mj-lt"/>
              </a:rPr>
              <a:t>“</a:t>
            </a:r>
            <a:r>
              <a:rPr sz="3040" dirty="0" err="1">
                <a:latin typeface="+mj-lt"/>
                <a:ea typeface="宋体"/>
                <a:cs typeface="宋体"/>
                <a:sym typeface="宋体"/>
              </a:rPr>
              <a:t>通用解题法</a:t>
            </a:r>
            <a:r>
              <a:rPr sz="3040" dirty="0" err="1">
                <a:latin typeface="+mj-lt"/>
              </a:rPr>
              <a:t>”</a:t>
            </a:r>
            <a:r>
              <a:rPr sz="3040" dirty="0" err="1">
                <a:latin typeface="+mj-lt"/>
                <a:ea typeface="宋体"/>
                <a:cs typeface="宋体"/>
                <a:sym typeface="宋体"/>
              </a:rPr>
              <a:t>之称，将所有的解（问题的解空间）按照一定结构排列，再进行搜索</a:t>
            </a:r>
            <a:r>
              <a:rPr sz="3040" dirty="0">
                <a:latin typeface="+mj-lt"/>
                <a:ea typeface="宋体"/>
                <a:cs typeface="宋体"/>
                <a:sym typeface="宋体"/>
              </a:rPr>
              <a:t>。</a:t>
            </a:r>
          </a:p>
          <a:p>
            <a:pPr marL="705802" lvl="1" indent="-271462" defTabSz="868680">
              <a:spcBef>
                <a:spcPts val="600"/>
              </a:spcBef>
              <a:defRPr sz="1800"/>
            </a:pPr>
            <a:r>
              <a:rPr sz="2660" b="1" dirty="0" smtClean="0">
                <a:solidFill>
                  <a:srgbClr val="FF0000"/>
                </a:solidFill>
                <a:latin typeface="+mj-lt"/>
                <a:ea typeface="宋体"/>
                <a:cs typeface="宋体"/>
                <a:sym typeface="宋体"/>
              </a:rPr>
              <a:t>一般解空间构造成为树状结构</a:t>
            </a:r>
            <a:r>
              <a:rPr sz="2660" b="1" dirty="0">
                <a:solidFill>
                  <a:srgbClr val="FF0000"/>
                </a:solidFill>
                <a:latin typeface="+mj-lt"/>
                <a:ea typeface="宋体"/>
                <a:cs typeface="宋体"/>
                <a:sym typeface="宋体"/>
              </a:rPr>
              <a:t>，用深度优先的策略搜索</a:t>
            </a:r>
            <a:endParaRPr sz="2660" b="1" dirty="0">
              <a:solidFill>
                <a:srgbClr val="FF0000"/>
              </a:solidFill>
              <a:latin typeface="+mj-lt"/>
            </a:endParaRPr>
          </a:p>
          <a:p>
            <a:pPr marL="705802" lvl="1" indent="-271462" defTabSz="868680">
              <a:spcBef>
                <a:spcPts val="600"/>
              </a:spcBef>
              <a:defRPr sz="1800"/>
            </a:pPr>
            <a:r>
              <a:rPr sz="2660" b="1" dirty="0" err="1">
                <a:solidFill>
                  <a:srgbClr val="FF0000"/>
                </a:solidFill>
                <a:latin typeface="+mj-lt"/>
                <a:ea typeface="宋体"/>
                <a:cs typeface="宋体"/>
                <a:sym typeface="宋体"/>
              </a:rPr>
              <a:t>两种方式</a:t>
            </a:r>
            <a:r>
              <a:rPr sz="2660" b="1" dirty="0">
                <a:solidFill>
                  <a:srgbClr val="FF0000"/>
                </a:solidFill>
                <a:latin typeface="+mj-lt"/>
                <a:ea typeface="宋体"/>
                <a:cs typeface="宋体"/>
                <a:sym typeface="宋体"/>
              </a:rPr>
              <a:t>：</a:t>
            </a:r>
            <a:endParaRPr sz="2660" b="1" dirty="0">
              <a:solidFill>
                <a:srgbClr val="FF0000"/>
              </a:solidFill>
              <a:latin typeface="+mj-lt"/>
            </a:endParaRPr>
          </a:p>
          <a:p>
            <a:pPr marL="1085850" lvl="2" indent="-217170" defTabSz="868680">
              <a:spcBef>
                <a:spcPts val="500"/>
              </a:spcBef>
              <a:defRPr sz="1800"/>
            </a:pPr>
            <a:r>
              <a:rPr sz="2280" dirty="0" err="1">
                <a:latin typeface="+mj-lt"/>
                <a:ea typeface="宋体"/>
                <a:cs typeface="宋体"/>
                <a:sym typeface="宋体"/>
              </a:rPr>
              <a:t>只需要一个解的话，找到解就停止</a:t>
            </a:r>
            <a:endParaRPr sz="2280" dirty="0">
              <a:latin typeface="+mj-lt"/>
            </a:endParaRPr>
          </a:p>
          <a:p>
            <a:pPr marL="1085850" lvl="2" indent="-217170" defTabSz="868680">
              <a:spcBef>
                <a:spcPts val="500"/>
              </a:spcBef>
              <a:defRPr sz="1800"/>
            </a:pPr>
            <a:r>
              <a:rPr sz="2280" dirty="0" err="1">
                <a:latin typeface="+mj-lt"/>
                <a:ea typeface="宋体"/>
                <a:cs typeface="宋体"/>
                <a:sym typeface="宋体"/>
              </a:rPr>
              <a:t>需要求所有解，则需做</a:t>
            </a:r>
            <a:r>
              <a:rPr sz="2280" dirty="0" err="1">
                <a:latin typeface="+mj-lt"/>
              </a:rPr>
              <a:t>“</a:t>
            </a:r>
            <a:r>
              <a:rPr sz="2280" dirty="0" err="1">
                <a:latin typeface="+mj-lt"/>
                <a:ea typeface="宋体"/>
                <a:cs typeface="宋体"/>
                <a:sym typeface="宋体"/>
              </a:rPr>
              <a:t>树的遍历</a:t>
            </a:r>
            <a:r>
              <a:rPr sz="2280" dirty="0" err="1">
                <a:latin typeface="+mj-lt"/>
              </a:rPr>
              <a:t>”</a:t>
            </a:r>
            <a:r>
              <a:rPr sz="2280" dirty="0" err="1">
                <a:latin typeface="+mj-lt"/>
                <a:ea typeface="宋体"/>
                <a:cs typeface="宋体"/>
                <a:sym typeface="宋体"/>
              </a:rPr>
              <a:t>找到所有解</a:t>
            </a:r>
            <a:r>
              <a:rPr sz="2280" dirty="0">
                <a:latin typeface="+mj-lt"/>
                <a:ea typeface="宋体"/>
                <a:cs typeface="宋体"/>
                <a:sym typeface="宋体"/>
              </a:rPr>
              <a:t>。</a:t>
            </a:r>
            <a:endParaRPr sz="2280" dirty="0">
              <a:latin typeface="+mj-lt"/>
            </a:endParaRPr>
          </a:p>
          <a:p>
            <a:pPr marL="705802" lvl="1" indent="-271462" defTabSz="868680">
              <a:spcBef>
                <a:spcPts val="600"/>
              </a:spcBef>
              <a:defRPr sz="1800"/>
            </a:pPr>
            <a:r>
              <a:rPr sz="2660" b="1" dirty="0" err="1">
                <a:solidFill>
                  <a:srgbClr val="FF0000"/>
                </a:solidFill>
                <a:latin typeface="+mj-lt"/>
                <a:ea typeface="宋体"/>
                <a:cs typeface="宋体"/>
                <a:sym typeface="宋体"/>
              </a:rPr>
              <a:t>通常用排除法，减少搜索空间</a:t>
            </a:r>
            <a:endParaRPr sz="2660" b="1" dirty="0">
              <a:solidFill>
                <a:srgbClr val="FF0000"/>
              </a:solidFill>
              <a:latin typeface="+mj-lt"/>
              <a:ea typeface="宋体"/>
              <a:cs typeface="宋体"/>
              <a:sym typeface="宋体"/>
            </a:endParaRPr>
          </a:p>
        </p:txBody>
      </p:sp>
    </p:spTree>
    <p:extLst>
      <p:ext uri="{BB962C8B-B14F-4D97-AF65-F5344CB8AC3E}">
        <p14:creationId xmlns="" xmlns:p14="http://schemas.microsoft.com/office/powerpoint/2010/main" val="23599517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
                                            <p:txEl>
                                              <p:pRg st="2" end="2"/>
                                            </p:txEl>
                                          </p:spTgt>
                                        </p:tgtEl>
                                        <p:attrNameLst>
                                          <p:attrName>style.visibility</p:attrName>
                                        </p:attrNameLst>
                                      </p:cBhvr>
                                      <p:to>
                                        <p:strVal val="visible"/>
                                      </p:to>
                                    </p:set>
                                    <p:animEffect transition="in" filter="blinds(horizontal)">
                                      <p:cBhvr>
                                        <p:cTn id="7" dur="500"/>
                                        <p:tgtEl>
                                          <p:spTgt spid="32">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
                                            <p:txEl>
                                              <p:pRg st="3" end="3"/>
                                            </p:txEl>
                                          </p:spTgt>
                                        </p:tgtEl>
                                        <p:attrNameLst>
                                          <p:attrName>style.visibility</p:attrName>
                                        </p:attrNameLst>
                                      </p:cBhvr>
                                      <p:to>
                                        <p:strVal val="visible"/>
                                      </p:to>
                                    </p:set>
                                    <p:animEffect transition="in" filter="blinds(horizontal)">
                                      <p:cBhvr>
                                        <p:cTn id="10" dur="500"/>
                                        <p:tgtEl>
                                          <p:spTgt spid="32">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2">
                                            <p:txEl>
                                              <p:pRg st="4" end="4"/>
                                            </p:txEl>
                                          </p:spTgt>
                                        </p:tgtEl>
                                        <p:attrNameLst>
                                          <p:attrName>style.visibility</p:attrName>
                                        </p:attrNameLst>
                                      </p:cBhvr>
                                      <p:to>
                                        <p:strVal val="visible"/>
                                      </p:to>
                                    </p:set>
                                    <p:animEffect transition="in" filter="blinds(horizontal)">
                                      <p:cBhvr>
                                        <p:cTn id="13" dur="500"/>
                                        <p:tgtEl>
                                          <p:spTgt spid="32">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2">
                                            <p:txEl>
                                              <p:pRg st="5" end="5"/>
                                            </p:txEl>
                                          </p:spTgt>
                                        </p:tgtEl>
                                        <p:attrNameLst>
                                          <p:attrName>style.visibility</p:attrName>
                                        </p:attrNameLst>
                                      </p:cBhvr>
                                      <p:to>
                                        <p:strVal val="visible"/>
                                      </p:to>
                                    </p:set>
                                    <p:animEffect transition="in" filter="blinds(horizontal)">
                                      <p:cBhvr>
                                        <p:cTn id="16" dur="500"/>
                                        <p:tgtEl>
                                          <p:spTgt spid="3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2"/>
          </p:nvPr>
        </p:nvSpPr>
        <p:spPr/>
        <p:txBody>
          <a:bodyPr/>
          <a:lstStyle/>
          <a:p>
            <a:fld id="{203F0060-A73A-493F-81A9-56112A0F2D9B}" type="slidenum">
              <a:rPr lang="zh-CN" altLang="en-US"/>
              <a:pPr/>
              <a:t>12</a:t>
            </a:fld>
            <a:endParaRPr lang="en-US" altLang="zh-CN"/>
          </a:p>
        </p:txBody>
      </p:sp>
      <p:sp>
        <p:nvSpPr>
          <p:cNvPr id="285700" name="Rectangle 4"/>
          <p:cNvSpPr>
            <a:spLocks noChangeArrowheads="1"/>
          </p:cNvSpPr>
          <p:nvPr/>
        </p:nvSpPr>
        <p:spPr bwMode="auto">
          <a:xfrm>
            <a:off x="823720" y="476842"/>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ctr"/>
            <a:r>
              <a:rPr lang="zh-CN" altLang="en-US" dirty="0">
                <a:effectLst>
                  <a:outerShdw blurRad="38100" dist="38100" dir="2700000" algn="tl">
                    <a:srgbClr val="C0C0C0"/>
                  </a:outerShdw>
                </a:effectLst>
                <a:ea typeface="黑体" panose="02010609060101010101" pitchFamily="49" charset="-122"/>
              </a:rPr>
              <a:t>回溯法的基本思想</a:t>
            </a:r>
          </a:p>
        </p:txBody>
      </p:sp>
      <p:sp>
        <p:nvSpPr>
          <p:cNvPr id="285745" name="Text Box 49"/>
          <p:cNvSpPr txBox="1">
            <a:spLocks noChangeArrowheads="1"/>
          </p:cNvSpPr>
          <p:nvPr/>
        </p:nvSpPr>
        <p:spPr bwMode="auto">
          <a:xfrm>
            <a:off x="334124" y="1389849"/>
            <a:ext cx="8372475"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en-US" altLang="zh-CN" sz="2800" b="1" dirty="0">
                <a:solidFill>
                  <a:srgbClr val="FF0000"/>
                </a:solidFill>
                <a:ea typeface="楷体_GB2312" pitchFamily="49" charset="-122"/>
              </a:rPr>
              <a:t>(1)</a:t>
            </a:r>
            <a:r>
              <a:rPr lang="zh-CN" altLang="en-US" sz="2800" b="1" dirty="0">
                <a:solidFill>
                  <a:srgbClr val="FF0000"/>
                </a:solidFill>
                <a:ea typeface="楷体_GB2312" pitchFamily="49" charset="-122"/>
              </a:rPr>
              <a:t>针对所给问题，定义问题的解空间</a:t>
            </a:r>
            <a:r>
              <a:rPr lang="zh-CN" altLang="en-US" sz="2800" b="1" dirty="0" smtClean="0">
                <a:solidFill>
                  <a:srgbClr val="FF0000"/>
                </a:solidFill>
                <a:ea typeface="楷体_GB2312" pitchFamily="49" charset="-122"/>
              </a:rPr>
              <a:t>；</a:t>
            </a:r>
            <a:endParaRPr lang="en-US" altLang="zh-CN" sz="2800" b="1" dirty="0" smtClean="0">
              <a:solidFill>
                <a:srgbClr val="FF0000"/>
              </a:solidFill>
              <a:ea typeface="楷体_GB2312" pitchFamily="49" charset="-122"/>
            </a:endParaRPr>
          </a:p>
          <a:p>
            <a:endParaRPr lang="zh-CN" altLang="en-US" sz="2800" b="1" dirty="0">
              <a:solidFill>
                <a:srgbClr val="FF0000"/>
              </a:solidFill>
              <a:ea typeface="楷体_GB2312" pitchFamily="49" charset="-122"/>
            </a:endParaRPr>
          </a:p>
          <a:p>
            <a:r>
              <a:rPr lang="en-US" altLang="zh-CN" sz="2800" b="1" dirty="0">
                <a:solidFill>
                  <a:srgbClr val="FF0000"/>
                </a:solidFill>
                <a:ea typeface="楷体_GB2312" pitchFamily="49" charset="-122"/>
              </a:rPr>
              <a:t>(2)</a:t>
            </a:r>
            <a:r>
              <a:rPr lang="zh-CN" altLang="en-US" sz="2800" b="1" dirty="0">
                <a:solidFill>
                  <a:srgbClr val="FF0000"/>
                </a:solidFill>
                <a:ea typeface="楷体_GB2312" pitchFamily="49" charset="-122"/>
              </a:rPr>
              <a:t>确定易于搜索的解空间结构</a:t>
            </a:r>
            <a:r>
              <a:rPr lang="zh-CN" altLang="en-US" sz="2800" b="1" dirty="0" smtClean="0">
                <a:solidFill>
                  <a:srgbClr val="FF0000"/>
                </a:solidFill>
                <a:ea typeface="楷体_GB2312" pitchFamily="49" charset="-122"/>
              </a:rPr>
              <a:t>；（构造状态空间树）</a:t>
            </a:r>
            <a:endParaRPr lang="en-US" altLang="zh-CN" sz="2800" b="1" dirty="0" smtClean="0">
              <a:solidFill>
                <a:srgbClr val="FF0000"/>
              </a:solidFill>
              <a:ea typeface="楷体_GB2312" pitchFamily="49" charset="-122"/>
            </a:endParaRPr>
          </a:p>
          <a:p>
            <a:endParaRPr lang="zh-CN" altLang="en-US" sz="2800" b="1" dirty="0">
              <a:solidFill>
                <a:srgbClr val="FF0000"/>
              </a:solidFill>
              <a:ea typeface="楷体_GB2312" pitchFamily="49" charset="-122"/>
            </a:endParaRPr>
          </a:p>
          <a:p>
            <a:r>
              <a:rPr lang="en-US" altLang="zh-CN" sz="2800" b="1" dirty="0">
                <a:solidFill>
                  <a:srgbClr val="FF0000"/>
                </a:solidFill>
                <a:ea typeface="楷体_GB2312" pitchFamily="49" charset="-122"/>
              </a:rPr>
              <a:t>(3)</a:t>
            </a:r>
            <a:r>
              <a:rPr lang="zh-CN" altLang="en-US" sz="2800" b="1" dirty="0">
                <a:solidFill>
                  <a:srgbClr val="FF0000"/>
                </a:solidFill>
                <a:ea typeface="楷体_GB2312" pitchFamily="49" charset="-122"/>
              </a:rPr>
              <a:t>以深度优先方式搜索解空间，并在搜索过程中用剪枝函数避免无效搜索。</a:t>
            </a:r>
          </a:p>
        </p:txBody>
      </p:sp>
    </p:spTree>
    <p:extLst>
      <p:ext uri="{BB962C8B-B14F-4D97-AF65-F5344CB8AC3E}">
        <p14:creationId xmlns="" xmlns:p14="http://schemas.microsoft.com/office/powerpoint/2010/main" val="15916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5745">
                                            <p:txEl>
                                              <p:pRg st="2" end="2"/>
                                            </p:txEl>
                                          </p:spTgt>
                                        </p:tgtEl>
                                        <p:attrNameLst>
                                          <p:attrName>style.visibility</p:attrName>
                                        </p:attrNameLst>
                                      </p:cBhvr>
                                      <p:to>
                                        <p:strVal val="visible"/>
                                      </p:to>
                                    </p:set>
                                    <p:animEffect transition="in" filter="blinds(horizontal)">
                                      <p:cBhvr>
                                        <p:cTn id="7" dur="500"/>
                                        <p:tgtEl>
                                          <p:spTgt spid="28574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5745">
                                            <p:txEl>
                                              <p:pRg st="4" end="4"/>
                                            </p:txEl>
                                          </p:spTgt>
                                        </p:tgtEl>
                                        <p:attrNameLst>
                                          <p:attrName>style.visibility</p:attrName>
                                        </p:attrNameLst>
                                      </p:cBhvr>
                                      <p:to>
                                        <p:strVal val="visible"/>
                                      </p:to>
                                    </p:set>
                                    <p:animEffect transition="in" filter="blinds(horizontal)">
                                      <p:cBhvr>
                                        <p:cTn id="12" dur="500"/>
                                        <p:tgtEl>
                                          <p:spTgt spid="2857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2"/>
          </p:nvPr>
        </p:nvSpPr>
        <p:spPr/>
        <p:txBody>
          <a:bodyPr/>
          <a:lstStyle/>
          <a:p>
            <a:fld id="{203F0060-A73A-493F-81A9-56112A0F2D9B}" type="slidenum">
              <a:rPr lang="zh-CN" altLang="en-US"/>
              <a:pPr/>
              <a:t>13</a:t>
            </a:fld>
            <a:endParaRPr lang="en-US" altLang="zh-CN"/>
          </a:p>
        </p:txBody>
      </p:sp>
      <p:sp>
        <p:nvSpPr>
          <p:cNvPr id="285700" name="Rectangle 4"/>
          <p:cNvSpPr>
            <a:spLocks noChangeArrowheads="1"/>
          </p:cNvSpPr>
          <p:nvPr/>
        </p:nvSpPr>
        <p:spPr bwMode="auto">
          <a:xfrm>
            <a:off x="823720" y="476842"/>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ctr"/>
            <a:r>
              <a:rPr lang="zh-CN" altLang="en-US" dirty="0">
                <a:effectLst>
                  <a:outerShdw blurRad="38100" dist="38100" dir="2700000" algn="tl">
                    <a:srgbClr val="C0C0C0"/>
                  </a:outerShdw>
                </a:effectLst>
                <a:ea typeface="黑体" panose="02010609060101010101" pitchFamily="49" charset="-122"/>
              </a:rPr>
              <a:t>回溯法的基本思想</a:t>
            </a:r>
          </a:p>
        </p:txBody>
      </p:sp>
      <p:sp>
        <p:nvSpPr>
          <p:cNvPr id="285745" name="Text Box 49"/>
          <p:cNvSpPr txBox="1">
            <a:spLocks noChangeArrowheads="1"/>
          </p:cNvSpPr>
          <p:nvPr/>
        </p:nvSpPr>
        <p:spPr bwMode="auto">
          <a:xfrm>
            <a:off x="334124" y="1300199"/>
            <a:ext cx="8372475" cy="180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en-US" altLang="zh-CN" sz="2800" b="1" dirty="0">
                <a:solidFill>
                  <a:srgbClr val="FF0000"/>
                </a:solidFill>
                <a:ea typeface="楷体_GB2312" pitchFamily="49" charset="-122"/>
              </a:rPr>
              <a:t>(1)</a:t>
            </a:r>
            <a:r>
              <a:rPr lang="zh-CN" altLang="en-US" sz="2800" b="1" dirty="0">
                <a:solidFill>
                  <a:srgbClr val="FF0000"/>
                </a:solidFill>
                <a:ea typeface="楷体_GB2312" pitchFamily="49" charset="-122"/>
              </a:rPr>
              <a:t>针对所给问题，定义问题的解空间；</a:t>
            </a:r>
          </a:p>
          <a:p>
            <a:r>
              <a:rPr lang="en-US" altLang="zh-CN" sz="2800" b="1" dirty="0">
                <a:solidFill>
                  <a:srgbClr val="FF0000"/>
                </a:solidFill>
                <a:ea typeface="楷体_GB2312" pitchFamily="49" charset="-122"/>
              </a:rPr>
              <a:t>(2)</a:t>
            </a:r>
            <a:r>
              <a:rPr lang="zh-CN" altLang="en-US" sz="2800" b="1" dirty="0">
                <a:solidFill>
                  <a:srgbClr val="FF0000"/>
                </a:solidFill>
                <a:ea typeface="楷体_GB2312" pitchFamily="49" charset="-122"/>
              </a:rPr>
              <a:t>确定易于搜索的解空间结构；</a:t>
            </a:r>
          </a:p>
          <a:p>
            <a:r>
              <a:rPr lang="en-US" altLang="zh-CN" sz="2800" b="1" dirty="0">
                <a:solidFill>
                  <a:srgbClr val="FF0000"/>
                </a:solidFill>
                <a:ea typeface="楷体_GB2312" pitchFamily="49" charset="-122"/>
              </a:rPr>
              <a:t>(3)</a:t>
            </a:r>
            <a:r>
              <a:rPr lang="zh-CN" altLang="en-US" sz="2800" b="1" dirty="0">
                <a:solidFill>
                  <a:srgbClr val="FF0000"/>
                </a:solidFill>
                <a:ea typeface="楷体_GB2312" pitchFamily="49" charset="-122"/>
              </a:rPr>
              <a:t>以深度优先方式搜索解空间，并在搜索过程中用剪枝函数避免无效搜索。</a:t>
            </a:r>
          </a:p>
        </p:txBody>
      </p:sp>
      <p:sp>
        <p:nvSpPr>
          <p:cNvPr id="285746" name="Text Box 50"/>
          <p:cNvSpPr txBox="1">
            <a:spLocks noChangeArrowheads="1"/>
          </p:cNvSpPr>
          <p:nvPr/>
        </p:nvSpPr>
        <p:spPr bwMode="auto">
          <a:xfrm>
            <a:off x="468313" y="3233024"/>
            <a:ext cx="8228012" cy="1373187"/>
          </a:xfrm>
          <a:prstGeom prst="rect">
            <a:avLst/>
          </a:prstGeom>
          <a:solidFill>
            <a:srgbClr val="FFCC00"/>
          </a:solidFill>
          <a:ln>
            <a:noFill/>
          </a:ln>
          <a:effectLst/>
          <a:extLs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800" dirty="0">
                <a:ea typeface="楷体_GB2312" pitchFamily="49" charset="-122"/>
              </a:rPr>
              <a:t>常用剪枝函数：</a:t>
            </a:r>
          </a:p>
          <a:p>
            <a:r>
              <a:rPr lang="en-US" altLang="zh-CN" sz="2800" dirty="0" smtClean="0">
                <a:ea typeface="楷体_GB2312" pitchFamily="49" charset="-122"/>
              </a:rPr>
              <a:t>1. </a:t>
            </a:r>
            <a:r>
              <a:rPr lang="zh-CN" altLang="en-US" sz="2800" dirty="0" smtClean="0">
                <a:ea typeface="楷体_GB2312" pitchFamily="49" charset="-122"/>
              </a:rPr>
              <a:t>用</a:t>
            </a:r>
            <a:r>
              <a:rPr lang="zh-CN" altLang="en-US" sz="2800" dirty="0">
                <a:ea typeface="楷体_GB2312" pitchFamily="49" charset="-122"/>
              </a:rPr>
              <a:t>约束函数在扩展结点处剪去不满足约束的子树；</a:t>
            </a:r>
          </a:p>
          <a:p>
            <a:r>
              <a:rPr lang="en-US" altLang="zh-CN" sz="2800" dirty="0" smtClean="0">
                <a:ea typeface="楷体_GB2312" pitchFamily="49" charset="-122"/>
              </a:rPr>
              <a:t>2. </a:t>
            </a:r>
            <a:r>
              <a:rPr lang="zh-CN" altLang="en-US" sz="2800" dirty="0" smtClean="0">
                <a:ea typeface="楷体_GB2312" pitchFamily="49" charset="-122"/>
              </a:rPr>
              <a:t>用</a:t>
            </a:r>
            <a:r>
              <a:rPr lang="zh-CN" altLang="en-US" sz="2800" dirty="0">
                <a:ea typeface="楷体_GB2312" pitchFamily="49" charset="-122"/>
              </a:rPr>
              <a:t>限界函数剪去得不到最优解的子树。</a:t>
            </a:r>
            <a:endParaRPr lang="zh-CN" altLang="en-US" sz="2400" dirty="0">
              <a:ea typeface="楷体_GB2312" pitchFamily="49" charset="-122"/>
            </a:endParaRPr>
          </a:p>
        </p:txBody>
      </p:sp>
      <p:sp>
        <p:nvSpPr>
          <p:cNvPr id="285747" name="Text Box 51"/>
          <p:cNvSpPr txBox="1">
            <a:spLocks noChangeArrowheads="1"/>
          </p:cNvSpPr>
          <p:nvPr/>
        </p:nvSpPr>
        <p:spPr bwMode="auto">
          <a:xfrm>
            <a:off x="250825" y="4652963"/>
            <a:ext cx="8588375" cy="19389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ea typeface="楷体_GB2312" pitchFamily="49" charset="-122"/>
              </a:rPr>
              <a:t>用回溯法解题的一个显著特征是在搜索过程中</a:t>
            </a:r>
            <a:r>
              <a:rPr lang="zh-CN" altLang="en-US" sz="2400" b="1" dirty="0">
                <a:solidFill>
                  <a:srgbClr val="FF0000"/>
                </a:solidFill>
                <a:ea typeface="楷体_GB2312" pitchFamily="49" charset="-122"/>
              </a:rPr>
              <a:t>动态产生问题的解空间</a:t>
            </a:r>
            <a:r>
              <a:rPr lang="zh-CN" altLang="en-US" sz="2400" dirty="0">
                <a:ea typeface="楷体_GB2312" pitchFamily="49" charset="-122"/>
              </a:rPr>
              <a:t>。在任何时刻，算法只保存从根结点到当前扩展结点的路径。如果解空间树中从根结点到叶结点的最长路径的长度为</a:t>
            </a:r>
            <a:r>
              <a:rPr lang="en-US" altLang="zh-CN" sz="2400" dirty="0">
                <a:ea typeface="楷体_GB2312" pitchFamily="49" charset="-122"/>
              </a:rPr>
              <a:t>h(n)</a:t>
            </a:r>
            <a:r>
              <a:rPr lang="zh-CN" altLang="en-US" sz="2400" dirty="0">
                <a:ea typeface="楷体_GB2312" pitchFamily="49" charset="-122"/>
              </a:rPr>
              <a:t>，则回溯法所需的计算空间通常为</a:t>
            </a:r>
            <a:r>
              <a:rPr lang="en-US" altLang="zh-CN" sz="2400" dirty="0">
                <a:ea typeface="楷体_GB2312" pitchFamily="49" charset="-122"/>
              </a:rPr>
              <a:t>O(h(n))</a:t>
            </a:r>
            <a:r>
              <a:rPr lang="zh-CN" altLang="en-US" sz="2400" dirty="0">
                <a:ea typeface="楷体_GB2312" pitchFamily="49" charset="-122"/>
              </a:rPr>
              <a:t>。</a:t>
            </a:r>
            <a:r>
              <a:rPr lang="zh-CN" altLang="en-US" sz="2400" b="1" dirty="0">
                <a:solidFill>
                  <a:srgbClr val="FF0000"/>
                </a:solidFill>
                <a:ea typeface="楷体_GB2312" pitchFamily="49" charset="-122"/>
              </a:rPr>
              <a:t>而显式地存储整个解空间则需要</a:t>
            </a:r>
            <a:r>
              <a:rPr lang="en-US" altLang="zh-CN" sz="2400" b="1" dirty="0">
                <a:solidFill>
                  <a:srgbClr val="FF0000"/>
                </a:solidFill>
                <a:ea typeface="楷体_GB2312" pitchFamily="49" charset="-122"/>
              </a:rPr>
              <a:t>O(2</a:t>
            </a:r>
            <a:r>
              <a:rPr lang="en-US" altLang="zh-CN" sz="2400" b="1" baseline="30000" dirty="0">
                <a:solidFill>
                  <a:srgbClr val="FF0000"/>
                </a:solidFill>
                <a:ea typeface="楷体_GB2312" pitchFamily="49" charset="-122"/>
              </a:rPr>
              <a:t>h(n)</a:t>
            </a:r>
            <a:r>
              <a:rPr lang="en-US" altLang="zh-CN" sz="2400" b="1" dirty="0">
                <a:solidFill>
                  <a:srgbClr val="FF0000"/>
                </a:solidFill>
                <a:ea typeface="楷体_GB2312" pitchFamily="49" charset="-122"/>
              </a:rPr>
              <a:t>)</a:t>
            </a:r>
            <a:r>
              <a:rPr lang="zh-CN" altLang="en-US" sz="2400" b="1" dirty="0">
                <a:solidFill>
                  <a:srgbClr val="FF0000"/>
                </a:solidFill>
                <a:ea typeface="楷体_GB2312" pitchFamily="49" charset="-122"/>
              </a:rPr>
              <a:t>或</a:t>
            </a:r>
            <a:r>
              <a:rPr lang="en-US" altLang="zh-CN" sz="2400" b="1" dirty="0">
                <a:solidFill>
                  <a:srgbClr val="FF0000"/>
                </a:solidFill>
                <a:ea typeface="楷体_GB2312" pitchFamily="49" charset="-122"/>
              </a:rPr>
              <a:t>O(h(n)!)</a:t>
            </a:r>
            <a:r>
              <a:rPr lang="zh-CN" altLang="en-US" sz="2400" b="1" dirty="0">
                <a:solidFill>
                  <a:srgbClr val="FF0000"/>
                </a:solidFill>
                <a:ea typeface="楷体_GB2312" pitchFamily="49" charset="-122"/>
              </a:rPr>
              <a:t>内存空间。</a:t>
            </a:r>
          </a:p>
        </p:txBody>
      </p:sp>
    </p:spTree>
    <p:extLst>
      <p:ext uri="{BB962C8B-B14F-4D97-AF65-F5344CB8AC3E}">
        <p14:creationId xmlns="" xmlns:p14="http://schemas.microsoft.com/office/powerpoint/2010/main" val="15916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5747">
                                            <p:txEl>
                                              <p:pRg st="0" end="0"/>
                                            </p:txEl>
                                          </p:spTgt>
                                        </p:tgtEl>
                                        <p:attrNameLst>
                                          <p:attrName>style.visibility</p:attrName>
                                        </p:attrNameLst>
                                      </p:cBhvr>
                                      <p:to>
                                        <p:strVal val="visible"/>
                                      </p:to>
                                    </p:set>
                                    <p:animEffect transition="in" filter="blinds(horizontal)">
                                      <p:cBhvr>
                                        <p:cTn id="7" dur="500"/>
                                        <p:tgtEl>
                                          <p:spTgt spid="2857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31"/>
          <p:cNvSpPr>
            <a:spLocks noGrp="1"/>
          </p:cNvSpPr>
          <p:nvPr>
            <p:ph type="title"/>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lang="zh-CN" altLang="en-US" sz="4000" dirty="0"/>
              <a:t>状态空间树</a:t>
            </a:r>
            <a:endParaRPr sz="4000" dirty="0"/>
          </a:p>
        </p:txBody>
      </p:sp>
      <p:sp>
        <p:nvSpPr>
          <p:cNvPr id="27650" name="Rectangle 2"/>
          <p:cNvSpPr>
            <a:spLocks noGrp="1" noChangeArrowheads="1"/>
          </p:cNvSpPr>
          <p:nvPr>
            <p:ph idx="1"/>
          </p:nvPr>
        </p:nvSpPr>
        <p:spPr>
          <a:xfrm>
            <a:off x="533400" y="1295400"/>
            <a:ext cx="8229600" cy="4525963"/>
          </a:xfrm>
        </p:spPr>
        <p:txBody>
          <a:bodyPr/>
          <a:lstStyle/>
          <a:p>
            <a:pPr eaLnBrk="1" hangingPunct="1"/>
            <a:r>
              <a:rPr lang="zh-CN" altLang="en-US" dirty="0" smtClean="0"/>
              <a:t>状态空间树看成为一棵</a:t>
            </a:r>
            <a:r>
              <a:rPr lang="zh-CN" altLang="en-US" b="1" dirty="0" smtClean="0">
                <a:solidFill>
                  <a:srgbClr val="FF0000"/>
                </a:solidFill>
              </a:rPr>
              <a:t>高度</a:t>
            </a:r>
            <a:r>
              <a:rPr lang="zh-CN" altLang="en-US" dirty="0" smtClean="0"/>
              <a:t>为    的树，</a:t>
            </a:r>
          </a:p>
          <a:p>
            <a:pPr eaLnBrk="1" hangingPunct="1"/>
            <a:r>
              <a:rPr lang="zh-CN" altLang="en-US" dirty="0" smtClean="0"/>
              <a:t>第</a:t>
            </a:r>
            <a:r>
              <a:rPr lang="en-US" altLang="zh-CN" dirty="0" smtClean="0"/>
              <a:t>0</a:t>
            </a:r>
            <a:r>
              <a:rPr lang="zh-CN" altLang="en-US" dirty="0" smtClean="0"/>
              <a:t>层有              个分支结点，构成     棵子树，每一棵子树都有           个分支结点。</a:t>
            </a:r>
          </a:p>
          <a:p>
            <a:pPr eaLnBrk="1" hangingPunct="1"/>
            <a:r>
              <a:rPr lang="zh-CN" altLang="en-US" dirty="0" smtClean="0"/>
              <a:t>第</a:t>
            </a:r>
            <a:r>
              <a:rPr lang="en-US" altLang="zh-CN" dirty="0" smtClean="0"/>
              <a:t>1</a:t>
            </a:r>
            <a:r>
              <a:rPr lang="zh-CN" altLang="en-US" dirty="0" smtClean="0"/>
              <a:t>层，有            个分支结点，构成            棵子树。</a:t>
            </a:r>
          </a:p>
          <a:p>
            <a:pPr eaLnBrk="1" hangingPunct="1"/>
            <a:r>
              <a:rPr lang="zh-CN" altLang="en-US" dirty="0" smtClean="0"/>
              <a:t>第         层，有                               个结点，它们都是叶子结点。 </a:t>
            </a:r>
          </a:p>
        </p:txBody>
      </p:sp>
      <p:sp>
        <p:nvSpPr>
          <p:cNvPr id="27651" name="Rectangle 3"/>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2" name="Object 4"/>
          <p:cNvGraphicFramePr>
            <a:graphicFrameLocks noChangeAspect="1"/>
          </p:cNvGraphicFramePr>
          <p:nvPr/>
        </p:nvGraphicFramePr>
        <p:xfrm>
          <a:off x="5589141" y="1361679"/>
          <a:ext cx="403261" cy="435958"/>
        </p:xfrm>
        <a:graphic>
          <a:graphicData uri="http://schemas.openxmlformats.org/presentationml/2006/ole">
            <p:oleObj spid="_x0000_s3090" name="公式" r:id="rId3" imgW="114102" imgH="126780" progId="Equation.3">
              <p:embed/>
            </p:oleObj>
          </a:graphicData>
        </a:graphic>
      </p:graphicFrame>
      <p:sp>
        <p:nvSpPr>
          <p:cNvPr id="27653" name="Rectangle 5"/>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4" name="Object 6"/>
          <p:cNvGraphicFramePr>
            <a:graphicFrameLocks noChangeAspect="1"/>
          </p:cNvGraphicFramePr>
          <p:nvPr/>
        </p:nvGraphicFramePr>
        <p:xfrm>
          <a:off x="2216649" y="1868185"/>
          <a:ext cx="1219200" cy="434975"/>
        </p:xfrm>
        <a:graphic>
          <a:graphicData uri="http://schemas.openxmlformats.org/presentationml/2006/ole">
            <p:oleObj spid="_x0000_s3091" name="公式" r:id="rId4" imgW="533169" imgH="190417" progId="Equation.3">
              <p:embed/>
            </p:oleObj>
          </a:graphicData>
        </a:graphic>
      </p:graphicFrame>
      <p:sp>
        <p:nvSpPr>
          <p:cNvPr id="27655" name="Rectangle 7"/>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6" name="Object 8"/>
          <p:cNvGraphicFramePr>
            <a:graphicFrameLocks noChangeAspect="1"/>
          </p:cNvGraphicFramePr>
          <p:nvPr/>
        </p:nvGraphicFramePr>
        <p:xfrm>
          <a:off x="6274942" y="1833081"/>
          <a:ext cx="533400" cy="533400"/>
        </p:xfrm>
        <a:graphic>
          <a:graphicData uri="http://schemas.openxmlformats.org/presentationml/2006/ole">
            <p:oleObj spid="_x0000_s3092" name="公式" r:id="rId5" imgW="190417" imgH="190417" progId="Equation.3">
              <p:embed/>
            </p:oleObj>
          </a:graphicData>
        </a:graphic>
      </p:graphicFrame>
      <p:sp>
        <p:nvSpPr>
          <p:cNvPr id="27657" name="Rectangle 9"/>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8" name="Object 10"/>
          <p:cNvGraphicFramePr>
            <a:graphicFrameLocks noChangeAspect="1"/>
          </p:cNvGraphicFramePr>
          <p:nvPr/>
        </p:nvGraphicFramePr>
        <p:xfrm>
          <a:off x="3045431" y="2315110"/>
          <a:ext cx="1219200" cy="460375"/>
        </p:xfrm>
        <a:graphic>
          <a:graphicData uri="http://schemas.openxmlformats.org/presentationml/2006/ole">
            <p:oleObj spid="_x0000_s3093" name="公式" r:id="rId6" imgW="508000" imgH="190500" progId="Equation.3">
              <p:embed/>
            </p:oleObj>
          </a:graphicData>
        </a:graphic>
      </p:graphicFrame>
      <p:sp>
        <p:nvSpPr>
          <p:cNvPr id="27659" name="Rectangle 11"/>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0" name="Object 12"/>
          <p:cNvGraphicFramePr>
            <a:graphicFrameLocks noChangeAspect="1"/>
          </p:cNvGraphicFramePr>
          <p:nvPr/>
        </p:nvGraphicFramePr>
        <p:xfrm>
          <a:off x="2556553" y="2770331"/>
          <a:ext cx="1219200" cy="519112"/>
        </p:xfrm>
        <a:graphic>
          <a:graphicData uri="http://schemas.openxmlformats.org/presentationml/2006/ole">
            <p:oleObj spid="_x0000_s3094" name="公式" r:id="rId7" imgW="444307" imgH="190417" progId="Equation.3">
              <p:embed/>
            </p:oleObj>
          </a:graphicData>
        </a:graphic>
      </p:graphicFrame>
      <p:sp>
        <p:nvSpPr>
          <p:cNvPr id="27661" name="Rectangle 13"/>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2" name="Rectangle 1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3" name="Object 15"/>
          <p:cNvGraphicFramePr>
            <a:graphicFrameLocks noChangeAspect="1"/>
          </p:cNvGraphicFramePr>
          <p:nvPr/>
        </p:nvGraphicFramePr>
        <p:xfrm>
          <a:off x="6384533" y="2766317"/>
          <a:ext cx="1295400" cy="550863"/>
        </p:xfrm>
        <a:graphic>
          <a:graphicData uri="http://schemas.openxmlformats.org/presentationml/2006/ole">
            <p:oleObj spid="_x0000_s3095" name="公式" r:id="rId8" imgW="444307" imgH="190417" progId="Equation.3">
              <p:embed/>
            </p:oleObj>
          </a:graphicData>
        </a:graphic>
      </p:graphicFrame>
      <p:sp>
        <p:nvSpPr>
          <p:cNvPr id="27664" name="Rectangle 16"/>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5" name="Object 17"/>
          <p:cNvGraphicFramePr>
            <a:graphicFrameLocks noChangeAspect="1"/>
          </p:cNvGraphicFramePr>
          <p:nvPr/>
        </p:nvGraphicFramePr>
        <p:xfrm>
          <a:off x="1279132" y="3333964"/>
          <a:ext cx="838200" cy="477838"/>
        </p:xfrm>
        <a:graphic>
          <a:graphicData uri="http://schemas.openxmlformats.org/presentationml/2006/ole">
            <p:oleObj spid="_x0000_s3096" name="公式" r:id="rId9" imgW="266469" imgH="152268" progId="Equation.3">
              <p:embed/>
            </p:oleObj>
          </a:graphicData>
        </a:graphic>
      </p:graphicFrame>
      <p:sp>
        <p:nvSpPr>
          <p:cNvPr id="27666" name="Rectangle 18"/>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7" name="Object 19"/>
          <p:cNvGraphicFramePr>
            <a:graphicFrameLocks noChangeAspect="1"/>
          </p:cNvGraphicFramePr>
          <p:nvPr/>
        </p:nvGraphicFramePr>
        <p:xfrm>
          <a:off x="3088997" y="3206206"/>
          <a:ext cx="2872534" cy="598445"/>
        </p:xfrm>
        <a:graphic>
          <a:graphicData uri="http://schemas.openxmlformats.org/presentationml/2006/ole">
            <p:oleObj spid="_x0000_s3097" name="公式" r:id="rId10" imgW="914400" imgH="190500" progId="Equation.3">
              <p:embed/>
            </p:oleObj>
          </a:graphicData>
        </a:graphic>
      </p:graphicFrame>
    </p:spTree>
    <p:extLst>
      <p:ext uri="{BB962C8B-B14F-4D97-AF65-F5344CB8AC3E}">
        <p14:creationId xmlns="" xmlns:p14="http://schemas.microsoft.com/office/powerpoint/2010/main" val="20853870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6"/>
          <p:cNvSpPr>
            <a:spLocks noChangeArrowheads="1"/>
          </p:cNvSpPr>
          <p:nvPr/>
        </p:nvSpPr>
        <p:spPr bwMode="auto">
          <a:xfrm>
            <a:off x="0" y="23288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0180" name="Object 5"/>
          <p:cNvGraphicFramePr>
            <a:graphicFrameLocks noChangeAspect="1"/>
          </p:cNvGraphicFramePr>
          <p:nvPr>
            <p:extLst>
              <p:ext uri="{D42A27DB-BD31-4B8C-83A1-F6EECF244321}">
                <p14:modId xmlns="" xmlns:p14="http://schemas.microsoft.com/office/powerpoint/2010/main" val="1265356714"/>
              </p:ext>
            </p:extLst>
          </p:nvPr>
        </p:nvGraphicFramePr>
        <p:xfrm>
          <a:off x="246743" y="3044315"/>
          <a:ext cx="8305800" cy="3052819"/>
        </p:xfrm>
        <a:graphic>
          <a:graphicData uri="http://schemas.openxmlformats.org/presentationml/2006/ole">
            <p:oleObj spid="_x0000_s5123" name="图片" r:id="rId3" imgW="4671638" imgH="2199714" progId="Word.Picture.8">
              <p:embed/>
            </p:oleObj>
          </a:graphicData>
        </a:graphic>
      </p:graphicFrame>
      <p:sp>
        <p:nvSpPr>
          <p:cNvPr id="6" name="Shape 31"/>
          <p:cNvSpPr txBox="1">
            <a:spLocks/>
          </p:cNvSpPr>
          <p:nvPr/>
        </p:nvSpPr>
        <p:spPr>
          <a:xfrm>
            <a:off x="322943" y="-62772"/>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algn="ctr">
              <a:defRPr sz="4400">
                <a:latin typeface="宋体"/>
                <a:ea typeface="宋体"/>
                <a:cs typeface="宋体"/>
                <a:sym typeface="宋体"/>
              </a:defRPr>
            </a:lvl1pPr>
            <a:lvl2pPr algn="ctr">
              <a:defRPr sz="4400">
                <a:latin typeface="Arial"/>
                <a:ea typeface="Arial"/>
                <a:cs typeface="Arial"/>
                <a:sym typeface="Arial"/>
              </a:defRPr>
            </a:lvl2pPr>
            <a:lvl3pPr algn="ctr">
              <a:defRPr sz="4400">
                <a:latin typeface="Arial"/>
                <a:ea typeface="Arial"/>
                <a:cs typeface="Arial"/>
                <a:sym typeface="Arial"/>
              </a:defRPr>
            </a:lvl3pPr>
            <a:lvl4pPr algn="ctr">
              <a:defRPr sz="4400">
                <a:latin typeface="Arial"/>
                <a:ea typeface="Arial"/>
                <a:cs typeface="Arial"/>
                <a:sym typeface="Arial"/>
              </a:defRPr>
            </a:lvl4pPr>
            <a:lvl5pPr algn="ctr">
              <a:defRPr sz="4400">
                <a:latin typeface="Arial"/>
                <a:ea typeface="Arial"/>
                <a:cs typeface="Arial"/>
                <a:sym typeface="Arial"/>
              </a:defRPr>
            </a:lvl5pPr>
            <a:lvl6pPr indent="457200" algn="ctr">
              <a:defRPr sz="4400">
                <a:latin typeface="Arial"/>
                <a:ea typeface="Arial"/>
                <a:cs typeface="Arial"/>
                <a:sym typeface="Arial"/>
              </a:defRPr>
            </a:lvl6pPr>
            <a:lvl7pPr indent="914400" algn="ctr">
              <a:defRPr sz="4400">
                <a:latin typeface="Arial"/>
                <a:ea typeface="Arial"/>
                <a:cs typeface="Arial"/>
                <a:sym typeface="Arial"/>
              </a:defRPr>
            </a:lvl7pPr>
            <a:lvl8pPr indent="1371600" algn="ctr">
              <a:defRPr sz="4400">
                <a:latin typeface="Arial"/>
                <a:ea typeface="Arial"/>
                <a:cs typeface="Arial"/>
                <a:sym typeface="Arial"/>
              </a:defRPr>
            </a:lvl8pPr>
            <a:lvl9pPr indent="1828800" algn="ctr">
              <a:defRPr sz="4400">
                <a:latin typeface="Arial"/>
                <a:ea typeface="Arial"/>
                <a:cs typeface="Arial"/>
                <a:sym typeface="Arial"/>
              </a:defRPr>
            </a:lvl9pPr>
          </a:lstStyle>
          <a:p>
            <a:pPr>
              <a:defRPr sz="1800"/>
            </a:pPr>
            <a:r>
              <a:rPr lang="en-US" altLang="zh-CN" sz="4000" dirty="0" smtClean="0"/>
              <a:t>4</a:t>
            </a:r>
            <a:r>
              <a:rPr lang="zh-CN" altLang="en-US" sz="4000" dirty="0"/>
              <a:t>后</a:t>
            </a:r>
            <a:r>
              <a:rPr lang="zh-CN" altLang="en-US" sz="4000" dirty="0" smtClean="0"/>
              <a:t>问题</a:t>
            </a:r>
            <a:r>
              <a:rPr lang="zh-CN" altLang="en-US" sz="4000" dirty="0"/>
              <a:t>的</a:t>
            </a:r>
            <a:r>
              <a:rPr lang="zh-CN" altLang="en-US" sz="4000" dirty="0" smtClean="0"/>
              <a:t>简化状态空间</a:t>
            </a:r>
            <a:r>
              <a:rPr lang="zh-CN" altLang="en-US" sz="4000" dirty="0"/>
              <a:t>树</a:t>
            </a:r>
          </a:p>
        </p:txBody>
      </p:sp>
      <p:sp>
        <p:nvSpPr>
          <p:cNvPr id="7" name="Rectangle 3"/>
          <p:cNvSpPr txBox="1">
            <a:spLocks noChangeArrowheads="1"/>
          </p:cNvSpPr>
          <p:nvPr/>
        </p:nvSpPr>
        <p:spPr>
          <a:xfrm>
            <a:off x="426378" y="1397286"/>
            <a:ext cx="8458200" cy="4525963"/>
          </a:xfrm>
          <a:prstGeom prst="rect">
            <a:avLst/>
          </a:prstGeom>
          <a:ln w="12700">
            <a:miter lim="400000"/>
          </a:ln>
        </p:spPr>
        <p:txBody>
          <a:bodyPr lIns="45719" rIns="45719"/>
          <a:lstStyle>
            <a:lvl1pPr marL="342900" indent="-342900">
              <a:spcBef>
                <a:spcPts val="700"/>
              </a:spcBef>
              <a:buSzPct val="100000"/>
              <a:buChar char="»"/>
              <a:defRPr sz="3200">
                <a:latin typeface="Arial"/>
                <a:ea typeface="Arial"/>
                <a:cs typeface="Arial"/>
                <a:sym typeface="Arial"/>
              </a:defRPr>
            </a:lvl1pPr>
            <a:lvl2pPr marL="783771" indent="-326571">
              <a:spcBef>
                <a:spcPts val="700"/>
              </a:spcBef>
              <a:buSzPct val="100000"/>
              <a:buChar char="–"/>
              <a:defRPr sz="3200">
                <a:latin typeface="Arial"/>
                <a:ea typeface="Arial"/>
                <a:cs typeface="Arial"/>
                <a:sym typeface="Arial"/>
              </a:defRPr>
            </a:lvl2pPr>
            <a:lvl3pPr marL="1219200" indent="-304800">
              <a:spcBef>
                <a:spcPts val="700"/>
              </a:spcBef>
              <a:buSzPct val="100000"/>
              <a:buChar char="•"/>
              <a:defRPr sz="3200">
                <a:latin typeface="Arial"/>
                <a:ea typeface="Arial"/>
                <a:cs typeface="Arial"/>
                <a:sym typeface="Arial"/>
              </a:defRPr>
            </a:lvl3pPr>
            <a:lvl4pPr marL="1737360" indent="-365760">
              <a:spcBef>
                <a:spcPts val="700"/>
              </a:spcBef>
              <a:buSzPct val="100000"/>
              <a:buChar char="–"/>
              <a:defRPr sz="3200">
                <a:latin typeface="Arial"/>
                <a:ea typeface="Arial"/>
                <a:cs typeface="Arial"/>
                <a:sym typeface="Arial"/>
              </a:defRPr>
            </a:lvl4pPr>
            <a:lvl5pPr marL="2235200" indent="-406400">
              <a:spcBef>
                <a:spcPts val="700"/>
              </a:spcBef>
              <a:buSzPct val="100000"/>
              <a:buChar char="»"/>
              <a:defRPr sz="3200">
                <a:latin typeface="Arial"/>
                <a:ea typeface="Arial"/>
                <a:cs typeface="Arial"/>
                <a:sym typeface="Arial"/>
              </a:defRPr>
            </a:lvl5pPr>
            <a:lvl6pPr marL="2692400" indent="-406400">
              <a:spcBef>
                <a:spcPts val="700"/>
              </a:spcBef>
              <a:buSzPct val="100000"/>
              <a:buChar char="•"/>
              <a:defRPr sz="3200">
                <a:latin typeface="Arial"/>
                <a:ea typeface="Arial"/>
                <a:cs typeface="Arial"/>
                <a:sym typeface="Arial"/>
              </a:defRPr>
            </a:lvl6pPr>
            <a:lvl7pPr marL="3149600" indent="-406400">
              <a:spcBef>
                <a:spcPts val="700"/>
              </a:spcBef>
              <a:buSzPct val="100000"/>
              <a:buChar char="•"/>
              <a:defRPr sz="3200">
                <a:latin typeface="Arial"/>
                <a:ea typeface="Arial"/>
                <a:cs typeface="Arial"/>
                <a:sym typeface="Arial"/>
              </a:defRPr>
            </a:lvl7pPr>
            <a:lvl8pPr marL="3606800" indent="-406400">
              <a:spcBef>
                <a:spcPts val="700"/>
              </a:spcBef>
              <a:buSzPct val="100000"/>
              <a:buChar char="•"/>
              <a:defRPr sz="3200">
                <a:latin typeface="Arial"/>
                <a:ea typeface="Arial"/>
                <a:cs typeface="Arial"/>
                <a:sym typeface="Arial"/>
              </a:defRPr>
            </a:lvl8pPr>
            <a:lvl9pPr marL="4064000" indent="-406400">
              <a:spcBef>
                <a:spcPts val="700"/>
              </a:spcBef>
              <a:buSzPct val="100000"/>
              <a:buChar char="•"/>
              <a:defRPr sz="3200">
                <a:latin typeface="Arial"/>
                <a:ea typeface="Arial"/>
                <a:cs typeface="Arial"/>
                <a:sym typeface="Arial"/>
              </a:defRPr>
            </a:lvl9pPr>
          </a:lstStyle>
          <a:p>
            <a:pPr marL="0" indent="0">
              <a:lnSpc>
                <a:spcPct val="80000"/>
              </a:lnSpc>
              <a:buNone/>
            </a:pPr>
            <a:r>
              <a:rPr lang="en-US" altLang="zh-CN" sz="2400" dirty="0"/>
              <a:t>4</a:t>
            </a:r>
            <a:r>
              <a:rPr lang="zh-CN" altLang="en-US" sz="2400" dirty="0"/>
              <a:t>后问题</a:t>
            </a:r>
            <a:r>
              <a:rPr lang="zh-CN" altLang="en-US" sz="2400" dirty="0" smtClean="0"/>
              <a:t>状态空间树</a:t>
            </a:r>
            <a:r>
              <a:rPr lang="en-US" altLang="zh-CN" sz="2400" dirty="0" smtClean="0"/>
              <a:t>:  4</a:t>
            </a:r>
            <a:r>
              <a:rPr lang="zh-CN" altLang="en-US" sz="2400" dirty="0" smtClean="0"/>
              <a:t>叉树</a:t>
            </a:r>
          </a:p>
          <a:p>
            <a:pPr>
              <a:lnSpc>
                <a:spcPct val="80000"/>
              </a:lnSpc>
              <a:buFontTx/>
              <a:buNone/>
            </a:pPr>
            <a:r>
              <a:rPr lang="zh-CN" altLang="en-US" sz="2400" dirty="0" smtClean="0"/>
              <a:t>约束方程：</a:t>
            </a:r>
          </a:p>
          <a:p>
            <a:pPr>
              <a:lnSpc>
                <a:spcPct val="80000"/>
              </a:lnSpc>
              <a:buFontTx/>
              <a:buNone/>
            </a:pPr>
            <a:r>
              <a:rPr lang="zh-CN" altLang="en-US" sz="2400" dirty="0" smtClean="0"/>
              <a:t>不在同一列</a:t>
            </a:r>
          </a:p>
          <a:p>
            <a:pPr>
              <a:lnSpc>
                <a:spcPct val="80000"/>
              </a:lnSpc>
              <a:buFontTx/>
              <a:buNone/>
            </a:pPr>
            <a:r>
              <a:rPr lang="zh-CN" altLang="en-US" sz="2400" dirty="0" smtClean="0"/>
              <a:t>不在同一个斜线上</a:t>
            </a:r>
          </a:p>
          <a:p>
            <a:pPr>
              <a:lnSpc>
                <a:spcPct val="80000"/>
              </a:lnSpc>
              <a:buFontTx/>
              <a:buNone/>
            </a:pPr>
            <a:r>
              <a:rPr lang="zh-CN" altLang="en-US" sz="2400" dirty="0" smtClean="0"/>
              <a:t>状态空间树简化为</a:t>
            </a:r>
            <a:r>
              <a:rPr lang="en-US" altLang="zh-CN" sz="2400" dirty="0" smtClean="0"/>
              <a:t> </a:t>
            </a:r>
          </a:p>
        </p:txBody>
      </p:sp>
      <p:graphicFrame>
        <p:nvGraphicFramePr>
          <p:cNvPr id="8" name="Object 4"/>
          <p:cNvGraphicFramePr>
            <a:graphicFrameLocks noChangeAspect="1"/>
          </p:cNvGraphicFramePr>
          <p:nvPr>
            <p:extLst>
              <p:ext uri="{D42A27DB-BD31-4B8C-83A1-F6EECF244321}">
                <p14:modId xmlns="" xmlns:p14="http://schemas.microsoft.com/office/powerpoint/2010/main" val="3411244089"/>
              </p:ext>
            </p:extLst>
          </p:nvPr>
        </p:nvGraphicFramePr>
        <p:xfrm>
          <a:off x="2777789" y="2034906"/>
          <a:ext cx="1143000" cy="596900"/>
        </p:xfrm>
        <a:graphic>
          <a:graphicData uri="http://schemas.openxmlformats.org/presentationml/2006/ole">
            <p:oleObj spid="_x0000_s5124" name="公式" r:id="rId4" imgW="418918" imgH="215806" progId="Equation.3">
              <p:embed/>
            </p:oleObj>
          </a:graphicData>
        </a:graphic>
      </p:graphicFrame>
      <p:graphicFrame>
        <p:nvGraphicFramePr>
          <p:cNvPr id="9" name="Object 6"/>
          <p:cNvGraphicFramePr>
            <a:graphicFrameLocks noChangeAspect="1"/>
          </p:cNvGraphicFramePr>
          <p:nvPr>
            <p:extLst>
              <p:ext uri="{D42A27DB-BD31-4B8C-83A1-F6EECF244321}">
                <p14:modId xmlns="" xmlns:p14="http://schemas.microsoft.com/office/powerpoint/2010/main" val="3242296667"/>
              </p:ext>
            </p:extLst>
          </p:nvPr>
        </p:nvGraphicFramePr>
        <p:xfrm>
          <a:off x="4154833" y="2070625"/>
          <a:ext cx="3581400" cy="525462"/>
        </p:xfrm>
        <a:graphic>
          <a:graphicData uri="http://schemas.openxmlformats.org/presentationml/2006/ole">
            <p:oleObj spid="_x0000_s5125" name="公式" r:id="rId5" imgW="1231366" imgH="177723" progId="Equation.3">
              <p:embed/>
            </p:oleObj>
          </a:graphicData>
        </a:graphic>
      </p:graphicFrame>
      <p:graphicFrame>
        <p:nvGraphicFramePr>
          <p:cNvPr id="10" name="Object 8"/>
          <p:cNvGraphicFramePr>
            <a:graphicFrameLocks noChangeAspect="1"/>
          </p:cNvGraphicFramePr>
          <p:nvPr>
            <p:extLst>
              <p:ext uri="{D42A27DB-BD31-4B8C-83A1-F6EECF244321}">
                <p14:modId xmlns="" xmlns:p14="http://schemas.microsoft.com/office/powerpoint/2010/main" val="2432399223"/>
              </p:ext>
            </p:extLst>
          </p:nvPr>
        </p:nvGraphicFramePr>
        <p:xfrm>
          <a:off x="3409160" y="2485665"/>
          <a:ext cx="2133600" cy="511175"/>
        </p:xfrm>
        <a:graphic>
          <a:graphicData uri="http://schemas.openxmlformats.org/presentationml/2006/ole">
            <p:oleObj spid="_x0000_s5126" name="公式" r:id="rId6" imgW="914003" imgH="215806" progId="Equation.3">
              <p:embed/>
            </p:oleObj>
          </a:graphicData>
        </a:graphic>
      </p:graphicFrame>
    </p:spTree>
    <p:extLst>
      <p:ext uri="{BB962C8B-B14F-4D97-AF65-F5344CB8AC3E}">
        <p14:creationId xmlns="" xmlns:p14="http://schemas.microsoft.com/office/powerpoint/2010/main" val="8084022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fld id="{80CF42C6-17DB-4A5E-B8C5-635063B9DC01}" type="slidenum">
              <a:rPr lang="zh-CN" altLang="en-US"/>
              <a:pPr/>
              <a:t>16</a:t>
            </a:fld>
            <a:endParaRPr lang="en-US" altLang="zh-CN"/>
          </a:p>
        </p:txBody>
      </p:sp>
      <p:sp>
        <p:nvSpPr>
          <p:cNvPr id="301060" name="Rectangle 4"/>
          <p:cNvSpPr>
            <a:spLocks noChangeArrowheads="1"/>
          </p:cNvSpPr>
          <p:nvPr/>
        </p:nvSpPr>
        <p:spPr bwMode="auto">
          <a:xfrm>
            <a:off x="611188" y="24658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生成问题状态的基本方法</a:t>
            </a:r>
          </a:p>
        </p:txBody>
      </p:sp>
      <p:sp>
        <p:nvSpPr>
          <p:cNvPr id="301061" name="Rectangle 5"/>
          <p:cNvSpPr>
            <a:spLocks noChangeArrowheads="1"/>
          </p:cNvSpPr>
          <p:nvPr/>
        </p:nvSpPr>
        <p:spPr bwMode="auto">
          <a:xfrm>
            <a:off x="250825" y="1390935"/>
            <a:ext cx="8424863" cy="4465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2200" b="1" dirty="0">
                <a:solidFill>
                  <a:srgbClr val="FF0000"/>
                </a:solidFill>
                <a:ea typeface="黑体" panose="02010609060101010101" pitchFamily="49" charset="-122"/>
              </a:rPr>
              <a:t>扩展结点</a:t>
            </a:r>
            <a:r>
              <a:rPr lang="en-US" altLang="zh-CN" sz="2200" b="1" dirty="0">
                <a:solidFill>
                  <a:srgbClr val="FF0000"/>
                </a:solidFill>
                <a:ea typeface="黑体" panose="02010609060101010101" pitchFamily="49" charset="-122"/>
              </a:rPr>
              <a:t>:</a:t>
            </a:r>
            <a:r>
              <a:rPr lang="zh-CN" altLang="en-US" sz="2200" dirty="0">
                <a:ea typeface="黑体" panose="02010609060101010101" pitchFamily="49" charset="-122"/>
              </a:rPr>
              <a:t>一个正在产生儿子的结点称为扩展结点</a:t>
            </a:r>
          </a:p>
          <a:p>
            <a:r>
              <a:rPr lang="zh-CN" altLang="en-US" sz="2200" b="1" dirty="0">
                <a:solidFill>
                  <a:srgbClr val="FF0000"/>
                </a:solidFill>
                <a:ea typeface="黑体" panose="02010609060101010101" pitchFamily="49" charset="-122"/>
              </a:rPr>
              <a:t>活结点</a:t>
            </a:r>
            <a:r>
              <a:rPr lang="en-US" altLang="zh-CN" sz="2200" b="1" dirty="0">
                <a:solidFill>
                  <a:srgbClr val="FF0000"/>
                </a:solidFill>
                <a:ea typeface="黑体" panose="02010609060101010101" pitchFamily="49" charset="-122"/>
              </a:rPr>
              <a:t>:</a:t>
            </a:r>
            <a:r>
              <a:rPr lang="zh-CN" altLang="en-US" sz="2200" dirty="0">
                <a:ea typeface="黑体" panose="02010609060101010101" pitchFamily="49" charset="-122"/>
              </a:rPr>
              <a:t>一个自身已生成但其儿子还没有全部生成的节点称做活结点</a:t>
            </a:r>
          </a:p>
          <a:p>
            <a:r>
              <a:rPr lang="zh-CN" altLang="en-US" sz="2200" b="1" dirty="0">
                <a:solidFill>
                  <a:srgbClr val="FF0000"/>
                </a:solidFill>
                <a:ea typeface="黑体" panose="02010609060101010101" pitchFamily="49" charset="-122"/>
              </a:rPr>
              <a:t>死结点</a:t>
            </a:r>
            <a:r>
              <a:rPr lang="en-US" altLang="zh-CN" sz="2200" b="1" dirty="0">
                <a:solidFill>
                  <a:srgbClr val="FF0000"/>
                </a:solidFill>
                <a:ea typeface="黑体" panose="02010609060101010101" pitchFamily="49" charset="-122"/>
              </a:rPr>
              <a:t>:</a:t>
            </a:r>
            <a:r>
              <a:rPr lang="zh-CN" altLang="en-US" sz="2200" dirty="0">
                <a:ea typeface="黑体" panose="02010609060101010101" pitchFamily="49" charset="-122"/>
              </a:rPr>
              <a:t>一个所有儿子已经产生的结点称做死结</a:t>
            </a:r>
            <a:r>
              <a:rPr lang="zh-CN" altLang="en-US" sz="2200" dirty="0" smtClean="0">
                <a:ea typeface="黑体" panose="02010609060101010101" pitchFamily="49" charset="-122"/>
              </a:rPr>
              <a:t>点</a:t>
            </a:r>
            <a:endParaRPr lang="en-US" altLang="zh-CN" sz="2200" dirty="0" smtClean="0">
              <a:ea typeface="黑体" panose="02010609060101010101" pitchFamily="49" charset="-122"/>
            </a:endParaRPr>
          </a:p>
          <a:p>
            <a:endParaRPr lang="zh-CN" altLang="en-US" sz="2200" dirty="0">
              <a:ea typeface="黑体" panose="02010609060101010101" pitchFamily="49" charset="-122"/>
            </a:endParaRPr>
          </a:p>
        </p:txBody>
      </p:sp>
      <p:sp>
        <p:nvSpPr>
          <p:cNvPr id="5" name="Shape 113"/>
          <p:cNvSpPr txBox="1">
            <a:spLocks/>
          </p:cNvSpPr>
          <p:nvPr/>
        </p:nvSpPr>
        <p:spPr bwMode="auto">
          <a:xfrm>
            <a:off x="2013951" y="6477000"/>
            <a:ext cx="5334000" cy="381000"/>
          </a:xfrm>
          <a:prstGeom prst="rect">
            <a:avLst/>
          </a:prstGeom>
          <a:noFill/>
          <a:ln>
            <a:noFill/>
          </a:ln>
          <a:extLst>
            <a:ext uri="{C572A759-6A51-4108-AA02-DFA0A04FC94B}">
              <ma14:wrappingTextBoxFlag xmlns:ma14="http://schemas.microsoft.com/office/mac/drawingml/2011/main" xmlns="" val="1"/>
            </a:ext>
          </a:extLst>
        </p:spPr>
        <p:txBody>
          <a:bodyPr vert="horz" wrap="square" lIns="0" tIns="0" rIns="0" bIns="0" numCol="1" anchor="t" anchorCtr="0" compatLnSpc="1">
            <a:prstTxWarp prst="textNoShape">
              <a:avLst/>
            </a:prstTxWarp>
            <a:normAutofit/>
          </a:bodyPr>
          <a:lstStyle/>
          <a:p>
            <a:pPr marL="274320" marR="0" lvl="0" indent="-274320" algn="l" defTabSz="731520" rtl="0" eaLnBrk="1" fontAlgn="base" latinLnBrk="0" hangingPunct="1">
              <a:lnSpc>
                <a:spcPct val="90000"/>
              </a:lnSpc>
              <a:spcBef>
                <a:spcPts val="300"/>
              </a:spcBef>
              <a:spcAft>
                <a:spcPct val="0"/>
              </a:spcAft>
              <a:buClrTx/>
              <a:buSzTx/>
              <a:buFont typeface="Wingdings" pitchFamily="2" charset="2"/>
              <a:buNone/>
              <a:tabLst/>
              <a:defRPr sz="1800"/>
            </a:pPr>
            <a:r>
              <a:rPr kumimoji="0" lang="zh-CN" altLang="en-US" sz="1600" b="0" i="0" u="none" strike="noStrike" kern="0" cap="none" spc="0" normalizeH="0" baseline="0" noProof="0" dirty="0" smtClean="0">
                <a:ln>
                  <a:noFill/>
                </a:ln>
                <a:solidFill>
                  <a:schemeClr val="tx1"/>
                </a:solidFill>
                <a:effectLst/>
                <a:uLnTx/>
                <a:uFillTx/>
                <a:latin typeface="宋体"/>
                <a:ea typeface="宋体"/>
                <a:cs typeface="宋体"/>
                <a:sym typeface="宋体"/>
              </a:rPr>
              <a:t>用</a:t>
            </a:r>
            <a:r>
              <a:rPr kumimoji="0" lang="en-US" altLang="zh-CN" sz="1600" b="0" i="0" u="none" strike="noStrike" kern="0" cap="none" spc="0" normalizeH="0" baseline="0" noProof="0" dirty="0" smtClean="0">
                <a:ln>
                  <a:noFill/>
                </a:ln>
                <a:solidFill>
                  <a:schemeClr val="tx1"/>
                </a:solidFill>
                <a:effectLst/>
                <a:uLnTx/>
                <a:uFillTx/>
                <a:latin typeface="+mn-lt"/>
                <a:ea typeface="+mn-ea"/>
                <a:cs typeface="+mn-cs"/>
              </a:rPr>
              <a:t>4_queens</a:t>
            </a:r>
            <a:r>
              <a:rPr kumimoji="0" lang="zh-CN" altLang="en-US" sz="1600" b="0" i="0" u="none" strike="noStrike" kern="0" cap="none" spc="0" normalizeH="0" baseline="0" noProof="0" dirty="0" smtClean="0">
                <a:ln>
                  <a:noFill/>
                </a:ln>
                <a:solidFill>
                  <a:schemeClr val="tx1"/>
                </a:solidFill>
                <a:effectLst/>
                <a:uLnTx/>
                <a:uFillTx/>
                <a:latin typeface="宋体"/>
                <a:ea typeface="宋体"/>
                <a:cs typeface="宋体"/>
                <a:sym typeface="宋体"/>
              </a:rPr>
              <a:t>算法解</a:t>
            </a:r>
            <a:r>
              <a:rPr kumimoji="0" lang="en-US" altLang="zh-CN" sz="1600" b="0" i="0" u="none" strike="noStrike" kern="0" cap="none" spc="0" normalizeH="0" baseline="0" noProof="0" dirty="0" smtClean="0">
                <a:ln>
                  <a:noFill/>
                </a:ln>
                <a:solidFill>
                  <a:schemeClr val="tx1"/>
                </a:solidFill>
                <a:effectLst/>
                <a:uLnTx/>
                <a:uFillTx/>
                <a:latin typeface="+mn-lt"/>
                <a:ea typeface="+mn-ea"/>
                <a:cs typeface="+mn-cs"/>
              </a:rPr>
              <a:t>4</a:t>
            </a:r>
            <a:r>
              <a:rPr kumimoji="0" lang="zh-CN" altLang="en-US" sz="1600" b="0" i="0" u="none" strike="noStrike" kern="0" cap="none" spc="0" normalizeH="0" baseline="0" noProof="0" dirty="0" smtClean="0">
                <a:ln>
                  <a:noFill/>
                </a:ln>
                <a:solidFill>
                  <a:schemeClr val="tx1"/>
                </a:solidFill>
                <a:effectLst/>
                <a:uLnTx/>
                <a:uFillTx/>
                <a:latin typeface="宋体"/>
                <a:ea typeface="宋体"/>
                <a:cs typeface="宋体"/>
                <a:sym typeface="宋体"/>
              </a:rPr>
              <a:t>后问题时的搜索树</a:t>
            </a:r>
            <a:endParaRPr kumimoji="0" lang="zh-CN" altLang="en-US" sz="1600" b="0" i="0" u="none" strike="noStrike" kern="0" cap="none" spc="0" normalizeH="0" baseline="0" noProof="0" dirty="0">
              <a:ln>
                <a:noFill/>
              </a:ln>
              <a:solidFill>
                <a:schemeClr val="tx1"/>
              </a:solidFill>
              <a:effectLst/>
              <a:uLnTx/>
              <a:uFillTx/>
              <a:latin typeface="宋体"/>
              <a:ea typeface="宋体"/>
              <a:cs typeface="宋体"/>
              <a:sym typeface="宋体"/>
            </a:endParaRPr>
          </a:p>
        </p:txBody>
      </p:sp>
      <p:pic>
        <p:nvPicPr>
          <p:cNvPr id="6" name="image.pdf"/>
          <p:cNvPicPr/>
          <p:nvPr/>
        </p:nvPicPr>
        <p:blipFill>
          <a:blip r:embed="rId2" cstate="print">
            <a:extLst/>
          </a:blip>
          <a:stretch>
            <a:fillRect/>
          </a:stretch>
        </p:blipFill>
        <p:spPr>
          <a:xfrm>
            <a:off x="1290931" y="3048000"/>
            <a:ext cx="4564546" cy="3213243"/>
          </a:xfrm>
          <a:prstGeom prst="rect">
            <a:avLst/>
          </a:prstGeom>
          <a:ln w="12700">
            <a:miter lim="400000"/>
          </a:ln>
        </p:spPr>
      </p:pic>
    </p:spTree>
    <p:extLst>
      <p:ext uri="{BB962C8B-B14F-4D97-AF65-F5344CB8AC3E}">
        <p14:creationId xmlns="" xmlns:p14="http://schemas.microsoft.com/office/powerpoint/2010/main" val="237624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471" y="1519586"/>
            <a:ext cx="8086164" cy="5189113"/>
          </a:xfrm>
          <a:prstGeom prst="rect">
            <a:avLst/>
          </a:prstGeom>
        </p:spPr>
        <p:txBody>
          <a:bodyPr wrap="square">
            <a:spAutoFit/>
          </a:bodyPr>
          <a:lstStyle/>
          <a:p>
            <a:pPr>
              <a:lnSpc>
                <a:spcPct val="150000"/>
              </a:lnSpc>
            </a:pPr>
            <a:r>
              <a:rPr lang="zh-CN" altLang="en-US" sz="2400" b="1" dirty="0" smtClean="0">
                <a:solidFill>
                  <a:srgbClr val="FF0000"/>
                </a:solidFill>
                <a:ea typeface="黑体" panose="02010609060101010101" pitchFamily="49" charset="-122"/>
              </a:rPr>
              <a:t>深度优先的问题状态生成法：</a:t>
            </a:r>
            <a:endParaRPr lang="en-US" altLang="zh-CN" sz="2400" b="1" dirty="0" smtClean="0">
              <a:solidFill>
                <a:srgbClr val="FF0000"/>
              </a:solidFill>
              <a:ea typeface="黑体" panose="02010609060101010101" pitchFamily="49" charset="-122"/>
            </a:endParaRPr>
          </a:p>
          <a:p>
            <a:pPr>
              <a:lnSpc>
                <a:spcPct val="120000"/>
              </a:lnSpc>
            </a:pPr>
            <a:r>
              <a:rPr lang="en-US" altLang="zh-CN" sz="2400" b="1" dirty="0" smtClean="0">
                <a:solidFill>
                  <a:srgbClr val="FF0000"/>
                </a:solidFill>
                <a:ea typeface="黑体" panose="02010609060101010101" pitchFamily="49" charset="-122"/>
              </a:rPr>
              <a:t>  </a:t>
            </a:r>
            <a:r>
              <a:rPr lang="zh-CN" altLang="en-US" sz="2400" dirty="0" smtClean="0">
                <a:ea typeface="黑体" panose="02010609060101010101" pitchFamily="49" charset="-122"/>
              </a:rPr>
              <a:t>如果对一个扩展结点</a:t>
            </a:r>
            <a:r>
              <a:rPr lang="en-US" altLang="zh-CN" sz="2400" dirty="0" smtClean="0">
                <a:ea typeface="黑体" panose="02010609060101010101" pitchFamily="49" charset="-122"/>
              </a:rPr>
              <a:t>R</a:t>
            </a:r>
            <a:r>
              <a:rPr lang="zh-CN" altLang="en-US" sz="2400" dirty="0" smtClean="0">
                <a:ea typeface="黑体" panose="02010609060101010101" pitchFamily="49" charset="-122"/>
              </a:rPr>
              <a:t>，一旦产生了它的一个儿子</a:t>
            </a:r>
            <a:r>
              <a:rPr lang="en-US" altLang="zh-CN" sz="2400" dirty="0" smtClean="0">
                <a:ea typeface="黑体" panose="02010609060101010101" pitchFamily="49" charset="-122"/>
              </a:rPr>
              <a:t>C</a:t>
            </a:r>
            <a:r>
              <a:rPr lang="zh-CN" altLang="en-US" sz="2400" dirty="0" smtClean="0">
                <a:ea typeface="黑体" panose="02010609060101010101" pitchFamily="49" charset="-122"/>
              </a:rPr>
              <a:t>，就把</a:t>
            </a:r>
            <a:r>
              <a:rPr lang="en-US" altLang="zh-CN" sz="2400" dirty="0" smtClean="0">
                <a:ea typeface="黑体" panose="02010609060101010101" pitchFamily="49" charset="-122"/>
              </a:rPr>
              <a:t>C</a:t>
            </a:r>
            <a:r>
              <a:rPr lang="zh-CN" altLang="en-US" sz="2400" dirty="0" smtClean="0">
                <a:ea typeface="黑体" panose="02010609060101010101" pitchFamily="49" charset="-122"/>
              </a:rPr>
              <a:t>当做新的扩展结点。在完成对子树</a:t>
            </a:r>
            <a:r>
              <a:rPr lang="en-US" altLang="zh-CN" sz="2400" dirty="0" smtClean="0">
                <a:ea typeface="黑体" panose="02010609060101010101" pitchFamily="49" charset="-122"/>
              </a:rPr>
              <a:t>C</a:t>
            </a:r>
            <a:r>
              <a:rPr lang="zh-CN" altLang="en-US" sz="2400" dirty="0" smtClean="0">
                <a:ea typeface="黑体" panose="02010609060101010101" pitchFamily="49" charset="-122"/>
              </a:rPr>
              <a:t>（以</a:t>
            </a:r>
            <a:r>
              <a:rPr lang="en-US" altLang="zh-CN" sz="2400" dirty="0" smtClean="0">
                <a:ea typeface="黑体" panose="02010609060101010101" pitchFamily="49" charset="-122"/>
              </a:rPr>
              <a:t>C</a:t>
            </a:r>
            <a:r>
              <a:rPr lang="zh-CN" altLang="en-US" sz="2400" dirty="0" smtClean="0">
                <a:ea typeface="黑体" panose="02010609060101010101" pitchFamily="49" charset="-122"/>
              </a:rPr>
              <a:t>为根的子树）的穷尽搜索之后，将</a:t>
            </a:r>
            <a:r>
              <a:rPr lang="en-US" altLang="zh-CN" sz="2400" dirty="0" smtClean="0">
                <a:ea typeface="黑体" panose="02010609060101010101" pitchFamily="49" charset="-122"/>
              </a:rPr>
              <a:t>R</a:t>
            </a:r>
            <a:r>
              <a:rPr lang="zh-CN" altLang="en-US" sz="2400" dirty="0" smtClean="0">
                <a:ea typeface="黑体" panose="02010609060101010101" pitchFamily="49" charset="-122"/>
              </a:rPr>
              <a:t>重新变成扩展结点，继续生成</a:t>
            </a:r>
            <a:r>
              <a:rPr lang="en-US" altLang="zh-CN" sz="2400" dirty="0" smtClean="0">
                <a:ea typeface="黑体" panose="02010609060101010101" pitchFamily="49" charset="-122"/>
              </a:rPr>
              <a:t>R</a:t>
            </a:r>
            <a:r>
              <a:rPr lang="zh-CN" altLang="en-US" sz="2400" dirty="0" smtClean="0">
                <a:ea typeface="黑体" panose="02010609060101010101" pitchFamily="49" charset="-122"/>
              </a:rPr>
              <a:t>的下一个儿子（如果存在）</a:t>
            </a:r>
            <a:endParaRPr lang="en-US" altLang="zh-CN" sz="2400" dirty="0" smtClean="0">
              <a:ea typeface="黑体" panose="02010609060101010101" pitchFamily="49" charset="-122"/>
            </a:endParaRPr>
          </a:p>
          <a:p>
            <a:pPr>
              <a:lnSpc>
                <a:spcPct val="120000"/>
              </a:lnSpc>
            </a:pPr>
            <a:endParaRPr lang="zh-CN" altLang="en-US" sz="2400" dirty="0" smtClean="0">
              <a:ea typeface="黑体" panose="02010609060101010101" pitchFamily="49" charset="-122"/>
            </a:endParaRPr>
          </a:p>
          <a:p>
            <a:pPr>
              <a:lnSpc>
                <a:spcPct val="150000"/>
              </a:lnSpc>
            </a:pPr>
            <a:r>
              <a:rPr lang="zh-CN" altLang="en-US" sz="2400" b="1" dirty="0" smtClean="0">
                <a:solidFill>
                  <a:srgbClr val="FF0000"/>
                </a:solidFill>
                <a:ea typeface="黑体" panose="02010609060101010101" pitchFamily="49" charset="-122"/>
              </a:rPr>
              <a:t>回溯法：</a:t>
            </a:r>
            <a:endParaRPr lang="en-US" altLang="zh-CN" sz="2400" b="1" dirty="0" smtClean="0">
              <a:solidFill>
                <a:srgbClr val="FF0000"/>
              </a:solidFill>
              <a:ea typeface="黑体" panose="02010609060101010101" pitchFamily="49" charset="-122"/>
            </a:endParaRPr>
          </a:p>
          <a:p>
            <a:pPr>
              <a:lnSpc>
                <a:spcPct val="120000"/>
              </a:lnSpc>
            </a:pPr>
            <a:r>
              <a:rPr lang="en-US" altLang="zh-CN" sz="2400" dirty="0" smtClean="0">
                <a:ea typeface="黑体" panose="02010609060101010101" pitchFamily="49" charset="-122"/>
              </a:rPr>
              <a:t>  </a:t>
            </a:r>
            <a:r>
              <a:rPr lang="zh-CN" altLang="en-US" sz="2400" dirty="0" smtClean="0">
                <a:ea typeface="黑体" panose="02010609060101010101" pitchFamily="49" charset="-122"/>
              </a:rPr>
              <a:t>为了避免生成那些不可能产生最佳解的问题状态，要不断地利用限界函数</a:t>
            </a:r>
            <a:r>
              <a:rPr lang="en-US" altLang="zh-CN" sz="2400" dirty="0" smtClean="0">
                <a:ea typeface="黑体" panose="02010609060101010101" pitchFamily="49" charset="-122"/>
              </a:rPr>
              <a:t>(bounding function)</a:t>
            </a:r>
            <a:r>
              <a:rPr lang="zh-CN" altLang="en-US" sz="2400" dirty="0" smtClean="0">
                <a:ea typeface="黑体" panose="02010609060101010101" pitchFamily="49" charset="-122"/>
              </a:rPr>
              <a:t>来处死那些实际上不可能产生所需解的活结点，以减少问题的计算量。</a:t>
            </a:r>
            <a:r>
              <a:rPr lang="zh-CN" altLang="en-US" sz="2400" b="1" dirty="0" smtClean="0">
                <a:solidFill>
                  <a:srgbClr val="FF3300"/>
                </a:solidFill>
                <a:ea typeface="黑体" panose="02010609060101010101" pitchFamily="49" charset="-122"/>
              </a:rPr>
              <a:t>具有限界函数的深度优先生成法称为回溯法</a:t>
            </a:r>
            <a:endParaRPr lang="ja-JP" altLang="en-US" sz="2400" b="1" dirty="0">
              <a:solidFill>
                <a:srgbClr val="FF3300"/>
              </a:solidFill>
              <a:ea typeface="黑体" panose="02010609060101010101" pitchFamily="49" charset="-122"/>
            </a:endParaRPr>
          </a:p>
        </p:txBody>
      </p:sp>
      <p:sp>
        <p:nvSpPr>
          <p:cNvPr id="3" name="Rectangle 4"/>
          <p:cNvSpPr>
            <a:spLocks noChangeArrowheads="1"/>
          </p:cNvSpPr>
          <p:nvPr/>
        </p:nvSpPr>
        <p:spPr bwMode="auto">
          <a:xfrm>
            <a:off x="611188" y="24658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生成问题状态的基本方法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linds(horizontal)">
                                      <p:cBhvr>
                                        <p:cTn id="7" dur="500"/>
                                        <p:tgtEl>
                                          <p:spTgt spid="2">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blinds(horizontal)">
                                      <p:cBhvr>
                                        <p:cTn id="10"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94FB7147-DE5B-4EA9-83AA-3A58BC85A221}" type="slidenum">
              <a:rPr lang="zh-CN" altLang="en-US"/>
              <a:pPr/>
              <a:t>18</a:t>
            </a:fld>
            <a:endParaRPr lang="en-US" altLang="zh-CN"/>
          </a:p>
        </p:txBody>
      </p:sp>
      <p:sp>
        <p:nvSpPr>
          <p:cNvPr id="286724" name="Rectangle 4"/>
          <p:cNvSpPr>
            <a:spLocks noChangeArrowheads="1"/>
          </p:cNvSpPr>
          <p:nvPr/>
        </p:nvSpPr>
        <p:spPr bwMode="auto">
          <a:xfrm>
            <a:off x="611188" y="21516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ctr"/>
            <a:r>
              <a:rPr lang="zh-CN" altLang="en-US" dirty="0" smtClean="0">
                <a:effectLst>
                  <a:outerShdw blurRad="38100" dist="38100" dir="2700000" algn="tl">
                    <a:srgbClr val="C0C0C0"/>
                  </a:outerShdw>
                </a:effectLst>
                <a:ea typeface="黑体" panose="02010609060101010101" pitchFamily="49" charset="-122"/>
              </a:rPr>
              <a:t>算法实现</a:t>
            </a:r>
            <a:r>
              <a:rPr lang="en-US" altLang="zh-CN" dirty="0" smtClean="0">
                <a:effectLst>
                  <a:outerShdw blurRad="38100" dist="38100" dir="2700000" algn="tl">
                    <a:srgbClr val="C0C0C0"/>
                  </a:outerShdw>
                </a:effectLst>
                <a:ea typeface="黑体" panose="02010609060101010101" pitchFamily="49" charset="-122"/>
              </a:rPr>
              <a:t>-</a:t>
            </a:r>
            <a:r>
              <a:rPr lang="zh-CN" altLang="en-US" dirty="0" smtClean="0">
                <a:effectLst>
                  <a:outerShdw blurRad="38100" dist="38100" dir="2700000" algn="tl">
                    <a:srgbClr val="C0C0C0"/>
                  </a:outerShdw>
                </a:effectLst>
                <a:ea typeface="黑体" panose="02010609060101010101" pitchFamily="49" charset="-122"/>
              </a:rPr>
              <a:t>递归</a:t>
            </a:r>
            <a:r>
              <a:rPr lang="zh-CN" altLang="en-US" dirty="0">
                <a:effectLst>
                  <a:outerShdw blurRad="38100" dist="38100" dir="2700000" algn="tl">
                    <a:srgbClr val="C0C0C0"/>
                  </a:outerShdw>
                </a:effectLst>
                <a:ea typeface="黑体" panose="02010609060101010101" pitchFamily="49" charset="-122"/>
              </a:rPr>
              <a:t>回溯</a:t>
            </a:r>
          </a:p>
        </p:txBody>
      </p:sp>
      <p:sp>
        <p:nvSpPr>
          <p:cNvPr id="286725" name="Text Box 5"/>
          <p:cNvSpPr txBox="1">
            <a:spLocks noChangeArrowheads="1"/>
          </p:cNvSpPr>
          <p:nvPr/>
        </p:nvSpPr>
        <p:spPr bwMode="auto">
          <a:xfrm>
            <a:off x="477962" y="1596902"/>
            <a:ext cx="8372475"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b="1" dirty="0">
                <a:solidFill>
                  <a:srgbClr val="FF0000"/>
                </a:solidFill>
                <a:ea typeface="楷体_GB2312" pitchFamily="49" charset="-122"/>
              </a:rPr>
              <a:t>回溯法对解空间作深度优先搜索，因此，在一般情况下用递归方法实现回溯法。</a:t>
            </a:r>
          </a:p>
        </p:txBody>
      </p:sp>
      <p:sp>
        <p:nvSpPr>
          <p:cNvPr id="286726" name="Text Box 6"/>
          <p:cNvSpPr txBox="1">
            <a:spLocks noChangeArrowheads="1"/>
          </p:cNvSpPr>
          <p:nvPr/>
        </p:nvSpPr>
        <p:spPr bwMode="auto">
          <a:xfrm>
            <a:off x="693862" y="2533527"/>
            <a:ext cx="7161213" cy="337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2400" dirty="0">
                <a:ea typeface="楷体_GB2312" pitchFamily="49" charset="-122"/>
              </a:rPr>
              <a:t>void </a:t>
            </a:r>
            <a:r>
              <a:rPr lang="en-US" altLang="zh-CN" sz="2400" b="1" dirty="0">
                <a:ea typeface="楷体_GB2312" pitchFamily="49" charset="-122"/>
              </a:rPr>
              <a:t>backtrack </a:t>
            </a:r>
            <a:r>
              <a:rPr lang="en-US" altLang="zh-CN" sz="2400" dirty="0">
                <a:ea typeface="楷体_GB2312" pitchFamily="49" charset="-122"/>
              </a:rPr>
              <a:t>(</a:t>
            </a:r>
            <a:r>
              <a:rPr lang="en-US" altLang="zh-CN" sz="2400" dirty="0" err="1">
                <a:ea typeface="楷体_GB2312" pitchFamily="49" charset="-122"/>
              </a:rPr>
              <a:t>int</a:t>
            </a:r>
            <a:r>
              <a:rPr lang="en-US" altLang="zh-CN" sz="2400" dirty="0">
                <a:ea typeface="楷体_GB2312" pitchFamily="49" charset="-122"/>
              </a:rPr>
              <a:t> t)</a:t>
            </a:r>
          </a:p>
          <a:p>
            <a:r>
              <a:rPr lang="en-US" altLang="zh-CN" sz="2400" dirty="0">
                <a:ea typeface="楷体_GB2312" pitchFamily="49" charset="-122"/>
              </a:rPr>
              <a:t>{</a:t>
            </a:r>
          </a:p>
          <a:p>
            <a:r>
              <a:rPr lang="en-US" altLang="zh-CN" sz="2400" dirty="0">
                <a:ea typeface="楷体_GB2312" pitchFamily="49" charset="-122"/>
              </a:rPr>
              <a:t>       </a:t>
            </a:r>
            <a:r>
              <a:rPr lang="en-US" altLang="zh-CN" sz="2400" b="1" dirty="0">
                <a:ea typeface="楷体_GB2312" pitchFamily="49" charset="-122"/>
              </a:rPr>
              <a:t>if</a:t>
            </a:r>
            <a:r>
              <a:rPr lang="en-US" altLang="zh-CN" sz="2400" dirty="0">
                <a:ea typeface="楷体_GB2312" pitchFamily="49" charset="-122"/>
              </a:rPr>
              <a:t> (t&gt;n) </a:t>
            </a:r>
            <a:r>
              <a:rPr lang="en-US" altLang="zh-CN" sz="2400" b="1" dirty="0">
                <a:ea typeface="楷体_GB2312" pitchFamily="49" charset="-122"/>
              </a:rPr>
              <a:t>output</a:t>
            </a:r>
            <a:r>
              <a:rPr lang="en-US" altLang="zh-CN" sz="2400" dirty="0">
                <a:ea typeface="楷体_GB2312" pitchFamily="49" charset="-122"/>
              </a:rPr>
              <a:t>(x);</a:t>
            </a:r>
          </a:p>
          <a:p>
            <a:r>
              <a:rPr lang="en-US" altLang="zh-CN" sz="2400" dirty="0">
                <a:ea typeface="楷体_GB2312" pitchFamily="49" charset="-122"/>
              </a:rPr>
              <a:t>       </a:t>
            </a:r>
            <a:r>
              <a:rPr lang="en-US" altLang="zh-CN" sz="2400" b="1" dirty="0">
                <a:ea typeface="楷体_GB2312" pitchFamily="49" charset="-122"/>
              </a:rPr>
              <a:t>else</a:t>
            </a:r>
          </a:p>
          <a:p>
            <a:r>
              <a:rPr lang="en-US" altLang="zh-CN" sz="2400" b="1" dirty="0">
                <a:ea typeface="楷体_GB2312" pitchFamily="49" charset="-122"/>
              </a:rPr>
              <a:t>         for</a:t>
            </a:r>
            <a:r>
              <a:rPr lang="en-US" altLang="zh-CN" sz="2400" dirty="0">
                <a:ea typeface="楷体_GB2312" pitchFamily="49" charset="-122"/>
              </a:rPr>
              <a:t> (</a:t>
            </a: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i</a:t>
            </a:r>
            <a:r>
              <a:rPr lang="en-US" altLang="zh-CN" sz="2400" dirty="0">
                <a:ea typeface="楷体_GB2312" pitchFamily="49" charset="-122"/>
              </a:rPr>
              <a:t>=</a:t>
            </a:r>
            <a:r>
              <a:rPr lang="en-US" altLang="zh-CN" sz="2400" b="1" dirty="0">
                <a:ea typeface="楷体_GB2312" pitchFamily="49" charset="-122"/>
              </a:rPr>
              <a:t>f</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&lt;=</a:t>
            </a:r>
            <a:r>
              <a:rPr lang="en-US" altLang="zh-CN" sz="2400" b="1" dirty="0">
                <a:ea typeface="楷体_GB2312" pitchFamily="49" charset="-122"/>
              </a:rPr>
              <a:t>g</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 {</a:t>
            </a:r>
          </a:p>
          <a:p>
            <a:r>
              <a:rPr lang="en-US" altLang="zh-CN" sz="2400" dirty="0">
                <a:ea typeface="楷体_GB2312" pitchFamily="49" charset="-122"/>
              </a:rPr>
              <a:t>           x[t]=</a:t>
            </a:r>
            <a:r>
              <a:rPr lang="en-US" altLang="zh-CN" sz="2400" b="1" dirty="0">
                <a:ea typeface="楷体_GB2312" pitchFamily="49" charset="-122"/>
              </a:rPr>
              <a:t>h</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a:t>
            </a:r>
          </a:p>
          <a:p>
            <a:r>
              <a:rPr lang="en-US" altLang="zh-CN" sz="2400" dirty="0">
                <a:ea typeface="楷体_GB2312" pitchFamily="49" charset="-122"/>
              </a:rPr>
              <a:t>           if (</a:t>
            </a:r>
            <a:r>
              <a:rPr lang="en-US" altLang="zh-CN" sz="2400" b="1" dirty="0">
                <a:ea typeface="楷体_GB2312" pitchFamily="49" charset="-122"/>
              </a:rPr>
              <a:t>constraint</a:t>
            </a:r>
            <a:r>
              <a:rPr lang="en-US" altLang="zh-CN" sz="2400" dirty="0">
                <a:ea typeface="楷体_GB2312" pitchFamily="49" charset="-122"/>
              </a:rPr>
              <a:t>(t)&amp;&amp;</a:t>
            </a:r>
            <a:r>
              <a:rPr lang="en-US" altLang="zh-CN" sz="2400" b="1" dirty="0">
                <a:ea typeface="楷体_GB2312" pitchFamily="49" charset="-122"/>
              </a:rPr>
              <a:t>bound</a:t>
            </a:r>
            <a:r>
              <a:rPr lang="en-US" altLang="zh-CN" sz="2400" dirty="0">
                <a:ea typeface="楷体_GB2312" pitchFamily="49" charset="-122"/>
              </a:rPr>
              <a:t>(t)) </a:t>
            </a:r>
            <a:r>
              <a:rPr lang="en-US" altLang="zh-CN" sz="2400" b="1" dirty="0">
                <a:ea typeface="楷体_GB2312" pitchFamily="49" charset="-122"/>
              </a:rPr>
              <a:t>backtrack</a:t>
            </a:r>
            <a:r>
              <a:rPr lang="en-US" altLang="zh-CN" sz="2400" dirty="0">
                <a:ea typeface="楷体_GB2312" pitchFamily="49" charset="-122"/>
              </a:rPr>
              <a:t>(t+1);</a:t>
            </a:r>
          </a:p>
          <a:p>
            <a:r>
              <a:rPr lang="en-US" altLang="zh-CN" sz="2400" dirty="0">
                <a:ea typeface="楷体_GB2312" pitchFamily="49" charset="-122"/>
              </a:rPr>
              <a:t>           }</a:t>
            </a:r>
          </a:p>
          <a:p>
            <a:r>
              <a:rPr lang="en-US" altLang="zh-CN" sz="2400" dirty="0">
                <a:ea typeface="楷体_GB2312" pitchFamily="49" charset="-122"/>
              </a:rPr>
              <a:t>}</a:t>
            </a:r>
            <a:endParaRPr lang="zh-CN" altLang="en-US" sz="2400" dirty="0">
              <a:ea typeface="楷体_GB2312" pitchFamily="49" charset="-122"/>
            </a:endParaRPr>
          </a:p>
        </p:txBody>
      </p:sp>
      <p:sp>
        <p:nvSpPr>
          <p:cNvPr id="6" name="矩形 5"/>
          <p:cNvSpPr/>
          <p:nvPr/>
        </p:nvSpPr>
        <p:spPr>
          <a:xfrm>
            <a:off x="277905" y="5947647"/>
            <a:ext cx="7637929" cy="923330"/>
          </a:xfrm>
          <a:prstGeom prst="rect">
            <a:avLst/>
          </a:prstGeom>
        </p:spPr>
        <p:txBody>
          <a:bodyPr wrap="square">
            <a:spAutoFit/>
          </a:bodyPr>
          <a:lstStyle/>
          <a:p>
            <a:r>
              <a:rPr lang="en-US" altLang="en-US" dirty="0" smtClean="0">
                <a:ea typeface="楷体_GB2312" pitchFamily="49" charset="-122"/>
              </a:rPr>
              <a:t>f(</a:t>
            </a:r>
            <a:r>
              <a:rPr lang="en-US" altLang="en-US" dirty="0" err="1" smtClean="0">
                <a:ea typeface="楷体_GB2312" pitchFamily="49" charset="-122"/>
              </a:rPr>
              <a:t>n,t</a:t>
            </a:r>
            <a:r>
              <a:rPr lang="en-US" altLang="en-US" dirty="0" smtClean="0">
                <a:ea typeface="楷体_GB2312" pitchFamily="49" charset="-122"/>
              </a:rPr>
              <a:t>)</a:t>
            </a:r>
            <a:r>
              <a:rPr lang="zh-CN" altLang="en-US" dirty="0" smtClean="0">
                <a:ea typeface="楷体_GB2312" pitchFamily="49" charset="-122"/>
              </a:rPr>
              <a:t>和</a:t>
            </a:r>
            <a:r>
              <a:rPr lang="en-US" altLang="en-US" dirty="0" smtClean="0">
                <a:ea typeface="楷体_GB2312" pitchFamily="49" charset="-122"/>
              </a:rPr>
              <a:t>g(</a:t>
            </a:r>
            <a:r>
              <a:rPr lang="en-US" altLang="en-US" dirty="0" err="1" smtClean="0">
                <a:ea typeface="楷体_GB2312" pitchFamily="49" charset="-122"/>
              </a:rPr>
              <a:t>n,t</a:t>
            </a:r>
            <a:r>
              <a:rPr lang="en-US" altLang="en-US" dirty="0" smtClean="0">
                <a:ea typeface="楷体_GB2312" pitchFamily="49" charset="-122"/>
              </a:rPr>
              <a:t>)</a:t>
            </a:r>
            <a:r>
              <a:rPr lang="zh-CN" altLang="en-US" dirty="0" smtClean="0">
                <a:ea typeface="楷体_GB2312" pitchFamily="49" charset="-122"/>
              </a:rPr>
              <a:t>表示在当前结点未搜索过的子树的</a:t>
            </a:r>
            <a:r>
              <a:rPr lang="zh-CN" altLang="en-US" b="1" dirty="0" smtClean="0">
                <a:solidFill>
                  <a:srgbClr val="FF0000"/>
                </a:solidFill>
                <a:ea typeface="楷体_GB2312" pitchFamily="49" charset="-122"/>
              </a:rPr>
              <a:t>起始编号和终止编号</a:t>
            </a:r>
            <a:endParaRPr lang="en-US" altLang="zh-CN" b="1" dirty="0" smtClean="0">
              <a:solidFill>
                <a:srgbClr val="FF0000"/>
              </a:solidFill>
              <a:ea typeface="楷体_GB2312" pitchFamily="49" charset="-122"/>
            </a:endParaRPr>
          </a:p>
          <a:p>
            <a:r>
              <a:rPr lang="en-US" altLang="zh-CN" b="1" dirty="0" smtClean="0">
                <a:ea typeface="楷体_GB2312" pitchFamily="49" charset="-122"/>
              </a:rPr>
              <a:t>h</a:t>
            </a:r>
            <a:r>
              <a:rPr lang="en-US" altLang="zh-CN" dirty="0" smtClean="0">
                <a:ea typeface="楷体_GB2312" pitchFamily="49" charset="-122"/>
              </a:rPr>
              <a:t>(</a:t>
            </a:r>
            <a:r>
              <a:rPr lang="en-US" altLang="zh-CN" dirty="0" err="1" smtClean="0">
                <a:ea typeface="楷体_GB2312" pitchFamily="49" charset="-122"/>
              </a:rPr>
              <a:t>i</a:t>
            </a:r>
            <a:r>
              <a:rPr lang="en-US" altLang="zh-CN" dirty="0" smtClean="0">
                <a:ea typeface="楷体_GB2312" pitchFamily="49" charset="-122"/>
              </a:rPr>
              <a:t>) </a:t>
            </a:r>
            <a:r>
              <a:rPr lang="zh-CN" altLang="en-US" dirty="0" smtClean="0">
                <a:ea typeface="楷体_GB2312" pitchFamily="49" charset="-122"/>
              </a:rPr>
              <a:t>为具体赋予的值</a:t>
            </a:r>
            <a:endParaRPr lang="en-US" altLang="zh-CN" b="1" dirty="0" smtClean="0">
              <a:solidFill>
                <a:srgbClr val="FF0000"/>
              </a:solidFill>
              <a:ea typeface="楷体_GB2312" pitchFamily="49" charset="-122"/>
            </a:endParaRPr>
          </a:p>
          <a:p>
            <a:r>
              <a:rPr lang="en-US" altLang="zh-CN" dirty="0" smtClean="0">
                <a:ea typeface="楷体_GB2312" pitchFamily="49" charset="-122"/>
              </a:rPr>
              <a:t>constraint</a:t>
            </a:r>
            <a:r>
              <a:rPr lang="zh-CN" altLang="en-US" dirty="0" smtClean="0">
                <a:ea typeface="楷体_GB2312" pitchFamily="49" charset="-122"/>
              </a:rPr>
              <a:t>和</a:t>
            </a:r>
            <a:r>
              <a:rPr lang="en-US" altLang="zh-CN" dirty="0" smtClean="0">
                <a:ea typeface="楷体_GB2312" pitchFamily="49" charset="-122"/>
              </a:rPr>
              <a:t>bound</a:t>
            </a:r>
            <a:r>
              <a:rPr lang="zh-CN" altLang="en-US" dirty="0" smtClean="0">
                <a:ea typeface="楷体_GB2312" pitchFamily="49" charset="-122"/>
              </a:rPr>
              <a:t>分别是约束函数和界限函数</a:t>
            </a:r>
            <a:endParaRPr lang="zh-CN" altLang="en-US" dirty="0">
              <a:ea typeface="楷体_GB2312" pitchFamily="49" charset="-122"/>
            </a:endParaRPr>
          </a:p>
        </p:txBody>
      </p:sp>
    </p:spTree>
    <p:extLst>
      <p:ext uri="{BB962C8B-B14F-4D97-AF65-F5344CB8AC3E}">
        <p14:creationId xmlns="" xmlns:p14="http://schemas.microsoft.com/office/powerpoint/2010/main" val="549127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94FB7147-DE5B-4EA9-83AA-3A58BC85A221}" type="slidenum">
              <a:rPr lang="zh-CN" altLang="en-US"/>
              <a:pPr/>
              <a:t>19</a:t>
            </a:fld>
            <a:endParaRPr lang="en-US" altLang="zh-CN"/>
          </a:p>
        </p:txBody>
      </p:sp>
      <p:sp>
        <p:nvSpPr>
          <p:cNvPr id="286724" name="Rectangle 4"/>
          <p:cNvSpPr>
            <a:spLocks noChangeArrowheads="1"/>
          </p:cNvSpPr>
          <p:nvPr/>
        </p:nvSpPr>
        <p:spPr bwMode="auto">
          <a:xfrm>
            <a:off x="611188" y="21516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ctr"/>
            <a:r>
              <a:rPr lang="zh-CN" altLang="en-US" dirty="0" smtClean="0">
                <a:effectLst>
                  <a:outerShdw blurRad="38100" dist="38100" dir="2700000" algn="tl">
                    <a:srgbClr val="C0C0C0"/>
                  </a:outerShdw>
                </a:effectLst>
                <a:ea typeface="黑体" panose="02010609060101010101" pitchFamily="49" charset="-122"/>
              </a:rPr>
              <a:t>算法实现</a:t>
            </a:r>
            <a:r>
              <a:rPr lang="en-US" altLang="zh-CN" dirty="0" smtClean="0">
                <a:effectLst>
                  <a:outerShdw blurRad="38100" dist="38100" dir="2700000" algn="tl">
                    <a:srgbClr val="C0C0C0"/>
                  </a:outerShdw>
                </a:effectLst>
                <a:ea typeface="黑体" panose="02010609060101010101" pitchFamily="49" charset="-122"/>
              </a:rPr>
              <a:t>-</a:t>
            </a:r>
            <a:r>
              <a:rPr lang="zh-CN" altLang="en-US" dirty="0" smtClean="0">
                <a:effectLst>
                  <a:outerShdw blurRad="38100" dist="38100" dir="2700000" algn="tl">
                    <a:srgbClr val="C0C0C0"/>
                  </a:outerShdw>
                </a:effectLst>
                <a:ea typeface="黑体" panose="02010609060101010101" pitchFamily="49" charset="-122"/>
              </a:rPr>
              <a:t>递归</a:t>
            </a:r>
            <a:r>
              <a:rPr lang="zh-CN" altLang="en-US" dirty="0">
                <a:effectLst>
                  <a:outerShdw blurRad="38100" dist="38100" dir="2700000" algn="tl">
                    <a:srgbClr val="C0C0C0"/>
                  </a:outerShdw>
                </a:effectLst>
                <a:ea typeface="黑体" panose="02010609060101010101" pitchFamily="49" charset="-122"/>
              </a:rPr>
              <a:t>回溯</a:t>
            </a:r>
          </a:p>
        </p:txBody>
      </p:sp>
      <p:sp>
        <p:nvSpPr>
          <p:cNvPr id="286725" name="Text Box 5"/>
          <p:cNvSpPr txBox="1">
            <a:spLocks noChangeArrowheads="1"/>
          </p:cNvSpPr>
          <p:nvPr/>
        </p:nvSpPr>
        <p:spPr bwMode="auto">
          <a:xfrm>
            <a:off x="477962" y="1596902"/>
            <a:ext cx="8372475"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b="1" dirty="0">
                <a:solidFill>
                  <a:srgbClr val="FF0000"/>
                </a:solidFill>
                <a:ea typeface="楷体_GB2312" pitchFamily="49" charset="-122"/>
              </a:rPr>
              <a:t>回溯法对解空间作深度优先搜索，因此，在一般情况下用递归方法实现回溯法。</a:t>
            </a:r>
          </a:p>
        </p:txBody>
      </p:sp>
      <p:sp>
        <p:nvSpPr>
          <p:cNvPr id="286726" name="Text Box 6"/>
          <p:cNvSpPr txBox="1">
            <a:spLocks noChangeArrowheads="1"/>
          </p:cNvSpPr>
          <p:nvPr/>
        </p:nvSpPr>
        <p:spPr bwMode="auto">
          <a:xfrm>
            <a:off x="693862" y="2533527"/>
            <a:ext cx="7161213" cy="337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2400" dirty="0">
                <a:ea typeface="楷体_GB2312" pitchFamily="49" charset="-122"/>
              </a:rPr>
              <a:t>void </a:t>
            </a:r>
            <a:r>
              <a:rPr lang="en-US" altLang="zh-CN" sz="2400" b="1" dirty="0">
                <a:ea typeface="楷体_GB2312" pitchFamily="49" charset="-122"/>
              </a:rPr>
              <a:t>backtrack </a:t>
            </a:r>
            <a:r>
              <a:rPr lang="en-US" altLang="zh-CN" sz="2400" dirty="0">
                <a:ea typeface="楷体_GB2312" pitchFamily="49" charset="-122"/>
              </a:rPr>
              <a:t>(</a:t>
            </a:r>
            <a:r>
              <a:rPr lang="en-US" altLang="zh-CN" sz="2400" dirty="0" err="1">
                <a:ea typeface="楷体_GB2312" pitchFamily="49" charset="-122"/>
              </a:rPr>
              <a:t>int</a:t>
            </a:r>
            <a:r>
              <a:rPr lang="en-US" altLang="zh-CN" sz="2400" dirty="0">
                <a:ea typeface="楷体_GB2312" pitchFamily="49" charset="-122"/>
              </a:rPr>
              <a:t> t)</a:t>
            </a:r>
          </a:p>
          <a:p>
            <a:r>
              <a:rPr lang="en-US" altLang="zh-CN" sz="2400" dirty="0">
                <a:ea typeface="楷体_GB2312" pitchFamily="49" charset="-122"/>
              </a:rPr>
              <a:t>{</a:t>
            </a:r>
          </a:p>
          <a:p>
            <a:r>
              <a:rPr lang="en-US" altLang="zh-CN" sz="2400" dirty="0">
                <a:ea typeface="楷体_GB2312" pitchFamily="49" charset="-122"/>
              </a:rPr>
              <a:t>       </a:t>
            </a:r>
            <a:r>
              <a:rPr lang="en-US" altLang="zh-CN" sz="2400" b="1" dirty="0">
                <a:ea typeface="楷体_GB2312" pitchFamily="49" charset="-122"/>
              </a:rPr>
              <a:t>if</a:t>
            </a:r>
            <a:r>
              <a:rPr lang="en-US" altLang="zh-CN" sz="2400" dirty="0">
                <a:ea typeface="楷体_GB2312" pitchFamily="49" charset="-122"/>
              </a:rPr>
              <a:t> (t&gt;n) </a:t>
            </a:r>
            <a:r>
              <a:rPr lang="en-US" altLang="zh-CN" sz="2400" b="1" dirty="0">
                <a:ea typeface="楷体_GB2312" pitchFamily="49" charset="-122"/>
              </a:rPr>
              <a:t>output</a:t>
            </a:r>
            <a:r>
              <a:rPr lang="en-US" altLang="zh-CN" sz="2400" dirty="0">
                <a:ea typeface="楷体_GB2312" pitchFamily="49" charset="-122"/>
              </a:rPr>
              <a:t>(x);</a:t>
            </a:r>
          </a:p>
          <a:p>
            <a:r>
              <a:rPr lang="en-US" altLang="zh-CN" sz="2400" dirty="0">
                <a:ea typeface="楷体_GB2312" pitchFamily="49" charset="-122"/>
              </a:rPr>
              <a:t>       </a:t>
            </a:r>
            <a:r>
              <a:rPr lang="en-US" altLang="zh-CN" sz="2400" b="1" dirty="0">
                <a:ea typeface="楷体_GB2312" pitchFamily="49" charset="-122"/>
              </a:rPr>
              <a:t>else</a:t>
            </a:r>
          </a:p>
          <a:p>
            <a:r>
              <a:rPr lang="en-US" altLang="zh-CN" sz="2400" b="1" dirty="0">
                <a:ea typeface="楷体_GB2312" pitchFamily="49" charset="-122"/>
              </a:rPr>
              <a:t>         for</a:t>
            </a:r>
            <a:r>
              <a:rPr lang="en-US" altLang="zh-CN" sz="2400" dirty="0">
                <a:ea typeface="楷体_GB2312" pitchFamily="49" charset="-122"/>
              </a:rPr>
              <a:t> (</a:t>
            </a: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i</a:t>
            </a:r>
            <a:r>
              <a:rPr lang="en-US" altLang="zh-CN" sz="2400" dirty="0">
                <a:ea typeface="楷体_GB2312" pitchFamily="49" charset="-122"/>
              </a:rPr>
              <a:t>=</a:t>
            </a:r>
            <a:r>
              <a:rPr lang="en-US" altLang="zh-CN" sz="2400" b="1" dirty="0">
                <a:ea typeface="楷体_GB2312" pitchFamily="49" charset="-122"/>
              </a:rPr>
              <a:t>f</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&lt;=</a:t>
            </a:r>
            <a:r>
              <a:rPr lang="en-US" altLang="zh-CN" sz="2400" b="1" dirty="0">
                <a:ea typeface="楷体_GB2312" pitchFamily="49" charset="-122"/>
              </a:rPr>
              <a:t>g</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 {</a:t>
            </a:r>
          </a:p>
          <a:p>
            <a:r>
              <a:rPr lang="en-US" altLang="zh-CN" sz="2400" dirty="0">
                <a:ea typeface="楷体_GB2312" pitchFamily="49" charset="-122"/>
              </a:rPr>
              <a:t>           x[t]=</a:t>
            </a:r>
            <a:r>
              <a:rPr lang="en-US" altLang="zh-CN" sz="2400" b="1" dirty="0">
                <a:ea typeface="楷体_GB2312" pitchFamily="49" charset="-122"/>
              </a:rPr>
              <a:t>h</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a:t>
            </a:r>
          </a:p>
          <a:p>
            <a:r>
              <a:rPr lang="en-US" altLang="zh-CN" sz="2400" dirty="0">
                <a:ea typeface="楷体_GB2312" pitchFamily="49" charset="-122"/>
              </a:rPr>
              <a:t>           if (</a:t>
            </a:r>
            <a:r>
              <a:rPr lang="en-US" altLang="zh-CN" sz="2400" b="1" dirty="0">
                <a:ea typeface="楷体_GB2312" pitchFamily="49" charset="-122"/>
              </a:rPr>
              <a:t>constraint</a:t>
            </a:r>
            <a:r>
              <a:rPr lang="en-US" altLang="zh-CN" sz="2400" dirty="0">
                <a:ea typeface="楷体_GB2312" pitchFamily="49" charset="-122"/>
              </a:rPr>
              <a:t>(t)&amp;&amp;</a:t>
            </a:r>
            <a:r>
              <a:rPr lang="en-US" altLang="zh-CN" sz="2400" b="1" dirty="0">
                <a:ea typeface="楷体_GB2312" pitchFamily="49" charset="-122"/>
              </a:rPr>
              <a:t>bound</a:t>
            </a:r>
            <a:r>
              <a:rPr lang="en-US" altLang="zh-CN" sz="2400" dirty="0">
                <a:ea typeface="楷体_GB2312" pitchFamily="49" charset="-122"/>
              </a:rPr>
              <a:t>(t)) </a:t>
            </a:r>
            <a:r>
              <a:rPr lang="en-US" altLang="zh-CN" sz="2400" b="1" dirty="0">
                <a:ea typeface="楷体_GB2312" pitchFamily="49" charset="-122"/>
              </a:rPr>
              <a:t>backtrack</a:t>
            </a:r>
            <a:r>
              <a:rPr lang="en-US" altLang="zh-CN" sz="2400" dirty="0">
                <a:ea typeface="楷体_GB2312" pitchFamily="49" charset="-122"/>
              </a:rPr>
              <a:t>(t+1);</a:t>
            </a:r>
          </a:p>
          <a:p>
            <a:r>
              <a:rPr lang="en-US" altLang="zh-CN" sz="2400" dirty="0">
                <a:ea typeface="楷体_GB2312" pitchFamily="49" charset="-122"/>
              </a:rPr>
              <a:t>           }</a:t>
            </a:r>
          </a:p>
          <a:p>
            <a:r>
              <a:rPr lang="en-US" altLang="zh-CN" sz="2400" dirty="0">
                <a:ea typeface="楷体_GB2312" pitchFamily="49" charset="-122"/>
              </a:rPr>
              <a:t>}</a:t>
            </a:r>
            <a:endParaRPr lang="zh-CN" altLang="en-US" sz="2400" dirty="0">
              <a:ea typeface="楷体_GB2312" pitchFamily="49" charset="-122"/>
            </a:endParaRPr>
          </a:p>
        </p:txBody>
      </p:sp>
      <p:sp>
        <p:nvSpPr>
          <p:cNvPr id="6" name="矩形 5"/>
          <p:cNvSpPr/>
          <p:nvPr/>
        </p:nvSpPr>
        <p:spPr>
          <a:xfrm>
            <a:off x="277905" y="5947647"/>
            <a:ext cx="7637929" cy="923330"/>
          </a:xfrm>
          <a:prstGeom prst="rect">
            <a:avLst/>
          </a:prstGeom>
        </p:spPr>
        <p:txBody>
          <a:bodyPr wrap="square">
            <a:spAutoFit/>
          </a:bodyPr>
          <a:lstStyle/>
          <a:p>
            <a:r>
              <a:rPr lang="en-US" altLang="en-US" dirty="0" smtClean="0">
                <a:ea typeface="楷体_GB2312" pitchFamily="49" charset="-122"/>
              </a:rPr>
              <a:t>f(</a:t>
            </a:r>
            <a:r>
              <a:rPr lang="en-US" altLang="en-US" dirty="0" err="1" smtClean="0">
                <a:ea typeface="楷体_GB2312" pitchFamily="49" charset="-122"/>
              </a:rPr>
              <a:t>n,t</a:t>
            </a:r>
            <a:r>
              <a:rPr lang="en-US" altLang="en-US" dirty="0" smtClean="0">
                <a:ea typeface="楷体_GB2312" pitchFamily="49" charset="-122"/>
              </a:rPr>
              <a:t>)</a:t>
            </a:r>
            <a:r>
              <a:rPr lang="zh-CN" altLang="en-US" dirty="0" smtClean="0">
                <a:ea typeface="楷体_GB2312" pitchFamily="49" charset="-122"/>
              </a:rPr>
              <a:t>和</a:t>
            </a:r>
            <a:r>
              <a:rPr lang="en-US" altLang="en-US" dirty="0" smtClean="0">
                <a:ea typeface="楷体_GB2312" pitchFamily="49" charset="-122"/>
              </a:rPr>
              <a:t>g(</a:t>
            </a:r>
            <a:r>
              <a:rPr lang="en-US" altLang="en-US" dirty="0" err="1" smtClean="0">
                <a:ea typeface="楷体_GB2312" pitchFamily="49" charset="-122"/>
              </a:rPr>
              <a:t>n,t</a:t>
            </a:r>
            <a:r>
              <a:rPr lang="en-US" altLang="en-US" dirty="0" smtClean="0">
                <a:ea typeface="楷体_GB2312" pitchFamily="49" charset="-122"/>
              </a:rPr>
              <a:t>)</a:t>
            </a:r>
            <a:r>
              <a:rPr lang="zh-CN" altLang="en-US" dirty="0" smtClean="0">
                <a:ea typeface="楷体_GB2312" pitchFamily="49" charset="-122"/>
              </a:rPr>
              <a:t>表示在当前结点未搜索过的子树的</a:t>
            </a:r>
            <a:r>
              <a:rPr lang="zh-CN" altLang="en-US" b="1" dirty="0" smtClean="0">
                <a:solidFill>
                  <a:srgbClr val="FF0000"/>
                </a:solidFill>
                <a:ea typeface="楷体_GB2312" pitchFamily="49" charset="-122"/>
              </a:rPr>
              <a:t>起始编号和终止编号</a:t>
            </a:r>
            <a:endParaRPr lang="en-US" altLang="zh-CN" b="1" dirty="0" smtClean="0">
              <a:solidFill>
                <a:srgbClr val="FF0000"/>
              </a:solidFill>
              <a:ea typeface="楷体_GB2312" pitchFamily="49" charset="-122"/>
            </a:endParaRPr>
          </a:p>
          <a:p>
            <a:r>
              <a:rPr lang="en-US" altLang="zh-CN" b="1" dirty="0" smtClean="0">
                <a:ea typeface="楷体_GB2312" pitchFamily="49" charset="-122"/>
              </a:rPr>
              <a:t>h</a:t>
            </a:r>
            <a:r>
              <a:rPr lang="en-US" altLang="zh-CN" dirty="0" smtClean="0">
                <a:ea typeface="楷体_GB2312" pitchFamily="49" charset="-122"/>
              </a:rPr>
              <a:t>(</a:t>
            </a:r>
            <a:r>
              <a:rPr lang="en-US" altLang="zh-CN" dirty="0" err="1" smtClean="0">
                <a:ea typeface="楷体_GB2312" pitchFamily="49" charset="-122"/>
              </a:rPr>
              <a:t>i</a:t>
            </a:r>
            <a:r>
              <a:rPr lang="en-US" altLang="zh-CN" dirty="0" smtClean="0">
                <a:ea typeface="楷体_GB2312" pitchFamily="49" charset="-122"/>
              </a:rPr>
              <a:t>) </a:t>
            </a:r>
            <a:r>
              <a:rPr lang="zh-CN" altLang="en-US" dirty="0" smtClean="0">
                <a:ea typeface="楷体_GB2312" pitchFamily="49" charset="-122"/>
              </a:rPr>
              <a:t>为具体赋予的值</a:t>
            </a:r>
            <a:endParaRPr lang="en-US" altLang="zh-CN" b="1" dirty="0" smtClean="0">
              <a:solidFill>
                <a:srgbClr val="FF0000"/>
              </a:solidFill>
              <a:ea typeface="楷体_GB2312" pitchFamily="49" charset="-122"/>
            </a:endParaRPr>
          </a:p>
          <a:p>
            <a:r>
              <a:rPr lang="en-US" altLang="zh-CN" dirty="0" smtClean="0">
                <a:ea typeface="楷体_GB2312" pitchFamily="49" charset="-122"/>
              </a:rPr>
              <a:t>constraint</a:t>
            </a:r>
            <a:r>
              <a:rPr lang="zh-CN" altLang="en-US" dirty="0" smtClean="0">
                <a:ea typeface="楷体_GB2312" pitchFamily="49" charset="-122"/>
              </a:rPr>
              <a:t>和</a:t>
            </a:r>
            <a:r>
              <a:rPr lang="en-US" altLang="zh-CN" dirty="0" smtClean="0">
                <a:ea typeface="楷体_GB2312" pitchFamily="49" charset="-122"/>
              </a:rPr>
              <a:t>bound</a:t>
            </a:r>
            <a:r>
              <a:rPr lang="zh-CN" altLang="en-US" dirty="0" smtClean="0">
                <a:ea typeface="楷体_GB2312" pitchFamily="49" charset="-122"/>
              </a:rPr>
              <a:t>分别是约束函数和界限函数</a:t>
            </a:r>
            <a:endParaRPr lang="zh-CN" altLang="en-US" dirty="0">
              <a:ea typeface="楷体_GB2312" pitchFamily="49" charset="-122"/>
            </a:endParaRPr>
          </a:p>
        </p:txBody>
      </p:sp>
      <p:pic>
        <p:nvPicPr>
          <p:cNvPr id="7" name="Picture 5" descr="t5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630970" y="2254810"/>
            <a:ext cx="3671888" cy="1857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椭圆 7"/>
          <p:cNvSpPr/>
          <p:nvPr/>
        </p:nvSpPr>
        <p:spPr bwMode="auto">
          <a:xfrm>
            <a:off x="5549167" y="2563907"/>
            <a:ext cx="2061883" cy="207981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 xmlns:p14="http://schemas.microsoft.com/office/powerpoint/2010/main" val="549127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p:cNvSpPr>
          <p:nvPr>
            <p:ph type="title" idx="4294967295"/>
          </p:nvPr>
        </p:nvSpPr>
        <p:spPr>
          <a:xfrm>
            <a:off x="2849563" y="1301097"/>
            <a:ext cx="6294437" cy="23114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4700">
                <a:latin typeface="宋体"/>
                <a:ea typeface="宋体"/>
                <a:cs typeface="宋体"/>
                <a:sym typeface="宋体"/>
              </a:defRPr>
            </a:lvl1pPr>
          </a:lstStyle>
          <a:p>
            <a:pPr lvl="0">
              <a:defRPr sz="1800"/>
            </a:pPr>
            <a:r>
              <a:rPr sz="4700" dirty="0"/>
              <a:t>回溯法</a:t>
            </a:r>
          </a:p>
        </p:txBody>
      </p:sp>
      <p:pic>
        <p:nvPicPr>
          <p:cNvPr id="3" name="Picture 1" descr="C:\Users\apple\Desktop\Sudoku_solved_by_bactracking.gif"/>
          <p:cNvPicPr>
            <a:picLocks noChangeAspect="1" noChangeArrowheads="1" noCrop="1"/>
          </p:cNvPicPr>
          <p:nvPr/>
        </p:nvPicPr>
        <p:blipFill>
          <a:blip r:embed="rId2"/>
          <a:srcRect/>
          <a:stretch>
            <a:fillRect/>
          </a:stretch>
        </p:blipFill>
        <p:spPr bwMode="auto">
          <a:xfrm>
            <a:off x="710170" y="3009609"/>
            <a:ext cx="2828925" cy="2828925"/>
          </a:xfrm>
          <a:prstGeom prst="rect">
            <a:avLst/>
          </a:prstGeom>
          <a:noFill/>
        </p:spPr>
      </p:pic>
      <p:sp>
        <p:nvSpPr>
          <p:cNvPr id="4" name="矩形 3"/>
          <p:cNvSpPr/>
          <p:nvPr/>
        </p:nvSpPr>
        <p:spPr>
          <a:xfrm>
            <a:off x="331694" y="6373034"/>
            <a:ext cx="8247529" cy="369332"/>
          </a:xfrm>
          <a:prstGeom prst="rect">
            <a:avLst/>
          </a:prstGeom>
        </p:spPr>
        <p:txBody>
          <a:bodyPr wrap="square">
            <a:spAutoFit/>
          </a:bodyPr>
          <a:lstStyle/>
          <a:p>
            <a:r>
              <a:rPr lang="en-US" dirty="0" smtClean="0"/>
              <a:t> </a:t>
            </a:r>
            <a:r>
              <a:rPr lang="en-US" i="1" dirty="0" smtClean="0"/>
              <a:t>Donald E. Knuth (1968). </a:t>
            </a:r>
            <a:r>
              <a:rPr lang="en-US" i="1" dirty="0" smtClean="0">
                <a:hlinkClick r:id="rId3" tooltip="The Art of Computer Programming"/>
              </a:rPr>
              <a:t>The Art of Computer Programming</a:t>
            </a:r>
            <a:r>
              <a:rPr lang="en-US" i="1" dirty="0" smtClean="0"/>
              <a:t>. Addison-Wesley.</a:t>
            </a:r>
            <a:endParaRPr lang="zh-CN" altLang="en-US" dirty="0"/>
          </a:p>
        </p:txBody>
      </p:sp>
      <p:sp>
        <p:nvSpPr>
          <p:cNvPr id="6" name="TextBox 5"/>
          <p:cNvSpPr txBox="1"/>
          <p:nvPr/>
        </p:nvSpPr>
        <p:spPr>
          <a:xfrm>
            <a:off x="3872752" y="3576919"/>
            <a:ext cx="5271247" cy="1569660"/>
          </a:xfrm>
          <a:prstGeom prst="rect">
            <a:avLst/>
          </a:prstGeom>
          <a:noFill/>
        </p:spPr>
        <p:txBody>
          <a:bodyPr wrap="square" rtlCol="0">
            <a:spAutoFit/>
          </a:bodyPr>
          <a:lstStyle/>
          <a:p>
            <a:pPr>
              <a:buFont typeface="Wingdings" pitchFamily="2" charset="2"/>
              <a:buChar char="l"/>
            </a:pPr>
            <a:r>
              <a:rPr lang="en-US" altLang="zh-CN" sz="2400" dirty="0" smtClean="0"/>
              <a:t> 1</a:t>
            </a:r>
            <a:r>
              <a:rPr lang="zh-CN" altLang="en-US" sz="2400" dirty="0" smtClean="0"/>
              <a:t>字核心：试</a:t>
            </a:r>
            <a:endParaRPr lang="en-US" altLang="zh-CN" sz="2400" dirty="0" smtClean="0"/>
          </a:p>
          <a:p>
            <a:pPr>
              <a:buFont typeface="Wingdings" pitchFamily="2" charset="2"/>
              <a:buChar char="l"/>
            </a:pPr>
            <a:r>
              <a:rPr lang="en-US" altLang="zh-CN" sz="2400" dirty="0" smtClean="0"/>
              <a:t> 4</a:t>
            </a:r>
            <a:r>
              <a:rPr lang="zh-CN" altLang="en-US" sz="2400" dirty="0" smtClean="0"/>
              <a:t>字核心：试，</a:t>
            </a:r>
            <a:r>
              <a:rPr lang="zh-CN" altLang="en-US" sz="2400" b="1" dirty="0" smtClean="0">
                <a:solidFill>
                  <a:srgbClr val="FF0000"/>
                </a:solidFill>
              </a:rPr>
              <a:t>回</a:t>
            </a:r>
            <a:r>
              <a:rPr lang="zh-CN" altLang="en-US" sz="2400" dirty="0" smtClean="0"/>
              <a:t>，再试</a:t>
            </a:r>
            <a:endParaRPr lang="en-US" altLang="zh-CN" sz="2400" dirty="0" smtClean="0"/>
          </a:p>
          <a:p>
            <a:pPr>
              <a:buFont typeface="Wingdings" pitchFamily="2" charset="2"/>
              <a:buChar char="l"/>
            </a:pPr>
            <a:r>
              <a:rPr lang="zh-CN" altLang="en-US" sz="2400" dirty="0" smtClean="0"/>
              <a:t>人生哲学：试试就试试</a:t>
            </a:r>
            <a:endParaRPr lang="en-US" altLang="zh-CN" sz="2400" dirty="0" smtClean="0"/>
          </a:p>
          <a:p>
            <a:pPr>
              <a:buFont typeface="Wingdings" pitchFamily="2" charset="2"/>
              <a:buChar char="l"/>
            </a:pPr>
            <a:endParaRPr lang="zh-CN" altLang="en-US" sz="2400"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944CF339-5F27-4308-A09D-5CF783CF709D}" type="slidenum">
              <a:rPr lang="zh-CN" altLang="en-US"/>
              <a:pPr/>
              <a:t>20</a:t>
            </a:fld>
            <a:endParaRPr lang="en-US" altLang="zh-CN"/>
          </a:p>
        </p:txBody>
      </p:sp>
      <p:sp>
        <p:nvSpPr>
          <p:cNvPr id="302084" name="Text Box 4"/>
          <p:cNvSpPr txBox="1">
            <a:spLocks noChangeArrowheads="1"/>
          </p:cNvSpPr>
          <p:nvPr/>
        </p:nvSpPr>
        <p:spPr bwMode="auto">
          <a:xfrm>
            <a:off x="158983" y="1678469"/>
            <a:ext cx="3426698"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square">
            <a:spAutoFit/>
          </a:bodyPr>
          <a:lstStyle/>
          <a:p>
            <a:pPr>
              <a:buClr>
                <a:schemeClr val="accent2"/>
              </a:buClr>
              <a:buFontTx/>
              <a:buChar char="•"/>
            </a:pPr>
            <a:r>
              <a:rPr lang="zh-CN" altLang="en-US" sz="2400" dirty="0">
                <a:ea typeface="楷体_GB2312" pitchFamily="49" charset="-122"/>
              </a:rPr>
              <a:t>解向量：</a:t>
            </a:r>
            <a:r>
              <a:rPr lang="en-US" altLang="zh-CN" sz="2400" dirty="0">
                <a:ea typeface="楷体_GB2312" pitchFamily="49" charset="-122"/>
              </a:rPr>
              <a:t>(x</a:t>
            </a:r>
            <a:r>
              <a:rPr lang="en-US" altLang="zh-CN" sz="2400" baseline="-25000" dirty="0">
                <a:ea typeface="楷体_GB2312" pitchFamily="49" charset="-122"/>
              </a:rPr>
              <a:t>1</a:t>
            </a:r>
            <a:r>
              <a:rPr lang="en-US" altLang="zh-CN" sz="2400" dirty="0">
                <a:ea typeface="楷体_GB2312" pitchFamily="49" charset="-122"/>
              </a:rPr>
              <a:t>, x</a:t>
            </a:r>
            <a:r>
              <a:rPr lang="en-US" altLang="zh-CN" sz="2400" baseline="-25000" dirty="0">
                <a:ea typeface="楷体_GB2312" pitchFamily="49" charset="-122"/>
              </a:rPr>
              <a:t>2</a:t>
            </a:r>
            <a:r>
              <a:rPr lang="en-US" altLang="zh-CN" sz="2400" dirty="0">
                <a:ea typeface="楷体_GB2312" pitchFamily="49" charset="-122"/>
              </a:rPr>
              <a:t>, … , </a:t>
            </a:r>
            <a:r>
              <a:rPr lang="en-US" altLang="zh-CN" sz="2400" dirty="0" err="1">
                <a:ea typeface="楷体_GB2312" pitchFamily="49" charset="-122"/>
              </a:rPr>
              <a:t>x</a:t>
            </a:r>
            <a:r>
              <a:rPr lang="en-US" altLang="zh-CN" sz="2400" baseline="-25000" dirty="0" err="1">
                <a:ea typeface="楷体_GB2312" pitchFamily="49" charset="-122"/>
              </a:rPr>
              <a:t>n</a:t>
            </a:r>
            <a:r>
              <a:rPr lang="en-US" altLang="zh-CN" sz="2400" dirty="0">
                <a:ea typeface="楷体_GB2312" pitchFamily="49" charset="-122"/>
              </a:rPr>
              <a:t>)</a:t>
            </a:r>
          </a:p>
          <a:p>
            <a:pPr>
              <a:buClr>
                <a:schemeClr val="accent2"/>
              </a:buClr>
              <a:buFontTx/>
              <a:buChar char="•"/>
            </a:pPr>
            <a:r>
              <a:rPr lang="zh-CN" altLang="en-US" sz="2400" dirty="0">
                <a:ea typeface="楷体_GB2312" pitchFamily="49" charset="-122"/>
              </a:rPr>
              <a:t>显约束：</a:t>
            </a:r>
            <a:r>
              <a:rPr lang="en-US" altLang="zh-CN" sz="2400" dirty="0">
                <a:ea typeface="楷体_GB2312" pitchFamily="49" charset="-122"/>
              </a:rPr>
              <a:t>x</a:t>
            </a:r>
            <a:r>
              <a:rPr lang="en-US" altLang="zh-CN" sz="2400" baseline="-25000" dirty="0">
                <a:ea typeface="楷体_GB2312" pitchFamily="49" charset="-122"/>
              </a:rPr>
              <a:t>i</a:t>
            </a:r>
            <a:r>
              <a:rPr lang="en-US" altLang="zh-CN" sz="2400" dirty="0">
                <a:ea typeface="楷体_GB2312" pitchFamily="49" charset="-122"/>
              </a:rPr>
              <a:t>=1,2, … ,n</a:t>
            </a:r>
          </a:p>
          <a:p>
            <a:pPr>
              <a:buClr>
                <a:schemeClr val="accent2"/>
              </a:buClr>
              <a:buFontTx/>
              <a:buChar char="•"/>
            </a:pPr>
            <a:r>
              <a:rPr lang="zh-CN" altLang="en-US" sz="2400" dirty="0">
                <a:ea typeface="楷体_GB2312" pitchFamily="49" charset="-122"/>
              </a:rPr>
              <a:t>隐约束：</a:t>
            </a:r>
          </a:p>
          <a:p>
            <a:pPr>
              <a:buClr>
                <a:schemeClr val="accent2"/>
              </a:buClr>
            </a:pPr>
            <a:r>
              <a:rPr lang="en-US" altLang="zh-CN" sz="2400" dirty="0">
                <a:ea typeface="楷体_GB2312" pitchFamily="49" charset="-122"/>
              </a:rPr>
              <a:t>    1)</a:t>
            </a:r>
            <a:r>
              <a:rPr lang="zh-CN" altLang="en-US" sz="2400" dirty="0">
                <a:ea typeface="楷体_GB2312" pitchFamily="49" charset="-122"/>
              </a:rPr>
              <a:t>不同列：</a:t>
            </a:r>
            <a:r>
              <a:rPr lang="en-US" altLang="zh-CN" sz="2400" dirty="0" err="1">
                <a:ea typeface="楷体_GB2312" pitchFamily="49" charset="-122"/>
              </a:rPr>
              <a:t>x</a:t>
            </a:r>
            <a:r>
              <a:rPr lang="en-US" altLang="zh-CN" sz="2400" baseline="-25000" dirty="0" err="1">
                <a:ea typeface="楷体_GB2312" pitchFamily="49" charset="-122"/>
              </a:rPr>
              <a:t>i</a:t>
            </a:r>
            <a:r>
              <a:rPr kumimoji="1" lang="en-US" altLang="zh-CN" sz="2400" b="1" dirty="0" err="1">
                <a:ea typeface="楷体_GB2312" pitchFamily="49" charset="-122"/>
                <a:sym typeface="Symbol" panose="05050102010706020507" pitchFamily="18" charset="2"/>
              </a:rPr>
              <a:t></a:t>
            </a:r>
            <a:r>
              <a:rPr lang="en-US" altLang="zh-CN" sz="2400" dirty="0" err="1">
                <a:ea typeface="楷体_GB2312" pitchFamily="49" charset="-122"/>
              </a:rPr>
              <a:t>x</a:t>
            </a:r>
            <a:r>
              <a:rPr lang="en-US" altLang="zh-CN" sz="2400" baseline="-25000" dirty="0" err="1">
                <a:ea typeface="楷体_GB2312" pitchFamily="49" charset="-122"/>
              </a:rPr>
              <a:t>j</a:t>
            </a:r>
            <a:endParaRPr lang="en-US" altLang="zh-CN" sz="2400" baseline="-25000" dirty="0">
              <a:ea typeface="楷体_GB2312" pitchFamily="49" charset="-122"/>
            </a:endParaRPr>
          </a:p>
          <a:p>
            <a:pPr>
              <a:buClr>
                <a:schemeClr val="accent2"/>
              </a:buClr>
            </a:pPr>
            <a:r>
              <a:rPr lang="en-US" altLang="zh-CN" sz="2400" dirty="0">
                <a:ea typeface="楷体_GB2312" pitchFamily="49" charset="-122"/>
              </a:rPr>
              <a:t>    2)</a:t>
            </a:r>
            <a:r>
              <a:rPr lang="zh-CN" altLang="en-US" sz="2400" dirty="0">
                <a:ea typeface="楷体_GB2312" pitchFamily="49" charset="-122"/>
              </a:rPr>
              <a:t>不处于同一正、反对角线：</a:t>
            </a:r>
            <a:r>
              <a:rPr lang="en-US" altLang="zh-CN" sz="2400" dirty="0">
                <a:ea typeface="楷体_GB2312" pitchFamily="49" charset="-122"/>
                <a:sym typeface="Wingdings" panose="05000000000000000000" pitchFamily="2" charset="2"/>
              </a:rPr>
              <a:t>|</a:t>
            </a:r>
            <a:r>
              <a:rPr lang="en-US" altLang="zh-CN" sz="2400" dirty="0" err="1">
                <a:ea typeface="楷体_GB2312" pitchFamily="49" charset="-122"/>
                <a:sym typeface="Wingdings" panose="05000000000000000000" pitchFamily="2" charset="2"/>
              </a:rPr>
              <a:t>i</a:t>
            </a:r>
            <a:r>
              <a:rPr lang="en-US" altLang="zh-CN" sz="2400" dirty="0">
                <a:ea typeface="楷体_GB2312" pitchFamily="49" charset="-122"/>
                <a:sym typeface="Wingdings" panose="05000000000000000000" pitchFamily="2" charset="2"/>
              </a:rPr>
              <a:t>-j|</a:t>
            </a:r>
            <a:r>
              <a:rPr kumimoji="1" lang="en-US" altLang="zh-CN" sz="2400" b="1" dirty="0">
                <a:ea typeface="楷体_GB2312" pitchFamily="49" charset="-122"/>
                <a:sym typeface="Symbol" panose="05050102010706020507" pitchFamily="18" charset="2"/>
              </a:rPr>
              <a:t></a:t>
            </a:r>
            <a:r>
              <a:rPr lang="en-US" altLang="zh-CN" sz="2400" dirty="0">
                <a:ea typeface="楷体_GB2312" pitchFamily="49" charset="-122"/>
                <a:sym typeface="Wingdings" panose="05000000000000000000" pitchFamily="2" charset="2"/>
              </a:rPr>
              <a:t>|x</a:t>
            </a:r>
            <a:r>
              <a:rPr lang="en-US" altLang="zh-CN" sz="2400" baseline="-25000" dirty="0">
                <a:ea typeface="楷体_GB2312" pitchFamily="49" charset="-122"/>
                <a:sym typeface="Wingdings" panose="05000000000000000000" pitchFamily="2" charset="2"/>
              </a:rPr>
              <a:t>i</a:t>
            </a:r>
            <a:r>
              <a:rPr lang="en-US" altLang="zh-CN" sz="2400" dirty="0">
                <a:ea typeface="楷体_GB2312" pitchFamily="49" charset="-122"/>
                <a:sym typeface="Wingdings" panose="05000000000000000000" pitchFamily="2" charset="2"/>
              </a:rPr>
              <a:t>-</a:t>
            </a:r>
            <a:r>
              <a:rPr lang="en-US" altLang="zh-CN" sz="2400" dirty="0" err="1">
                <a:ea typeface="楷体_GB2312" pitchFamily="49" charset="-122"/>
                <a:sym typeface="Wingdings" panose="05000000000000000000" pitchFamily="2" charset="2"/>
              </a:rPr>
              <a:t>x</a:t>
            </a:r>
            <a:r>
              <a:rPr lang="en-US" altLang="zh-CN" sz="2400" baseline="-25000" dirty="0" err="1">
                <a:ea typeface="楷体_GB2312" pitchFamily="49" charset="-122"/>
                <a:sym typeface="Wingdings" panose="05000000000000000000" pitchFamily="2" charset="2"/>
              </a:rPr>
              <a:t>j</a:t>
            </a:r>
            <a:r>
              <a:rPr lang="en-US" altLang="zh-CN" sz="2400" dirty="0">
                <a:ea typeface="楷体_GB2312" pitchFamily="49" charset="-122"/>
                <a:sym typeface="Wingdings" panose="05000000000000000000" pitchFamily="2" charset="2"/>
              </a:rPr>
              <a:t>|</a:t>
            </a:r>
            <a:endParaRPr lang="en-US" altLang="zh-CN" sz="2400" dirty="0">
              <a:ea typeface="楷体_GB2312" pitchFamily="49" charset="-122"/>
            </a:endParaRPr>
          </a:p>
        </p:txBody>
      </p:sp>
      <p:sp>
        <p:nvSpPr>
          <p:cNvPr id="302085" name="Rectangle 5"/>
          <p:cNvSpPr>
            <a:spLocks noChangeArrowheads="1"/>
          </p:cNvSpPr>
          <p:nvPr/>
        </p:nvSpPr>
        <p:spPr bwMode="auto">
          <a:xfrm>
            <a:off x="593257" y="493059"/>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ctr"/>
            <a:r>
              <a:rPr lang="zh-CN" altLang="en-US" dirty="0" smtClean="0">
                <a:effectLst>
                  <a:outerShdw blurRad="38100" dist="38100" dir="2700000" algn="tl">
                    <a:srgbClr val="C0C0C0"/>
                  </a:outerShdw>
                </a:effectLst>
                <a:ea typeface="黑体" panose="02010609060101010101" pitchFamily="49" charset="-122"/>
              </a:rPr>
              <a:t>算法实现</a:t>
            </a:r>
            <a:r>
              <a:rPr lang="en-US" altLang="zh-CN" dirty="0" smtClean="0">
                <a:effectLst>
                  <a:outerShdw blurRad="38100" dist="38100" dir="2700000" algn="tl">
                    <a:srgbClr val="C0C0C0"/>
                  </a:outerShdw>
                </a:effectLst>
                <a:ea typeface="黑体" panose="02010609060101010101" pitchFamily="49" charset="-122"/>
              </a:rPr>
              <a:t>-n</a:t>
            </a:r>
            <a:r>
              <a:rPr lang="zh-CN" altLang="en-US" dirty="0">
                <a:effectLst>
                  <a:outerShdw blurRad="38100" dist="38100" dir="2700000" algn="tl">
                    <a:srgbClr val="C0C0C0"/>
                  </a:outerShdw>
                </a:effectLst>
                <a:ea typeface="黑体" panose="02010609060101010101" pitchFamily="49" charset="-122"/>
              </a:rPr>
              <a:t>后问题</a:t>
            </a:r>
          </a:p>
        </p:txBody>
      </p:sp>
      <p:sp>
        <p:nvSpPr>
          <p:cNvPr id="302086" name="Text Box 6"/>
          <p:cNvSpPr txBox="1">
            <a:spLocks noChangeArrowheads="1"/>
          </p:cNvSpPr>
          <p:nvPr/>
        </p:nvSpPr>
        <p:spPr bwMode="auto">
          <a:xfrm>
            <a:off x="3785135" y="1612990"/>
            <a:ext cx="5059363" cy="4003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spAutoFit/>
          </a:bodyPr>
          <a:lstStyle/>
          <a:p>
            <a:r>
              <a:rPr kumimoji="1" lang="en-US" altLang="zh-CN" sz="1600" dirty="0" err="1"/>
              <a:t>bool</a:t>
            </a:r>
            <a:r>
              <a:rPr kumimoji="1" lang="en-US" altLang="zh-CN" sz="1600" dirty="0"/>
              <a:t> Queen::</a:t>
            </a:r>
            <a:r>
              <a:rPr kumimoji="1" lang="en-US" altLang="zh-CN" sz="1600" b="1" dirty="0"/>
              <a:t>Place</a:t>
            </a:r>
            <a:r>
              <a:rPr kumimoji="1" lang="en-US" altLang="zh-CN" sz="1600" dirty="0"/>
              <a:t>(</a:t>
            </a:r>
            <a:r>
              <a:rPr kumimoji="1" lang="en-US" altLang="zh-CN" sz="1600" dirty="0" err="1"/>
              <a:t>int</a:t>
            </a:r>
            <a:r>
              <a:rPr kumimoji="1" lang="en-US" altLang="zh-CN" sz="1600" dirty="0"/>
              <a:t> k)</a:t>
            </a:r>
          </a:p>
          <a:p>
            <a:r>
              <a:rPr kumimoji="1" lang="en-US" altLang="zh-CN" sz="1600" dirty="0"/>
              <a:t>{</a:t>
            </a:r>
          </a:p>
          <a:p>
            <a:r>
              <a:rPr kumimoji="1" lang="en-US" altLang="zh-CN" sz="1600" dirty="0"/>
              <a:t>  for (</a:t>
            </a:r>
            <a:r>
              <a:rPr kumimoji="1" lang="en-US" altLang="zh-CN" sz="1600" dirty="0" err="1"/>
              <a:t>int</a:t>
            </a:r>
            <a:r>
              <a:rPr kumimoji="1" lang="en-US" altLang="zh-CN" sz="1600" dirty="0"/>
              <a:t> j=1;j&lt;</a:t>
            </a:r>
            <a:r>
              <a:rPr kumimoji="1" lang="en-US" altLang="zh-CN" sz="1600" dirty="0" err="1"/>
              <a:t>k;j</a:t>
            </a:r>
            <a:r>
              <a:rPr kumimoji="1" lang="en-US" altLang="zh-CN" sz="1600" dirty="0"/>
              <a:t>++)</a:t>
            </a:r>
          </a:p>
          <a:p>
            <a:r>
              <a:rPr kumimoji="1" lang="en-US" altLang="zh-CN" sz="1600" dirty="0"/>
              <a:t>    if ((abs(k-j)==abs(x[j]-x[k]))||(x[j]==x[k])) return false;</a:t>
            </a:r>
          </a:p>
          <a:p>
            <a:r>
              <a:rPr kumimoji="1" lang="en-US" altLang="zh-CN" sz="1600" dirty="0"/>
              <a:t>  return true;</a:t>
            </a:r>
          </a:p>
          <a:p>
            <a:r>
              <a:rPr kumimoji="1" lang="en-US" altLang="zh-CN" sz="1600" dirty="0"/>
              <a:t>} </a:t>
            </a:r>
          </a:p>
          <a:p>
            <a:endParaRPr kumimoji="1" lang="en-US" altLang="zh-CN" sz="1600" dirty="0"/>
          </a:p>
          <a:p>
            <a:r>
              <a:rPr kumimoji="1" lang="en-US" altLang="zh-CN" sz="1600" dirty="0"/>
              <a:t>void Queen::</a:t>
            </a:r>
            <a:r>
              <a:rPr kumimoji="1" lang="en-US" altLang="zh-CN" sz="1600" b="1" dirty="0"/>
              <a:t>Backtrack</a:t>
            </a:r>
            <a:r>
              <a:rPr kumimoji="1" lang="en-US" altLang="zh-CN" sz="1600" dirty="0"/>
              <a:t>(</a:t>
            </a:r>
            <a:r>
              <a:rPr kumimoji="1" lang="en-US" altLang="zh-CN" sz="1600" dirty="0" err="1"/>
              <a:t>int</a:t>
            </a:r>
            <a:r>
              <a:rPr kumimoji="1" lang="en-US" altLang="zh-CN" sz="1600" dirty="0"/>
              <a:t> t)</a:t>
            </a:r>
          </a:p>
          <a:p>
            <a:r>
              <a:rPr kumimoji="1" lang="en-US" altLang="zh-CN" sz="1600" dirty="0"/>
              <a:t>{</a:t>
            </a:r>
          </a:p>
          <a:p>
            <a:r>
              <a:rPr kumimoji="1" lang="en-US" altLang="zh-CN" sz="1600" b="1" dirty="0">
                <a:solidFill>
                  <a:srgbClr val="FF0000"/>
                </a:solidFill>
              </a:rPr>
              <a:t>  if (t&gt;n) sum++;</a:t>
            </a:r>
          </a:p>
          <a:p>
            <a:r>
              <a:rPr kumimoji="1" lang="en-US" altLang="zh-CN" sz="1600" dirty="0"/>
              <a:t>    else</a:t>
            </a:r>
          </a:p>
          <a:p>
            <a:r>
              <a:rPr kumimoji="1" lang="en-US" altLang="zh-CN" sz="1600" dirty="0"/>
              <a:t>      for (</a:t>
            </a:r>
            <a:r>
              <a:rPr kumimoji="1" lang="en-US" altLang="zh-CN" sz="1600" dirty="0" err="1"/>
              <a:t>int</a:t>
            </a:r>
            <a:r>
              <a:rPr kumimoji="1" lang="en-US" altLang="zh-CN" sz="1600" dirty="0"/>
              <a:t> </a:t>
            </a:r>
            <a:r>
              <a:rPr kumimoji="1" lang="en-US" altLang="zh-CN" sz="1600" dirty="0" err="1"/>
              <a:t>i</a:t>
            </a:r>
            <a:r>
              <a:rPr kumimoji="1" lang="en-US" altLang="zh-CN" sz="1600" dirty="0"/>
              <a:t>=1;i&lt;=</a:t>
            </a:r>
            <a:r>
              <a:rPr kumimoji="1" lang="en-US" altLang="zh-CN" sz="1600" dirty="0" err="1"/>
              <a:t>n;i</a:t>
            </a:r>
            <a:r>
              <a:rPr kumimoji="1" lang="en-US" altLang="zh-CN" sz="1600" dirty="0"/>
              <a:t>++) {</a:t>
            </a:r>
          </a:p>
          <a:p>
            <a:r>
              <a:rPr kumimoji="1" lang="en-US" altLang="zh-CN" sz="1600" dirty="0"/>
              <a:t>        x[t]=</a:t>
            </a:r>
            <a:r>
              <a:rPr kumimoji="1" lang="en-US" altLang="zh-CN" sz="1600" dirty="0" err="1"/>
              <a:t>i</a:t>
            </a:r>
            <a:r>
              <a:rPr kumimoji="1" lang="en-US" altLang="zh-CN" sz="1600" dirty="0"/>
              <a:t>;</a:t>
            </a:r>
          </a:p>
          <a:p>
            <a:r>
              <a:rPr kumimoji="1" lang="en-US" altLang="zh-CN" sz="1600" dirty="0"/>
              <a:t>        if (Place(t)) Backtrack(t+1);</a:t>
            </a:r>
          </a:p>
          <a:p>
            <a:r>
              <a:rPr kumimoji="1" lang="en-US" altLang="zh-CN" sz="1600" dirty="0"/>
              <a:t>      }</a:t>
            </a:r>
          </a:p>
          <a:p>
            <a:r>
              <a:rPr kumimoji="1" lang="en-US" altLang="zh-CN" sz="1600" dirty="0"/>
              <a:t> }</a:t>
            </a:r>
          </a:p>
        </p:txBody>
      </p:sp>
    </p:spTree>
    <p:extLst>
      <p:ext uri="{BB962C8B-B14F-4D97-AF65-F5344CB8AC3E}">
        <p14:creationId xmlns="" xmlns:p14="http://schemas.microsoft.com/office/powerpoint/2010/main" val="1615305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C7415DEF-29D6-4A9A-A15E-0334E212915C}" type="slidenum">
              <a:rPr lang="zh-CN" altLang="en-US"/>
              <a:pPr/>
              <a:t>21</a:t>
            </a:fld>
            <a:endParaRPr lang="en-US" altLang="zh-CN"/>
          </a:p>
        </p:txBody>
      </p:sp>
      <p:sp>
        <p:nvSpPr>
          <p:cNvPr id="287748" name="Rectangle 4"/>
          <p:cNvSpPr>
            <a:spLocks noChangeArrowheads="1"/>
          </p:cNvSpPr>
          <p:nvPr/>
        </p:nvSpPr>
        <p:spPr bwMode="auto">
          <a:xfrm>
            <a:off x="611188" y="25102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ctr"/>
            <a:r>
              <a:rPr lang="zh-CN" altLang="en-US" dirty="0" smtClean="0">
                <a:effectLst>
                  <a:outerShdw blurRad="38100" dist="38100" dir="2700000" algn="tl">
                    <a:srgbClr val="C0C0C0"/>
                  </a:outerShdw>
                </a:effectLst>
                <a:ea typeface="黑体" panose="02010609060101010101" pitchFamily="49" charset="-122"/>
              </a:rPr>
              <a:t>算法实现</a:t>
            </a:r>
            <a:r>
              <a:rPr lang="en-US" altLang="zh-CN" dirty="0" smtClean="0">
                <a:effectLst>
                  <a:outerShdw blurRad="38100" dist="38100" dir="2700000" algn="tl">
                    <a:srgbClr val="C0C0C0"/>
                  </a:outerShdw>
                </a:effectLst>
                <a:ea typeface="黑体" panose="02010609060101010101" pitchFamily="49" charset="-122"/>
              </a:rPr>
              <a:t>-</a:t>
            </a:r>
            <a:r>
              <a:rPr lang="zh-CN" altLang="en-US" dirty="0" smtClean="0">
                <a:effectLst>
                  <a:outerShdw blurRad="38100" dist="38100" dir="2700000" algn="tl">
                    <a:srgbClr val="C0C0C0"/>
                  </a:outerShdw>
                </a:effectLst>
                <a:ea typeface="黑体" panose="02010609060101010101" pitchFamily="49" charset="-122"/>
              </a:rPr>
              <a:t>迭代</a:t>
            </a:r>
            <a:r>
              <a:rPr lang="zh-CN" altLang="en-US" dirty="0">
                <a:effectLst>
                  <a:outerShdw blurRad="38100" dist="38100" dir="2700000" algn="tl">
                    <a:srgbClr val="C0C0C0"/>
                  </a:outerShdw>
                </a:effectLst>
                <a:ea typeface="黑体" panose="02010609060101010101" pitchFamily="49" charset="-122"/>
              </a:rPr>
              <a:t>回溯</a:t>
            </a:r>
          </a:p>
        </p:txBody>
      </p:sp>
      <p:sp>
        <p:nvSpPr>
          <p:cNvPr id="287749" name="Text Box 5"/>
          <p:cNvSpPr txBox="1">
            <a:spLocks noChangeArrowheads="1"/>
          </p:cNvSpPr>
          <p:nvPr/>
        </p:nvSpPr>
        <p:spPr bwMode="auto">
          <a:xfrm>
            <a:off x="169257" y="1884576"/>
            <a:ext cx="3026006"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square">
            <a:spAutoFit/>
          </a:bodyPr>
          <a:lstStyle/>
          <a:p>
            <a:r>
              <a:rPr lang="zh-CN" altLang="en-US" sz="2400" b="1" dirty="0">
                <a:solidFill>
                  <a:srgbClr val="FF0000"/>
                </a:solidFill>
                <a:ea typeface="楷体_GB2312" pitchFamily="49" charset="-122"/>
              </a:rPr>
              <a:t>采用树的非递归深度优先遍历算法，可将回溯法表示为一个非递归迭代过程</a:t>
            </a:r>
            <a:r>
              <a:rPr lang="zh-CN" altLang="en-US" sz="2400" dirty="0">
                <a:ea typeface="楷体_GB2312" pitchFamily="49" charset="-122"/>
              </a:rPr>
              <a:t>。</a:t>
            </a:r>
          </a:p>
        </p:txBody>
      </p:sp>
      <p:sp>
        <p:nvSpPr>
          <p:cNvPr id="287750" name="Text Box 6"/>
          <p:cNvSpPr txBox="1">
            <a:spLocks noChangeArrowheads="1"/>
          </p:cNvSpPr>
          <p:nvPr/>
        </p:nvSpPr>
        <p:spPr bwMode="auto">
          <a:xfrm>
            <a:off x="3262401" y="1384628"/>
            <a:ext cx="5421313" cy="56323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en-US" altLang="zh-CN" sz="2400" dirty="0">
                <a:ea typeface="楷体_GB2312" pitchFamily="49" charset="-122"/>
              </a:rPr>
              <a:t>void </a:t>
            </a:r>
            <a:r>
              <a:rPr lang="en-US" altLang="zh-CN" sz="2400" b="1" dirty="0" err="1">
                <a:ea typeface="楷体_GB2312" pitchFamily="49" charset="-122"/>
              </a:rPr>
              <a:t>iterativeBacktrack</a:t>
            </a:r>
            <a:r>
              <a:rPr lang="en-US" altLang="zh-CN" sz="2400" dirty="0">
                <a:ea typeface="楷体_GB2312" pitchFamily="49" charset="-122"/>
              </a:rPr>
              <a:t> ()</a:t>
            </a:r>
          </a:p>
          <a:p>
            <a:r>
              <a:rPr lang="en-US" altLang="zh-CN" sz="2400" dirty="0">
                <a:ea typeface="楷体_GB2312" pitchFamily="49" charset="-122"/>
              </a:rPr>
              <a:t>{</a:t>
            </a:r>
          </a:p>
          <a:p>
            <a:r>
              <a:rPr lang="en-US" altLang="zh-CN" sz="2400" dirty="0">
                <a:ea typeface="楷体_GB2312" pitchFamily="49" charset="-122"/>
              </a:rPr>
              <a:t>  </a:t>
            </a:r>
            <a:r>
              <a:rPr lang="en-US" altLang="zh-CN" sz="2400" dirty="0" err="1">
                <a:ea typeface="楷体_GB2312" pitchFamily="49" charset="-122"/>
              </a:rPr>
              <a:t>int</a:t>
            </a:r>
            <a:r>
              <a:rPr lang="en-US" altLang="zh-CN" sz="2400" dirty="0">
                <a:ea typeface="楷体_GB2312" pitchFamily="49" charset="-122"/>
              </a:rPr>
              <a:t> t=1;</a:t>
            </a:r>
          </a:p>
          <a:p>
            <a:r>
              <a:rPr lang="en-US" altLang="zh-CN" sz="2400" dirty="0">
                <a:ea typeface="楷体_GB2312" pitchFamily="49" charset="-122"/>
              </a:rPr>
              <a:t>  </a:t>
            </a:r>
            <a:r>
              <a:rPr lang="en-US" altLang="zh-CN" sz="2400" b="1" dirty="0">
                <a:ea typeface="楷体_GB2312" pitchFamily="49" charset="-122"/>
              </a:rPr>
              <a:t>while</a:t>
            </a:r>
            <a:r>
              <a:rPr lang="en-US" altLang="zh-CN" sz="2400" dirty="0">
                <a:ea typeface="楷体_GB2312" pitchFamily="49" charset="-122"/>
              </a:rPr>
              <a:t> (t&gt;0) {</a:t>
            </a:r>
          </a:p>
          <a:p>
            <a:r>
              <a:rPr lang="en-US" altLang="zh-CN" sz="2400" dirty="0">
                <a:ea typeface="楷体_GB2312" pitchFamily="49" charset="-122"/>
              </a:rPr>
              <a:t>    </a:t>
            </a:r>
            <a:r>
              <a:rPr lang="en-US" altLang="zh-CN" sz="2400" b="1" dirty="0">
                <a:ea typeface="楷体_GB2312" pitchFamily="49" charset="-122"/>
              </a:rPr>
              <a:t>if</a:t>
            </a:r>
            <a:r>
              <a:rPr lang="en-US" altLang="zh-CN" sz="2400" dirty="0">
                <a:ea typeface="楷体_GB2312" pitchFamily="49" charset="-122"/>
              </a:rPr>
              <a:t> (</a:t>
            </a:r>
            <a:r>
              <a:rPr lang="en-US" altLang="zh-CN" sz="2400" b="1" dirty="0">
                <a:ea typeface="楷体_GB2312" pitchFamily="49" charset="-122"/>
              </a:rPr>
              <a:t>f</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)&lt;=</a:t>
            </a:r>
            <a:r>
              <a:rPr lang="en-US" altLang="zh-CN" sz="2400" b="1" dirty="0">
                <a:ea typeface="楷体_GB2312" pitchFamily="49" charset="-122"/>
              </a:rPr>
              <a:t>g</a:t>
            </a:r>
            <a:r>
              <a:rPr lang="en-US" altLang="zh-CN" sz="2400" dirty="0">
                <a:ea typeface="楷体_GB2312" pitchFamily="49" charset="-122"/>
              </a:rPr>
              <a:t>(</a:t>
            </a:r>
            <a:r>
              <a:rPr lang="en-US" altLang="zh-CN" sz="2400" dirty="0" err="1">
                <a:ea typeface="楷体_GB2312" pitchFamily="49" charset="-122"/>
              </a:rPr>
              <a:t>n,t</a:t>
            </a:r>
            <a:r>
              <a:rPr lang="en-US" altLang="zh-CN" sz="2400" dirty="0" smtClean="0">
                <a:ea typeface="楷体_GB2312" pitchFamily="49" charset="-122"/>
              </a:rPr>
              <a:t>))</a:t>
            </a:r>
            <a:r>
              <a:rPr lang="en-US" altLang="zh-CN" sz="2000" dirty="0" smtClean="0">
                <a:ea typeface="楷体_GB2312" pitchFamily="49" charset="-122"/>
              </a:rPr>
              <a:t> {</a:t>
            </a:r>
            <a:r>
              <a:rPr lang="en-US" altLang="zh-CN" sz="2400" dirty="0" smtClean="0">
                <a:ea typeface="楷体_GB2312" pitchFamily="49" charset="-122"/>
              </a:rPr>
              <a:t> </a:t>
            </a:r>
            <a:endParaRPr lang="en-US" altLang="zh-CN" sz="2400" dirty="0">
              <a:ea typeface="楷体_GB2312" pitchFamily="49" charset="-122"/>
            </a:endParaRPr>
          </a:p>
          <a:p>
            <a:r>
              <a:rPr lang="en-US" altLang="zh-CN" sz="2400" dirty="0">
                <a:ea typeface="楷体_GB2312" pitchFamily="49" charset="-122"/>
              </a:rPr>
              <a:t>      for (</a:t>
            </a: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i</a:t>
            </a:r>
            <a:r>
              <a:rPr lang="en-US" altLang="zh-CN" sz="2400" dirty="0">
                <a:ea typeface="楷体_GB2312" pitchFamily="49" charset="-122"/>
              </a:rPr>
              <a:t>=</a:t>
            </a:r>
            <a:r>
              <a:rPr lang="en-US" altLang="zh-CN" sz="2400" b="1" dirty="0">
                <a:ea typeface="楷体_GB2312" pitchFamily="49" charset="-122"/>
              </a:rPr>
              <a:t>f</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&lt;=</a:t>
            </a:r>
            <a:r>
              <a:rPr lang="en-US" altLang="zh-CN" sz="2400" b="1" dirty="0">
                <a:ea typeface="楷体_GB2312" pitchFamily="49" charset="-122"/>
              </a:rPr>
              <a:t>g</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 {</a:t>
            </a:r>
          </a:p>
          <a:p>
            <a:r>
              <a:rPr lang="en-US" altLang="zh-CN" sz="2400" dirty="0">
                <a:ea typeface="楷体_GB2312" pitchFamily="49" charset="-122"/>
              </a:rPr>
              <a:t>        x[t]=</a:t>
            </a:r>
            <a:r>
              <a:rPr lang="en-US" altLang="zh-CN" sz="2400" b="1" dirty="0">
                <a:ea typeface="楷体_GB2312" pitchFamily="49" charset="-122"/>
              </a:rPr>
              <a:t>h</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a:t>
            </a:r>
          </a:p>
          <a:p>
            <a:r>
              <a:rPr lang="en-US" altLang="zh-CN" sz="2400" dirty="0">
                <a:ea typeface="楷体_GB2312" pitchFamily="49" charset="-122"/>
              </a:rPr>
              <a:t>        </a:t>
            </a:r>
            <a:r>
              <a:rPr lang="en-US" altLang="zh-CN" sz="2400" b="1" dirty="0">
                <a:ea typeface="楷体_GB2312" pitchFamily="49" charset="-122"/>
              </a:rPr>
              <a:t>if</a:t>
            </a:r>
            <a:r>
              <a:rPr lang="en-US" altLang="zh-CN" sz="2400" dirty="0">
                <a:ea typeface="楷体_GB2312" pitchFamily="49" charset="-122"/>
              </a:rPr>
              <a:t> (</a:t>
            </a:r>
            <a:r>
              <a:rPr lang="en-US" altLang="zh-CN" sz="2400" b="1" dirty="0">
                <a:ea typeface="楷体_GB2312" pitchFamily="49" charset="-122"/>
              </a:rPr>
              <a:t>constraint</a:t>
            </a:r>
            <a:r>
              <a:rPr lang="en-US" altLang="zh-CN" sz="2400" dirty="0">
                <a:ea typeface="楷体_GB2312" pitchFamily="49" charset="-122"/>
              </a:rPr>
              <a:t>(t)&amp;&amp;</a:t>
            </a:r>
            <a:r>
              <a:rPr lang="en-US" altLang="zh-CN" sz="2400" b="1" dirty="0">
                <a:ea typeface="楷体_GB2312" pitchFamily="49" charset="-122"/>
              </a:rPr>
              <a:t>bound</a:t>
            </a:r>
            <a:r>
              <a:rPr lang="en-US" altLang="zh-CN" sz="2400" dirty="0">
                <a:ea typeface="楷体_GB2312" pitchFamily="49" charset="-122"/>
              </a:rPr>
              <a:t>(t)) {</a:t>
            </a:r>
          </a:p>
          <a:p>
            <a:r>
              <a:rPr lang="en-US" altLang="zh-CN" sz="2400" dirty="0">
                <a:ea typeface="楷体_GB2312" pitchFamily="49" charset="-122"/>
              </a:rPr>
              <a:t>          </a:t>
            </a:r>
            <a:r>
              <a:rPr lang="en-US" altLang="zh-CN" sz="2400" b="1" dirty="0">
                <a:ea typeface="楷体_GB2312" pitchFamily="49" charset="-122"/>
              </a:rPr>
              <a:t>if</a:t>
            </a:r>
            <a:r>
              <a:rPr lang="en-US" altLang="zh-CN" sz="2400" dirty="0">
                <a:ea typeface="楷体_GB2312" pitchFamily="49" charset="-122"/>
              </a:rPr>
              <a:t> (</a:t>
            </a:r>
            <a:r>
              <a:rPr lang="en-US" altLang="zh-CN" sz="2400" b="1" dirty="0">
                <a:ea typeface="楷体_GB2312" pitchFamily="49" charset="-122"/>
              </a:rPr>
              <a:t>solution</a:t>
            </a:r>
            <a:r>
              <a:rPr lang="en-US" altLang="zh-CN" sz="2400" dirty="0">
                <a:ea typeface="楷体_GB2312" pitchFamily="49" charset="-122"/>
              </a:rPr>
              <a:t>(t)) </a:t>
            </a:r>
            <a:r>
              <a:rPr lang="en-US" altLang="zh-CN" sz="2400" b="1" dirty="0">
                <a:ea typeface="楷体_GB2312" pitchFamily="49" charset="-122"/>
              </a:rPr>
              <a:t>output</a:t>
            </a:r>
            <a:r>
              <a:rPr lang="en-US" altLang="zh-CN" sz="2400" dirty="0">
                <a:ea typeface="楷体_GB2312" pitchFamily="49" charset="-122"/>
              </a:rPr>
              <a:t>(x</a:t>
            </a:r>
            <a:r>
              <a:rPr lang="en-US" altLang="zh-CN" sz="2400" dirty="0" smtClean="0">
                <a:ea typeface="楷体_GB2312" pitchFamily="49" charset="-122"/>
              </a:rPr>
              <a:t>); //solution </a:t>
            </a:r>
            <a:r>
              <a:rPr lang="zh-CN" altLang="en-US" sz="2400" dirty="0" smtClean="0">
                <a:ea typeface="楷体_GB2312" pitchFamily="49" charset="-122"/>
              </a:rPr>
              <a:t>判断是否已经得到问题的解</a:t>
            </a:r>
            <a:endParaRPr lang="en-US" altLang="zh-CN" sz="2400" dirty="0">
              <a:ea typeface="楷体_GB2312" pitchFamily="49" charset="-122"/>
            </a:endParaRPr>
          </a:p>
          <a:p>
            <a:r>
              <a:rPr lang="en-US" altLang="zh-CN" sz="2400" dirty="0">
                <a:ea typeface="楷体_GB2312" pitchFamily="49" charset="-122"/>
              </a:rPr>
              <a:t>          </a:t>
            </a:r>
            <a:r>
              <a:rPr lang="en-US" altLang="zh-CN" sz="2400" b="1" dirty="0">
                <a:ea typeface="楷体_GB2312" pitchFamily="49" charset="-122"/>
              </a:rPr>
              <a:t>else</a:t>
            </a:r>
            <a:r>
              <a:rPr lang="en-US" altLang="zh-CN" sz="2400" dirty="0">
                <a:ea typeface="楷体_GB2312" pitchFamily="49" charset="-122"/>
              </a:rPr>
              <a:t> t++;}</a:t>
            </a:r>
          </a:p>
          <a:p>
            <a:r>
              <a:rPr lang="en-US" altLang="zh-CN" sz="2400" dirty="0">
                <a:ea typeface="楷体_GB2312" pitchFamily="49" charset="-122"/>
              </a:rPr>
              <a:t>        }</a:t>
            </a:r>
          </a:p>
          <a:p>
            <a:r>
              <a:rPr lang="en-US" altLang="zh-CN" sz="2400" dirty="0">
                <a:ea typeface="楷体_GB2312" pitchFamily="49" charset="-122"/>
              </a:rPr>
              <a:t>    </a:t>
            </a:r>
            <a:r>
              <a:rPr lang="en-US" altLang="zh-CN" sz="2400" b="1" dirty="0">
                <a:ea typeface="楷体_GB2312" pitchFamily="49" charset="-122"/>
              </a:rPr>
              <a:t>else</a:t>
            </a:r>
            <a:r>
              <a:rPr lang="en-US" altLang="zh-CN" sz="2400" dirty="0">
                <a:ea typeface="楷体_GB2312" pitchFamily="49" charset="-122"/>
              </a:rPr>
              <a:t> t--;</a:t>
            </a:r>
          </a:p>
          <a:p>
            <a:r>
              <a:rPr lang="en-US" altLang="zh-CN" sz="2400" dirty="0">
                <a:ea typeface="楷体_GB2312" pitchFamily="49" charset="-122"/>
              </a:rPr>
              <a:t>    }</a:t>
            </a:r>
          </a:p>
          <a:p>
            <a:r>
              <a:rPr lang="en-US" altLang="zh-CN" sz="2400" dirty="0">
                <a:ea typeface="楷体_GB2312" pitchFamily="49" charset="-122"/>
              </a:rPr>
              <a:t>}</a:t>
            </a:r>
            <a:endParaRPr lang="zh-CN" altLang="en-US" sz="2400" dirty="0">
              <a:ea typeface="楷体_GB2312" pitchFamily="49" charset="-122"/>
            </a:endParaRPr>
          </a:p>
        </p:txBody>
      </p:sp>
    </p:spTree>
    <p:extLst>
      <p:ext uri="{BB962C8B-B14F-4D97-AF65-F5344CB8AC3E}">
        <p14:creationId xmlns="" xmlns:p14="http://schemas.microsoft.com/office/powerpoint/2010/main" val="3717818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2"/>
          <p:cNvSpPr>
            <a:spLocks noGrp="1"/>
          </p:cNvSpPr>
          <p:nvPr>
            <p:ph type="sldNum" sz="quarter" idx="12"/>
          </p:nvPr>
        </p:nvSpPr>
        <p:spPr/>
        <p:txBody>
          <a:bodyPr/>
          <a:lstStyle/>
          <a:p>
            <a:fld id="{2618DC31-F3BB-41DC-88C8-72D5BBB90ABD}" type="slidenum">
              <a:rPr lang="zh-CN" altLang="en-US"/>
              <a:pPr/>
              <a:t>22</a:t>
            </a:fld>
            <a:endParaRPr lang="en-US" altLang="zh-CN"/>
          </a:p>
        </p:txBody>
      </p:sp>
      <p:sp>
        <p:nvSpPr>
          <p:cNvPr id="292868" name="Rectangle 4"/>
          <p:cNvSpPr>
            <a:spLocks noChangeArrowheads="1"/>
          </p:cNvSpPr>
          <p:nvPr/>
        </p:nvSpPr>
        <p:spPr bwMode="auto">
          <a:xfrm>
            <a:off x="611188" y="37653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ctr"/>
            <a:r>
              <a:rPr lang="zh-CN" altLang="en-US" dirty="0">
                <a:effectLst>
                  <a:outerShdw blurRad="38100" dist="38100" dir="2700000" algn="tl">
                    <a:srgbClr val="C0C0C0"/>
                  </a:outerShdw>
                </a:effectLst>
                <a:ea typeface="黑体" panose="02010609060101010101" pitchFamily="49" charset="-122"/>
              </a:rPr>
              <a:t>批处理作业调度</a:t>
            </a:r>
          </a:p>
        </p:txBody>
      </p:sp>
      <p:sp>
        <p:nvSpPr>
          <p:cNvPr id="292869" name="Text Box 5"/>
          <p:cNvSpPr txBox="1">
            <a:spLocks noChangeArrowheads="1"/>
          </p:cNvSpPr>
          <p:nvPr/>
        </p:nvSpPr>
        <p:spPr bwMode="auto">
          <a:xfrm>
            <a:off x="-1" y="1509270"/>
            <a:ext cx="9332259" cy="48936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square">
            <a:spAutoFit/>
          </a:bodyPr>
          <a:lstStyle/>
          <a:p>
            <a:pPr>
              <a:buFont typeface="Wingdings" pitchFamily="2" charset="2"/>
              <a:buChar char="l"/>
            </a:pPr>
            <a:r>
              <a:rPr lang="zh-CN" altLang="en-US" sz="2400" dirty="0">
                <a:ea typeface="楷体_GB2312" pitchFamily="49" charset="-122"/>
              </a:rPr>
              <a:t>给定</a:t>
            </a:r>
            <a:r>
              <a:rPr lang="en-US" altLang="zh-CN" sz="2400" dirty="0">
                <a:ea typeface="楷体_GB2312" pitchFamily="49" charset="-122"/>
              </a:rPr>
              <a:t>n</a:t>
            </a:r>
            <a:r>
              <a:rPr lang="zh-CN" altLang="en-US" sz="2400" dirty="0">
                <a:ea typeface="楷体_GB2312" pitchFamily="49" charset="-122"/>
              </a:rPr>
              <a:t>个作业的集合</a:t>
            </a:r>
            <a:r>
              <a:rPr lang="en-US" altLang="zh-CN" sz="2400" dirty="0">
                <a:ea typeface="楷体_GB2312" pitchFamily="49" charset="-122"/>
              </a:rPr>
              <a:t>{J</a:t>
            </a:r>
            <a:r>
              <a:rPr lang="en-US" altLang="zh-CN" sz="2400" baseline="-25000" dirty="0">
                <a:ea typeface="楷体_GB2312" pitchFamily="49" charset="-122"/>
              </a:rPr>
              <a:t>1</a:t>
            </a:r>
            <a:r>
              <a:rPr lang="en-US" altLang="zh-CN" sz="2400" dirty="0">
                <a:ea typeface="楷体_GB2312" pitchFamily="49" charset="-122"/>
              </a:rPr>
              <a:t>,J</a:t>
            </a:r>
            <a:r>
              <a:rPr lang="en-US" altLang="zh-CN" sz="2400" baseline="-25000" dirty="0">
                <a:ea typeface="楷体_GB2312" pitchFamily="49" charset="-122"/>
              </a:rPr>
              <a:t>2</a:t>
            </a:r>
            <a:r>
              <a:rPr lang="en-US" altLang="zh-CN" sz="2400" dirty="0">
                <a:ea typeface="楷体_GB2312" pitchFamily="49" charset="-122"/>
              </a:rPr>
              <a:t>,…,</a:t>
            </a:r>
            <a:r>
              <a:rPr lang="en-US" altLang="zh-CN" sz="2400" dirty="0" err="1">
                <a:ea typeface="楷体_GB2312" pitchFamily="49" charset="-122"/>
              </a:rPr>
              <a:t>J</a:t>
            </a:r>
            <a:r>
              <a:rPr lang="en-US" altLang="zh-CN" sz="2400" baseline="-25000" dirty="0" err="1">
                <a:ea typeface="楷体_GB2312" pitchFamily="49" charset="-122"/>
              </a:rPr>
              <a:t>n</a:t>
            </a:r>
            <a:r>
              <a:rPr lang="en-US" altLang="zh-CN" sz="2400" dirty="0">
                <a:ea typeface="楷体_GB2312" pitchFamily="49" charset="-122"/>
              </a:rPr>
              <a:t>}</a:t>
            </a:r>
            <a:r>
              <a:rPr lang="zh-CN" altLang="en-US" sz="2400" dirty="0" smtClean="0">
                <a:ea typeface="楷体_GB2312" pitchFamily="49" charset="-122"/>
              </a:rPr>
              <a:t>。</a:t>
            </a:r>
            <a:endParaRPr lang="en-US" altLang="zh-CN" sz="2400" dirty="0" smtClean="0">
              <a:ea typeface="楷体_GB2312" pitchFamily="49" charset="-122"/>
            </a:endParaRPr>
          </a:p>
          <a:p>
            <a:pPr>
              <a:buFont typeface="Wingdings" pitchFamily="2" charset="2"/>
              <a:buChar char="l"/>
            </a:pPr>
            <a:r>
              <a:rPr lang="zh-CN" altLang="en-US" sz="2400" dirty="0" smtClean="0">
                <a:ea typeface="楷体_GB2312" pitchFamily="49" charset="-122"/>
              </a:rPr>
              <a:t>每个</a:t>
            </a:r>
            <a:r>
              <a:rPr lang="zh-CN" altLang="en-US" sz="2400" dirty="0">
                <a:ea typeface="楷体_GB2312" pitchFamily="49" charset="-122"/>
              </a:rPr>
              <a:t>作业必须先由机器</a:t>
            </a:r>
            <a:r>
              <a:rPr lang="en-US" altLang="zh-CN" sz="2400" dirty="0">
                <a:ea typeface="楷体_GB2312" pitchFamily="49" charset="-122"/>
              </a:rPr>
              <a:t>1</a:t>
            </a:r>
            <a:r>
              <a:rPr lang="zh-CN" altLang="en-US" sz="2400" dirty="0">
                <a:ea typeface="楷体_GB2312" pitchFamily="49" charset="-122"/>
              </a:rPr>
              <a:t>处理，然后由机器</a:t>
            </a:r>
            <a:r>
              <a:rPr lang="en-US" altLang="zh-CN" sz="2400" dirty="0">
                <a:ea typeface="楷体_GB2312" pitchFamily="49" charset="-122"/>
              </a:rPr>
              <a:t>2</a:t>
            </a:r>
            <a:r>
              <a:rPr lang="zh-CN" altLang="en-US" sz="2400" dirty="0">
                <a:ea typeface="楷体_GB2312" pitchFamily="49" charset="-122"/>
              </a:rPr>
              <a:t>处理</a:t>
            </a:r>
            <a:r>
              <a:rPr lang="zh-CN" altLang="en-US" sz="2400" dirty="0" smtClean="0">
                <a:ea typeface="楷体_GB2312" pitchFamily="49" charset="-122"/>
              </a:rPr>
              <a:t>。</a:t>
            </a:r>
            <a:endParaRPr lang="en-US" altLang="zh-CN" sz="2400" dirty="0" smtClean="0">
              <a:ea typeface="楷体_GB2312" pitchFamily="49" charset="-122"/>
            </a:endParaRPr>
          </a:p>
          <a:p>
            <a:pPr>
              <a:buFont typeface="Wingdings" pitchFamily="2" charset="2"/>
              <a:buChar char="l"/>
            </a:pPr>
            <a:r>
              <a:rPr lang="zh-CN" altLang="en-US" sz="2400" dirty="0" smtClean="0">
                <a:ea typeface="楷体_GB2312" pitchFamily="49" charset="-122"/>
              </a:rPr>
              <a:t>作业</a:t>
            </a:r>
            <a:r>
              <a:rPr lang="en-US" altLang="zh-CN" sz="2400" dirty="0" err="1">
                <a:ea typeface="楷体_GB2312" pitchFamily="49" charset="-122"/>
              </a:rPr>
              <a:t>J</a:t>
            </a:r>
            <a:r>
              <a:rPr lang="en-US" altLang="zh-CN" sz="2400" baseline="-25000" dirty="0" err="1">
                <a:ea typeface="楷体_GB2312" pitchFamily="49" charset="-122"/>
              </a:rPr>
              <a:t>i</a:t>
            </a:r>
            <a:r>
              <a:rPr lang="zh-CN" altLang="en-US" sz="2400" dirty="0">
                <a:ea typeface="楷体_GB2312" pitchFamily="49" charset="-122"/>
              </a:rPr>
              <a:t>需要机器</a:t>
            </a:r>
            <a:r>
              <a:rPr lang="en-US" altLang="zh-CN" sz="2400" dirty="0">
                <a:ea typeface="楷体_GB2312" pitchFamily="49" charset="-122"/>
              </a:rPr>
              <a:t>j</a:t>
            </a:r>
            <a:r>
              <a:rPr lang="zh-CN" altLang="en-US" sz="2400" dirty="0">
                <a:ea typeface="楷体_GB2312" pitchFamily="49" charset="-122"/>
              </a:rPr>
              <a:t>的处理时间为</a:t>
            </a:r>
            <a:r>
              <a:rPr lang="en-US" altLang="zh-CN" sz="2400" dirty="0" err="1">
                <a:ea typeface="楷体_GB2312" pitchFamily="49" charset="-122"/>
              </a:rPr>
              <a:t>t</a:t>
            </a:r>
            <a:r>
              <a:rPr lang="en-US" altLang="zh-CN" sz="2400" baseline="-25000" dirty="0" err="1">
                <a:ea typeface="楷体_GB2312" pitchFamily="49" charset="-122"/>
              </a:rPr>
              <a:t>ji</a:t>
            </a:r>
            <a:r>
              <a:rPr lang="zh-CN" altLang="en-US" sz="2400" dirty="0" smtClean="0">
                <a:ea typeface="楷体_GB2312" pitchFamily="49" charset="-122"/>
              </a:rPr>
              <a:t>。</a:t>
            </a:r>
            <a:endParaRPr lang="en-US" altLang="zh-CN" sz="2400" dirty="0" smtClean="0">
              <a:ea typeface="楷体_GB2312" pitchFamily="49" charset="-122"/>
            </a:endParaRPr>
          </a:p>
          <a:p>
            <a:pPr>
              <a:buFont typeface="Wingdings" pitchFamily="2" charset="2"/>
              <a:buChar char="l"/>
            </a:pPr>
            <a:r>
              <a:rPr lang="zh-CN" altLang="en-US" sz="2400" dirty="0" smtClean="0">
                <a:ea typeface="楷体_GB2312" pitchFamily="49" charset="-122"/>
              </a:rPr>
              <a:t>对于</a:t>
            </a:r>
            <a:r>
              <a:rPr lang="zh-CN" altLang="en-US" sz="2400" dirty="0">
                <a:ea typeface="楷体_GB2312" pitchFamily="49" charset="-122"/>
              </a:rPr>
              <a:t>一个确定的作业调度，</a:t>
            </a:r>
            <a:r>
              <a:rPr lang="zh-CN" altLang="en-US" sz="2400" b="1" dirty="0">
                <a:solidFill>
                  <a:srgbClr val="FF0000"/>
                </a:solidFill>
                <a:ea typeface="楷体_GB2312" pitchFamily="49" charset="-122"/>
              </a:rPr>
              <a:t>设</a:t>
            </a:r>
            <a:r>
              <a:rPr lang="en-US" altLang="zh-CN" sz="2400" b="1" dirty="0" err="1">
                <a:solidFill>
                  <a:srgbClr val="FF0000"/>
                </a:solidFill>
                <a:ea typeface="楷体_GB2312" pitchFamily="49" charset="-122"/>
              </a:rPr>
              <a:t>F</a:t>
            </a:r>
            <a:r>
              <a:rPr lang="en-US" altLang="zh-CN" sz="2400" b="1" baseline="-25000" dirty="0" err="1">
                <a:solidFill>
                  <a:srgbClr val="FF0000"/>
                </a:solidFill>
                <a:ea typeface="楷体_GB2312" pitchFamily="49" charset="-122"/>
              </a:rPr>
              <a:t>ji</a:t>
            </a:r>
            <a:r>
              <a:rPr lang="zh-CN" altLang="en-US" sz="2400" b="1" dirty="0">
                <a:solidFill>
                  <a:srgbClr val="FF0000"/>
                </a:solidFill>
                <a:ea typeface="楷体_GB2312" pitchFamily="49" charset="-122"/>
              </a:rPr>
              <a:t>是作业</a:t>
            </a:r>
            <a:r>
              <a:rPr lang="en-US" altLang="zh-CN" sz="2400" b="1" dirty="0" err="1">
                <a:solidFill>
                  <a:srgbClr val="FF0000"/>
                </a:solidFill>
                <a:ea typeface="楷体_GB2312" pitchFamily="49" charset="-122"/>
              </a:rPr>
              <a:t>i</a:t>
            </a:r>
            <a:r>
              <a:rPr lang="zh-CN" altLang="en-US" sz="2400" b="1" dirty="0">
                <a:solidFill>
                  <a:srgbClr val="FF0000"/>
                </a:solidFill>
                <a:ea typeface="楷体_GB2312" pitchFamily="49" charset="-122"/>
              </a:rPr>
              <a:t>在机器</a:t>
            </a:r>
            <a:r>
              <a:rPr lang="en-US" altLang="zh-CN" sz="2400" b="1" dirty="0">
                <a:solidFill>
                  <a:srgbClr val="FF0000"/>
                </a:solidFill>
                <a:ea typeface="楷体_GB2312" pitchFamily="49" charset="-122"/>
              </a:rPr>
              <a:t>j</a:t>
            </a:r>
            <a:r>
              <a:rPr lang="zh-CN" altLang="en-US" sz="2400" b="1" dirty="0">
                <a:solidFill>
                  <a:srgbClr val="FF0000"/>
                </a:solidFill>
                <a:ea typeface="楷体_GB2312" pitchFamily="49" charset="-122"/>
              </a:rPr>
              <a:t>上完成处理的时间</a:t>
            </a:r>
            <a:r>
              <a:rPr lang="zh-CN" altLang="en-US" sz="2400" dirty="0" smtClean="0">
                <a:ea typeface="楷体_GB2312" pitchFamily="49" charset="-122"/>
              </a:rPr>
              <a:t>。</a:t>
            </a:r>
            <a:endParaRPr lang="en-US" altLang="zh-CN" sz="2400" dirty="0" smtClean="0">
              <a:ea typeface="楷体_GB2312" pitchFamily="49" charset="-122"/>
            </a:endParaRPr>
          </a:p>
          <a:p>
            <a:pPr>
              <a:buFont typeface="Wingdings" pitchFamily="2" charset="2"/>
              <a:buChar char="l"/>
            </a:pPr>
            <a:endParaRPr lang="en-US" altLang="zh-CN" sz="2400" dirty="0" smtClean="0">
              <a:ea typeface="楷体_GB2312" pitchFamily="49" charset="-122"/>
            </a:endParaRPr>
          </a:p>
          <a:p>
            <a:pPr>
              <a:buFont typeface="Wingdings" pitchFamily="2" charset="2"/>
              <a:buChar char="l"/>
            </a:pPr>
            <a:r>
              <a:rPr lang="zh-CN" altLang="en-US" sz="2400" b="1" dirty="0" smtClean="0">
                <a:solidFill>
                  <a:srgbClr val="FF0000"/>
                </a:solidFill>
                <a:ea typeface="楷体_GB2312" pitchFamily="49" charset="-122"/>
              </a:rPr>
              <a:t>所有</a:t>
            </a:r>
            <a:r>
              <a:rPr lang="zh-CN" altLang="en-US" sz="2400" b="1" dirty="0">
                <a:solidFill>
                  <a:srgbClr val="FF0000"/>
                </a:solidFill>
                <a:ea typeface="楷体_GB2312" pitchFamily="49" charset="-122"/>
              </a:rPr>
              <a:t>作业在机器</a:t>
            </a:r>
            <a:r>
              <a:rPr lang="en-US" altLang="zh-CN" sz="2400" b="1" dirty="0">
                <a:solidFill>
                  <a:srgbClr val="FF0000"/>
                </a:solidFill>
                <a:ea typeface="楷体_GB2312" pitchFamily="49" charset="-122"/>
              </a:rPr>
              <a:t>2</a:t>
            </a:r>
            <a:r>
              <a:rPr lang="zh-CN" altLang="en-US" sz="2400" b="1" dirty="0">
                <a:solidFill>
                  <a:srgbClr val="FF0000"/>
                </a:solidFill>
                <a:ea typeface="楷体_GB2312" pitchFamily="49" charset="-122"/>
              </a:rPr>
              <a:t>上</a:t>
            </a:r>
            <a:r>
              <a:rPr lang="zh-CN" altLang="en-US" sz="2400" b="1" dirty="0" smtClean="0">
                <a:solidFill>
                  <a:srgbClr val="FF0000"/>
                </a:solidFill>
                <a:ea typeface="楷体_GB2312" pitchFamily="49" charset="-122"/>
              </a:rPr>
              <a:t>完成的</a:t>
            </a:r>
            <a:r>
              <a:rPr lang="zh-CN" altLang="en-US" sz="2400" b="1" dirty="0">
                <a:solidFill>
                  <a:srgbClr val="FF0000"/>
                </a:solidFill>
                <a:ea typeface="楷体_GB2312" pitchFamily="49" charset="-122"/>
              </a:rPr>
              <a:t>时间和</a:t>
            </a:r>
            <a:r>
              <a:rPr lang="zh-CN" altLang="en-US" sz="2400" dirty="0">
                <a:ea typeface="楷体_GB2312" pitchFamily="49" charset="-122"/>
              </a:rPr>
              <a:t>称为该作业调度的完成时间和。</a:t>
            </a:r>
          </a:p>
          <a:p>
            <a:pPr>
              <a:buFont typeface="Wingdings" pitchFamily="2" charset="2"/>
              <a:buChar char="l"/>
            </a:pPr>
            <a:r>
              <a:rPr lang="zh-CN" altLang="en-US" sz="2400" dirty="0">
                <a:latin typeface="黑体" panose="02010609060101010101" pitchFamily="49" charset="-122"/>
                <a:ea typeface="黑体" panose="02010609060101010101" pitchFamily="49" charset="-122"/>
              </a:rPr>
              <a:t>批处理作业调度问题要求对于给定的</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个作业，</a:t>
            </a:r>
            <a:r>
              <a:rPr lang="zh-CN" altLang="en-US" sz="2400" b="1" dirty="0">
                <a:solidFill>
                  <a:srgbClr val="FF0000"/>
                </a:solidFill>
                <a:latin typeface="黑体" panose="02010609060101010101" pitchFamily="49" charset="-122"/>
                <a:ea typeface="黑体" panose="02010609060101010101" pitchFamily="49" charset="-122"/>
              </a:rPr>
              <a:t>制定最佳作业调度方案</a:t>
            </a:r>
            <a:r>
              <a:rPr lang="zh-CN" altLang="en-US" sz="2400" dirty="0">
                <a:latin typeface="黑体" panose="02010609060101010101" pitchFamily="49" charset="-122"/>
                <a:ea typeface="黑体" panose="02010609060101010101" pitchFamily="49" charset="-122"/>
              </a:rPr>
              <a:t>，使其完成时间和达到最小</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p:txBody>
      </p:sp>
      <p:sp>
        <p:nvSpPr>
          <p:cNvPr id="292871" name="Rectangle 7"/>
          <p:cNvSpPr>
            <a:spLocks noChangeArrowheads="1"/>
          </p:cNvSpPr>
          <p:nvPr/>
        </p:nvSpPr>
        <p:spPr bwMode="auto">
          <a:xfrm>
            <a:off x="1771650" y="2803525"/>
            <a:ext cx="592138"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spAutoFit/>
          </a:bodyPr>
          <a:lstStyle/>
          <a:p>
            <a:endParaRPr lang="zh-CN" altLang="en-US"/>
          </a:p>
        </p:txBody>
      </p:sp>
      <p:graphicFrame>
        <p:nvGraphicFramePr>
          <p:cNvPr id="292949" name="Group 85"/>
          <p:cNvGraphicFramePr>
            <a:graphicFrameLocks noGrp="1"/>
          </p:cNvGraphicFramePr>
          <p:nvPr/>
        </p:nvGraphicFramePr>
        <p:xfrm>
          <a:off x="2987675" y="4683643"/>
          <a:ext cx="2881313" cy="1691958"/>
        </p:xfrm>
        <a:graphic>
          <a:graphicData uri="http://schemas.openxmlformats.org/drawingml/2006/table">
            <a:tbl>
              <a:tblPr/>
              <a:tblGrid>
                <a:gridCol w="819150"/>
                <a:gridCol w="1031875"/>
                <a:gridCol w="1030288"/>
              </a:tblGrid>
              <a:tr h="5032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err="1" smtClean="0">
                          <a:ln>
                            <a:noFill/>
                          </a:ln>
                          <a:solidFill>
                            <a:schemeClr val="tx1"/>
                          </a:solidFill>
                          <a:effectLst/>
                          <a:latin typeface="Arial" panose="020B0604020202020204" pitchFamily="34" charset="0"/>
                          <a:ea typeface="楷体_GB2312" pitchFamily="49" charset="-122"/>
                        </a:rPr>
                        <a:t>t</a:t>
                      </a:r>
                      <a:r>
                        <a:rPr kumimoji="0" lang="en-US" altLang="zh-CN" sz="2000" b="0" i="0" u="none" strike="noStrike" cap="none" normalizeH="0" baseline="-25000" dirty="0" err="1" smtClean="0">
                          <a:ln>
                            <a:noFill/>
                          </a:ln>
                          <a:solidFill>
                            <a:schemeClr val="tx1"/>
                          </a:solidFill>
                          <a:effectLst/>
                          <a:latin typeface="Arial" panose="020B0604020202020204" pitchFamily="34" charset="0"/>
                          <a:ea typeface="楷体_GB2312" pitchFamily="49" charset="-122"/>
                        </a:rPr>
                        <a:t>ji</a:t>
                      </a:r>
                      <a:endParaRPr kumimoji="0" lang="en-US" altLang="zh-CN" sz="2000" b="0" i="0" u="none" strike="noStrike" cap="none" normalizeH="0" baseline="-25000" dirty="0" smtClean="0">
                        <a:ln>
                          <a:noFill/>
                        </a:ln>
                        <a:solidFill>
                          <a:schemeClr val="tx1"/>
                        </a:solidFill>
                        <a:effectLst/>
                        <a:latin typeface="Arial" panose="020B0604020202020204" pitchFamily="34" charset="0"/>
                        <a:ea typeface="楷体_GB2312" pitchFamily="49" charset="-122"/>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机器</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机器</a:t>
                      </a:r>
                      <a:r>
                        <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2</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作业</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1</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825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作业</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2</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825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作业</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3</a:t>
                      </a:r>
                    </a:p>
                  </a:txBody>
                  <a:tcPr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p14="http://schemas.microsoft.com/office/powerpoint/2010/main" val="163331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2869">
                                            <p:txEl>
                                              <p:pRg st="5" end="5"/>
                                            </p:txEl>
                                          </p:spTgt>
                                        </p:tgtEl>
                                        <p:attrNameLst>
                                          <p:attrName>style.visibility</p:attrName>
                                        </p:attrNameLst>
                                      </p:cBhvr>
                                      <p:to>
                                        <p:strVal val="visible"/>
                                      </p:to>
                                    </p:set>
                                    <p:animEffect transition="in" filter="blinds(horizontal)">
                                      <p:cBhvr>
                                        <p:cTn id="7" dur="500"/>
                                        <p:tgtEl>
                                          <p:spTgt spid="292869">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2869">
                                            <p:txEl>
                                              <p:pRg st="6" end="6"/>
                                            </p:txEl>
                                          </p:spTgt>
                                        </p:tgtEl>
                                        <p:attrNameLst>
                                          <p:attrName>style.visibility</p:attrName>
                                        </p:attrNameLst>
                                      </p:cBhvr>
                                      <p:to>
                                        <p:strVal val="visible"/>
                                      </p:to>
                                    </p:set>
                                    <p:animEffect transition="in" filter="blinds(horizontal)">
                                      <p:cBhvr>
                                        <p:cTn id="12" dur="500"/>
                                        <p:tgtEl>
                                          <p:spTgt spid="29286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2"/>
          <p:cNvSpPr>
            <a:spLocks noGrp="1"/>
          </p:cNvSpPr>
          <p:nvPr>
            <p:ph type="sldNum" sz="quarter" idx="12"/>
          </p:nvPr>
        </p:nvSpPr>
        <p:spPr/>
        <p:txBody>
          <a:bodyPr/>
          <a:lstStyle/>
          <a:p>
            <a:fld id="{2618DC31-F3BB-41DC-88C8-72D5BBB90ABD}" type="slidenum">
              <a:rPr lang="zh-CN" altLang="en-US"/>
              <a:pPr/>
              <a:t>23</a:t>
            </a:fld>
            <a:endParaRPr lang="en-US" altLang="zh-CN"/>
          </a:p>
        </p:txBody>
      </p:sp>
      <p:sp>
        <p:nvSpPr>
          <p:cNvPr id="292871" name="Rectangle 7"/>
          <p:cNvSpPr>
            <a:spLocks noChangeArrowheads="1"/>
          </p:cNvSpPr>
          <p:nvPr/>
        </p:nvSpPr>
        <p:spPr bwMode="auto">
          <a:xfrm>
            <a:off x="1771650" y="2803525"/>
            <a:ext cx="592138"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spAutoFit/>
          </a:bodyPr>
          <a:lstStyle/>
          <a:p>
            <a:endParaRPr lang="zh-CN" altLang="en-US"/>
          </a:p>
        </p:txBody>
      </p:sp>
      <p:graphicFrame>
        <p:nvGraphicFramePr>
          <p:cNvPr id="292949" name="Group 85"/>
          <p:cNvGraphicFramePr>
            <a:graphicFrameLocks noGrp="1"/>
          </p:cNvGraphicFramePr>
          <p:nvPr/>
        </p:nvGraphicFramePr>
        <p:xfrm>
          <a:off x="2987675" y="1357628"/>
          <a:ext cx="2881313" cy="1691958"/>
        </p:xfrm>
        <a:graphic>
          <a:graphicData uri="http://schemas.openxmlformats.org/drawingml/2006/table">
            <a:tbl>
              <a:tblPr/>
              <a:tblGrid>
                <a:gridCol w="819150"/>
                <a:gridCol w="1031875"/>
                <a:gridCol w="1030288"/>
              </a:tblGrid>
              <a:tr h="5032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err="1" smtClean="0">
                          <a:ln>
                            <a:noFill/>
                          </a:ln>
                          <a:solidFill>
                            <a:schemeClr val="tx1"/>
                          </a:solidFill>
                          <a:effectLst/>
                          <a:latin typeface="Arial" panose="020B0604020202020204" pitchFamily="34" charset="0"/>
                          <a:ea typeface="楷体_GB2312" pitchFamily="49" charset="-122"/>
                        </a:rPr>
                        <a:t>t</a:t>
                      </a:r>
                      <a:r>
                        <a:rPr kumimoji="0" lang="en-US" altLang="zh-CN" sz="2000" b="0" i="0" u="none" strike="noStrike" cap="none" normalizeH="0" baseline="-25000" dirty="0" err="1" smtClean="0">
                          <a:ln>
                            <a:noFill/>
                          </a:ln>
                          <a:solidFill>
                            <a:schemeClr val="tx1"/>
                          </a:solidFill>
                          <a:effectLst/>
                          <a:latin typeface="Arial" panose="020B0604020202020204" pitchFamily="34" charset="0"/>
                          <a:ea typeface="楷体_GB2312" pitchFamily="49" charset="-122"/>
                        </a:rPr>
                        <a:t>ji</a:t>
                      </a:r>
                      <a:endParaRPr kumimoji="0" lang="en-US" altLang="zh-CN" sz="2000" b="0" i="0" u="none" strike="noStrike" cap="none" normalizeH="0" baseline="-25000" dirty="0" smtClean="0">
                        <a:ln>
                          <a:noFill/>
                        </a:ln>
                        <a:solidFill>
                          <a:schemeClr val="tx1"/>
                        </a:solidFill>
                        <a:effectLst/>
                        <a:latin typeface="Arial" panose="020B0604020202020204" pitchFamily="34" charset="0"/>
                        <a:ea typeface="楷体_GB2312" pitchFamily="49" charset="-122"/>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机器</a:t>
                      </a:r>
                      <a:r>
                        <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机器</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2</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作业</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1</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825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作业</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2</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825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作业</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3</a:t>
                      </a:r>
                    </a:p>
                  </a:txBody>
                  <a:tcPr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2928" name="Text Box 64"/>
          <p:cNvSpPr txBox="1">
            <a:spLocks noChangeArrowheads="1"/>
          </p:cNvSpPr>
          <p:nvPr/>
        </p:nvSpPr>
        <p:spPr bwMode="auto">
          <a:xfrm>
            <a:off x="323850" y="3300728"/>
            <a:ext cx="8588375" cy="830997"/>
          </a:xfrm>
          <a:prstGeom prst="rect">
            <a:avLst/>
          </a:prstGeom>
          <a:solidFill>
            <a:srgbClr val="FFCC00"/>
          </a:solidFill>
          <a:ln>
            <a:noFill/>
          </a:ln>
          <a:effectLst/>
          <a:extLs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ea typeface="楷体_GB2312" pitchFamily="49" charset="-122"/>
              </a:rPr>
              <a:t>这</a:t>
            </a:r>
            <a:r>
              <a:rPr lang="en-US" altLang="zh-CN" sz="2400" dirty="0">
                <a:ea typeface="楷体_GB2312" pitchFamily="49" charset="-122"/>
              </a:rPr>
              <a:t>3</a:t>
            </a:r>
            <a:r>
              <a:rPr lang="zh-CN" altLang="en-US" sz="2400" dirty="0">
                <a:ea typeface="楷体_GB2312" pitchFamily="49" charset="-122"/>
              </a:rPr>
              <a:t>个作业的</a:t>
            </a:r>
            <a:r>
              <a:rPr lang="en-US" altLang="zh-CN" sz="2400" dirty="0">
                <a:ea typeface="楷体_GB2312" pitchFamily="49" charset="-122"/>
              </a:rPr>
              <a:t>6</a:t>
            </a:r>
            <a:r>
              <a:rPr lang="zh-CN" altLang="en-US" sz="2400" dirty="0">
                <a:ea typeface="楷体_GB2312" pitchFamily="49" charset="-122"/>
              </a:rPr>
              <a:t>种可能的调度方案是</a:t>
            </a:r>
            <a:r>
              <a:rPr lang="en-US" altLang="zh-CN" sz="2400" dirty="0">
                <a:ea typeface="楷体_GB2312" pitchFamily="49" charset="-122"/>
              </a:rPr>
              <a:t>1,2,3</a:t>
            </a:r>
            <a:r>
              <a:rPr lang="zh-CN" altLang="en-US" sz="2400" dirty="0">
                <a:ea typeface="楷体_GB2312" pitchFamily="49" charset="-122"/>
              </a:rPr>
              <a:t>；</a:t>
            </a:r>
            <a:r>
              <a:rPr lang="en-US" altLang="zh-CN" sz="2400" dirty="0">
                <a:ea typeface="楷体_GB2312" pitchFamily="49" charset="-122"/>
              </a:rPr>
              <a:t>1,3,2</a:t>
            </a:r>
            <a:r>
              <a:rPr lang="zh-CN" altLang="en-US" sz="2400" dirty="0">
                <a:ea typeface="楷体_GB2312" pitchFamily="49" charset="-122"/>
              </a:rPr>
              <a:t>；</a:t>
            </a:r>
            <a:r>
              <a:rPr lang="en-US" altLang="zh-CN" sz="2400" dirty="0">
                <a:ea typeface="楷体_GB2312" pitchFamily="49" charset="-122"/>
              </a:rPr>
              <a:t>2,1,3</a:t>
            </a:r>
            <a:r>
              <a:rPr lang="zh-CN" altLang="en-US" sz="2400" dirty="0">
                <a:ea typeface="楷体_GB2312" pitchFamily="49" charset="-122"/>
              </a:rPr>
              <a:t>；</a:t>
            </a:r>
            <a:r>
              <a:rPr lang="en-US" altLang="zh-CN" sz="2400" dirty="0">
                <a:ea typeface="楷体_GB2312" pitchFamily="49" charset="-122"/>
              </a:rPr>
              <a:t>2,3,1</a:t>
            </a:r>
            <a:r>
              <a:rPr lang="zh-CN" altLang="en-US" sz="2400" dirty="0">
                <a:ea typeface="楷体_GB2312" pitchFamily="49" charset="-122"/>
              </a:rPr>
              <a:t>；</a:t>
            </a:r>
            <a:r>
              <a:rPr lang="en-US" altLang="zh-CN" sz="2400" dirty="0">
                <a:ea typeface="楷体_GB2312" pitchFamily="49" charset="-122"/>
              </a:rPr>
              <a:t>3,1,2</a:t>
            </a:r>
            <a:r>
              <a:rPr lang="zh-CN" altLang="en-US" sz="2400" dirty="0">
                <a:ea typeface="楷体_GB2312" pitchFamily="49" charset="-122"/>
              </a:rPr>
              <a:t>；</a:t>
            </a:r>
            <a:r>
              <a:rPr lang="en-US" altLang="zh-CN" sz="2400" dirty="0">
                <a:ea typeface="楷体_GB2312" pitchFamily="49" charset="-122"/>
              </a:rPr>
              <a:t>3,2,1</a:t>
            </a:r>
            <a:r>
              <a:rPr lang="zh-CN" altLang="en-US" sz="2400" dirty="0" smtClean="0">
                <a:ea typeface="楷体_GB2312" pitchFamily="49" charset="-122"/>
              </a:rPr>
              <a:t>；</a:t>
            </a:r>
            <a:endParaRPr lang="zh-CN" altLang="en-US" sz="2400" dirty="0">
              <a:ea typeface="楷体_GB2312" pitchFamily="49" charset="-122"/>
            </a:endParaRPr>
          </a:p>
        </p:txBody>
      </p:sp>
      <p:sp>
        <p:nvSpPr>
          <p:cNvPr id="9" name="Rectangle 4"/>
          <p:cNvSpPr>
            <a:spLocks noChangeArrowheads="1"/>
          </p:cNvSpPr>
          <p:nvPr/>
        </p:nvSpPr>
        <p:spPr bwMode="auto">
          <a:xfrm>
            <a:off x="611188" y="37653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ctr"/>
            <a:r>
              <a:rPr lang="zh-CN" altLang="en-US" dirty="0">
                <a:effectLst>
                  <a:outerShdw blurRad="38100" dist="38100" dir="2700000" algn="tl">
                    <a:srgbClr val="C0C0C0"/>
                  </a:outerShdw>
                </a:effectLst>
                <a:ea typeface="黑体" panose="02010609060101010101" pitchFamily="49" charset="-122"/>
              </a:rPr>
              <a:t>批处理作业调度</a:t>
            </a:r>
          </a:p>
        </p:txBody>
      </p:sp>
      <p:sp>
        <p:nvSpPr>
          <p:cNvPr id="11" name="矩形 10"/>
          <p:cNvSpPr/>
          <p:nvPr/>
        </p:nvSpPr>
        <p:spPr>
          <a:xfrm>
            <a:off x="331693" y="4823029"/>
            <a:ext cx="8534401" cy="83099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dirty="0" smtClean="0">
                <a:ea typeface="楷体_GB2312" pitchFamily="49" charset="-122"/>
              </a:rPr>
              <a:t>它们所相应的完成时间和分别是</a:t>
            </a:r>
            <a:r>
              <a:rPr lang="en-US" altLang="zh-CN" sz="2400" dirty="0" smtClean="0">
                <a:ea typeface="楷体_GB2312" pitchFamily="49" charset="-122"/>
              </a:rPr>
              <a:t>19</a:t>
            </a:r>
            <a:r>
              <a:rPr lang="zh-CN" altLang="en-US" sz="2400" dirty="0" smtClean="0">
                <a:ea typeface="楷体_GB2312" pitchFamily="49" charset="-122"/>
              </a:rPr>
              <a:t>，</a:t>
            </a:r>
            <a:r>
              <a:rPr lang="en-US" altLang="zh-CN" sz="2400" dirty="0" smtClean="0">
                <a:ea typeface="楷体_GB2312" pitchFamily="49" charset="-122"/>
              </a:rPr>
              <a:t>18</a:t>
            </a:r>
            <a:r>
              <a:rPr lang="zh-CN" altLang="en-US" sz="2400" dirty="0" smtClean="0">
                <a:ea typeface="楷体_GB2312" pitchFamily="49" charset="-122"/>
              </a:rPr>
              <a:t>，</a:t>
            </a:r>
            <a:r>
              <a:rPr lang="en-US" altLang="zh-CN" sz="2400" dirty="0" smtClean="0">
                <a:ea typeface="楷体_GB2312" pitchFamily="49" charset="-122"/>
              </a:rPr>
              <a:t>20</a:t>
            </a:r>
            <a:r>
              <a:rPr lang="zh-CN" altLang="en-US" sz="2400" dirty="0" smtClean="0">
                <a:ea typeface="楷体_GB2312" pitchFamily="49" charset="-122"/>
              </a:rPr>
              <a:t>，</a:t>
            </a:r>
            <a:r>
              <a:rPr lang="en-US" altLang="zh-CN" sz="2400" dirty="0" smtClean="0">
                <a:ea typeface="楷体_GB2312" pitchFamily="49" charset="-122"/>
              </a:rPr>
              <a:t>21</a:t>
            </a:r>
            <a:r>
              <a:rPr lang="zh-CN" altLang="en-US" sz="2400" dirty="0" smtClean="0">
                <a:ea typeface="楷体_GB2312" pitchFamily="49" charset="-122"/>
              </a:rPr>
              <a:t>，</a:t>
            </a:r>
            <a:r>
              <a:rPr lang="en-US" altLang="zh-CN" sz="2400" dirty="0" smtClean="0">
                <a:ea typeface="楷体_GB2312" pitchFamily="49" charset="-122"/>
              </a:rPr>
              <a:t>19</a:t>
            </a:r>
            <a:r>
              <a:rPr lang="zh-CN" altLang="en-US" sz="2400" dirty="0" smtClean="0">
                <a:ea typeface="楷体_GB2312" pitchFamily="49" charset="-122"/>
              </a:rPr>
              <a:t>，</a:t>
            </a:r>
            <a:r>
              <a:rPr lang="en-US" altLang="zh-CN" sz="2400" dirty="0" smtClean="0">
                <a:ea typeface="楷体_GB2312" pitchFamily="49" charset="-122"/>
              </a:rPr>
              <a:t>19</a:t>
            </a:r>
            <a:r>
              <a:rPr lang="zh-CN" altLang="en-US" sz="2400" dirty="0" smtClean="0">
                <a:ea typeface="楷体_GB2312" pitchFamily="49" charset="-122"/>
              </a:rPr>
              <a:t>。易见，最佳调度方案是</a:t>
            </a:r>
            <a:r>
              <a:rPr lang="en-US" altLang="zh-CN" sz="2400" dirty="0" smtClean="0">
                <a:ea typeface="楷体_GB2312" pitchFamily="49" charset="-122"/>
              </a:rPr>
              <a:t>1,3,2</a:t>
            </a:r>
            <a:r>
              <a:rPr lang="zh-CN" altLang="en-US" sz="2400" dirty="0" smtClean="0">
                <a:ea typeface="楷体_GB2312" pitchFamily="49" charset="-122"/>
              </a:rPr>
              <a:t>，其完成时间和为</a:t>
            </a:r>
            <a:r>
              <a:rPr lang="en-US" altLang="zh-CN" sz="2400" dirty="0" smtClean="0">
                <a:ea typeface="楷体_GB2312" pitchFamily="49" charset="-122"/>
              </a:rPr>
              <a:t>18</a:t>
            </a:r>
            <a:r>
              <a:rPr lang="zh-CN" altLang="en-US" sz="2400" dirty="0" smtClean="0">
                <a:ea typeface="楷体_GB2312" pitchFamily="49" charset="-122"/>
              </a:rPr>
              <a:t>。</a:t>
            </a:r>
            <a:endParaRPr lang="zh-CN" altLang="en-US" sz="2400" dirty="0">
              <a:ea typeface="楷体_GB2312" pitchFamily="49" charset="-122"/>
            </a:endParaRPr>
          </a:p>
        </p:txBody>
      </p:sp>
    </p:spTree>
    <p:extLst>
      <p:ext uri="{BB962C8B-B14F-4D97-AF65-F5344CB8AC3E}">
        <p14:creationId xmlns="" xmlns:p14="http://schemas.microsoft.com/office/powerpoint/2010/main" val="163331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773" name="Picture 5" descr="t5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3850" y="1806595"/>
            <a:ext cx="3671888" cy="1857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灯片编号占位符 2"/>
          <p:cNvSpPr>
            <a:spLocks noGrp="1"/>
          </p:cNvSpPr>
          <p:nvPr>
            <p:ph type="sldNum" sz="quarter" idx="12"/>
          </p:nvPr>
        </p:nvSpPr>
        <p:spPr/>
        <p:txBody>
          <a:bodyPr/>
          <a:lstStyle/>
          <a:p>
            <a:fld id="{0A558739-8B21-400E-AC0C-2511D49662BA}" type="slidenum">
              <a:rPr lang="zh-CN" altLang="en-US"/>
              <a:pPr/>
              <a:t>24</a:t>
            </a:fld>
            <a:endParaRPr lang="en-US" altLang="zh-CN"/>
          </a:p>
        </p:txBody>
      </p:sp>
      <p:sp>
        <p:nvSpPr>
          <p:cNvPr id="288772"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ctr"/>
            <a:r>
              <a:rPr lang="zh-CN" altLang="en-US" dirty="0">
                <a:effectLst>
                  <a:outerShdw blurRad="38100" dist="38100" dir="2700000" algn="tl">
                    <a:srgbClr val="C0C0C0"/>
                  </a:outerShdw>
                </a:effectLst>
                <a:ea typeface="黑体" panose="02010609060101010101" pitchFamily="49" charset="-122"/>
              </a:rPr>
              <a:t>子集树与排列树</a:t>
            </a:r>
          </a:p>
        </p:txBody>
      </p:sp>
      <p:pic>
        <p:nvPicPr>
          <p:cNvPr id="288774" name="Picture 6" descr="t5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076825" y="1374795"/>
            <a:ext cx="3168650" cy="2387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8775" name="Text Box 7"/>
          <p:cNvSpPr txBox="1">
            <a:spLocks noChangeArrowheads="1"/>
          </p:cNvSpPr>
          <p:nvPr/>
        </p:nvSpPr>
        <p:spPr bwMode="auto">
          <a:xfrm>
            <a:off x="180975" y="3751283"/>
            <a:ext cx="3991798"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spAutoFit/>
          </a:bodyPr>
          <a:lstStyle/>
          <a:p>
            <a:pPr algn="ctr"/>
            <a:r>
              <a:rPr lang="zh-CN" altLang="en-US" sz="2400" dirty="0">
                <a:ea typeface="楷体_GB2312" pitchFamily="49" charset="-122"/>
              </a:rPr>
              <a:t>遍历子集树需</a:t>
            </a:r>
            <a:r>
              <a:rPr lang="en-US" altLang="zh-CN" sz="2400" dirty="0">
                <a:ea typeface="楷体_GB2312" pitchFamily="49" charset="-122"/>
              </a:rPr>
              <a:t>O(2</a:t>
            </a:r>
            <a:r>
              <a:rPr lang="en-US" altLang="zh-CN" sz="2400" baseline="30000" dirty="0">
                <a:ea typeface="楷体_GB2312" pitchFamily="49" charset="-122"/>
              </a:rPr>
              <a:t>n</a:t>
            </a:r>
            <a:r>
              <a:rPr lang="en-US" altLang="zh-CN" sz="2400" dirty="0">
                <a:ea typeface="楷体_GB2312" pitchFamily="49" charset="-122"/>
              </a:rPr>
              <a:t>)</a:t>
            </a:r>
            <a:r>
              <a:rPr lang="zh-CN" altLang="en-US" sz="2400" dirty="0" smtClean="0">
                <a:ea typeface="楷体_GB2312" pitchFamily="49" charset="-122"/>
              </a:rPr>
              <a:t>计算时间</a:t>
            </a:r>
            <a:endParaRPr lang="en-US" altLang="zh-CN" sz="2400" dirty="0" smtClean="0">
              <a:ea typeface="楷体_GB2312" pitchFamily="49" charset="-122"/>
            </a:endParaRPr>
          </a:p>
          <a:p>
            <a:pPr algn="ctr"/>
            <a:r>
              <a:rPr lang="zh-CN" altLang="en-US" sz="2400" dirty="0" smtClean="0">
                <a:ea typeface="楷体_GB2312" pitchFamily="49" charset="-122"/>
              </a:rPr>
              <a:t>（</a:t>
            </a:r>
            <a:r>
              <a:rPr lang="en-US" altLang="zh-CN" sz="2400" dirty="0" smtClean="0">
                <a:ea typeface="楷体_GB2312" pitchFamily="49" charset="-122"/>
              </a:rPr>
              <a:t>0-1</a:t>
            </a:r>
            <a:r>
              <a:rPr lang="zh-CN" altLang="en-US" sz="2400" dirty="0" smtClean="0">
                <a:ea typeface="楷体_GB2312" pitchFamily="49" charset="-122"/>
              </a:rPr>
              <a:t>背包问题） </a:t>
            </a:r>
            <a:endParaRPr lang="zh-CN" altLang="en-US" sz="2400" dirty="0">
              <a:ea typeface="楷体_GB2312" pitchFamily="49" charset="-122"/>
            </a:endParaRPr>
          </a:p>
        </p:txBody>
      </p:sp>
      <p:sp>
        <p:nvSpPr>
          <p:cNvPr id="288776" name="Text Box 8"/>
          <p:cNvSpPr txBox="1">
            <a:spLocks noChangeArrowheads="1"/>
          </p:cNvSpPr>
          <p:nvPr/>
        </p:nvSpPr>
        <p:spPr bwMode="auto">
          <a:xfrm>
            <a:off x="4829175" y="3751283"/>
            <a:ext cx="4373313"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spAutoFit/>
          </a:bodyPr>
          <a:lstStyle/>
          <a:p>
            <a:pPr algn="ctr"/>
            <a:r>
              <a:rPr lang="zh-CN" altLang="en-US" sz="2400" dirty="0">
                <a:ea typeface="楷体_GB2312" pitchFamily="49" charset="-122"/>
              </a:rPr>
              <a:t>遍历排列树需要</a:t>
            </a:r>
            <a:r>
              <a:rPr lang="en-US" altLang="zh-CN" sz="2400" dirty="0">
                <a:ea typeface="楷体_GB2312" pitchFamily="49" charset="-122"/>
              </a:rPr>
              <a:t>O(n!)</a:t>
            </a:r>
            <a:r>
              <a:rPr lang="zh-CN" altLang="en-US" sz="2400" dirty="0" smtClean="0">
                <a:ea typeface="楷体_GB2312" pitchFamily="49" charset="-122"/>
              </a:rPr>
              <a:t>计算时间</a:t>
            </a:r>
            <a:endParaRPr lang="en-US" altLang="zh-CN" sz="2400" dirty="0" smtClean="0">
              <a:ea typeface="楷体_GB2312" pitchFamily="49" charset="-122"/>
            </a:endParaRPr>
          </a:p>
          <a:p>
            <a:pPr algn="ctr"/>
            <a:r>
              <a:rPr lang="zh-CN" altLang="en-US" sz="2400" dirty="0" smtClean="0">
                <a:ea typeface="楷体_GB2312" pitchFamily="49" charset="-122"/>
              </a:rPr>
              <a:t>（排序问题</a:t>
            </a:r>
            <a:r>
              <a:rPr lang="en-US" altLang="zh-CN" sz="2400" dirty="0" smtClean="0">
                <a:ea typeface="楷体_GB2312" pitchFamily="49" charset="-122"/>
              </a:rPr>
              <a:t>-</a:t>
            </a:r>
            <a:r>
              <a:rPr lang="zh-CN" altLang="en-US" sz="2400" dirty="0" smtClean="0">
                <a:ea typeface="楷体_GB2312" pitchFamily="49" charset="-122"/>
              </a:rPr>
              <a:t>比如旅行商问题） </a:t>
            </a:r>
            <a:endParaRPr lang="zh-CN" altLang="en-US" sz="2400" dirty="0">
              <a:ea typeface="楷体_GB2312" pitchFamily="49" charset="-122"/>
            </a:endParaRPr>
          </a:p>
        </p:txBody>
      </p:sp>
      <p:sp>
        <p:nvSpPr>
          <p:cNvPr id="10" name="TextBox 9"/>
          <p:cNvSpPr txBox="1"/>
          <p:nvPr/>
        </p:nvSpPr>
        <p:spPr>
          <a:xfrm>
            <a:off x="1111624" y="5325035"/>
            <a:ext cx="6051176" cy="369332"/>
          </a:xfrm>
          <a:prstGeom prst="rect">
            <a:avLst/>
          </a:prstGeom>
          <a:noFill/>
        </p:spPr>
        <p:txBody>
          <a:bodyPr wrap="square" rtlCol="0">
            <a:spAutoFit/>
          </a:bodyPr>
          <a:lstStyle/>
          <a:p>
            <a:r>
              <a:rPr lang="zh-CN" altLang="en-US" b="1" dirty="0" smtClean="0">
                <a:solidFill>
                  <a:srgbClr val="FF0000"/>
                </a:solidFill>
              </a:rPr>
              <a:t>从根节点到叶子节点的每一条最短路径都是一个解。</a:t>
            </a:r>
            <a:endParaRPr lang="zh-CN" altLang="en-US" b="1" dirty="0">
              <a:solidFill>
                <a:srgbClr val="FF0000"/>
              </a:solidFill>
            </a:endParaRPr>
          </a:p>
        </p:txBody>
      </p:sp>
    </p:spTree>
    <p:extLst>
      <p:ext uri="{BB962C8B-B14F-4D97-AF65-F5344CB8AC3E}">
        <p14:creationId xmlns="" xmlns:p14="http://schemas.microsoft.com/office/powerpoint/2010/main" val="41337940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773" name="Picture 5" descr="t5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3850" y="1196975"/>
            <a:ext cx="3671888" cy="1857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灯片编号占位符 2"/>
          <p:cNvSpPr>
            <a:spLocks noGrp="1"/>
          </p:cNvSpPr>
          <p:nvPr>
            <p:ph type="sldNum" sz="quarter" idx="12"/>
          </p:nvPr>
        </p:nvSpPr>
        <p:spPr/>
        <p:txBody>
          <a:bodyPr/>
          <a:lstStyle/>
          <a:p>
            <a:fld id="{0A558739-8B21-400E-AC0C-2511D49662BA}" type="slidenum">
              <a:rPr lang="zh-CN" altLang="en-US"/>
              <a:pPr/>
              <a:t>25</a:t>
            </a:fld>
            <a:endParaRPr lang="en-US" altLang="zh-CN"/>
          </a:p>
        </p:txBody>
      </p:sp>
      <p:sp>
        <p:nvSpPr>
          <p:cNvPr id="288772"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ctr"/>
            <a:r>
              <a:rPr lang="zh-CN" altLang="en-US" dirty="0" smtClean="0">
                <a:effectLst>
                  <a:outerShdw blurRad="38100" dist="38100" dir="2700000" algn="tl">
                    <a:srgbClr val="C0C0C0"/>
                  </a:outerShdw>
                </a:effectLst>
                <a:ea typeface="黑体" panose="02010609060101010101" pitchFamily="49" charset="-122"/>
              </a:rPr>
              <a:t>算法实现</a:t>
            </a:r>
            <a:r>
              <a:rPr lang="en-US" altLang="zh-CN" dirty="0" smtClean="0">
                <a:effectLst>
                  <a:outerShdw blurRad="38100" dist="38100" dir="2700000" algn="tl">
                    <a:srgbClr val="C0C0C0"/>
                  </a:outerShdw>
                </a:effectLst>
                <a:ea typeface="黑体" panose="02010609060101010101" pitchFamily="49" charset="-122"/>
              </a:rPr>
              <a:t>-</a:t>
            </a:r>
            <a:r>
              <a:rPr lang="zh-CN" altLang="en-US" dirty="0" smtClean="0">
                <a:effectLst>
                  <a:outerShdw blurRad="38100" dist="38100" dir="2700000" algn="tl">
                    <a:srgbClr val="C0C0C0"/>
                  </a:outerShdw>
                </a:effectLst>
                <a:ea typeface="黑体" panose="02010609060101010101" pitchFamily="49" charset="-122"/>
              </a:rPr>
              <a:t>子集</a:t>
            </a:r>
            <a:r>
              <a:rPr lang="zh-CN" altLang="en-US" dirty="0">
                <a:effectLst>
                  <a:outerShdw blurRad="38100" dist="38100" dir="2700000" algn="tl">
                    <a:srgbClr val="C0C0C0"/>
                  </a:outerShdw>
                </a:effectLst>
                <a:ea typeface="黑体" panose="02010609060101010101" pitchFamily="49" charset="-122"/>
              </a:rPr>
              <a:t>树与排列树</a:t>
            </a:r>
          </a:p>
        </p:txBody>
      </p:sp>
      <p:pic>
        <p:nvPicPr>
          <p:cNvPr id="288774" name="Picture 6" descr="t5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76825" y="765175"/>
            <a:ext cx="3168650" cy="2387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8775" name="Text Box 7"/>
          <p:cNvSpPr txBox="1">
            <a:spLocks noChangeArrowheads="1"/>
          </p:cNvSpPr>
          <p:nvPr/>
        </p:nvSpPr>
        <p:spPr bwMode="auto">
          <a:xfrm>
            <a:off x="180975" y="3141663"/>
            <a:ext cx="4038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spAutoFit/>
          </a:bodyPr>
          <a:lstStyle/>
          <a:p>
            <a:pPr algn="ctr"/>
            <a:r>
              <a:rPr lang="zh-CN" altLang="en-US" sz="2400">
                <a:ea typeface="楷体_GB2312" pitchFamily="49" charset="-122"/>
              </a:rPr>
              <a:t>遍历子集树需</a:t>
            </a:r>
            <a:r>
              <a:rPr lang="en-US" altLang="zh-CN" sz="2400">
                <a:ea typeface="楷体_GB2312" pitchFamily="49" charset="-122"/>
              </a:rPr>
              <a:t>O(2</a:t>
            </a:r>
            <a:r>
              <a:rPr lang="en-US" altLang="zh-CN" sz="2400" baseline="30000">
                <a:ea typeface="楷体_GB2312" pitchFamily="49" charset="-122"/>
              </a:rPr>
              <a:t>n</a:t>
            </a:r>
            <a:r>
              <a:rPr lang="en-US" altLang="zh-CN" sz="2400">
                <a:ea typeface="楷体_GB2312" pitchFamily="49" charset="-122"/>
              </a:rPr>
              <a:t>)</a:t>
            </a:r>
            <a:r>
              <a:rPr lang="zh-CN" altLang="en-US" sz="2400">
                <a:ea typeface="楷体_GB2312" pitchFamily="49" charset="-122"/>
              </a:rPr>
              <a:t>计算时间 </a:t>
            </a:r>
          </a:p>
        </p:txBody>
      </p:sp>
      <p:sp>
        <p:nvSpPr>
          <p:cNvPr id="288776" name="Text Box 8"/>
          <p:cNvSpPr txBox="1">
            <a:spLocks noChangeArrowheads="1"/>
          </p:cNvSpPr>
          <p:nvPr/>
        </p:nvSpPr>
        <p:spPr bwMode="auto">
          <a:xfrm>
            <a:off x="4829175" y="3141663"/>
            <a:ext cx="43148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spAutoFit/>
          </a:bodyPr>
          <a:lstStyle/>
          <a:p>
            <a:pPr algn="ctr"/>
            <a:r>
              <a:rPr lang="zh-CN" altLang="en-US" sz="2400">
                <a:ea typeface="楷体_GB2312" pitchFamily="49" charset="-122"/>
              </a:rPr>
              <a:t>遍历排列树需要</a:t>
            </a:r>
            <a:r>
              <a:rPr lang="en-US" altLang="zh-CN" sz="2400">
                <a:ea typeface="楷体_GB2312" pitchFamily="49" charset="-122"/>
              </a:rPr>
              <a:t>O(n!)</a:t>
            </a:r>
            <a:r>
              <a:rPr lang="zh-CN" altLang="en-US" sz="2400">
                <a:ea typeface="楷体_GB2312" pitchFamily="49" charset="-122"/>
              </a:rPr>
              <a:t>计算时间 </a:t>
            </a:r>
          </a:p>
        </p:txBody>
      </p:sp>
      <p:sp>
        <p:nvSpPr>
          <p:cNvPr id="288777" name="Text Box 9"/>
          <p:cNvSpPr txBox="1">
            <a:spLocks noChangeArrowheads="1"/>
          </p:cNvSpPr>
          <p:nvPr/>
        </p:nvSpPr>
        <p:spPr bwMode="auto">
          <a:xfrm>
            <a:off x="395288" y="3644900"/>
            <a:ext cx="3636962" cy="2835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2000">
                <a:ea typeface="楷体_GB2312" pitchFamily="49" charset="-122"/>
              </a:rPr>
              <a:t>void </a:t>
            </a:r>
            <a:r>
              <a:rPr lang="en-US" altLang="zh-CN" sz="2000" b="1">
                <a:ea typeface="楷体_GB2312" pitchFamily="49" charset="-122"/>
              </a:rPr>
              <a:t>backtrack</a:t>
            </a:r>
            <a:r>
              <a:rPr lang="en-US" altLang="zh-CN" sz="2000">
                <a:ea typeface="楷体_GB2312" pitchFamily="49" charset="-122"/>
              </a:rPr>
              <a:t> (int t)</a:t>
            </a:r>
          </a:p>
          <a:p>
            <a:r>
              <a:rPr lang="en-US" altLang="zh-CN" sz="2000">
                <a:ea typeface="楷体_GB2312" pitchFamily="49" charset="-122"/>
              </a:rPr>
              <a:t>{</a:t>
            </a:r>
          </a:p>
          <a:p>
            <a:r>
              <a:rPr lang="en-US" altLang="zh-CN" sz="2000">
                <a:ea typeface="楷体_GB2312" pitchFamily="49" charset="-122"/>
              </a:rPr>
              <a:t>  if (t&gt;n) output(x);</a:t>
            </a:r>
          </a:p>
          <a:p>
            <a:r>
              <a:rPr lang="en-US" altLang="zh-CN" sz="2000">
                <a:ea typeface="楷体_GB2312" pitchFamily="49" charset="-122"/>
              </a:rPr>
              <a:t>    else</a:t>
            </a:r>
          </a:p>
          <a:p>
            <a:r>
              <a:rPr lang="en-US" altLang="zh-CN" sz="2000">
                <a:ea typeface="楷体_GB2312" pitchFamily="49" charset="-122"/>
              </a:rPr>
              <a:t>      for (int i=0;i&lt;=1;i++) {</a:t>
            </a:r>
          </a:p>
          <a:p>
            <a:r>
              <a:rPr lang="en-US" altLang="zh-CN" sz="2000">
                <a:ea typeface="楷体_GB2312" pitchFamily="49" charset="-122"/>
              </a:rPr>
              <a:t>        x[t]=i;</a:t>
            </a:r>
          </a:p>
          <a:p>
            <a:r>
              <a:rPr lang="en-US" altLang="zh-CN" sz="2000">
                <a:ea typeface="楷体_GB2312" pitchFamily="49" charset="-122"/>
              </a:rPr>
              <a:t>        if (legal(t)) backtrack(t+1);</a:t>
            </a:r>
          </a:p>
          <a:p>
            <a:r>
              <a:rPr lang="en-US" altLang="zh-CN" sz="2000">
                <a:ea typeface="楷体_GB2312" pitchFamily="49" charset="-122"/>
              </a:rPr>
              <a:t>      }</a:t>
            </a:r>
          </a:p>
          <a:p>
            <a:r>
              <a:rPr lang="en-US" altLang="zh-CN" sz="2000">
                <a:ea typeface="楷体_GB2312" pitchFamily="49" charset="-122"/>
              </a:rPr>
              <a:t>}</a:t>
            </a:r>
            <a:endParaRPr lang="zh-CN" altLang="en-US" sz="2000">
              <a:ea typeface="楷体_GB2312" pitchFamily="49" charset="-122"/>
            </a:endParaRPr>
          </a:p>
        </p:txBody>
      </p:sp>
      <p:sp>
        <p:nvSpPr>
          <p:cNvPr id="288778" name="Text Box 10"/>
          <p:cNvSpPr txBox="1">
            <a:spLocks noChangeArrowheads="1"/>
          </p:cNvSpPr>
          <p:nvPr/>
        </p:nvSpPr>
        <p:spPr bwMode="auto">
          <a:xfrm>
            <a:off x="5219700" y="3500438"/>
            <a:ext cx="3636963" cy="3140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2000" dirty="0">
                <a:ea typeface="楷体_GB2312" pitchFamily="49" charset="-122"/>
              </a:rPr>
              <a:t>void </a:t>
            </a:r>
            <a:r>
              <a:rPr lang="en-US" altLang="zh-CN" sz="2000" b="1" dirty="0">
                <a:ea typeface="楷体_GB2312" pitchFamily="49" charset="-122"/>
              </a:rPr>
              <a:t>backtrack</a:t>
            </a:r>
            <a:r>
              <a:rPr lang="en-US" altLang="zh-CN" sz="2000" dirty="0">
                <a:ea typeface="楷体_GB2312" pitchFamily="49" charset="-122"/>
              </a:rPr>
              <a:t> (</a:t>
            </a:r>
            <a:r>
              <a:rPr lang="en-US" altLang="zh-CN" sz="2000" dirty="0" err="1">
                <a:ea typeface="楷体_GB2312" pitchFamily="49" charset="-122"/>
              </a:rPr>
              <a:t>int</a:t>
            </a:r>
            <a:r>
              <a:rPr lang="en-US" altLang="zh-CN" sz="2000" dirty="0">
                <a:ea typeface="楷体_GB2312" pitchFamily="49" charset="-122"/>
              </a:rPr>
              <a:t> t)</a:t>
            </a:r>
          </a:p>
          <a:p>
            <a:r>
              <a:rPr lang="en-US" altLang="zh-CN" sz="2000" dirty="0">
                <a:ea typeface="楷体_GB2312" pitchFamily="49" charset="-122"/>
              </a:rPr>
              <a:t>{</a:t>
            </a:r>
          </a:p>
          <a:p>
            <a:r>
              <a:rPr lang="en-US" altLang="zh-CN" sz="2000" dirty="0">
                <a:ea typeface="楷体_GB2312" pitchFamily="49" charset="-122"/>
              </a:rPr>
              <a:t>  if (t&gt;n) output(x);</a:t>
            </a:r>
          </a:p>
          <a:p>
            <a:r>
              <a:rPr lang="en-US" altLang="zh-CN" sz="2000" dirty="0">
                <a:ea typeface="楷体_GB2312" pitchFamily="49" charset="-122"/>
              </a:rPr>
              <a:t>    else</a:t>
            </a:r>
          </a:p>
          <a:p>
            <a:r>
              <a:rPr lang="en-US" altLang="zh-CN" sz="2000" dirty="0">
                <a:ea typeface="楷体_GB2312" pitchFamily="49" charset="-122"/>
              </a:rPr>
              <a:t>      for (</a:t>
            </a:r>
            <a:r>
              <a:rPr lang="en-US" altLang="zh-CN" sz="2000" dirty="0" err="1">
                <a:ea typeface="楷体_GB2312" pitchFamily="49" charset="-122"/>
              </a:rPr>
              <a:t>int</a:t>
            </a:r>
            <a:r>
              <a:rPr lang="en-US" altLang="zh-CN" sz="2000" dirty="0">
                <a:ea typeface="楷体_GB2312" pitchFamily="49" charset="-122"/>
              </a:rPr>
              <a:t> </a:t>
            </a:r>
            <a:r>
              <a:rPr lang="en-US" altLang="zh-CN" sz="2000" dirty="0" err="1">
                <a:ea typeface="楷体_GB2312" pitchFamily="49" charset="-122"/>
              </a:rPr>
              <a:t>i</a:t>
            </a:r>
            <a:r>
              <a:rPr lang="en-US" altLang="zh-CN" sz="2000" dirty="0">
                <a:ea typeface="楷体_GB2312" pitchFamily="49" charset="-122"/>
              </a:rPr>
              <a:t>=</a:t>
            </a:r>
            <a:r>
              <a:rPr lang="en-US" altLang="zh-CN" sz="2000" dirty="0" err="1">
                <a:solidFill>
                  <a:srgbClr val="FF0000"/>
                </a:solidFill>
                <a:ea typeface="楷体_GB2312" pitchFamily="49" charset="-122"/>
              </a:rPr>
              <a:t>t</a:t>
            </a:r>
            <a:r>
              <a:rPr lang="en-US" altLang="zh-CN" sz="2000" dirty="0" err="1">
                <a:ea typeface="楷体_GB2312" pitchFamily="49" charset="-122"/>
              </a:rPr>
              <a:t>;i</a:t>
            </a:r>
            <a:r>
              <a:rPr lang="en-US" altLang="zh-CN" sz="2000" dirty="0">
                <a:ea typeface="楷体_GB2312" pitchFamily="49" charset="-122"/>
              </a:rPr>
              <a:t>&lt;=</a:t>
            </a:r>
            <a:r>
              <a:rPr lang="en-US" altLang="zh-CN" sz="2000" dirty="0" err="1">
                <a:solidFill>
                  <a:srgbClr val="FF0000"/>
                </a:solidFill>
                <a:ea typeface="楷体_GB2312" pitchFamily="49" charset="-122"/>
              </a:rPr>
              <a:t>n</a:t>
            </a:r>
            <a:r>
              <a:rPr lang="en-US" altLang="zh-CN" sz="2000" dirty="0" err="1">
                <a:ea typeface="楷体_GB2312" pitchFamily="49" charset="-122"/>
              </a:rPr>
              <a:t>;i</a:t>
            </a:r>
            <a:r>
              <a:rPr lang="en-US" altLang="zh-CN" sz="2000" dirty="0">
                <a:ea typeface="楷体_GB2312" pitchFamily="49" charset="-122"/>
              </a:rPr>
              <a:t>++) {</a:t>
            </a:r>
          </a:p>
          <a:p>
            <a:r>
              <a:rPr lang="en-US" altLang="zh-CN" sz="2000" dirty="0">
                <a:solidFill>
                  <a:srgbClr val="FF0000"/>
                </a:solidFill>
                <a:ea typeface="楷体_GB2312" pitchFamily="49" charset="-122"/>
              </a:rPr>
              <a:t>        swap(x[t], x[</a:t>
            </a:r>
            <a:r>
              <a:rPr lang="en-US" altLang="zh-CN" sz="2000" dirty="0" err="1">
                <a:solidFill>
                  <a:srgbClr val="FF0000"/>
                </a:solidFill>
                <a:ea typeface="楷体_GB2312" pitchFamily="49" charset="-122"/>
              </a:rPr>
              <a:t>i</a:t>
            </a:r>
            <a:r>
              <a:rPr lang="en-US" altLang="zh-CN" sz="2000" dirty="0">
                <a:solidFill>
                  <a:srgbClr val="FF0000"/>
                </a:solidFill>
                <a:ea typeface="楷体_GB2312" pitchFamily="49" charset="-122"/>
              </a:rPr>
              <a:t>]);</a:t>
            </a:r>
          </a:p>
          <a:p>
            <a:r>
              <a:rPr lang="en-US" altLang="zh-CN" sz="2000" dirty="0">
                <a:ea typeface="楷体_GB2312" pitchFamily="49" charset="-122"/>
              </a:rPr>
              <a:t>        if (legal(t)) backtrack(t+1);</a:t>
            </a:r>
          </a:p>
          <a:p>
            <a:r>
              <a:rPr lang="en-US" altLang="zh-CN" sz="2000" dirty="0">
                <a:ea typeface="楷体_GB2312" pitchFamily="49" charset="-122"/>
              </a:rPr>
              <a:t>        </a:t>
            </a:r>
            <a:r>
              <a:rPr lang="en-US" altLang="zh-CN" sz="2000" dirty="0">
                <a:solidFill>
                  <a:srgbClr val="FF0000"/>
                </a:solidFill>
                <a:ea typeface="楷体_GB2312" pitchFamily="49" charset="-122"/>
              </a:rPr>
              <a:t>swap(x[t], x[</a:t>
            </a:r>
            <a:r>
              <a:rPr lang="en-US" altLang="zh-CN" sz="2000" dirty="0" err="1">
                <a:solidFill>
                  <a:srgbClr val="FF0000"/>
                </a:solidFill>
                <a:ea typeface="楷体_GB2312" pitchFamily="49" charset="-122"/>
              </a:rPr>
              <a:t>i</a:t>
            </a:r>
            <a:r>
              <a:rPr lang="en-US" altLang="zh-CN" sz="2000" dirty="0">
                <a:solidFill>
                  <a:srgbClr val="FF0000"/>
                </a:solidFill>
                <a:ea typeface="楷体_GB2312" pitchFamily="49" charset="-122"/>
              </a:rPr>
              <a:t>]);</a:t>
            </a:r>
          </a:p>
          <a:p>
            <a:r>
              <a:rPr lang="en-US" altLang="zh-CN" sz="2000" dirty="0">
                <a:ea typeface="楷体_GB2312" pitchFamily="49" charset="-122"/>
              </a:rPr>
              <a:t>      }</a:t>
            </a:r>
          </a:p>
          <a:p>
            <a:r>
              <a:rPr lang="en-US" altLang="zh-CN" sz="2000" dirty="0">
                <a:ea typeface="楷体_GB2312" pitchFamily="49" charset="-122"/>
              </a:rPr>
              <a:t>} </a:t>
            </a:r>
            <a:endParaRPr lang="zh-CN" altLang="en-US" sz="2000" dirty="0">
              <a:ea typeface="楷体_GB2312" pitchFamily="49" charset="-122"/>
            </a:endParaRPr>
          </a:p>
        </p:txBody>
      </p:sp>
    </p:spTree>
    <p:extLst>
      <p:ext uri="{BB962C8B-B14F-4D97-AF65-F5344CB8AC3E}">
        <p14:creationId xmlns="" xmlns:p14="http://schemas.microsoft.com/office/powerpoint/2010/main" val="41337940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pple\Downloads\a602ba4a-30ce-42fa-89f5-17a7929e2e86"/>
          <p:cNvPicPr>
            <a:picLocks noChangeAspect="1" noChangeArrowheads="1"/>
          </p:cNvPicPr>
          <p:nvPr/>
        </p:nvPicPr>
        <p:blipFill>
          <a:blip r:embed="rId2"/>
          <a:srcRect/>
          <a:stretch>
            <a:fillRect/>
          </a:stretch>
        </p:blipFill>
        <p:spPr bwMode="auto">
          <a:xfrm>
            <a:off x="2251027" y="1667433"/>
            <a:ext cx="4152013" cy="4469653"/>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2"/>
          </p:nvPr>
        </p:nvSpPr>
        <p:spPr/>
        <p:txBody>
          <a:bodyPr/>
          <a:lstStyle/>
          <a:p>
            <a:fld id="{810A063D-FF00-414E-BA1E-656B3F8CF33D}" type="slidenum">
              <a:rPr lang="zh-CN" altLang="en-US"/>
              <a:pPr/>
              <a:t>27</a:t>
            </a:fld>
            <a:endParaRPr lang="en-US" altLang="zh-CN"/>
          </a:p>
        </p:txBody>
      </p:sp>
      <p:sp>
        <p:nvSpPr>
          <p:cNvPr id="293892"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批处理作业调度</a:t>
            </a:r>
          </a:p>
        </p:txBody>
      </p:sp>
      <p:sp>
        <p:nvSpPr>
          <p:cNvPr id="293893" name="Text Box 5"/>
          <p:cNvSpPr txBox="1">
            <a:spLocks noChangeArrowheads="1"/>
          </p:cNvSpPr>
          <p:nvPr/>
        </p:nvSpPr>
        <p:spPr bwMode="auto">
          <a:xfrm>
            <a:off x="395288" y="889380"/>
            <a:ext cx="78676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dirty="0">
                <a:ea typeface="楷体_GB2312" pitchFamily="49" charset="-122"/>
              </a:rPr>
              <a:t>解空间：排列树</a:t>
            </a:r>
          </a:p>
        </p:txBody>
      </p:sp>
      <p:sp>
        <p:nvSpPr>
          <p:cNvPr id="293894" name="Text Box 6"/>
          <p:cNvSpPr txBox="1">
            <a:spLocks noChangeArrowheads="1"/>
          </p:cNvSpPr>
          <p:nvPr/>
        </p:nvSpPr>
        <p:spPr bwMode="auto">
          <a:xfrm>
            <a:off x="250825" y="1322768"/>
            <a:ext cx="4897438" cy="5226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kumimoji="1" lang="en-US" altLang="zh-CN" sz="1600" dirty="0"/>
              <a:t>void </a:t>
            </a:r>
            <a:r>
              <a:rPr kumimoji="1" lang="en-US" altLang="zh-CN" sz="1600" dirty="0" err="1"/>
              <a:t>Flowshop</a:t>
            </a:r>
            <a:r>
              <a:rPr kumimoji="1" lang="en-US" altLang="zh-CN" sz="1600" dirty="0"/>
              <a:t>::</a:t>
            </a:r>
            <a:r>
              <a:rPr kumimoji="1" lang="en-US" altLang="zh-CN" sz="1600" b="1" dirty="0"/>
              <a:t>Backtrack</a:t>
            </a:r>
            <a:r>
              <a:rPr kumimoji="1" lang="en-US" altLang="zh-CN" sz="1600" dirty="0"/>
              <a:t>(</a:t>
            </a:r>
            <a:r>
              <a:rPr kumimoji="1" lang="en-US" altLang="zh-CN" sz="1600" dirty="0" err="1"/>
              <a:t>int</a:t>
            </a:r>
            <a:r>
              <a:rPr kumimoji="1" lang="en-US" altLang="zh-CN" sz="1600" dirty="0"/>
              <a:t> </a:t>
            </a:r>
            <a:r>
              <a:rPr kumimoji="1" lang="en-US" altLang="zh-CN" sz="1600" dirty="0" err="1"/>
              <a:t>i</a:t>
            </a:r>
            <a:r>
              <a:rPr kumimoji="1" lang="en-US" altLang="zh-CN" sz="1600" dirty="0"/>
              <a:t>)</a:t>
            </a:r>
          </a:p>
          <a:p>
            <a:r>
              <a:rPr kumimoji="1" lang="en-US" altLang="zh-CN" sz="1600" dirty="0"/>
              <a:t>{</a:t>
            </a:r>
          </a:p>
          <a:p>
            <a:r>
              <a:rPr kumimoji="1" lang="en-US" altLang="zh-CN" sz="1600" dirty="0"/>
              <a:t>   if (</a:t>
            </a:r>
            <a:r>
              <a:rPr kumimoji="1" lang="en-US" altLang="zh-CN" sz="1600" dirty="0" err="1"/>
              <a:t>i</a:t>
            </a:r>
            <a:r>
              <a:rPr kumimoji="1" lang="en-US" altLang="zh-CN" sz="1600" dirty="0"/>
              <a:t> &gt; n) {</a:t>
            </a:r>
          </a:p>
          <a:p>
            <a:r>
              <a:rPr kumimoji="1" lang="en-US" altLang="zh-CN" sz="1600" dirty="0"/>
              <a:t>       for (</a:t>
            </a:r>
            <a:r>
              <a:rPr kumimoji="1" lang="en-US" altLang="zh-CN" sz="1600" dirty="0" err="1"/>
              <a:t>int</a:t>
            </a:r>
            <a:r>
              <a:rPr kumimoji="1" lang="en-US" altLang="zh-CN" sz="1600" dirty="0"/>
              <a:t> j = 1; j &lt;= n; j++)</a:t>
            </a:r>
          </a:p>
          <a:p>
            <a:r>
              <a:rPr kumimoji="1" lang="en-US" altLang="zh-CN" sz="1600" dirty="0"/>
              <a:t>         </a:t>
            </a:r>
            <a:r>
              <a:rPr kumimoji="1" lang="en-US" altLang="zh-CN" sz="1600" dirty="0" err="1"/>
              <a:t>bestx</a:t>
            </a:r>
            <a:r>
              <a:rPr kumimoji="1" lang="en-US" altLang="zh-CN" sz="1600" dirty="0"/>
              <a:t>[j] = x[j];</a:t>
            </a:r>
          </a:p>
          <a:p>
            <a:r>
              <a:rPr kumimoji="1" lang="en-US" altLang="zh-CN" sz="1600" dirty="0"/>
              <a:t>       </a:t>
            </a:r>
            <a:r>
              <a:rPr kumimoji="1" lang="en-US" altLang="zh-CN" sz="1600" dirty="0" err="1"/>
              <a:t>bestf</a:t>
            </a:r>
            <a:r>
              <a:rPr kumimoji="1" lang="en-US" altLang="zh-CN" sz="1600" dirty="0"/>
              <a:t> = f;</a:t>
            </a:r>
          </a:p>
          <a:p>
            <a:r>
              <a:rPr kumimoji="1" lang="en-US" altLang="zh-CN" sz="1600" dirty="0"/>
              <a:t>       }</a:t>
            </a:r>
          </a:p>
          <a:p>
            <a:r>
              <a:rPr kumimoji="1" lang="en-US" altLang="zh-CN" sz="1600" dirty="0"/>
              <a:t>   else</a:t>
            </a:r>
          </a:p>
          <a:p>
            <a:r>
              <a:rPr kumimoji="1" lang="en-US" altLang="zh-CN" sz="1600" dirty="0"/>
              <a:t>      for (</a:t>
            </a:r>
            <a:r>
              <a:rPr kumimoji="1" lang="en-US" altLang="zh-CN" sz="1600" dirty="0" err="1"/>
              <a:t>int</a:t>
            </a:r>
            <a:r>
              <a:rPr kumimoji="1" lang="en-US" altLang="zh-CN" sz="1600" dirty="0"/>
              <a:t> j = </a:t>
            </a:r>
            <a:r>
              <a:rPr kumimoji="1" lang="en-US" altLang="zh-CN" sz="1600" dirty="0" err="1"/>
              <a:t>i</a:t>
            </a:r>
            <a:r>
              <a:rPr kumimoji="1" lang="en-US" altLang="zh-CN" sz="1600" dirty="0"/>
              <a:t>; j &lt;= n; j++) {</a:t>
            </a:r>
          </a:p>
          <a:p>
            <a:r>
              <a:rPr kumimoji="1" lang="en-US" altLang="zh-CN" sz="1600" dirty="0"/>
              <a:t>         f1+=M[x[j]][1];</a:t>
            </a:r>
          </a:p>
          <a:p>
            <a:r>
              <a:rPr kumimoji="1" lang="en-US" altLang="zh-CN" sz="1600" dirty="0"/>
              <a:t>         f2[</a:t>
            </a:r>
            <a:r>
              <a:rPr kumimoji="1" lang="en-US" altLang="zh-CN" sz="1600" dirty="0" err="1"/>
              <a:t>i</a:t>
            </a:r>
            <a:r>
              <a:rPr kumimoji="1" lang="en-US" altLang="zh-CN" sz="1600" dirty="0"/>
              <a:t>]=((f2[i-1]&gt;f1)?f2[i-1]:f1)+M[x[j]][2];</a:t>
            </a:r>
          </a:p>
          <a:p>
            <a:r>
              <a:rPr kumimoji="1" lang="en-US" altLang="zh-CN" sz="1600" dirty="0"/>
              <a:t>         f+=f2[</a:t>
            </a:r>
            <a:r>
              <a:rPr kumimoji="1" lang="en-US" altLang="zh-CN" sz="1600" dirty="0" err="1"/>
              <a:t>i</a:t>
            </a:r>
            <a:r>
              <a:rPr kumimoji="1" lang="en-US" altLang="zh-CN" sz="1600" dirty="0"/>
              <a:t>];</a:t>
            </a:r>
          </a:p>
          <a:p>
            <a:r>
              <a:rPr kumimoji="1" lang="en-US" altLang="zh-CN" sz="1600" dirty="0"/>
              <a:t>         if (f &lt; </a:t>
            </a:r>
            <a:r>
              <a:rPr kumimoji="1" lang="en-US" altLang="zh-CN" sz="1600" dirty="0" err="1"/>
              <a:t>bestf</a:t>
            </a:r>
            <a:r>
              <a:rPr kumimoji="1" lang="en-US" altLang="zh-CN" sz="1600" dirty="0"/>
              <a:t>) {</a:t>
            </a:r>
          </a:p>
          <a:p>
            <a:r>
              <a:rPr kumimoji="1" lang="en-US" altLang="zh-CN" sz="1600" dirty="0"/>
              <a:t>            Swap(x[</a:t>
            </a:r>
            <a:r>
              <a:rPr kumimoji="1" lang="en-US" altLang="zh-CN" sz="1600" dirty="0" err="1"/>
              <a:t>i</a:t>
            </a:r>
            <a:r>
              <a:rPr kumimoji="1" lang="en-US" altLang="zh-CN" sz="1600" dirty="0"/>
              <a:t>], x[j]);</a:t>
            </a:r>
          </a:p>
          <a:p>
            <a:r>
              <a:rPr kumimoji="1" lang="en-US" altLang="zh-CN" sz="1600" dirty="0"/>
              <a:t>            Backtrack(i+1);</a:t>
            </a:r>
          </a:p>
          <a:p>
            <a:r>
              <a:rPr kumimoji="1" lang="en-US" altLang="zh-CN" sz="1600" dirty="0"/>
              <a:t>            Swap(x[</a:t>
            </a:r>
            <a:r>
              <a:rPr kumimoji="1" lang="en-US" altLang="zh-CN" sz="1600" dirty="0" err="1"/>
              <a:t>i</a:t>
            </a:r>
            <a:r>
              <a:rPr kumimoji="1" lang="en-US" altLang="zh-CN" sz="1600" dirty="0"/>
              <a:t>], x[j]);</a:t>
            </a:r>
          </a:p>
          <a:p>
            <a:r>
              <a:rPr kumimoji="1" lang="en-US" altLang="zh-CN" sz="1600" dirty="0"/>
              <a:t>            }</a:t>
            </a:r>
          </a:p>
          <a:p>
            <a:r>
              <a:rPr kumimoji="1" lang="en-US" altLang="zh-CN" sz="1600" dirty="0"/>
              <a:t>         f1- =M[x[j]][1];</a:t>
            </a:r>
          </a:p>
          <a:p>
            <a:r>
              <a:rPr kumimoji="1" lang="en-US" altLang="zh-CN" sz="1600" dirty="0"/>
              <a:t>         f- =f2[</a:t>
            </a:r>
            <a:r>
              <a:rPr kumimoji="1" lang="en-US" altLang="zh-CN" sz="1600" dirty="0" err="1"/>
              <a:t>i</a:t>
            </a:r>
            <a:r>
              <a:rPr kumimoji="1" lang="en-US" altLang="zh-CN" sz="1600" dirty="0"/>
              <a:t>];</a:t>
            </a:r>
          </a:p>
          <a:p>
            <a:r>
              <a:rPr kumimoji="1" lang="en-US" altLang="zh-CN" sz="1600" dirty="0"/>
              <a:t>         }</a:t>
            </a:r>
          </a:p>
          <a:p>
            <a:r>
              <a:rPr kumimoji="1" lang="en-US" altLang="zh-CN" sz="1600" dirty="0"/>
              <a:t>}</a:t>
            </a:r>
          </a:p>
        </p:txBody>
      </p:sp>
      <p:pic>
        <p:nvPicPr>
          <p:cNvPr id="293895" name="Picture 7" descr="t5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219700" y="981075"/>
            <a:ext cx="3168650" cy="2387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3896" name="Text Box 8"/>
          <p:cNvSpPr txBox="1">
            <a:spLocks noChangeArrowheads="1"/>
          </p:cNvSpPr>
          <p:nvPr/>
        </p:nvSpPr>
        <p:spPr bwMode="auto">
          <a:xfrm>
            <a:off x="3924300" y="3789363"/>
            <a:ext cx="4968875" cy="3076575"/>
          </a:xfrm>
          <a:prstGeom prst="rect">
            <a:avLst/>
          </a:prstGeom>
          <a:solidFill>
            <a:schemeClr val="hlink"/>
          </a:solidFill>
          <a:ln w="50800">
            <a:solidFill>
              <a:srgbClr val="FF6600"/>
            </a:solidFill>
            <a:miter lim="800000"/>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kumimoji="1" lang="en-US" altLang="zh-CN" sz="1600" dirty="0"/>
              <a:t>class </a:t>
            </a:r>
            <a:r>
              <a:rPr kumimoji="1" lang="en-US" altLang="zh-CN" sz="1600" b="1" dirty="0" err="1"/>
              <a:t>Flowshop</a:t>
            </a:r>
            <a:r>
              <a:rPr kumimoji="1" lang="en-US" altLang="zh-CN" sz="1600" dirty="0"/>
              <a:t> {</a:t>
            </a:r>
          </a:p>
          <a:p>
            <a:r>
              <a:rPr kumimoji="1" lang="en-US" altLang="zh-CN" sz="1600" dirty="0"/>
              <a:t>   friend Flow(</a:t>
            </a:r>
            <a:r>
              <a:rPr kumimoji="1" lang="en-US" altLang="zh-CN" sz="1600" dirty="0" err="1"/>
              <a:t>int</a:t>
            </a:r>
            <a:r>
              <a:rPr kumimoji="1" lang="en-US" altLang="zh-CN" sz="1600" dirty="0"/>
              <a:t>**, </a:t>
            </a:r>
            <a:r>
              <a:rPr kumimoji="1" lang="en-US" altLang="zh-CN" sz="1600" dirty="0" err="1"/>
              <a:t>int</a:t>
            </a:r>
            <a:r>
              <a:rPr kumimoji="1" lang="en-US" altLang="zh-CN" sz="1600" dirty="0"/>
              <a:t>, </a:t>
            </a:r>
            <a:r>
              <a:rPr kumimoji="1" lang="en-US" altLang="zh-CN" sz="1600" dirty="0" err="1"/>
              <a:t>int</a:t>
            </a:r>
            <a:r>
              <a:rPr kumimoji="1" lang="en-US" altLang="zh-CN" sz="1600" dirty="0"/>
              <a:t> []);</a:t>
            </a:r>
          </a:p>
          <a:p>
            <a:r>
              <a:rPr kumimoji="1" lang="en-US" altLang="zh-CN" sz="1600" dirty="0"/>
              <a:t>   private:</a:t>
            </a:r>
          </a:p>
          <a:p>
            <a:r>
              <a:rPr kumimoji="1" lang="en-US" altLang="zh-CN" sz="1600" dirty="0"/>
              <a:t>      void Backtrack(</a:t>
            </a:r>
            <a:r>
              <a:rPr kumimoji="1" lang="en-US" altLang="zh-CN" sz="1600" dirty="0" err="1"/>
              <a:t>int</a:t>
            </a:r>
            <a:r>
              <a:rPr kumimoji="1" lang="en-US" altLang="zh-CN" sz="1600" dirty="0"/>
              <a:t> </a:t>
            </a:r>
            <a:r>
              <a:rPr kumimoji="1" lang="en-US" altLang="zh-CN" sz="1600" dirty="0" err="1"/>
              <a:t>i</a:t>
            </a:r>
            <a:r>
              <a:rPr kumimoji="1" lang="en-US" altLang="zh-CN" sz="1600" dirty="0"/>
              <a:t>);</a:t>
            </a:r>
          </a:p>
          <a:p>
            <a:r>
              <a:rPr kumimoji="1" lang="en-US" altLang="zh-CN" sz="1600" dirty="0"/>
              <a:t>      </a:t>
            </a:r>
            <a:r>
              <a:rPr kumimoji="1" lang="en-US" altLang="zh-CN" sz="1600" dirty="0" err="1"/>
              <a:t>int</a:t>
            </a:r>
            <a:r>
              <a:rPr kumimoji="1" lang="en-US" altLang="zh-CN" sz="1600" dirty="0"/>
              <a:t>  **M,    // </a:t>
            </a:r>
            <a:r>
              <a:rPr kumimoji="1" lang="zh-CN" altLang="en-US" sz="1600" dirty="0"/>
              <a:t>各作业所需的处理时间</a:t>
            </a:r>
          </a:p>
          <a:p>
            <a:r>
              <a:rPr kumimoji="1" lang="zh-CN" altLang="en-US" sz="1600" dirty="0"/>
              <a:t>              *</a:t>
            </a:r>
            <a:r>
              <a:rPr kumimoji="1" lang="en-US" altLang="zh-CN" sz="1600" dirty="0"/>
              <a:t>x,     // </a:t>
            </a:r>
            <a:r>
              <a:rPr kumimoji="1" lang="zh-CN" altLang="en-US" sz="1600" dirty="0"/>
              <a:t>当前作业调度</a:t>
            </a:r>
          </a:p>
          <a:p>
            <a:r>
              <a:rPr kumimoji="1" lang="zh-CN" altLang="en-US" sz="1600" dirty="0"/>
              <a:t>        *</a:t>
            </a:r>
            <a:r>
              <a:rPr kumimoji="1" lang="en-US" altLang="zh-CN" sz="1600" dirty="0" err="1"/>
              <a:t>bestx</a:t>
            </a:r>
            <a:r>
              <a:rPr kumimoji="1" lang="en-US" altLang="zh-CN" sz="1600" dirty="0"/>
              <a:t>,    // </a:t>
            </a:r>
            <a:r>
              <a:rPr kumimoji="1" lang="zh-CN" altLang="en-US" sz="1600" dirty="0"/>
              <a:t>当前最优作业调度</a:t>
            </a:r>
          </a:p>
          <a:p>
            <a:r>
              <a:rPr kumimoji="1" lang="zh-CN" altLang="en-US" sz="1600" dirty="0"/>
              <a:t>             *</a:t>
            </a:r>
            <a:r>
              <a:rPr kumimoji="1" lang="en-US" altLang="zh-CN" sz="1600" dirty="0"/>
              <a:t>f2,    // </a:t>
            </a:r>
            <a:r>
              <a:rPr kumimoji="1" lang="zh-CN" altLang="en-US" sz="1600" dirty="0"/>
              <a:t>机器</a:t>
            </a:r>
            <a:r>
              <a:rPr kumimoji="1" lang="en-US" altLang="zh-CN" sz="1600" dirty="0"/>
              <a:t>2</a:t>
            </a:r>
            <a:r>
              <a:rPr kumimoji="1" lang="zh-CN" altLang="en-US" sz="1600" dirty="0"/>
              <a:t>完成处理时间</a:t>
            </a:r>
          </a:p>
          <a:p>
            <a:r>
              <a:rPr kumimoji="1" lang="zh-CN" altLang="en-US" sz="1600" dirty="0"/>
              <a:t>              </a:t>
            </a:r>
            <a:r>
              <a:rPr kumimoji="1" lang="en-US" altLang="zh-CN" sz="1600" dirty="0"/>
              <a:t>f1,    // </a:t>
            </a:r>
            <a:r>
              <a:rPr kumimoji="1" lang="zh-CN" altLang="en-US" sz="1600" dirty="0"/>
              <a:t>机器</a:t>
            </a:r>
            <a:r>
              <a:rPr kumimoji="1" lang="en-US" altLang="zh-CN" sz="1600" dirty="0"/>
              <a:t>1</a:t>
            </a:r>
            <a:r>
              <a:rPr kumimoji="1" lang="zh-CN" altLang="en-US" sz="1600" dirty="0"/>
              <a:t>完成处理时间</a:t>
            </a:r>
          </a:p>
          <a:p>
            <a:r>
              <a:rPr kumimoji="1" lang="zh-CN" altLang="en-US" sz="1600" dirty="0"/>
              <a:t>               </a:t>
            </a:r>
            <a:r>
              <a:rPr kumimoji="1" lang="en-US" altLang="zh-CN" sz="1600" dirty="0"/>
              <a:t>f,     // </a:t>
            </a:r>
            <a:r>
              <a:rPr kumimoji="1" lang="zh-CN" altLang="en-US" sz="1600" dirty="0"/>
              <a:t>完成时间和</a:t>
            </a:r>
          </a:p>
          <a:p>
            <a:r>
              <a:rPr kumimoji="1" lang="zh-CN" altLang="en-US" sz="1600" dirty="0"/>
              <a:t>         </a:t>
            </a:r>
            <a:r>
              <a:rPr kumimoji="1" lang="en-US" altLang="zh-CN" sz="1600" dirty="0" err="1"/>
              <a:t>bestf</a:t>
            </a:r>
            <a:r>
              <a:rPr kumimoji="1" lang="en-US" altLang="zh-CN" sz="1600" dirty="0"/>
              <a:t>,    // </a:t>
            </a:r>
            <a:r>
              <a:rPr kumimoji="1" lang="zh-CN" altLang="en-US" sz="1600" dirty="0"/>
              <a:t>当前最优值</a:t>
            </a:r>
          </a:p>
          <a:p>
            <a:r>
              <a:rPr kumimoji="1" lang="zh-CN" altLang="en-US" sz="1600" dirty="0"/>
              <a:t>               </a:t>
            </a:r>
            <a:r>
              <a:rPr kumimoji="1" lang="en-US" altLang="zh-CN" sz="1600" dirty="0"/>
              <a:t>n;   // </a:t>
            </a:r>
            <a:r>
              <a:rPr kumimoji="1" lang="zh-CN" altLang="en-US" sz="1600" dirty="0"/>
              <a:t>作业数</a:t>
            </a:r>
            <a:r>
              <a:rPr kumimoji="1" lang="en-US" altLang="zh-CN" sz="1600" dirty="0"/>
              <a:t>}; </a:t>
            </a:r>
          </a:p>
        </p:txBody>
      </p:sp>
    </p:spTree>
    <p:extLst>
      <p:ext uri="{BB962C8B-B14F-4D97-AF65-F5344CB8AC3E}">
        <p14:creationId xmlns="" xmlns:p14="http://schemas.microsoft.com/office/powerpoint/2010/main" val="36654474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fld id="{CDD42D3C-00E1-43CF-8245-6295A5103BCA}" type="slidenum">
              <a:rPr lang="zh-CN" altLang="en-US"/>
              <a:pPr/>
              <a:t>28</a:t>
            </a:fld>
            <a:endParaRPr lang="en-US" altLang="zh-CN"/>
          </a:p>
        </p:txBody>
      </p:sp>
      <p:sp>
        <p:nvSpPr>
          <p:cNvPr id="315396" name="Rectangle 4"/>
          <p:cNvSpPr>
            <a:spLocks noChangeArrowheads="1"/>
          </p:cNvSpPr>
          <p:nvPr/>
        </p:nvSpPr>
        <p:spPr bwMode="auto">
          <a:xfrm>
            <a:off x="611188" y="28688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ctr"/>
            <a:r>
              <a:rPr lang="en-US" altLang="en-US" dirty="0" err="1">
                <a:effectLst>
                  <a:outerShdw blurRad="38100" dist="38100" dir="2700000" algn="tl">
                    <a:srgbClr val="C0C0C0"/>
                  </a:outerShdw>
                </a:effectLst>
                <a:ea typeface="黑体" panose="02010609060101010101" pitchFamily="49" charset="-122"/>
              </a:rPr>
              <a:t>回溯法效率分析</a:t>
            </a:r>
            <a:endParaRPr lang="zh-CN" altLang="en-US" dirty="0">
              <a:effectLst>
                <a:outerShdw blurRad="38100" dist="38100" dir="2700000" algn="tl">
                  <a:srgbClr val="C0C0C0"/>
                </a:outerShdw>
              </a:effectLst>
              <a:ea typeface="黑体" panose="02010609060101010101" pitchFamily="49" charset="-122"/>
            </a:endParaRPr>
          </a:p>
        </p:txBody>
      </p:sp>
      <p:sp>
        <p:nvSpPr>
          <p:cNvPr id="315397" name="Text Box 5"/>
          <p:cNvSpPr txBox="1">
            <a:spLocks noChangeArrowheads="1"/>
          </p:cNvSpPr>
          <p:nvPr/>
        </p:nvSpPr>
        <p:spPr bwMode="auto">
          <a:xfrm>
            <a:off x="323850" y="1625533"/>
            <a:ext cx="8496300" cy="47894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800" dirty="0">
                <a:ea typeface="楷体_GB2312" pitchFamily="49" charset="-122"/>
              </a:rPr>
              <a:t>通过前面具体实例的讨论容易看出，回溯算法的效率在很大程度上依赖于以下因素：</a:t>
            </a:r>
          </a:p>
          <a:p>
            <a:r>
              <a:rPr lang="en-US" altLang="zh-CN" sz="2800" dirty="0">
                <a:ea typeface="楷体_GB2312" pitchFamily="49" charset="-122"/>
              </a:rPr>
              <a:t>(1)</a:t>
            </a:r>
            <a:r>
              <a:rPr lang="zh-CN" altLang="en-US" sz="2800" dirty="0">
                <a:ea typeface="楷体_GB2312" pitchFamily="49" charset="-122"/>
              </a:rPr>
              <a:t>产生</a:t>
            </a:r>
            <a:r>
              <a:rPr lang="en-US" altLang="zh-CN" sz="2800" dirty="0">
                <a:ea typeface="楷体_GB2312" pitchFamily="49" charset="-122"/>
              </a:rPr>
              <a:t>x[k]</a:t>
            </a:r>
            <a:r>
              <a:rPr lang="zh-CN" altLang="en-US" sz="2800" dirty="0">
                <a:ea typeface="楷体_GB2312" pitchFamily="49" charset="-122"/>
              </a:rPr>
              <a:t>的时间；</a:t>
            </a:r>
          </a:p>
          <a:p>
            <a:r>
              <a:rPr lang="en-US" altLang="zh-CN" sz="2800" dirty="0">
                <a:ea typeface="楷体_GB2312" pitchFamily="49" charset="-122"/>
              </a:rPr>
              <a:t>(2)</a:t>
            </a:r>
            <a:r>
              <a:rPr lang="zh-CN" altLang="en-US" sz="2800" dirty="0">
                <a:ea typeface="楷体_GB2312" pitchFamily="49" charset="-122"/>
              </a:rPr>
              <a:t>满足显约束的</a:t>
            </a:r>
            <a:r>
              <a:rPr lang="en-US" altLang="zh-CN" sz="2800" dirty="0">
                <a:ea typeface="楷体_GB2312" pitchFamily="49" charset="-122"/>
              </a:rPr>
              <a:t>x[k]</a:t>
            </a:r>
            <a:r>
              <a:rPr lang="zh-CN" altLang="en-US" sz="2800" dirty="0">
                <a:ea typeface="楷体_GB2312" pitchFamily="49" charset="-122"/>
              </a:rPr>
              <a:t>值的个数；</a:t>
            </a:r>
          </a:p>
          <a:p>
            <a:r>
              <a:rPr lang="en-US" altLang="zh-CN" sz="2800" dirty="0">
                <a:ea typeface="楷体_GB2312" pitchFamily="49" charset="-122"/>
              </a:rPr>
              <a:t>(3)</a:t>
            </a:r>
            <a:r>
              <a:rPr lang="zh-CN" altLang="en-US" sz="2800" dirty="0">
                <a:ea typeface="楷体_GB2312" pitchFamily="49" charset="-122"/>
              </a:rPr>
              <a:t>计算约束函数</a:t>
            </a:r>
            <a:r>
              <a:rPr lang="en-US" altLang="zh-CN" sz="2800" b="1" dirty="0">
                <a:ea typeface="楷体_GB2312" pitchFamily="49" charset="-122"/>
              </a:rPr>
              <a:t>constraint</a:t>
            </a:r>
            <a:r>
              <a:rPr lang="zh-CN" altLang="en-US" sz="2800" dirty="0">
                <a:ea typeface="楷体_GB2312" pitchFamily="49" charset="-122"/>
              </a:rPr>
              <a:t>的时间；</a:t>
            </a:r>
          </a:p>
          <a:p>
            <a:r>
              <a:rPr lang="en-US" altLang="zh-CN" sz="2800" dirty="0">
                <a:ea typeface="楷体_GB2312" pitchFamily="49" charset="-122"/>
              </a:rPr>
              <a:t>(4)</a:t>
            </a:r>
            <a:r>
              <a:rPr lang="zh-CN" altLang="en-US" sz="2800" dirty="0">
                <a:ea typeface="楷体_GB2312" pitchFamily="49" charset="-122"/>
              </a:rPr>
              <a:t>计算上界函数</a:t>
            </a:r>
            <a:r>
              <a:rPr lang="en-US" altLang="zh-CN" sz="2800" b="1" dirty="0">
                <a:ea typeface="楷体_GB2312" pitchFamily="49" charset="-122"/>
              </a:rPr>
              <a:t>bound</a:t>
            </a:r>
            <a:r>
              <a:rPr lang="zh-CN" altLang="en-US" sz="2800" dirty="0">
                <a:ea typeface="楷体_GB2312" pitchFamily="49" charset="-122"/>
              </a:rPr>
              <a:t>的时间；</a:t>
            </a:r>
          </a:p>
          <a:p>
            <a:r>
              <a:rPr lang="en-US" altLang="zh-CN" sz="2800" dirty="0">
                <a:ea typeface="楷体_GB2312" pitchFamily="49" charset="-122"/>
              </a:rPr>
              <a:t>(5)</a:t>
            </a:r>
            <a:r>
              <a:rPr lang="zh-CN" altLang="en-US" sz="2800" dirty="0">
                <a:ea typeface="楷体_GB2312" pitchFamily="49" charset="-122"/>
              </a:rPr>
              <a:t>满足约束函数和上界函数约束的所有</a:t>
            </a:r>
            <a:r>
              <a:rPr lang="en-US" altLang="zh-CN" sz="2800" dirty="0">
                <a:ea typeface="楷体_GB2312" pitchFamily="49" charset="-122"/>
              </a:rPr>
              <a:t>x[k]</a:t>
            </a:r>
            <a:r>
              <a:rPr lang="zh-CN" altLang="en-US" sz="2800" dirty="0">
                <a:ea typeface="楷体_GB2312" pitchFamily="49" charset="-122"/>
              </a:rPr>
              <a:t>的个数。</a:t>
            </a:r>
          </a:p>
          <a:p>
            <a:r>
              <a:rPr lang="zh-CN" altLang="en-US" sz="2800" dirty="0">
                <a:ea typeface="楷体_GB2312" pitchFamily="49" charset="-122"/>
              </a:rPr>
              <a:t>好的约束函数能显著地减少所生成的结点数。但这样的约束函数往往计算量较大。因此，</a:t>
            </a:r>
            <a:r>
              <a:rPr lang="zh-CN" altLang="en-US" sz="2800" dirty="0">
                <a:ea typeface="黑体" panose="02010609060101010101" pitchFamily="49" charset="-122"/>
              </a:rPr>
              <a:t>在选择约束函数时通常存在生成结点数与约束函数计算量之间的折衷。</a:t>
            </a:r>
          </a:p>
        </p:txBody>
      </p:sp>
    </p:spTree>
    <p:extLst>
      <p:ext uri="{BB962C8B-B14F-4D97-AF65-F5344CB8AC3E}">
        <p14:creationId xmlns="" xmlns:p14="http://schemas.microsoft.com/office/powerpoint/2010/main" val="17213798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Grp="1" noChangeArrowheads="1"/>
          </p:cNvSpPr>
          <p:nvPr>
            <p:ph idx="1"/>
          </p:nvPr>
        </p:nvSpPr>
        <p:spPr>
          <a:xfrm>
            <a:off x="457200" y="1327925"/>
            <a:ext cx="8229600" cy="5391150"/>
          </a:xfrm>
        </p:spPr>
        <p:txBody>
          <a:bodyPr/>
          <a:lstStyle/>
          <a:p>
            <a:pPr>
              <a:lnSpc>
                <a:spcPct val="150000"/>
              </a:lnSpc>
              <a:buFont typeface="Symbol" panose="05050102010706020507" pitchFamily="18" charset="2"/>
              <a:buChar char="·"/>
            </a:pPr>
            <a:r>
              <a:rPr lang="zh-CN" altLang="en-US" sz="2400" b="1" dirty="0"/>
              <a:t>通过应用范例学习回溯法的设计策略。</a:t>
            </a:r>
          </a:p>
          <a:p>
            <a:pPr>
              <a:lnSpc>
                <a:spcPct val="150000"/>
              </a:lnSpc>
              <a:buFont typeface="Symbol" panose="05050102010706020507" pitchFamily="18" charset="2"/>
              <a:buChar char="·"/>
            </a:pPr>
            <a:r>
              <a:rPr lang="zh-CN" altLang="en-US" sz="1600" dirty="0"/>
              <a:t>（</a:t>
            </a:r>
            <a:r>
              <a:rPr lang="en-US" altLang="zh-CN" sz="1600" dirty="0"/>
              <a:t>1</a:t>
            </a:r>
            <a:r>
              <a:rPr lang="zh-CN" altLang="en-US" sz="1600" dirty="0"/>
              <a:t>）装载问题；</a:t>
            </a:r>
          </a:p>
          <a:p>
            <a:pPr>
              <a:lnSpc>
                <a:spcPct val="150000"/>
              </a:lnSpc>
              <a:buFont typeface="Symbol" panose="05050102010706020507" pitchFamily="18" charset="2"/>
              <a:buChar char="·"/>
            </a:pPr>
            <a:r>
              <a:rPr lang="zh-CN" altLang="en-US" sz="1600" b="1" dirty="0">
                <a:solidFill>
                  <a:srgbClr val="FF0000"/>
                </a:solidFill>
              </a:rPr>
              <a:t>（</a:t>
            </a:r>
            <a:r>
              <a:rPr lang="en-US" altLang="zh-CN" sz="1600" b="1" dirty="0">
                <a:solidFill>
                  <a:srgbClr val="FF0000"/>
                </a:solidFill>
              </a:rPr>
              <a:t>2</a:t>
            </a:r>
            <a:r>
              <a:rPr lang="zh-CN" altLang="en-US" sz="1600" b="1" dirty="0">
                <a:solidFill>
                  <a:srgbClr val="FF0000"/>
                </a:solidFill>
              </a:rPr>
              <a:t>）批处理作业调度；</a:t>
            </a:r>
          </a:p>
          <a:p>
            <a:pPr>
              <a:lnSpc>
                <a:spcPct val="150000"/>
              </a:lnSpc>
              <a:buFont typeface="Symbol" panose="05050102010706020507" pitchFamily="18" charset="2"/>
              <a:buChar char="·"/>
            </a:pPr>
            <a:r>
              <a:rPr lang="zh-CN" altLang="en-US" sz="1600" dirty="0"/>
              <a:t>（</a:t>
            </a:r>
            <a:r>
              <a:rPr lang="en-US" altLang="zh-CN" sz="1600" dirty="0"/>
              <a:t>3</a:t>
            </a:r>
            <a:r>
              <a:rPr lang="zh-CN" altLang="en-US" sz="1600" dirty="0"/>
              <a:t>）符号三角形问题</a:t>
            </a:r>
          </a:p>
          <a:p>
            <a:pPr>
              <a:lnSpc>
                <a:spcPct val="150000"/>
              </a:lnSpc>
              <a:buFont typeface="Symbol" panose="05050102010706020507" pitchFamily="18" charset="2"/>
              <a:buChar char="·"/>
            </a:pPr>
            <a:r>
              <a:rPr lang="zh-CN" altLang="en-US" sz="1600" b="1" dirty="0">
                <a:solidFill>
                  <a:srgbClr val="FF0000"/>
                </a:solidFill>
              </a:rPr>
              <a:t>（</a:t>
            </a:r>
            <a:r>
              <a:rPr lang="en-US" altLang="zh-CN" sz="1600" b="1" dirty="0">
                <a:solidFill>
                  <a:srgbClr val="FF0000"/>
                </a:solidFill>
              </a:rPr>
              <a:t>4</a:t>
            </a:r>
            <a:r>
              <a:rPr lang="zh-CN" altLang="en-US" sz="1600" b="1" dirty="0">
                <a:solidFill>
                  <a:srgbClr val="FF0000"/>
                </a:solidFill>
              </a:rPr>
              <a:t>）</a:t>
            </a:r>
            <a:r>
              <a:rPr lang="en-US" altLang="zh-CN" sz="1600" b="1" dirty="0">
                <a:solidFill>
                  <a:srgbClr val="FF0000"/>
                </a:solidFill>
              </a:rPr>
              <a:t>n</a:t>
            </a:r>
            <a:r>
              <a:rPr lang="zh-CN" altLang="en-US" sz="1600" b="1" dirty="0">
                <a:solidFill>
                  <a:srgbClr val="FF0000"/>
                </a:solidFill>
              </a:rPr>
              <a:t>后问题；</a:t>
            </a:r>
          </a:p>
          <a:p>
            <a:pPr>
              <a:lnSpc>
                <a:spcPct val="150000"/>
              </a:lnSpc>
              <a:buFont typeface="Symbol" panose="05050102010706020507" pitchFamily="18" charset="2"/>
              <a:buChar char="·"/>
            </a:pPr>
            <a:r>
              <a:rPr lang="zh-CN" altLang="en-US" sz="1600" b="1" dirty="0">
                <a:solidFill>
                  <a:srgbClr val="FF0000"/>
                </a:solidFill>
              </a:rPr>
              <a:t>（</a:t>
            </a:r>
            <a:r>
              <a:rPr lang="en-US" altLang="zh-CN" sz="1600" b="1" dirty="0">
                <a:solidFill>
                  <a:srgbClr val="FF0000"/>
                </a:solidFill>
              </a:rPr>
              <a:t>5</a:t>
            </a:r>
            <a:r>
              <a:rPr lang="zh-CN" altLang="en-US" sz="1600" b="1" dirty="0">
                <a:solidFill>
                  <a:srgbClr val="FF0000"/>
                </a:solidFill>
              </a:rPr>
              <a:t>）</a:t>
            </a:r>
            <a:r>
              <a:rPr lang="en-US" altLang="zh-CN" sz="1600" b="1" dirty="0">
                <a:solidFill>
                  <a:srgbClr val="FF0000"/>
                </a:solidFill>
              </a:rPr>
              <a:t>0-1</a:t>
            </a:r>
            <a:r>
              <a:rPr lang="zh-CN" altLang="en-US" sz="1600" b="1" dirty="0">
                <a:solidFill>
                  <a:srgbClr val="FF0000"/>
                </a:solidFill>
              </a:rPr>
              <a:t>背包问题；</a:t>
            </a:r>
          </a:p>
          <a:p>
            <a:pPr>
              <a:lnSpc>
                <a:spcPct val="150000"/>
              </a:lnSpc>
              <a:buFont typeface="Symbol" panose="05050102010706020507" pitchFamily="18" charset="2"/>
              <a:buChar char="·"/>
            </a:pPr>
            <a:r>
              <a:rPr lang="zh-CN" altLang="en-US" sz="1600" b="1" dirty="0">
                <a:solidFill>
                  <a:srgbClr val="FF0000"/>
                </a:solidFill>
              </a:rPr>
              <a:t>（</a:t>
            </a:r>
            <a:r>
              <a:rPr lang="en-US" altLang="zh-CN" sz="1600" b="1" dirty="0">
                <a:solidFill>
                  <a:srgbClr val="FF0000"/>
                </a:solidFill>
              </a:rPr>
              <a:t>6</a:t>
            </a:r>
            <a:r>
              <a:rPr lang="zh-CN" altLang="en-US" sz="1600" b="1" dirty="0">
                <a:solidFill>
                  <a:srgbClr val="FF0000"/>
                </a:solidFill>
              </a:rPr>
              <a:t>）最大团问题；</a:t>
            </a:r>
          </a:p>
          <a:p>
            <a:pPr>
              <a:lnSpc>
                <a:spcPct val="150000"/>
              </a:lnSpc>
              <a:buFont typeface="Symbol" panose="05050102010706020507" pitchFamily="18" charset="2"/>
              <a:buChar char="·"/>
            </a:pPr>
            <a:r>
              <a:rPr lang="zh-CN" altLang="en-US" sz="1600" dirty="0"/>
              <a:t>（</a:t>
            </a:r>
            <a:r>
              <a:rPr lang="en-US" altLang="zh-CN" sz="1600" dirty="0"/>
              <a:t>7</a:t>
            </a:r>
            <a:r>
              <a:rPr lang="zh-CN" altLang="en-US" sz="1600" dirty="0"/>
              <a:t>）图的</a:t>
            </a:r>
            <a:r>
              <a:rPr lang="en-US" altLang="zh-CN" sz="1600" dirty="0"/>
              <a:t>m</a:t>
            </a:r>
            <a:r>
              <a:rPr lang="zh-CN" altLang="en-US" sz="1600" dirty="0"/>
              <a:t>着色问题</a:t>
            </a:r>
          </a:p>
          <a:p>
            <a:pPr>
              <a:lnSpc>
                <a:spcPct val="150000"/>
              </a:lnSpc>
              <a:buFont typeface="Symbol" panose="05050102010706020507" pitchFamily="18" charset="2"/>
              <a:buChar char="·"/>
            </a:pPr>
            <a:r>
              <a:rPr lang="zh-CN" altLang="en-US" sz="1600" b="1" dirty="0">
                <a:solidFill>
                  <a:srgbClr val="FF0000"/>
                </a:solidFill>
              </a:rPr>
              <a:t>（</a:t>
            </a:r>
            <a:r>
              <a:rPr lang="en-US" altLang="zh-CN" sz="1600" b="1" dirty="0">
                <a:solidFill>
                  <a:srgbClr val="FF0000"/>
                </a:solidFill>
              </a:rPr>
              <a:t>8</a:t>
            </a:r>
            <a:r>
              <a:rPr lang="zh-CN" altLang="en-US" sz="1600" b="1" dirty="0">
                <a:solidFill>
                  <a:srgbClr val="FF0000"/>
                </a:solidFill>
              </a:rPr>
              <a:t>）旅行售货员问题</a:t>
            </a:r>
          </a:p>
          <a:p>
            <a:pPr>
              <a:lnSpc>
                <a:spcPct val="150000"/>
              </a:lnSpc>
              <a:buFont typeface="Symbol" panose="05050102010706020507" pitchFamily="18" charset="2"/>
              <a:buChar char="·"/>
            </a:pPr>
            <a:r>
              <a:rPr lang="zh-CN" altLang="en-US" sz="1600" dirty="0"/>
              <a:t>（</a:t>
            </a:r>
            <a:r>
              <a:rPr lang="en-US" altLang="zh-CN" sz="1600" dirty="0"/>
              <a:t>9</a:t>
            </a:r>
            <a:r>
              <a:rPr lang="zh-CN" altLang="en-US" sz="1600" dirty="0"/>
              <a:t>）圆排列问题</a:t>
            </a:r>
          </a:p>
          <a:p>
            <a:pPr>
              <a:lnSpc>
                <a:spcPct val="150000"/>
              </a:lnSpc>
              <a:buFont typeface="Symbol" panose="05050102010706020507" pitchFamily="18" charset="2"/>
              <a:buChar char="·"/>
            </a:pPr>
            <a:r>
              <a:rPr lang="zh-CN" altLang="en-US" sz="1600" dirty="0"/>
              <a:t>（</a:t>
            </a:r>
            <a:r>
              <a:rPr lang="en-US" altLang="zh-CN" sz="1600" dirty="0"/>
              <a:t>10</a:t>
            </a:r>
            <a:r>
              <a:rPr lang="zh-CN" altLang="en-US" sz="1600" dirty="0"/>
              <a:t>）电路板排列问题</a:t>
            </a:r>
          </a:p>
          <a:p>
            <a:pPr>
              <a:lnSpc>
                <a:spcPct val="150000"/>
              </a:lnSpc>
              <a:buFont typeface="Symbol" panose="05050102010706020507" pitchFamily="18" charset="2"/>
              <a:buChar char="·"/>
            </a:pPr>
            <a:r>
              <a:rPr lang="zh-CN" altLang="en-US" sz="1600" dirty="0"/>
              <a:t>（</a:t>
            </a:r>
            <a:r>
              <a:rPr lang="en-US" altLang="zh-CN" sz="1600" dirty="0"/>
              <a:t>11</a:t>
            </a:r>
            <a:r>
              <a:rPr lang="zh-CN" altLang="en-US" sz="1600" dirty="0"/>
              <a:t>）连续邮资问题</a:t>
            </a:r>
          </a:p>
        </p:txBody>
      </p:sp>
      <p:sp>
        <p:nvSpPr>
          <p:cNvPr id="3" name="灯片编号占位符 4"/>
          <p:cNvSpPr>
            <a:spLocks noGrp="1"/>
          </p:cNvSpPr>
          <p:nvPr>
            <p:ph type="sldNum" sz="quarter" idx="12"/>
          </p:nvPr>
        </p:nvSpPr>
        <p:spPr/>
        <p:txBody>
          <a:bodyPr/>
          <a:lstStyle/>
          <a:p>
            <a:fld id="{DC8E0F5C-FAA4-4A1C-99FA-EBF82F3DBB04}" type="slidenum">
              <a:rPr lang="zh-CN" altLang="en-US"/>
              <a:pPr/>
              <a:t>29</a:t>
            </a:fld>
            <a:endParaRPr lang="en-US" altLang="zh-CN"/>
          </a:p>
        </p:txBody>
      </p:sp>
      <p:sp>
        <p:nvSpPr>
          <p:cNvPr id="4" name="TextBox 3"/>
          <p:cNvSpPr txBox="1"/>
          <p:nvPr/>
        </p:nvSpPr>
        <p:spPr>
          <a:xfrm>
            <a:off x="7189694" y="5289176"/>
            <a:ext cx="1317812" cy="369332"/>
          </a:xfrm>
          <a:prstGeom prst="rect">
            <a:avLst/>
          </a:prstGeom>
          <a:noFill/>
        </p:spPr>
        <p:txBody>
          <a:bodyPr wrap="square" rtlCol="0">
            <a:spAutoFit/>
          </a:bodyPr>
          <a:lstStyle/>
          <a:p>
            <a:r>
              <a:rPr lang="zh-CN" altLang="en-US" b="1" dirty="0" smtClean="0">
                <a:solidFill>
                  <a:srgbClr val="FF0000"/>
                </a:solidFill>
              </a:rPr>
              <a:t>完</a:t>
            </a:r>
            <a:endParaRPr lang="zh-CN" altLang="en-US" b="1" dirty="0">
              <a:solidFill>
                <a:srgbClr val="FF0000"/>
              </a:solidFill>
            </a:endParaRPr>
          </a:p>
        </p:txBody>
      </p:sp>
    </p:spTree>
    <p:extLst>
      <p:ext uri="{BB962C8B-B14F-4D97-AF65-F5344CB8AC3E}">
        <p14:creationId xmlns="" xmlns:p14="http://schemas.microsoft.com/office/powerpoint/2010/main" val="1784644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a:t>回溯法的哲学思想</a:t>
            </a:r>
          </a:p>
        </p:txBody>
      </p:sp>
      <p:sp>
        <p:nvSpPr>
          <p:cNvPr id="35" name="Shape 35"/>
          <p:cNvSpPr>
            <a:spLocks noGrp="1"/>
          </p:cNvSpPr>
          <p:nvPr>
            <p:ph type="body" idx="4294967295"/>
          </p:nvPr>
        </p:nvSpPr>
        <p:spPr>
          <a:xfrm>
            <a:off x="565079" y="1672119"/>
            <a:ext cx="8229600" cy="4525963"/>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298322" indent="-298322" defTabSz="795527">
              <a:spcBef>
                <a:spcPts val="600"/>
              </a:spcBef>
              <a:defRPr sz="1800"/>
            </a:pPr>
            <a:r>
              <a:rPr sz="2784" dirty="0" err="1">
                <a:latin typeface="宋体"/>
                <a:ea typeface="宋体"/>
                <a:cs typeface="宋体"/>
                <a:sym typeface="宋体"/>
              </a:rPr>
              <a:t>每个人的解决问题的方法</a:t>
            </a:r>
            <a:r>
              <a:rPr sz="2784" dirty="0">
                <a:latin typeface="宋体"/>
                <a:ea typeface="宋体"/>
                <a:cs typeface="宋体"/>
                <a:sym typeface="宋体"/>
              </a:rPr>
              <a:t>。</a:t>
            </a:r>
          </a:p>
          <a:p>
            <a:pPr marL="298322" indent="-298322" defTabSz="795527">
              <a:spcBef>
                <a:spcPts val="600"/>
              </a:spcBef>
              <a:defRPr sz="1800"/>
            </a:pPr>
            <a:r>
              <a:rPr sz="2784" dirty="0"/>
              <a:t>1</a:t>
            </a:r>
            <a:r>
              <a:rPr sz="2784" dirty="0">
                <a:latin typeface="宋体"/>
                <a:ea typeface="宋体"/>
                <a:cs typeface="宋体"/>
                <a:sym typeface="宋体"/>
              </a:rPr>
              <a:t>）碰到问题，思考所有的解决方法（思考的周密性－－</a:t>
            </a:r>
            <a:r>
              <a:rPr sz="2784" dirty="0" err="1">
                <a:latin typeface="宋体"/>
                <a:ea typeface="宋体"/>
                <a:cs typeface="宋体"/>
                <a:sym typeface="宋体"/>
              </a:rPr>
              <a:t>全面</a:t>
            </a:r>
            <a:r>
              <a:rPr sz="2784" dirty="0">
                <a:latin typeface="宋体"/>
                <a:ea typeface="宋体"/>
                <a:cs typeface="宋体"/>
                <a:sym typeface="宋体"/>
              </a:rPr>
              <a:t>）</a:t>
            </a:r>
          </a:p>
          <a:p>
            <a:pPr marL="298322" indent="-298322" defTabSz="795527">
              <a:spcBef>
                <a:spcPts val="600"/>
              </a:spcBef>
              <a:defRPr sz="1800"/>
            </a:pPr>
            <a:r>
              <a:rPr sz="2784" dirty="0"/>
              <a:t>2</a:t>
            </a:r>
            <a:r>
              <a:rPr sz="2784" dirty="0">
                <a:latin typeface="宋体"/>
                <a:ea typeface="宋体"/>
                <a:cs typeface="宋体"/>
                <a:sym typeface="宋体"/>
              </a:rPr>
              <a:t>）所有的这些解决方法的组织，关系等（思考的系统性－－</a:t>
            </a:r>
            <a:r>
              <a:rPr sz="2784" dirty="0" err="1">
                <a:latin typeface="宋体"/>
                <a:ea typeface="宋体"/>
                <a:cs typeface="宋体"/>
                <a:sym typeface="宋体"/>
              </a:rPr>
              <a:t>条理</a:t>
            </a:r>
            <a:r>
              <a:rPr sz="2784" dirty="0">
                <a:latin typeface="宋体"/>
                <a:ea typeface="宋体"/>
                <a:cs typeface="宋体"/>
                <a:sym typeface="宋体"/>
              </a:rPr>
              <a:t>）</a:t>
            </a:r>
          </a:p>
          <a:p>
            <a:pPr marL="298322" indent="-298322" defTabSz="795527">
              <a:spcBef>
                <a:spcPts val="600"/>
              </a:spcBef>
              <a:defRPr sz="1800"/>
            </a:pPr>
            <a:r>
              <a:rPr sz="2784" dirty="0"/>
              <a:t>3</a:t>
            </a:r>
            <a:r>
              <a:rPr sz="2784" dirty="0">
                <a:latin typeface="宋体"/>
                <a:ea typeface="宋体"/>
                <a:cs typeface="宋体"/>
                <a:sym typeface="宋体"/>
              </a:rPr>
              <a:t>）排除不可行，不实际的方法（思考的选择性－－</a:t>
            </a:r>
            <a:r>
              <a:rPr sz="2784" dirty="0" err="1">
                <a:latin typeface="宋体"/>
                <a:ea typeface="宋体"/>
                <a:cs typeface="宋体"/>
                <a:sym typeface="宋体"/>
              </a:rPr>
              <a:t>优化</a:t>
            </a:r>
            <a:r>
              <a:rPr sz="2784" dirty="0">
                <a:latin typeface="宋体"/>
                <a:ea typeface="宋体"/>
                <a:cs typeface="宋体"/>
                <a:sym typeface="宋体"/>
              </a:rPr>
              <a:t>）</a:t>
            </a:r>
          </a:p>
          <a:p>
            <a:pPr marL="298322" indent="-298322" defTabSz="795527">
              <a:spcBef>
                <a:spcPts val="600"/>
              </a:spcBef>
              <a:defRPr sz="1800"/>
            </a:pPr>
            <a:r>
              <a:rPr sz="2784" dirty="0" err="1">
                <a:latin typeface="宋体"/>
                <a:ea typeface="宋体"/>
                <a:cs typeface="宋体"/>
                <a:sym typeface="宋体"/>
              </a:rPr>
              <a:t>解决问题</a:t>
            </a:r>
            <a:r>
              <a:rPr sz="2784" dirty="0">
                <a:latin typeface="宋体"/>
                <a:ea typeface="宋体"/>
                <a:cs typeface="宋体"/>
                <a:sym typeface="宋体"/>
              </a:rPr>
              <a:t>！</a:t>
            </a:r>
          </a:p>
        </p:txBody>
      </p:sp>
    </p:spTree>
    <p:extLst>
      <p:ext uri="{BB962C8B-B14F-4D97-AF65-F5344CB8AC3E}">
        <p14:creationId xmlns="" xmlns:p14="http://schemas.microsoft.com/office/powerpoint/2010/main" val="243841788"/>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2"/>
          <p:cNvSpPr>
            <a:spLocks noGrp="1"/>
          </p:cNvSpPr>
          <p:nvPr>
            <p:ph type="sldNum" sz="quarter" idx="12"/>
          </p:nvPr>
        </p:nvSpPr>
        <p:spPr/>
        <p:txBody>
          <a:bodyPr/>
          <a:lstStyle/>
          <a:p>
            <a:fld id="{92FC7041-927F-407F-9113-F0AE41FD5C28}" type="slidenum">
              <a:rPr lang="zh-CN" altLang="en-US"/>
              <a:pPr/>
              <a:t>30</a:t>
            </a:fld>
            <a:endParaRPr lang="en-US" altLang="zh-CN"/>
          </a:p>
        </p:txBody>
      </p:sp>
      <p:sp>
        <p:nvSpPr>
          <p:cNvPr id="289796"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a:effectLst>
                  <a:outerShdw blurRad="38100" dist="38100" dir="2700000" algn="tl">
                    <a:srgbClr val="C0C0C0"/>
                  </a:outerShdw>
                </a:effectLst>
                <a:ea typeface="黑体" panose="02010609060101010101" pitchFamily="49" charset="-122"/>
              </a:rPr>
              <a:t>装载问题</a:t>
            </a:r>
          </a:p>
        </p:txBody>
      </p:sp>
      <p:sp>
        <p:nvSpPr>
          <p:cNvPr id="289797" name="Text Box 5"/>
          <p:cNvSpPr txBox="1">
            <a:spLocks noChangeArrowheads="1"/>
          </p:cNvSpPr>
          <p:nvPr/>
        </p:nvSpPr>
        <p:spPr bwMode="auto">
          <a:xfrm>
            <a:off x="250825" y="765175"/>
            <a:ext cx="8443913"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latin typeface="黑体" panose="02010609060101010101" pitchFamily="49" charset="-122"/>
                <a:ea typeface="黑体" panose="02010609060101010101" pitchFamily="49" charset="-122"/>
              </a:rPr>
              <a:t>有一批共</a:t>
            </a:r>
            <a:r>
              <a:rPr lang="en-US" altLang="zh-CN" sz="2400">
                <a:latin typeface="黑体" panose="02010609060101010101" pitchFamily="49" charset="-122"/>
                <a:ea typeface="黑体" panose="02010609060101010101" pitchFamily="49" charset="-122"/>
              </a:rPr>
              <a:t>n</a:t>
            </a:r>
            <a:r>
              <a:rPr lang="zh-CN" altLang="en-US" sz="2400">
                <a:latin typeface="黑体" panose="02010609060101010101" pitchFamily="49" charset="-122"/>
                <a:ea typeface="黑体" panose="02010609060101010101" pitchFamily="49" charset="-122"/>
              </a:rPr>
              <a:t>个集装箱要装上</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艘载重量分别为</a:t>
            </a:r>
            <a:r>
              <a:rPr lang="en-US" altLang="zh-CN" sz="2400">
                <a:latin typeface="黑体" panose="02010609060101010101" pitchFamily="49" charset="-122"/>
                <a:ea typeface="黑体" panose="02010609060101010101" pitchFamily="49" charset="-122"/>
              </a:rPr>
              <a:t>c1</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c2</a:t>
            </a:r>
            <a:r>
              <a:rPr lang="zh-CN" altLang="en-US" sz="2400">
                <a:latin typeface="黑体" panose="02010609060101010101" pitchFamily="49" charset="-122"/>
                <a:ea typeface="黑体" panose="02010609060101010101" pitchFamily="49" charset="-122"/>
              </a:rPr>
              <a:t>的轮船，其中集装箱</a:t>
            </a:r>
            <a:r>
              <a:rPr lang="en-US" altLang="zh-CN" sz="2400">
                <a:latin typeface="黑体" panose="02010609060101010101" pitchFamily="49" charset="-122"/>
                <a:ea typeface="黑体" panose="02010609060101010101" pitchFamily="49" charset="-122"/>
              </a:rPr>
              <a:t>i</a:t>
            </a:r>
            <a:r>
              <a:rPr lang="zh-CN" altLang="en-US" sz="2400">
                <a:latin typeface="黑体" panose="02010609060101010101" pitchFamily="49" charset="-122"/>
                <a:ea typeface="黑体" panose="02010609060101010101" pitchFamily="49" charset="-122"/>
              </a:rPr>
              <a:t>的重量为</a:t>
            </a:r>
            <a:r>
              <a:rPr lang="en-US" altLang="zh-CN" sz="2400">
                <a:latin typeface="黑体" panose="02010609060101010101" pitchFamily="49" charset="-122"/>
                <a:ea typeface="黑体" panose="02010609060101010101" pitchFamily="49" charset="-122"/>
              </a:rPr>
              <a:t>wi</a:t>
            </a:r>
            <a:r>
              <a:rPr lang="zh-CN" altLang="en-US" sz="2400">
                <a:latin typeface="黑体" panose="02010609060101010101" pitchFamily="49" charset="-122"/>
                <a:ea typeface="黑体" panose="02010609060101010101" pitchFamily="49" charset="-122"/>
              </a:rPr>
              <a:t>，且</a:t>
            </a:r>
          </a:p>
        </p:txBody>
      </p:sp>
      <p:sp>
        <p:nvSpPr>
          <p:cNvPr id="289799"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289798" name="Object 6"/>
          <p:cNvGraphicFramePr>
            <a:graphicFrameLocks noChangeAspect="1"/>
          </p:cNvGraphicFramePr>
          <p:nvPr/>
        </p:nvGraphicFramePr>
        <p:xfrm>
          <a:off x="3924300" y="1125538"/>
          <a:ext cx="1511300" cy="698500"/>
        </p:xfrm>
        <a:graphic>
          <a:graphicData uri="http://schemas.openxmlformats.org/presentationml/2006/ole">
            <p:oleObj spid="_x0000_s6148" name="公式" r:id="rId3" imgW="927100" imgH="431800" progId="Equation.3">
              <p:embed/>
            </p:oleObj>
          </a:graphicData>
        </a:graphic>
      </p:graphicFrame>
      <p:sp>
        <p:nvSpPr>
          <p:cNvPr id="289800" name="Text Box 8"/>
          <p:cNvSpPr txBox="1">
            <a:spLocks noChangeArrowheads="1"/>
          </p:cNvSpPr>
          <p:nvPr/>
        </p:nvSpPr>
        <p:spPr bwMode="auto">
          <a:xfrm>
            <a:off x="250825" y="1700213"/>
            <a:ext cx="8589963" cy="337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latin typeface="黑体" panose="02010609060101010101" pitchFamily="49" charset="-122"/>
                <a:ea typeface="黑体" panose="02010609060101010101" pitchFamily="49" charset="-122"/>
              </a:rPr>
              <a:t>装载问题要求确定是否有一个合理的装载方案可将这个集装箱装上这</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艘轮船。如果有，找出一种装载方案。</a:t>
            </a:r>
          </a:p>
          <a:p>
            <a:r>
              <a:rPr lang="zh-CN" altLang="en-US" sz="2400" dirty="0">
                <a:ea typeface="楷体_GB2312" pitchFamily="49" charset="-122"/>
              </a:rPr>
              <a:t>容易证明，如果一个给定装载问题有解，则采用下面的策略可得到最优装载方案。</a:t>
            </a:r>
          </a:p>
          <a:p>
            <a:r>
              <a:rPr lang="en-US" altLang="zh-CN" sz="2400" dirty="0">
                <a:ea typeface="楷体_GB2312" pitchFamily="49" charset="-122"/>
              </a:rPr>
              <a:t>(1)</a:t>
            </a:r>
            <a:r>
              <a:rPr lang="zh-CN" altLang="en-US" sz="2400" dirty="0">
                <a:ea typeface="楷体_GB2312" pitchFamily="49" charset="-122"/>
              </a:rPr>
              <a:t>首先将第一艘轮船尽可能装满；</a:t>
            </a:r>
          </a:p>
          <a:p>
            <a:r>
              <a:rPr lang="en-US" altLang="zh-CN" sz="2400" dirty="0">
                <a:ea typeface="楷体_GB2312" pitchFamily="49" charset="-122"/>
              </a:rPr>
              <a:t>(2)</a:t>
            </a:r>
            <a:r>
              <a:rPr lang="zh-CN" altLang="en-US" sz="2400" dirty="0">
                <a:ea typeface="楷体_GB2312" pitchFamily="49" charset="-122"/>
              </a:rPr>
              <a:t>将剩余的集装箱装上第二艘轮船。</a:t>
            </a:r>
          </a:p>
          <a:p>
            <a:r>
              <a:rPr lang="zh-CN" altLang="en-US" sz="2400" dirty="0">
                <a:ea typeface="楷体_GB2312" pitchFamily="49" charset="-122"/>
              </a:rPr>
              <a:t>将第一艘轮船尽可能装满等价于选取全体集装箱的一个子集，使该子集中集装箱重量之和最接近。由此可知，装载问题等价于以下特殊的</a:t>
            </a:r>
            <a:r>
              <a:rPr lang="en-US" altLang="zh-CN" sz="2400" dirty="0">
                <a:ea typeface="楷体_GB2312" pitchFamily="49" charset="-122"/>
              </a:rPr>
              <a:t>0-1</a:t>
            </a:r>
            <a:r>
              <a:rPr lang="zh-CN" altLang="en-US" sz="2400" dirty="0">
                <a:ea typeface="楷体_GB2312" pitchFamily="49" charset="-122"/>
              </a:rPr>
              <a:t>背包问题。</a:t>
            </a:r>
          </a:p>
        </p:txBody>
      </p:sp>
      <p:sp>
        <p:nvSpPr>
          <p:cNvPr id="289802" name="Rectangle 10"/>
          <p:cNvSpPr>
            <a:spLocks noChangeArrowheads="1"/>
          </p:cNvSpPr>
          <p:nvPr/>
        </p:nvSpPr>
        <p:spPr bwMode="auto">
          <a:xfrm>
            <a:off x="0" y="321468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289801" name="Object 9"/>
          <p:cNvGraphicFramePr>
            <a:graphicFrameLocks noChangeAspect="1"/>
          </p:cNvGraphicFramePr>
          <p:nvPr/>
        </p:nvGraphicFramePr>
        <p:xfrm>
          <a:off x="1403350" y="5006975"/>
          <a:ext cx="1871663" cy="1851025"/>
        </p:xfrm>
        <a:graphic>
          <a:graphicData uri="http://schemas.openxmlformats.org/presentationml/2006/ole">
            <p:oleObj spid="_x0000_s6149" name="公式" r:id="rId4" imgW="1104900" imgH="1104900" progId="Equation.3">
              <p:embed/>
            </p:oleObj>
          </a:graphicData>
        </a:graphic>
      </p:graphicFrame>
      <p:sp>
        <p:nvSpPr>
          <p:cNvPr id="289804" name="Text Box 12"/>
          <p:cNvSpPr txBox="1">
            <a:spLocks noChangeArrowheads="1"/>
          </p:cNvSpPr>
          <p:nvPr/>
        </p:nvSpPr>
        <p:spPr bwMode="auto">
          <a:xfrm>
            <a:off x="3779838" y="5229225"/>
            <a:ext cx="4968875" cy="1238250"/>
          </a:xfrm>
          <a:prstGeom prst="rect">
            <a:avLst/>
          </a:prstGeom>
          <a:solidFill>
            <a:schemeClr val="hlink"/>
          </a:solidFill>
          <a:ln w="50800">
            <a:solidFill>
              <a:srgbClr val="FF6600"/>
            </a:solidFill>
            <a:miter lim="800000"/>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用回溯法设计解装载问题的</a:t>
            </a:r>
            <a:r>
              <a:rPr lang="en-US" altLang="zh-CN" sz="2400">
                <a:ea typeface="楷体_GB2312" pitchFamily="49" charset="-122"/>
              </a:rPr>
              <a:t>O(2</a:t>
            </a:r>
            <a:r>
              <a:rPr lang="en-US" altLang="zh-CN" sz="2400" baseline="30000">
                <a:ea typeface="楷体_GB2312" pitchFamily="49" charset="-122"/>
              </a:rPr>
              <a:t>n</a:t>
            </a:r>
            <a:r>
              <a:rPr lang="en-US" altLang="zh-CN" sz="2400">
                <a:ea typeface="楷体_GB2312" pitchFamily="49" charset="-122"/>
              </a:rPr>
              <a:t>)</a:t>
            </a:r>
            <a:r>
              <a:rPr lang="zh-CN" altLang="en-US" sz="2400">
                <a:ea typeface="楷体_GB2312" pitchFamily="49" charset="-122"/>
              </a:rPr>
              <a:t>计算时间算法。在某些情况下该算法优于动态规划算法。</a:t>
            </a:r>
          </a:p>
        </p:txBody>
      </p:sp>
    </p:spTree>
    <p:extLst>
      <p:ext uri="{BB962C8B-B14F-4D97-AF65-F5344CB8AC3E}">
        <p14:creationId xmlns="" xmlns:p14="http://schemas.microsoft.com/office/powerpoint/2010/main" val="27549369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9804"/>
                                        </p:tgtEl>
                                        <p:attrNameLst>
                                          <p:attrName>style.visibility</p:attrName>
                                        </p:attrNameLst>
                                      </p:cBhvr>
                                      <p:to>
                                        <p:strVal val="visible"/>
                                      </p:to>
                                    </p:set>
                                    <p:animEffect transition="in" filter="blinds(horizontal)">
                                      <p:cBhvr>
                                        <p:cTn id="7" dur="500"/>
                                        <p:tgtEl>
                                          <p:spTgt spid="289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0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2"/>
          </p:nvPr>
        </p:nvSpPr>
        <p:spPr/>
        <p:txBody>
          <a:bodyPr/>
          <a:lstStyle/>
          <a:p>
            <a:fld id="{AC20FA14-07F6-4523-BA98-E26853356FE2}" type="slidenum">
              <a:rPr lang="zh-CN" altLang="en-US"/>
              <a:pPr/>
              <a:t>31</a:t>
            </a:fld>
            <a:endParaRPr lang="en-US" altLang="zh-CN"/>
          </a:p>
        </p:txBody>
      </p:sp>
      <p:sp>
        <p:nvSpPr>
          <p:cNvPr id="291845" name="Rectangle 5"/>
          <p:cNvSpPr>
            <a:spLocks noChangeArrowheads="1"/>
          </p:cNvSpPr>
          <p:nvPr/>
        </p:nvSpPr>
        <p:spPr bwMode="auto">
          <a:xfrm>
            <a:off x="611188" y="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a:effectLst>
                  <a:outerShdw blurRad="38100" dist="38100" dir="2700000" algn="tl">
                    <a:srgbClr val="C0C0C0"/>
                  </a:outerShdw>
                </a:effectLst>
                <a:ea typeface="黑体" panose="02010609060101010101" pitchFamily="49" charset="-122"/>
              </a:rPr>
              <a:t>装载问题</a:t>
            </a:r>
          </a:p>
        </p:txBody>
      </p:sp>
      <p:sp>
        <p:nvSpPr>
          <p:cNvPr id="291846" name="Text Box 6"/>
          <p:cNvSpPr txBox="1">
            <a:spLocks noChangeArrowheads="1"/>
          </p:cNvSpPr>
          <p:nvPr/>
        </p:nvSpPr>
        <p:spPr bwMode="auto">
          <a:xfrm>
            <a:off x="395288" y="620713"/>
            <a:ext cx="8353425" cy="1552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a:ea typeface="楷体_GB2312" pitchFamily="49" charset="-122"/>
              </a:rPr>
              <a:t>解空间：子集树</a:t>
            </a:r>
          </a:p>
          <a:p>
            <a:pPr>
              <a:buClr>
                <a:schemeClr val="accent2"/>
              </a:buClr>
              <a:buFontTx/>
              <a:buChar char="•"/>
            </a:pPr>
            <a:r>
              <a:rPr lang="zh-CN" altLang="en-US" sz="2400">
                <a:ea typeface="楷体_GB2312" pitchFamily="49" charset="-122"/>
              </a:rPr>
              <a:t>可行性约束函数</a:t>
            </a:r>
            <a:r>
              <a:rPr lang="en-US" altLang="zh-CN" sz="2400">
                <a:ea typeface="楷体_GB2312" pitchFamily="49" charset="-122"/>
              </a:rPr>
              <a:t>(</a:t>
            </a:r>
            <a:r>
              <a:rPr lang="zh-CN" altLang="en-US" sz="2400">
                <a:ea typeface="楷体_GB2312" pitchFamily="49" charset="-122"/>
              </a:rPr>
              <a:t>选择当前元素</a:t>
            </a:r>
            <a:r>
              <a:rPr lang="en-US" altLang="zh-CN" sz="2400">
                <a:ea typeface="楷体_GB2312" pitchFamily="49" charset="-122"/>
              </a:rPr>
              <a:t>)</a:t>
            </a:r>
            <a:r>
              <a:rPr lang="zh-CN" altLang="en-US" sz="2400">
                <a:ea typeface="楷体_GB2312" pitchFamily="49" charset="-122"/>
              </a:rPr>
              <a:t>：</a:t>
            </a:r>
          </a:p>
          <a:p>
            <a:pPr>
              <a:buClr>
                <a:schemeClr val="accent2"/>
              </a:buClr>
              <a:buFontTx/>
              <a:buChar char="•"/>
            </a:pPr>
            <a:r>
              <a:rPr lang="zh-CN" altLang="en-US" sz="2400">
                <a:ea typeface="楷体_GB2312" pitchFamily="49" charset="-122"/>
              </a:rPr>
              <a:t>上界函数</a:t>
            </a:r>
            <a:r>
              <a:rPr lang="en-US" altLang="zh-CN" sz="2400">
                <a:ea typeface="楷体_GB2312" pitchFamily="49" charset="-122"/>
              </a:rPr>
              <a:t>(</a:t>
            </a:r>
            <a:r>
              <a:rPr lang="zh-CN" altLang="en-US" sz="2400">
                <a:ea typeface="楷体_GB2312" pitchFamily="49" charset="-122"/>
              </a:rPr>
              <a:t>不选择当前元素</a:t>
            </a:r>
            <a:r>
              <a:rPr lang="en-US" altLang="zh-CN" sz="2400">
                <a:ea typeface="楷体_GB2312" pitchFamily="49" charset="-122"/>
              </a:rPr>
              <a:t>)</a:t>
            </a:r>
            <a:r>
              <a:rPr lang="zh-CN" altLang="en-US" sz="2400">
                <a:ea typeface="楷体_GB2312" pitchFamily="49" charset="-122"/>
              </a:rPr>
              <a:t>：</a:t>
            </a:r>
          </a:p>
          <a:p>
            <a:pPr>
              <a:buClr>
                <a:schemeClr val="accent2"/>
              </a:buClr>
            </a:pPr>
            <a:r>
              <a:rPr lang="zh-CN" altLang="en-US" sz="2400">
                <a:ea typeface="楷体_GB2312" pitchFamily="49" charset="-122"/>
              </a:rPr>
              <a:t>当前载重量</a:t>
            </a:r>
            <a:r>
              <a:rPr lang="en-US" altLang="zh-CN" sz="2400">
                <a:ea typeface="楷体_GB2312" pitchFamily="49" charset="-122"/>
              </a:rPr>
              <a:t>cw+</a:t>
            </a:r>
            <a:r>
              <a:rPr lang="zh-CN" altLang="en-US" sz="2400">
                <a:ea typeface="楷体_GB2312" pitchFamily="49" charset="-122"/>
              </a:rPr>
              <a:t>剩余集装箱的重量</a:t>
            </a:r>
            <a:r>
              <a:rPr lang="en-US" altLang="zh-CN" sz="2400">
                <a:ea typeface="楷体_GB2312" pitchFamily="49" charset="-122"/>
              </a:rPr>
              <a:t>r</a:t>
            </a:r>
            <a:r>
              <a:rPr lang="en-US" altLang="zh-CN" sz="2400">
                <a:ea typeface="楷体_GB2312" pitchFamily="49" charset="-122"/>
                <a:sym typeface="Symbol" panose="05050102010706020507" pitchFamily="18" charset="2"/>
              </a:rPr>
              <a:t></a:t>
            </a:r>
            <a:r>
              <a:rPr lang="zh-CN" altLang="en-US" sz="2400">
                <a:ea typeface="楷体_GB2312" pitchFamily="49" charset="-122"/>
              </a:rPr>
              <a:t>当前最优载重量</a:t>
            </a:r>
            <a:r>
              <a:rPr lang="en-US" altLang="zh-CN" sz="2400">
                <a:ea typeface="楷体_GB2312" pitchFamily="49" charset="-122"/>
              </a:rPr>
              <a:t>bestw</a:t>
            </a:r>
          </a:p>
        </p:txBody>
      </p:sp>
      <p:graphicFrame>
        <p:nvGraphicFramePr>
          <p:cNvPr id="291847" name="Object 7"/>
          <p:cNvGraphicFramePr>
            <a:graphicFrameLocks noChangeAspect="1"/>
          </p:cNvGraphicFramePr>
          <p:nvPr/>
        </p:nvGraphicFramePr>
        <p:xfrm>
          <a:off x="4932363" y="836613"/>
          <a:ext cx="1368425" cy="768350"/>
        </p:xfrm>
        <a:graphic>
          <a:graphicData uri="http://schemas.openxmlformats.org/presentationml/2006/ole">
            <p:oleObj spid="_x0000_s7171" name="公式" r:id="rId3" imgW="761669" imgH="431613" progId="Equation.3">
              <p:embed/>
            </p:oleObj>
          </a:graphicData>
        </a:graphic>
      </p:graphicFrame>
      <p:pic>
        <p:nvPicPr>
          <p:cNvPr id="291849" name="Picture 9" descr="t5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003800" y="4437063"/>
            <a:ext cx="3671888" cy="1857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1853" name="Rectangle 13"/>
          <p:cNvSpPr>
            <a:spLocks noChangeArrowheads="1"/>
          </p:cNvSpPr>
          <p:nvPr/>
        </p:nvSpPr>
        <p:spPr bwMode="auto">
          <a:xfrm>
            <a:off x="395288" y="2193925"/>
            <a:ext cx="4437062" cy="46640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latin typeface="Arial" panose="020B0604020202020204" pitchFamily="34" charset="0"/>
                <a:ea typeface="楷体_GB2312" pitchFamily="49" charset="-122"/>
              </a:rPr>
              <a:t>void </a:t>
            </a:r>
            <a:r>
              <a:rPr lang="en-US" altLang="zh-CN" sz="2000" b="1">
                <a:latin typeface="Arial" panose="020B0604020202020204" pitchFamily="34" charset="0"/>
                <a:ea typeface="楷体_GB2312" pitchFamily="49" charset="-122"/>
              </a:rPr>
              <a:t>backtrack</a:t>
            </a:r>
            <a:r>
              <a:rPr lang="en-US" altLang="zh-CN" sz="2000">
                <a:latin typeface="Arial" panose="020B0604020202020204" pitchFamily="34" charset="0"/>
                <a:ea typeface="楷体_GB2312" pitchFamily="49" charset="-122"/>
              </a:rPr>
              <a:t> (int i)</a:t>
            </a:r>
          </a:p>
          <a:p>
            <a:r>
              <a:rPr lang="en-US" altLang="zh-CN" sz="2000">
                <a:latin typeface="Arial" panose="020B0604020202020204" pitchFamily="34" charset="0"/>
                <a:ea typeface="楷体_GB2312" pitchFamily="49" charset="-122"/>
              </a:rPr>
              <a:t>   {// </a:t>
            </a:r>
            <a:r>
              <a:rPr lang="zh-CN" altLang="en-US" sz="2000">
                <a:latin typeface="Arial" panose="020B0604020202020204" pitchFamily="34" charset="0"/>
                <a:ea typeface="楷体_GB2312" pitchFamily="49" charset="-122"/>
              </a:rPr>
              <a:t>搜索第</a:t>
            </a:r>
            <a:r>
              <a:rPr lang="en-US" altLang="zh-CN" sz="2000">
                <a:latin typeface="Arial" panose="020B0604020202020204" pitchFamily="34" charset="0"/>
                <a:ea typeface="楷体_GB2312" pitchFamily="49" charset="-122"/>
              </a:rPr>
              <a:t>i</a:t>
            </a:r>
            <a:r>
              <a:rPr lang="zh-CN" altLang="en-US" sz="2000">
                <a:latin typeface="Arial" panose="020B0604020202020204" pitchFamily="34" charset="0"/>
                <a:ea typeface="楷体_GB2312" pitchFamily="49" charset="-122"/>
              </a:rPr>
              <a:t>层结点</a:t>
            </a:r>
          </a:p>
          <a:p>
            <a:r>
              <a:rPr lang="zh-CN" altLang="en-US" sz="2000">
                <a:latin typeface="Arial" panose="020B0604020202020204" pitchFamily="34" charset="0"/>
                <a:ea typeface="楷体_GB2312" pitchFamily="49" charset="-122"/>
              </a:rPr>
              <a:t>      </a:t>
            </a:r>
            <a:r>
              <a:rPr lang="en-US" altLang="zh-CN" sz="2000" b="1">
                <a:latin typeface="Arial" panose="020B0604020202020204" pitchFamily="34" charset="0"/>
                <a:ea typeface="楷体_GB2312" pitchFamily="49" charset="-122"/>
              </a:rPr>
              <a:t>if</a:t>
            </a:r>
            <a:r>
              <a:rPr lang="en-US" altLang="zh-CN" sz="2000">
                <a:latin typeface="Arial" panose="020B0604020202020204" pitchFamily="34" charset="0"/>
                <a:ea typeface="楷体_GB2312" pitchFamily="49" charset="-122"/>
              </a:rPr>
              <a:t> (i &gt; n)  // </a:t>
            </a:r>
            <a:r>
              <a:rPr lang="zh-CN" altLang="en-US" sz="2000">
                <a:latin typeface="Arial" panose="020B0604020202020204" pitchFamily="34" charset="0"/>
                <a:ea typeface="楷体_GB2312" pitchFamily="49" charset="-122"/>
              </a:rPr>
              <a:t>到达叶结点</a:t>
            </a:r>
          </a:p>
          <a:p>
            <a:r>
              <a:rPr lang="zh-CN" altLang="en-US" sz="2000">
                <a:latin typeface="Arial" panose="020B0604020202020204" pitchFamily="34" charset="0"/>
                <a:ea typeface="楷体_GB2312" pitchFamily="49" charset="-122"/>
              </a:rPr>
              <a:t>      更新最优解</a:t>
            </a:r>
            <a:r>
              <a:rPr lang="en-US" altLang="zh-CN" sz="2000">
                <a:latin typeface="Arial" panose="020B0604020202020204" pitchFamily="34" charset="0"/>
                <a:ea typeface="楷体_GB2312" pitchFamily="49" charset="-122"/>
              </a:rPr>
              <a:t>bestx,bestw;return;</a:t>
            </a:r>
          </a:p>
          <a:p>
            <a:r>
              <a:rPr lang="en-US" altLang="zh-CN" sz="2000">
                <a:latin typeface="Arial" panose="020B0604020202020204" pitchFamily="34" charset="0"/>
                <a:ea typeface="楷体_GB2312" pitchFamily="49" charset="-122"/>
              </a:rPr>
              <a:t>      r -= w[i];</a:t>
            </a:r>
          </a:p>
          <a:p>
            <a:r>
              <a:rPr lang="en-US" altLang="zh-CN" sz="2000">
                <a:latin typeface="Arial" panose="020B0604020202020204" pitchFamily="34" charset="0"/>
                <a:ea typeface="楷体_GB2312" pitchFamily="49" charset="-122"/>
              </a:rPr>
              <a:t>      </a:t>
            </a:r>
            <a:r>
              <a:rPr lang="en-US" altLang="zh-CN" sz="2000" b="1">
                <a:latin typeface="Arial" panose="020B0604020202020204" pitchFamily="34" charset="0"/>
                <a:ea typeface="楷体_GB2312" pitchFamily="49" charset="-122"/>
              </a:rPr>
              <a:t>if </a:t>
            </a:r>
            <a:r>
              <a:rPr lang="en-US" altLang="zh-CN" sz="2000">
                <a:latin typeface="Arial" panose="020B0604020202020204" pitchFamily="34" charset="0"/>
                <a:ea typeface="楷体_GB2312" pitchFamily="49" charset="-122"/>
              </a:rPr>
              <a:t>(cw + w[i] &lt;= c) {// </a:t>
            </a:r>
            <a:r>
              <a:rPr lang="zh-CN" altLang="en-US" sz="2000">
                <a:latin typeface="Arial" panose="020B0604020202020204" pitchFamily="34" charset="0"/>
                <a:ea typeface="楷体_GB2312" pitchFamily="49" charset="-122"/>
              </a:rPr>
              <a:t>搜索左子树</a:t>
            </a:r>
          </a:p>
          <a:p>
            <a:r>
              <a:rPr lang="zh-CN" altLang="en-US" sz="2000">
                <a:latin typeface="Arial" panose="020B0604020202020204" pitchFamily="34" charset="0"/>
                <a:ea typeface="楷体_GB2312" pitchFamily="49" charset="-122"/>
              </a:rPr>
              <a:t>         </a:t>
            </a:r>
            <a:r>
              <a:rPr lang="en-US" altLang="zh-CN" sz="2000">
                <a:latin typeface="Arial" panose="020B0604020202020204" pitchFamily="34" charset="0"/>
                <a:ea typeface="楷体_GB2312" pitchFamily="49" charset="-122"/>
              </a:rPr>
              <a:t>x[i] = 1;</a:t>
            </a:r>
          </a:p>
          <a:p>
            <a:r>
              <a:rPr lang="en-US" altLang="zh-CN" sz="2000">
                <a:latin typeface="Arial" panose="020B0604020202020204" pitchFamily="34" charset="0"/>
                <a:ea typeface="楷体_GB2312" pitchFamily="49" charset="-122"/>
              </a:rPr>
              <a:t>         cw += w[i];</a:t>
            </a:r>
          </a:p>
          <a:p>
            <a:r>
              <a:rPr lang="en-US" altLang="zh-CN" sz="2000">
                <a:latin typeface="Arial" panose="020B0604020202020204" pitchFamily="34" charset="0"/>
                <a:ea typeface="楷体_GB2312" pitchFamily="49" charset="-122"/>
              </a:rPr>
              <a:t>         </a:t>
            </a:r>
            <a:r>
              <a:rPr lang="en-US" altLang="zh-CN" sz="2000" b="1">
                <a:latin typeface="Arial" panose="020B0604020202020204" pitchFamily="34" charset="0"/>
                <a:ea typeface="楷体_GB2312" pitchFamily="49" charset="-122"/>
              </a:rPr>
              <a:t>backtrack</a:t>
            </a:r>
            <a:r>
              <a:rPr lang="en-US" altLang="zh-CN" sz="2000">
                <a:latin typeface="Arial" panose="020B0604020202020204" pitchFamily="34" charset="0"/>
                <a:ea typeface="楷体_GB2312" pitchFamily="49" charset="-122"/>
              </a:rPr>
              <a:t>(i + 1);</a:t>
            </a:r>
          </a:p>
          <a:p>
            <a:r>
              <a:rPr lang="en-US" altLang="zh-CN" sz="2000">
                <a:latin typeface="Arial" panose="020B0604020202020204" pitchFamily="34" charset="0"/>
                <a:ea typeface="楷体_GB2312" pitchFamily="49" charset="-122"/>
              </a:rPr>
              <a:t>         cw -= w[i];      }</a:t>
            </a:r>
          </a:p>
          <a:p>
            <a:r>
              <a:rPr lang="en-US" altLang="zh-CN" sz="2000">
                <a:latin typeface="Arial" panose="020B0604020202020204" pitchFamily="34" charset="0"/>
                <a:ea typeface="楷体_GB2312" pitchFamily="49" charset="-122"/>
              </a:rPr>
              <a:t>      </a:t>
            </a:r>
            <a:r>
              <a:rPr lang="en-US" altLang="zh-CN" sz="2000" b="1">
                <a:latin typeface="Arial" panose="020B0604020202020204" pitchFamily="34" charset="0"/>
                <a:ea typeface="楷体_GB2312" pitchFamily="49" charset="-122"/>
              </a:rPr>
              <a:t>if </a:t>
            </a:r>
            <a:r>
              <a:rPr lang="en-US" altLang="zh-CN" sz="2000">
                <a:latin typeface="Arial" panose="020B0604020202020204" pitchFamily="34" charset="0"/>
                <a:ea typeface="楷体_GB2312" pitchFamily="49" charset="-122"/>
              </a:rPr>
              <a:t>(cw + r &gt; bestw)  {</a:t>
            </a:r>
          </a:p>
          <a:p>
            <a:r>
              <a:rPr lang="en-US" altLang="zh-CN" sz="2000">
                <a:latin typeface="Arial" panose="020B0604020202020204" pitchFamily="34" charset="0"/>
                <a:ea typeface="楷体_GB2312" pitchFamily="49" charset="-122"/>
              </a:rPr>
              <a:t>         x[i] = 0;  // </a:t>
            </a:r>
            <a:r>
              <a:rPr lang="zh-CN" altLang="en-US" sz="2000">
                <a:latin typeface="Arial" panose="020B0604020202020204" pitchFamily="34" charset="0"/>
                <a:ea typeface="楷体_GB2312" pitchFamily="49" charset="-122"/>
              </a:rPr>
              <a:t>搜索右子树</a:t>
            </a:r>
          </a:p>
          <a:p>
            <a:r>
              <a:rPr lang="zh-CN" altLang="en-US" sz="2000">
                <a:latin typeface="Arial" panose="020B0604020202020204" pitchFamily="34" charset="0"/>
                <a:ea typeface="楷体_GB2312" pitchFamily="49" charset="-122"/>
              </a:rPr>
              <a:t>         </a:t>
            </a:r>
            <a:r>
              <a:rPr lang="en-US" altLang="zh-CN" sz="2000" b="1">
                <a:latin typeface="Arial" panose="020B0604020202020204" pitchFamily="34" charset="0"/>
                <a:ea typeface="楷体_GB2312" pitchFamily="49" charset="-122"/>
              </a:rPr>
              <a:t>backtrack</a:t>
            </a:r>
            <a:r>
              <a:rPr lang="en-US" altLang="zh-CN" sz="2000">
                <a:latin typeface="Arial" panose="020B0604020202020204" pitchFamily="34" charset="0"/>
                <a:ea typeface="楷体_GB2312" pitchFamily="49" charset="-122"/>
              </a:rPr>
              <a:t>(i + 1);      }</a:t>
            </a:r>
          </a:p>
          <a:p>
            <a:r>
              <a:rPr lang="en-US" altLang="zh-CN" sz="2000">
                <a:latin typeface="Arial" panose="020B0604020202020204" pitchFamily="34" charset="0"/>
                <a:ea typeface="楷体_GB2312" pitchFamily="49" charset="-122"/>
              </a:rPr>
              <a:t>      r += w[i];</a:t>
            </a:r>
          </a:p>
          <a:p>
            <a:r>
              <a:rPr lang="en-US" altLang="zh-CN" sz="2000">
                <a:latin typeface="Arial" panose="020B0604020202020204" pitchFamily="34" charset="0"/>
                <a:ea typeface="楷体_GB2312" pitchFamily="49" charset="-122"/>
              </a:rPr>
              <a:t>   }</a:t>
            </a:r>
          </a:p>
        </p:txBody>
      </p:sp>
    </p:spTree>
    <p:extLst>
      <p:ext uri="{BB962C8B-B14F-4D97-AF65-F5344CB8AC3E}">
        <p14:creationId xmlns="" xmlns:p14="http://schemas.microsoft.com/office/powerpoint/2010/main" val="20105299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2"/>
          </p:nvPr>
        </p:nvSpPr>
        <p:spPr/>
        <p:txBody>
          <a:bodyPr/>
          <a:lstStyle/>
          <a:p>
            <a:fld id="{98CDAE57-3B10-44BC-A402-18ECCA27ED21}" type="slidenum">
              <a:rPr lang="zh-CN" altLang="en-US"/>
              <a:pPr/>
              <a:t>32</a:t>
            </a:fld>
            <a:endParaRPr lang="en-US" altLang="zh-CN"/>
          </a:p>
        </p:txBody>
      </p:sp>
      <p:sp>
        <p:nvSpPr>
          <p:cNvPr id="294916"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a:effectLst>
                  <a:outerShdw blurRad="38100" dist="38100" dir="2700000" algn="tl">
                    <a:srgbClr val="C0C0C0"/>
                  </a:outerShdw>
                </a:effectLst>
                <a:ea typeface="黑体" panose="02010609060101010101" pitchFamily="49" charset="-122"/>
              </a:rPr>
              <a:t>符号三角形问题</a:t>
            </a:r>
          </a:p>
        </p:txBody>
      </p:sp>
      <p:sp>
        <p:nvSpPr>
          <p:cNvPr id="294917" name="Text Box 5"/>
          <p:cNvSpPr txBox="1">
            <a:spLocks noChangeArrowheads="1"/>
          </p:cNvSpPr>
          <p:nvPr/>
        </p:nvSpPr>
        <p:spPr bwMode="auto">
          <a:xfrm>
            <a:off x="2905125" y="1771650"/>
            <a:ext cx="3057525" cy="2647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spAutoFit/>
          </a:bodyPr>
          <a:lstStyle/>
          <a:p>
            <a:pPr algn="ctr"/>
            <a:r>
              <a:rPr lang="en-US" altLang="zh-CN" sz="2400" b="1">
                <a:solidFill>
                  <a:srgbClr val="000000"/>
                </a:solidFill>
                <a:cs typeface="Times New Roman" panose="02020603050405020304" pitchFamily="18" charset="0"/>
              </a:rPr>
              <a:t>+   +   -   +   -   +   +</a:t>
            </a:r>
          </a:p>
          <a:p>
            <a:pPr algn="ctr"/>
            <a:r>
              <a:rPr lang="en-US" altLang="zh-CN" sz="2400" b="1">
                <a:solidFill>
                  <a:srgbClr val="000000"/>
                </a:solidFill>
                <a:cs typeface="Times New Roman" panose="02020603050405020304" pitchFamily="18" charset="0"/>
              </a:rPr>
              <a:t>+   -   -   -   -   +</a:t>
            </a:r>
          </a:p>
          <a:p>
            <a:pPr algn="ctr"/>
            <a:r>
              <a:rPr lang="en-US" altLang="zh-CN" sz="2400" b="1">
                <a:solidFill>
                  <a:srgbClr val="000000"/>
                </a:solidFill>
                <a:cs typeface="Times New Roman" panose="02020603050405020304" pitchFamily="18" charset="0"/>
              </a:rPr>
              <a:t>-   +   +   +   -</a:t>
            </a:r>
          </a:p>
          <a:p>
            <a:pPr algn="ctr"/>
            <a:r>
              <a:rPr lang="en-US" altLang="zh-CN" sz="2400" b="1">
                <a:solidFill>
                  <a:srgbClr val="000000"/>
                </a:solidFill>
                <a:cs typeface="Times New Roman" panose="02020603050405020304" pitchFamily="18" charset="0"/>
              </a:rPr>
              <a:t>   -   +   +   -</a:t>
            </a:r>
          </a:p>
          <a:p>
            <a:pPr algn="ctr"/>
            <a:r>
              <a:rPr lang="en-US" altLang="zh-CN" sz="2400" b="1">
                <a:solidFill>
                  <a:srgbClr val="000000"/>
                </a:solidFill>
                <a:cs typeface="Times New Roman" panose="02020603050405020304" pitchFamily="18" charset="0"/>
              </a:rPr>
              <a:t>   -   +   -</a:t>
            </a:r>
          </a:p>
          <a:p>
            <a:pPr algn="ctr"/>
            <a:r>
              <a:rPr lang="en-US" altLang="zh-CN" sz="2400" b="1">
                <a:solidFill>
                  <a:srgbClr val="000000"/>
                </a:solidFill>
                <a:cs typeface="Times New Roman" panose="02020603050405020304" pitchFamily="18" charset="0"/>
              </a:rPr>
              <a:t>   -   -</a:t>
            </a:r>
          </a:p>
          <a:p>
            <a:pPr algn="ctr"/>
            <a:r>
              <a:rPr lang="en-US" altLang="zh-CN" sz="2400" b="1">
                <a:solidFill>
                  <a:srgbClr val="000000"/>
                </a:solidFill>
                <a:cs typeface="Times New Roman" panose="02020603050405020304" pitchFamily="18" charset="0"/>
              </a:rPr>
              <a:t>   +</a:t>
            </a:r>
            <a:endParaRPr lang="zh-CN" altLang="en-US" sz="2400" b="1">
              <a:solidFill>
                <a:srgbClr val="000000"/>
              </a:solidFill>
              <a:cs typeface="Times New Roman" panose="02020603050405020304" pitchFamily="18" charset="0"/>
            </a:endParaRPr>
          </a:p>
        </p:txBody>
      </p:sp>
      <p:sp>
        <p:nvSpPr>
          <p:cNvPr id="294918" name="Text Box 6"/>
          <p:cNvSpPr txBox="1">
            <a:spLocks noChangeArrowheads="1"/>
          </p:cNvSpPr>
          <p:nvPr/>
        </p:nvSpPr>
        <p:spPr bwMode="auto">
          <a:xfrm>
            <a:off x="323850" y="908050"/>
            <a:ext cx="8301038"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latin typeface="黑体" panose="02010609060101010101" pitchFamily="49" charset="-122"/>
                <a:ea typeface="黑体" panose="02010609060101010101" pitchFamily="49" charset="-122"/>
              </a:rPr>
              <a:t>下图是由</a:t>
            </a:r>
            <a:r>
              <a:rPr lang="en-US" altLang="zh-CN" sz="2400">
                <a:latin typeface="黑体" panose="02010609060101010101" pitchFamily="49" charset="-122"/>
                <a:ea typeface="黑体" panose="02010609060101010101" pitchFamily="49" charset="-122"/>
              </a:rPr>
              <a:t>14</a:t>
            </a:r>
            <a:r>
              <a:rPr lang="zh-CN" altLang="en-US" sz="2400">
                <a:latin typeface="黑体" panose="02010609060101010101" pitchFamily="49" charset="-122"/>
                <a:ea typeface="黑体" panose="02010609060101010101" pitchFamily="49" charset="-122"/>
              </a:rPr>
              <a:t>个</a:t>
            </a:r>
            <a:r>
              <a:rPr lang="zh-CN" altLang="en-US" sz="2400">
                <a:ea typeface="黑体" panose="02010609060101010101" pitchFamily="49" charset="-122"/>
              </a:rPr>
              <a:t>“</a:t>
            </a:r>
            <a:r>
              <a:rPr lang="en-US" altLang="zh-CN" sz="2400">
                <a:latin typeface="黑体" panose="02010609060101010101" pitchFamily="49" charset="-122"/>
                <a:ea typeface="黑体" panose="02010609060101010101" pitchFamily="49" charset="-122"/>
              </a:rPr>
              <a:t>+</a:t>
            </a:r>
            <a:r>
              <a:rPr lang="en-US" altLang="zh-CN" sz="2400">
                <a:ea typeface="黑体" panose="02010609060101010101" pitchFamily="49" charset="-122"/>
              </a:rPr>
              <a:t>”</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14</a:t>
            </a:r>
            <a:r>
              <a:rPr lang="zh-CN" altLang="en-US" sz="2400">
                <a:latin typeface="黑体" panose="02010609060101010101" pitchFamily="49" charset="-122"/>
                <a:ea typeface="黑体" panose="02010609060101010101" pitchFamily="49" charset="-122"/>
              </a:rPr>
              <a:t>个</a:t>
            </a:r>
            <a:r>
              <a:rPr lang="zh-CN" altLang="en-US" sz="2400">
                <a:ea typeface="黑体" panose="02010609060101010101" pitchFamily="49" charset="-122"/>
              </a:rPr>
              <a:t>“</a:t>
            </a:r>
            <a:r>
              <a:rPr lang="en-US" altLang="zh-CN" sz="2400">
                <a:latin typeface="黑体" panose="02010609060101010101" pitchFamily="49" charset="-122"/>
                <a:ea typeface="黑体" panose="02010609060101010101" pitchFamily="49" charset="-122"/>
              </a:rPr>
              <a:t>-</a:t>
            </a:r>
            <a:r>
              <a:rPr lang="en-US" altLang="zh-CN" sz="2400">
                <a:ea typeface="黑体" panose="02010609060101010101" pitchFamily="49" charset="-122"/>
              </a:rPr>
              <a:t>”</a:t>
            </a:r>
            <a:r>
              <a:rPr lang="zh-CN" altLang="en-US" sz="2400">
                <a:latin typeface="黑体" panose="02010609060101010101" pitchFamily="49" charset="-122"/>
                <a:ea typeface="黑体" panose="02010609060101010101" pitchFamily="49" charset="-122"/>
              </a:rPr>
              <a:t>组成的符号三角形。</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个同号下面都是</a:t>
            </a:r>
            <a:r>
              <a:rPr lang="zh-CN" altLang="en-US" sz="2400">
                <a:ea typeface="黑体" panose="02010609060101010101" pitchFamily="49" charset="-122"/>
              </a:rPr>
              <a:t>“</a:t>
            </a:r>
            <a:r>
              <a:rPr lang="en-US" altLang="zh-CN" sz="2400">
                <a:latin typeface="黑体" panose="02010609060101010101" pitchFamily="49" charset="-122"/>
                <a:ea typeface="黑体" panose="02010609060101010101" pitchFamily="49" charset="-122"/>
              </a:rPr>
              <a:t>+</a:t>
            </a:r>
            <a:r>
              <a:rPr lang="en-US" altLang="zh-CN" sz="2400">
                <a:ea typeface="黑体" panose="02010609060101010101" pitchFamily="49" charset="-122"/>
              </a:rPr>
              <a: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个异号下面都是</a:t>
            </a:r>
            <a:r>
              <a:rPr lang="zh-CN" altLang="en-US" sz="2400">
                <a:ea typeface="黑体" panose="02010609060101010101" pitchFamily="49" charset="-122"/>
              </a:rPr>
              <a:t>“</a:t>
            </a:r>
            <a:r>
              <a:rPr lang="en-US" altLang="zh-CN" sz="2400">
                <a:latin typeface="黑体" panose="02010609060101010101" pitchFamily="49" charset="-122"/>
                <a:ea typeface="黑体" panose="02010609060101010101" pitchFamily="49" charset="-122"/>
              </a:rPr>
              <a:t>-</a:t>
            </a:r>
            <a:r>
              <a:rPr lang="en-US" altLang="zh-CN" sz="2400">
                <a:ea typeface="黑体" panose="02010609060101010101" pitchFamily="49" charset="-122"/>
              </a:rPr>
              <a:t>”</a:t>
            </a:r>
            <a:r>
              <a:rPr lang="zh-CN" altLang="en-US" sz="2400">
                <a:latin typeface="黑体" panose="02010609060101010101" pitchFamily="49" charset="-122"/>
                <a:ea typeface="黑体" panose="02010609060101010101" pitchFamily="49" charset="-122"/>
              </a:rPr>
              <a:t>。</a:t>
            </a:r>
          </a:p>
        </p:txBody>
      </p:sp>
      <p:sp>
        <p:nvSpPr>
          <p:cNvPr id="294919" name="Text Box 7"/>
          <p:cNvSpPr txBox="1">
            <a:spLocks noChangeArrowheads="1"/>
          </p:cNvSpPr>
          <p:nvPr/>
        </p:nvSpPr>
        <p:spPr bwMode="auto">
          <a:xfrm>
            <a:off x="376238" y="4527550"/>
            <a:ext cx="8299450" cy="1187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latin typeface="黑体" panose="02010609060101010101" pitchFamily="49" charset="-122"/>
                <a:ea typeface="黑体" panose="02010609060101010101" pitchFamily="49" charset="-122"/>
              </a:rPr>
              <a:t>在一般情况下，符号三角形的第一行有</a:t>
            </a:r>
            <a:r>
              <a:rPr lang="en-US" altLang="zh-CN" sz="2400">
                <a:latin typeface="黑体" panose="02010609060101010101" pitchFamily="49" charset="-122"/>
                <a:ea typeface="黑体" panose="02010609060101010101" pitchFamily="49" charset="-122"/>
              </a:rPr>
              <a:t>n</a:t>
            </a:r>
            <a:r>
              <a:rPr lang="zh-CN" altLang="en-US" sz="2400">
                <a:latin typeface="黑体" panose="02010609060101010101" pitchFamily="49" charset="-122"/>
                <a:ea typeface="黑体" panose="02010609060101010101" pitchFamily="49" charset="-122"/>
              </a:rPr>
              <a:t>个符号。符号三角形问题要求对于给定的</a:t>
            </a:r>
            <a:r>
              <a:rPr lang="en-US" altLang="zh-CN" sz="2400">
                <a:latin typeface="黑体" panose="02010609060101010101" pitchFamily="49" charset="-122"/>
                <a:ea typeface="黑体" panose="02010609060101010101" pitchFamily="49" charset="-122"/>
              </a:rPr>
              <a:t>n</a:t>
            </a:r>
            <a:r>
              <a:rPr lang="zh-CN" altLang="en-US" sz="2400">
                <a:latin typeface="黑体" panose="02010609060101010101" pitchFamily="49" charset="-122"/>
                <a:ea typeface="黑体" panose="02010609060101010101" pitchFamily="49" charset="-122"/>
              </a:rPr>
              <a:t>，计算有多少个不同的符号三角形，使其所含的</a:t>
            </a:r>
            <a:r>
              <a:rPr lang="zh-CN" altLang="en-US" sz="2400">
                <a:ea typeface="黑体" panose="02010609060101010101" pitchFamily="49" charset="-122"/>
              </a:rPr>
              <a:t>“</a:t>
            </a:r>
            <a:r>
              <a:rPr lang="en-US" altLang="zh-CN" sz="2400">
                <a:latin typeface="黑体" panose="02010609060101010101" pitchFamily="49" charset="-122"/>
                <a:ea typeface="黑体" panose="02010609060101010101" pitchFamily="49" charset="-122"/>
              </a:rPr>
              <a:t>+</a:t>
            </a:r>
            <a:r>
              <a:rPr lang="en-US" altLang="zh-CN" sz="2400">
                <a:ea typeface="黑体" panose="02010609060101010101" pitchFamily="49" charset="-122"/>
              </a:rPr>
              <a:t>”</a:t>
            </a:r>
            <a:r>
              <a:rPr lang="zh-CN" altLang="en-US" sz="2400">
                <a:latin typeface="黑体" panose="02010609060101010101" pitchFamily="49" charset="-122"/>
                <a:ea typeface="黑体" panose="02010609060101010101" pitchFamily="49" charset="-122"/>
              </a:rPr>
              <a:t>和</a:t>
            </a:r>
            <a:r>
              <a:rPr lang="zh-CN" altLang="en-US" sz="2400">
                <a:ea typeface="黑体" panose="02010609060101010101" pitchFamily="49" charset="-122"/>
              </a:rPr>
              <a:t>“</a:t>
            </a:r>
            <a:r>
              <a:rPr lang="en-US" altLang="zh-CN" sz="2400">
                <a:latin typeface="黑体" panose="02010609060101010101" pitchFamily="49" charset="-122"/>
                <a:ea typeface="黑体" panose="02010609060101010101" pitchFamily="49" charset="-122"/>
              </a:rPr>
              <a:t>-</a:t>
            </a:r>
            <a:r>
              <a:rPr lang="en-US" altLang="zh-CN" sz="2400">
                <a:ea typeface="黑体" panose="02010609060101010101" pitchFamily="49" charset="-122"/>
              </a:rPr>
              <a:t>”</a:t>
            </a:r>
            <a:r>
              <a:rPr lang="zh-CN" altLang="en-US" sz="2400">
                <a:latin typeface="黑体" panose="02010609060101010101" pitchFamily="49" charset="-122"/>
                <a:ea typeface="黑体" panose="02010609060101010101" pitchFamily="49" charset="-122"/>
              </a:rPr>
              <a:t>的个数相同。</a:t>
            </a:r>
          </a:p>
        </p:txBody>
      </p:sp>
    </p:spTree>
    <p:extLst>
      <p:ext uri="{BB962C8B-B14F-4D97-AF65-F5344CB8AC3E}">
        <p14:creationId xmlns="" xmlns:p14="http://schemas.microsoft.com/office/powerpoint/2010/main" val="447792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2"/>
          </p:nvPr>
        </p:nvSpPr>
        <p:spPr/>
        <p:txBody>
          <a:bodyPr/>
          <a:lstStyle/>
          <a:p>
            <a:fld id="{F90528BF-0271-4E53-A7AD-59C2ED871387}" type="slidenum">
              <a:rPr lang="zh-CN" altLang="en-US"/>
              <a:pPr/>
              <a:t>33</a:t>
            </a:fld>
            <a:endParaRPr lang="en-US" altLang="zh-CN"/>
          </a:p>
        </p:txBody>
      </p:sp>
      <p:sp>
        <p:nvSpPr>
          <p:cNvPr id="295940"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a:effectLst>
                  <a:outerShdw blurRad="38100" dist="38100" dir="2700000" algn="tl">
                    <a:srgbClr val="C0C0C0"/>
                  </a:outerShdw>
                </a:effectLst>
                <a:ea typeface="黑体" panose="02010609060101010101" pitchFamily="49" charset="-122"/>
              </a:rPr>
              <a:t>符号三角形问题</a:t>
            </a:r>
          </a:p>
        </p:txBody>
      </p:sp>
      <p:sp>
        <p:nvSpPr>
          <p:cNvPr id="295941" name="Text Box 5"/>
          <p:cNvSpPr txBox="1">
            <a:spLocks noChangeArrowheads="1"/>
          </p:cNvSpPr>
          <p:nvPr/>
        </p:nvSpPr>
        <p:spPr bwMode="auto">
          <a:xfrm>
            <a:off x="468313" y="765175"/>
            <a:ext cx="8372475" cy="1552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a:ea typeface="楷体_GB2312" pitchFamily="49" charset="-122"/>
              </a:rPr>
              <a:t>解</a:t>
            </a:r>
            <a:r>
              <a:rPr kumimoji="1" lang="zh-CN" altLang="en-US" sz="2400">
                <a:ea typeface="楷体_GB2312" pitchFamily="49" charset="-122"/>
              </a:rPr>
              <a:t>向量</a:t>
            </a:r>
            <a:r>
              <a:rPr lang="zh-CN" altLang="en-US" sz="2400">
                <a:ea typeface="楷体_GB2312" pitchFamily="49" charset="-122"/>
              </a:rPr>
              <a:t>：用</a:t>
            </a:r>
            <a:r>
              <a:rPr lang="en-US" altLang="zh-CN" sz="2400">
                <a:ea typeface="楷体_GB2312" pitchFamily="49" charset="-122"/>
              </a:rPr>
              <a:t>n</a:t>
            </a:r>
            <a:r>
              <a:rPr lang="zh-CN" altLang="en-US" sz="2400">
                <a:ea typeface="楷体_GB2312" pitchFamily="49" charset="-122"/>
              </a:rPr>
              <a:t>元组</a:t>
            </a:r>
            <a:r>
              <a:rPr lang="en-US" altLang="zh-CN" sz="2400">
                <a:ea typeface="楷体_GB2312" pitchFamily="49" charset="-122"/>
              </a:rPr>
              <a:t>x[1:n]</a:t>
            </a:r>
            <a:r>
              <a:rPr lang="zh-CN" altLang="en-US" sz="2400">
                <a:ea typeface="楷体_GB2312" pitchFamily="49" charset="-122"/>
              </a:rPr>
              <a:t>表示符号三角形的第一行。 </a:t>
            </a:r>
          </a:p>
          <a:p>
            <a:pPr>
              <a:buClr>
                <a:schemeClr val="accent2"/>
              </a:buClr>
              <a:buFontTx/>
              <a:buChar char="•"/>
            </a:pPr>
            <a:r>
              <a:rPr lang="zh-CN" altLang="en-US" sz="2400">
                <a:ea typeface="楷体_GB2312" pitchFamily="49" charset="-122"/>
              </a:rPr>
              <a:t>可行性约束函数：当前符号三角形所包含的“</a:t>
            </a:r>
            <a:r>
              <a:rPr lang="en-US" altLang="zh-CN" sz="2400">
                <a:ea typeface="楷体_GB2312" pitchFamily="49" charset="-122"/>
              </a:rPr>
              <a:t>+”</a:t>
            </a:r>
            <a:r>
              <a:rPr lang="zh-CN" altLang="en-US" sz="2400">
                <a:ea typeface="楷体_GB2312" pitchFamily="49" charset="-122"/>
              </a:rPr>
              <a:t>个数与“</a:t>
            </a:r>
            <a:r>
              <a:rPr lang="en-US" altLang="zh-CN" sz="2400">
                <a:ea typeface="楷体_GB2312" pitchFamily="49" charset="-122"/>
              </a:rPr>
              <a:t>-”</a:t>
            </a:r>
            <a:r>
              <a:rPr lang="zh-CN" altLang="en-US" sz="2400">
                <a:ea typeface="楷体_GB2312" pitchFamily="49" charset="-122"/>
              </a:rPr>
              <a:t>个数均不超过</a:t>
            </a:r>
            <a:r>
              <a:rPr lang="en-US" altLang="zh-CN" sz="2400">
                <a:ea typeface="楷体_GB2312" pitchFamily="49" charset="-122"/>
              </a:rPr>
              <a:t>n*(n+1)/4 </a:t>
            </a:r>
          </a:p>
          <a:p>
            <a:pPr>
              <a:buClr>
                <a:schemeClr val="accent2"/>
              </a:buClr>
              <a:buFontTx/>
              <a:buChar char="•"/>
            </a:pPr>
            <a:r>
              <a:rPr lang="zh-CN" altLang="en-US" sz="2400">
                <a:ea typeface="楷体_GB2312" pitchFamily="49" charset="-122"/>
              </a:rPr>
              <a:t>无解的判断：</a:t>
            </a:r>
            <a:r>
              <a:rPr lang="en-US" altLang="zh-CN" sz="2400">
                <a:ea typeface="楷体_GB2312" pitchFamily="49" charset="-122"/>
              </a:rPr>
              <a:t>n*(n+1)/2</a:t>
            </a:r>
            <a:r>
              <a:rPr lang="zh-CN" altLang="en-US" sz="2400">
                <a:ea typeface="楷体_GB2312" pitchFamily="49" charset="-122"/>
              </a:rPr>
              <a:t>为奇数 </a:t>
            </a:r>
          </a:p>
        </p:txBody>
      </p:sp>
      <p:sp>
        <p:nvSpPr>
          <p:cNvPr id="295942" name="Text Box 6"/>
          <p:cNvSpPr txBox="1">
            <a:spLocks noChangeArrowheads="1"/>
          </p:cNvSpPr>
          <p:nvPr/>
        </p:nvSpPr>
        <p:spPr bwMode="auto">
          <a:xfrm>
            <a:off x="250825" y="2300288"/>
            <a:ext cx="4252913" cy="4492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spAutoFit/>
          </a:bodyPr>
          <a:lstStyle/>
          <a:p>
            <a:r>
              <a:rPr kumimoji="1" lang="en-US" altLang="zh-CN" sz="1600"/>
              <a:t>void Triangle::</a:t>
            </a:r>
            <a:r>
              <a:rPr kumimoji="1" lang="en-US" altLang="zh-CN" sz="1600" b="1"/>
              <a:t>Backtrack</a:t>
            </a:r>
            <a:r>
              <a:rPr kumimoji="1" lang="en-US" altLang="zh-CN" sz="1600"/>
              <a:t>(int t)</a:t>
            </a:r>
          </a:p>
          <a:p>
            <a:r>
              <a:rPr kumimoji="1" lang="en-US" altLang="zh-CN" sz="1600"/>
              <a:t>{</a:t>
            </a:r>
          </a:p>
          <a:p>
            <a:r>
              <a:rPr kumimoji="1" lang="en-US" altLang="zh-CN" sz="1600"/>
              <a:t>  if ((count&gt;half)||(t*(t-1)/2-count&gt;half)) return;</a:t>
            </a:r>
          </a:p>
          <a:p>
            <a:r>
              <a:rPr kumimoji="1" lang="en-US" altLang="zh-CN" sz="1600"/>
              <a:t>  if (t&gt;n) sum++;</a:t>
            </a:r>
          </a:p>
          <a:p>
            <a:r>
              <a:rPr kumimoji="1" lang="en-US" altLang="zh-CN" sz="1600"/>
              <a:t>    else</a:t>
            </a:r>
          </a:p>
          <a:p>
            <a:r>
              <a:rPr kumimoji="1" lang="en-US" altLang="zh-CN" sz="1600"/>
              <a:t>      for (int i=0;i&lt;2;i++) {</a:t>
            </a:r>
          </a:p>
          <a:p>
            <a:r>
              <a:rPr kumimoji="1" lang="en-US" altLang="zh-CN" sz="1600"/>
              <a:t>        p[1][t]=i;</a:t>
            </a:r>
          </a:p>
          <a:p>
            <a:r>
              <a:rPr kumimoji="1" lang="en-US" altLang="zh-CN" sz="1600"/>
              <a:t>        count+=i;</a:t>
            </a:r>
          </a:p>
          <a:p>
            <a:r>
              <a:rPr kumimoji="1" lang="en-US" altLang="zh-CN" sz="1600"/>
              <a:t>        for (int j=2;j&lt;=t;j++) {</a:t>
            </a:r>
          </a:p>
          <a:p>
            <a:r>
              <a:rPr kumimoji="1" lang="en-US" altLang="zh-CN" sz="1600"/>
              <a:t>          p[j][t-j+1]=p[j-1][t-j+1]^p[j-1][t-j+2];</a:t>
            </a:r>
          </a:p>
          <a:p>
            <a:r>
              <a:rPr kumimoji="1" lang="en-US" altLang="zh-CN" sz="1600"/>
              <a:t>          count+=p[j][t-j+1];</a:t>
            </a:r>
          </a:p>
          <a:p>
            <a:r>
              <a:rPr kumimoji="1" lang="en-US" altLang="zh-CN" sz="1600"/>
              <a:t>        }</a:t>
            </a:r>
          </a:p>
          <a:p>
            <a:r>
              <a:rPr kumimoji="1" lang="en-US" altLang="zh-CN" sz="1600"/>
              <a:t>      Backtrack(t+1);</a:t>
            </a:r>
          </a:p>
          <a:p>
            <a:r>
              <a:rPr kumimoji="1" lang="en-US" altLang="zh-CN" sz="1600"/>
              <a:t>      for (int j=2;j&lt;=t;j++)</a:t>
            </a:r>
          </a:p>
          <a:p>
            <a:r>
              <a:rPr kumimoji="1" lang="en-US" altLang="zh-CN" sz="1600"/>
              <a:t>        count-=p[j][t-j+1];</a:t>
            </a:r>
          </a:p>
          <a:p>
            <a:r>
              <a:rPr kumimoji="1" lang="en-US" altLang="zh-CN" sz="1600"/>
              <a:t>      count-=i;</a:t>
            </a:r>
          </a:p>
          <a:p>
            <a:r>
              <a:rPr kumimoji="1" lang="en-US" altLang="zh-CN" sz="1600"/>
              <a:t>     }</a:t>
            </a:r>
          </a:p>
          <a:p>
            <a:r>
              <a:rPr kumimoji="1" lang="en-US" altLang="zh-CN" sz="1600"/>
              <a:t>  }</a:t>
            </a:r>
          </a:p>
        </p:txBody>
      </p:sp>
      <p:sp>
        <p:nvSpPr>
          <p:cNvPr id="295943" name="Text Box 7"/>
          <p:cNvSpPr txBox="1">
            <a:spLocks noChangeArrowheads="1"/>
          </p:cNvSpPr>
          <p:nvPr/>
        </p:nvSpPr>
        <p:spPr bwMode="auto">
          <a:xfrm>
            <a:off x="5219700" y="1773238"/>
            <a:ext cx="3276600" cy="2647950"/>
          </a:xfrm>
          <a:prstGeom prst="rect">
            <a:avLst/>
          </a:prstGeom>
          <a:noFill/>
          <a:ln>
            <a:noFill/>
          </a:ln>
          <a:effectLst/>
          <a:extLst>
            <a:ext uri="{909E8E84-426E-40DD-AFC4-6F175D3DCCD1}">
              <a14:hiddenFill xmlns="" xmlns:a14="http://schemas.microsoft.com/office/drawing/2010/main">
                <a:solidFill>
                  <a:srgbClr val="FFCC00"/>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pPr algn="ctr"/>
            <a:r>
              <a:rPr lang="en-US" altLang="zh-CN" sz="2400" b="1">
                <a:solidFill>
                  <a:srgbClr val="000000"/>
                </a:solidFill>
                <a:cs typeface="Times New Roman" panose="02020603050405020304" pitchFamily="18" charset="0"/>
              </a:rPr>
              <a:t>+   +   -   +   -   +   +</a:t>
            </a:r>
          </a:p>
          <a:p>
            <a:pPr algn="ctr"/>
            <a:r>
              <a:rPr lang="en-US" altLang="zh-CN" sz="2400" b="1">
                <a:solidFill>
                  <a:srgbClr val="000000"/>
                </a:solidFill>
                <a:cs typeface="Times New Roman" panose="02020603050405020304" pitchFamily="18" charset="0"/>
              </a:rPr>
              <a:t>+   -   -   -   -   +</a:t>
            </a:r>
          </a:p>
          <a:p>
            <a:pPr algn="ctr"/>
            <a:r>
              <a:rPr lang="en-US" altLang="zh-CN" sz="2400" b="1">
                <a:solidFill>
                  <a:srgbClr val="000000"/>
                </a:solidFill>
                <a:cs typeface="Times New Roman" panose="02020603050405020304" pitchFamily="18" charset="0"/>
              </a:rPr>
              <a:t>-   +   +   +   -</a:t>
            </a:r>
          </a:p>
          <a:p>
            <a:pPr algn="ctr"/>
            <a:r>
              <a:rPr lang="en-US" altLang="zh-CN" sz="2400" b="1">
                <a:solidFill>
                  <a:srgbClr val="000000"/>
                </a:solidFill>
                <a:cs typeface="Times New Roman" panose="02020603050405020304" pitchFamily="18" charset="0"/>
              </a:rPr>
              <a:t>   -   +   +   -</a:t>
            </a:r>
          </a:p>
          <a:p>
            <a:pPr algn="ctr"/>
            <a:r>
              <a:rPr lang="en-US" altLang="zh-CN" sz="2400" b="1">
                <a:solidFill>
                  <a:srgbClr val="000000"/>
                </a:solidFill>
                <a:cs typeface="Times New Roman" panose="02020603050405020304" pitchFamily="18" charset="0"/>
              </a:rPr>
              <a:t>   -   +   -</a:t>
            </a:r>
          </a:p>
          <a:p>
            <a:pPr algn="ctr"/>
            <a:r>
              <a:rPr lang="en-US" altLang="zh-CN" sz="2400" b="1">
                <a:solidFill>
                  <a:srgbClr val="000000"/>
                </a:solidFill>
                <a:cs typeface="Times New Roman" panose="02020603050405020304" pitchFamily="18" charset="0"/>
              </a:rPr>
              <a:t>   -   -</a:t>
            </a:r>
          </a:p>
          <a:p>
            <a:pPr algn="ctr"/>
            <a:r>
              <a:rPr lang="en-US" altLang="zh-CN" sz="2400" b="1">
                <a:solidFill>
                  <a:srgbClr val="000000"/>
                </a:solidFill>
                <a:cs typeface="Times New Roman" panose="02020603050405020304" pitchFamily="18" charset="0"/>
              </a:rPr>
              <a:t>   +</a:t>
            </a:r>
            <a:endParaRPr lang="zh-CN" altLang="en-US" sz="2400" b="1">
              <a:solidFill>
                <a:srgbClr val="000000"/>
              </a:solidFill>
              <a:cs typeface="Times New Roman" panose="02020603050405020304" pitchFamily="18" charset="0"/>
            </a:endParaRPr>
          </a:p>
        </p:txBody>
      </p:sp>
      <p:sp>
        <p:nvSpPr>
          <p:cNvPr id="295945" name="AutoShape 9"/>
          <p:cNvSpPr>
            <a:spLocks noChangeArrowheads="1"/>
          </p:cNvSpPr>
          <p:nvPr/>
        </p:nvSpPr>
        <p:spPr bwMode="auto">
          <a:xfrm>
            <a:off x="1344613" y="2503488"/>
            <a:ext cx="6985000" cy="1749425"/>
          </a:xfrm>
          <a:prstGeom prst="roundRect">
            <a:avLst>
              <a:gd name="adj" fmla="val 16667"/>
            </a:avLst>
          </a:prstGeom>
          <a:solidFill>
            <a:schemeClr val="bg1"/>
          </a:solidFill>
          <a:ln w="38100">
            <a:solidFill>
              <a:srgbClr val="063DE8"/>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ea typeface="黑体" panose="02010609060101010101" pitchFamily="49" charset="-122"/>
              </a:rPr>
              <a:t>复杂度分析</a:t>
            </a:r>
          </a:p>
          <a:p>
            <a:pPr eaLnBrk="0" hangingPunct="0"/>
            <a:r>
              <a:rPr lang="en-US" altLang="zh-CN" sz="2400">
                <a:ea typeface="楷体_GB2312" pitchFamily="49" charset="-122"/>
                <a:sym typeface="Wingdings" panose="05000000000000000000" pitchFamily="2" charset="2"/>
              </a:rPr>
              <a:t>计算可行性约束需要O(n)时间，在最坏情况下有 O(2</a:t>
            </a:r>
            <a:r>
              <a:rPr lang="en-US" altLang="zh-CN" sz="2400" baseline="30000">
                <a:ea typeface="楷体_GB2312" pitchFamily="49" charset="-122"/>
                <a:sym typeface="Wingdings" panose="05000000000000000000" pitchFamily="2" charset="2"/>
              </a:rPr>
              <a:t>n</a:t>
            </a:r>
            <a:r>
              <a:rPr lang="en-US" altLang="zh-CN" sz="2400">
                <a:ea typeface="楷体_GB2312" pitchFamily="49" charset="-122"/>
                <a:sym typeface="Wingdings" panose="05000000000000000000" pitchFamily="2" charset="2"/>
              </a:rPr>
              <a:t>)个结点需要计算可行性约束，故解符号三角形问题的回溯算法所需的计算时间为 O(n2</a:t>
            </a:r>
            <a:r>
              <a:rPr lang="en-US" altLang="zh-CN" sz="2400" baseline="30000">
                <a:ea typeface="楷体_GB2312" pitchFamily="49" charset="-122"/>
                <a:sym typeface="Wingdings" panose="05000000000000000000" pitchFamily="2" charset="2"/>
              </a:rPr>
              <a:t>n</a:t>
            </a:r>
            <a:r>
              <a:rPr lang="en-US" altLang="zh-CN" sz="2400">
                <a:ea typeface="楷体_GB2312" pitchFamily="49" charset="-122"/>
                <a:sym typeface="Wingdings" panose="05000000000000000000" pitchFamily="2" charset="2"/>
              </a:rPr>
              <a:t>)。</a:t>
            </a:r>
            <a:endParaRPr lang="zh-CN" altLang="en-US" sz="2400">
              <a:ea typeface="楷体_GB2312" pitchFamily="49" charset="-122"/>
              <a:sym typeface="Wingdings" panose="05000000000000000000" pitchFamily="2" charset="2"/>
            </a:endParaRPr>
          </a:p>
        </p:txBody>
      </p:sp>
    </p:spTree>
    <p:extLst>
      <p:ext uri="{BB962C8B-B14F-4D97-AF65-F5344CB8AC3E}">
        <p14:creationId xmlns="" xmlns:p14="http://schemas.microsoft.com/office/powerpoint/2010/main" val="5902678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5945"/>
                                        </p:tgtEl>
                                        <p:attrNameLst>
                                          <p:attrName>style.visibility</p:attrName>
                                        </p:attrNameLst>
                                      </p:cBhvr>
                                      <p:to>
                                        <p:strVal val="visible"/>
                                      </p:to>
                                    </p:set>
                                    <p:animEffect transition="in" filter="blinds(horizontal)">
                                      <p:cBhvr>
                                        <p:cTn id="7" dur="500"/>
                                        <p:tgtEl>
                                          <p:spTgt spid="295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2"/>
          </p:nvPr>
        </p:nvSpPr>
        <p:spPr/>
        <p:txBody>
          <a:bodyPr/>
          <a:lstStyle/>
          <a:p>
            <a:fld id="{8EC85CA3-27AE-42F9-89E1-1BBCE24A05E9}" type="slidenum">
              <a:rPr lang="zh-CN" altLang="en-US"/>
              <a:pPr/>
              <a:t>34</a:t>
            </a:fld>
            <a:endParaRPr lang="en-US" altLang="zh-CN"/>
          </a:p>
        </p:txBody>
      </p:sp>
      <p:sp>
        <p:nvSpPr>
          <p:cNvPr id="303108"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en-US" dirty="0">
                <a:solidFill>
                  <a:srgbClr val="FF0000"/>
                </a:solidFill>
                <a:effectLst>
                  <a:outerShdw blurRad="38100" dist="38100" dir="2700000" algn="tl">
                    <a:srgbClr val="C0C0C0"/>
                  </a:outerShdw>
                </a:effectLst>
                <a:ea typeface="黑体" panose="02010609060101010101" pitchFamily="49" charset="-122"/>
              </a:rPr>
              <a:t>0-1背包问题</a:t>
            </a:r>
            <a:endParaRPr lang="zh-CN" altLang="en-US" dirty="0">
              <a:solidFill>
                <a:srgbClr val="FF0000"/>
              </a:solidFill>
              <a:effectLst>
                <a:outerShdw blurRad="38100" dist="38100" dir="2700000" algn="tl">
                  <a:srgbClr val="C0C0C0"/>
                </a:outerShdw>
              </a:effectLst>
              <a:ea typeface="黑体" panose="02010609060101010101" pitchFamily="49" charset="-122"/>
            </a:endParaRPr>
          </a:p>
        </p:txBody>
      </p:sp>
      <p:sp>
        <p:nvSpPr>
          <p:cNvPr id="303109" name="Text Box 5"/>
          <p:cNvSpPr txBox="1">
            <a:spLocks noChangeArrowheads="1"/>
          </p:cNvSpPr>
          <p:nvPr/>
        </p:nvSpPr>
        <p:spPr bwMode="auto">
          <a:xfrm>
            <a:off x="323850" y="765175"/>
            <a:ext cx="7867650" cy="1187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a:ea typeface="楷体_GB2312" pitchFamily="49" charset="-122"/>
              </a:rPr>
              <a:t>解空间：子集树</a:t>
            </a:r>
          </a:p>
          <a:p>
            <a:pPr>
              <a:buClr>
                <a:schemeClr val="accent2"/>
              </a:buClr>
              <a:buFontTx/>
              <a:buChar char="•"/>
            </a:pPr>
            <a:r>
              <a:rPr lang="zh-CN" altLang="en-US" sz="2400">
                <a:ea typeface="楷体_GB2312" pitchFamily="49" charset="-122"/>
              </a:rPr>
              <a:t>可行性约束函数：</a:t>
            </a:r>
          </a:p>
          <a:p>
            <a:pPr>
              <a:buClr>
                <a:schemeClr val="accent2"/>
              </a:buClr>
              <a:buFontTx/>
              <a:buChar char="•"/>
            </a:pPr>
            <a:r>
              <a:rPr lang="zh-CN" altLang="en-US" sz="2400">
                <a:ea typeface="楷体_GB2312" pitchFamily="49" charset="-122"/>
              </a:rPr>
              <a:t>上界函数：</a:t>
            </a:r>
            <a:endParaRPr lang="en-US" altLang="zh-CN" sz="2400">
              <a:ea typeface="楷体_GB2312" pitchFamily="49" charset="-122"/>
            </a:endParaRPr>
          </a:p>
        </p:txBody>
      </p:sp>
      <p:pic>
        <p:nvPicPr>
          <p:cNvPr id="303110" name="Picture 6" descr="t5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76825" y="1125538"/>
            <a:ext cx="3671888" cy="1857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303111" name="Object 7"/>
          <p:cNvGraphicFramePr>
            <a:graphicFrameLocks noChangeAspect="1"/>
          </p:cNvGraphicFramePr>
          <p:nvPr/>
        </p:nvGraphicFramePr>
        <p:xfrm>
          <a:off x="2843213" y="981075"/>
          <a:ext cx="1368425" cy="768350"/>
        </p:xfrm>
        <a:graphic>
          <a:graphicData uri="http://schemas.openxmlformats.org/presentationml/2006/ole">
            <p:oleObj spid="_x0000_s9219" name="公式" r:id="rId4" imgW="761669" imgH="431613" progId="Equation.3">
              <p:embed/>
            </p:oleObj>
          </a:graphicData>
        </a:graphic>
      </p:graphicFrame>
      <p:sp>
        <p:nvSpPr>
          <p:cNvPr id="303112" name="Text Box 8"/>
          <p:cNvSpPr txBox="1">
            <a:spLocks noChangeArrowheads="1"/>
          </p:cNvSpPr>
          <p:nvPr/>
        </p:nvSpPr>
        <p:spPr bwMode="auto">
          <a:xfrm>
            <a:off x="468313" y="1916113"/>
            <a:ext cx="5637212" cy="4854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pPr>
              <a:lnSpc>
                <a:spcPct val="130000"/>
              </a:lnSpc>
            </a:pPr>
            <a:r>
              <a:rPr kumimoji="1" lang="en-US" altLang="zh-CN" sz="1600"/>
              <a:t>template&lt;class Typew, class Typep&gt;</a:t>
            </a:r>
          </a:p>
          <a:p>
            <a:pPr>
              <a:lnSpc>
                <a:spcPct val="130000"/>
              </a:lnSpc>
            </a:pPr>
            <a:r>
              <a:rPr kumimoji="1" lang="en-US" altLang="zh-CN" sz="1600"/>
              <a:t>Typep Knap&lt;Typew, Typep&gt;::</a:t>
            </a:r>
            <a:r>
              <a:rPr kumimoji="1" lang="en-US" altLang="zh-CN" sz="1600" b="1"/>
              <a:t>Bound</a:t>
            </a:r>
            <a:r>
              <a:rPr kumimoji="1" lang="en-US" altLang="zh-CN" sz="1600"/>
              <a:t>(int i)</a:t>
            </a:r>
          </a:p>
          <a:p>
            <a:pPr>
              <a:lnSpc>
                <a:spcPct val="130000"/>
              </a:lnSpc>
            </a:pPr>
            <a:r>
              <a:rPr kumimoji="1" lang="en-US" altLang="zh-CN" sz="1600"/>
              <a:t>{// </a:t>
            </a:r>
            <a:r>
              <a:rPr kumimoji="1" lang="zh-CN" altLang="en-US" sz="1600"/>
              <a:t>计算上界</a:t>
            </a:r>
          </a:p>
          <a:p>
            <a:pPr>
              <a:lnSpc>
                <a:spcPct val="130000"/>
              </a:lnSpc>
            </a:pPr>
            <a:r>
              <a:rPr kumimoji="1" lang="zh-CN" altLang="en-US" sz="1600"/>
              <a:t>   </a:t>
            </a:r>
            <a:r>
              <a:rPr kumimoji="1" lang="en-US" altLang="zh-CN" sz="1600"/>
              <a:t>Typew cleft = c - cw;  // </a:t>
            </a:r>
            <a:r>
              <a:rPr kumimoji="1" lang="zh-CN" altLang="en-US" sz="1600"/>
              <a:t>剩余容量</a:t>
            </a:r>
          </a:p>
          <a:p>
            <a:pPr>
              <a:lnSpc>
                <a:spcPct val="130000"/>
              </a:lnSpc>
            </a:pPr>
            <a:r>
              <a:rPr kumimoji="1" lang="zh-CN" altLang="en-US" sz="1600"/>
              <a:t>   </a:t>
            </a:r>
            <a:r>
              <a:rPr kumimoji="1" lang="en-US" altLang="zh-CN" sz="1600"/>
              <a:t>Typep b = cp;</a:t>
            </a:r>
          </a:p>
          <a:p>
            <a:pPr>
              <a:lnSpc>
                <a:spcPct val="130000"/>
              </a:lnSpc>
            </a:pPr>
            <a:r>
              <a:rPr kumimoji="1" lang="en-US" altLang="zh-CN" sz="1600"/>
              <a:t>   // </a:t>
            </a:r>
            <a:r>
              <a:rPr kumimoji="1" lang="zh-CN" altLang="en-US" sz="1600"/>
              <a:t>以物品单位重量价值递减序装入物品</a:t>
            </a:r>
          </a:p>
          <a:p>
            <a:pPr>
              <a:lnSpc>
                <a:spcPct val="130000"/>
              </a:lnSpc>
            </a:pPr>
            <a:r>
              <a:rPr kumimoji="1" lang="zh-CN" altLang="en-US" sz="1600"/>
              <a:t>   </a:t>
            </a:r>
            <a:r>
              <a:rPr kumimoji="1" lang="en-US" altLang="zh-CN" sz="1600"/>
              <a:t>while (i &lt;= n &amp;&amp; w[i] &lt;= cleft) {</a:t>
            </a:r>
          </a:p>
          <a:p>
            <a:pPr>
              <a:lnSpc>
                <a:spcPct val="130000"/>
              </a:lnSpc>
            </a:pPr>
            <a:r>
              <a:rPr kumimoji="1" lang="en-US" altLang="zh-CN" sz="1600"/>
              <a:t>      cleft -= w[i];</a:t>
            </a:r>
          </a:p>
          <a:p>
            <a:pPr>
              <a:lnSpc>
                <a:spcPct val="130000"/>
              </a:lnSpc>
            </a:pPr>
            <a:r>
              <a:rPr kumimoji="1" lang="en-US" altLang="zh-CN" sz="1600"/>
              <a:t>      b += p[i];</a:t>
            </a:r>
          </a:p>
          <a:p>
            <a:pPr>
              <a:lnSpc>
                <a:spcPct val="130000"/>
              </a:lnSpc>
            </a:pPr>
            <a:r>
              <a:rPr kumimoji="1" lang="en-US" altLang="zh-CN" sz="1600"/>
              <a:t>      i++;</a:t>
            </a:r>
          </a:p>
          <a:p>
            <a:pPr>
              <a:lnSpc>
                <a:spcPct val="130000"/>
              </a:lnSpc>
            </a:pPr>
            <a:r>
              <a:rPr kumimoji="1" lang="en-US" altLang="zh-CN" sz="1600"/>
              <a:t>      }</a:t>
            </a:r>
          </a:p>
          <a:p>
            <a:pPr>
              <a:lnSpc>
                <a:spcPct val="130000"/>
              </a:lnSpc>
            </a:pPr>
            <a:r>
              <a:rPr kumimoji="1" lang="en-US" altLang="zh-CN" sz="1600"/>
              <a:t>   // </a:t>
            </a:r>
            <a:r>
              <a:rPr kumimoji="1" lang="zh-CN" altLang="en-US" sz="1600"/>
              <a:t>装满背包</a:t>
            </a:r>
          </a:p>
          <a:p>
            <a:pPr>
              <a:lnSpc>
                <a:spcPct val="130000"/>
              </a:lnSpc>
            </a:pPr>
            <a:r>
              <a:rPr kumimoji="1" lang="zh-CN" altLang="en-US" sz="1600"/>
              <a:t>   </a:t>
            </a:r>
            <a:r>
              <a:rPr kumimoji="1" lang="en-US" altLang="zh-CN" sz="1600"/>
              <a:t>if (i &lt;= n) b += p[i]/w[i] * cleft;</a:t>
            </a:r>
          </a:p>
          <a:p>
            <a:pPr>
              <a:lnSpc>
                <a:spcPct val="130000"/>
              </a:lnSpc>
            </a:pPr>
            <a:r>
              <a:rPr kumimoji="1" lang="en-US" altLang="zh-CN" sz="1600"/>
              <a:t>   return b;</a:t>
            </a:r>
          </a:p>
          <a:p>
            <a:pPr>
              <a:lnSpc>
                <a:spcPct val="130000"/>
              </a:lnSpc>
            </a:pPr>
            <a:r>
              <a:rPr kumimoji="1" lang="en-US" altLang="zh-CN" sz="1600"/>
              <a:t>}</a:t>
            </a:r>
          </a:p>
        </p:txBody>
      </p:sp>
    </p:spTree>
    <p:extLst>
      <p:ext uri="{BB962C8B-B14F-4D97-AF65-F5344CB8AC3E}">
        <p14:creationId xmlns="" xmlns:p14="http://schemas.microsoft.com/office/powerpoint/2010/main" val="18743605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2"/>
          <p:cNvSpPr>
            <a:spLocks noGrp="1"/>
          </p:cNvSpPr>
          <p:nvPr>
            <p:ph type="sldNum" sz="quarter" idx="12"/>
          </p:nvPr>
        </p:nvSpPr>
        <p:spPr/>
        <p:txBody>
          <a:bodyPr/>
          <a:lstStyle/>
          <a:p>
            <a:fld id="{7F91135F-96E4-4C38-B412-B8539CCF59E3}" type="slidenum">
              <a:rPr lang="zh-CN" altLang="en-US"/>
              <a:pPr/>
              <a:t>35</a:t>
            </a:fld>
            <a:endParaRPr lang="en-US" altLang="zh-CN"/>
          </a:p>
        </p:txBody>
      </p:sp>
      <p:sp>
        <p:nvSpPr>
          <p:cNvPr id="304132"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en-US" dirty="0" err="1">
                <a:solidFill>
                  <a:srgbClr val="FF0000"/>
                </a:solidFill>
                <a:effectLst>
                  <a:outerShdw blurRad="38100" dist="38100" dir="2700000" algn="tl">
                    <a:srgbClr val="C0C0C0"/>
                  </a:outerShdw>
                </a:effectLst>
                <a:ea typeface="黑体" panose="02010609060101010101" pitchFamily="49" charset="-122"/>
              </a:rPr>
              <a:t>最大团问题</a:t>
            </a:r>
            <a:endParaRPr lang="zh-CN" altLang="en-US" dirty="0">
              <a:solidFill>
                <a:srgbClr val="FF0000"/>
              </a:solidFill>
              <a:effectLst>
                <a:outerShdw blurRad="38100" dist="38100" dir="2700000" algn="tl">
                  <a:srgbClr val="C0C0C0"/>
                </a:outerShdw>
              </a:effectLst>
              <a:ea typeface="黑体" panose="02010609060101010101" pitchFamily="49" charset="-122"/>
            </a:endParaRPr>
          </a:p>
        </p:txBody>
      </p:sp>
      <p:sp>
        <p:nvSpPr>
          <p:cNvPr id="304133" name="Text Box 5"/>
          <p:cNvSpPr txBox="1">
            <a:spLocks noChangeArrowheads="1"/>
          </p:cNvSpPr>
          <p:nvPr/>
        </p:nvSpPr>
        <p:spPr bwMode="auto">
          <a:xfrm>
            <a:off x="250825" y="836613"/>
            <a:ext cx="8445500" cy="337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给定无向图</a:t>
            </a:r>
            <a:r>
              <a:rPr lang="en-US" altLang="zh-CN" sz="2400">
                <a:ea typeface="楷体_GB2312" pitchFamily="49" charset="-122"/>
              </a:rPr>
              <a:t>G=(V</a:t>
            </a:r>
            <a:r>
              <a:rPr lang="zh-CN" altLang="en-US" sz="2400">
                <a:ea typeface="楷体_GB2312" pitchFamily="49" charset="-122"/>
              </a:rPr>
              <a:t>，</a:t>
            </a:r>
            <a:r>
              <a:rPr lang="en-US" altLang="zh-CN" sz="2400">
                <a:ea typeface="楷体_GB2312" pitchFamily="49" charset="-122"/>
              </a:rPr>
              <a:t>E)</a:t>
            </a:r>
            <a:r>
              <a:rPr lang="zh-CN" altLang="en-US" sz="2400">
                <a:ea typeface="楷体_GB2312" pitchFamily="49" charset="-122"/>
              </a:rPr>
              <a:t>。如果</a:t>
            </a:r>
            <a:r>
              <a:rPr lang="en-US" altLang="zh-CN" sz="2400">
                <a:ea typeface="楷体_GB2312" pitchFamily="49" charset="-122"/>
              </a:rPr>
              <a:t>U</a:t>
            </a:r>
            <a:r>
              <a:rPr lang="en-US" altLang="zh-CN" sz="2400">
                <a:ea typeface="楷体_GB2312" pitchFamily="49" charset="-122"/>
                <a:sym typeface="Symbol" panose="05050102010706020507" pitchFamily="18" charset="2"/>
              </a:rPr>
              <a:t></a:t>
            </a:r>
            <a:r>
              <a:rPr lang="en-US" altLang="zh-CN" sz="2400">
                <a:ea typeface="楷体_GB2312" pitchFamily="49" charset="-122"/>
              </a:rPr>
              <a:t>V</a:t>
            </a:r>
            <a:r>
              <a:rPr lang="zh-CN" altLang="en-US" sz="2400">
                <a:ea typeface="楷体_GB2312" pitchFamily="49" charset="-122"/>
              </a:rPr>
              <a:t>，且对任意</a:t>
            </a:r>
            <a:r>
              <a:rPr lang="en-US" altLang="zh-CN" sz="2400">
                <a:ea typeface="楷体_GB2312" pitchFamily="49" charset="-122"/>
              </a:rPr>
              <a:t>u</a:t>
            </a:r>
            <a:r>
              <a:rPr lang="zh-CN" altLang="en-US" sz="2400">
                <a:ea typeface="楷体_GB2312" pitchFamily="49" charset="-122"/>
              </a:rPr>
              <a:t>，</a:t>
            </a:r>
            <a:r>
              <a:rPr lang="en-US" altLang="zh-CN" sz="2400">
                <a:ea typeface="楷体_GB2312" pitchFamily="49" charset="-122"/>
              </a:rPr>
              <a:t>v</a:t>
            </a:r>
            <a:r>
              <a:rPr lang="en-US" altLang="zh-CN" sz="2400">
                <a:ea typeface="楷体_GB2312" pitchFamily="49" charset="-122"/>
                <a:sym typeface="Symbol" panose="05050102010706020507" pitchFamily="18" charset="2"/>
              </a:rPr>
              <a:t></a:t>
            </a:r>
            <a:r>
              <a:rPr lang="en-US" altLang="zh-CN" sz="2400">
                <a:ea typeface="楷体_GB2312" pitchFamily="49" charset="-122"/>
              </a:rPr>
              <a:t>U</a:t>
            </a:r>
            <a:r>
              <a:rPr lang="zh-CN" altLang="en-US" sz="2400">
                <a:ea typeface="楷体_GB2312" pitchFamily="49" charset="-122"/>
              </a:rPr>
              <a:t>有</a:t>
            </a:r>
            <a:r>
              <a:rPr lang="en-US" altLang="zh-CN" sz="2400">
                <a:ea typeface="楷体_GB2312" pitchFamily="49" charset="-122"/>
              </a:rPr>
              <a:t>(u</a:t>
            </a:r>
            <a:r>
              <a:rPr lang="zh-CN" altLang="en-US" sz="2400">
                <a:ea typeface="楷体_GB2312" pitchFamily="49" charset="-122"/>
              </a:rPr>
              <a:t>，</a:t>
            </a:r>
            <a:r>
              <a:rPr lang="en-US" altLang="zh-CN" sz="2400">
                <a:ea typeface="楷体_GB2312" pitchFamily="49" charset="-122"/>
              </a:rPr>
              <a:t>v)</a:t>
            </a:r>
            <a:r>
              <a:rPr lang="en-US" altLang="zh-CN" sz="2400">
                <a:ea typeface="楷体_GB2312" pitchFamily="49" charset="-122"/>
                <a:sym typeface="Symbol" panose="05050102010706020507" pitchFamily="18" charset="2"/>
              </a:rPr>
              <a:t></a:t>
            </a:r>
            <a:r>
              <a:rPr lang="en-US" altLang="zh-CN" sz="2400">
                <a:ea typeface="楷体_GB2312" pitchFamily="49" charset="-122"/>
              </a:rPr>
              <a:t>E</a:t>
            </a:r>
            <a:r>
              <a:rPr lang="zh-CN" altLang="en-US" sz="2400">
                <a:ea typeface="楷体_GB2312" pitchFamily="49" charset="-122"/>
              </a:rPr>
              <a:t>，则称</a:t>
            </a:r>
            <a:r>
              <a:rPr lang="en-US" altLang="zh-CN" sz="2400">
                <a:ea typeface="楷体_GB2312" pitchFamily="49" charset="-122"/>
              </a:rPr>
              <a:t>U</a:t>
            </a:r>
            <a:r>
              <a:rPr lang="zh-CN" altLang="en-US" sz="2400">
                <a:ea typeface="楷体_GB2312" pitchFamily="49" charset="-122"/>
              </a:rPr>
              <a:t>是</a:t>
            </a:r>
            <a:r>
              <a:rPr lang="en-US" altLang="zh-CN" sz="2400">
                <a:ea typeface="楷体_GB2312" pitchFamily="49" charset="-122"/>
              </a:rPr>
              <a:t>G</a:t>
            </a:r>
            <a:r>
              <a:rPr lang="zh-CN" altLang="en-US" sz="2400">
                <a:ea typeface="楷体_GB2312" pitchFamily="49" charset="-122"/>
              </a:rPr>
              <a:t>的</a:t>
            </a:r>
            <a:r>
              <a:rPr lang="zh-CN" altLang="en-US" sz="2400">
                <a:ea typeface="黑体" panose="02010609060101010101" pitchFamily="49" charset="-122"/>
              </a:rPr>
              <a:t>完全子图</a:t>
            </a:r>
            <a:r>
              <a:rPr lang="zh-CN" altLang="en-US" sz="2400">
                <a:ea typeface="楷体_GB2312" pitchFamily="49" charset="-122"/>
              </a:rPr>
              <a:t>。</a:t>
            </a:r>
            <a:r>
              <a:rPr lang="en-US" altLang="zh-CN" sz="2400">
                <a:ea typeface="楷体_GB2312" pitchFamily="49" charset="-122"/>
              </a:rPr>
              <a:t>G</a:t>
            </a:r>
            <a:r>
              <a:rPr lang="zh-CN" altLang="en-US" sz="2400">
                <a:ea typeface="楷体_GB2312" pitchFamily="49" charset="-122"/>
              </a:rPr>
              <a:t>的完全子图</a:t>
            </a:r>
            <a:r>
              <a:rPr lang="en-US" altLang="zh-CN" sz="2400">
                <a:ea typeface="楷体_GB2312" pitchFamily="49" charset="-122"/>
              </a:rPr>
              <a:t>U</a:t>
            </a:r>
            <a:r>
              <a:rPr lang="zh-CN" altLang="en-US" sz="2400">
                <a:ea typeface="楷体_GB2312" pitchFamily="49" charset="-122"/>
              </a:rPr>
              <a:t>是</a:t>
            </a:r>
            <a:r>
              <a:rPr lang="en-US" altLang="zh-CN" sz="2400">
                <a:ea typeface="楷体_GB2312" pitchFamily="49" charset="-122"/>
              </a:rPr>
              <a:t>G</a:t>
            </a:r>
            <a:r>
              <a:rPr lang="zh-CN" altLang="en-US" sz="2400">
                <a:ea typeface="楷体_GB2312" pitchFamily="49" charset="-122"/>
              </a:rPr>
              <a:t>的团当且仅当</a:t>
            </a:r>
            <a:r>
              <a:rPr lang="en-US" altLang="zh-CN" sz="2400">
                <a:ea typeface="楷体_GB2312" pitchFamily="49" charset="-122"/>
              </a:rPr>
              <a:t>U</a:t>
            </a:r>
            <a:r>
              <a:rPr lang="zh-CN" altLang="en-US" sz="2400">
                <a:ea typeface="楷体_GB2312" pitchFamily="49" charset="-122"/>
              </a:rPr>
              <a:t>不包含在</a:t>
            </a:r>
            <a:r>
              <a:rPr lang="en-US" altLang="zh-CN" sz="2400">
                <a:ea typeface="楷体_GB2312" pitchFamily="49" charset="-122"/>
              </a:rPr>
              <a:t>G</a:t>
            </a:r>
            <a:r>
              <a:rPr lang="zh-CN" altLang="en-US" sz="2400">
                <a:ea typeface="楷体_GB2312" pitchFamily="49" charset="-122"/>
              </a:rPr>
              <a:t>的更大的完全子图中。</a:t>
            </a:r>
            <a:r>
              <a:rPr lang="en-US" altLang="zh-CN" sz="2400">
                <a:ea typeface="楷体_GB2312" pitchFamily="49" charset="-122"/>
              </a:rPr>
              <a:t>G</a:t>
            </a:r>
            <a:r>
              <a:rPr lang="zh-CN" altLang="en-US" sz="2400">
                <a:ea typeface="楷体_GB2312" pitchFamily="49" charset="-122"/>
              </a:rPr>
              <a:t>的</a:t>
            </a:r>
            <a:r>
              <a:rPr lang="zh-CN" altLang="en-US" sz="2400">
                <a:ea typeface="黑体" panose="02010609060101010101" pitchFamily="49" charset="-122"/>
              </a:rPr>
              <a:t>最大团</a:t>
            </a:r>
            <a:r>
              <a:rPr lang="zh-CN" altLang="en-US" sz="2400">
                <a:ea typeface="楷体_GB2312" pitchFamily="49" charset="-122"/>
              </a:rPr>
              <a:t>是指</a:t>
            </a:r>
            <a:r>
              <a:rPr lang="en-US" altLang="zh-CN" sz="2400">
                <a:ea typeface="楷体_GB2312" pitchFamily="49" charset="-122"/>
              </a:rPr>
              <a:t>G</a:t>
            </a:r>
            <a:r>
              <a:rPr lang="zh-CN" altLang="en-US" sz="2400">
                <a:ea typeface="楷体_GB2312" pitchFamily="49" charset="-122"/>
              </a:rPr>
              <a:t>中所含顶点数最多的团。</a:t>
            </a:r>
          </a:p>
          <a:p>
            <a:r>
              <a:rPr lang="zh-CN" altLang="en-US" sz="2400">
                <a:ea typeface="楷体_GB2312" pitchFamily="49" charset="-122"/>
              </a:rPr>
              <a:t>如果</a:t>
            </a:r>
            <a:r>
              <a:rPr lang="en-US" altLang="zh-CN" sz="2400">
                <a:ea typeface="楷体_GB2312" pitchFamily="49" charset="-122"/>
              </a:rPr>
              <a:t>U</a:t>
            </a:r>
            <a:r>
              <a:rPr lang="en-US" altLang="zh-CN" sz="2400">
                <a:ea typeface="楷体_GB2312" pitchFamily="49" charset="-122"/>
                <a:sym typeface="Symbol" panose="05050102010706020507" pitchFamily="18" charset="2"/>
              </a:rPr>
              <a:t></a:t>
            </a:r>
            <a:r>
              <a:rPr lang="en-US" altLang="zh-CN" sz="2400">
                <a:ea typeface="楷体_GB2312" pitchFamily="49" charset="-122"/>
              </a:rPr>
              <a:t>V</a:t>
            </a:r>
            <a:r>
              <a:rPr lang="zh-CN" altLang="en-US" sz="2400">
                <a:ea typeface="楷体_GB2312" pitchFamily="49" charset="-122"/>
              </a:rPr>
              <a:t>且对任意</a:t>
            </a:r>
            <a:r>
              <a:rPr lang="en-US" altLang="zh-CN" sz="2400">
                <a:ea typeface="楷体_GB2312" pitchFamily="49" charset="-122"/>
              </a:rPr>
              <a:t>u</a:t>
            </a:r>
            <a:r>
              <a:rPr lang="zh-CN" altLang="en-US" sz="2400">
                <a:ea typeface="楷体_GB2312" pitchFamily="49" charset="-122"/>
              </a:rPr>
              <a:t>，</a:t>
            </a:r>
            <a:r>
              <a:rPr lang="en-US" altLang="zh-CN" sz="2400">
                <a:ea typeface="楷体_GB2312" pitchFamily="49" charset="-122"/>
              </a:rPr>
              <a:t>v</a:t>
            </a:r>
            <a:r>
              <a:rPr lang="en-US" altLang="zh-CN" sz="2400">
                <a:ea typeface="楷体_GB2312" pitchFamily="49" charset="-122"/>
                <a:sym typeface="Symbol" panose="05050102010706020507" pitchFamily="18" charset="2"/>
              </a:rPr>
              <a:t></a:t>
            </a:r>
            <a:r>
              <a:rPr lang="en-US" altLang="zh-CN" sz="2400">
                <a:ea typeface="楷体_GB2312" pitchFamily="49" charset="-122"/>
              </a:rPr>
              <a:t>U</a:t>
            </a:r>
            <a:r>
              <a:rPr lang="zh-CN" altLang="en-US" sz="2400">
                <a:ea typeface="楷体_GB2312" pitchFamily="49" charset="-122"/>
              </a:rPr>
              <a:t>有</a:t>
            </a:r>
            <a:r>
              <a:rPr lang="en-US" altLang="zh-CN" sz="2400">
                <a:ea typeface="楷体_GB2312" pitchFamily="49" charset="-122"/>
              </a:rPr>
              <a:t>(u</a:t>
            </a:r>
            <a:r>
              <a:rPr lang="zh-CN" altLang="en-US" sz="2400">
                <a:ea typeface="楷体_GB2312" pitchFamily="49" charset="-122"/>
              </a:rPr>
              <a:t>，</a:t>
            </a:r>
            <a:r>
              <a:rPr lang="en-US" altLang="zh-CN" sz="2400">
                <a:ea typeface="楷体_GB2312" pitchFamily="49" charset="-122"/>
              </a:rPr>
              <a:t>v)</a:t>
            </a:r>
            <a:r>
              <a:rPr lang="en-US" altLang="zh-CN" sz="2400">
                <a:ea typeface="楷体_GB2312" pitchFamily="49" charset="-122"/>
                <a:sym typeface="Symbol" panose="05050102010706020507" pitchFamily="18" charset="2"/>
              </a:rPr>
              <a:t></a:t>
            </a:r>
            <a:r>
              <a:rPr lang="en-US" altLang="zh-CN" sz="2400">
                <a:ea typeface="楷体_GB2312" pitchFamily="49" charset="-122"/>
              </a:rPr>
              <a:t>E</a:t>
            </a:r>
            <a:r>
              <a:rPr lang="zh-CN" altLang="en-US" sz="2400">
                <a:ea typeface="楷体_GB2312" pitchFamily="49" charset="-122"/>
              </a:rPr>
              <a:t>，则称</a:t>
            </a:r>
            <a:r>
              <a:rPr lang="en-US" altLang="zh-CN" sz="2400">
                <a:ea typeface="楷体_GB2312" pitchFamily="49" charset="-122"/>
              </a:rPr>
              <a:t>U</a:t>
            </a:r>
            <a:r>
              <a:rPr lang="zh-CN" altLang="en-US" sz="2400">
                <a:ea typeface="楷体_GB2312" pitchFamily="49" charset="-122"/>
              </a:rPr>
              <a:t>是</a:t>
            </a:r>
            <a:r>
              <a:rPr lang="en-US" altLang="zh-CN" sz="2400">
                <a:ea typeface="楷体_GB2312" pitchFamily="49" charset="-122"/>
              </a:rPr>
              <a:t>G</a:t>
            </a:r>
            <a:r>
              <a:rPr lang="zh-CN" altLang="en-US" sz="2400">
                <a:ea typeface="楷体_GB2312" pitchFamily="49" charset="-122"/>
              </a:rPr>
              <a:t>的</a:t>
            </a:r>
            <a:r>
              <a:rPr lang="zh-CN" altLang="en-US" sz="2400">
                <a:ea typeface="黑体" panose="02010609060101010101" pitchFamily="49" charset="-122"/>
              </a:rPr>
              <a:t>空子图</a:t>
            </a:r>
            <a:r>
              <a:rPr lang="zh-CN" altLang="en-US" sz="2400">
                <a:ea typeface="楷体_GB2312" pitchFamily="49" charset="-122"/>
              </a:rPr>
              <a:t>。</a:t>
            </a:r>
            <a:r>
              <a:rPr lang="en-US" altLang="zh-CN" sz="2400">
                <a:ea typeface="楷体_GB2312" pitchFamily="49" charset="-122"/>
              </a:rPr>
              <a:t>G</a:t>
            </a:r>
            <a:r>
              <a:rPr lang="zh-CN" altLang="en-US" sz="2400">
                <a:ea typeface="楷体_GB2312" pitchFamily="49" charset="-122"/>
              </a:rPr>
              <a:t>的空子图</a:t>
            </a:r>
            <a:r>
              <a:rPr lang="en-US" altLang="zh-CN" sz="2400">
                <a:ea typeface="楷体_GB2312" pitchFamily="49" charset="-122"/>
              </a:rPr>
              <a:t>U</a:t>
            </a:r>
            <a:r>
              <a:rPr lang="zh-CN" altLang="en-US" sz="2400">
                <a:ea typeface="楷体_GB2312" pitchFamily="49" charset="-122"/>
              </a:rPr>
              <a:t>是</a:t>
            </a:r>
            <a:r>
              <a:rPr lang="en-US" altLang="zh-CN" sz="2400">
                <a:ea typeface="楷体_GB2312" pitchFamily="49" charset="-122"/>
              </a:rPr>
              <a:t>G</a:t>
            </a:r>
            <a:r>
              <a:rPr lang="zh-CN" altLang="en-US" sz="2400">
                <a:ea typeface="楷体_GB2312" pitchFamily="49" charset="-122"/>
              </a:rPr>
              <a:t>的</a:t>
            </a:r>
            <a:r>
              <a:rPr lang="zh-CN" altLang="en-US" sz="2400">
                <a:ea typeface="黑体" panose="02010609060101010101" pitchFamily="49" charset="-122"/>
              </a:rPr>
              <a:t>独立集</a:t>
            </a:r>
            <a:r>
              <a:rPr lang="zh-CN" altLang="en-US" sz="2400">
                <a:ea typeface="楷体_GB2312" pitchFamily="49" charset="-122"/>
              </a:rPr>
              <a:t>当且仅当</a:t>
            </a:r>
            <a:r>
              <a:rPr lang="en-US" altLang="zh-CN" sz="2400">
                <a:ea typeface="楷体_GB2312" pitchFamily="49" charset="-122"/>
              </a:rPr>
              <a:t>U</a:t>
            </a:r>
            <a:r>
              <a:rPr lang="zh-CN" altLang="en-US" sz="2400">
                <a:ea typeface="楷体_GB2312" pitchFamily="49" charset="-122"/>
              </a:rPr>
              <a:t>不包含在</a:t>
            </a:r>
            <a:r>
              <a:rPr lang="en-US" altLang="zh-CN" sz="2400">
                <a:ea typeface="楷体_GB2312" pitchFamily="49" charset="-122"/>
              </a:rPr>
              <a:t>G</a:t>
            </a:r>
            <a:r>
              <a:rPr lang="zh-CN" altLang="en-US" sz="2400">
                <a:ea typeface="楷体_GB2312" pitchFamily="49" charset="-122"/>
              </a:rPr>
              <a:t>的更大的空子图中。</a:t>
            </a:r>
            <a:r>
              <a:rPr lang="en-US" altLang="zh-CN" sz="2400">
                <a:ea typeface="楷体_GB2312" pitchFamily="49" charset="-122"/>
              </a:rPr>
              <a:t>G</a:t>
            </a:r>
            <a:r>
              <a:rPr lang="zh-CN" altLang="en-US" sz="2400">
                <a:ea typeface="楷体_GB2312" pitchFamily="49" charset="-122"/>
              </a:rPr>
              <a:t>的</a:t>
            </a:r>
            <a:r>
              <a:rPr lang="zh-CN" altLang="en-US" sz="2400">
                <a:ea typeface="黑体" panose="02010609060101010101" pitchFamily="49" charset="-122"/>
              </a:rPr>
              <a:t>最大独立集</a:t>
            </a:r>
            <a:r>
              <a:rPr lang="zh-CN" altLang="en-US" sz="2400">
                <a:ea typeface="楷体_GB2312" pitchFamily="49" charset="-122"/>
              </a:rPr>
              <a:t>是</a:t>
            </a:r>
            <a:r>
              <a:rPr lang="en-US" altLang="zh-CN" sz="2400">
                <a:ea typeface="楷体_GB2312" pitchFamily="49" charset="-122"/>
              </a:rPr>
              <a:t>G</a:t>
            </a:r>
            <a:r>
              <a:rPr lang="zh-CN" altLang="en-US" sz="2400">
                <a:ea typeface="楷体_GB2312" pitchFamily="49" charset="-122"/>
              </a:rPr>
              <a:t>中所含顶点数最多的独立集。</a:t>
            </a:r>
          </a:p>
          <a:p>
            <a:r>
              <a:rPr lang="zh-CN" altLang="en-US" sz="2400">
                <a:ea typeface="楷体_GB2312" pitchFamily="49" charset="-122"/>
              </a:rPr>
              <a:t>对于任一无向图</a:t>
            </a:r>
            <a:r>
              <a:rPr lang="en-US" altLang="zh-CN" sz="2400">
                <a:ea typeface="楷体_GB2312" pitchFamily="49" charset="-122"/>
              </a:rPr>
              <a:t>G=(V</a:t>
            </a:r>
            <a:r>
              <a:rPr lang="zh-CN" altLang="en-US" sz="2400">
                <a:ea typeface="楷体_GB2312" pitchFamily="49" charset="-122"/>
              </a:rPr>
              <a:t>，</a:t>
            </a:r>
            <a:r>
              <a:rPr lang="en-US" altLang="zh-CN" sz="2400">
                <a:ea typeface="楷体_GB2312" pitchFamily="49" charset="-122"/>
              </a:rPr>
              <a:t>E)</a:t>
            </a:r>
            <a:r>
              <a:rPr lang="zh-CN" altLang="en-US" sz="2400">
                <a:ea typeface="楷体_GB2312" pitchFamily="49" charset="-122"/>
              </a:rPr>
              <a:t>其</a:t>
            </a:r>
            <a:r>
              <a:rPr lang="zh-CN" altLang="en-US" sz="2400">
                <a:ea typeface="黑体" panose="02010609060101010101" pitchFamily="49" charset="-122"/>
              </a:rPr>
              <a:t>补图</a:t>
            </a:r>
            <a:r>
              <a:rPr lang="en-US" altLang="zh-CN" sz="2400">
                <a:ea typeface="黑体" panose="02010609060101010101" pitchFamily="49" charset="-122"/>
              </a:rPr>
              <a:t>G</a:t>
            </a:r>
            <a:r>
              <a:rPr lang="en-US" altLang="zh-CN" sz="2400">
                <a:ea typeface="楷体_GB2312" pitchFamily="49" charset="-122"/>
              </a:rPr>
              <a:t>=(V1</a:t>
            </a:r>
            <a:r>
              <a:rPr lang="zh-CN" altLang="en-US" sz="2400">
                <a:ea typeface="楷体_GB2312" pitchFamily="49" charset="-122"/>
              </a:rPr>
              <a:t>，</a:t>
            </a:r>
            <a:r>
              <a:rPr lang="en-US" altLang="zh-CN" sz="2400">
                <a:ea typeface="楷体_GB2312" pitchFamily="49" charset="-122"/>
              </a:rPr>
              <a:t>E1)</a:t>
            </a:r>
            <a:r>
              <a:rPr lang="zh-CN" altLang="en-US" sz="2400">
                <a:ea typeface="楷体_GB2312" pitchFamily="49" charset="-122"/>
              </a:rPr>
              <a:t>定义为：</a:t>
            </a:r>
            <a:r>
              <a:rPr lang="en-US" altLang="zh-CN" sz="2400">
                <a:ea typeface="楷体_GB2312" pitchFamily="49" charset="-122"/>
              </a:rPr>
              <a:t>V1=V</a:t>
            </a:r>
            <a:r>
              <a:rPr lang="zh-CN" altLang="en-US" sz="2400">
                <a:ea typeface="楷体_GB2312" pitchFamily="49" charset="-122"/>
              </a:rPr>
              <a:t>，且</a:t>
            </a:r>
            <a:r>
              <a:rPr lang="en-US" altLang="zh-CN" sz="2400">
                <a:ea typeface="楷体_GB2312" pitchFamily="49" charset="-122"/>
              </a:rPr>
              <a:t>(u</a:t>
            </a:r>
            <a:r>
              <a:rPr lang="zh-CN" altLang="en-US" sz="2400">
                <a:ea typeface="楷体_GB2312" pitchFamily="49" charset="-122"/>
              </a:rPr>
              <a:t>，</a:t>
            </a:r>
            <a:r>
              <a:rPr lang="en-US" altLang="zh-CN" sz="2400">
                <a:ea typeface="楷体_GB2312" pitchFamily="49" charset="-122"/>
              </a:rPr>
              <a:t>v)</a:t>
            </a:r>
            <a:r>
              <a:rPr lang="en-US" altLang="zh-CN" sz="2400">
                <a:ea typeface="楷体_GB2312" pitchFamily="49" charset="-122"/>
                <a:sym typeface="Symbol" panose="05050102010706020507" pitchFamily="18" charset="2"/>
              </a:rPr>
              <a:t></a:t>
            </a:r>
            <a:r>
              <a:rPr lang="en-US" altLang="zh-CN" sz="2400">
                <a:ea typeface="楷体_GB2312" pitchFamily="49" charset="-122"/>
              </a:rPr>
              <a:t>E1</a:t>
            </a:r>
            <a:r>
              <a:rPr lang="zh-CN" altLang="en-US" sz="2400">
                <a:ea typeface="楷体_GB2312" pitchFamily="49" charset="-122"/>
              </a:rPr>
              <a:t>当且仅当</a:t>
            </a:r>
            <a:r>
              <a:rPr lang="en-US" altLang="zh-CN" sz="2400">
                <a:ea typeface="楷体_GB2312" pitchFamily="49" charset="-122"/>
              </a:rPr>
              <a:t>(u</a:t>
            </a:r>
            <a:r>
              <a:rPr lang="zh-CN" altLang="en-US" sz="2400">
                <a:ea typeface="楷体_GB2312" pitchFamily="49" charset="-122"/>
              </a:rPr>
              <a:t>，</a:t>
            </a:r>
            <a:r>
              <a:rPr lang="en-US" altLang="zh-CN" sz="2400">
                <a:ea typeface="楷体_GB2312" pitchFamily="49" charset="-122"/>
              </a:rPr>
              <a:t>v)</a:t>
            </a:r>
            <a:r>
              <a:rPr lang="en-US" altLang="zh-CN" sz="2400">
                <a:ea typeface="楷体_GB2312" pitchFamily="49" charset="-122"/>
                <a:sym typeface="Symbol" panose="05050102010706020507" pitchFamily="18" charset="2"/>
              </a:rPr>
              <a:t></a:t>
            </a:r>
            <a:r>
              <a:rPr lang="en-US" altLang="zh-CN" sz="2400">
                <a:ea typeface="楷体_GB2312" pitchFamily="49" charset="-122"/>
              </a:rPr>
              <a:t>E</a:t>
            </a:r>
            <a:r>
              <a:rPr lang="zh-CN" altLang="en-US" sz="2400">
                <a:ea typeface="楷体_GB2312" pitchFamily="49" charset="-122"/>
              </a:rPr>
              <a:t>。</a:t>
            </a:r>
          </a:p>
        </p:txBody>
      </p:sp>
      <p:sp>
        <p:nvSpPr>
          <p:cNvPr id="304135" name="Text Box 7"/>
          <p:cNvSpPr txBox="1">
            <a:spLocks noChangeArrowheads="1"/>
          </p:cNvSpPr>
          <p:nvPr/>
        </p:nvSpPr>
        <p:spPr bwMode="auto">
          <a:xfrm>
            <a:off x="323850" y="4292600"/>
            <a:ext cx="6008688" cy="457200"/>
          </a:xfrm>
          <a:prstGeom prst="rect">
            <a:avLst/>
          </a:prstGeom>
          <a:solidFill>
            <a:srgbClr val="FFCC00"/>
          </a:solidFill>
          <a:ln>
            <a:noFill/>
          </a:ln>
          <a:effectLst/>
          <a:extLs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2400" b="1">
                <a:latin typeface="黑体" panose="02010609060101010101" pitchFamily="49" charset="-122"/>
                <a:ea typeface="黑体" panose="02010609060101010101" pitchFamily="49" charset="-122"/>
              </a:rPr>
              <a:t>U</a:t>
            </a:r>
            <a:r>
              <a:rPr lang="zh-CN" altLang="en-US" sz="2400" b="1">
                <a:latin typeface="黑体" panose="02010609060101010101" pitchFamily="49" charset="-122"/>
                <a:ea typeface="黑体" panose="02010609060101010101" pitchFamily="49" charset="-122"/>
              </a:rPr>
              <a:t>是</a:t>
            </a:r>
            <a:r>
              <a:rPr lang="en-US" altLang="zh-CN" sz="2400" b="1">
                <a:latin typeface="黑体" panose="02010609060101010101" pitchFamily="49" charset="-122"/>
                <a:ea typeface="黑体" panose="02010609060101010101" pitchFamily="49" charset="-122"/>
              </a:rPr>
              <a:t>G</a:t>
            </a:r>
            <a:r>
              <a:rPr lang="zh-CN" altLang="en-US" sz="2400" b="1">
                <a:latin typeface="黑体" panose="02010609060101010101" pitchFamily="49" charset="-122"/>
                <a:ea typeface="黑体" panose="02010609060101010101" pitchFamily="49" charset="-122"/>
              </a:rPr>
              <a:t>的最大团当且仅当</a:t>
            </a:r>
            <a:r>
              <a:rPr lang="en-US" altLang="zh-CN" sz="2400" b="1">
                <a:latin typeface="黑体" panose="02010609060101010101" pitchFamily="49" charset="-122"/>
                <a:ea typeface="黑体" panose="02010609060101010101" pitchFamily="49" charset="-122"/>
              </a:rPr>
              <a:t>U</a:t>
            </a:r>
            <a:r>
              <a:rPr lang="zh-CN" altLang="en-US" sz="2400" b="1">
                <a:latin typeface="黑体" panose="02010609060101010101" pitchFamily="49" charset="-122"/>
                <a:ea typeface="黑体" panose="02010609060101010101" pitchFamily="49" charset="-122"/>
              </a:rPr>
              <a:t>是</a:t>
            </a:r>
            <a:r>
              <a:rPr lang="en-US" altLang="zh-CN" sz="2400" b="1">
                <a:latin typeface="黑体" panose="02010609060101010101" pitchFamily="49" charset="-122"/>
                <a:ea typeface="黑体" panose="02010609060101010101" pitchFamily="49" charset="-122"/>
              </a:rPr>
              <a:t>G</a:t>
            </a:r>
            <a:r>
              <a:rPr lang="zh-CN" altLang="en-US" sz="2400" b="1">
                <a:latin typeface="黑体" panose="02010609060101010101" pitchFamily="49" charset="-122"/>
                <a:ea typeface="黑体" panose="02010609060101010101" pitchFamily="49" charset="-122"/>
              </a:rPr>
              <a:t>的最大独立集。</a:t>
            </a:r>
          </a:p>
        </p:txBody>
      </p:sp>
      <p:sp>
        <p:nvSpPr>
          <p:cNvPr id="304136" name="Line 8"/>
          <p:cNvSpPr>
            <a:spLocks noChangeShapeType="1"/>
          </p:cNvSpPr>
          <p:nvPr/>
        </p:nvSpPr>
        <p:spPr bwMode="auto">
          <a:xfrm>
            <a:off x="4716463" y="3429000"/>
            <a:ext cx="21590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304137" name="Line 9"/>
          <p:cNvSpPr>
            <a:spLocks noChangeShapeType="1"/>
          </p:cNvSpPr>
          <p:nvPr/>
        </p:nvSpPr>
        <p:spPr bwMode="auto">
          <a:xfrm>
            <a:off x="3924300" y="4365625"/>
            <a:ext cx="21590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grpSp>
        <p:nvGrpSpPr>
          <p:cNvPr id="304168" name="Group 40"/>
          <p:cNvGrpSpPr>
            <a:grpSpLocks/>
          </p:cNvGrpSpPr>
          <p:nvPr/>
        </p:nvGrpSpPr>
        <p:grpSpPr bwMode="auto">
          <a:xfrm>
            <a:off x="1379538" y="4930775"/>
            <a:ext cx="2667000" cy="1400175"/>
            <a:chOff x="869" y="3106"/>
            <a:chExt cx="1680" cy="882"/>
          </a:xfrm>
        </p:grpSpPr>
        <p:sp>
          <p:nvSpPr>
            <p:cNvPr id="304138" name="Oval 10"/>
            <p:cNvSpPr>
              <a:spLocks noChangeArrowheads="1"/>
            </p:cNvSpPr>
            <p:nvPr/>
          </p:nvSpPr>
          <p:spPr bwMode="auto">
            <a:xfrm>
              <a:off x="886" y="3106"/>
              <a:ext cx="199" cy="229"/>
            </a:xfrm>
            <a:prstGeom prst="ellipse">
              <a:avLst/>
            </a:prstGeom>
            <a:solidFill>
              <a:srgbClr val="99CC00"/>
            </a:solidFill>
            <a:ln w="12700" algn="ctr">
              <a:solidFill>
                <a:schemeClr val="tx1"/>
              </a:solidFill>
              <a:round/>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1</a:t>
              </a:r>
            </a:p>
          </p:txBody>
        </p:sp>
        <p:sp>
          <p:nvSpPr>
            <p:cNvPr id="304140" name="Oval 12"/>
            <p:cNvSpPr>
              <a:spLocks noChangeArrowheads="1"/>
            </p:cNvSpPr>
            <p:nvPr/>
          </p:nvSpPr>
          <p:spPr bwMode="auto">
            <a:xfrm>
              <a:off x="1699" y="3107"/>
              <a:ext cx="199" cy="229"/>
            </a:xfrm>
            <a:prstGeom prst="ellipse">
              <a:avLst/>
            </a:prstGeom>
            <a:solidFill>
              <a:srgbClr val="99CC00"/>
            </a:solidFill>
            <a:ln w="12700" algn="ctr">
              <a:solidFill>
                <a:schemeClr val="tx1"/>
              </a:solidFill>
              <a:round/>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2</a:t>
              </a:r>
            </a:p>
          </p:txBody>
        </p:sp>
        <p:sp>
          <p:nvSpPr>
            <p:cNvPr id="304141" name="Oval 13"/>
            <p:cNvSpPr>
              <a:spLocks noChangeArrowheads="1"/>
            </p:cNvSpPr>
            <p:nvPr/>
          </p:nvSpPr>
          <p:spPr bwMode="auto">
            <a:xfrm>
              <a:off x="869" y="3759"/>
              <a:ext cx="199" cy="229"/>
            </a:xfrm>
            <a:prstGeom prst="ellipse">
              <a:avLst/>
            </a:prstGeom>
            <a:solidFill>
              <a:srgbClr val="FFCC00"/>
            </a:solidFill>
            <a:ln w="12700" algn="ctr">
              <a:solidFill>
                <a:schemeClr val="tx1"/>
              </a:solidFill>
              <a:round/>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4</a:t>
              </a:r>
            </a:p>
          </p:txBody>
        </p:sp>
        <p:sp>
          <p:nvSpPr>
            <p:cNvPr id="304142" name="Oval 14"/>
            <p:cNvSpPr>
              <a:spLocks noChangeArrowheads="1"/>
            </p:cNvSpPr>
            <p:nvPr/>
          </p:nvSpPr>
          <p:spPr bwMode="auto">
            <a:xfrm>
              <a:off x="1699" y="3759"/>
              <a:ext cx="199" cy="229"/>
            </a:xfrm>
            <a:prstGeom prst="ellipse">
              <a:avLst/>
            </a:prstGeom>
            <a:solidFill>
              <a:srgbClr val="99CC00"/>
            </a:solidFill>
            <a:ln w="12700" algn="ctr">
              <a:solidFill>
                <a:schemeClr val="tx1"/>
              </a:solidFill>
              <a:round/>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5</a:t>
              </a:r>
            </a:p>
          </p:txBody>
        </p:sp>
        <p:sp>
          <p:nvSpPr>
            <p:cNvPr id="304143" name="Oval 15"/>
            <p:cNvSpPr>
              <a:spLocks noChangeArrowheads="1"/>
            </p:cNvSpPr>
            <p:nvPr/>
          </p:nvSpPr>
          <p:spPr bwMode="auto">
            <a:xfrm>
              <a:off x="2350" y="3404"/>
              <a:ext cx="199" cy="229"/>
            </a:xfrm>
            <a:prstGeom prst="ellipse">
              <a:avLst/>
            </a:prstGeom>
            <a:solidFill>
              <a:srgbClr val="FFCC00"/>
            </a:solidFill>
            <a:ln w="12700" algn="ctr">
              <a:solidFill>
                <a:schemeClr val="tx1"/>
              </a:solidFill>
              <a:round/>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3</a:t>
              </a:r>
            </a:p>
          </p:txBody>
        </p:sp>
        <p:cxnSp>
          <p:nvCxnSpPr>
            <p:cNvPr id="304146" name="AutoShape 18"/>
            <p:cNvCxnSpPr>
              <a:cxnSpLocks noChangeShapeType="1"/>
              <a:stCxn id="304138" idx="6"/>
              <a:endCxn id="304140" idx="2"/>
            </p:cNvCxnSpPr>
            <p:nvPr/>
          </p:nvCxnSpPr>
          <p:spPr bwMode="auto">
            <a:xfrm>
              <a:off x="1085" y="3221"/>
              <a:ext cx="614" cy="1"/>
            </a:xfrm>
            <a:prstGeom prst="straightConnector1">
              <a:avLst/>
            </a:prstGeom>
            <a:noFill/>
            <a:ln w="50800">
              <a:solidFill>
                <a:srgbClr val="FF66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cxnSp>
        <p:cxnSp>
          <p:nvCxnSpPr>
            <p:cNvPr id="304147" name="AutoShape 19"/>
            <p:cNvCxnSpPr>
              <a:cxnSpLocks noChangeShapeType="1"/>
              <a:stCxn id="304138" idx="4"/>
              <a:endCxn id="304141" idx="0"/>
            </p:cNvCxnSpPr>
            <p:nvPr/>
          </p:nvCxnSpPr>
          <p:spPr bwMode="auto">
            <a:xfrm flipH="1">
              <a:off x="969" y="3335"/>
              <a:ext cx="17" cy="424"/>
            </a:xfrm>
            <a:prstGeom prst="straightConnector1">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cxnSp>
        <p:cxnSp>
          <p:nvCxnSpPr>
            <p:cNvPr id="304148" name="AutoShape 20"/>
            <p:cNvCxnSpPr>
              <a:cxnSpLocks noChangeShapeType="1"/>
              <a:stCxn id="304141" idx="6"/>
              <a:endCxn id="304142" idx="2"/>
            </p:cNvCxnSpPr>
            <p:nvPr/>
          </p:nvCxnSpPr>
          <p:spPr bwMode="auto">
            <a:xfrm>
              <a:off x="1068" y="3874"/>
              <a:ext cx="631" cy="0"/>
            </a:xfrm>
            <a:prstGeom prst="straightConnector1">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cxnSp>
        <p:cxnSp>
          <p:nvCxnSpPr>
            <p:cNvPr id="304149" name="AutoShape 21"/>
            <p:cNvCxnSpPr>
              <a:cxnSpLocks noChangeShapeType="1"/>
              <a:stCxn id="304142" idx="0"/>
              <a:endCxn id="304140" idx="4"/>
            </p:cNvCxnSpPr>
            <p:nvPr/>
          </p:nvCxnSpPr>
          <p:spPr bwMode="auto">
            <a:xfrm flipV="1">
              <a:off x="1799" y="3336"/>
              <a:ext cx="0" cy="423"/>
            </a:xfrm>
            <a:prstGeom prst="straightConnector1">
              <a:avLst/>
            </a:prstGeom>
            <a:noFill/>
            <a:ln w="50800">
              <a:solidFill>
                <a:srgbClr val="FF66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cxnSp>
        <p:cxnSp>
          <p:nvCxnSpPr>
            <p:cNvPr id="304150" name="AutoShape 22"/>
            <p:cNvCxnSpPr>
              <a:cxnSpLocks noChangeShapeType="1"/>
              <a:stCxn id="304138" idx="5"/>
              <a:endCxn id="304142" idx="1"/>
            </p:cNvCxnSpPr>
            <p:nvPr/>
          </p:nvCxnSpPr>
          <p:spPr bwMode="auto">
            <a:xfrm>
              <a:off x="1056" y="3301"/>
              <a:ext cx="672" cy="492"/>
            </a:xfrm>
            <a:prstGeom prst="straightConnector1">
              <a:avLst/>
            </a:prstGeom>
            <a:noFill/>
            <a:ln w="50800">
              <a:solidFill>
                <a:srgbClr val="FF66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cxnSp>
        <p:cxnSp>
          <p:nvCxnSpPr>
            <p:cNvPr id="304151" name="AutoShape 23"/>
            <p:cNvCxnSpPr>
              <a:cxnSpLocks noChangeShapeType="1"/>
              <a:stCxn id="304143" idx="1"/>
              <a:endCxn id="304140" idx="6"/>
            </p:cNvCxnSpPr>
            <p:nvPr/>
          </p:nvCxnSpPr>
          <p:spPr bwMode="auto">
            <a:xfrm flipH="1" flipV="1">
              <a:off x="1898" y="3222"/>
              <a:ext cx="481" cy="216"/>
            </a:xfrm>
            <a:prstGeom prst="straightConnector1">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cxnSp>
        <p:cxnSp>
          <p:nvCxnSpPr>
            <p:cNvPr id="304152" name="AutoShape 24"/>
            <p:cNvCxnSpPr>
              <a:cxnSpLocks noChangeShapeType="1"/>
              <a:stCxn id="304142" idx="6"/>
              <a:endCxn id="304143" idx="3"/>
            </p:cNvCxnSpPr>
            <p:nvPr/>
          </p:nvCxnSpPr>
          <p:spPr bwMode="auto">
            <a:xfrm flipV="1">
              <a:off x="1898" y="3599"/>
              <a:ext cx="481" cy="275"/>
            </a:xfrm>
            <a:prstGeom prst="straightConnector1">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cxnSp>
      </p:grpSp>
      <p:grpSp>
        <p:nvGrpSpPr>
          <p:cNvPr id="304165" name="Group 37"/>
          <p:cNvGrpSpPr>
            <a:grpSpLocks/>
          </p:cNvGrpSpPr>
          <p:nvPr/>
        </p:nvGrpSpPr>
        <p:grpSpPr bwMode="auto">
          <a:xfrm>
            <a:off x="4956175" y="5016500"/>
            <a:ext cx="2365375" cy="1303338"/>
            <a:chOff x="2362" y="3217"/>
            <a:chExt cx="1309" cy="722"/>
          </a:xfrm>
        </p:grpSpPr>
        <p:sp>
          <p:nvSpPr>
            <p:cNvPr id="304153" name="Oval 25"/>
            <p:cNvSpPr>
              <a:spLocks noChangeArrowheads="1"/>
            </p:cNvSpPr>
            <p:nvPr/>
          </p:nvSpPr>
          <p:spPr bwMode="auto">
            <a:xfrm>
              <a:off x="2375" y="3237"/>
              <a:ext cx="175" cy="202"/>
            </a:xfrm>
            <a:prstGeom prst="ellipse">
              <a:avLst/>
            </a:prstGeom>
            <a:solidFill>
              <a:srgbClr val="99CC00"/>
            </a:solidFill>
            <a:ln w="12700" algn="ctr">
              <a:solidFill>
                <a:schemeClr val="tx1"/>
              </a:solidFill>
              <a:round/>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1</a:t>
              </a:r>
            </a:p>
          </p:txBody>
        </p:sp>
        <p:sp>
          <p:nvSpPr>
            <p:cNvPr id="304154" name="Oval 26"/>
            <p:cNvSpPr>
              <a:spLocks noChangeArrowheads="1"/>
            </p:cNvSpPr>
            <p:nvPr/>
          </p:nvSpPr>
          <p:spPr bwMode="auto">
            <a:xfrm>
              <a:off x="3119" y="3217"/>
              <a:ext cx="175" cy="201"/>
            </a:xfrm>
            <a:prstGeom prst="ellipse">
              <a:avLst/>
            </a:prstGeom>
            <a:solidFill>
              <a:srgbClr val="99CC00"/>
            </a:solidFill>
            <a:ln w="12700" algn="ctr">
              <a:solidFill>
                <a:schemeClr val="tx1"/>
              </a:solidFill>
              <a:round/>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2</a:t>
              </a:r>
            </a:p>
          </p:txBody>
        </p:sp>
        <p:sp>
          <p:nvSpPr>
            <p:cNvPr id="304155" name="Oval 27"/>
            <p:cNvSpPr>
              <a:spLocks noChangeArrowheads="1"/>
            </p:cNvSpPr>
            <p:nvPr/>
          </p:nvSpPr>
          <p:spPr bwMode="auto">
            <a:xfrm>
              <a:off x="2362" y="3738"/>
              <a:ext cx="175" cy="201"/>
            </a:xfrm>
            <a:prstGeom prst="ellipse">
              <a:avLst/>
            </a:prstGeom>
            <a:solidFill>
              <a:srgbClr val="FFCC00"/>
            </a:solidFill>
            <a:ln w="12700" algn="ctr">
              <a:solidFill>
                <a:schemeClr val="tx1"/>
              </a:solidFill>
              <a:round/>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4</a:t>
              </a:r>
            </a:p>
          </p:txBody>
        </p:sp>
        <p:sp>
          <p:nvSpPr>
            <p:cNvPr id="304156" name="Oval 28"/>
            <p:cNvSpPr>
              <a:spLocks noChangeArrowheads="1"/>
            </p:cNvSpPr>
            <p:nvPr/>
          </p:nvSpPr>
          <p:spPr bwMode="auto">
            <a:xfrm>
              <a:off x="3119" y="3716"/>
              <a:ext cx="175" cy="201"/>
            </a:xfrm>
            <a:prstGeom prst="ellipse">
              <a:avLst/>
            </a:prstGeom>
            <a:solidFill>
              <a:srgbClr val="99CC00"/>
            </a:solidFill>
            <a:ln w="12700" algn="ctr">
              <a:solidFill>
                <a:schemeClr val="tx1"/>
              </a:solidFill>
              <a:round/>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5</a:t>
              </a:r>
            </a:p>
          </p:txBody>
        </p:sp>
        <p:sp>
          <p:nvSpPr>
            <p:cNvPr id="304157" name="Oval 29"/>
            <p:cNvSpPr>
              <a:spLocks noChangeArrowheads="1"/>
            </p:cNvSpPr>
            <p:nvPr/>
          </p:nvSpPr>
          <p:spPr bwMode="auto">
            <a:xfrm>
              <a:off x="3496" y="3466"/>
              <a:ext cx="175" cy="201"/>
            </a:xfrm>
            <a:prstGeom prst="ellipse">
              <a:avLst/>
            </a:prstGeom>
            <a:solidFill>
              <a:srgbClr val="FFCC00"/>
            </a:solidFill>
            <a:ln w="12700" algn="ctr">
              <a:solidFill>
                <a:schemeClr val="tx1"/>
              </a:solidFill>
              <a:round/>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3</a:t>
              </a:r>
            </a:p>
          </p:txBody>
        </p:sp>
        <p:cxnSp>
          <p:nvCxnSpPr>
            <p:cNvPr id="304159" name="AutoShape 31"/>
            <p:cNvCxnSpPr>
              <a:cxnSpLocks noChangeShapeType="1"/>
              <a:stCxn id="304153" idx="6"/>
              <a:endCxn id="304157" idx="2"/>
            </p:cNvCxnSpPr>
            <p:nvPr/>
          </p:nvCxnSpPr>
          <p:spPr bwMode="auto">
            <a:xfrm>
              <a:off x="2562" y="3339"/>
              <a:ext cx="922" cy="228"/>
            </a:xfrm>
            <a:prstGeom prst="straightConnector1">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cxnSp>
        <p:cxnSp>
          <p:nvCxnSpPr>
            <p:cNvPr id="304160" name="AutoShape 32"/>
            <p:cNvCxnSpPr>
              <a:cxnSpLocks noChangeShapeType="1"/>
              <a:stCxn id="304155" idx="7"/>
              <a:endCxn id="304157" idx="2"/>
            </p:cNvCxnSpPr>
            <p:nvPr/>
          </p:nvCxnSpPr>
          <p:spPr bwMode="auto">
            <a:xfrm flipV="1">
              <a:off x="2520" y="3567"/>
              <a:ext cx="964" cy="191"/>
            </a:xfrm>
            <a:prstGeom prst="straightConnector1">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cxnSp>
        <p:cxnSp>
          <p:nvCxnSpPr>
            <p:cNvPr id="304163" name="AutoShape 35"/>
            <p:cNvCxnSpPr>
              <a:cxnSpLocks noChangeShapeType="1"/>
              <a:stCxn id="304155" idx="7"/>
              <a:endCxn id="304154" idx="2"/>
            </p:cNvCxnSpPr>
            <p:nvPr/>
          </p:nvCxnSpPr>
          <p:spPr bwMode="auto">
            <a:xfrm flipV="1">
              <a:off x="2520" y="3318"/>
              <a:ext cx="587" cy="440"/>
            </a:xfrm>
            <a:prstGeom prst="straightConnector1">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cxnSp>
      </p:grpSp>
    </p:spTree>
    <p:extLst>
      <p:ext uri="{BB962C8B-B14F-4D97-AF65-F5344CB8AC3E}">
        <p14:creationId xmlns="" xmlns:p14="http://schemas.microsoft.com/office/powerpoint/2010/main" val="29887546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2"/>
          <p:cNvSpPr>
            <a:spLocks noGrp="1"/>
          </p:cNvSpPr>
          <p:nvPr>
            <p:ph type="sldNum" sz="quarter" idx="12"/>
          </p:nvPr>
        </p:nvSpPr>
        <p:spPr/>
        <p:txBody>
          <a:bodyPr/>
          <a:lstStyle/>
          <a:p>
            <a:fld id="{C1B14FD1-8119-47EE-99CF-45B54407D0C6}" type="slidenum">
              <a:rPr lang="zh-CN" altLang="en-US"/>
              <a:pPr/>
              <a:t>36</a:t>
            </a:fld>
            <a:endParaRPr lang="en-US" altLang="zh-CN"/>
          </a:p>
        </p:txBody>
      </p:sp>
      <p:sp>
        <p:nvSpPr>
          <p:cNvPr id="305156"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en-US" dirty="0" err="1">
                <a:solidFill>
                  <a:srgbClr val="FF0000"/>
                </a:solidFill>
                <a:effectLst>
                  <a:outerShdw blurRad="38100" dist="38100" dir="2700000" algn="tl">
                    <a:srgbClr val="C0C0C0"/>
                  </a:outerShdw>
                </a:effectLst>
                <a:ea typeface="黑体" panose="02010609060101010101" pitchFamily="49" charset="-122"/>
              </a:rPr>
              <a:t>最大团问题</a:t>
            </a:r>
            <a:endParaRPr lang="zh-CN" altLang="en-US" dirty="0">
              <a:solidFill>
                <a:srgbClr val="FF0000"/>
              </a:solidFill>
              <a:effectLst>
                <a:outerShdw blurRad="38100" dist="38100" dir="2700000" algn="tl">
                  <a:srgbClr val="C0C0C0"/>
                </a:outerShdw>
              </a:effectLst>
              <a:ea typeface="黑体" panose="02010609060101010101" pitchFamily="49" charset="-122"/>
            </a:endParaRPr>
          </a:p>
        </p:txBody>
      </p:sp>
      <p:sp>
        <p:nvSpPr>
          <p:cNvPr id="305157" name="Text Box 5"/>
          <p:cNvSpPr txBox="1">
            <a:spLocks noChangeArrowheads="1"/>
          </p:cNvSpPr>
          <p:nvPr/>
        </p:nvSpPr>
        <p:spPr bwMode="auto">
          <a:xfrm>
            <a:off x="395288" y="765175"/>
            <a:ext cx="8497887" cy="1311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000">
                <a:ea typeface="楷体_GB2312" pitchFamily="49" charset="-122"/>
              </a:rPr>
              <a:t>解空间：子集树</a:t>
            </a:r>
          </a:p>
          <a:p>
            <a:pPr>
              <a:buClr>
                <a:schemeClr val="accent2"/>
              </a:buClr>
              <a:buFontTx/>
              <a:buChar char="•"/>
            </a:pPr>
            <a:r>
              <a:rPr lang="zh-CN" altLang="en-US" sz="2000">
                <a:ea typeface="楷体_GB2312" pitchFamily="49" charset="-122"/>
              </a:rPr>
              <a:t>可行性约束函数：顶点</a:t>
            </a:r>
            <a:r>
              <a:rPr lang="en-US" altLang="zh-CN" sz="2000">
                <a:ea typeface="楷体_GB2312" pitchFamily="49" charset="-122"/>
              </a:rPr>
              <a:t>i</a:t>
            </a:r>
            <a:r>
              <a:rPr lang="zh-CN" altLang="en-US" sz="2000">
                <a:ea typeface="楷体_GB2312" pitchFamily="49" charset="-122"/>
              </a:rPr>
              <a:t>到已选入的顶点集中每一个顶点都有边相连。 </a:t>
            </a:r>
          </a:p>
          <a:p>
            <a:pPr>
              <a:buClr>
                <a:schemeClr val="accent2"/>
              </a:buClr>
              <a:buFontTx/>
              <a:buChar char="•"/>
            </a:pPr>
            <a:r>
              <a:rPr lang="zh-CN" altLang="en-US" sz="2000">
                <a:ea typeface="楷体_GB2312" pitchFamily="49" charset="-122"/>
              </a:rPr>
              <a:t>上界函数：有足够多的可选择顶点使得算法有可能在右子树中找到更大的团。 </a:t>
            </a:r>
          </a:p>
        </p:txBody>
      </p:sp>
      <p:sp>
        <p:nvSpPr>
          <p:cNvPr id="305158" name="Text Box 6"/>
          <p:cNvSpPr txBox="1">
            <a:spLocks noChangeArrowheads="1"/>
          </p:cNvSpPr>
          <p:nvPr/>
        </p:nvSpPr>
        <p:spPr bwMode="auto">
          <a:xfrm>
            <a:off x="323850" y="2120900"/>
            <a:ext cx="3894138" cy="47371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spAutoFit/>
          </a:bodyPr>
          <a:lstStyle/>
          <a:p>
            <a:r>
              <a:rPr kumimoji="1" lang="en-US" altLang="zh-CN" sz="1600"/>
              <a:t>void Clique::</a:t>
            </a:r>
            <a:r>
              <a:rPr kumimoji="1" lang="en-US" altLang="zh-CN" sz="1600" b="1"/>
              <a:t>Backtrack</a:t>
            </a:r>
            <a:r>
              <a:rPr kumimoji="1" lang="en-US" altLang="zh-CN" sz="1600"/>
              <a:t>(int i)</a:t>
            </a:r>
          </a:p>
          <a:p>
            <a:r>
              <a:rPr kumimoji="1" lang="en-US" altLang="zh-CN" sz="1600"/>
              <a:t>{// </a:t>
            </a:r>
            <a:r>
              <a:rPr kumimoji="1" lang="zh-CN" altLang="en-US" sz="1600"/>
              <a:t>计算最大团</a:t>
            </a:r>
          </a:p>
          <a:p>
            <a:r>
              <a:rPr kumimoji="1" lang="zh-CN" altLang="en-US" sz="1600"/>
              <a:t>   </a:t>
            </a:r>
            <a:r>
              <a:rPr kumimoji="1" lang="en-US" altLang="zh-CN" sz="1600"/>
              <a:t>if (i &gt; n) {// </a:t>
            </a:r>
            <a:r>
              <a:rPr kumimoji="1" lang="zh-CN" altLang="en-US" sz="1600"/>
              <a:t>到达叶结点</a:t>
            </a:r>
          </a:p>
          <a:p>
            <a:r>
              <a:rPr kumimoji="1" lang="zh-CN" altLang="en-US" sz="1600"/>
              <a:t>      </a:t>
            </a:r>
            <a:r>
              <a:rPr kumimoji="1" lang="en-US" altLang="zh-CN" sz="1600"/>
              <a:t>for (int j = 1; j &lt;= n; j++) bestx[j] = x[j];</a:t>
            </a:r>
          </a:p>
          <a:p>
            <a:r>
              <a:rPr kumimoji="1" lang="en-US" altLang="zh-CN" sz="1600"/>
              <a:t>      bestn = cn;   return;}</a:t>
            </a:r>
          </a:p>
          <a:p>
            <a:r>
              <a:rPr kumimoji="1" lang="en-US" altLang="zh-CN" sz="1600"/>
              <a:t>   // </a:t>
            </a:r>
            <a:r>
              <a:rPr kumimoji="1" lang="zh-CN" altLang="en-US" sz="1600"/>
              <a:t>检查顶点 </a:t>
            </a:r>
            <a:r>
              <a:rPr kumimoji="1" lang="en-US" altLang="zh-CN" sz="1600"/>
              <a:t>i </a:t>
            </a:r>
            <a:r>
              <a:rPr kumimoji="1" lang="zh-CN" altLang="en-US" sz="1600"/>
              <a:t>与当前团的连接</a:t>
            </a:r>
          </a:p>
          <a:p>
            <a:r>
              <a:rPr kumimoji="1" lang="zh-CN" altLang="en-US" sz="1600"/>
              <a:t>   </a:t>
            </a:r>
            <a:r>
              <a:rPr kumimoji="1" lang="en-US" altLang="zh-CN" sz="1600"/>
              <a:t>int OK = 1;</a:t>
            </a:r>
          </a:p>
          <a:p>
            <a:r>
              <a:rPr kumimoji="1" lang="en-US" altLang="zh-CN" sz="1600"/>
              <a:t>   for (int j = 1; j &lt; i; j++)</a:t>
            </a:r>
          </a:p>
          <a:p>
            <a:r>
              <a:rPr kumimoji="1" lang="en-US" altLang="zh-CN" sz="1600"/>
              <a:t>      if (x[j] &amp;&amp; a[i][j] == 0) {</a:t>
            </a:r>
          </a:p>
          <a:p>
            <a:r>
              <a:rPr kumimoji="1" lang="en-US" altLang="zh-CN" sz="1600"/>
              <a:t>         // i</a:t>
            </a:r>
            <a:r>
              <a:rPr kumimoji="1" lang="zh-CN" altLang="en-US" sz="1600"/>
              <a:t>与</a:t>
            </a:r>
            <a:r>
              <a:rPr kumimoji="1" lang="en-US" altLang="zh-CN" sz="1600"/>
              <a:t>j</a:t>
            </a:r>
            <a:r>
              <a:rPr kumimoji="1" lang="zh-CN" altLang="en-US" sz="1600"/>
              <a:t>不相连</a:t>
            </a:r>
          </a:p>
          <a:p>
            <a:r>
              <a:rPr kumimoji="1" lang="zh-CN" altLang="en-US" sz="1600"/>
              <a:t>         </a:t>
            </a:r>
            <a:r>
              <a:rPr kumimoji="1" lang="en-US" altLang="zh-CN" sz="1600"/>
              <a:t>OK = 0;  break;}</a:t>
            </a:r>
          </a:p>
          <a:p>
            <a:r>
              <a:rPr kumimoji="1" lang="en-US" altLang="zh-CN" sz="1600"/>
              <a:t>   if (OK) {// </a:t>
            </a:r>
            <a:r>
              <a:rPr kumimoji="1" lang="zh-CN" altLang="en-US" sz="1600"/>
              <a:t>进入左子树</a:t>
            </a:r>
          </a:p>
          <a:p>
            <a:r>
              <a:rPr kumimoji="1" lang="zh-CN" altLang="en-US" sz="1600"/>
              <a:t>      </a:t>
            </a:r>
            <a:r>
              <a:rPr kumimoji="1" lang="en-US" altLang="zh-CN" sz="1600"/>
              <a:t>x[i] = 1;  cn++;</a:t>
            </a:r>
          </a:p>
          <a:p>
            <a:r>
              <a:rPr kumimoji="1" lang="en-US" altLang="zh-CN" sz="1600"/>
              <a:t>      Backtrack(i+1);</a:t>
            </a:r>
          </a:p>
          <a:p>
            <a:r>
              <a:rPr kumimoji="1" lang="en-US" altLang="zh-CN" sz="1600"/>
              <a:t>      x[i] = 0; cn--;}</a:t>
            </a:r>
          </a:p>
          <a:p>
            <a:r>
              <a:rPr kumimoji="1" lang="en-US" altLang="zh-CN" sz="1600"/>
              <a:t>   if (cn + n - i &gt; bestn) {// </a:t>
            </a:r>
            <a:r>
              <a:rPr kumimoji="1" lang="zh-CN" altLang="en-US" sz="1600"/>
              <a:t>进入右子树</a:t>
            </a:r>
          </a:p>
          <a:p>
            <a:r>
              <a:rPr kumimoji="1" lang="zh-CN" altLang="en-US" sz="1600"/>
              <a:t>      </a:t>
            </a:r>
            <a:r>
              <a:rPr kumimoji="1" lang="en-US" altLang="zh-CN" sz="1600"/>
              <a:t>x[i] = 0;</a:t>
            </a:r>
          </a:p>
          <a:p>
            <a:r>
              <a:rPr kumimoji="1" lang="en-US" altLang="zh-CN" sz="1600"/>
              <a:t>      Backtrack(i+1);}</a:t>
            </a:r>
          </a:p>
          <a:p>
            <a:r>
              <a:rPr kumimoji="1" lang="en-US" altLang="zh-CN" sz="1600"/>
              <a:t>}</a:t>
            </a:r>
          </a:p>
        </p:txBody>
      </p:sp>
      <p:sp>
        <p:nvSpPr>
          <p:cNvPr id="305160" name="AutoShape 8"/>
          <p:cNvSpPr>
            <a:spLocks noChangeArrowheads="1"/>
          </p:cNvSpPr>
          <p:nvPr/>
        </p:nvSpPr>
        <p:spPr bwMode="auto">
          <a:xfrm>
            <a:off x="1187450" y="3500438"/>
            <a:ext cx="6943725" cy="1346200"/>
          </a:xfrm>
          <a:prstGeom prst="roundRect">
            <a:avLst>
              <a:gd name="adj" fmla="val 16667"/>
            </a:avLst>
          </a:prstGeom>
          <a:solidFill>
            <a:schemeClr val="bg1"/>
          </a:solidFill>
          <a:ln w="38100">
            <a:solidFill>
              <a:srgbClr val="063DE8"/>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ea typeface="黑体" panose="02010609060101010101" pitchFamily="49" charset="-122"/>
              </a:rPr>
              <a:t>复杂度分析</a:t>
            </a:r>
          </a:p>
          <a:p>
            <a:pPr eaLnBrk="0" hangingPunct="0"/>
            <a:r>
              <a:rPr lang="zh-CN" altLang="en-US" sz="2400">
                <a:ea typeface="楷体_GB2312" pitchFamily="49" charset="-122"/>
                <a:sym typeface="Wingdings" panose="05000000000000000000" pitchFamily="2" charset="2"/>
              </a:rPr>
              <a:t>最大团问题的回溯算法</a:t>
            </a:r>
            <a:r>
              <a:rPr lang="en-US" altLang="zh-CN" sz="2400" b="1">
                <a:ea typeface="楷体_GB2312" pitchFamily="49" charset="-122"/>
                <a:sym typeface="Wingdings" panose="05000000000000000000" pitchFamily="2" charset="2"/>
              </a:rPr>
              <a:t>backtrack</a:t>
            </a:r>
            <a:r>
              <a:rPr lang="zh-CN" altLang="en-US" sz="2400">
                <a:ea typeface="楷体_GB2312" pitchFamily="49" charset="-122"/>
                <a:sym typeface="Wingdings" panose="05000000000000000000" pitchFamily="2" charset="2"/>
              </a:rPr>
              <a:t>所需的计算时间显然为</a:t>
            </a:r>
            <a:r>
              <a:rPr lang="en-US" altLang="zh-CN" sz="2400">
                <a:ea typeface="楷体_GB2312" pitchFamily="49" charset="-122"/>
                <a:sym typeface="Wingdings" panose="05000000000000000000" pitchFamily="2" charset="2"/>
              </a:rPr>
              <a:t>O(n2</a:t>
            </a:r>
            <a:r>
              <a:rPr lang="en-US" altLang="zh-CN" sz="2400" baseline="30000">
                <a:ea typeface="楷体_GB2312" pitchFamily="49" charset="-122"/>
                <a:sym typeface="Wingdings" panose="05000000000000000000" pitchFamily="2" charset="2"/>
              </a:rPr>
              <a:t>n</a:t>
            </a:r>
            <a:r>
              <a:rPr lang="en-US" altLang="zh-CN" sz="2400">
                <a:ea typeface="楷体_GB2312" pitchFamily="49" charset="-122"/>
                <a:sym typeface="Wingdings" panose="05000000000000000000" pitchFamily="2" charset="2"/>
              </a:rPr>
              <a:t>)</a:t>
            </a:r>
            <a:r>
              <a:rPr lang="zh-CN" altLang="en-US" sz="2400">
                <a:ea typeface="楷体_GB2312" pitchFamily="49" charset="-122"/>
                <a:sym typeface="Wingdings" panose="05000000000000000000" pitchFamily="2" charset="2"/>
              </a:rPr>
              <a:t>。</a:t>
            </a:r>
          </a:p>
        </p:txBody>
      </p:sp>
      <p:grpSp>
        <p:nvGrpSpPr>
          <p:cNvPr id="305161" name="Group 9"/>
          <p:cNvGrpSpPr>
            <a:grpSpLocks/>
          </p:cNvGrpSpPr>
          <p:nvPr/>
        </p:nvGrpSpPr>
        <p:grpSpPr bwMode="auto">
          <a:xfrm>
            <a:off x="5599113" y="1938338"/>
            <a:ext cx="2338387" cy="1258887"/>
            <a:chOff x="1258" y="3306"/>
            <a:chExt cx="1311" cy="705"/>
          </a:xfrm>
        </p:grpSpPr>
        <p:sp>
          <p:nvSpPr>
            <p:cNvPr id="305162" name="Oval 10"/>
            <p:cNvSpPr>
              <a:spLocks noChangeArrowheads="1"/>
            </p:cNvSpPr>
            <p:nvPr/>
          </p:nvSpPr>
          <p:spPr bwMode="auto">
            <a:xfrm>
              <a:off x="1270" y="3306"/>
              <a:ext cx="178" cy="204"/>
            </a:xfrm>
            <a:prstGeom prst="ellipse">
              <a:avLst/>
            </a:prstGeom>
            <a:solidFill>
              <a:srgbClr val="99CC00"/>
            </a:solidFill>
            <a:ln w="12700" algn="ctr">
              <a:solidFill>
                <a:schemeClr val="tx1"/>
              </a:solidFill>
              <a:round/>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1</a:t>
              </a:r>
            </a:p>
          </p:txBody>
        </p:sp>
        <p:sp>
          <p:nvSpPr>
            <p:cNvPr id="305163" name="Oval 11"/>
            <p:cNvSpPr>
              <a:spLocks noChangeArrowheads="1"/>
            </p:cNvSpPr>
            <p:nvPr/>
          </p:nvSpPr>
          <p:spPr bwMode="auto">
            <a:xfrm>
              <a:off x="1882" y="3307"/>
              <a:ext cx="199" cy="204"/>
            </a:xfrm>
            <a:prstGeom prst="ellipse">
              <a:avLst/>
            </a:prstGeom>
            <a:solidFill>
              <a:srgbClr val="99CC00"/>
            </a:solidFill>
            <a:ln w="12700" algn="ctr">
              <a:solidFill>
                <a:schemeClr val="tx1"/>
              </a:solidFill>
              <a:round/>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anchor="ctr">
              <a:spAutoFit/>
            </a:bodyPr>
            <a:lstStyle/>
            <a:p>
              <a:pPr algn="ctr"/>
              <a:r>
                <a:rPr lang="en-US" altLang="zh-CN" sz="1200" b="1">
                  <a:ea typeface="楷体_GB2312" pitchFamily="49" charset="-122"/>
                </a:rPr>
                <a:t>2</a:t>
              </a:r>
            </a:p>
          </p:txBody>
        </p:sp>
        <p:sp>
          <p:nvSpPr>
            <p:cNvPr id="305164" name="Oval 12"/>
            <p:cNvSpPr>
              <a:spLocks noChangeArrowheads="1"/>
            </p:cNvSpPr>
            <p:nvPr/>
          </p:nvSpPr>
          <p:spPr bwMode="auto">
            <a:xfrm>
              <a:off x="1258" y="3807"/>
              <a:ext cx="177" cy="204"/>
            </a:xfrm>
            <a:prstGeom prst="ellipse">
              <a:avLst/>
            </a:prstGeom>
            <a:solidFill>
              <a:srgbClr val="FFCC00"/>
            </a:solidFill>
            <a:ln w="12700" algn="ctr">
              <a:solidFill>
                <a:schemeClr val="tx1"/>
              </a:solidFill>
              <a:round/>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4</a:t>
              </a:r>
            </a:p>
          </p:txBody>
        </p:sp>
        <p:sp>
          <p:nvSpPr>
            <p:cNvPr id="305165" name="Oval 13"/>
            <p:cNvSpPr>
              <a:spLocks noChangeArrowheads="1"/>
            </p:cNvSpPr>
            <p:nvPr/>
          </p:nvSpPr>
          <p:spPr bwMode="auto">
            <a:xfrm>
              <a:off x="1892" y="3807"/>
              <a:ext cx="178" cy="204"/>
            </a:xfrm>
            <a:prstGeom prst="ellipse">
              <a:avLst/>
            </a:prstGeom>
            <a:solidFill>
              <a:srgbClr val="99CC00"/>
            </a:solidFill>
            <a:ln w="12700" algn="ctr">
              <a:solidFill>
                <a:schemeClr val="tx1"/>
              </a:solidFill>
              <a:round/>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5</a:t>
              </a:r>
            </a:p>
          </p:txBody>
        </p:sp>
        <p:sp>
          <p:nvSpPr>
            <p:cNvPr id="305166" name="Oval 14"/>
            <p:cNvSpPr>
              <a:spLocks noChangeArrowheads="1"/>
            </p:cNvSpPr>
            <p:nvPr/>
          </p:nvSpPr>
          <p:spPr bwMode="auto">
            <a:xfrm>
              <a:off x="2392" y="3534"/>
              <a:ext cx="177" cy="204"/>
            </a:xfrm>
            <a:prstGeom prst="ellipse">
              <a:avLst/>
            </a:prstGeom>
            <a:solidFill>
              <a:srgbClr val="FFCC00"/>
            </a:solidFill>
            <a:ln w="12700" algn="ctr">
              <a:solidFill>
                <a:schemeClr val="tx1"/>
              </a:solidFill>
              <a:round/>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nchor="ctr">
              <a:spAutoFit/>
            </a:bodyPr>
            <a:lstStyle/>
            <a:p>
              <a:pPr algn="ctr"/>
              <a:r>
                <a:rPr lang="en-US" altLang="zh-CN" sz="1200" b="1">
                  <a:ea typeface="楷体_GB2312" pitchFamily="49" charset="-122"/>
                </a:rPr>
                <a:t>3</a:t>
              </a:r>
            </a:p>
          </p:txBody>
        </p:sp>
        <p:cxnSp>
          <p:nvCxnSpPr>
            <p:cNvPr id="305167" name="AutoShape 15"/>
            <p:cNvCxnSpPr>
              <a:cxnSpLocks noChangeShapeType="1"/>
              <a:stCxn id="305162" idx="6"/>
              <a:endCxn id="305163" idx="2"/>
            </p:cNvCxnSpPr>
            <p:nvPr/>
          </p:nvCxnSpPr>
          <p:spPr bwMode="auto">
            <a:xfrm>
              <a:off x="1459" y="3409"/>
              <a:ext cx="423" cy="1"/>
            </a:xfrm>
            <a:prstGeom prst="straightConnector1">
              <a:avLst/>
            </a:prstGeom>
            <a:noFill/>
            <a:ln w="50800">
              <a:solidFill>
                <a:srgbClr val="FF66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cxnSp>
        <p:cxnSp>
          <p:nvCxnSpPr>
            <p:cNvPr id="305168" name="AutoShape 16"/>
            <p:cNvCxnSpPr>
              <a:cxnSpLocks noChangeShapeType="1"/>
              <a:stCxn id="305162" idx="4"/>
              <a:endCxn id="305164" idx="0"/>
            </p:cNvCxnSpPr>
            <p:nvPr/>
          </p:nvCxnSpPr>
          <p:spPr bwMode="auto">
            <a:xfrm flipH="1">
              <a:off x="1347" y="3523"/>
              <a:ext cx="13" cy="271"/>
            </a:xfrm>
            <a:prstGeom prst="straightConnector1">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cxnSp>
        <p:cxnSp>
          <p:nvCxnSpPr>
            <p:cNvPr id="305169" name="AutoShape 17"/>
            <p:cNvCxnSpPr>
              <a:cxnSpLocks noChangeShapeType="1"/>
              <a:stCxn id="305164" idx="6"/>
              <a:endCxn id="305165" idx="2"/>
            </p:cNvCxnSpPr>
            <p:nvPr/>
          </p:nvCxnSpPr>
          <p:spPr bwMode="auto">
            <a:xfrm>
              <a:off x="1446" y="3909"/>
              <a:ext cx="436" cy="0"/>
            </a:xfrm>
            <a:prstGeom prst="straightConnector1">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cxnSp>
        <p:cxnSp>
          <p:nvCxnSpPr>
            <p:cNvPr id="305170" name="AutoShape 18"/>
            <p:cNvCxnSpPr>
              <a:cxnSpLocks noChangeShapeType="1"/>
              <a:stCxn id="305165" idx="0"/>
              <a:endCxn id="305163" idx="4"/>
            </p:cNvCxnSpPr>
            <p:nvPr/>
          </p:nvCxnSpPr>
          <p:spPr bwMode="auto">
            <a:xfrm flipV="1">
              <a:off x="1982" y="3524"/>
              <a:ext cx="0" cy="270"/>
            </a:xfrm>
            <a:prstGeom prst="straightConnector1">
              <a:avLst/>
            </a:prstGeom>
            <a:noFill/>
            <a:ln w="50800">
              <a:solidFill>
                <a:srgbClr val="FF66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cxnSp>
        <p:cxnSp>
          <p:nvCxnSpPr>
            <p:cNvPr id="305171" name="AutoShape 19"/>
            <p:cNvCxnSpPr>
              <a:cxnSpLocks noChangeShapeType="1"/>
              <a:stCxn id="305162" idx="5"/>
              <a:endCxn id="305165" idx="1"/>
            </p:cNvCxnSpPr>
            <p:nvPr/>
          </p:nvCxnSpPr>
          <p:spPr bwMode="auto">
            <a:xfrm>
              <a:off x="1430" y="3489"/>
              <a:ext cx="481" cy="339"/>
            </a:xfrm>
            <a:prstGeom prst="straightConnector1">
              <a:avLst/>
            </a:prstGeom>
            <a:noFill/>
            <a:ln w="50800">
              <a:solidFill>
                <a:srgbClr val="FF66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cxnSp>
        <p:cxnSp>
          <p:nvCxnSpPr>
            <p:cNvPr id="305172" name="AutoShape 20"/>
            <p:cNvCxnSpPr>
              <a:cxnSpLocks noChangeShapeType="1"/>
              <a:stCxn id="305166" idx="1"/>
              <a:endCxn id="305163" idx="6"/>
            </p:cNvCxnSpPr>
            <p:nvPr/>
          </p:nvCxnSpPr>
          <p:spPr bwMode="auto">
            <a:xfrm flipH="1" flipV="1">
              <a:off x="2081" y="3410"/>
              <a:ext cx="329" cy="146"/>
            </a:xfrm>
            <a:prstGeom prst="straightConnector1">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cxnSp>
        <p:cxnSp>
          <p:nvCxnSpPr>
            <p:cNvPr id="305173" name="AutoShape 21"/>
            <p:cNvCxnSpPr>
              <a:cxnSpLocks noChangeShapeType="1"/>
              <a:stCxn id="305165" idx="6"/>
              <a:endCxn id="305166" idx="3"/>
            </p:cNvCxnSpPr>
            <p:nvPr/>
          </p:nvCxnSpPr>
          <p:spPr bwMode="auto">
            <a:xfrm flipV="1">
              <a:off x="2081" y="3717"/>
              <a:ext cx="329" cy="192"/>
            </a:xfrm>
            <a:prstGeom prst="straightConnector1">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cxnSp>
      </p:grpSp>
    </p:spTree>
    <p:extLst>
      <p:ext uri="{BB962C8B-B14F-4D97-AF65-F5344CB8AC3E}">
        <p14:creationId xmlns="" xmlns:p14="http://schemas.microsoft.com/office/powerpoint/2010/main" val="31365602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5160"/>
                                        </p:tgtEl>
                                        <p:attrNameLst>
                                          <p:attrName>style.visibility</p:attrName>
                                        </p:attrNameLst>
                                      </p:cBhvr>
                                      <p:to>
                                        <p:strVal val="visible"/>
                                      </p:to>
                                    </p:set>
                                    <p:animEffect transition="in" filter="blinds(horizontal)">
                                      <p:cBhvr>
                                        <p:cTn id="7" dur="500"/>
                                        <p:tgtEl>
                                          <p:spTgt spid="305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6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fld id="{BB806332-78BB-4779-B6A7-0527200626E8}" type="slidenum">
              <a:rPr lang="zh-CN" altLang="en-US"/>
              <a:pPr/>
              <a:t>37</a:t>
            </a:fld>
            <a:endParaRPr lang="en-US" altLang="zh-CN"/>
          </a:p>
        </p:txBody>
      </p:sp>
      <p:sp>
        <p:nvSpPr>
          <p:cNvPr id="309252"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a:effectLst>
                  <a:outerShdw blurRad="38100" dist="38100" dir="2700000" algn="tl">
                    <a:srgbClr val="C0C0C0"/>
                  </a:outerShdw>
                </a:effectLst>
                <a:ea typeface="黑体" panose="02010609060101010101" pitchFamily="49" charset="-122"/>
              </a:rPr>
              <a:t>进一步改进</a:t>
            </a:r>
            <a:endParaRPr lang="zh-CN" altLang="en-US">
              <a:effectLst>
                <a:outerShdw blurRad="38100" dist="38100" dir="2700000" algn="tl">
                  <a:srgbClr val="C0C0C0"/>
                </a:outerShdw>
              </a:effectLst>
              <a:ea typeface="黑体" panose="02010609060101010101" pitchFamily="49" charset="-122"/>
            </a:endParaRPr>
          </a:p>
        </p:txBody>
      </p:sp>
      <p:sp>
        <p:nvSpPr>
          <p:cNvPr id="309253" name="Text Box 5"/>
          <p:cNvSpPr txBox="1">
            <a:spLocks noChangeArrowheads="1"/>
          </p:cNvSpPr>
          <p:nvPr/>
        </p:nvSpPr>
        <p:spPr bwMode="auto">
          <a:xfrm>
            <a:off x="395288" y="908050"/>
            <a:ext cx="8280400" cy="4840288"/>
          </a:xfrm>
          <a:prstGeom prst="rect">
            <a:avLst/>
          </a:prstGeom>
          <a:solidFill>
            <a:schemeClr val="hlink"/>
          </a:solidFill>
          <a:ln w="50800">
            <a:solidFill>
              <a:srgbClr val="FF6600"/>
            </a:solidFill>
            <a:miter lim="800000"/>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800">
                <a:ea typeface="黑体" panose="02010609060101010101" pitchFamily="49" charset="-122"/>
              </a:rPr>
              <a:t>选择合适的搜索顺序</a:t>
            </a:r>
            <a:r>
              <a:rPr lang="zh-CN" altLang="en-US" sz="2800">
                <a:ea typeface="楷体_GB2312" pitchFamily="49" charset="-122"/>
              </a:rPr>
              <a:t>，可以使得上界函数更有效的发挥作用。例如在搜索之前可以将顶点按度从小到大排序。这在某种意义上相当于给回溯法加入了启发性。</a:t>
            </a:r>
          </a:p>
          <a:p>
            <a:pPr>
              <a:buClr>
                <a:schemeClr val="accent2"/>
              </a:buClr>
              <a:buFontTx/>
              <a:buChar char="•"/>
            </a:pPr>
            <a:r>
              <a:rPr lang="zh-CN" altLang="en-US" sz="2800">
                <a:ea typeface="楷体_GB2312" pitchFamily="49" charset="-122"/>
              </a:rPr>
              <a:t>定义</a:t>
            </a:r>
            <a:r>
              <a:rPr lang="en-US" altLang="zh-CN" sz="2800">
                <a:ea typeface="楷体_GB2312" pitchFamily="49" charset="-122"/>
              </a:rPr>
              <a:t>Si={v</a:t>
            </a:r>
            <a:r>
              <a:rPr lang="en-US" altLang="zh-CN" sz="2800" baseline="-25000">
                <a:ea typeface="楷体_GB2312" pitchFamily="49" charset="-122"/>
              </a:rPr>
              <a:t>i</a:t>
            </a:r>
            <a:r>
              <a:rPr lang="en-US" altLang="zh-CN" sz="2800">
                <a:ea typeface="楷体_GB2312" pitchFamily="49" charset="-122"/>
              </a:rPr>
              <a:t>,v</a:t>
            </a:r>
            <a:r>
              <a:rPr lang="en-US" altLang="zh-CN" sz="2800" baseline="-25000">
                <a:ea typeface="楷体_GB2312" pitchFamily="49" charset="-122"/>
              </a:rPr>
              <a:t>i+1</a:t>
            </a:r>
            <a:r>
              <a:rPr lang="en-US" altLang="zh-CN" sz="2800">
                <a:ea typeface="楷体_GB2312" pitchFamily="49" charset="-122"/>
              </a:rPr>
              <a:t>,...,v</a:t>
            </a:r>
            <a:r>
              <a:rPr lang="en-US" altLang="zh-CN" sz="2800" baseline="-25000">
                <a:ea typeface="楷体_GB2312" pitchFamily="49" charset="-122"/>
              </a:rPr>
              <a:t>n</a:t>
            </a:r>
            <a:r>
              <a:rPr lang="en-US" altLang="zh-CN" sz="2800">
                <a:ea typeface="楷体_GB2312" pitchFamily="49" charset="-122"/>
              </a:rPr>
              <a:t>}</a:t>
            </a:r>
            <a:r>
              <a:rPr lang="zh-CN" altLang="en-US" sz="2800">
                <a:ea typeface="楷体_GB2312" pitchFamily="49" charset="-122"/>
              </a:rPr>
              <a:t>，依次求出</a:t>
            </a:r>
            <a:r>
              <a:rPr lang="en-US" altLang="zh-CN" sz="2800">
                <a:ea typeface="楷体_GB2312" pitchFamily="49" charset="-122"/>
              </a:rPr>
              <a:t>S</a:t>
            </a:r>
            <a:r>
              <a:rPr lang="en-US" altLang="zh-CN" sz="2800" baseline="-25000">
                <a:ea typeface="楷体_GB2312" pitchFamily="49" charset="-122"/>
              </a:rPr>
              <a:t>n</a:t>
            </a:r>
            <a:r>
              <a:rPr lang="en-US" altLang="zh-CN" sz="2800">
                <a:ea typeface="楷体_GB2312" pitchFamily="49" charset="-122"/>
              </a:rPr>
              <a:t>,S</a:t>
            </a:r>
            <a:r>
              <a:rPr lang="en-US" altLang="zh-CN" sz="2800" baseline="-25000">
                <a:ea typeface="楷体_GB2312" pitchFamily="49" charset="-122"/>
              </a:rPr>
              <a:t>n-1</a:t>
            </a:r>
            <a:r>
              <a:rPr lang="en-US" altLang="zh-CN" sz="2800">
                <a:ea typeface="楷体_GB2312" pitchFamily="49" charset="-122"/>
              </a:rPr>
              <a:t>,...,S</a:t>
            </a:r>
            <a:r>
              <a:rPr lang="en-US" altLang="zh-CN" sz="2800" baseline="-25000">
                <a:ea typeface="楷体_GB2312" pitchFamily="49" charset="-122"/>
              </a:rPr>
              <a:t>1</a:t>
            </a:r>
            <a:r>
              <a:rPr lang="zh-CN" altLang="en-US" sz="2800">
                <a:ea typeface="楷体_GB2312" pitchFamily="49" charset="-122"/>
              </a:rPr>
              <a:t>的解。从而得到一个</a:t>
            </a:r>
            <a:r>
              <a:rPr lang="zh-CN" altLang="en-US" sz="2800">
                <a:ea typeface="黑体" panose="02010609060101010101" pitchFamily="49" charset="-122"/>
              </a:rPr>
              <a:t>更精确的上界函数</a:t>
            </a:r>
            <a:r>
              <a:rPr lang="zh-CN" altLang="en-US" sz="2800">
                <a:ea typeface="楷体_GB2312" pitchFamily="49" charset="-122"/>
              </a:rPr>
              <a:t>，若</a:t>
            </a:r>
            <a:r>
              <a:rPr lang="en-US" altLang="zh-CN" sz="2800">
                <a:ea typeface="楷体_GB2312" pitchFamily="49" charset="-122"/>
              </a:rPr>
              <a:t>cn+S</a:t>
            </a:r>
            <a:r>
              <a:rPr lang="en-US" altLang="zh-CN" sz="2800" baseline="-25000">
                <a:ea typeface="楷体_GB2312" pitchFamily="49" charset="-122"/>
              </a:rPr>
              <a:t>i</a:t>
            </a:r>
            <a:r>
              <a:rPr lang="en-US" altLang="zh-CN" sz="2800">
                <a:ea typeface="楷体_GB2312" pitchFamily="49" charset="-122"/>
              </a:rPr>
              <a:t>&lt;=max</a:t>
            </a:r>
            <a:r>
              <a:rPr lang="zh-CN" altLang="en-US" sz="2800">
                <a:ea typeface="楷体_GB2312" pitchFamily="49" charset="-122"/>
              </a:rPr>
              <a:t>则剪枝。同时注意到：从</a:t>
            </a:r>
            <a:r>
              <a:rPr lang="en-US" altLang="zh-CN" sz="2800">
                <a:ea typeface="楷体_GB2312" pitchFamily="49" charset="-122"/>
              </a:rPr>
              <a:t>S</a:t>
            </a:r>
            <a:r>
              <a:rPr lang="en-US" altLang="zh-CN" sz="2800" baseline="-25000">
                <a:ea typeface="楷体_GB2312" pitchFamily="49" charset="-122"/>
              </a:rPr>
              <a:t>i+1</a:t>
            </a:r>
            <a:r>
              <a:rPr lang="zh-CN" altLang="en-US" sz="2800">
                <a:ea typeface="楷体_GB2312" pitchFamily="49" charset="-122"/>
              </a:rPr>
              <a:t>到</a:t>
            </a:r>
            <a:r>
              <a:rPr lang="en-US" altLang="zh-CN" sz="2800">
                <a:ea typeface="楷体_GB2312" pitchFamily="49" charset="-122"/>
              </a:rPr>
              <a:t>S</a:t>
            </a:r>
            <a:r>
              <a:rPr lang="en-US" altLang="zh-CN" sz="2800" baseline="-25000">
                <a:ea typeface="楷体_GB2312" pitchFamily="49" charset="-122"/>
              </a:rPr>
              <a:t>i</a:t>
            </a:r>
            <a:r>
              <a:rPr lang="zh-CN" altLang="en-US" sz="2800">
                <a:ea typeface="楷体_GB2312" pitchFamily="49" charset="-122"/>
              </a:rPr>
              <a:t>，如果找到一个更大的团，那么</a:t>
            </a:r>
            <a:r>
              <a:rPr lang="en-US" altLang="zh-CN" sz="2800">
                <a:ea typeface="楷体_GB2312" pitchFamily="49" charset="-122"/>
              </a:rPr>
              <a:t>v</a:t>
            </a:r>
            <a:r>
              <a:rPr lang="en-US" altLang="zh-CN" sz="2800" baseline="-25000">
                <a:ea typeface="楷体_GB2312" pitchFamily="49" charset="-122"/>
              </a:rPr>
              <a:t>i</a:t>
            </a:r>
            <a:r>
              <a:rPr lang="zh-CN" altLang="en-US" sz="2800">
                <a:ea typeface="楷体_GB2312" pitchFamily="49" charset="-122"/>
              </a:rPr>
              <a:t>必然属于找到的团，此时有</a:t>
            </a:r>
            <a:r>
              <a:rPr lang="en-US" altLang="zh-CN" sz="2800">
                <a:ea typeface="楷体_GB2312" pitchFamily="49" charset="-122"/>
              </a:rPr>
              <a:t>S</a:t>
            </a:r>
            <a:r>
              <a:rPr lang="en-US" altLang="zh-CN" sz="2800" baseline="-25000">
                <a:ea typeface="楷体_GB2312" pitchFamily="49" charset="-122"/>
              </a:rPr>
              <a:t>i</a:t>
            </a:r>
            <a:r>
              <a:rPr lang="en-US" altLang="zh-CN" sz="2800">
                <a:ea typeface="楷体_GB2312" pitchFamily="49" charset="-122"/>
              </a:rPr>
              <a:t>=S</a:t>
            </a:r>
            <a:r>
              <a:rPr lang="en-US" altLang="zh-CN" sz="2800" baseline="-25000">
                <a:ea typeface="楷体_GB2312" pitchFamily="49" charset="-122"/>
              </a:rPr>
              <a:t>i+1</a:t>
            </a:r>
            <a:r>
              <a:rPr lang="en-US" altLang="zh-CN" sz="2800">
                <a:ea typeface="楷体_GB2312" pitchFamily="49" charset="-122"/>
              </a:rPr>
              <a:t>+1</a:t>
            </a:r>
            <a:r>
              <a:rPr lang="zh-CN" altLang="en-US" sz="2800">
                <a:ea typeface="楷体_GB2312" pitchFamily="49" charset="-122"/>
              </a:rPr>
              <a:t>，否则</a:t>
            </a:r>
            <a:r>
              <a:rPr lang="en-US" altLang="zh-CN" sz="2800">
                <a:ea typeface="楷体_GB2312" pitchFamily="49" charset="-122"/>
              </a:rPr>
              <a:t>S</a:t>
            </a:r>
            <a:r>
              <a:rPr lang="en-US" altLang="zh-CN" sz="2800" baseline="-25000">
                <a:ea typeface="楷体_GB2312" pitchFamily="49" charset="-122"/>
              </a:rPr>
              <a:t>i</a:t>
            </a:r>
            <a:r>
              <a:rPr lang="en-US" altLang="zh-CN" sz="2800">
                <a:ea typeface="楷体_GB2312" pitchFamily="49" charset="-122"/>
              </a:rPr>
              <a:t>=S</a:t>
            </a:r>
            <a:r>
              <a:rPr lang="en-US" altLang="zh-CN" sz="2800" baseline="-25000">
                <a:ea typeface="楷体_GB2312" pitchFamily="49" charset="-122"/>
              </a:rPr>
              <a:t>i+1</a:t>
            </a:r>
            <a:r>
              <a:rPr lang="zh-CN" altLang="en-US" sz="2800">
                <a:ea typeface="楷体_GB2312" pitchFamily="49" charset="-122"/>
              </a:rPr>
              <a:t>。</a:t>
            </a:r>
            <a:r>
              <a:rPr lang="zh-CN" altLang="en-US" sz="2800">
                <a:latin typeface="黑体" panose="02010609060101010101" pitchFamily="49" charset="-122"/>
                <a:ea typeface="黑体" panose="02010609060101010101" pitchFamily="49" charset="-122"/>
              </a:rPr>
              <a:t>因此只要</a:t>
            </a:r>
            <a:r>
              <a:rPr lang="en-US" altLang="zh-CN" sz="2800">
                <a:latin typeface="黑体" panose="02010609060101010101" pitchFamily="49" charset="-122"/>
                <a:ea typeface="黑体" panose="02010609060101010101" pitchFamily="49" charset="-122"/>
              </a:rPr>
              <a:t>max</a:t>
            </a:r>
            <a:r>
              <a:rPr lang="zh-CN" altLang="en-US" sz="2800">
                <a:latin typeface="黑体" panose="02010609060101010101" pitchFamily="49" charset="-122"/>
                <a:ea typeface="黑体" panose="02010609060101010101" pitchFamily="49" charset="-122"/>
              </a:rPr>
              <a:t>的值被更新过，就可以确定已经找到最大值，不必再往下搜索了。</a:t>
            </a:r>
          </a:p>
        </p:txBody>
      </p:sp>
    </p:spTree>
    <p:extLst>
      <p:ext uri="{BB962C8B-B14F-4D97-AF65-F5344CB8AC3E}">
        <p14:creationId xmlns="" xmlns:p14="http://schemas.microsoft.com/office/powerpoint/2010/main" val="10157200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9253"/>
                                        </p:tgtEl>
                                        <p:attrNameLst>
                                          <p:attrName>style.visibility</p:attrName>
                                        </p:attrNameLst>
                                      </p:cBhvr>
                                      <p:to>
                                        <p:strVal val="visible"/>
                                      </p:to>
                                    </p:set>
                                    <p:animEffect transition="in" filter="blinds(horizontal)">
                                      <p:cBhvr>
                                        <p:cTn id="7" dur="500"/>
                                        <p:tgtEl>
                                          <p:spTgt spid="309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17DDA8AD-47A7-46FC-9ACF-B1FACB634CB0}" type="slidenum">
              <a:rPr lang="zh-CN" altLang="en-US"/>
              <a:pPr/>
              <a:t>38</a:t>
            </a:fld>
            <a:endParaRPr lang="en-US" altLang="zh-CN"/>
          </a:p>
        </p:txBody>
      </p:sp>
      <p:sp>
        <p:nvSpPr>
          <p:cNvPr id="306180"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en-US">
                <a:effectLst>
                  <a:outerShdw blurRad="38100" dist="38100" dir="2700000" algn="tl">
                    <a:srgbClr val="C0C0C0"/>
                  </a:outerShdw>
                </a:effectLst>
                <a:ea typeface="黑体" panose="02010609060101010101" pitchFamily="49" charset="-122"/>
              </a:rPr>
              <a:t>图的m着色问题</a:t>
            </a:r>
            <a:endParaRPr lang="zh-CN" altLang="en-US">
              <a:effectLst>
                <a:outerShdw blurRad="38100" dist="38100" dir="2700000" algn="tl">
                  <a:srgbClr val="C0C0C0"/>
                </a:outerShdw>
              </a:effectLst>
              <a:ea typeface="黑体" panose="02010609060101010101" pitchFamily="49" charset="-122"/>
            </a:endParaRPr>
          </a:p>
        </p:txBody>
      </p:sp>
      <p:sp>
        <p:nvSpPr>
          <p:cNvPr id="306181" name="Text Box 5"/>
          <p:cNvSpPr txBox="1">
            <a:spLocks noChangeArrowheads="1"/>
          </p:cNvSpPr>
          <p:nvPr/>
        </p:nvSpPr>
        <p:spPr bwMode="auto">
          <a:xfrm>
            <a:off x="323850" y="765175"/>
            <a:ext cx="8445500" cy="30813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800">
                <a:latin typeface="黑体" panose="02010609060101010101" pitchFamily="49" charset="-122"/>
                <a:ea typeface="黑体" panose="02010609060101010101" pitchFamily="49" charset="-122"/>
              </a:rPr>
              <a:t>给定无向连通图</a:t>
            </a:r>
            <a:r>
              <a:rPr lang="en-US" altLang="zh-CN" sz="2800">
                <a:latin typeface="黑体" panose="02010609060101010101" pitchFamily="49" charset="-122"/>
                <a:ea typeface="黑体" panose="02010609060101010101" pitchFamily="49" charset="-122"/>
              </a:rPr>
              <a:t>G</a:t>
            </a:r>
            <a:r>
              <a:rPr lang="zh-CN" altLang="en-US" sz="2800">
                <a:latin typeface="黑体" panose="02010609060101010101" pitchFamily="49" charset="-122"/>
                <a:ea typeface="黑体" panose="02010609060101010101" pitchFamily="49" charset="-122"/>
              </a:rPr>
              <a:t>和</a:t>
            </a:r>
            <a:r>
              <a:rPr lang="en-US" altLang="zh-CN" sz="2800">
                <a:latin typeface="黑体" panose="02010609060101010101" pitchFamily="49" charset="-122"/>
                <a:ea typeface="黑体" panose="02010609060101010101" pitchFamily="49" charset="-122"/>
              </a:rPr>
              <a:t>m</a:t>
            </a:r>
            <a:r>
              <a:rPr lang="zh-CN" altLang="en-US" sz="2800">
                <a:latin typeface="黑体" panose="02010609060101010101" pitchFamily="49" charset="-122"/>
                <a:ea typeface="黑体" panose="02010609060101010101" pitchFamily="49" charset="-122"/>
              </a:rPr>
              <a:t>种不同的颜色。用这些颜色为图</a:t>
            </a:r>
            <a:r>
              <a:rPr lang="en-US" altLang="zh-CN" sz="2800">
                <a:latin typeface="黑体" panose="02010609060101010101" pitchFamily="49" charset="-122"/>
                <a:ea typeface="黑体" panose="02010609060101010101" pitchFamily="49" charset="-122"/>
              </a:rPr>
              <a:t>G</a:t>
            </a:r>
            <a:r>
              <a:rPr lang="zh-CN" altLang="en-US" sz="2800">
                <a:latin typeface="黑体" panose="02010609060101010101" pitchFamily="49" charset="-122"/>
                <a:ea typeface="黑体" panose="02010609060101010101" pitchFamily="49" charset="-122"/>
              </a:rPr>
              <a:t>的各顶点着色，每个顶点着一种颜色。是否有一种着色法使</a:t>
            </a:r>
            <a:r>
              <a:rPr lang="en-US" altLang="zh-CN" sz="2800">
                <a:latin typeface="黑体" panose="02010609060101010101" pitchFamily="49" charset="-122"/>
                <a:ea typeface="黑体" panose="02010609060101010101" pitchFamily="49" charset="-122"/>
              </a:rPr>
              <a:t>G</a:t>
            </a:r>
            <a:r>
              <a:rPr lang="zh-CN" altLang="en-US" sz="2800">
                <a:latin typeface="黑体" panose="02010609060101010101" pitchFamily="49" charset="-122"/>
                <a:ea typeface="黑体" panose="02010609060101010101" pitchFamily="49" charset="-122"/>
              </a:rPr>
              <a:t>中每条边的</a:t>
            </a:r>
            <a:r>
              <a:rPr lang="en-US" altLang="zh-CN" sz="2800">
                <a:latin typeface="黑体" panose="02010609060101010101" pitchFamily="49" charset="-122"/>
                <a:ea typeface="黑体" panose="02010609060101010101" pitchFamily="49" charset="-122"/>
              </a:rPr>
              <a:t>2</a:t>
            </a:r>
            <a:r>
              <a:rPr lang="zh-CN" altLang="en-US" sz="2800">
                <a:latin typeface="黑体" panose="02010609060101010101" pitchFamily="49" charset="-122"/>
                <a:ea typeface="黑体" panose="02010609060101010101" pitchFamily="49" charset="-122"/>
              </a:rPr>
              <a:t>个顶点着不同颜色。这个问题是图的</a:t>
            </a:r>
            <a:r>
              <a:rPr lang="en-US" altLang="zh-CN" sz="2800">
                <a:latin typeface="黑体" panose="02010609060101010101" pitchFamily="49" charset="-122"/>
                <a:ea typeface="黑体" panose="02010609060101010101" pitchFamily="49" charset="-122"/>
              </a:rPr>
              <a:t>m</a:t>
            </a:r>
            <a:r>
              <a:rPr lang="zh-CN" altLang="en-US" sz="2800">
                <a:latin typeface="黑体" panose="02010609060101010101" pitchFamily="49" charset="-122"/>
                <a:ea typeface="黑体" panose="02010609060101010101" pitchFamily="49" charset="-122"/>
              </a:rPr>
              <a:t>可着色判定问题。若一个图最少需要</a:t>
            </a:r>
            <a:r>
              <a:rPr lang="en-US" altLang="zh-CN" sz="2800">
                <a:latin typeface="黑体" panose="02010609060101010101" pitchFamily="49" charset="-122"/>
                <a:ea typeface="黑体" panose="02010609060101010101" pitchFamily="49" charset="-122"/>
              </a:rPr>
              <a:t>m</a:t>
            </a:r>
            <a:r>
              <a:rPr lang="zh-CN" altLang="en-US" sz="2800">
                <a:latin typeface="黑体" panose="02010609060101010101" pitchFamily="49" charset="-122"/>
                <a:ea typeface="黑体" panose="02010609060101010101" pitchFamily="49" charset="-122"/>
              </a:rPr>
              <a:t>种颜色才能使图中每条边连接的</a:t>
            </a:r>
            <a:r>
              <a:rPr lang="en-US" altLang="zh-CN" sz="2800">
                <a:latin typeface="黑体" panose="02010609060101010101" pitchFamily="49" charset="-122"/>
                <a:ea typeface="黑体" panose="02010609060101010101" pitchFamily="49" charset="-122"/>
              </a:rPr>
              <a:t>2</a:t>
            </a:r>
            <a:r>
              <a:rPr lang="zh-CN" altLang="en-US" sz="2800">
                <a:latin typeface="黑体" panose="02010609060101010101" pitchFamily="49" charset="-122"/>
                <a:ea typeface="黑体" panose="02010609060101010101" pitchFamily="49" charset="-122"/>
              </a:rPr>
              <a:t>个顶点着不同颜色，则称这个数</a:t>
            </a:r>
            <a:r>
              <a:rPr lang="en-US" altLang="zh-CN" sz="2800">
                <a:latin typeface="黑体" panose="02010609060101010101" pitchFamily="49" charset="-122"/>
                <a:ea typeface="黑体" panose="02010609060101010101" pitchFamily="49" charset="-122"/>
              </a:rPr>
              <a:t>m</a:t>
            </a:r>
            <a:r>
              <a:rPr lang="zh-CN" altLang="en-US" sz="2800">
                <a:latin typeface="黑体" panose="02010609060101010101" pitchFamily="49" charset="-122"/>
                <a:ea typeface="黑体" panose="02010609060101010101" pitchFamily="49" charset="-122"/>
              </a:rPr>
              <a:t>为该图的色数。求一个图的色数</a:t>
            </a:r>
            <a:r>
              <a:rPr lang="en-US" altLang="zh-CN" sz="2800">
                <a:latin typeface="黑体" panose="02010609060101010101" pitchFamily="49" charset="-122"/>
                <a:ea typeface="黑体" panose="02010609060101010101" pitchFamily="49" charset="-122"/>
              </a:rPr>
              <a:t>m</a:t>
            </a:r>
            <a:r>
              <a:rPr lang="zh-CN" altLang="en-US" sz="2800">
                <a:latin typeface="黑体" panose="02010609060101010101" pitchFamily="49" charset="-122"/>
                <a:ea typeface="黑体" panose="02010609060101010101" pitchFamily="49" charset="-122"/>
              </a:rPr>
              <a:t>的问题称为图的</a:t>
            </a:r>
            <a:r>
              <a:rPr lang="en-US" altLang="zh-CN" sz="2800">
                <a:latin typeface="黑体" panose="02010609060101010101" pitchFamily="49" charset="-122"/>
                <a:ea typeface="黑体" panose="02010609060101010101" pitchFamily="49" charset="-122"/>
              </a:rPr>
              <a:t>m</a:t>
            </a:r>
            <a:r>
              <a:rPr lang="zh-CN" altLang="en-US" sz="2800">
                <a:latin typeface="黑体" panose="02010609060101010101" pitchFamily="49" charset="-122"/>
                <a:ea typeface="黑体" panose="02010609060101010101" pitchFamily="49" charset="-122"/>
              </a:rPr>
              <a:t>可着色优化问题。</a:t>
            </a:r>
          </a:p>
        </p:txBody>
      </p:sp>
      <p:graphicFrame>
        <p:nvGraphicFramePr>
          <p:cNvPr id="306183" name="Object 7"/>
          <p:cNvGraphicFramePr>
            <a:graphicFrameLocks noChangeAspect="1"/>
          </p:cNvGraphicFramePr>
          <p:nvPr/>
        </p:nvGraphicFramePr>
        <p:xfrm>
          <a:off x="1763713" y="4076700"/>
          <a:ext cx="5113337" cy="2179638"/>
        </p:xfrm>
        <a:graphic>
          <a:graphicData uri="http://schemas.openxmlformats.org/presentationml/2006/ole">
            <p:oleObj spid="_x0000_s10243" name="位图图像" r:id="rId3" imgW="2457143" imgH="1047619" progId="PBrush">
              <p:embed/>
            </p:oleObj>
          </a:graphicData>
        </a:graphic>
      </p:graphicFrame>
    </p:spTree>
    <p:extLst>
      <p:ext uri="{BB962C8B-B14F-4D97-AF65-F5344CB8AC3E}">
        <p14:creationId xmlns="" xmlns:p14="http://schemas.microsoft.com/office/powerpoint/2010/main" val="14423772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2"/>
          <p:cNvSpPr>
            <a:spLocks noGrp="1"/>
          </p:cNvSpPr>
          <p:nvPr>
            <p:ph type="sldNum" sz="quarter" idx="12"/>
          </p:nvPr>
        </p:nvSpPr>
        <p:spPr/>
        <p:txBody>
          <a:bodyPr/>
          <a:lstStyle/>
          <a:p>
            <a:fld id="{2FAEA057-A5E1-47BE-AC93-7FED19A23AE4}" type="slidenum">
              <a:rPr lang="zh-CN" altLang="en-US"/>
              <a:pPr/>
              <a:t>39</a:t>
            </a:fld>
            <a:endParaRPr lang="en-US" altLang="zh-CN"/>
          </a:p>
        </p:txBody>
      </p:sp>
      <p:sp>
        <p:nvSpPr>
          <p:cNvPr id="307204" name="Text Box 4"/>
          <p:cNvSpPr txBox="1">
            <a:spLocks noChangeArrowheads="1"/>
          </p:cNvSpPr>
          <p:nvPr/>
        </p:nvSpPr>
        <p:spPr bwMode="auto">
          <a:xfrm>
            <a:off x="395288" y="692150"/>
            <a:ext cx="8424862"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a:ea typeface="楷体_GB2312" pitchFamily="49" charset="-122"/>
              </a:rPr>
              <a:t>解向量：</a:t>
            </a:r>
            <a:r>
              <a:rPr lang="en-US" altLang="zh-CN" sz="2400">
                <a:ea typeface="楷体_GB2312" pitchFamily="49" charset="-122"/>
              </a:rPr>
              <a:t>(x</a:t>
            </a:r>
            <a:r>
              <a:rPr lang="en-US" altLang="zh-CN" sz="2400" baseline="-25000">
                <a:ea typeface="楷体_GB2312" pitchFamily="49" charset="-122"/>
              </a:rPr>
              <a:t>1</a:t>
            </a:r>
            <a:r>
              <a:rPr lang="en-US" altLang="zh-CN" sz="2400">
                <a:ea typeface="楷体_GB2312" pitchFamily="49" charset="-122"/>
              </a:rPr>
              <a:t>, x</a:t>
            </a:r>
            <a:r>
              <a:rPr lang="en-US" altLang="zh-CN" sz="2400" baseline="-25000">
                <a:ea typeface="楷体_GB2312" pitchFamily="49" charset="-122"/>
              </a:rPr>
              <a:t>2</a:t>
            </a:r>
            <a:r>
              <a:rPr lang="en-US" altLang="zh-CN" sz="2400">
                <a:ea typeface="楷体_GB2312" pitchFamily="49" charset="-122"/>
              </a:rPr>
              <a:t>, … , x</a:t>
            </a:r>
            <a:r>
              <a:rPr lang="en-US" altLang="zh-CN" sz="2400" baseline="-25000">
                <a:ea typeface="楷体_GB2312" pitchFamily="49" charset="-122"/>
              </a:rPr>
              <a:t>n</a:t>
            </a:r>
            <a:r>
              <a:rPr lang="en-US" altLang="zh-CN" sz="2400">
                <a:ea typeface="楷体_GB2312" pitchFamily="49" charset="-122"/>
              </a:rPr>
              <a:t>)</a:t>
            </a:r>
            <a:r>
              <a:rPr lang="zh-CN" altLang="en-US" sz="2400">
                <a:ea typeface="楷体_GB2312" pitchFamily="49" charset="-122"/>
              </a:rPr>
              <a:t>表示顶点</a:t>
            </a:r>
            <a:r>
              <a:rPr lang="en-US" altLang="zh-CN" sz="2400">
                <a:ea typeface="楷体_GB2312" pitchFamily="49" charset="-122"/>
              </a:rPr>
              <a:t>i</a:t>
            </a:r>
            <a:r>
              <a:rPr lang="zh-CN" altLang="en-US" sz="2400">
                <a:ea typeface="楷体_GB2312" pitchFamily="49" charset="-122"/>
              </a:rPr>
              <a:t>所着颜色</a:t>
            </a:r>
            <a:r>
              <a:rPr lang="en-US" altLang="zh-CN" sz="2400">
                <a:ea typeface="楷体_GB2312" pitchFamily="49" charset="-122"/>
              </a:rPr>
              <a:t>x[i]</a:t>
            </a:r>
            <a:r>
              <a:rPr lang="zh-CN" altLang="en-US" sz="2400">
                <a:ea typeface="楷体_GB2312" pitchFamily="49" charset="-122"/>
              </a:rPr>
              <a:t> </a:t>
            </a:r>
            <a:endParaRPr lang="en-US" altLang="zh-CN" sz="2400">
              <a:ea typeface="楷体_GB2312" pitchFamily="49" charset="-122"/>
            </a:endParaRPr>
          </a:p>
          <a:p>
            <a:pPr>
              <a:buClr>
                <a:schemeClr val="accent2"/>
              </a:buClr>
              <a:buFontTx/>
              <a:buChar char="•"/>
            </a:pPr>
            <a:r>
              <a:rPr lang="zh-CN" altLang="en-US" sz="2400">
                <a:ea typeface="楷体_GB2312" pitchFamily="49" charset="-122"/>
              </a:rPr>
              <a:t>可行性约束函数：顶点</a:t>
            </a:r>
            <a:r>
              <a:rPr lang="en-US" altLang="zh-CN" sz="2400">
                <a:ea typeface="楷体_GB2312" pitchFamily="49" charset="-122"/>
              </a:rPr>
              <a:t>i</a:t>
            </a:r>
            <a:r>
              <a:rPr lang="zh-CN" altLang="zh-CN" sz="2400">
                <a:ea typeface="楷体_GB2312" pitchFamily="49" charset="-122"/>
              </a:rPr>
              <a:t>与已着色的相邻顶点颜色不重复。</a:t>
            </a:r>
            <a:endParaRPr lang="en-US" altLang="zh-CN" sz="2400">
              <a:ea typeface="楷体_GB2312" pitchFamily="49" charset="-122"/>
            </a:endParaRPr>
          </a:p>
        </p:txBody>
      </p:sp>
      <p:sp>
        <p:nvSpPr>
          <p:cNvPr id="307205" name="Rectangle 5"/>
          <p:cNvSpPr>
            <a:spLocks noChangeArrowheads="1"/>
          </p:cNvSpPr>
          <p:nvPr/>
        </p:nvSpPr>
        <p:spPr bwMode="auto">
          <a:xfrm>
            <a:off x="611188" y="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en-US">
                <a:effectLst>
                  <a:outerShdw blurRad="38100" dist="38100" dir="2700000" algn="tl">
                    <a:srgbClr val="C0C0C0"/>
                  </a:outerShdw>
                </a:effectLst>
                <a:ea typeface="黑体" panose="02010609060101010101" pitchFamily="49" charset="-122"/>
              </a:rPr>
              <a:t>图的m着色问题</a:t>
            </a:r>
            <a:endParaRPr lang="zh-CN" altLang="en-US">
              <a:effectLst>
                <a:outerShdw blurRad="38100" dist="38100" dir="2700000" algn="tl">
                  <a:srgbClr val="C0C0C0"/>
                </a:outerShdw>
              </a:effectLst>
              <a:ea typeface="黑体" panose="02010609060101010101" pitchFamily="49" charset="-122"/>
            </a:endParaRPr>
          </a:p>
        </p:txBody>
      </p:sp>
      <p:pic>
        <p:nvPicPr>
          <p:cNvPr id="307206" name="Picture 6" descr="t570"/>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067175" y="2565400"/>
            <a:ext cx="5076825" cy="1579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207" name="Text Box 7"/>
          <p:cNvSpPr txBox="1">
            <a:spLocks noChangeArrowheads="1"/>
          </p:cNvSpPr>
          <p:nvPr/>
        </p:nvSpPr>
        <p:spPr bwMode="auto">
          <a:xfrm>
            <a:off x="395288" y="1533525"/>
            <a:ext cx="4037012" cy="4981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spAutoFit/>
          </a:bodyPr>
          <a:lstStyle/>
          <a:p>
            <a:r>
              <a:rPr kumimoji="1" lang="en-US" altLang="zh-CN" sz="1600"/>
              <a:t>void Color::</a:t>
            </a:r>
            <a:r>
              <a:rPr kumimoji="1" lang="en-US" altLang="zh-CN" sz="1600" b="1"/>
              <a:t>Backtrack</a:t>
            </a:r>
            <a:r>
              <a:rPr kumimoji="1" lang="en-US" altLang="zh-CN" sz="1600"/>
              <a:t>(int t)</a:t>
            </a:r>
          </a:p>
          <a:p>
            <a:r>
              <a:rPr kumimoji="1" lang="en-US" altLang="zh-CN" sz="1600"/>
              <a:t>{</a:t>
            </a:r>
          </a:p>
          <a:p>
            <a:r>
              <a:rPr kumimoji="1" lang="en-US" altLang="zh-CN" sz="1600"/>
              <a:t>  if (t&gt;n) {</a:t>
            </a:r>
          </a:p>
          <a:p>
            <a:r>
              <a:rPr kumimoji="1" lang="en-US" altLang="zh-CN" sz="1600"/>
              <a:t>   sum++;</a:t>
            </a:r>
          </a:p>
          <a:p>
            <a:r>
              <a:rPr kumimoji="1" lang="en-US" altLang="zh-CN" sz="1600"/>
              <a:t>   for (int i=1; i&lt;=n; i++)</a:t>
            </a:r>
          </a:p>
          <a:p>
            <a:r>
              <a:rPr kumimoji="1" lang="en-US" altLang="zh-CN" sz="1600"/>
              <a:t>     cout &lt;&lt; x[i] &lt;&lt; ' ';</a:t>
            </a:r>
          </a:p>
          <a:p>
            <a:r>
              <a:rPr kumimoji="1" lang="en-US" altLang="zh-CN" sz="1600"/>
              <a:t>   cout &lt;&lt; endl;</a:t>
            </a:r>
          </a:p>
          <a:p>
            <a:r>
              <a:rPr kumimoji="1" lang="en-US" altLang="zh-CN" sz="1600"/>
              <a:t>   }</a:t>
            </a:r>
          </a:p>
          <a:p>
            <a:r>
              <a:rPr kumimoji="1" lang="en-US" altLang="zh-CN" sz="1600"/>
              <a:t>    else</a:t>
            </a:r>
          </a:p>
          <a:p>
            <a:r>
              <a:rPr kumimoji="1" lang="en-US" altLang="zh-CN" sz="1600"/>
              <a:t>      for (int i=1;i&lt;=m;i++) {</a:t>
            </a:r>
          </a:p>
          <a:p>
            <a:r>
              <a:rPr kumimoji="1" lang="en-US" altLang="zh-CN" sz="1600"/>
              <a:t>        x[t]=i;</a:t>
            </a:r>
          </a:p>
          <a:p>
            <a:r>
              <a:rPr kumimoji="1" lang="en-US" altLang="zh-CN" sz="1600"/>
              <a:t>        if (Ok(t)) Backtrack(t+1);</a:t>
            </a:r>
          </a:p>
          <a:p>
            <a:r>
              <a:rPr kumimoji="1" lang="en-US" altLang="zh-CN" sz="1600"/>
              <a:t>      }</a:t>
            </a:r>
          </a:p>
          <a:p>
            <a:r>
              <a:rPr kumimoji="1" lang="en-US" altLang="zh-CN" sz="1600"/>
              <a:t>}</a:t>
            </a:r>
          </a:p>
          <a:p>
            <a:r>
              <a:rPr kumimoji="1" lang="en-US" altLang="zh-CN" sz="1600"/>
              <a:t>bool Color::</a:t>
            </a:r>
            <a:r>
              <a:rPr kumimoji="1" lang="en-US" altLang="zh-CN" sz="1600" b="1"/>
              <a:t>Ok</a:t>
            </a:r>
            <a:r>
              <a:rPr kumimoji="1" lang="en-US" altLang="zh-CN" sz="1600"/>
              <a:t>(int k)</a:t>
            </a:r>
          </a:p>
          <a:p>
            <a:r>
              <a:rPr kumimoji="1" lang="en-US" altLang="zh-CN" sz="1600"/>
              <a:t>{// </a:t>
            </a:r>
            <a:r>
              <a:rPr kumimoji="1" lang="zh-CN" altLang="en-US" sz="1600"/>
              <a:t>检查颜色可用性</a:t>
            </a:r>
          </a:p>
          <a:p>
            <a:r>
              <a:rPr kumimoji="1" lang="zh-CN" altLang="en-US" sz="1600"/>
              <a:t>  </a:t>
            </a:r>
            <a:r>
              <a:rPr kumimoji="1" lang="en-US" altLang="zh-CN" sz="1600"/>
              <a:t>for (int j=1;j&lt;=n;j++)</a:t>
            </a:r>
          </a:p>
          <a:p>
            <a:r>
              <a:rPr kumimoji="1" lang="en-US" altLang="zh-CN" sz="1600"/>
              <a:t>    if ((a[k][j]==1)&amp;&amp;(x[j]==x[k])) return false;</a:t>
            </a:r>
          </a:p>
          <a:p>
            <a:r>
              <a:rPr kumimoji="1" lang="en-US" altLang="zh-CN" sz="1600"/>
              <a:t>  return true;</a:t>
            </a:r>
          </a:p>
          <a:p>
            <a:r>
              <a:rPr kumimoji="1" lang="en-US" altLang="zh-CN" sz="1600"/>
              <a:t>}</a:t>
            </a:r>
          </a:p>
        </p:txBody>
      </p:sp>
      <p:sp>
        <p:nvSpPr>
          <p:cNvPr id="307210" name="Rectangle 10"/>
          <p:cNvSpPr>
            <a:spLocks noChangeArrowheads="1"/>
          </p:cNvSpPr>
          <p:nvPr/>
        </p:nvSpPr>
        <p:spPr bwMode="auto">
          <a:xfrm>
            <a:off x="0" y="321468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07212" name="Rectangle 12"/>
          <p:cNvSpPr>
            <a:spLocks noChangeArrowheads="1"/>
          </p:cNvSpPr>
          <p:nvPr/>
        </p:nvSpPr>
        <p:spPr bwMode="auto">
          <a:xfrm>
            <a:off x="0" y="321468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nvGrpSpPr>
          <p:cNvPr id="307214" name="Group 14"/>
          <p:cNvGrpSpPr>
            <a:grpSpLocks/>
          </p:cNvGrpSpPr>
          <p:nvPr/>
        </p:nvGrpSpPr>
        <p:grpSpPr bwMode="auto">
          <a:xfrm>
            <a:off x="900113" y="1412875"/>
            <a:ext cx="7019925" cy="2965450"/>
            <a:chOff x="567" y="1421"/>
            <a:chExt cx="4422" cy="1868"/>
          </a:xfrm>
        </p:grpSpPr>
        <p:sp>
          <p:nvSpPr>
            <p:cNvPr id="307208" name="AutoShape 8"/>
            <p:cNvSpPr>
              <a:spLocks noChangeArrowheads="1"/>
            </p:cNvSpPr>
            <p:nvPr/>
          </p:nvSpPr>
          <p:spPr bwMode="auto">
            <a:xfrm>
              <a:off x="567" y="1421"/>
              <a:ext cx="4422" cy="1868"/>
            </a:xfrm>
            <a:prstGeom prst="roundRect">
              <a:avLst>
                <a:gd name="adj" fmla="val 16667"/>
              </a:avLst>
            </a:prstGeom>
            <a:solidFill>
              <a:schemeClr val="bg1"/>
            </a:solidFill>
            <a:ln w="38100">
              <a:solidFill>
                <a:srgbClr val="063DE8"/>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ea typeface="黑体" panose="02010609060101010101" pitchFamily="49" charset="-122"/>
                </a:rPr>
                <a:t>复杂度分析</a:t>
              </a:r>
            </a:p>
            <a:p>
              <a:pPr eaLnBrk="0" hangingPunct="0"/>
              <a:r>
                <a:rPr lang="zh-CN" altLang="en-US" sz="2400">
                  <a:ea typeface="楷体_GB2312" pitchFamily="49" charset="-122"/>
                  <a:sym typeface="Wingdings" panose="05000000000000000000" pitchFamily="2" charset="2"/>
                </a:rPr>
                <a:t>图</a:t>
              </a:r>
              <a:r>
                <a:rPr lang="en-US" altLang="zh-CN" sz="2400">
                  <a:ea typeface="楷体_GB2312" pitchFamily="49" charset="-122"/>
                  <a:sym typeface="Wingdings" panose="05000000000000000000" pitchFamily="2" charset="2"/>
                </a:rPr>
                <a:t>m</a:t>
              </a:r>
              <a:r>
                <a:rPr lang="zh-CN" altLang="en-US" sz="2400">
                  <a:ea typeface="楷体_GB2312" pitchFamily="49" charset="-122"/>
                  <a:sym typeface="Wingdings" panose="05000000000000000000" pitchFamily="2" charset="2"/>
                </a:rPr>
                <a:t>可着色问题的解空间树中内结点个数是</a:t>
              </a:r>
            </a:p>
            <a:p>
              <a:pPr eaLnBrk="0" hangingPunct="0"/>
              <a:r>
                <a:rPr lang="zh-CN" altLang="en-US" sz="2400">
                  <a:ea typeface="楷体_GB2312" pitchFamily="49" charset="-122"/>
                  <a:sym typeface="Wingdings" panose="05000000000000000000" pitchFamily="2" charset="2"/>
                </a:rPr>
                <a:t>对于每一个内结点，在最坏情况下，用</a:t>
              </a:r>
              <a:r>
                <a:rPr lang="en-US" altLang="zh-CN" sz="2400">
                  <a:ea typeface="楷体_GB2312" pitchFamily="49" charset="-122"/>
                  <a:sym typeface="Wingdings" panose="05000000000000000000" pitchFamily="2" charset="2"/>
                </a:rPr>
                <a:t>ok</a:t>
              </a:r>
              <a:r>
                <a:rPr lang="zh-CN" altLang="en-US" sz="2400">
                  <a:ea typeface="楷体_GB2312" pitchFamily="49" charset="-122"/>
                  <a:sym typeface="Wingdings" panose="05000000000000000000" pitchFamily="2" charset="2"/>
                </a:rPr>
                <a:t>检查当前扩展结点的每一个儿子所相应的颜色可用性需耗时</a:t>
              </a:r>
              <a:r>
                <a:rPr lang="en-US" altLang="zh-CN" sz="2400">
                  <a:ea typeface="楷体_GB2312" pitchFamily="49" charset="-122"/>
                  <a:sym typeface="Wingdings" panose="05000000000000000000" pitchFamily="2" charset="2"/>
                </a:rPr>
                <a:t>O(mn)</a:t>
              </a:r>
              <a:r>
                <a:rPr lang="zh-CN" altLang="en-US" sz="2400">
                  <a:ea typeface="楷体_GB2312" pitchFamily="49" charset="-122"/>
                  <a:sym typeface="Wingdings" panose="05000000000000000000" pitchFamily="2" charset="2"/>
                </a:rPr>
                <a:t>。因此，回溯法总的时间耗费是</a:t>
              </a:r>
            </a:p>
            <a:p>
              <a:pPr eaLnBrk="0" hangingPunct="0"/>
              <a:endParaRPr lang="zh-CN" altLang="en-US" sz="2400">
                <a:ea typeface="楷体_GB2312" pitchFamily="49" charset="-122"/>
                <a:sym typeface="Wingdings" panose="05000000000000000000" pitchFamily="2" charset="2"/>
              </a:endParaRPr>
            </a:p>
            <a:p>
              <a:pPr eaLnBrk="0" hangingPunct="0"/>
              <a:endParaRPr lang="zh-CN" altLang="en-US" sz="2400">
                <a:ea typeface="楷体_GB2312" pitchFamily="49" charset="-122"/>
                <a:sym typeface="Wingdings" panose="05000000000000000000" pitchFamily="2" charset="2"/>
              </a:endParaRPr>
            </a:p>
          </p:txBody>
        </p:sp>
        <p:graphicFrame>
          <p:nvGraphicFramePr>
            <p:cNvPr id="307209" name="Object 9"/>
            <p:cNvGraphicFramePr>
              <a:graphicFrameLocks noChangeAspect="1"/>
            </p:cNvGraphicFramePr>
            <p:nvPr/>
          </p:nvGraphicFramePr>
          <p:xfrm>
            <a:off x="4286" y="1616"/>
            <a:ext cx="432" cy="452"/>
          </p:xfrm>
          <a:graphic>
            <a:graphicData uri="http://schemas.openxmlformats.org/presentationml/2006/ole">
              <p:oleObj spid="_x0000_s11268" name="公式" r:id="rId4" imgW="406224" imgH="431613" progId="Equation.3">
                <p:embed/>
              </p:oleObj>
            </a:graphicData>
          </a:graphic>
        </p:graphicFrame>
        <p:graphicFrame>
          <p:nvGraphicFramePr>
            <p:cNvPr id="307211" name="Object 11"/>
            <p:cNvGraphicFramePr>
              <a:graphicFrameLocks noChangeAspect="1"/>
            </p:cNvGraphicFramePr>
            <p:nvPr/>
          </p:nvGraphicFramePr>
          <p:xfrm>
            <a:off x="1292" y="2704"/>
            <a:ext cx="2858" cy="459"/>
          </p:xfrm>
          <a:graphic>
            <a:graphicData uri="http://schemas.openxmlformats.org/presentationml/2006/ole">
              <p:oleObj spid="_x0000_s11269" name="公式" r:id="rId5" imgW="2667000" imgH="431800" progId="Equation.3">
                <p:embed/>
              </p:oleObj>
            </a:graphicData>
          </a:graphic>
        </p:graphicFrame>
      </p:grpSp>
    </p:spTree>
    <p:extLst>
      <p:ext uri="{BB962C8B-B14F-4D97-AF65-F5344CB8AC3E}">
        <p14:creationId xmlns="" xmlns:p14="http://schemas.microsoft.com/office/powerpoint/2010/main" val="2081591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14"/>
                                        </p:tgtEl>
                                        <p:attrNameLst>
                                          <p:attrName>style.visibility</p:attrName>
                                        </p:attrNameLst>
                                      </p:cBhvr>
                                      <p:to>
                                        <p:strVal val="visible"/>
                                      </p:to>
                                    </p:set>
                                    <p:animEffect transition="in" filter="blinds(horizontal)">
                                      <p:cBhvr>
                                        <p:cTn id="7" dur="500"/>
                                        <p:tgtEl>
                                          <p:spTgt spid="307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pPr lvl="0">
                <a:defRPr sz="1800"/>
              </a:pPr>
              <a:t>4</a:t>
            </a:fld>
            <a:endParaRPr sz="1400"/>
          </a:p>
        </p:txBody>
      </p:sp>
      <p:sp>
        <p:nvSpPr>
          <p:cNvPr id="17" name="Shape 17"/>
          <p:cNvSpPr>
            <a:spLocks noGrp="1"/>
          </p:cNvSpPr>
          <p:nvPr>
            <p:ph type="title"/>
          </p:nvPr>
        </p:nvSpPr>
        <p:spPr>
          <a:xfrm>
            <a:off x="737171" y="157538"/>
            <a:ext cx="7772400" cy="1143000"/>
          </a:xfrm>
          <a:prstGeom prst="rect">
            <a:avLst/>
          </a:prstGeom>
          <a:extLst>
            <a:ext uri="{C572A759-6A51-4108-AA02-DFA0A04FC94B}">
              <ma14:wrappingTextBoxFlag xmlns:ma14="http://schemas.microsoft.com/office/mac/drawingml/2011/main" xmlns="" val="1"/>
            </a:ext>
          </a:extLst>
        </p:spPr>
        <p:txBody>
          <a:bodyPr/>
          <a:lstStyle/>
          <a:p>
            <a:pPr lvl="0">
              <a:defRPr sz="1800"/>
            </a:pPr>
            <a:r>
              <a:rPr lang="zh-CN" altLang="en-US" sz="4400" dirty="0" smtClean="0"/>
              <a:t>主要内容</a:t>
            </a:r>
            <a:endParaRPr sz="4400" dirty="0"/>
          </a:p>
        </p:txBody>
      </p:sp>
      <p:sp>
        <p:nvSpPr>
          <p:cNvPr id="18" name="Shape 18"/>
          <p:cNvSpPr>
            <a:spLocks noGrp="1"/>
          </p:cNvSpPr>
          <p:nvPr>
            <p:ph type="body" idx="1"/>
          </p:nvPr>
        </p:nvSpPr>
        <p:spPr>
          <a:prstGeom prst="rect">
            <a:avLst/>
          </a:prstGeom>
          <a:extLst>
            <a:ext uri="{C572A759-6A51-4108-AA02-DFA0A04FC94B}">
              <ma14:wrappingTextBoxFlag xmlns:ma14="http://schemas.microsoft.com/office/mac/drawingml/2011/main" xmlns="" val="1"/>
            </a:ext>
          </a:extLst>
        </p:spPr>
        <p:txBody>
          <a:bodyPr/>
          <a:lstStyle/>
          <a:p>
            <a:pPr lvl="0">
              <a:defRPr sz="1800"/>
            </a:pPr>
            <a:r>
              <a:rPr lang="en-US" altLang="zh-CN" sz="3200" b="1" dirty="0" err="1" smtClean="0"/>
              <a:t>n</a:t>
            </a:r>
            <a:r>
              <a:rPr sz="3200" b="1" dirty="0" smtClean="0"/>
              <a:t>皇后问题</a:t>
            </a:r>
            <a:endParaRPr sz="3200" b="1" dirty="0"/>
          </a:p>
          <a:p>
            <a:pPr lvl="0">
              <a:defRPr sz="1800"/>
            </a:pPr>
            <a:r>
              <a:rPr sz="3200" b="1" dirty="0" err="1"/>
              <a:t>回溯法思想</a:t>
            </a:r>
            <a:endParaRPr sz="3200" b="1" dirty="0"/>
          </a:p>
          <a:p>
            <a:pPr lvl="0">
              <a:defRPr sz="1800"/>
            </a:pPr>
            <a:r>
              <a:rPr sz="3200" b="1" dirty="0" err="1"/>
              <a:t>回溯算法</a:t>
            </a:r>
            <a:endParaRPr sz="3200" b="1" dirty="0"/>
          </a:p>
          <a:p>
            <a:pPr lvl="0">
              <a:defRPr sz="1800"/>
            </a:pPr>
            <a:r>
              <a:rPr sz="3200" b="1" dirty="0" err="1"/>
              <a:t>回溯法应用</a:t>
            </a:r>
            <a:endParaRPr sz="3200" b="1" dirty="0"/>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2"/>
          </p:nvPr>
        </p:nvSpPr>
        <p:spPr/>
        <p:txBody>
          <a:bodyPr/>
          <a:lstStyle/>
          <a:p>
            <a:fld id="{D27DDA1D-C58F-4805-BE46-BFC2BD842C68}" type="slidenum">
              <a:rPr lang="zh-CN" altLang="en-US"/>
              <a:pPr/>
              <a:t>40</a:t>
            </a:fld>
            <a:endParaRPr lang="en-US" altLang="zh-CN"/>
          </a:p>
        </p:txBody>
      </p:sp>
      <p:sp>
        <p:nvSpPr>
          <p:cNvPr id="310276"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dirty="0" err="1">
                <a:solidFill>
                  <a:srgbClr val="FF0000"/>
                </a:solidFill>
                <a:effectLst>
                  <a:outerShdw blurRad="38100" dist="38100" dir="2700000" algn="tl">
                    <a:srgbClr val="C0C0C0"/>
                  </a:outerShdw>
                </a:effectLst>
                <a:ea typeface="黑体" panose="02010609060101010101" pitchFamily="49" charset="-122"/>
              </a:rPr>
              <a:t>旅行售货员问题</a:t>
            </a:r>
            <a:endParaRPr lang="zh-CN" altLang="en-US" dirty="0">
              <a:solidFill>
                <a:srgbClr val="FF0000"/>
              </a:solidFill>
              <a:effectLst>
                <a:outerShdw blurRad="38100" dist="38100" dir="2700000" algn="tl">
                  <a:srgbClr val="C0C0C0"/>
                </a:outerShdw>
              </a:effectLst>
              <a:ea typeface="黑体" panose="02010609060101010101" pitchFamily="49" charset="-122"/>
            </a:endParaRPr>
          </a:p>
        </p:txBody>
      </p:sp>
      <p:sp>
        <p:nvSpPr>
          <p:cNvPr id="310277" name="Text Box 5"/>
          <p:cNvSpPr txBox="1">
            <a:spLocks noChangeArrowheads="1"/>
          </p:cNvSpPr>
          <p:nvPr/>
        </p:nvSpPr>
        <p:spPr bwMode="auto">
          <a:xfrm>
            <a:off x="395288" y="692150"/>
            <a:ext cx="8497887"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a:ea typeface="楷体_GB2312" pitchFamily="49" charset="-122"/>
              </a:rPr>
              <a:t>解空间：排列树</a:t>
            </a:r>
          </a:p>
        </p:txBody>
      </p:sp>
      <p:sp>
        <p:nvSpPr>
          <p:cNvPr id="310278" name="Text Box 6"/>
          <p:cNvSpPr txBox="1">
            <a:spLocks noChangeArrowheads="1"/>
          </p:cNvSpPr>
          <p:nvPr/>
        </p:nvSpPr>
        <p:spPr bwMode="auto">
          <a:xfrm>
            <a:off x="250825" y="1149350"/>
            <a:ext cx="6169025" cy="5470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spAutoFit/>
          </a:bodyPr>
          <a:lstStyle/>
          <a:p>
            <a:r>
              <a:rPr kumimoji="1" lang="en-US" altLang="zh-CN" sz="1600"/>
              <a:t>template&lt;class Type&gt;</a:t>
            </a:r>
          </a:p>
          <a:p>
            <a:r>
              <a:rPr kumimoji="1" lang="en-US" altLang="zh-CN" sz="1600"/>
              <a:t>void Traveling&lt;Type&gt;::</a:t>
            </a:r>
            <a:r>
              <a:rPr kumimoji="1" lang="en-US" altLang="zh-CN" sz="1600" b="1"/>
              <a:t>Backtrack</a:t>
            </a:r>
            <a:r>
              <a:rPr kumimoji="1" lang="en-US" altLang="zh-CN" sz="1600"/>
              <a:t>(int i)</a:t>
            </a:r>
          </a:p>
          <a:p>
            <a:r>
              <a:rPr kumimoji="1" lang="en-US" altLang="zh-CN" sz="1600"/>
              <a:t>{</a:t>
            </a:r>
          </a:p>
          <a:p>
            <a:r>
              <a:rPr kumimoji="1" lang="en-US" altLang="zh-CN" sz="1600"/>
              <a:t>   if (i == n) {</a:t>
            </a:r>
          </a:p>
          <a:p>
            <a:r>
              <a:rPr kumimoji="1" lang="en-US" altLang="zh-CN" sz="1600"/>
              <a:t>      if (a[x[n-1]][x[n]] != NoEdge &amp;&amp; a[x[n]][1] != NoEdge &amp;&amp;</a:t>
            </a:r>
          </a:p>
          <a:p>
            <a:r>
              <a:rPr kumimoji="1" lang="en-US" altLang="zh-CN" sz="1600"/>
              <a:t>         (cc + a[x[n-1]][x[n]] + a[x[n]][1] &lt; bestc || bestc == NoEdge)) {</a:t>
            </a:r>
          </a:p>
          <a:p>
            <a:r>
              <a:rPr kumimoji="1" lang="en-US" altLang="zh-CN" sz="1600"/>
              <a:t>         for (int j = 1; j &lt;= n; j++) bestx[j] = x[j];</a:t>
            </a:r>
          </a:p>
          <a:p>
            <a:r>
              <a:rPr kumimoji="1" lang="en-US" altLang="zh-CN" sz="1600"/>
              <a:t>         bestc = cc + a[x[n-1]][x[n]] + a[x[n]][1];}</a:t>
            </a:r>
          </a:p>
          <a:p>
            <a:r>
              <a:rPr kumimoji="1" lang="en-US" altLang="zh-CN" sz="1600"/>
              <a:t>      }</a:t>
            </a:r>
          </a:p>
          <a:p>
            <a:r>
              <a:rPr kumimoji="1" lang="en-US" altLang="zh-CN" sz="1600"/>
              <a:t>   else {</a:t>
            </a:r>
          </a:p>
          <a:p>
            <a:r>
              <a:rPr kumimoji="1" lang="en-US" altLang="zh-CN" sz="1600"/>
              <a:t>      for (int j = i; j &lt;= n; j++)</a:t>
            </a:r>
          </a:p>
          <a:p>
            <a:r>
              <a:rPr kumimoji="1" lang="en-US" altLang="zh-CN" sz="1600"/>
              <a:t>         // </a:t>
            </a:r>
            <a:r>
              <a:rPr kumimoji="1" lang="zh-CN" altLang="en-US" sz="1600"/>
              <a:t>是否可进入</a:t>
            </a:r>
            <a:r>
              <a:rPr kumimoji="1" lang="en-US" altLang="zh-CN" sz="1600"/>
              <a:t>x[j]</a:t>
            </a:r>
            <a:r>
              <a:rPr kumimoji="1" lang="zh-CN" altLang="en-US" sz="1600"/>
              <a:t>子树</a:t>
            </a:r>
            <a:r>
              <a:rPr kumimoji="1" lang="en-US" altLang="zh-CN" sz="1600"/>
              <a:t>?</a:t>
            </a:r>
          </a:p>
          <a:p>
            <a:r>
              <a:rPr kumimoji="1" lang="en-US" altLang="zh-CN" sz="1600"/>
              <a:t>         if (a[x[i-1]][x[j]] != NoEdge &amp;&amp;</a:t>
            </a:r>
          </a:p>
          <a:p>
            <a:r>
              <a:rPr kumimoji="1" lang="en-US" altLang="zh-CN" sz="1600"/>
              <a:t>            (cc + a[x[i-1]][x[i]] &lt; bestc || bestc == NoEdge)) {</a:t>
            </a:r>
          </a:p>
          <a:p>
            <a:r>
              <a:rPr kumimoji="1" lang="en-US" altLang="zh-CN" sz="1600"/>
              <a:t>            // </a:t>
            </a:r>
            <a:r>
              <a:rPr kumimoji="1" lang="zh-CN" altLang="en-US" sz="1600"/>
              <a:t>搜索子树</a:t>
            </a:r>
          </a:p>
          <a:p>
            <a:r>
              <a:rPr kumimoji="1" lang="zh-CN" altLang="en-US" sz="1600"/>
              <a:t>            </a:t>
            </a:r>
            <a:r>
              <a:rPr kumimoji="1" lang="en-US" altLang="zh-CN" sz="1600"/>
              <a:t>Swap(x[i], x[j]);</a:t>
            </a:r>
          </a:p>
          <a:p>
            <a:r>
              <a:rPr kumimoji="1" lang="en-US" altLang="zh-CN" sz="1600"/>
              <a:t>            cc += a[x[i-1]][x[i]];</a:t>
            </a:r>
          </a:p>
          <a:p>
            <a:r>
              <a:rPr kumimoji="1" lang="en-US" altLang="zh-CN" sz="1600"/>
              <a:t>            Backtrack(i+1);</a:t>
            </a:r>
          </a:p>
          <a:p>
            <a:r>
              <a:rPr kumimoji="1" lang="en-US" altLang="zh-CN" sz="1600"/>
              <a:t>            cc -= a[x[i-1]][x[i]];</a:t>
            </a:r>
          </a:p>
          <a:p>
            <a:r>
              <a:rPr kumimoji="1" lang="en-US" altLang="zh-CN" sz="1600"/>
              <a:t>            Swap(x[i], x[j]);}</a:t>
            </a:r>
          </a:p>
          <a:p>
            <a:r>
              <a:rPr kumimoji="1" lang="en-US" altLang="zh-CN" sz="1600"/>
              <a:t>      }</a:t>
            </a:r>
          </a:p>
          <a:p>
            <a:r>
              <a:rPr kumimoji="1" lang="en-US" altLang="zh-CN" sz="1600"/>
              <a:t>}</a:t>
            </a:r>
          </a:p>
        </p:txBody>
      </p:sp>
      <p:sp>
        <p:nvSpPr>
          <p:cNvPr id="310280" name="AutoShape 8"/>
          <p:cNvSpPr>
            <a:spLocks noChangeArrowheads="1"/>
          </p:cNvSpPr>
          <p:nvPr/>
        </p:nvSpPr>
        <p:spPr bwMode="auto">
          <a:xfrm>
            <a:off x="611188" y="2205038"/>
            <a:ext cx="6902450" cy="1749425"/>
          </a:xfrm>
          <a:prstGeom prst="roundRect">
            <a:avLst>
              <a:gd name="adj" fmla="val 16667"/>
            </a:avLst>
          </a:prstGeom>
          <a:solidFill>
            <a:schemeClr val="bg1"/>
          </a:solidFill>
          <a:ln w="38100">
            <a:solidFill>
              <a:srgbClr val="063DE8"/>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ea typeface="黑体" panose="02010609060101010101" pitchFamily="49" charset="-122"/>
              </a:rPr>
              <a:t>复杂度分析</a:t>
            </a:r>
          </a:p>
          <a:p>
            <a:pPr eaLnBrk="0" hangingPunct="0"/>
            <a:r>
              <a:rPr lang="zh-CN" altLang="en-US" sz="2400">
                <a:ea typeface="楷体_GB2312" pitchFamily="49" charset="-122"/>
                <a:sym typeface="Wingdings" panose="05000000000000000000" pitchFamily="2" charset="2"/>
              </a:rPr>
              <a:t>算法</a:t>
            </a:r>
            <a:r>
              <a:rPr lang="en-US" altLang="zh-CN" sz="2400" b="1">
                <a:ea typeface="楷体_GB2312" pitchFamily="49" charset="-122"/>
                <a:sym typeface="Wingdings" panose="05000000000000000000" pitchFamily="2" charset="2"/>
              </a:rPr>
              <a:t>backtrack</a:t>
            </a:r>
            <a:r>
              <a:rPr lang="zh-CN" altLang="en-US" sz="2400">
                <a:ea typeface="楷体_GB2312" pitchFamily="49" charset="-122"/>
                <a:sym typeface="Wingdings" panose="05000000000000000000" pitchFamily="2" charset="2"/>
              </a:rPr>
              <a:t>在最坏情况下可能需要更新当前最优解</a:t>
            </a:r>
            <a:r>
              <a:rPr lang="en-US" altLang="zh-CN" sz="2400">
                <a:ea typeface="楷体_GB2312" pitchFamily="49" charset="-122"/>
                <a:sym typeface="Wingdings" panose="05000000000000000000" pitchFamily="2" charset="2"/>
              </a:rPr>
              <a:t>O((n-1)!)</a:t>
            </a:r>
            <a:r>
              <a:rPr lang="zh-CN" altLang="en-US" sz="2400">
                <a:ea typeface="楷体_GB2312" pitchFamily="49" charset="-122"/>
                <a:sym typeface="Wingdings" panose="05000000000000000000" pitchFamily="2" charset="2"/>
              </a:rPr>
              <a:t>次，每次更新</a:t>
            </a:r>
            <a:r>
              <a:rPr lang="en-US" altLang="zh-CN" sz="2400">
                <a:ea typeface="楷体_GB2312" pitchFamily="49" charset="-122"/>
                <a:sym typeface="Wingdings" panose="05000000000000000000" pitchFamily="2" charset="2"/>
              </a:rPr>
              <a:t>bestx</a:t>
            </a:r>
            <a:r>
              <a:rPr lang="zh-CN" altLang="en-US" sz="2400">
                <a:ea typeface="楷体_GB2312" pitchFamily="49" charset="-122"/>
                <a:sym typeface="Wingdings" panose="05000000000000000000" pitchFamily="2" charset="2"/>
              </a:rPr>
              <a:t>需计算时间</a:t>
            </a:r>
            <a:r>
              <a:rPr lang="en-US" altLang="zh-CN" sz="2400">
                <a:ea typeface="楷体_GB2312" pitchFamily="49" charset="-122"/>
                <a:sym typeface="Wingdings" panose="05000000000000000000" pitchFamily="2" charset="2"/>
              </a:rPr>
              <a:t>O(n)</a:t>
            </a:r>
            <a:r>
              <a:rPr lang="zh-CN" altLang="en-US" sz="2400">
                <a:ea typeface="楷体_GB2312" pitchFamily="49" charset="-122"/>
                <a:sym typeface="Wingdings" panose="05000000000000000000" pitchFamily="2" charset="2"/>
              </a:rPr>
              <a:t>，从而整个算法的计算时间复杂性为</a:t>
            </a:r>
            <a:r>
              <a:rPr lang="en-US" altLang="zh-CN" sz="2400">
                <a:ea typeface="楷体_GB2312" pitchFamily="49" charset="-122"/>
                <a:sym typeface="Wingdings" panose="05000000000000000000" pitchFamily="2" charset="2"/>
              </a:rPr>
              <a:t>O(n!)</a:t>
            </a:r>
            <a:r>
              <a:rPr lang="zh-CN" altLang="en-US" sz="2400">
                <a:ea typeface="楷体_GB2312" pitchFamily="49" charset="-122"/>
                <a:sym typeface="Wingdings" panose="05000000000000000000" pitchFamily="2" charset="2"/>
              </a:rPr>
              <a:t>。 </a:t>
            </a:r>
          </a:p>
        </p:txBody>
      </p:sp>
    </p:spTree>
    <p:extLst>
      <p:ext uri="{BB962C8B-B14F-4D97-AF65-F5344CB8AC3E}">
        <p14:creationId xmlns="" xmlns:p14="http://schemas.microsoft.com/office/powerpoint/2010/main" val="2919533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0280"/>
                                        </p:tgtEl>
                                        <p:attrNameLst>
                                          <p:attrName>style.visibility</p:attrName>
                                        </p:attrNameLst>
                                      </p:cBhvr>
                                      <p:to>
                                        <p:strVal val="visible"/>
                                      </p:to>
                                    </p:set>
                                    <p:animEffect transition="in" filter="blinds(horizontal)">
                                      <p:cBhvr>
                                        <p:cTn id="7" dur="500"/>
                                        <p:tgtEl>
                                          <p:spTgt spid="310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8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2"/>
          </p:nvPr>
        </p:nvSpPr>
        <p:spPr/>
        <p:txBody>
          <a:bodyPr/>
          <a:lstStyle/>
          <a:p>
            <a:fld id="{88AD1254-E2F1-4BCA-AD58-3695800F544A}" type="slidenum">
              <a:rPr lang="zh-CN" altLang="en-US"/>
              <a:pPr/>
              <a:t>41</a:t>
            </a:fld>
            <a:endParaRPr lang="en-US" altLang="zh-CN"/>
          </a:p>
        </p:txBody>
      </p:sp>
      <p:sp>
        <p:nvSpPr>
          <p:cNvPr id="311300"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en-US">
                <a:effectLst>
                  <a:outerShdw blurRad="38100" dist="38100" dir="2700000" algn="tl">
                    <a:srgbClr val="C0C0C0"/>
                  </a:outerShdw>
                </a:effectLst>
                <a:ea typeface="黑体" panose="02010609060101010101" pitchFamily="49" charset="-122"/>
              </a:rPr>
              <a:t>圆排列问题</a:t>
            </a:r>
            <a:endParaRPr lang="zh-CN" altLang="en-US">
              <a:effectLst>
                <a:outerShdw blurRad="38100" dist="38100" dir="2700000" algn="tl">
                  <a:srgbClr val="C0C0C0"/>
                </a:outerShdw>
              </a:effectLst>
              <a:ea typeface="黑体" panose="02010609060101010101" pitchFamily="49" charset="-122"/>
            </a:endParaRPr>
          </a:p>
        </p:txBody>
      </p:sp>
      <p:sp>
        <p:nvSpPr>
          <p:cNvPr id="311301" name="Text Box 5"/>
          <p:cNvSpPr txBox="1">
            <a:spLocks noChangeArrowheads="1"/>
          </p:cNvSpPr>
          <p:nvPr/>
        </p:nvSpPr>
        <p:spPr bwMode="auto">
          <a:xfrm>
            <a:off x="250825" y="908050"/>
            <a:ext cx="8569325" cy="191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latin typeface="黑体" panose="02010609060101010101" pitchFamily="49" charset="-122"/>
                <a:ea typeface="黑体" panose="02010609060101010101" pitchFamily="49" charset="-122"/>
              </a:rPr>
              <a:t>给定</a:t>
            </a:r>
            <a:r>
              <a:rPr lang="en-US" altLang="zh-CN" sz="2400">
                <a:latin typeface="黑体" panose="02010609060101010101" pitchFamily="49" charset="-122"/>
                <a:ea typeface="黑体" panose="02010609060101010101" pitchFamily="49" charset="-122"/>
              </a:rPr>
              <a:t>n</a:t>
            </a:r>
            <a:r>
              <a:rPr lang="zh-CN" altLang="en-US" sz="2400">
                <a:latin typeface="黑体" panose="02010609060101010101" pitchFamily="49" charset="-122"/>
                <a:ea typeface="黑体" panose="02010609060101010101" pitchFamily="49" charset="-122"/>
              </a:rPr>
              <a:t>个大小不等的圆</a:t>
            </a:r>
            <a:r>
              <a:rPr lang="en-US" altLang="zh-CN" sz="2400">
                <a:latin typeface="黑体" panose="02010609060101010101" pitchFamily="49" charset="-122"/>
                <a:ea typeface="黑体" panose="02010609060101010101" pitchFamily="49" charset="-122"/>
              </a:rPr>
              <a:t>c1,c2,</a:t>
            </a:r>
            <a:r>
              <a:rPr lang="en-US" altLang="zh-CN" sz="2400">
                <a:ea typeface="黑体" panose="02010609060101010101" pitchFamily="49" charset="-122"/>
              </a:rPr>
              <a:t>…</a:t>
            </a:r>
            <a:r>
              <a:rPr lang="en-US" altLang="zh-CN" sz="2400">
                <a:latin typeface="黑体" panose="02010609060101010101" pitchFamily="49" charset="-122"/>
                <a:ea typeface="黑体" panose="02010609060101010101" pitchFamily="49" charset="-122"/>
              </a:rPr>
              <a:t>,cn</a:t>
            </a:r>
            <a:r>
              <a:rPr lang="zh-CN" altLang="en-US" sz="2400">
                <a:latin typeface="黑体" panose="02010609060101010101" pitchFamily="49" charset="-122"/>
                <a:ea typeface="黑体" panose="02010609060101010101" pitchFamily="49" charset="-122"/>
              </a:rPr>
              <a:t>，现要将这</a:t>
            </a:r>
            <a:r>
              <a:rPr lang="en-US" altLang="zh-CN" sz="2400">
                <a:latin typeface="黑体" panose="02010609060101010101" pitchFamily="49" charset="-122"/>
                <a:ea typeface="黑体" panose="02010609060101010101" pitchFamily="49" charset="-122"/>
              </a:rPr>
              <a:t>n</a:t>
            </a:r>
            <a:r>
              <a:rPr lang="zh-CN" altLang="en-US" sz="2400">
                <a:latin typeface="黑体" panose="02010609060101010101" pitchFamily="49" charset="-122"/>
                <a:ea typeface="黑体" panose="02010609060101010101" pitchFamily="49" charset="-122"/>
              </a:rPr>
              <a:t>个圆排进一个矩形框中，且要求各圆与矩形框的底边相切。圆排列问题要求从</a:t>
            </a:r>
            <a:r>
              <a:rPr lang="en-US" altLang="zh-CN" sz="2400">
                <a:latin typeface="黑体" panose="02010609060101010101" pitchFamily="49" charset="-122"/>
                <a:ea typeface="黑体" panose="02010609060101010101" pitchFamily="49" charset="-122"/>
              </a:rPr>
              <a:t>n</a:t>
            </a:r>
            <a:r>
              <a:rPr lang="zh-CN" altLang="en-US" sz="2400">
                <a:latin typeface="黑体" panose="02010609060101010101" pitchFamily="49" charset="-122"/>
                <a:ea typeface="黑体" panose="02010609060101010101" pitchFamily="49" charset="-122"/>
              </a:rPr>
              <a:t>个圆的所有排列中找出有最小长度的圆排列。例如，当</a:t>
            </a:r>
            <a:r>
              <a:rPr lang="en-US" altLang="zh-CN" sz="2400">
                <a:latin typeface="黑体" panose="02010609060101010101" pitchFamily="49" charset="-122"/>
                <a:ea typeface="黑体" panose="02010609060101010101" pitchFamily="49" charset="-122"/>
              </a:rPr>
              <a:t>n=3</a:t>
            </a:r>
            <a:r>
              <a:rPr lang="zh-CN" altLang="en-US" sz="2400">
                <a:latin typeface="黑体" panose="02010609060101010101" pitchFamily="49" charset="-122"/>
                <a:ea typeface="黑体" panose="02010609060101010101" pitchFamily="49" charset="-122"/>
              </a:rPr>
              <a:t>，且所给的</a:t>
            </a: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个圆的半径分别为</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时，这</a:t>
            </a: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个圆的最小长度的圆排列如图所示。其最小长度为</a:t>
            </a:r>
          </a:p>
        </p:txBody>
      </p:sp>
      <p:sp>
        <p:nvSpPr>
          <p:cNvPr id="311303" name="Rectangle 7"/>
          <p:cNvSpPr>
            <a:spLocks noChangeArrowheads="1"/>
          </p:cNvSpPr>
          <p:nvPr/>
        </p:nvSpPr>
        <p:spPr bwMode="auto">
          <a:xfrm>
            <a:off x="0" y="33194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11302" name="Object 6"/>
          <p:cNvGraphicFramePr>
            <a:graphicFrameLocks noChangeAspect="1"/>
          </p:cNvGraphicFramePr>
          <p:nvPr/>
        </p:nvGraphicFramePr>
        <p:xfrm>
          <a:off x="4284663" y="2349500"/>
          <a:ext cx="1079500" cy="442913"/>
        </p:xfrm>
        <a:graphic>
          <a:graphicData uri="http://schemas.openxmlformats.org/presentationml/2006/ole">
            <p:oleObj spid="_x0000_s12291" name="公式" r:id="rId3" imgW="532937" imgH="215713" progId="Equation.3">
              <p:embed/>
            </p:oleObj>
          </a:graphicData>
        </a:graphic>
      </p:graphicFrame>
      <p:pic>
        <p:nvPicPr>
          <p:cNvPr id="311304" name="Picture 8" descr="t580"/>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195513" y="3068638"/>
            <a:ext cx="4105275" cy="2687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1251493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2"/>
          <p:cNvSpPr>
            <a:spLocks noGrp="1"/>
          </p:cNvSpPr>
          <p:nvPr>
            <p:ph type="sldNum" sz="quarter" idx="12"/>
          </p:nvPr>
        </p:nvSpPr>
        <p:spPr/>
        <p:txBody>
          <a:bodyPr/>
          <a:lstStyle/>
          <a:p>
            <a:fld id="{0C1B500A-7DBC-43E8-819F-8A125679356C}" type="slidenum">
              <a:rPr lang="zh-CN" altLang="en-US"/>
              <a:pPr/>
              <a:t>42</a:t>
            </a:fld>
            <a:endParaRPr lang="en-US" altLang="zh-CN"/>
          </a:p>
        </p:txBody>
      </p:sp>
      <p:sp>
        <p:nvSpPr>
          <p:cNvPr id="312324"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en-US">
                <a:effectLst>
                  <a:outerShdw blurRad="38100" dist="38100" dir="2700000" algn="tl">
                    <a:srgbClr val="C0C0C0"/>
                  </a:outerShdw>
                </a:effectLst>
                <a:ea typeface="黑体" panose="02010609060101010101" pitchFamily="49" charset="-122"/>
              </a:rPr>
              <a:t>圆排列问题</a:t>
            </a:r>
            <a:endParaRPr lang="zh-CN" altLang="en-US">
              <a:effectLst>
                <a:outerShdw blurRad="38100" dist="38100" dir="2700000" algn="tl">
                  <a:srgbClr val="C0C0C0"/>
                </a:outerShdw>
              </a:effectLst>
              <a:ea typeface="黑体" panose="02010609060101010101" pitchFamily="49" charset="-122"/>
            </a:endParaRPr>
          </a:p>
        </p:txBody>
      </p:sp>
      <p:sp>
        <p:nvSpPr>
          <p:cNvPr id="312325" name="Text Box 5"/>
          <p:cNvSpPr txBox="1">
            <a:spLocks noChangeArrowheads="1"/>
          </p:cNvSpPr>
          <p:nvPr/>
        </p:nvSpPr>
        <p:spPr bwMode="auto">
          <a:xfrm>
            <a:off x="4284663" y="765175"/>
            <a:ext cx="4019550" cy="2563813"/>
          </a:xfrm>
          <a:prstGeom prst="rect">
            <a:avLst/>
          </a:prstGeom>
          <a:solidFill>
            <a:srgbClr val="FFCC00"/>
          </a:solidFill>
          <a:ln>
            <a:noFill/>
          </a:ln>
          <a:effectLst/>
          <a:extLs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spAutoFit/>
          </a:bodyPr>
          <a:lstStyle/>
          <a:p>
            <a:r>
              <a:rPr kumimoji="1" lang="en-US" altLang="zh-CN"/>
              <a:t>float Circle::</a:t>
            </a:r>
            <a:r>
              <a:rPr kumimoji="1" lang="en-US" altLang="zh-CN" b="1"/>
              <a:t>Center</a:t>
            </a:r>
            <a:r>
              <a:rPr kumimoji="1" lang="en-US" altLang="zh-CN"/>
              <a:t>(int t)</a:t>
            </a:r>
          </a:p>
          <a:p>
            <a:r>
              <a:rPr kumimoji="1" lang="en-US" altLang="zh-CN"/>
              <a:t>{// </a:t>
            </a:r>
            <a:r>
              <a:rPr kumimoji="1" lang="zh-CN" altLang="en-US"/>
              <a:t>计算当前所选择圆的圆心横坐标</a:t>
            </a:r>
          </a:p>
          <a:p>
            <a:r>
              <a:rPr kumimoji="1" lang="zh-CN" altLang="en-US"/>
              <a:t>    </a:t>
            </a:r>
            <a:r>
              <a:rPr kumimoji="1" lang="en-US" altLang="zh-CN"/>
              <a:t>float temp=0;</a:t>
            </a:r>
          </a:p>
          <a:p>
            <a:r>
              <a:rPr kumimoji="1" lang="en-US" altLang="zh-CN"/>
              <a:t>    for (int j=1;j&lt;t;j++) {</a:t>
            </a:r>
          </a:p>
          <a:p>
            <a:r>
              <a:rPr kumimoji="1" lang="en-US" altLang="zh-CN"/>
              <a:t>        float valuex=x[j]+2.0*sqrt(r[t]*r[j]);</a:t>
            </a:r>
          </a:p>
          <a:p>
            <a:r>
              <a:rPr kumimoji="1" lang="en-US" altLang="zh-CN"/>
              <a:t>        if (valuex&gt;temp) temp=valuex;</a:t>
            </a:r>
          </a:p>
          <a:p>
            <a:r>
              <a:rPr kumimoji="1" lang="en-US" altLang="zh-CN"/>
              <a:t>        }</a:t>
            </a:r>
          </a:p>
          <a:p>
            <a:r>
              <a:rPr kumimoji="1" lang="en-US" altLang="zh-CN"/>
              <a:t>    return temp;</a:t>
            </a:r>
          </a:p>
          <a:p>
            <a:r>
              <a:rPr kumimoji="1" lang="en-US" altLang="zh-CN"/>
              <a:t>}</a:t>
            </a:r>
          </a:p>
        </p:txBody>
      </p:sp>
      <p:sp>
        <p:nvSpPr>
          <p:cNvPr id="312327" name="Text Box 7"/>
          <p:cNvSpPr txBox="1">
            <a:spLocks noChangeArrowheads="1"/>
          </p:cNvSpPr>
          <p:nvPr/>
        </p:nvSpPr>
        <p:spPr bwMode="auto">
          <a:xfrm>
            <a:off x="4284663" y="3500438"/>
            <a:ext cx="4608512" cy="2838450"/>
          </a:xfrm>
          <a:prstGeom prst="rect">
            <a:avLst/>
          </a:prstGeom>
          <a:solidFill>
            <a:srgbClr val="FFCC00"/>
          </a:solidFill>
          <a:ln>
            <a:noFill/>
          </a:ln>
          <a:effectLst/>
          <a:extLs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kumimoji="1" lang="en-US" altLang="zh-CN"/>
              <a:t>void Circle::</a:t>
            </a:r>
            <a:r>
              <a:rPr kumimoji="1" lang="en-US" altLang="zh-CN" b="1"/>
              <a:t>Compute</a:t>
            </a:r>
            <a:r>
              <a:rPr kumimoji="1" lang="en-US" altLang="zh-CN"/>
              <a:t>(void)</a:t>
            </a:r>
          </a:p>
          <a:p>
            <a:r>
              <a:rPr kumimoji="1" lang="en-US" altLang="zh-CN"/>
              <a:t>{// </a:t>
            </a:r>
            <a:r>
              <a:rPr kumimoji="1" lang="zh-CN" altLang="en-US"/>
              <a:t>计算当前圆排列的长度</a:t>
            </a:r>
          </a:p>
          <a:p>
            <a:r>
              <a:rPr kumimoji="1" lang="zh-CN" altLang="en-US"/>
              <a:t>    </a:t>
            </a:r>
            <a:r>
              <a:rPr kumimoji="1" lang="en-US" altLang="zh-CN"/>
              <a:t>float low=0,</a:t>
            </a:r>
          </a:p>
          <a:p>
            <a:r>
              <a:rPr kumimoji="1" lang="en-US" altLang="zh-CN"/>
              <a:t>        high=0;</a:t>
            </a:r>
          </a:p>
          <a:p>
            <a:r>
              <a:rPr kumimoji="1" lang="en-US" altLang="zh-CN"/>
              <a:t>    for (int i=1;i&lt;=n;i++) {</a:t>
            </a:r>
          </a:p>
          <a:p>
            <a:r>
              <a:rPr kumimoji="1" lang="en-US" altLang="zh-CN"/>
              <a:t>        if (x[i]-r[i]&lt;low) low=x[i]-r[i];</a:t>
            </a:r>
          </a:p>
          <a:p>
            <a:r>
              <a:rPr kumimoji="1" lang="en-US" altLang="zh-CN"/>
              <a:t>        if (x[i]+r[i]&gt;high) high=x[i]+r[i];</a:t>
            </a:r>
          </a:p>
          <a:p>
            <a:r>
              <a:rPr kumimoji="1" lang="en-US" altLang="zh-CN"/>
              <a:t>        }</a:t>
            </a:r>
          </a:p>
          <a:p>
            <a:r>
              <a:rPr kumimoji="1" lang="en-US" altLang="zh-CN"/>
              <a:t>    if (high-low&lt;min) min=high-low;</a:t>
            </a:r>
          </a:p>
          <a:p>
            <a:r>
              <a:rPr kumimoji="1" lang="en-US" altLang="zh-CN"/>
              <a:t>}</a:t>
            </a:r>
          </a:p>
        </p:txBody>
      </p:sp>
      <p:sp>
        <p:nvSpPr>
          <p:cNvPr id="312328" name="Text Box 8"/>
          <p:cNvSpPr txBox="1">
            <a:spLocks noChangeArrowheads="1"/>
          </p:cNvSpPr>
          <p:nvPr/>
        </p:nvSpPr>
        <p:spPr bwMode="auto">
          <a:xfrm>
            <a:off x="250825" y="788988"/>
            <a:ext cx="4103688" cy="3514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spAutoFit/>
          </a:bodyPr>
          <a:lstStyle/>
          <a:p>
            <a:r>
              <a:rPr kumimoji="1" lang="en-US" altLang="zh-CN" sz="1600"/>
              <a:t>void Circle::</a:t>
            </a:r>
            <a:r>
              <a:rPr kumimoji="1" lang="en-US" altLang="zh-CN" sz="1600" b="1"/>
              <a:t>Backtrack</a:t>
            </a:r>
            <a:r>
              <a:rPr kumimoji="1" lang="en-US" altLang="zh-CN" sz="1600"/>
              <a:t>(int t)</a:t>
            </a:r>
          </a:p>
          <a:p>
            <a:r>
              <a:rPr kumimoji="1" lang="en-US" altLang="zh-CN" sz="1600"/>
              <a:t>{</a:t>
            </a:r>
          </a:p>
          <a:p>
            <a:r>
              <a:rPr kumimoji="1" lang="en-US" altLang="zh-CN" sz="1600"/>
              <a:t>    if (t&gt;n) Compute();</a:t>
            </a:r>
          </a:p>
          <a:p>
            <a:r>
              <a:rPr kumimoji="1" lang="en-US" altLang="zh-CN" sz="1600"/>
              <a:t>    else</a:t>
            </a:r>
          </a:p>
          <a:p>
            <a:r>
              <a:rPr kumimoji="1" lang="en-US" altLang="zh-CN" sz="1600"/>
              <a:t>      for (int j = t; j &lt;= n; j++) {</a:t>
            </a:r>
          </a:p>
          <a:p>
            <a:r>
              <a:rPr kumimoji="1" lang="en-US" altLang="zh-CN" sz="1600"/>
              <a:t>            Swap(r[t], r[j]);</a:t>
            </a:r>
          </a:p>
          <a:p>
            <a:r>
              <a:rPr kumimoji="1" lang="en-US" altLang="zh-CN" sz="1600"/>
              <a:t>            float centerx=Center(t);</a:t>
            </a:r>
          </a:p>
          <a:p>
            <a:r>
              <a:rPr kumimoji="1" lang="en-US" altLang="zh-CN" sz="1600"/>
              <a:t>            if (centerx+r[t]+r[1]&lt;min) {//</a:t>
            </a:r>
            <a:r>
              <a:rPr kumimoji="1" lang="zh-CN" altLang="en-US" sz="1600"/>
              <a:t>下界约束</a:t>
            </a:r>
          </a:p>
          <a:p>
            <a:r>
              <a:rPr kumimoji="1" lang="zh-CN" altLang="en-US" sz="1600"/>
              <a:t>              </a:t>
            </a:r>
            <a:r>
              <a:rPr kumimoji="1" lang="en-US" altLang="zh-CN" sz="1600"/>
              <a:t>x[t]=centerx;</a:t>
            </a:r>
          </a:p>
          <a:p>
            <a:r>
              <a:rPr kumimoji="1" lang="en-US" altLang="zh-CN" sz="1600"/>
              <a:t>              Backtrack(t+1);</a:t>
            </a:r>
          </a:p>
          <a:p>
            <a:r>
              <a:rPr kumimoji="1" lang="en-US" altLang="zh-CN" sz="1600"/>
              <a:t>              }</a:t>
            </a:r>
          </a:p>
          <a:p>
            <a:r>
              <a:rPr kumimoji="1" lang="en-US" altLang="zh-CN" sz="1600"/>
              <a:t>            Swap(r[t], r[j]);</a:t>
            </a:r>
          </a:p>
          <a:p>
            <a:r>
              <a:rPr kumimoji="1" lang="en-US" altLang="zh-CN" sz="1600"/>
              <a:t>            }</a:t>
            </a:r>
          </a:p>
          <a:p>
            <a:r>
              <a:rPr kumimoji="1" lang="en-US" altLang="zh-CN" sz="1600"/>
              <a:t>}</a:t>
            </a:r>
          </a:p>
        </p:txBody>
      </p:sp>
      <p:pic>
        <p:nvPicPr>
          <p:cNvPr id="312329" name="Picture 9" descr="t580"/>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2988" y="4868863"/>
            <a:ext cx="2376487" cy="155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2330" name="AutoShape 10"/>
          <p:cNvSpPr>
            <a:spLocks noChangeArrowheads="1"/>
          </p:cNvSpPr>
          <p:nvPr/>
        </p:nvSpPr>
        <p:spPr bwMode="auto">
          <a:xfrm>
            <a:off x="612775" y="2205038"/>
            <a:ext cx="6899275" cy="1749425"/>
          </a:xfrm>
          <a:prstGeom prst="roundRect">
            <a:avLst>
              <a:gd name="adj" fmla="val 16667"/>
            </a:avLst>
          </a:prstGeom>
          <a:solidFill>
            <a:schemeClr val="bg1"/>
          </a:solidFill>
          <a:ln w="38100">
            <a:solidFill>
              <a:srgbClr val="063DE8"/>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ea typeface="黑体" panose="02010609060101010101" pitchFamily="49" charset="-122"/>
              </a:rPr>
              <a:t>复杂度分析</a:t>
            </a:r>
          </a:p>
          <a:p>
            <a:pPr eaLnBrk="0" hangingPunct="0"/>
            <a:r>
              <a:rPr lang="zh-CN" altLang="en-US" sz="2400">
                <a:ea typeface="楷体_GB2312" pitchFamily="49" charset="-122"/>
                <a:sym typeface="Wingdings" panose="05000000000000000000" pitchFamily="2" charset="2"/>
              </a:rPr>
              <a:t>由于算法</a:t>
            </a:r>
            <a:r>
              <a:rPr lang="en-US" altLang="zh-CN" sz="2400" b="1">
                <a:ea typeface="楷体_GB2312" pitchFamily="49" charset="-122"/>
                <a:sym typeface="Wingdings" panose="05000000000000000000" pitchFamily="2" charset="2"/>
              </a:rPr>
              <a:t>backtrack</a:t>
            </a:r>
            <a:r>
              <a:rPr lang="zh-CN" altLang="en-US" sz="2400">
                <a:ea typeface="楷体_GB2312" pitchFamily="49" charset="-122"/>
                <a:sym typeface="Wingdings" panose="05000000000000000000" pitchFamily="2" charset="2"/>
              </a:rPr>
              <a:t>在最坏情况下可能需要计算</a:t>
            </a:r>
            <a:r>
              <a:rPr lang="en-US" altLang="zh-CN" sz="2400">
                <a:ea typeface="楷体_GB2312" pitchFamily="49" charset="-122"/>
                <a:sym typeface="Wingdings" panose="05000000000000000000" pitchFamily="2" charset="2"/>
              </a:rPr>
              <a:t>O(n!)</a:t>
            </a:r>
            <a:r>
              <a:rPr lang="zh-CN" altLang="en-US" sz="2400">
                <a:ea typeface="楷体_GB2312" pitchFamily="49" charset="-122"/>
                <a:sym typeface="Wingdings" panose="05000000000000000000" pitchFamily="2" charset="2"/>
              </a:rPr>
              <a:t>次当前圆排列长度，每次计算需</a:t>
            </a:r>
            <a:r>
              <a:rPr lang="en-US" altLang="zh-CN" sz="2400">
                <a:ea typeface="楷体_GB2312" pitchFamily="49" charset="-122"/>
                <a:sym typeface="Wingdings" panose="05000000000000000000" pitchFamily="2" charset="2"/>
              </a:rPr>
              <a:t>O(n)</a:t>
            </a:r>
            <a:r>
              <a:rPr lang="zh-CN" altLang="en-US" sz="2400">
                <a:ea typeface="楷体_GB2312" pitchFamily="49" charset="-122"/>
                <a:sym typeface="Wingdings" panose="05000000000000000000" pitchFamily="2" charset="2"/>
              </a:rPr>
              <a:t>计算时间，从而整个算法的计算时间复杂性为</a:t>
            </a:r>
            <a:r>
              <a:rPr lang="en-US" altLang="zh-CN" sz="2400">
                <a:ea typeface="楷体_GB2312" pitchFamily="49" charset="-122"/>
                <a:sym typeface="Wingdings" panose="05000000000000000000" pitchFamily="2" charset="2"/>
              </a:rPr>
              <a:t>O((n+1)!)</a:t>
            </a:r>
            <a:r>
              <a:rPr lang="zh-CN" altLang="en-US" sz="2400">
                <a:ea typeface="楷体_GB2312" pitchFamily="49" charset="-122"/>
                <a:sym typeface="Wingdings" panose="05000000000000000000" pitchFamily="2" charset="2"/>
              </a:rPr>
              <a:t> </a:t>
            </a:r>
          </a:p>
        </p:txBody>
      </p:sp>
      <p:sp>
        <p:nvSpPr>
          <p:cNvPr id="312331" name="Text Box 11"/>
          <p:cNvSpPr txBox="1">
            <a:spLocks noChangeArrowheads="1"/>
          </p:cNvSpPr>
          <p:nvPr/>
        </p:nvSpPr>
        <p:spPr bwMode="auto">
          <a:xfrm>
            <a:off x="395288" y="1989138"/>
            <a:ext cx="8280400" cy="1968500"/>
          </a:xfrm>
          <a:prstGeom prst="rect">
            <a:avLst/>
          </a:prstGeom>
          <a:solidFill>
            <a:schemeClr val="hlink"/>
          </a:solidFill>
          <a:ln w="50800">
            <a:solidFill>
              <a:srgbClr val="FF6600"/>
            </a:solidFill>
            <a:miter lim="800000"/>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a:ea typeface="楷体_GB2312" pitchFamily="49" charset="-122"/>
              </a:rPr>
              <a:t>上述算法尚有许多改进的余地。例如，象</a:t>
            </a:r>
            <a:r>
              <a:rPr lang="en-US" altLang="zh-CN" sz="2400">
                <a:ea typeface="楷体_GB2312" pitchFamily="49" charset="-122"/>
              </a:rPr>
              <a:t>1,2,…,n-1,n</a:t>
            </a:r>
            <a:r>
              <a:rPr lang="zh-CN" altLang="en-US" sz="2400">
                <a:ea typeface="楷体_GB2312" pitchFamily="49" charset="-122"/>
              </a:rPr>
              <a:t>和</a:t>
            </a:r>
            <a:r>
              <a:rPr lang="en-US" altLang="zh-CN" sz="2400">
                <a:ea typeface="楷体_GB2312" pitchFamily="49" charset="-122"/>
              </a:rPr>
              <a:t>n,n-1, …,2,1</a:t>
            </a:r>
            <a:r>
              <a:rPr lang="zh-CN" altLang="en-US" sz="2400">
                <a:ea typeface="楷体_GB2312" pitchFamily="49" charset="-122"/>
              </a:rPr>
              <a:t>这种互为镜像的排列具有相同的圆排列长度，只计算一个就够了，可减少约一半的计算量。另一方面，如果所给的</a:t>
            </a:r>
            <a:r>
              <a:rPr lang="en-US" altLang="zh-CN" sz="2400">
                <a:ea typeface="楷体_GB2312" pitchFamily="49" charset="-122"/>
              </a:rPr>
              <a:t>n</a:t>
            </a:r>
            <a:r>
              <a:rPr lang="zh-CN" altLang="en-US" sz="2400">
                <a:ea typeface="楷体_GB2312" pitchFamily="49" charset="-122"/>
              </a:rPr>
              <a:t>个圆中有</a:t>
            </a:r>
            <a:r>
              <a:rPr lang="en-US" altLang="zh-CN" sz="2400">
                <a:ea typeface="楷体_GB2312" pitchFamily="49" charset="-122"/>
              </a:rPr>
              <a:t>k</a:t>
            </a:r>
            <a:r>
              <a:rPr lang="zh-CN" altLang="en-US" sz="2400">
                <a:ea typeface="楷体_GB2312" pitchFamily="49" charset="-122"/>
              </a:rPr>
              <a:t>个圆有相同的半径，则这</a:t>
            </a:r>
            <a:r>
              <a:rPr lang="en-US" altLang="zh-CN" sz="2400">
                <a:ea typeface="楷体_GB2312" pitchFamily="49" charset="-122"/>
              </a:rPr>
              <a:t>k</a:t>
            </a:r>
            <a:r>
              <a:rPr lang="zh-CN" altLang="en-US" sz="2400">
                <a:ea typeface="楷体_GB2312" pitchFamily="49" charset="-122"/>
              </a:rPr>
              <a:t>个圆产生的</a:t>
            </a:r>
            <a:r>
              <a:rPr lang="en-US" altLang="zh-CN" sz="2400">
                <a:ea typeface="楷体_GB2312" pitchFamily="49" charset="-122"/>
              </a:rPr>
              <a:t>k!</a:t>
            </a:r>
            <a:r>
              <a:rPr lang="zh-CN" altLang="en-US" sz="2400">
                <a:ea typeface="楷体_GB2312" pitchFamily="49" charset="-122"/>
              </a:rPr>
              <a:t>个完全相同的圆排列，只计算一个就够了。 </a:t>
            </a:r>
          </a:p>
        </p:txBody>
      </p:sp>
    </p:spTree>
    <p:extLst>
      <p:ext uri="{BB962C8B-B14F-4D97-AF65-F5344CB8AC3E}">
        <p14:creationId xmlns="" xmlns:p14="http://schemas.microsoft.com/office/powerpoint/2010/main" val="3584981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2330"/>
                                        </p:tgtEl>
                                        <p:attrNameLst>
                                          <p:attrName>style.visibility</p:attrName>
                                        </p:attrNameLst>
                                      </p:cBhvr>
                                      <p:to>
                                        <p:strVal val="visible"/>
                                      </p:to>
                                    </p:set>
                                    <p:animEffect transition="in" filter="blinds(horizontal)">
                                      <p:cBhvr>
                                        <p:cTn id="7" dur="500"/>
                                        <p:tgtEl>
                                          <p:spTgt spid="312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2331"/>
                                        </p:tgtEl>
                                        <p:attrNameLst>
                                          <p:attrName>style.visibility</p:attrName>
                                        </p:attrNameLst>
                                      </p:cBhvr>
                                      <p:to>
                                        <p:strVal val="visible"/>
                                      </p:to>
                                    </p:set>
                                    <p:animEffect transition="in" filter="blinds(horizontal)">
                                      <p:cBhvr>
                                        <p:cTn id="12" dur="500"/>
                                        <p:tgtEl>
                                          <p:spTgt spid="312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30" grpId="0" animBg="1"/>
      <p:bldP spid="31233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574CA300-85AE-40AF-9573-9B76FD7CE676}" type="slidenum">
              <a:rPr lang="zh-CN" altLang="en-US"/>
              <a:pPr/>
              <a:t>43</a:t>
            </a:fld>
            <a:endParaRPr lang="en-US" altLang="zh-CN"/>
          </a:p>
        </p:txBody>
      </p:sp>
      <p:sp>
        <p:nvSpPr>
          <p:cNvPr id="313348"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a:effectLst>
                  <a:outerShdw blurRad="38100" dist="38100" dir="2700000" algn="tl">
                    <a:srgbClr val="C0C0C0"/>
                  </a:outerShdw>
                </a:effectLst>
                <a:ea typeface="黑体" panose="02010609060101010101" pitchFamily="49" charset="-122"/>
              </a:rPr>
              <a:t>连续邮资问题</a:t>
            </a:r>
            <a:endParaRPr lang="zh-CN" altLang="en-US">
              <a:effectLst>
                <a:outerShdw blurRad="38100" dist="38100" dir="2700000" algn="tl">
                  <a:srgbClr val="C0C0C0"/>
                </a:outerShdw>
              </a:effectLst>
              <a:ea typeface="黑体" panose="02010609060101010101" pitchFamily="49" charset="-122"/>
            </a:endParaRPr>
          </a:p>
        </p:txBody>
      </p:sp>
      <p:sp>
        <p:nvSpPr>
          <p:cNvPr id="313349" name="Text Box 5"/>
          <p:cNvSpPr txBox="1">
            <a:spLocks noChangeArrowheads="1"/>
          </p:cNvSpPr>
          <p:nvPr/>
        </p:nvSpPr>
        <p:spPr bwMode="auto">
          <a:xfrm>
            <a:off x="179388" y="908050"/>
            <a:ext cx="8589962" cy="2227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800">
                <a:latin typeface="黑体" panose="02010609060101010101" pitchFamily="49" charset="-122"/>
                <a:ea typeface="黑体" panose="02010609060101010101" pitchFamily="49" charset="-122"/>
              </a:rPr>
              <a:t>假设国家发行了</a:t>
            </a:r>
            <a:r>
              <a:rPr lang="en-US" altLang="zh-CN" sz="2800">
                <a:latin typeface="黑体" panose="02010609060101010101" pitchFamily="49" charset="-122"/>
                <a:ea typeface="黑体" panose="02010609060101010101" pitchFamily="49" charset="-122"/>
              </a:rPr>
              <a:t>n</a:t>
            </a:r>
            <a:r>
              <a:rPr lang="zh-CN" altLang="en-US" sz="2800">
                <a:latin typeface="黑体" panose="02010609060101010101" pitchFamily="49" charset="-122"/>
                <a:ea typeface="黑体" panose="02010609060101010101" pitchFamily="49" charset="-122"/>
              </a:rPr>
              <a:t>种不同面值的邮票，并且规定每张信封上最多只允许贴</a:t>
            </a:r>
            <a:r>
              <a:rPr lang="en-US" altLang="zh-CN" sz="2800">
                <a:latin typeface="黑体" panose="02010609060101010101" pitchFamily="49" charset="-122"/>
                <a:ea typeface="黑体" panose="02010609060101010101" pitchFamily="49" charset="-122"/>
              </a:rPr>
              <a:t>m</a:t>
            </a:r>
            <a:r>
              <a:rPr lang="zh-CN" altLang="en-US" sz="2800">
                <a:latin typeface="黑体" panose="02010609060101010101" pitchFamily="49" charset="-122"/>
                <a:ea typeface="黑体" panose="02010609060101010101" pitchFamily="49" charset="-122"/>
              </a:rPr>
              <a:t>张邮票。连续邮资问题要求对于给定的</a:t>
            </a:r>
            <a:r>
              <a:rPr lang="en-US" altLang="zh-CN" sz="2800">
                <a:latin typeface="黑体" panose="02010609060101010101" pitchFamily="49" charset="-122"/>
                <a:ea typeface="黑体" panose="02010609060101010101" pitchFamily="49" charset="-122"/>
              </a:rPr>
              <a:t>n</a:t>
            </a:r>
            <a:r>
              <a:rPr lang="zh-CN" altLang="en-US" sz="2800">
                <a:latin typeface="黑体" panose="02010609060101010101" pitchFamily="49" charset="-122"/>
                <a:ea typeface="黑体" panose="02010609060101010101" pitchFamily="49" charset="-122"/>
              </a:rPr>
              <a:t>和</a:t>
            </a:r>
            <a:r>
              <a:rPr lang="en-US" altLang="zh-CN" sz="2800">
                <a:latin typeface="黑体" panose="02010609060101010101" pitchFamily="49" charset="-122"/>
                <a:ea typeface="黑体" panose="02010609060101010101" pitchFamily="49" charset="-122"/>
              </a:rPr>
              <a:t>m</a:t>
            </a:r>
            <a:r>
              <a:rPr lang="zh-CN" altLang="en-US" sz="2800">
                <a:latin typeface="黑体" panose="02010609060101010101" pitchFamily="49" charset="-122"/>
                <a:ea typeface="黑体" panose="02010609060101010101" pitchFamily="49" charset="-122"/>
              </a:rPr>
              <a:t>的值，给出邮票面值的最佳设计，在</a:t>
            </a:r>
            <a:r>
              <a:rPr lang="en-US" altLang="zh-CN" sz="2800">
                <a:latin typeface="黑体" panose="02010609060101010101" pitchFamily="49" charset="-122"/>
                <a:ea typeface="黑体" panose="02010609060101010101" pitchFamily="49" charset="-122"/>
              </a:rPr>
              <a:t>1</a:t>
            </a:r>
            <a:r>
              <a:rPr lang="zh-CN" altLang="en-US" sz="2800">
                <a:latin typeface="黑体" panose="02010609060101010101" pitchFamily="49" charset="-122"/>
                <a:ea typeface="黑体" panose="02010609060101010101" pitchFamily="49" charset="-122"/>
              </a:rPr>
              <a:t>张信封上可贴出从邮资</a:t>
            </a:r>
            <a:r>
              <a:rPr lang="en-US" altLang="zh-CN" sz="2800">
                <a:latin typeface="黑体" panose="02010609060101010101" pitchFamily="49" charset="-122"/>
                <a:ea typeface="黑体" panose="02010609060101010101" pitchFamily="49" charset="-122"/>
              </a:rPr>
              <a:t>1</a:t>
            </a:r>
            <a:r>
              <a:rPr lang="zh-CN" altLang="en-US" sz="2800">
                <a:latin typeface="黑体" panose="02010609060101010101" pitchFamily="49" charset="-122"/>
                <a:ea typeface="黑体" panose="02010609060101010101" pitchFamily="49" charset="-122"/>
              </a:rPr>
              <a:t>开始，增量为</a:t>
            </a:r>
            <a:r>
              <a:rPr lang="en-US" altLang="zh-CN" sz="2800">
                <a:latin typeface="黑体" panose="02010609060101010101" pitchFamily="49" charset="-122"/>
                <a:ea typeface="黑体" panose="02010609060101010101" pitchFamily="49" charset="-122"/>
              </a:rPr>
              <a:t>1</a:t>
            </a:r>
            <a:r>
              <a:rPr lang="zh-CN" altLang="en-US" sz="2800">
                <a:latin typeface="黑体" panose="02010609060101010101" pitchFamily="49" charset="-122"/>
                <a:ea typeface="黑体" panose="02010609060101010101" pitchFamily="49" charset="-122"/>
              </a:rPr>
              <a:t>的最大连续邮资区间。</a:t>
            </a:r>
          </a:p>
        </p:txBody>
      </p:sp>
      <p:sp>
        <p:nvSpPr>
          <p:cNvPr id="313350" name="Text Box 6"/>
          <p:cNvSpPr txBox="1">
            <a:spLocks noChangeArrowheads="1"/>
          </p:cNvSpPr>
          <p:nvPr/>
        </p:nvSpPr>
        <p:spPr bwMode="auto">
          <a:xfrm>
            <a:off x="250825" y="3500438"/>
            <a:ext cx="8516938" cy="946150"/>
          </a:xfrm>
          <a:prstGeom prst="rect">
            <a:avLst/>
          </a:prstGeom>
          <a:solidFill>
            <a:srgbClr val="FFCC00"/>
          </a:solidFill>
          <a:ln>
            <a:noFill/>
          </a:ln>
          <a:effectLst/>
          <a:extLs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800">
                <a:ea typeface="楷体_GB2312" pitchFamily="49" charset="-122"/>
              </a:rPr>
              <a:t>例如，当</a:t>
            </a:r>
            <a:r>
              <a:rPr lang="en-US" altLang="zh-CN" sz="2800">
                <a:ea typeface="楷体_GB2312" pitchFamily="49" charset="-122"/>
              </a:rPr>
              <a:t>n=5</a:t>
            </a:r>
            <a:r>
              <a:rPr lang="zh-CN" altLang="en-US" sz="2800">
                <a:ea typeface="楷体_GB2312" pitchFamily="49" charset="-122"/>
              </a:rPr>
              <a:t>和</a:t>
            </a:r>
            <a:r>
              <a:rPr lang="en-US" altLang="zh-CN" sz="2800">
                <a:ea typeface="楷体_GB2312" pitchFamily="49" charset="-122"/>
              </a:rPr>
              <a:t>m=4</a:t>
            </a:r>
            <a:r>
              <a:rPr lang="zh-CN" altLang="en-US" sz="2800">
                <a:ea typeface="楷体_GB2312" pitchFamily="49" charset="-122"/>
              </a:rPr>
              <a:t>时，面值为</a:t>
            </a:r>
            <a:r>
              <a:rPr lang="en-US" altLang="zh-CN" sz="2800">
                <a:ea typeface="楷体_GB2312" pitchFamily="49" charset="-122"/>
              </a:rPr>
              <a:t>(1,3,11,15,32)</a:t>
            </a:r>
            <a:r>
              <a:rPr lang="zh-CN" altLang="en-US" sz="2800">
                <a:ea typeface="楷体_GB2312" pitchFamily="49" charset="-122"/>
              </a:rPr>
              <a:t>的</a:t>
            </a:r>
            <a:r>
              <a:rPr lang="en-US" altLang="zh-CN" sz="2800">
                <a:ea typeface="楷体_GB2312" pitchFamily="49" charset="-122"/>
              </a:rPr>
              <a:t>5</a:t>
            </a:r>
            <a:r>
              <a:rPr lang="zh-CN" altLang="en-US" sz="2800">
                <a:ea typeface="楷体_GB2312" pitchFamily="49" charset="-122"/>
              </a:rPr>
              <a:t>种邮票可以贴出邮资的最大连续邮资区间是</a:t>
            </a:r>
            <a:r>
              <a:rPr lang="en-US" altLang="zh-CN" sz="2800">
                <a:ea typeface="楷体_GB2312" pitchFamily="49" charset="-122"/>
              </a:rPr>
              <a:t>1</a:t>
            </a:r>
            <a:r>
              <a:rPr lang="zh-CN" altLang="en-US" sz="2800">
                <a:ea typeface="楷体_GB2312" pitchFamily="49" charset="-122"/>
              </a:rPr>
              <a:t>到</a:t>
            </a:r>
            <a:r>
              <a:rPr lang="en-US" altLang="zh-CN" sz="2800">
                <a:ea typeface="楷体_GB2312" pitchFamily="49" charset="-122"/>
              </a:rPr>
              <a:t>70</a:t>
            </a:r>
            <a:r>
              <a:rPr lang="zh-CN" altLang="en-US" sz="2800">
                <a:ea typeface="楷体_GB2312" pitchFamily="49" charset="-122"/>
              </a:rPr>
              <a:t>。</a:t>
            </a:r>
          </a:p>
        </p:txBody>
      </p:sp>
    </p:spTree>
    <p:extLst>
      <p:ext uri="{BB962C8B-B14F-4D97-AF65-F5344CB8AC3E}">
        <p14:creationId xmlns="" xmlns:p14="http://schemas.microsoft.com/office/powerpoint/2010/main" val="1451486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04406EB4-FBA6-49D7-BEAB-6FC5AD30999C}" type="slidenum">
              <a:rPr lang="zh-CN" altLang="en-US"/>
              <a:pPr/>
              <a:t>44</a:t>
            </a:fld>
            <a:endParaRPr lang="en-US" altLang="zh-CN"/>
          </a:p>
        </p:txBody>
      </p:sp>
      <p:sp>
        <p:nvSpPr>
          <p:cNvPr id="314372"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a:effectLst>
                  <a:outerShdw blurRad="38100" dist="38100" dir="2700000" algn="tl">
                    <a:srgbClr val="C0C0C0"/>
                  </a:outerShdw>
                </a:effectLst>
                <a:ea typeface="黑体" panose="02010609060101010101" pitchFamily="49" charset="-122"/>
              </a:rPr>
              <a:t>连续邮资问题</a:t>
            </a:r>
            <a:endParaRPr lang="zh-CN" altLang="en-US">
              <a:effectLst>
                <a:outerShdw blurRad="38100" dist="38100" dir="2700000" algn="tl">
                  <a:srgbClr val="C0C0C0"/>
                </a:outerShdw>
              </a:effectLst>
              <a:ea typeface="黑体" panose="02010609060101010101" pitchFamily="49" charset="-122"/>
            </a:endParaRPr>
          </a:p>
        </p:txBody>
      </p:sp>
      <p:sp>
        <p:nvSpPr>
          <p:cNvPr id="314373" name="Text Box 5"/>
          <p:cNvSpPr txBox="1">
            <a:spLocks noChangeArrowheads="1"/>
          </p:cNvSpPr>
          <p:nvPr/>
        </p:nvSpPr>
        <p:spPr bwMode="auto">
          <a:xfrm>
            <a:off x="250825" y="692150"/>
            <a:ext cx="8372475" cy="1552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a:ea typeface="楷体_GB2312" pitchFamily="49" charset="-122"/>
              </a:rPr>
              <a:t>解向量：用</a:t>
            </a:r>
            <a:r>
              <a:rPr lang="en-US" altLang="zh-CN" sz="2400">
                <a:ea typeface="楷体_GB2312" pitchFamily="49" charset="-122"/>
              </a:rPr>
              <a:t>n</a:t>
            </a:r>
            <a:r>
              <a:rPr lang="zh-CN" altLang="en-US" sz="2400">
                <a:ea typeface="楷体_GB2312" pitchFamily="49" charset="-122"/>
              </a:rPr>
              <a:t>元组</a:t>
            </a:r>
            <a:r>
              <a:rPr lang="en-US" altLang="zh-CN" sz="2400">
                <a:ea typeface="楷体_GB2312" pitchFamily="49" charset="-122"/>
              </a:rPr>
              <a:t>x[1:n]</a:t>
            </a:r>
            <a:r>
              <a:rPr lang="zh-CN" altLang="en-US" sz="2400">
                <a:ea typeface="楷体_GB2312" pitchFamily="49" charset="-122"/>
              </a:rPr>
              <a:t>表示</a:t>
            </a:r>
            <a:r>
              <a:rPr lang="en-US" altLang="zh-CN" sz="2400">
                <a:ea typeface="楷体_GB2312" pitchFamily="49" charset="-122"/>
              </a:rPr>
              <a:t>n</a:t>
            </a:r>
            <a:r>
              <a:rPr lang="zh-CN" altLang="en-US" sz="2400">
                <a:ea typeface="楷体_GB2312" pitchFamily="49" charset="-122"/>
              </a:rPr>
              <a:t>种不同的邮票面值，并约定它们从小到大排列。</a:t>
            </a:r>
            <a:r>
              <a:rPr lang="en-US" altLang="zh-CN" sz="2400">
                <a:ea typeface="楷体_GB2312" pitchFamily="49" charset="-122"/>
              </a:rPr>
              <a:t>x[1]=1</a:t>
            </a:r>
            <a:r>
              <a:rPr lang="zh-CN" altLang="en-US" sz="2400">
                <a:ea typeface="楷体_GB2312" pitchFamily="49" charset="-122"/>
              </a:rPr>
              <a:t>是唯一的选择。</a:t>
            </a:r>
          </a:p>
          <a:p>
            <a:pPr>
              <a:buClr>
                <a:schemeClr val="accent2"/>
              </a:buClr>
              <a:buFontTx/>
              <a:buChar char="•"/>
            </a:pPr>
            <a:r>
              <a:rPr lang="zh-CN" altLang="en-US" sz="2400">
                <a:ea typeface="楷体_GB2312" pitchFamily="49" charset="-122"/>
              </a:rPr>
              <a:t>可行性约束函数：已选定</a:t>
            </a:r>
            <a:r>
              <a:rPr lang="en-US" altLang="zh-CN" sz="2400">
                <a:ea typeface="楷体_GB2312" pitchFamily="49" charset="-122"/>
              </a:rPr>
              <a:t>x[1:i-1]</a:t>
            </a:r>
            <a:r>
              <a:rPr lang="zh-CN" altLang="en-US" sz="2400">
                <a:ea typeface="楷体_GB2312" pitchFamily="49" charset="-122"/>
              </a:rPr>
              <a:t>，最大连续邮资区间是</a:t>
            </a:r>
            <a:r>
              <a:rPr lang="en-US" altLang="zh-CN" sz="2400">
                <a:ea typeface="楷体_GB2312" pitchFamily="49" charset="-122"/>
              </a:rPr>
              <a:t>[1:r]</a:t>
            </a:r>
            <a:r>
              <a:rPr lang="zh-CN" altLang="en-US" sz="2400">
                <a:ea typeface="楷体_GB2312" pitchFamily="49" charset="-122"/>
              </a:rPr>
              <a:t>，接下来</a:t>
            </a:r>
            <a:r>
              <a:rPr lang="en-US" altLang="zh-CN" sz="2400">
                <a:ea typeface="楷体_GB2312" pitchFamily="49" charset="-122"/>
              </a:rPr>
              <a:t>x[i]</a:t>
            </a:r>
            <a:r>
              <a:rPr lang="zh-CN" altLang="en-US" sz="2400">
                <a:ea typeface="楷体_GB2312" pitchFamily="49" charset="-122"/>
              </a:rPr>
              <a:t>的可取值范围是</a:t>
            </a:r>
            <a:r>
              <a:rPr lang="en-US" altLang="zh-CN" sz="2400">
                <a:ea typeface="楷体_GB2312" pitchFamily="49" charset="-122"/>
              </a:rPr>
              <a:t>[x[i-1]+1:r+1]</a:t>
            </a:r>
            <a:r>
              <a:rPr lang="zh-CN" altLang="en-US" sz="2400">
                <a:ea typeface="楷体_GB2312" pitchFamily="49" charset="-122"/>
              </a:rPr>
              <a:t>。</a:t>
            </a:r>
          </a:p>
        </p:txBody>
      </p:sp>
      <p:sp>
        <p:nvSpPr>
          <p:cNvPr id="314374" name="Text Box 6"/>
          <p:cNvSpPr txBox="1">
            <a:spLocks noChangeArrowheads="1"/>
          </p:cNvSpPr>
          <p:nvPr/>
        </p:nvSpPr>
        <p:spPr bwMode="auto">
          <a:xfrm>
            <a:off x="250825" y="2349500"/>
            <a:ext cx="8516938" cy="4108450"/>
          </a:xfrm>
          <a:prstGeom prst="rect">
            <a:avLst/>
          </a:prstGeom>
          <a:solidFill>
            <a:srgbClr val="FFCC00"/>
          </a:solidFill>
          <a:ln>
            <a:noFill/>
          </a:ln>
          <a:effectLst/>
          <a:extLs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latin typeface="黑体" panose="02010609060101010101" pitchFamily="49" charset="-122"/>
                <a:ea typeface="黑体" panose="02010609060101010101" pitchFamily="49" charset="-122"/>
              </a:rPr>
              <a:t>如何确定</a:t>
            </a:r>
            <a:r>
              <a:rPr lang="en-US" altLang="zh-CN" sz="2400">
                <a:latin typeface="黑体" panose="02010609060101010101" pitchFamily="49" charset="-122"/>
                <a:ea typeface="黑体" panose="02010609060101010101" pitchFamily="49" charset="-122"/>
              </a:rPr>
              <a:t>r</a:t>
            </a:r>
            <a:r>
              <a:rPr lang="zh-CN" altLang="en-US" sz="2400">
                <a:latin typeface="黑体" panose="02010609060101010101" pitchFamily="49" charset="-122"/>
                <a:ea typeface="黑体" panose="02010609060101010101" pitchFamily="49" charset="-122"/>
              </a:rPr>
              <a:t>的值？</a:t>
            </a:r>
          </a:p>
          <a:p>
            <a:r>
              <a:rPr lang="zh-CN" altLang="en-US" sz="2400">
                <a:ea typeface="楷体_GB2312" pitchFamily="49" charset="-122"/>
              </a:rPr>
              <a:t>计算</a:t>
            </a:r>
            <a:r>
              <a:rPr lang="en-US" altLang="zh-CN" sz="2400">
                <a:ea typeface="楷体_GB2312" pitchFamily="49" charset="-122"/>
              </a:rPr>
              <a:t>X[1:i]</a:t>
            </a:r>
            <a:r>
              <a:rPr lang="zh-CN" altLang="en-US" sz="2400">
                <a:ea typeface="楷体_GB2312" pitchFamily="49" charset="-122"/>
              </a:rPr>
              <a:t>的最大连续邮资区间在本算法中被频繁使用到，因此势必要找到一个高效的方法。考虑到直接递归的求解复杂度太高，我们不妨尝试计算用不超过</a:t>
            </a:r>
            <a:r>
              <a:rPr lang="en-US" altLang="zh-CN" sz="2400">
                <a:ea typeface="楷体_GB2312" pitchFamily="49" charset="-122"/>
              </a:rPr>
              <a:t>m</a:t>
            </a:r>
            <a:r>
              <a:rPr lang="zh-CN" altLang="en-US" sz="2400">
                <a:ea typeface="楷体_GB2312" pitchFamily="49" charset="-122"/>
              </a:rPr>
              <a:t>张面值为</a:t>
            </a:r>
            <a:r>
              <a:rPr lang="en-US" altLang="zh-CN" sz="2400">
                <a:ea typeface="楷体_GB2312" pitchFamily="49" charset="-122"/>
              </a:rPr>
              <a:t>x[1:i]</a:t>
            </a:r>
            <a:r>
              <a:rPr lang="zh-CN" altLang="en-US" sz="2400">
                <a:ea typeface="楷体_GB2312" pitchFamily="49" charset="-122"/>
              </a:rPr>
              <a:t>的邮票贴出邮资</a:t>
            </a:r>
            <a:r>
              <a:rPr lang="en-US" altLang="zh-CN" sz="2400">
                <a:ea typeface="楷体_GB2312" pitchFamily="49" charset="-122"/>
              </a:rPr>
              <a:t>k</a:t>
            </a:r>
            <a:r>
              <a:rPr lang="zh-CN" altLang="en-US" sz="2400">
                <a:ea typeface="楷体_GB2312" pitchFamily="49" charset="-122"/>
              </a:rPr>
              <a:t>所需的最少邮票数</a:t>
            </a:r>
            <a:r>
              <a:rPr lang="en-US" altLang="zh-CN" sz="2400">
                <a:ea typeface="楷体_GB2312" pitchFamily="49" charset="-122"/>
              </a:rPr>
              <a:t>y[k]</a:t>
            </a:r>
            <a:r>
              <a:rPr lang="zh-CN" altLang="en-US" sz="2400">
                <a:ea typeface="楷体_GB2312" pitchFamily="49" charset="-122"/>
              </a:rPr>
              <a:t>。通过</a:t>
            </a:r>
            <a:r>
              <a:rPr lang="en-US" altLang="zh-CN" sz="2400">
                <a:ea typeface="楷体_GB2312" pitchFamily="49" charset="-122"/>
              </a:rPr>
              <a:t>y[k]</a:t>
            </a:r>
            <a:r>
              <a:rPr lang="zh-CN" altLang="en-US" sz="2400">
                <a:ea typeface="楷体_GB2312" pitchFamily="49" charset="-122"/>
              </a:rPr>
              <a:t>可以很快推出</a:t>
            </a:r>
            <a:r>
              <a:rPr lang="en-US" altLang="zh-CN" sz="2400">
                <a:ea typeface="楷体_GB2312" pitchFamily="49" charset="-122"/>
              </a:rPr>
              <a:t>r</a:t>
            </a:r>
            <a:r>
              <a:rPr lang="zh-CN" altLang="en-US" sz="2400">
                <a:ea typeface="楷体_GB2312" pitchFamily="49" charset="-122"/>
              </a:rPr>
              <a:t>的值。事实上，</a:t>
            </a:r>
            <a:r>
              <a:rPr lang="en-US" altLang="zh-CN" sz="2400">
                <a:ea typeface="楷体_GB2312" pitchFamily="49" charset="-122"/>
              </a:rPr>
              <a:t>y[k]</a:t>
            </a:r>
            <a:r>
              <a:rPr lang="zh-CN" altLang="en-US" sz="2400">
                <a:ea typeface="楷体_GB2312" pitchFamily="49" charset="-122"/>
              </a:rPr>
              <a:t>可以通过递推在</a:t>
            </a:r>
            <a:r>
              <a:rPr lang="en-US" altLang="zh-CN" sz="2400">
                <a:ea typeface="楷体_GB2312" pitchFamily="49" charset="-122"/>
              </a:rPr>
              <a:t>O(n)</a:t>
            </a:r>
            <a:r>
              <a:rPr lang="zh-CN" altLang="en-US" sz="2400">
                <a:ea typeface="楷体_GB2312" pitchFamily="49" charset="-122"/>
              </a:rPr>
              <a:t>时间内解决：</a:t>
            </a:r>
          </a:p>
          <a:p>
            <a:r>
              <a:rPr lang="en-US" altLang="zh-CN" sz="2400" b="1">
                <a:ea typeface="楷体_GB2312" pitchFamily="49" charset="-122"/>
              </a:rPr>
              <a:t>for</a:t>
            </a:r>
            <a:r>
              <a:rPr lang="en-US" altLang="zh-CN" sz="2400">
                <a:ea typeface="楷体_GB2312" pitchFamily="49" charset="-122"/>
              </a:rPr>
              <a:t> (int j=0; j&lt;= x[i-2]*(m-1);j++)</a:t>
            </a:r>
          </a:p>
          <a:p>
            <a:r>
              <a:rPr lang="en-US" altLang="zh-CN" sz="2400">
                <a:ea typeface="楷体_GB2312" pitchFamily="49" charset="-122"/>
              </a:rPr>
              <a:t>        </a:t>
            </a:r>
            <a:r>
              <a:rPr lang="en-US" altLang="zh-CN" sz="2400" b="1">
                <a:ea typeface="楷体_GB2312" pitchFamily="49" charset="-122"/>
              </a:rPr>
              <a:t>if</a:t>
            </a:r>
            <a:r>
              <a:rPr lang="en-US" altLang="zh-CN" sz="2400">
                <a:ea typeface="楷体_GB2312" pitchFamily="49" charset="-122"/>
              </a:rPr>
              <a:t> (y[j]&lt;m)</a:t>
            </a:r>
          </a:p>
          <a:p>
            <a:r>
              <a:rPr lang="en-US" altLang="zh-CN" sz="2400">
                <a:ea typeface="楷体_GB2312" pitchFamily="49" charset="-122"/>
              </a:rPr>
              <a:t>          </a:t>
            </a:r>
            <a:r>
              <a:rPr lang="en-US" altLang="zh-CN" sz="2400" b="1">
                <a:ea typeface="楷体_GB2312" pitchFamily="49" charset="-122"/>
              </a:rPr>
              <a:t>for</a:t>
            </a:r>
            <a:r>
              <a:rPr lang="en-US" altLang="zh-CN" sz="2400">
                <a:ea typeface="楷体_GB2312" pitchFamily="49" charset="-122"/>
              </a:rPr>
              <a:t> (int k=1;k&lt;=m-y[j];k++)</a:t>
            </a:r>
          </a:p>
          <a:p>
            <a:r>
              <a:rPr lang="en-US" altLang="zh-CN" sz="2400">
                <a:ea typeface="楷体_GB2312" pitchFamily="49" charset="-122"/>
              </a:rPr>
              <a:t>            </a:t>
            </a:r>
            <a:r>
              <a:rPr lang="en-US" altLang="zh-CN" sz="2400" b="1">
                <a:ea typeface="楷体_GB2312" pitchFamily="49" charset="-122"/>
              </a:rPr>
              <a:t>if</a:t>
            </a:r>
            <a:r>
              <a:rPr lang="en-US" altLang="zh-CN" sz="2400">
                <a:ea typeface="楷体_GB2312" pitchFamily="49" charset="-122"/>
              </a:rPr>
              <a:t> (y[j]+k&lt;y[j+x[i-1]*k]) y[j+x[i-1]*k]=y[j]+k;</a:t>
            </a:r>
          </a:p>
          <a:p>
            <a:r>
              <a:rPr lang="en-US" altLang="zh-CN" sz="2400">
                <a:ea typeface="楷体_GB2312" pitchFamily="49" charset="-122"/>
              </a:rPr>
              <a:t>     </a:t>
            </a:r>
            <a:r>
              <a:rPr lang="en-US" altLang="zh-CN" sz="2400" b="1">
                <a:ea typeface="楷体_GB2312" pitchFamily="49" charset="-122"/>
              </a:rPr>
              <a:t> while </a:t>
            </a:r>
            <a:r>
              <a:rPr lang="en-US" altLang="zh-CN" sz="2400">
                <a:ea typeface="楷体_GB2312" pitchFamily="49" charset="-122"/>
              </a:rPr>
              <a:t>(y[r]&lt;maxint) r++;</a:t>
            </a:r>
            <a:endParaRPr lang="zh-CN" altLang="en-US" sz="2400">
              <a:ea typeface="楷体_GB2312" pitchFamily="49" charset="-122"/>
            </a:endParaRPr>
          </a:p>
        </p:txBody>
      </p:sp>
    </p:spTree>
    <p:extLst>
      <p:ext uri="{BB962C8B-B14F-4D97-AF65-F5344CB8AC3E}">
        <p14:creationId xmlns="" xmlns:p14="http://schemas.microsoft.com/office/powerpoint/2010/main" val="9302385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2"/>
          <p:cNvSpPr>
            <a:spLocks noGrp="1"/>
          </p:cNvSpPr>
          <p:nvPr>
            <p:ph type="sldNum" sz="quarter" idx="12"/>
          </p:nvPr>
        </p:nvSpPr>
        <p:spPr/>
        <p:txBody>
          <a:bodyPr/>
          <a:lstStyle/>
          <a:p>
            <a:fld id="{39DBCC8E-79DE-460C-8F88-FE2476E2A136}" type="slidenum">
              <a:rPr lang="zh-CN" altLang="en-US"/>
              <a:pPr/>
              <a:t>45</a:t>
            </a:fld>
            <a:endParaRPr lang="en-US" altLang="zh-CN"/>
          </a:p>
        </p:txBody>
      </p:sp>
      <p:sp>
        <p:nvSpPr>
          <p:cNvPr id="316420"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en-US">
                <a:effectLst>
                  <a:outerShdw blurRad="38100" dist="38100" dir="2700000" algn="tl">
                    <a:srgbClr val="C0C0C0"/>
                  </a:outerShdw>
                </a:effectLst>
                <a:ea typeface="黑体" panose="02010609060101010101" pitchFamily="49" charset="-122"/>
              </a:rPr>
              <a:t>重排原理</a:t>
            </a:r>
            <a:endParaRPr lang="zh-CN" altLang="en-US">
              <a:effectLst>
                <a:outerShdw blurRad="38100" dist="38100" dir="2700000" algn="tl">
                  <a:srgbClr val="C0C0C0"/>
                </a:outerShdw>
              </a:effectLst>
              <a:ea typeface="黑体" panose="02010609060101010101" pitchFamily="49" charset="-122"/>
            </a:endParaRPr>
          </a:p>
        </p:txBody>
      </p:sp>
      <p:sp>
        <p:nvSpPr>
          <p:cNvPr id="316421" name="Text Box 5"/>
          <p:cNvSpPr txBox="1">
            <a:spLocks noChangeArrowheads="1"/>
          </p:cNvSpPr>
          <p:nvPr/>
        </p:nvSpPr>
        <p:spPr bwMode="auto">
          <a:xfrm>
            <a:off x="323850" y="836613"/>
            <a:ext cx="8569325" cy="1552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对于许多问题而言，在搜索试探时选取</a:t>
            </a:r>
            <a:r>
              <a:rPr lang="en-US" altLang="zh-CN" sz="2400">
                <a:ea typeface="楷体_GB2312" pitchFamily="49" charset="-122"/>
              </a:rPr>
              <a:t>x[i]</a:t>
            </a:r>
            <a:r>
              <a:rPr lang="zh-CN" altLang="en-US" sz="2400">
                <a:ea typeface="楷体_GB2312" pitchFamily="49" charset="-122"/>
              </a:rPr>
              <a:t>的值顺序是任意的。</a:t>
            </a:r>
            <a:r>
              <a:rPr lang="zh-CN" altLang="en-US" sz="2400" b="1">
                <a:solidFill>
                  <a:srgbClr val="FF3300"/>
                </a:solidFill>
                <a:ea typeface="黑体" panose="02010609060101010101" pitchFamily="49" charset="-122"/>
              </a:rPr>
              <a:t>在其它条件相当的前提下，让可取值最少的</a:t>
            </a:r>
            <a:r>
              <a:rPr lang="en-US" altLang="zh-CN" sz="2400" b="1">
                <a:solidFill>
                  <a:srgbClr val="FF3300"/>
                </a:solidFill>
                <a:ea typeface="黑体" panose="02010609060101010101" pitchFamily="49" charset="-122"/>
              </a:rPr>
              <a:t>x[i]</a:t>
            </a:r>
            <a:r>
              <a:rPr lang="zh-CN" altLang="en-US" sz="2400" b="1">
                <a:solidFill>
                  <a:srgbClr val="FF3300"/>
                </a:solidFill>
                <a:ea typeface="黑体" panose="02010609060101010101" pitchFamily="49" charset="-122"/>
              </a:rPr>
              <a:t>优先</a:t>
            </a:r>
            <a:r>
              <a:rPr lang="zh-CN" altLang="en-US" sz="2400">
                <a:ea typeface="楷体_GB2312" pitchFamily="49" charset="-122"/>
              </a:rPr>
              <a:t>。从图中关于同一问题的</a:t>
            </a:r>
            <a:r>
              <a:rPr lang="en-US" altLang="zh-CN" sz="2400">
                <a:ea typeface="楷体_GB2312" pitchFamily="49" charset="-122"/>
              </a:rPr>
              <a:t>2</a:t>
            </a:r>
            <a:r>
              <a:rPr lang="zh-CN" altLang="en-US" sz="2400">
                <a:ea typeface="楷体_GB2312" pitchFamily="49" charset="-122"/>
              </a:rPr>
              <a:t>棵不同解空间树，可以体会到这种策略的潜力。</a:t>
            </a:r>
          </a:p>
        </p:txBody>
      </p:sp>
      <p:pic>
        <p:nvPicPr>
          <p:cNvPr id="316422" name="Picture 6" descr="t510a"/>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76375" y="1989138"/>
            <a:ext cx="5183188" cy="1362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16423" name="Picture 7" descr="t510b"/>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19250" y="3573463"/>
            <a:ext cx="5184775" cy="1398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6424" name="Text Box 8"/>
          <p:cNvSpPr txBox="1">
            <a:spLocks noChangeArrowheads="1"/>
          </p:cNvSpPr>
          <p:nvPr/>
        </p:nvSpPr>
        <p:spPr bwMode="auto">
          <a:xfrm>
            <a:off x="303213" y="5103813"/>
            <a:ext cx="8589962" cy="1552575"/>
          </a:xfrm>
          <a:prstGeom prst="rect">
            <a:avLst/>
          </a:prstGeom>
          <a:solidFill>
            <a:srgbClr val="FFCC00"/>
          </a:solidFill>
          <a:ln>
            <a:noFill/>
          </a:ln>
          <a:effectLst/>
          <a:extLs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图</a:t>
            </a:r>
            <a:r>
              <a:rPr lang="en-US" altLang="zh-CN" sz="2400">
                <a:ea typeface="楷体_GB2312" pitchFamily="49" charset="-122"/>
              </a:rPr>
              <a:t>(a)</a:t>
            </a:r>
            <a:r>
              <a:rPr lang="zh-CN" altLang="en-US" sz="2400">
                <a:ea typeface="楷体_GB2312" pitchFamily="49" charset="-122"/>
              </a:rPr>
              <a:t>中，从第</a:t>
            </a:r>
            <a:r>
              <a:rPr lang="en-US" altLang="zh-CN" sz="2400">
                <a:ea typeface="楷体_GB2312" pitchFamily="49" charset="-122"/>
              </a:rPr>
              <a:t>1</a:t>
            </a:r>
            <a:r>
              <a:rPr lang="zh-CN" altLang="en-US" sz="2400">
                <a:ea typeface="楷体_GB2312" pitchFamily="49" charset="-122"/>
              </a:rPr>
              <a:t>层剪去</a:t>
            </a:r>
            <a:r>
              <a:rPr lang="en-US" altLang="zh-CN" sz="2400">
                <a:ea typeface="楷体_GB2312" pitchFamily="49" charset="-122"/>
              </a:rPr>
              <a:t>1</a:t>
            </a:r>
            <a:r>
              <a:rPr lang="zh-CN" altLang="en-US" sz="2400">
                <a:ea typeface="楷体_GB2312" pitchFamily="49" charset="-122"/>
              </a:rPr>
              <a:t>棵子树，则从所有应当考虑的</a:t>
            </a:r>
            <a:r>
              <a:rPr lang="en-US" altLang="zh-CN" sz="2400">
                <a:ea typeface="楷体_GB2312" pitchFamily="49" charset="-122"/>
              </a:rPr>
              <a:t>3</a:t>
            </a:r>
            <a:r>
              <a:rPr lang="zh-CN" altLang="en-US" sz="2400">
                <a:ea typeface="楷体_GB2312" pitchFamily="49" charset="-122"/>
              </a:rPr>
              <a:t>元组中一次消去</a:t>
            </a:r>
            <a:r>
              <a:rPr lang="en-US" altLang="zh-CN" sz="2400">
                <a:ea typeface="楷体_GB2312" pitchFamily="49" charset="-122"/>
              </a:rPr>
              <a:t>12</a:t>
            </a:r>
            <a:r>
              <a:rPr lang="zh-CN" altLang="en-US" sz="2400">
                <a:ea typeface="楷体_GB2312" pitchFamily="49" charset="-122"/>
              </a:rPr>
              <a:t>个</a:t>
            </a:r>
            <a:r>
              <a:rPr lang="en-US" altLang="zh-CN" sz="2400">
                <a:ea typeface="楷体_GB2312" pitchFamily="49" charset="-122"/>
              </a:rPr>
              <a:t>3</a:t>
            </a:r>
            <a:r>
              <a:rPr lang="zh-CN" altLang="en-US" sz="2400">
                <a:ea typeface="楷体_GB2312" pitchFamily="49" charset="-122"/>
              </a:rPr>
              <a:t>元组。对于图</a:t>
            </a:r>
            <a:r>
              <a:rPr lang="en-US" altLang="zh-CN" sz="2400">
                <a:ea typeface="楷体_GB2312" pitchFamily="49" charset="-122"/>
              </a:rPr>
              <a:t>(b)</a:t>
            </a:r>
            <a:r>
              <a:rPr lang="zh-CN" altLang="en-US" sz="2400">
                <a:ea typeface="楷体_GB2312" pitchFamily="49" charset="-122"/>
              </a:rPr>
              <a:t>，虽然同样从第</a:t>
            </a:r>
            <a:r>
              <a:rPr lang="en-US" altLang="zh-CN" sz="2400">
                <a:ea typeface="楷体_GB2312" pitchFamily="49" charset="-122"/>
              </a:rPr>
              <a:t>1</a:t>
            </a:r>
            <a:r>
              <a:rPr lang="zh-CN" altLang="en-US" sz="2400">
                <a:ea typeface="楷体_GB2312" pitchFamily="49" charset="-122"/>
              </a:rPr>
              <a:t>层剪去</a:t>
            </a:r>
            <a:r>
              <a:rPr lang="en-US" altLang="zh-CN" sz="2400">
                <a:ea typeface="楷体_GB2312" pitchFamily="49" charset="-122"/>
              </a:rPr>
              <a:t>1</a:t>
            </a:r>
            <a:r>
              <a:rPr lang="zh-CN" altLang="en-US" sz="2400">
                <a:ea typeface="楷体_GB2312" pitchFamily="49" charset="-122"/>
              </a:rPr>
              <a:t>棵子树，却只从应当考虑的</a:t>
            </a:r>
            <a:r>
              <a:rPr lang="en-US" altLang="zh-CN" sz="2400">
                <a:ea typeface="楷体_GB2312" pitchFamily="49" charset="-122"/>
              </a:rPr>
              <a:t>3</a:t>
            </a:r>
            <a:r>
              <a:rPr lang="zh-CN" altLang="en-US" sz="2400">
                <a:ea typeface="楷体_GB2312" pitchFamily="49" charset="-122"/>
              </a:rPr>
              <a:t>元组中消去</a:t>
            </a:r>
            <a:r>
              <a:rPr lang="en-US" altLang="zh-CN" sz="2400">
                <a:ea typeface="楷体_GB2312" pitchFamily="49" charset="-122"/>
              </a:rPr>
              <a:t>8</a:t>
            </a:r>
            <a:r>
              <a:rPr lang="zh-CN" altLang="en-US" sz="2400">
                <a:ea typeface="楷体_GB2312" pitchFamily="49" charset="-122"/>
              </a:rPr>
              <a:t>个</a:t>
            </a:r>
            <a:r>
              <a:rPr lang="en-US" altLang="zh-CN" sz="2400">
                <a:ea typeface="楷体_GB2312" pitchFamily="49" charset="-122"/>
              </a:rPr>
              <a:t>3</a:t>
            </a:r>
            <a:r>
              <a:rPr lang="zh-CN" altLang="en-US" sz="2400">
                <a:ea typeface="楷体_GB2312" pitchFamily="49" charset="-122"/>
              </a:rPr>
              <a:t>元组。前者的效果明显比后者好。</a:t>
            </a:r>
          </a:p>
        </p:txBody>
      </p:sp>
      <p:sp>
        <p:nvSpPr>
          <p:cNvPr id="316426" name="Text Box 10"/>
          <p:cNvSpPr txBox="1">
            <a:spLocks noChangeArrowheads="1"/>
          </p:cNvSpPr>
          <p:nvPr/>
        </p:nvSpPr>
        <p:spPr bwMode="auto">
          <a:xfrm>
            <a:off x="6856413" y="2800350"/>
            <a:ext cx="5572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2400">
                <a:ea typeface="楷体_GB2312" pitchFamily="49" charset="-122"/>
              </a:rPr>
              <a:t>(a)</a:t>
            </a:r>
          </a:p>
        </p:txBody>
      </p:sp>
      <p:sp>
        <p:nvSpPr>
          <p:cNvPr id="316427" name="Text Box 11"/>
          <p:cNvSpPr txBox="1">
            <a:spLocks noChangeArrowheads="1"/>
          </p:cNvSpPr>
          <p:nvPr/>
        </p:nvSpPr>
        <p:spPr bwMode="auto">
          <a:xfrm>
            <a:off x="6948488" y="4221163"/>
            <a:ext cx="5572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2400">
                <a:ea typeface="楷体_GB2312" pitchFamily="49" charset="-122"/>
              </a:rPr>
              <a:t>(b)</a:t>
            </a:r>
          </a:p>
        </p:txBody>
      </p:sp>
    </p:spTree>
    <p:extLst>
      <p:ext uri="{BB962C8B-B14F-4D97-AF65-F5344CB8AC3E}">
        <p14:creationId xmlns="" xmlns:p14="http://schemas.microsoft.com/office/powerpoint/2010/main" val="4209988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pPr>
            <a:r>
              <a:rPr lang="en-US" sz="4400" dirty="0" smtClean="0">
                <a:latin typeface="宋体"/>
                <a:ea typeface="宋体"/>
                <a:cs typeface="宋体"/>
                <a:sym typeface="宋体"/>
              </a:rPr>
              <a:t>n</a:t>
            </a:r>
            <a:r>
              <a:rPr sz="4400" dirty="0" smtClean="0">
                <a:latin typeface="宋体"/>
                <a:ea typeface="宋体"/>
                <a:cs typeface="宋体"/>
                <a:sym typeface="宋体"/>
              </a:rPr>
              <a:t>皇后问题</a:t>
            </a:r>
            <a:endParaRPr sz="4400" dirty="0">
              <a:latin typeface="宋体"/>
              <a:ea typeface="宋体"/>
              <a:cs typeface="宋体"/>
              <a:sym typeface="宋体"/>
            </a:endParaRPr>
          </a:p>
        </p:txBody>
      </p:sp>
      <p:sp>
        <p:nvSpPr>
          <p:cNvPr id="21" name="Shape 21"/>
          <p:cNvSpPr>
            <a:spLocks noGrp="1"/>
          </p:cNvSpPr>
          <p:nvPr>
            <p:ph type="body" idx="4294967295"/>
          </p:nvPr>
        </p:nvSpPr>
        <p:spPr>
          <a:xfrm>
            <a:off x="482885" y="1487185"/>
            <a:ext cx="8229600" cy="4525963"/>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0" lvl="0" indent="0">
              <a:spcBef>
                <a:spcPts val="0"/>
              </a:spcBef>
              <a:buSzTx/>
              <a:buNone/>
              <a:defRPr sz="1800"/>
            </a:pPr>
            <a:r>
              <a:rPr lang="zh-CN" altLang="en-US" sz="2200" b="1" dirty="0" smtClean="0">
                <a:latin typeface="+mj-lt"/>
                <a:sym typeface="楷体_GB2312"/>
              </a:rPr>
              <a:t>在</a:t>
            </a:r>
            <a:r>
              <a:rPr lang="zh-CN" altLang="en-US" sz="2200" b="1" dirty="0" smtClean="0">
                <a:latin typeface="+mj-lt"/>
              </a:rPr>
              <a:t>n×n</a:t>
            </a:r>
            <a:r>
              <a:rPr lang="zh-CN" altLang="en-US" sz="2200" b="1" dirty="0" smtClean="0">
                <a:latin typeface="+mj-lt"/>
                <a:sym typeface="楷体_GB2312"/>
              </a:rPr>
              <a:t>格的棋盘上放置彼此不受攻击的</a:t>
            </a:r>
            <a:r>
              <a:rPr lang="zh-CN" altLang="en-US" sz="2200" b="1" dirty="0" smtClean="0">
                <a:latin typeface="+mj-lt"/>
              </a:rPr>
              <a:t>n</a:t>
            </a:r>
            <a:r>
              <a:rPr lang="zh-CN" altLang="en-US" sz="2200" b="1" dirty="0" smtClean="0">
                <a:latin typeface="+mj-lt"/>
                <a:sym typeface="楷体_GB2312"/>
              </a:rPr>
              <a:t>个皇后。</a:t>
            </a:r>
            <a:endParaRPr lang="en-US" altLang="zh-CN" sz="2200" b="1" dirty="0" smtClean="0">
              <a:latin typeface="+mj-lt"/>
              <a:sym typeface="楷体_GB2312"/>
            </a:endParaRPr>
          </a:p>
          <a:p>
            <a:pPr marL="0" lvl="0" indent="0">
              <a:spcBef>
                <a:spcPts val="0"/>
              </a:spcBef>
              <a:buSzTx/>
              <a:buNone/>
              <a:defRPr sz="1800"/>
            </a:pPr>
            <a:endParaRPr lang="en-US" altLang="zh-CN" sz="2200" b="1" dirty="0" smtClean="0">
              <a:latin typeface="+mj-lt"/>
              <a:sym typeface="楷体_GB2312"/>
            </a:endParaRPr>
          </a:p>
          <a:p>
            <a:pPr marL="0" lvl="0" indent="0">
              <a:spcBef>
                <a:spcPts val="0"/>
              </a:spcBef>
              <a:buSzTx/>
              <a:buNone/>
              <a:defRPr sz="1800"/>
            </a:pPr>
            <a:r>
              <a:rPr lang="zh-CN" altLang="en-US" sz="2200" b="1" dirty="0" smtClean="0">
                <a:latin typeface="+mj-lt"/>
                <a:sym typeface="楷体_GB2312"/>
              </a:rPr>
              <a:t>国际象棋的规则，皇后可攻击同一行、同一列、同一斜线上的棋子。</a:t>
            </a:r>
          </a:p>
          <a:p>
            <a:pPr marL="0" lvl="0" indent="0">
              <a:spcBef>
                <a:spcPts val="0"/>
              </a:spcBef>
              <a:buSzTx/>
              <a:buNone/>
              <a:defRPr sz="1800"/>
            </a:pPr>
            <a:endParaRPr lang="en-US" altLang="zh-CN" sz="2200" b="1" dirty="0" smtClean="0">
              <a:latin typeface="+mj-lt"/>
            </a:endParaRPr>
          </a:p>
          <a:p>
            <a:pPr marL="0" lvl="0" indent="0">
              <a:spcBef>
                <a:spcPts val="0"/>
              </a:spcBef>
              <a:buSzTx/>
              <a:buNone/>
              <a:defRPr sz="1800"/>
            </a:pPr>
            <a:r>
              <a:rPr lang="en-US" altLang="zh-CN" sz="2200" b="1" dirty="0" smtClean="0">
                <a:latin typeface="+mj-lt"/>
              </a:rPr>
              <a:t>n</a:t>
            </a:r>
            <a:r>
              <a:rPr lang="zh-CN" altLang="en-US" sz="2200" b="1" dirty="0" smtClean="0">
                <a:latin typeface="+mj-lt"/>
              </a:rPr>
              <a:t>皇</a:t>
            </a:r>
            <a:r>
              <a:rPr lang="zh-CN" altLang="en-US" sz="2200" b="1" dirty="0" smtClean="0">
                <a:latin typeface="+mj-lt"/>
                <a:sym typeface="楷体_GB2312"/>
              </a:rPr>
              <a:t>后问题等价于在</a:t>
            </a:r>
            <a:r>
              <a:rPr lang="zh-CN" altLang="en-US" sz="2200" b="1" dirty="0" smtClean="0">
                <a:latin typeface="+mj-lt"/>
              </a:rPr>
              <a:t>n×n</a:t>
            </a:r>
            <a:r>
              <a:rPr lang="zh-CN" altLang="en-US" sz="2200" b="1" dirty="0" smtClean="0">
                <a:latin typeface="+mj-lt"/>
                <a:sym typeface="楷体_GB2312"/>
              </a:rPr>
              <a:t>格的棋盘上放置</a:t>
            </a:r>
            <a:r>
              <a:rPr lang="zh-CN" altLang="en-US" sz="2200" b="1" dirty="0" smtClean="0">
                <a:latin typeface="+mj-lt"/>
              </a:rPr>
              <a:t>n</a:t>
            </a:r>
            <a:r>
              <a:rPr lang="zh-CN" altLang="en-US" sz="2200" b="1" dirty="0" smtClean="0">
                <a:latin typeface="+mj-lt"/>
                <a:sym typeface="楷体_GB2312"/>
              </a:rPr>
              <a:t>个皇后，任何</a:t>
            </a:r>
            <a:r>
              <a:rPr lang="zh-CN" altLang="en-US" sz="2200" b="1" dirty="0" smtClean="0">
                <a:latin typeface="+mj-lt"/>
              </a:rPr>
              <a:t>2</a:t>
            </a:r>
            <a:r>
              <a:rPr lang="zh-CN" altLang="en-US" sz="2200" b="1" dirty="0" smtClean="0">
                <a:latin typeface="+mj-lt"/>
                <a:sym typeface="楷体_GB2312"/>
              </a:rPr>
              <a:t>个皇后不放在同一行或同一列或同一斜线上。</a:t>
            </a:r>
            <a:endParaRPr lang="en-US" altLang="zh-CN" sz="2200" b="1" dirty="0" smtClean="0">
              <a:latin typeface="+mj-lt"/>
              <a:sym typeface="楷体_GB2312"/>
            </a:endParaRPr>
          </a:p>
          <a:p>
            <a:pPr marL="0" lvl="0" indent="0">
              <a:spcBef>
                <a:spcPts val="0"/>
              </a:spcBef>
              <a:buSzTx/>
              <a:buNone/>
              <a:defRPr sz="1800"/>
            </a:pPr>
            <a:endParaRPr lang="zh-CN" altLang="en-US" sz="2200" b="1" dirty="0" smtClean="0">
              <a:latin typeface="+mj-lt"/>
              <a:sym typeface="楷体_GB2312"/>
            </a:endParaRPr>
          </a:p>
          <a:p>
            <a:pPr marL="0" lvl="0" indent="0">
              <a:spcBef>
                <a:spcPts val="0"/>
              </a:spcBef>
              <a:buSzTx/>
              <a:buNone/>
              <a:defRPr sz="1800"/>
            </a:pPr>
            <a:r>
              <a:rPr lang="zh-CN" altLang="en-US" sz="2200" b="1" dirty="0" smtClean="0">
                <a:latin typeface="+mj-lt"/>
                <a:sym typeface="楷体_GB2312"/>
              </a:rPr>
              <a:t>n＝1 显而易见。n＝2、3，问题无解。n&gt;=4 时，以4后为例</a:t>
            </a:r>
            <a:endParaRPr lang="zh-CN" altLang="en-US" sz="2200" b="1" dirty="0">
              <a:latin typeface="+mj-lt"/>
              <a:sym typeface="楷体_GB2312"/>
            </a:endParaRPr>
          </a:p>
        </p:txBody>
      </p:sp>
      <p:pic>
        <p:nvPicPr>
          <p:cNvPr id="22" name="image.pdf"/>
          <p:cNvPicPr/>
          <p:nvPr/>
        </p:nvPicPr>
        <p:blipFill>
          <a:blip r:embed="rId2" cstate="print">
            <a:extLst/>
          </a:blip>
          <a:stretch>
            <a:fillRect/>
          </a:stretch>
        </p:blipFill>
        <p:spPr>
          <a:xfrm>
            <a:off x="990600" y="4395992"/>
            <a:ext cx="3352800" cy="1457325"/>
          </a:xfrm>
          <a:prstGeom prst="rect">
            <a:avLst/>
          </a:prstGeom>
          <a:ln w="12700">
            <a:miter lim="400000"/>
          </a:ln>
        </p:spPr>
      </p:pic>
      <p:sp>
        <p:nvSpPr>
          <p:cNvPr id="23" name="Shape 23"/>
          <p:cNvSpPr/>
          <p:nvPr/>
        </p:nvSpPr>
        <p:spPr>
          <a:xfrm>
            <a:off x="1219199" y="6019800"/>
            <a:ext cx="2785404" cy="447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lvl="0"/>
            <a:r>
              <a:rPr sz="2000" dirty="0"/>
              <a:t>4</a:t>
            </a:r>
            <a:r>
              <a:rPr sz="2000" dirty="0">
                <a:latin typeface="宋体"/>
                <a:ea typeface="宋体"/>
                <a:cs typeface="宋体"/>
                <a:sym typeface="宋体"/>
              </a:rPr>
              <a:t>后问题的两种无效布局</a:t>
            </a:r>
          </a:p>
        </p:txBody>
      </p:sp>
      <p:sp>
        <p:nvSpPr>
          <p:cNvPr id="24" name="Shape 24"/>
          <p:cNvSpPr/>
          <p:nvPr/>
        </p:nvSpPr>
        <p:spPr>
          <a:xfrm>
            <a:off x="5396755" y="6015320"/>
            <a:ext cx="3429000" cy="40011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lvl="0" indent="-342900">
              <a:spcBef>
                <a:spcPts val="500"/>
              </a:spcBef>
            </a:pPr>
            <a:r>
              <a:rPr lang="en-US" sz="2000" dirty="0" smtClean="0"/>
              <a:t>4</a:t>
            </a:r>
            <a:r>
              <a:rPr sz="2000" dirty="0" smtClean="0">
                <a:latin typeface="宋体"/>
                <a:ea typeface="宋体"/>
                <a:cs typeface="宋体"/>
                <a:sym typeface="宋体"/>
              </a:rPr>
              <a:t>后问题的一个有效布局</a:t>
            </a:r>
            <a:endParaRPr sz="2000" dirty="0">
              <a:latin typeface="宋体"/>
              <a:ea typeface="宋体"/>
              <a:cs typeface="宋体"/>
              <a:sym typeface="宋体"/>
            </a:endParaRPr>
          </a:p>
        </p:txBody>
      </p:sp>
      <p:pic>
        <p:nvPicPr>
          <p:cNvPr id="25" name="image.pdf"/>
          <p:cNvPicPr/>
          <p:nvPr/>
        </p:nvPicPr>
        <p:blipFill>
          <a:blip r:embed="rId3" cstate="print">
            <a:extLst/>
          </a:blip>
          <a:stretch>
            <a:fillRect/>
          </a:stretch>
        </p:blipFill>
        <p:spPr>
          <a:xfrm>
            <a:off x="6096000" y="4395992"/>
            <a:ext cx="1447800" cy="1258888"/>
          </a:xfrm>
          <a:prstGeom prst="rect">
            <a:avLst/>
          </a:prstGeom>
          <a:ln w="12700">
            <a:miter lim="400000"/>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xEl>
                                              <p:pRg st="4" end="4"/>
                                            </p:txEl>
                                          </p:spTgt>
                                        </p:tgtEl>
                                        <p:attrNameLst>
                                          <p:attrName>style.visibility</p:attrName>
                                        </p:attrNameLst>
                                      </p:cBhvr>
                                      <p:to>
                                        <p:strVal val="visible"/>
                                      </p:to>
                                    </p:set>
                                    <p:animEffect transition="in" filter="blinds(horizontal)">
                                      <p:cBhvr>
                                        <p:cTn id="7" dur="500"/>
                                        <p:tgtEl>
                                          <p:spTgt spid="21">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xEl>
                                              <p:pRg st="6" end="6"/>
                                            </p:txEl>
                                          </p:spTgt>
                                        </p:tgtEl>
                                        <p:attrNameLst>
                                          <p:attrName>style.visibility</p:attrName>
                                        </p:attrNameLst>
                                      </p:cBhvr>
                                      <p:to>
                                        <p:strVal val="visible"/>
                                      </p:to>
                                    </p:set>
                                    <p:animEffect transition="in" filter="blinds(horizontal)">
                                      <p:cBhvr>
                                        <p:cTn id="12" dur="500"/>
                                        <p:tgtEl>
                                          <p:spTgt spid="21">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blinds(horizontal)">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linds(horizontal)">
                                      <p:cBhvr>
                                        <p:cTn id="25" dur="500"/>
                                        <p:tgtEl>
                                          <p:spTgt spid="2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linds(horizontal)">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a:t>基本概念</a:t>
            </a:r>
          </a:p>
        </p:txBody>
      </p:sp>
      <p:sp>
        <p:nvSpPr>
          <p:cNvPr id="38" name="Shape 38"/>
          <p:cNvSpPr>
            <a:spLocks noGrp="1"/>
          </p:cNvSpPr>
          <p:nvPr>
            <p:ph type="body" idx="4294967295"/>
          </p:nvPr>
        </p:nvSpPr>
        <p:spPr>
          <a:xfrm>
            <a:off x="523982" y="1620748"/>
            <a:ext cx="8229600" cy="4525963"/>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eaLnBrk="0" hangingPunct="0">
              <a:lnSpc>
                <a:spcPct val="90000"/>
              </a:lnSpc>
              <a:defRPr sz="1800"/>
            </a:pPr>
            <a:r>
              <a:rPr lang="zh-CN" altLang="en-US" sz="2400" b="1" dirty="0" smtClean="0">
                <a:sym typeface="宋体"/>
              </a:rPr>
              <a:t>解空间</a:t>
            </a:r>
          </a:p>
          <a:p>
            <a:pPr lvl="0" eaLnBrk="0" hangingPunct="0">
              <a:lnSpc>
                <a:spcPct val="90000"/>
              </a:lnSpc>
              <a:defRPr sz="1800"/>
            </a:pPr>
            <a:r>
              <a:rPr lang="zh-CN" altLang="en-US" sz="2400" b="1" dirty="0" smtClean="0">
                <a:sym typeface="宋体"/>
              </a:rPr>
              <a:t>可能解</a:t>
            </a:r>
          </a:p>
          <a:p>
            <a:pPr lvl="0" eaLnBrk="0" hangingPunct="0">
              <a:lnSpc>
                <a:spcPct val="90000"/>
              </a:lnSpc>
              <a:defRPr sz="1800"/>
            </a:pPr>
            <a:r>
              <a:rPr lang="zh-CN" altLang="en-US" sz="2400" b="1" dirty="0" smtClean="0">
                <a:sym typeface="宋体"/>
              </a:rPr>
              <a:t>可行解</a:t>
            </a:r>
          </a:p>
          <a:p>
            <a:pPr lvl="0" eaLnBrk="0" hangingPunct="0">
              <a:lnSpc>
                <a:spcPct val="90000"/>
              </a:lnSpc>
              <a:defRPr sz="1800"/>
            </a:pPr>
            <a:r>
              <a:rPr lang="zh-CN" altLang="en-US" sz="2400" b="1" dirty="0" smtClean="0">
                <a:sym typeface="宋体"/>
              </a:rPr>
              <a:t>最优解</a:t>
            </a:r>
            <a:endParaRPr lang="zh-CN" altLang="en-US" sz="2400" b="1" dirty="0">
              <a:sym typeface="宋体"/>
            </a:endParaRPr>
          </a:p>
        </p:txBody>
      </p:sp>
      <p:pic>
        <p:nvPicPr>
          <p:cNvPr id="4" name="image.pdf"/>
          <p:cNvPicPr/>
          <p:nvPr/>
        </p:nvPicPr>
        <p:blipFill>
          <a:blip r:embed="rId2" cstate="print">
            <a:extLst/>
          </a:blip>
          <a:stretch>
            <a:fillRect/>
          </a:stretch>
        </p:blipFill>
        <p:spPr>
          <a:xfrm>
            <a:off x="990600" y="4395992"/>
            <a:ext cx="3352800" cy="1457325"/>
          </a:xfrm>
          <a:prstGeom prst="rect">
            <a:avLst/>
          </a:prstGeom>
          <a:ln w="12700">
            <a:miter lim="400000"/>
          </a:ln>
        </p:spPr>
      </p:pic>
      <p:sp>
        <p:nvSpPr>
          <p:cNvPr id="5" name="Shape 23"/>
          <p:cNvSpPr/>
          <p:nvPr/>
        </p:nvSpPr>
        <p:spPr>
          <a:xfrm>
            <a:off x="1219199" y="6019800"/>
            <a:ext cx="2785404" cy="447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lvl="0"/>
            <a:r>
              <a:rPr sz="2000" dirty="0"/>
              <a:t>4</a:t>
            </a:r>
            <a:r>
              <a:rPr sz="2000" dirty="0">
                <a:latin typeface="宋体"/>
                <a:ea typeface="宋体"/>
                <a:cs typeface="宋体"/>
                <a:sym typeface="宋体"/>
              </a:rPr>
              <a:t>后问题的两种无效布局</a:t>
            </a:r>
          </a:p>
        </p:txBody>
      </p:sp>
      <p:sp>
        <p:nvSpPr>
          <p:cNvPr id="6" name="Shape 24"/>
          <p:cNvSpPr/>
          <p:nvPr/>
        </p:nvSpPr>
        <p:spPr>
          <a:xfrm>
            <a:off x="5396755" y="6015320"/>
            <a:ext cx="3429000" cy="40011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lvl="0" indent="-342900">
              <a:spcBef>
                <a:spcPts val="500"/>
              </a:spcBef>
            </a:pPr>
            <a:r>
              <a:rPr lang="en-US" sz="2000" dirty="0" smtClean="0"/>
              <a:t>4</a:t>
            </a:r>
            <a:r>
              <a:rPr sz="2000" dirty="0" smtClean="0">
                <a:latin typeface="宋体"/>
                <a:ea typeface="宋体"/>
                <a:cs typeface="宋体"/>
                <a:sym typeface="宋体"/>
              </a:rPr>
              <a:t>后问题的一个有效布局</a:t>
            </a:r>
            <a:endParaRPr sz="2000" dirty="0">
              <a:latin typeface="宋体"/>
              <a:ea typeface="宋体"/>
              <a:cs typeface="宋体"/>
              <a:sym typeface="宋体"/>
            </a:endParaRPr>
          </a:p>
        </p:txBody>
      </p:sp>
      <p:pic>
        <p:nvPicPr>
          <p:cNvPr id="7" name="image.pdf"/>
          <p:cNvPicPr/>
          <p:nvPr/>
        </p:nvPicPr>
        <p:blipFill>
          <a:blip r:embed="rId3" cstate="print">
            <a:extLst/>
          </a:blip>
          <a:stretch>
            <a:fillRect/>
          </a:stretch>
        </p:blipFill>
        <p:spPr>
          <a:xfrm>
            <a:off x="6096000" y="4395992"/>
            <a:ext cx="1447800" cy="1258888"/>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219200" y="1570038"/>
            <a:ext cx="6248400" cy="334962"/>
          </a:xfrm>
        </p:spPr>
        <p:txBody>
          <a:bodyPr/>
          <a:lstStyle/>
          <a:p>
            <a:pPr eaLnBrk="1" hangingPunct="1"/>
            <a:r>
              <a:rPr lang="zh-CN" altLang="en-US" sz="3200" b="1" dirty="0">
                <a:solidFill>
                  <a:srgbClr val="FF0000"/>
                </a:solidFill>
              </a:rPr>
              <a:t>解空间</a:t>
            </a:r>
            <a:endParaRPr lang="zh-CN" altLang="en-US" sz="3200" b="1" dirty="0" smtClean="0">
              <a:solidFill>
                <a:srgbClr val="FF0000"/>
              </a:solidFill>
            </a:endParaRPr>
          </a:p>
        </p:txBody>
      </p:sp>
      <p:sp>
        <p:nvSpPr>
          <p:cNvPr id="26627" name="Rectangle 3"/>
          <p:cNvSpPr>
            <a:spLocks noGrp="1" noChangeArrowheads="1"/>
          </p:cNvSpPr>
          <p:nvPr>
            <p:ph idx="1"/>
          </p:nvPr>
        </p:nvSpPr>
        <p:spPr>
          <a:xfrm>
            <a:off x="685800" y="2590800"/>
            <a:ext cx="8229600" cy="3048000"/>
          </a:xfrm>
        </p:spPr>
        <p:txBody>
          <a:bodyPr/>
          <a:lstStyle/>
          <a:p>
            <a:pPr eaLnBrk="1" hangingPunct="1"/>
            <a:r>
              <a:rPr lang="zh-CN" altLang="en-US" dirty="0" smtClean="0"/>
              <a:t>问题的解向量                              ，</a:t>
            </a:r>
          </a:p>
          <a:p>
            <a:pPr eaLnBrk="1" hangingPunct="1"/>
            <a:r>
              <a:rPr lang="zh-CN" altLang="en-US" dirty="0" smtClean="0"/>
              <a:t>    的取值范围     ，                               。</a:t>
            </a:r>
          </a:p>
          <a:p>
            <a:pPr eaLnBrk="1" hangingPunct="1"/>
            <a:r>
              <a:rPr lang="zh-CN" altLang="en-US" dirty="0" smtClean="0"/>
              <a:t>问题的解空间由</a:t>
            </a:r>
            <a:r>
              <a:rPr lang="zh-CN" altLang="en-US" b="1" dirty="0" smtClean="0">
                <a:solidFill>
                  <a:srgbClr val="FF0000"/>
                </a:solidFill>
              </a:rPr>
              <a:t>笛卡尔积</a:t>
            </a:r>
            <a:r>
              <a:rPr lang="zh-CN" altLang="en-US" dirty="0" smtClean="0"/>
              <a:t>                                构成。 </a:t>
            </a:r>
          </a:p>
        </p:txBody>
      </p:sp>
      <p:sp>
        <p:nvSpPr>
          <p:cNvPr id="26628" name="Rectangle 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29" name="Object 5"/>
          <p:cNvGraphicFramePr>
            <a:graphicFrameLocks noChangeAspect="1"/>
          </p:cNvGraphicFramePr>
          <p:nvPr/>
        </p:nvGraphicFramePr>
        <p:xfrm>
          <a:off x="3244850" y="2640388"/>
          <a:ext cx="2654300" cy="487362"/>
        </p:xfrm>
        <a:graphic>
          <a:graphicData uri="http://schemas.openxmlformats.org/presentationml/2006/ole">
            <p:oleObj spid="_x0000_s2060" name="公式" r:id="rId3" imgW="1244520" imgH="228600" progId="Equation.3">
              <p:embed/>
            </p:oleObj>
          </a:graphicData>
        </a:graphic>
      </p:graphicFrame>
      <p:sp>
        <p:nvSpPr>
          <p:cNvPr id="26630" name="Rectangle 6"/>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1" name="Object 7"/>
          <p:cNvGraphicFramePr>
            <a:graphicFrameLocks noChangeAspect="1"/>
          </p:cNvGraphicFramePr>
          <p:nvPr/>
        </p:nvGraphicFramePr>
        <p:xfrm>
          <a:off x="1123950" y="3110750"/>
          <a:ext cx="400050" cy="533400"/>
        </p:xfrm>
        <a:graphic>
          <a:graphicData uri="http://schemas.openxmlformats.org/presentationml/2006/ole">
            <p:oleObj spid="_x0000_s2061" name="公式" r:id="rId4" imgW="139639" imgH="190417" progId="Equation.3">
              <p:embed/>
            </p:oleObj>
          </a:graphicData>
        </a:graphic>
      </p:graphicFrame>
      <p:sp>
        <p:nvSpPr>
          <p:cNvPr id="26632" name="Rectangle 8"/>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3" name="Object 9"/>
          <p:cNvGraphicFramePr>
            <a:graphicFrameLocks noChangeAspect="1"/>
          </p:cNvGraphicFramePr>
          <p:nvPr/>
        </p:nvGraphicFramePr>
        <p:xfrm>
          <a:off x="3272516" y="3107933"/>
          <a:ext cx="427037" cy="533400"/>
        </p:xfrm>
        <a:graphic>
          <a:graphicData uri="http://schemas.openxmlformats.org/presentationml/2006/ole">
            <p:oleObj spid="_x0000_s2062" name="公式" r:id="rId5" imgW="152334" imgH="190417" progId="Equation.3">
              <p:embed/>
            </p:oleObj>
          </a:graphicData>
        </a:graphic>
      </p:graphicFrame>
      <p:sp>
        <p:nvSpPr>
          <p:cNvPr id="26634" name="Rectangle 10"/>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5" name="Object 11"/>
          <p:cNvGraphicFramePr>
            <a:graphicFrameLocks noChangeAspect="1"/>
          </p:cNvGraphicFramePr>
          <p:nvPr/>
        </p:nvGraphicFramePr>
        <p:xfrm>
          <a:off x="3991256" y="3155729"/>
          <a:ext cx="2743200" cy="466725"/>
        </p:xfrm>
        <a:graphic>
          <a:graphicData uri="http://schemas.openxmlformats.org/presentationml/2006/ole">
            <p:oleObj spid="_x0000_s2063" name="公式" r:id="rId6" imgW="1282700" imgH="215900" progId="Equation.3">
              <p:embed/>
            </p:oleObj>
          </a:graphicData>
        </a:graphic>
      </p:graphicFrame>
      <p:sp>
        <p:nvSpPr>
          <p:cNvPr id="26636" name="Rectangle 1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7" name="Object 13"/>
          <p:cNvGraphicFramePr>
            <a:graphicFrameLocks noChangeAspect="1"/>
          </p:cNvGraphicFramePr>
          <p:nvPr/>
        </p:nvGraphicFramePr>
        <p:xfrm>
          <a:off x="5176462" y="3676614"/>
          <a:ext cx="2667000" cy="441325"/>
        </p:xfrm>
        <a:graphic>
          <a:graphicData uri="http://schemas.openxmlformats.org/presentationml/2006/ole">
            <p:oleObj spid="_x0000_s2064" name="公式" r:id="rId7" imgW="1155700" imgH="190500" progId="Equation.3">
              <p:embed/>
            </p:oleObj>
          </a:graphicData>
        </a:graphic>
      </p:graphicFrame>
    </p:spTree>
    <p:extLst>
      <p:ext uri="{BB962C8B-B14F-4D97-AF65-F5344CB8AC3E}">
        <p14:creationId xmlns="" xmlns:p14="http://schemas.microsoft.com/office/powerpoint/2010/main" val="471673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28800" y="457200"/>
            <a:ext cx="4191000" cy="487363"/>
          </a:xfrm>
        </p:spPr>
        <p:txBody>
          <a:bodyPr/>
          <a:lstStyle/>
          <a:p>
            <a:pPr eaLnBrk="1" hangingPunct="1"/>
            <a:r>
              <a:rPr lang="zh-CN" altLang="en-US" sz="3200" dirty="0"/>
              <a:t>四后问题的解空间</a:t>
            </a:r>
          </a:p>
        </p:txBody>
      </p:sp>
      <p:sp>
        <p:nvSpPr>
          <p:cNvPr id="15363" name="Rectangle 3"/>
          <p:cNvSpPr>
            <a:spLocks noGrp="1" noChangeArrowheads="1"/>
          </p:cNvSpPr>
          <p:nvPr>
            <p:ph idx="1"/>
          </p:nvPr>
        </p:nvSpPr>
        <p:spPr>
          <a:xfrm>
            <a:off x="457200" y="944563"/>
            <a:ext cx="8229600" cy="5684837"/>
          </a:xfrm>
        </p:spPr>
        <p:txBody>
          <a:bodyPr/>
          <a:lstStyle/>
          <a:p>
            <a:pPr eaLnBrk="1" hangingPunct="1">
              <a:buFontTx/>
              <a:buNone/>
            </a:pPr>
            <a:r>
              <a:rPr lang="zh-CN" altLang="en-US" sz="2400" dirty="0" smtClean="0"/>
              <a:t>	</a:t>
            </a:r>
            <a:endParaRPr lang="en-US" altLang="zh-CN" sz="2400" dirty="0" smtClean="0"/>
          </a:p>
          <a:p>
            <a:pPr eaLnBrk="1" hangingPunct="1">
              <a:buFontTx/>
              <a:buNone/>
            </a:pPr>
            <a:r>
              <a:rPr lang="zh-CN" altLang="en-US" sz="2400" dirty="0" smtClean="0"/>
              <a:t>向量                                表示皇后的布局。分量    表示第   行皇后的列位置。</a:t>
            </a:r>
          </a:p>
          <a:p>
            <a:pPr eaLnBrk="1" hangingPunct="1">
              <a:buFontTx/>
              <a:buNone/>
            </a:pPr>
            <a:r>
              <a:rPr lang="zh-CN" altLang="en-US" sz="2400" dirty="0" smtClean="0"/>
              <a:t>	    的取值范围                         ， 有  </a:t>
            </a:r>
            <a:r>
              <a:rPr lang="en-US" altLang="zh-CN" sz="2400" dirty="0" smtClean="0"/>
              <a:t>4</a:t>
            </a:r>
            <a:r>
              <a:rPr lang="en-US" altLang="zh-CN" sz="2400" baseline="30000" dirty="0" smtClean="0"/>
              <a:t>4</a:t>
            </a:r>
            <a:r>
              <a:rPr lang="zh-CN" altLang="en-US" sz="2400" dirty="0" smtClean="0"/>
              <a:t>  个可能解</a:t>
            </a:r>
          </a:p>
        </p:txBody>
      </p:sp>
      <p:sp>
        <p:nvSpPr>
          <p:cNvPr id="15365" name="Rectangle 6"/>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66" name="Object 5"/>
          <p:cNvGraphicFramePr>
            <a:graphicFrameLocks noChangeAspect="1"/>
          </p:cNvGraphicFramePr>
          <p:nvPr>
            <p:extLst>
              <p:ext uri="{D42A27DB-BD31-4B8C-83A1-F6EECF244321}">
                <p14:modId xmlns="" xmlns:p14="http://schemas.microsoft.com/office/powerpoint/2010/main" val="1957147707"/>
              </p:ext>
            </p:extLst>
          </p:nvPr>
        </p:nvGraphicFramePr>
        <p:xfrm>
          <a:off x="1295400" y="1378743"/>
          <a:ext cx="2286000" cy="423863"/>
        </p:xfrm>
        <a:graphic>
          <a:graphicData uri="http://schemas.openxmlformats.org/presentationml/2006/ole">
            <p:oleObj spid="_x0000_s1040" name="公式" r:id="rId3" imgW="1028700" imgH="190500" progId="Equation.3">
              <p:embed/>
            </p:oleObj>
          </a:graphicData>
        </a:graphic>
      </p:graphicFrame>
      <p:sp>
        <p:nvSpPr>
          <p:cNvPr id="15367" name="Rectangle 8"/>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68" name="Object 7"/>
          <p:cNvGraphicFramePr>
            <a:graphicFrameLocks noChangeAspect="1"/>
          </p:cNvGraphicFramePr>
          <p:nvPr>
            <p:extLst>
              <p:ext uri="{D42A27DB-BD31-4B8C-83A1-F6EECF244321}">
                <p14:modId xmlns="" xmlns:p14="http://schemas.microsoft.com/office/powerpoint/2010/main" val="2427651746"/>
              </p:ext>
            </p:extLst>
          </p:nvPr>
        </p:nvGraphicFramePr>
        <p:xfrm>
          <a:off x="6591300" y="1374509"/>
          <a:ext cx="342900" cy="457200"/>
        </p:xfrm>
        <a:graphic>
          <a:graphicData uri="http://schemas.openxmlformats.org/presentationml/2006/ole">
            <p:oleObj spid="_x0000_s1041" name="公式" r:id="rId4" imgW="139639" imgH="190417" progId="Equation.3">
              <p:embed/>
            </p:oleObj>
          </a:graphicData>
        </a:graphic>
      </p:graphicFrame>
      <p:sp>
        <p:nvSpPr>
          <p:cNvPr id="15369" name="Rectangle 10"/>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0" name="Object 9"/>
          <p:cNvGraphicFramePr>
            <a:graphicFrameLocks noChangeAspect="1"/>
          </p:cNvGraphicFramePr>
          <p:nvPr>
            <p:extLst>
              <p:ext uri="{D42A27DB-BD31-4B8C-83A1-F6EECF244321}">
                <p14:modId xmlns="" xmlns:p14="http://schemas.microsoft.com/office/powerpoint/2010/main" val="3672537223"/>
              </p:ext>
            </p:extLst>
          </p:nvPr>
        </p:nvGraphicFramePr>
        <p:xfrm>
          <a:off x="7874000" y="1374509"/>
          <a:ext cx="257175" cy="457200"/>
        </p:xfrm>
        <a:graphic>
          <a:graphicData uri="http://schemas.openxmlformats.org/presentationml/2006/ole">
            <p:oleObj spid="_x0000_s1042" name="公式" r:id="rId5" imgW="88746" imgH="152136" progId="Equation.3">
              <p:embed/>
            </p:oleObj>
          </a:graphicData>
        </a:graphic>
      </p:graphicFrame>
      <p:sp>
        <p:nvSpPr>
          <p:cNvPr id="15371" name="Rectangle 1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2" name="Object 11"/>
          <p:cNvGraphicFramePr>
            <a:graphicFrameLocks noChangeAspect="1"/>
          </p:cNvGraphicFramePr>
          <p:nvPr>
            <p:extLst>
              <p:ext uri="{D42A27DB-BD31-4B8C-83A1-F6EECF244321}">
                <p14:modId xmlns="" xmlns:p14="http://schemas.microsoft.com/office/powerpoint/2010/main" val="712391034"/>
              </p:ext>
            </p:extLst>
          </p:nvPr>
        </p:nvGraphicFramePr>
        <p:xfrm>
          <a:off x="714375" y="2123860"/>
          <a:ext cx="400050" cy="533400"/>
        </p:xfrm>
        <a:graphic>
          <a:graphicData uri="http://schemas.openxmlformats.org/presentationml/2006/ole">
            <p:oleObj spid="_x0000_s1043" name="公式" r:id="rId6" imgW="139639" imgH="190417" progId="Equation.3">
              <p:embed/>
            </p:oleObj>
          </a:graphicData>
        </a:graphic>
      </p:graphicFrame>
      <p:sp>
        <p:nvSpPr>
          <p:cNvPr id="15373" name="Rectangle 1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4" name="Object 13"/>
          <p:cNvGraphicFramePr>
            <a:graphicFrameLocks noChangeAspect="1"/>
          </p:cNvGraphicFramePr>
          <p:nvPr>
            <p:extLst>
              <p:ext uri="{D42A27DB-BD31-4B8C-83A1-F6EECF244321}">
                <p14:modId xmlns="" xmlns:p14="http://schemas.microsoft.com/office/powerpoint/2010/main" val="295668418"/>
              </p:ext>
            </p:extLst>
          </p:nvPr>
        </p:nvGraphicFramePr>
        <p:xfrm>
          <a:off x="2791574" y="2220563"/>
          <a:ext cx="1828800" cy="401638"/>
        </p:xfrm>
        <a:graphic>
          <a:graphicData uri="http://schemas.openxmlformats.org/presentationml/2006/ole">
            <p:oleObj spid="_x0000_s1044" name="公式" r:id="rId7" imgW="863225" imgH="190417" progId="Equation.3">
              <p:embed/>
            </p:oleObj>
          </a:graphicData>
        </a:graphic>
      </p:graphicFrame>
      <p:sp>
        <p:nvSpPr>
          <p:cNvPr id="15375" name="Rectangle 16"/>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8" name="Object 4"/>
          <p:cNvGraphicFramePr>
            <a:graphicFrameLocks noChangeAspect="1"/>
          </p:cNvGraphicFramePr>
          <p:nvPr/>
        </p:nvGraphicFramePr>
        <p:xfrm>
          <a:off x="914400" y="3962400"/>
          <a:ext cx="4038600" cy="1755775"/>
        </p:xfrm>
        <a:graphic>
          <a:graphicData uri="http://schemas.openxmlformats.org/presentationml/2006/ole">
            <p:oleObj spid="_x0000_s1045" name="图片" r:id="rId8" imgW="3222292" imgH="1399523" progId="Word.Picture.8">
              <p:embed/>
            </p:oleObj>
          </a:graphicData>
        </a:graphic>
      </p:graphicFrame>
      <p:graphicFrame>
        <p:nvGraphicFramePr>
          <p:cNvPr id="15379" name="Object 4"/>
          <p:cNvGraphicFramePr>
            <a:graphicFrameLocks noChangeAspect="1"/>
          </p:cNvGraphicFramePr>
          <p:nvPr/>
        </p:nvGraphicFramePr>
        <p:xfrm>
          <a:off x="5867400" y="4191000"/>
          <a:ext cx="1447800" cy="1258888"/>
        </p:xfrm>
        <a:graphic>
          <a:graphicData uri="http://schemas.openxmlformats.org/presentationml/2006/ole">
            <p:oleObj spid="_x0000_s1046" name="图片" r:id="rId9" imgW="1391690" imgH="1209105" progId="Word.Picture.8">
              <p:embed/>
            </p:oleObj>
          </a:graphicData>
        </a:graphic>
      </p:graphicFrame>
      <p:sp>
        <p:nvSpPr>
          <p:cNvPr id="15380" name="Text Box 20"/>
          <p:cNvSpPr txBox="1">
            <a:spLocks noChangeArrowheads="1"/>
          </p:cNvSpPr>
          <p:nvPr/>
        </p:nvSpPr>
        <p:spPr bwMode="auto">
          <a:xfrm>
            <a:off x="1295400" y="5791200"/>
            <a:ext cx="3124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(2,4,3,1)</a:t>
            </a:r>
            <a:endParaRPr lang="zh-CN" altLang="en-US"/>
          </a:p>
        </p:txBody>
      </p:sp>
      <p:sp>
        <p:nvSpPr>
          <p:cNvPr id="15381" name="Text Box 21"/>
          <p:cNvSpPr txBox="1">
            <a:spLocks noChangeArrowheads="1"/>
          </p:cNvSpPr>
          <p:nvPr/>
        </p:nvSpPr>
        <p:spPr bwMode="auto">
          <a:xfrm>
            <a:off x="3377270" y="5751513"/>
            <a:ext cx="10350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(1,4,2,3)</a:t>
            </a:r>
            <a:endParaRPr lang="zh-CN" altLang="en-US" dirty="0"/>
          </a:p>
        </p:txBody>
      </p:sp>
      <p:sp>
        <p:nvSpPr>
          <p:cNvPr id="15382" name="Text Box 22"/>
          <p:cNvSpPr txBox="1">
            <a:spLocks noChangeArrowheads="1"/>
          </p:cNvSpPr>
          <p:nvPr/>
        </p:nvSpPr>
        <p:spPr bwMode="auto">
          <a:xfrm>
            <a:off x="6080125" y="5751513"/>
            <a:ext cx="10350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(2,4,1,3)</a:t>
            </a:r>
          </a:p>
        </p:txBody>
      </p:sp>
    </p:spTree>
    <p:extLst>
      <p:ext uri="{BB962C8B-B14F-4D97-AF65-F5344CB8AC3E}">
        <p14:creationId xmlns="" xmlns:p14="http://schemas.microsoft.com/office/powerpoint/2010/main" val="1320429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4294967295"/>
          </p:nvPr>
        </p:nvSpPr>
        <p:spPr>
          <a:xfrm>
            <a:off x="297951" y="1868845"/>
            <a:ext cx="8229600" cy="4525962"/>
          </a:xfrm>
        </p:spPr>
        <p:txBody>
          <a:bodyPr/>
          <a:lstStyle/>
          <a:p>
            <a:pPr eaLnBrk="1" hangingPunct="1">
              <a:lnSpc>
                <a:spcPct val="90000"/>
              </a:lnSpc>
              <a:buFontTx/>
              <a:buNone/>
            </a:pPr>
            <a:r>
              <a:rPr lang="zh-CN" altLang="en-US" sz="2400" b="1" dirty="0" smtClean="0">
                <a:solidFill>
                  <a:srgbClr val="FF0000"/>
                </a:solidFill>
              </a:rPr>
              <a:t>可行解</a:t>
            </a:r>
            <a:r>
              <a:rPr lang="zh-CN" altLang="en-US" sz="2400" dirty="0" smtClean="0"/>
              <a:t>：满足约束条件的解，解空间中的一个子集，（子集树）</a:t>
            </a:r>
            <a:endParaRPr lang="en-US" altLang="zh-CN" sz="2400" dirty="0" smtClean="0"/>
          </a:p>
          <a:p>
            <a:pPr eaLnBrk="1" hangingPunct="1">
              <a:lnSpc>
                <a:spcPct val="90000"/>
              </a:lnSpc>
              <a:buFontTx/>
              <a:buNone/>
            </a:pPr>
            <a:endParaRPr lang="zh-CN" altLang="en-US" sz="2400" dirty="0" smtClean="0"/>
          </a:p>
          <a:p>
            <a:pPr eaLnBrk="1" hangingPunct="1">
              <a:lnSpc>
                <a:spcPct val="90000"/>
              </a:lnSpc>
              <a:buNone/>
            </a:pPr>
            <a:r>
              <a:rPr lang="zh-CN" altLang="en-US" sz="2400" b="1" dirty="0" smtClean="0">
                <a:solidFill>
                  <a:srgbClr val="FF0000"/>
                </a:solidFill>
              </a:rPr>
              <a:t>最优解</a:t>
            </a:r>
            <a:r>
              <a:rPr lang="zh-CN" altLang="en-US" sz="2400" dirty="0" smtClean="0"/>
              <a:t>：使目标函数取极值（极大或极小）的可行解，一个或少数几个（排列树）</a:t>
            </a:r>
            <a:endParaRPr lang="en-US" altLang="zh-CN" sz="2400" dirty="0" smtClean="0"/>
          </a:p>
          <a:p>
            <a:pPr eaLnBrk="1" hangingPunct="1">
              <a:lnSpc>
                <a:spcPct val="90000"/>
              </a:lnSpc>
            </a:pPr>
            <a:endParaRPr lang="zh-CN" altLang="en-US" sz="2400" dirty="0" smtClean="0"/>
          </a:p>
          <a:p>
            <a:pPr eaLnBrk="1" hangingPunct="1">
              <a:lnSpc>
                <a:spcPct val="90000"/>
              </a:lnSpc>
              <a:buNone/>
            </a:pPr>
            <a:r>
              <a:rPr lang="zh-CN" altLang="en-US" sz="2400" dirty="0" smtClean="0"/>
              <a:t>找可行解，一般找到就可以，但是找最优解一般要遍历整棵树。</a:t>
            </a:r>
          </a:p>
          <a:p>
            <a:pPr eaLnBrk="1" hangingPunct="1">
              <a:lnSpc>
                <a:spcPct val="90000"/>
              </a:lnSpc>
              <a:buNone/>
            </a:pPr>
            <a:endParaRPr lang="zh-CN" altLang="en-US" sz="2400" dirty="0" smtClean="0"/>
          </a:p>
          <a:p>
            <a:pPr eaLnBrk="1" hangingPunct="1">
              <a:lnSpc>
                <a:spcPct val="90000"/>
              </a:lnSpc>
            </a:pPr>
            <a:endParaRPr lang="en-US" altLang="zh-CN" sz="2400" dirty="0" smtClean="0"/>
          </a:p>
        </p:txBody>
      </p:sp>
      <p:sp>
        <p:nvSpPr>
          <p:cNvPr id="49155" name="Text Box 5"/>
          <p:cNvSpPr txBox="1">
            <a:spLocks noChangeArrowheads="1"/>
          </p:cNvSpPr>
          <p:nvPr/>
        </p:nvSpPr>
        <p:spPr bwMode="auto">
          <a:xfrm>
            <a:off x="3369733" y="474134"/>
            <a:ext cx="4876800"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dirty="0"/>
              <a:t>可行解和最优解</a:t>
            </a:r>
          </a:p>
        </p:txBody>
      </p:sp>
    </p:spTree>
    <p:extLst>
      <p:ext uri="{BB962C8B-B14F-4D97-AF65-F5344CB8AC3E}">
        <p14:creationId xmlns="" xmlns:p14="http://schemas.microsoft.com/office/powerpoint/2010/main" val="620999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riginal">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original</Template>
  <TotalTime>2634</TotalTime>
  <Words>4881</Words>
  <Application>Microsoft Office PowerPoint</Application>
  <PresentationFormat>全屏显示(4:3)</PresentationFormat>
  <Paragraphs>569</Paragraphs>
  <Slides>45</Slides>
  <Notes>4</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45</vt:i4>
      </vt:variant>
    </vt:vector>
  </HeadingPairs>
  <TitlesOfParts>
    <vt:vector size="49" baseType="lpstr">
      <vt:lpstr>original</vt:lpstr>
      <vt:lpstr>公式</vt:lpstr>
      <vt:lpstr>图片</vt:lpstr>
      <vt:lpstr>位图图像</vt:lpstr>
      <vt:lpstr>回溯法</vt:lpstr>
      <vt:lpstr>回溯法</vt:lpstr>
      <vt:lpstr>回溯法的哲学思想</vt:lpstr>
      <vt:lpstr>主要内容</vt:lpstr>
      <vt:lpstr>n皇后问题</vt:lpstr>
      <vt:lpstr>基本概念</vt:lpstr>
      <vt:lpstr>解空间</vt:lpstr>
      <vt:lpstr>四后问题的解空间</vt:lpstr>
      <vt:lpstr>幻灯片 9</vt:lpstr>
      <vt:lpstr>求解过程图示</vt:lpstr>
      <vt:lpstr>回溯法简介</vt:lpstr>
      <vt:lpstr>幻灯片 12</vt:lpstr>
      <vt:lpstr>幻灯片 13</vt:lpstr>
      <vt:lpstr>状态空间树</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回溯法</dc:title>
  <cp:lastModifiedBy>apple</cp:lastModifiedBy>
  <cp:revision>34</cp:revision>
  <dcterms:modified xsi:type="dcterms:W3CDTF">2020-04-02T00:24:00Z</dcterms:modified>
</cp:coreProperties>
</file>