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3"/>
  </p:notesMasterIdLst>
  <p:sldIdLst>
    <p:sldId id="845" r:id="rId2"/>
    <p:sldId id="940" r:id="rId3"/>
    <p:sldId id="941" r:id="rId4"/>
    <p:sldId id="942" r:id="rId5"/>
    <p:sldId id="943" r:id="rId6"/>
    <p:sldId id="846" r:id="rId7"/>
    <p:sldId id="905" r:id="rId8"/>
    <p:sldId id="927" r:id="rId9"/>
    <p:sldId id="929" r:id="rId10"/>
    <p:sldId id="926" r:id="rId11"/>
    <p:sldId id="931" r:id="rId12"/>
    <p:sldId id="925" r:id="rId13"/>
    <p:sldId id="906" r:id="rId14"/>
    <p:sldId id="928" r:id="rId15"/>
    <p:sldId id="930" r:id="rId16"/>
    <p:sldId id="907" r:id="rId17"/>
    <p:sldId id="908" r:id="rId18"/>
    <p:sldId id="910" r:id="rId19"/>
    <p:sldId id="944" r:id="rId20"/>
    <p:sldId id="911" r:id="rId21"/>
    <p:sldId id="912" r:id="rId22"/>
    <p:sldId id="913" r:id="rId23"/>
    <p:sldId id="914" r:id="rId24"/>
    <p:sldId id="932" r:id="rId25"/>
    <p:sldId id="915" r:id="rId26"/>
    <p:sldId id="916" r:id="rId27"/>
    <p:sldId id="917" r:id="rId28"/>
    <p:sldId id="918" r:id="rId29"/>
    <p:sldId id="850" r:id="rId30"/>
    <p:sldId id="922" r:id="rId31"/>
    <p:sldId id="923" r:id="rId32"/>
    <p:sldId id="919" r:id="rId33"/>
    <p:sldId id="920" r:id="rId34"/>
    <p:sldId id="924" r:id="rId35"/>
    <p:sldId id="921" r:id="rId36"/>
    <p:sldId id="934" r:id="rId37"/>
    <p:sldId id="933" r:id="rId38"/>
    <p:sldId id="935" r:id="rId39"/>
    <p:sldId id="936" r:id="rId40"/>
    <p:sldId id="938" r:id="rId41"/>
    <p:sldId id="939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33FF"/>
    <a:srgbClr val="0000CC"/>
    <a:srgbClr val="CC3300"/>
    <a:srgbClr val="FFFFFF"/>
    <a:srgbClr val="FF0000"/>
    <a:srgbClr val="00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866" autoAdjust="0"/>
    <p:restoredTop sz="87726" autoAdjust="0"/>
  </p:normalViewPr>
  <p:slideViewPr>
    <p:cSldViewPr>
      <p:cViewPr>
        <p:scale>
          <a:sx n="100" d="100"/>
          <a:sy n="100" d="100"/>
        </p:scale>
        <p:origin x="-584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-1426" y="-6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40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0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0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554E34-F0A9-43E7-A75E-6363291F1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92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3CE9B8-0533-402F-8F19-F84F9DC6C589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215445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Finding left child can be done by shifting</a:t>
            </a:r>
            <a:r>
              <a:rPr lang="en-US" baseline="0" dirty="0" smtClean="0"/>
              <a:t> the binary representation of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left by one position and f</a:t>
            </a:r>
            <a:r>
              <a:rPr lang="en-US" dirty="0" smtClean="0"/>
              <a:t>inding right child can be done by shifting</a:t>
            </a:r>
            <a:r>
              <a:rPr lang="en-US" baseline="0" dirty="0" smtClean="0"/>
              <a:t> the binary representation of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left by one position and then adding a 1 at the lowest bit.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417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417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417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417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417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417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417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417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417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417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417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417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4177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4177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4177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4177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example for min-priority queue: manage</a:t>
            </a:r>
            <a:r>
              <a:rPr lang="en-US" baseline="0" dirty="0" smtClean="0"/>
              <a:t> pages in memory buffer, when space is needed to accommodate a new page, a current will be selected for elimination – select the one has the lowest priority based on LRU (for example).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00250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00250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00250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00250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0025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4177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00250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00250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00250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00250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00250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00250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00250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0025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417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baseline="0" dirty="0" smtClean="0"/>
              <a:t> nodes of height h: 1 + 2 + 2</a:t>
            </a:r>
            <a:r>
              <a:rPr lang="en-US" baseline="30000" dirty="0" smtClean="0"/>
              <a:t>2</a:t>
            </a:r>
            <a:r>
              <a:rPr lang="en-US" baseline="0" dirty="0" smtClean="0"/>
              <a:t> + … + 2</a:t>
            </a:r>
            <a:r>
              <a:rPr lang="en-US" i="1" baseline="30000" dirty="0" smtClean="0"/>
              <a:t>h </a:t>
            </a:r>
            <a:r>
              <a:rPr lang="en-US" baseline="0" dirty="0" smtClean="0"/>
              <a:t>= sum_(</a:t>
            </a:r>
            <a:r>
              <a:rPr lang="en-US" baseline="0" dirty="0" err="1" smtClean="0"/>
              <a:t>i</a:t>
            </a:r>
            <a:r>
              <a:rPr lang="en-US" baseline="0" dirty="0" smtClean="0"/>
              <a:t>=0 to h) 2</a:t>
            </a:r>
            <a:r>
              <a:rPr lang="en-US" i="1" baseline="30000" dirty="0" smtClean="0"/>
              <a:t>i</a:t>
            </a:r>
            <a:r>
              <a:rPr lang="en-US" baseline="0" dirty="0" smtClean="0"/>
              <a:t>= (2</a:t>
            </a:r>
            <a:r>
              <a:rPr lang="en-US" baseline="30000" dirty="0" smtClean="0"/>
              <a:t>h+1</a:t>
            </a:r>
            <a:r>
              <a:rPr lang="en-US" baseline="0" dirty="0" smtClean="0"/>
              <a:t> – 1)/(2 – 1) = 2</a:t>
            </a:r>
            <a:r>
              <a:rPr lang="en-US" baseline="30000" dirty="0" smtClean="0"/>
              <a:t>h+1</a:t>
            </a:r>
            <a:r>
              <a:rPr lang="en-US" baseline="0" dirty="0" smtClean="0"/>
              <a:t> –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Height with n nodes: from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2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h+1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– 1 = n, we can obtain h =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lg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(n+1) –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Do not confuse full binary tree with complete binary tree: the former requires each node to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have either 0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or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 child nodes.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417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417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417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417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417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6B5BC-2097-459A-BEAF-07896CD9F0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291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2913C-209A-41E3-B52C-17AA64874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381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B8F4B-4594-4F0C-A18C-996BD48059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309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C3E25-4F81-42B3-9AF8-17F95D817C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869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4B03A-E222-49E2-9A91-D7D25B6ED3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584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7D9F1-DE92-47CE-A239-FDF5662138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928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70B29-0D5F-4B90-B471-5FBD91E591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210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59721-1D86-4419-8089-AD0BB1C2A2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583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4A282-15B5-4BD2-B169-6A8C7BAE9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075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51CD2-7B79-46D7-B801-1C8F0C1E3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043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524E2-0801-4885-99E2-281673BE76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388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788F243E-17DC-457A-A8A2-016C583230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533400" y="1295400"/>
            <a:ext cx="8229600" cy="0"/>
          </a:xfrm>
          <a:prstGeom prst="line">
            <a:avLst/>
          </a:prstGeom>
          <a:noFill/>
          <a:ln w="57150" cmpd="thinThick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304800" y="1143000"/>
            <a:ext cx="86106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828800"/>
            <a:ext cx="7772400" cy="2286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00CC"/>
                </a:solidFill>
              </a:rPr>
              <a:t>算法设计与分析</a:t>
            </a:r>
            <a:r>
              <a:rPr lang="en-US" sz="3200" b="1" dirty="0" smtClean="0">
                <a:solidFill>
                  <a:srgbClr val="0000CC"/>
                </a:solidFill>
              </a:rPr>
              <a:t/>
            </a:r>
            <a:br>
              <a:rPr lang="en-US" sz="3200" b="1" dirty="0" smtClean="0">
                <a:solidFill>
                  <a:srgbClr val="0000CC"/>
                </a:solidFill>
              </a:rPr>
            </a:br>
            <a:r>
              <a:rPr lang="en-US" sz="3200" b="1" dirty="0" smtClean="0">
                <a:solidFill>
                  <a:srgbClr val="0000CC"/>
                </a:solidFill>
              </a:rPr>
              <a:t/>
            </a:r>
            <a:br>
              <a:rPr lang="en-US" sz="3200" b="1" dirty="0" smtClean="0">
                <a:solidFill>
                  <a:srgbClr val="0000CC"/>
                </a:solidFill>
              </a:rPr>
            </a:br>
            <a:r>
              <a:rPr lang="zh-CN" altLang="en-US" sz="4000" b="1" dirty="0" smtClean="0">
                <a:solidFill>
                  <a:srgbClr val="0000CC"/>
                </a:solidFill>
              </a:rPr>
              <a:t>第六章</a:t>
            </a:r>
            <a:r>
              <a:rPr lang="zh-CN" altLang="en-US" sz="3200" b="1" dirty="0" smtClean="0">
                <a:solidFill>
                  <a:srgbClr val="0000CC"/>
                </a:solidFill>
              </a:rPr>
              <a:t>：</a:t>
            </a:r>
            <a:r>
              <a:rPr lang="zh-CN" altLang="en-US" sz="4000" b="1" dirty="0" smtClean="0">
                <a:solidFill>
                  <a:srgbClr val="0000CC"/>
                </a:solidFill>
              </a:rPr>
              <a:t>堆和堆排序</a:t>
            </a:r>
            <a:endParaRPr lang="en-US" sz="4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770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</p:spPr>
        <p:txBody>
          <a:bodyPr/>
          <a:lstStyle/>
          <a:p>
            <a:r>
              <a:rPr lang="zh-CN" altLang="en-US" sz="2400" b="1" dirty="0"/>
              <a:t>深度为 </a:t>
            </a:r>
            <a:r>
              <a:rPr lang="en-US" altLang="zh-CN" sz="2400" b="1" i="1" dirty="0"/>
              <a:t>d</a:t>
            </a:r>
            <a:r>
              <a:rPr lang="en-US" altLang="zh-CN" sz="2400" b="1" dirty="0"/>
              <a:t> </a:t>
            </a:r>
            <a:r>
              <a:rPr lang="zh-CN" altLang="en-US" sz="2400" b="1" dirty="0" smtClean="0"/>
              <a:t>的</a:t>
            </a:r>
            <a:r>
              <a:rPr lang="en-US" sz="2400" b="1" dirty="0" smtClean="0"/>
              <a:t> </a:t>
            </a:r>
            <a:r>
              <a:rPr lang="zh-CN" altLang="en-US" sz="2400" b="1" i="1" dirty="0" smtClean="0">
                <a:solidFill>
                  <a:srgbClr val="3333FF"/>
                </a:solidFill>
              </a:rPr>
              <a:t>近似</a:t>
            </a:r>
            <a:r>
              <a:rPr lang="zh-CN" altLang="en-US" sz="2400" b="1" i="1" dirty="0" smtClean="0">
                <a:solidFill>
                  <a:srgbClr val="CC3300"/>
                </a:solidFill>
              </a:rPr>
              <a:t>完全二叉树</a:t>
            </a:r>
            <a:r>
              <a:rPr lang="en-US" altLang="zh-CN" sz="2400" b="1" dirty="0"/>
              <a:t> </a:t>
            </a:r>
            <a:r>
              <a:rPr lang="zh-CN" altLang="en-US" sz="2400" b="1" dirty="0" smtClean="0"/>
              <a:t>满足下面两个条件</a:t>
            </a:r>
            <a:r>
              <a:rPr lang="en-US" sz="2400" b="1" dirty="0" smtClean="0"/>
              <a:t>:</a:t>
            </a:r>
            <a:endParaRPr lang="en-US" sz="2400" b="1" i="1" dirty="0" smtClean="0"/>
          </a:p>
          <a:p>
            <a:pPr lvl="1" eaLnBrk="1" hangingPunct="1"/>
            <a:r>
              <a:rPr lang="zh-CN" altLang="en-US" sz="2200" b="1" dirty="0" smtClean="0"/>
              <a:t>只考虑</a:t>
            </a:r>
            <a:r>
              <a:rPr lang="zh-CN" altLang="en-US" sz="2200" b="1" dirty="0" smtClean="0">
                <a:solidFill>
                  <a:srgbClr val="3333FF"/>
                </a:solidFill>
              </a:rPr>
              <a:t>深度为 </a:t>
            </a:r>
            <a:r>
              <a:rPr lang="en-US" sz="2200" b="1" i="1" dirty="0" smtClean="0">
                <a:solidFill>
                  <a:srgbClr val="3333FF"/>
                </a:solidFill>
              </a:rPr>
              <a:t>d </a:t>
            </a:r>
            <a:r>
              <a:rPr lang="en-US" sz="2200" b="1" dirty="0" smtClean="0">
                <a:solidFill>
                  <a:srgbClr val="3333FF"/>
                </a:solidFill>
              </a:rPr>
              <a:t>– 1 </a:t>
            </a:r>
            <a:r>
              <a:rPr lang="zh-CN" altLang="en-US" sz="2200" b="1" dirty="0" smtClean="0">
                <a:solidFill>
                  <a:srgbClr val="3333FF"/>
                </a:solidFill>
              </a:rPr>
              <a:t>时是完全二叉树</a:t>
            </a:r>
            <a:endParaRPr lang="en-US" sz="2200" b="1" dirty="0">
              <a:solidFill>
                <a:srgbClr val="3333FF"/>
              </a:solidFill>
            </a:endParaRPr>
          </a:p>
          <a:p>
            <a:pPr lvl="1" eaLnBrk="1" hangingPunct="1"/>
            <a:r>
              <a:rPr lang="zh-CN" altLang="en-US" sz="2200" b="1" dirty="0" smtClean="0"/>
              <a:t>深度</a:t>
            </a:r>
            <a:r>
              <a:rPr lang="zh-CN" altLang="en-US" sz="2200" b="1" dirty="0" smtClean="0">
                <a:solidFill>
                  <a:srgbClr val="3333FF"/>
                </a:solidFill>
              </a:rPr>
              <a:t>为 </a:t>
            </a:r>
            <a:r>
              <a:rPr lang="en-US" sz="2200" b="1" i="1" dirty="0" smtClean="0">
                <a:solidFill>
                  <a:srgbClr val="3333FF"/>
                </a:solidFill>
              </a:rPr>
              <a:t>d</a:t>
            </a:r>
            <a:r>
              <a:rPr lang="en-US" sz="2200" b="1" dirty="0" smtClean="0">
                <a:solidFill>
                  <a:srgbClr val="3333FF"/>
                </a:solidFill>
              </a:rPr>
              <a:t> </a:t>
            </a:r>
            <a:r>
              <a:rPr lang="zh-CN" altLang="en-US" sz="2200" b="1" dirty="0" smtClean="0">
                <a:solidFill>
                  <a:srgbClr val="3333FF"/>
                </a:solidFill>
              </a:rPr>
              <a:t>的结点都在靠左部分</a:t>
            </a:r>
            <a:endParaRPr lang="en-US" sz="2200" b="1" dirty="0">
              <a:solidFill>
                <a:srgbClr val="3333FF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近似完全二叉树 </a:t>
            </a:r>
            <a:r>
              <a:rPr lang="en-US" sz="3600" b="1" dirty="0" smtClean="0">
                <a:solidFill>
                  <a:srgbClr val="0000CC"/>
                </a:solidFill>
              </a:rPr>
              <a:t>(1)</a:t>
            </a:r>
            <a:endParaRPr lang="en-US" sz="3600" b="1" dirty="0">
              <a:solidFill>
                <a:srgbClr val="0000CC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54264" y="3380700"/>
            <a:ext cx="6598859" cy="2258100"/>
            <a:chOff x="1154264" y="3380700"/>
            <a:chExt cx="6598859" cy="225810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264" y="3380700"/>
              <a:ext cx="6598859" cy="218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 bwMode="auto">
            <a:xfrm>
              <a:off x="5181600" y="4953000"/>
              <a:ext cx="1828800" cy="6858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881352" y="5791200"/>
            <a:ext cx="5205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/>
              <a:t>高度为 </a:t>
            </a:r>
            <a:r>
              <a:rPr lang="en-US" sz="2200" dirty="0" smtClean="0"/>
              <a:t>3 </a:t>
            </a:r>
            <a:r>
              <a:rPr lang="zh-CN" altLang="en-US" sz="2200" dirty="0" smtClean="0"/>
              <a:t>的近似完全二叉树</a:t>
            </a:r>
            <a:endParaRPr lang="en-US" sz="2200" dirty="0"/>
          </a:p>
        </p:txBody>
      </p:sp>
      <p:sp>
        <p:nvSpPr>
          <p:cNvPr id="8" name="矩形 7"/>
          <p:cNvSpPr/>
          <p:nvPr/>
        </p:nvSpPr>
        <p:spPr bwMode="auto">
          <a:xfrm>
            <a:off x="2133600" y="3048000"/>
            <a:ext cx="4648200" cy="2057400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1828800" y="5105400"/>
            <a:ext cx="3429000" cy="609600"/>
          </a:xfrm>
          <a:prstGeom prst="ellipse">
            <a:avLst/>
          </a:prstGeom>
          <a:noFill/>
          <a:ln w="3810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47754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</p:spPr>
        <p:txBody>
          <a:bodyPr/>
          <a:lstStyle/>
          <a:p>
            <a:r>
              <a:rPr lang="zh-CN" altLang="en-US" sz="2400" b="1" dirty="0" smtClean="0"/>
              <a:t>有 </a:t>
            </a:r>
            <a:r>
              <a:rPr lang="en-US" altLang="zh-CN" sz="2400" b="1" i="1" dirty="0" smtClean="0"/>
              <a:t>n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个结点的近似完全二叉树 </a:t>
            </a:r>
            <a:r>
              <a:rPr lang="en-US" altLang="zh-CN" sz="2400" b="1" dirty="0" smtClean="0"/>
              <a:t>T </a:t>
            </a:r>
            <a:r>
              <a:rPr lang="zh-CN" altLang="en-US" sz="2400" b="1" dirty="0" smtClean="0"/>
              <a:t>的高度是多少</a:t>
            </a:r>
            <a:r>
              <a:rPr lang="en-US" sz="2400" b="1" dirty="0" smtClean="0"/>
              <a:t>?</a:t>
            </a:r>
            <a:endParaRPr lang="en-US" sz="2400" b="1" dirty="0"/>
          </a:p>
          <a:p>
            <a:pPr lvl="1" eaLnBrk="1" hangingPunct="1"/>
            <a:r>
              <a:rPr lang="zh-CN" altLang="en-US" sz="2200" b="1" dirty="0" smtClean="0"/>
              <a:t>假设 </a:t>
            </a:r>
            <a:r>
              <a:rPr lang="en-US" sz="2200" b="1" i="1" dirty="0" smtClean="0"/>
              <a:t>T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不是一个完全二叉树。</a:t>
            </a:r>
            <a:endParaRPr lang="en-US" sz="2200" b="1" dirty="0" smtClean="0"/>
          </a:p>
          <a:p>
            <a:pPr lvl="1" eaLnBrk="1" hangingPunct="1"/>
            <a:r>
              <a:rPr lang="zh-CN" altLang="en-US" sz="2200" b="1" dirty="0" smtClean="0"/>
              <a:t>假设高度是 </a:t>
            </a:r>
            <a:r>
              <a:rPr lang="en-US" sz="2200" b="1" i="1" dirty="0" smtClean="0"/>
              <a:t>h</a:t>
            </a:r>
            <a:r>
              <a:rPr lang="zh-CN" altLang="en-US" sz="2200" b="1" dirty="0"/>
              <a:t>。</a:t>
            </a:r>
            <a:endParaRPr lang="en-US" sz="2200" b="1" dirty="0" smtClean="0"/>
          </a:p>
          <a:p>
            <a:pPr lvl="1" eaLnBrk="1" hangingPunct="1"/>
            <a:r>
              <a:rPr lang="en-US" sz="2200" b="1" i="1" dirty="0" smtClean="0"/>
              <a:t>T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包含一个深度为 </a:t>
            </a:r>
            <a:r>
              <a:rPr lang="en-US" sz="2200" b="1" i="1" dirty="0" smtClean="0"/>
              <a:t>h</a:t>
            </a:r>
            <a:r>
              <a:rPr lang="en-US" sz="2200" b="1" dirty="0" smtClean="0"/>
              <a:t> – 1 </a:t>
            </a:r>
            <a:r>
              <a:rPr lang="zh-CN" altLang="en-US" sz="2200" b="1" dirty="0" smtClean="0"/>
              <a:t>的完全二叉树，而且有一些深度为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h</a:t>
            </a:r>
            <a:r>
              <a:rPr lang="zh-CN" altLang="en-US" sz="2200" b="1" dirty="0" smtClean="0"/>
              <a:t>的结点，因此</a:t>
            </a:r>
            <a:r>
              <a:rPr lang="en-US" sz="2200" b="1" dirty="0" smtClean="0"/>
              <a:t>, </a:t>
            </a:r>
          </a:p>
          <a:p>
            <a:pPr marL="457200" lvl="1" indent="0" eaLnBrk="1" hangingPunct="1">
              <a:buNone/>
            </a:pPr>
            <a:r>
              <a:rPr lang="en-US" sz="2200" b="1" dirty="0" smtClean="0"/>
              <a:t>              2</a:t>
            </a:r>
            <a:r>
              <a:rPr lang="en-US" sz="2200" b="1" i="1" baseline="30000" dirty="0" smtClean="0"/>
              <a:t>h</a:t>
            </a:r>
            <a:r>
              <a:rPr lang="en-US" sz="2200" b="1" dirty="0" smtClean="0"/>
              <a:t> – 1 &lt; 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 &lt; 2</a:t>
            </a:r>
            <a:r>
              <a:rPr lang="en-US" sz="2200" b="1" i="1" baseline="30000" dirty="0"/>
              <a:t>h</a:t>
            </a:r>
            <a:r>
              <a:rPr lang="en-US" sz="2200" b="1" dirty="0" smtClean="0"/>
              <a:t> </a:t>
            </a:r>
            <a:r>
              <a:rPr lang="en-US" sz="2200" b="1" baseline="30000" dirty="0"/>
              <a:t>+ 1</a:t>
            </a:r>
            <a:r>
              <a:rPr lang="en-US" sz="2200" b="1" dirty="0" smtClean="0"/>
              <a:t> – 1  </a:t>
            </a:r>
            <a:r>
              <a:rPr lang="en-US" sz="2200" b="1" dirty="0" smtClean="0">
                <a:sym typeface="Wingdings" pitchFamily="2" charset="2"/>
              </a:rPr>
              <a:t> </a:t>
            </a:r>
            <a:r>
              <a:rPr lang="en-US" sz="2200" b="1" dirty="0" smtClean="0"/>
              <a:t>2</a:t>
            </a:r>
            <a:r>
              <a:rPr lang="en-US" sz="2200" b="1" i="1" baseline="30000" dirty="0" smtClean="0"/>
              <a:t>h</a:t>
            </a:r>
            <a:r>
              <a:rPr lang="en-US" sz="2200" b="1" dirty="0" smtClean="0"/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≤</a:t>
            </a:r>
            <a:r>
              <a:rPr lang="en-US" sz="2200" b="1" dirty="0" smtClean="0"/>
              <a:t> </a:t>
            </a:r>
            <a:r>
              <a:rPr lang="en-US" sz="2200" b="1" i="1" dirty="0"/>
              <a:t>n</a:t>
            </a:r>
            <a:r>
              <a:rPr lang="en-US" sz="2200" b="1" dirty="0"/>
              <a:t> &lt; 2</a:t>
            </a:r>
            <a:r>
              <a:rPr lang="en-US" sz="2200" b="1" i="1" baseline="30000" dirty="0"/>
              <a:t>h</a:t>
            </a:r>
            <a:r>
              <a:rPr lang="en-US" sz="2200" b="1" dirty="0"/>
              <a:t> </a:t>
            </a:r>
            <a:r>
              <a:rPr lang="en-US" sz="2200" b="1" baseline="30000" dirty="0"/>
              <a:t>+ </a:t>
            </a:r>
            <a:r>
              <a:rPr lang="en-US" sz="2200" b="1" baseline="30000" dirty="0" smtClean="0"/>
              <a:t>1</a:t>
            </a:r>
            <a:r>
              <a:rPr lang="en-US" sz="2200" b="1" dirty="0" smtClean="0"/>
              <a:t> </a:t>
            </a:r>
            <a:endParaRPr lang="en-US" sz="2200" b="1" dirty="0" smtClean="0">
              <a:sym typeface="Wingdings" pitchFamily="2" charset="2"/>
            </a:endParaRPr>
          </a:p>
          <a:p>
            <a:pPr marL="457200" lvl="1" indent="0" eaLnBrk="1" hangingPunct="1">
              <a:buNone/>
            </a:pPr>
            <a:r>
              <a:rPr lang="en-US" sz="2200" b="1" dirty="0" smtClean="0">
                <a:sym typeface="Wingdings" pitchFamily="2" charset="2"/>
              </a:rPr>
              <a:t>                 </a:t>
            </a:r>
            <a:r>
              <a:rPr lang="en-US" sz="2200" b="1" dirty="0" err="1" smtClean="0">
                <a:sym typeface="Wingdings" pitchFamily="2" charset="2"/>
              </a:rPr>
              <a:t>lg</a:t>
            </a:r>
            <a:r>
              <a:rPr lang="en-US" sz="2200" b="1" dirty="0" smtClean="0">
                <a:sym typeface="Wingdings" pitchFamily="2" charset="2"/>
              </a:rPr>
              <a:t> </a:t>
            </a:r>
            <a:r>
              <a:rPr lang="en-US" sz="2200" b="1" i="1" dirty="0" smtClean="0">
                <a:sym typeface="Wingdings" pitchFamily="2" charset="2"/>
              </a:rPr>
              <a:t>n</a:t>
            </a:r>
            <a:r>
              <a:rPr lang="en-US" sz="2200" b="1" dirty="0" smtClean="0">
                <a:sym typeface="Wingdings" pitchFamily="2" charset="2"/>
              </a:rPr>
              <a:t> – 1 &lt; </a:t>
            </a:r>
            <a:r>
              <a:rPr lang="en-US" sz="2200" b="1" i="1" dirty="0" smtClean="0">
                <a:sym typeface="Wingdings" pitchFamily="2" charset="2"/>
              </a:rPr>
              <a:t>h</a:t>
            </a:r>
            <a:r>
              <a:rPr lang="en-US" sz="2200" b="1" dirty="0" smtClean="0">
                <a:sym typeface="Wingdings" pitchFamily="2" charset="2"/>
              </a:rPr>
              <a:t> </a:t>
            </a:r>
            <a:r>
              <a:rPr lang="en-US" sz="2200" b="1" dirty="0">
                <a:cs typeface="Times New Roman"/>
              </a:rPr>
              <a:t>≤</a:t>
            </a:r>
            <a:r>
              <a:rPr lang="en-US" sz="2200" b="1" dirty="0" smtClean="0">
                <a:sym typeface="Wingdings" pitchFamily="2" charset="2"/>
              </a:rPr>
              <a:t> </a:t>
            </a:r>
            <a:r>
              <a:rPr lang="en-US" sz="2200" b="1" dirty="0" err="1" smtClean="0">
                <a:sym typeface="Wingdings" pitchFamily="2" charset="2"/>
              </a:rPr>
              <a:t>lg</a:t>
            </a:r>
            <a:r>
              <a:rPr lang="en-US" sz="2200" b="1" dirty="0">
                <a:sym typeface="Wingdings" pitchFamily="2" charset="2"/>
              </a:rPr>
              <a:t> </a:t>
            </a:r>
            <a:r>
              <a:rPr lang="en-US" sz="2200" b="1" i="1" dirty="0" smtClean="0">
                <a:sym typeface="Wingdings" pitchFamily="2" charset="2"/>
              </a:rPr>
              <a:t>n</a:t>
            </a:r>
            <a:endParaRPr lang="en-US" sz="2200" b="1" dirty="0" smtClean="0">
              <a:sym typeface="Wingdings" pitchFamily="2" charset="2"/>
            </a:endParaRPr>
          </a:p>
          <a:p>
            <a:pPr marL="457200" lvl="1" indent="0" eaLnBrk="1" hangingPunct="1">
              <a:buNone/>
            </a:pPr>
            <a:r>
              <a:rPr lang="en-US" sz="2200" b="1" dirty="0" smtClean="0">
                <a:sym typeface="Wingdings" pitchFamily="2" charset="2"/>
              </a:rPr>
              <a:t>     </a:t>
            </a:r>
            <a:endParaRPr lang="en-US" sz="2200" b="1" dirty="0"/>
          </a:p>
          <a:p>
            <a:pPr eaLnBrk="1" hangingPunct="1"/>
            <a:r>
              <a:rPr lang="zh-CN" altLang="en-US" sz="2400" b="1" dirty="0" smtClean="0"/>
              <a:t>高度为 </a:t>
            </a:r>
            <a:r>
              <a:rPr lang="en-US" altLang="zh-CN" sz="2400" b="1" i="1" dirty="0" smtClean="0"/>
              <a:t>h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的近似完全二叉树有多少结点</a:t>
            </a:r>
            <a:r>
              <a:rPr lang="en-US" sz="2400" b="1" dirty="0" smtClean="0"/>
              <a:t>?</a:t>
            </a:r>
            <a:endParaRPr lang="en-US" sz="2400" b="1" dirty="0"/>
          </a:p>
          <a:p>
            <a:pPr lvl="1" eaLnBrk="1" hangingPunct="1"/>
            <a:r>
              <a:rPr lang="zh-CN" altLang="en-US" sz="2200" b="1" dirty="0" smtClean="0"/>
              <a:t>假设有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个结点，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那么</a:t>
            </a:r>
            <a:r>
              <a:rPr lang="en-US" sz="2200" b="1" dirty="0" smtClean="0"/>
              <a:t>2</a:t>
            </a:r>
            <a:r>
              <a:rPr lang="en-US" sz="2200" b="1" i="1" baseline="30000" dirty="0" smtClean="0"/>
              <a:t>h</a:t>
            </a:r>
            <a:r>
              <a:rPr lang="en-US" sz="2200" b="1" dirty="0" smtClean="0"/>
              <a:t> </a:t>
            </a:r>
            <a:r>
              <a:rPr lang="en-US" sz="2200" b="1" dirty="0">
                <a:cs typeface="Times New Roman"/>
              </a:rPr>
              <a:t>≤</a:t>
            </a:r>
            <a:r>
              <a:rPr lang="en-US" sz="2200" b="1" dirty="0"/>
              <a:t> </a:t>
            </a:r>
            <a:r>
              <a:rPr lang="en-US" sz="2200" b="1" i="1" dirty="0"/>
              <a:t>n</a:t>
            </a:r>
            <a:r>
              <a:rPr lang="en-US" sz="2200" b="1" dirty="0"/>
              <a:t> &lt; 2</a:t>
            </a:r>
            <a:r>
              <a:rPr lang="en-US" sz="2200" b="1" i="1" baseline="30000" dirty="0"/>
              <a:t>h</a:t>
            </a:r>
            <a:r>
              <a:rPr lang="en-US" sz="2200" b="1" dirty="0"/>
              <a:t> </a:t>
            </a:r>
            <a:r>
              <a:rPr lang="en-US" sz="2200" b="1" baseline="30000" dirty="0"/>
              <a:t>+ </a:t>
            </a:r>
            <a:r>
              <a:rPr lang="en-US" sz="2200" b="1" baseline="30000" dirty="0" smtClean="0"/>
              <a:t>1</a:t>
            </a:r>
            <a:endParaRPr lang="en-US" sz="2200" b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近似完全二叉树 </a:t>
            </a:r>
            <a:r>
              <a:rPr lang="en-US" sz="3600" b="1" dirty="0" smtClean="0">
                <a:solidFill>
                  <a:srgbClr val="0000CC"/>
                </a:solidFill>
              </a:rPr>
              <a:t>(2)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900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一个</a:t>
            </a:r>
            <a:r>
              <a:rPr lang="en-US" sz="2400" b="1" dirty="0" smtClean="0"/>
              <a:t> (</a:t>
            </a:r>
            <a:r>
              <a:rPr lang="zh-CN" altLang="en-US" sz="2400" b="1" dirty="0" smtClean="0"/>
              <a:t>二叉</a:t>
            </a:r>
            <a:r>
              <a:rPr lang="en-US" sz="2400" b="1" dirty="0" smtClean="0"/>
              <a:t>) </a:t>
            </a:r>
            <a:r>
              <a:rPr lang="zh-CN" altLang="en-US" sz="2400" b="1" i="1" dirty="0" smtClean="0">
                <a:solidFill>
                  <a:srgbClr val="C00000"/>
                </a:solidFill>
              </a:rPr>
              <a:t>堆 </a:t>
            </a:r>
            <a:r>
              <a:rPr lang="zh-CN" altLang="en-US" sz="2400" b="1" dirty="0" smtClean="0"/>
              <a:t>是一个</a:t>
            </a:r>
            <a:r>
              <a:rPr lang="en-US" sz="2400" b="1" dirty="0" smtClean="0"/>
              <a:t> </a:t>
            </a:r>
            <a:r>
              <a:rPr lang="zh-CN" altLang="en-US" sz="2400" b="1" i="1" dirty="0" smtClean="0">
                <a:solidFill>
                  <a:srgbClr val="CC3300"/>
                </a:solidFill>
              </a:rPr>
              <a:t>近似完全二叉树</a:t>
            </a:r>
            <a:r>
              <a:rPr lang="en-US" sz="2400" b="1" i="1" dirty="0" smtClean="0"/>
              <a:t> </a:t>
            </a:r>
            <a:r>
              <a:rPr lang="en-US" sz="2400" b="1" dirty="0" smtClean="0"/>
              <a:t>: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b="1" dirty="0" smtClean="0"/>
              <a:t>结点中存储的数值来自一个</a:t>
            </a:r>
            <a:r>
              <a:rPr lang="zh-CN" altLang="en-US" sz="2200" b="1" dirty="0" smtClean="0">
                <a:solidFill>
                  <a:srgbClr val="3333FF"/>
                </a:solidFill>
              </a:rPr>
              <a:t>有序的集合</a:t>
            </a:r>
            <a:r>
              <a:rPr lang="zh-CN" altLang="en-US" sz="2200" b="1" dirty="0" smtClean="0"/>
              <a:t>。</a:t>
            </a:r>
            <a:endParaRPr lang="en-US" sz="2200" b="1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b="1" dirty="0" smtClean="0"/>
              <a:t>每个结点存储的数值满足一种</a:t>
            </a:r>
            <a:r>
              <a:rPr lang="en-US" sz="2200" b="1" dirty="0" smtClean="0"/>
              <a:t> </a:t>
            </a:r>
            <a:r>
              <a:rPr lang="zh-CN" altLang="en-US" sz="2200" b="1" i="1" dirty="0" smtClean="0">
                <a:solidFill>
                  <a:srgbClr val="C00000"/>
                </a:solidFill>
              </a:rPr>
              <a:t>堆的性质</a:t>
            </a:r>
            <a:r>
              <a:rPr lang="en-US" sz="2200" b="1" dirty="0" smtClean="0"/>
              <a:t>. </a:t>
            </a:r>
          </a:p>
          <a:p>
            <a:pPr lvl="1" eaLnBrk="1" hangingPunct="1">
              <a:buNone/>
            </a:pPr>
            <a:endParaRPr lang="en-US" sz="2200" b="1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/>
              <a:t>两种堆的性质</a:t>
            </a:r>
            <a:r>
              <a:rPr lang="en-US" sz="2400" b="1" dirty="0" smtClean="0"/>
              <a:t>: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b="1" i="1" dirty="0" smtClean="0">
                <a:solidFill>
                  <a:srgbClr val="C00000"/>
                </a:solidFill>
              </a:rPr>
              <a:t>最大堆性质 </a:t>
            </a:r>
            <a:r>
              <a:rPr lang="en-US" sz="2200" b="1" dirty="0" smtClean="0"/>
              <a:t>: </a:t>
            </a:r>
            <a:r>
              <a:rPr lang="zh-CN" altLang="en-US" sz="2200" b="1" dirty="0" smtClean="0"/>
              <a:t>每个结点数值</a:t>
            </a:r>
            <a:r>
              <a:rPr lang="en-US" sz="2200" b="1" dirty="0" smtClean="0"/>
              <a:t> ≥ </a:t>
            </a:r>
            <a:r>
              <a:rPr lang="zh-CN" altLang="en-US" sz="2200" b="1" dirty="0" smtClean="0"/>
              <a:t>该结点孩子节点数值。</a:t>
            </a:r>
            <a:endParaRPr lang="en-US" sz="2200" b="1" dirty="0" smtClean="0"/>
          </a:p>
          <a:p>
            <a:pPr lvl="2" eaLnBrk="1" hangingPunct="1">
              <a:lnSpc>
                <a:spcPct val="150000"/>
              </a:lnSpc>
            </a:pPr>
            <a:r>
              <a:rPr lang="zh-CN" altLang="en-US" sz="2200" b="1" dirty="0" smtClean="0">
                <a:solidFill>
                  <a:schemeClr val="bg2"/>
                </a:solidFill>
                <a:sym typeface="Wingdings" pitchFamily="2" charset="2"/>
              </a:rPr>
              <a:t>最大值存储在根结点</a:t>
            </a:r>
            <a:endParaRPr lang="en-US" sz="2200" b="1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b="1" i="1" dirty="0" smtClean="0">
                <a:solidFill>
                  <a:srgbClr val="C00000"/>
                </a:solidFill>
              </a:rPr>
              <a:t>最小堆性质 </a:t>
            </a:r>
            <a:r>
              <a:rPr lang="en-US" sz="2200" b="1" dirty="0" smtClean="0"/>
              <a:t>:</a:t>
            </a:r>
            <a:r>
              <a:rPr lang="zh-CN" altLang="en-US" sz="2200" b="1" dirty="0"/>
              <a:t>每个</a:t>
            </a:r>
            <a:r>
              <a:rPr lang="zh-CN" altLang="en-US" sz="2200" b="1" dirty="0" smtClean="0"/>
              <a:t>结点数值</a:t>
            </a:r>
            <a:r>
              <a:rPr lang="en-US" altLang="zh-CN" sz="2200" b="1" dirty="0" smtClean="0"/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≤</a:t>
            </a:r>
            <a:r>
              <a:rPr lang="zh-CN" altLang="en-US" sz="2200" b="1" dirty="0"/>
              <a:t>该</a:t>
            </a:r>
            <a:r>
              <a:rPr lang="zh-CN" altLang="en-US" sz="2200" b="1" dirty="0" smtClean="0"/>
              <a:t>结点孩子节点数值。</a:t>
            </a:r>
            <a:endParaRPr lang="en-US" sz="2200" b="1" dirty="0" smtClean="0"/>
          </a:p>
          <a:p>
            <a:pPr lvl="2" eaLnBrk="1" hangingPunct="1">
              <a:lnSpc>
                <a:spcPct val="150000"/>
              </a:lnSpc>
            </a:pPr>
            <a:r>
              <a:rPr lang="zh-CN" altLang="en-US" sz="2200" b="1" dirty="0" smtClean="0">
                <a:solidFill>
                  <a:schemeClr val="bg2"/>
                </a:solidFill>
                <a:sym typeface="Wingdings" pitchFamily="2" charset="2"/>
              </a:rPr>
              <a:t>最小值</a:t>
            </a:r>
            <a:r>
              <a:rPr lang="zh-CN" altLang="en-US" sz="2200" b="1" dirty="0">
                <a:solidFill>
                  <a:schemeClr val="bg2"/>
                </a:solidFill>
                <a:sym typeface="Wingdings" pitchFamily="2" charset="2"/>
              </a:rPr>
              <a:t>存储在根结点</a:t>
            </a:r>
            <a:endParaRPr lang="en-US" altLang="zh-CN" sz="2200" b="1" dirty="0"/>
          </a:p>
          <a:p>
            <a:endParaRPr lang="en-US" sz="2400" b="1" i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堆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608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5029200"/>
          </a:xfrm>
        </p:spPr>
        <p:txBody>
          <a:bodyPr/>
          <a:lstStyle/>
          <a:p>
            <a:r>
              <a:rPr lang="zh-CN" altLang="en-US" sz="2400" b="1" dirty="0" smtClean="0"/>
              <a:t>两种类型的堆</a:t>
            </a:r>
            <a:r>
              <a:rPr lang="en-US" sz="2400" b="1" dirty="0" smtClean="0"/>
              <a:t>:</a:t>
            </a:r>
          </a:p>
          <a:p>
            <a:pPr lvl="1"/>
            <a:r>
              <a:rPr lang="zh-CN" altLang="en-US" sz="2200" b="1" i="1" dirty="0" smtClean="0">
                <a:solidFill>
                  <a:srgbClr val="C00000"/>
                </a:solidFill>
              </a:rPr>
              <a:t>最大堆 </a:t>
            </a:r>
            <a:r>
              <a:rPr lang="zh-CN" altLang="en-US" sz="2200" b="1" dirty="0" smtClean="0"/>
              <a:t>满足</a:t>
            </a:r>
            <a:r>
              <a:rPr lang="zh-CN" altLang="en-US" sz="2200" b="1" i="1" dirty="0" smtClean="0">
                <a:solidFill>
                  <a:srgbClr val="0000CC"/>
                </a:solidFill>
              </a:rPr>
              <a:t>最大堆性质</a:t>
            </a:r>
            <a:r>
              <a:rPr lang="en-US" sz="2200" b="1" dirty="0" smtClean="0"/>
              <a:t> </a:t>
            </a:r>
          </a:p>
          <a:p>
            <a:pPr lvl="1"/>
            <a:r>
              <a:rPr lang="zh-CN" altLang="en-US" sz="2200" b="1" i="1" dirty="0" smtClean="0">
                <a:solidFill>
                  <a:srgbClr val="C00000"/>
                </a:solidFill>
                <a:sym typeface="Wingdings" pitchFamily="2" charset="2"/>
              </a:rPr>
              <a:t>最小堆</a:t>
            </a:r>
            <a:r>
              <a:rPr lang="en-US" sz="2200" b="1" dirty="0" smtClean="0">
                <a:solidFill>
                  <a:schemeClr val="bg2"/>
                </a:solidFill>
                <a:sym typeface="Wingdings" pitchFamily="2" charset="2"/>
              </a:rPr>
              <a:t> </a:t>
            </a:r>
            <a:r>
              <a:rPr lang="zh-CN" altLang="en-US" sz="2200" b="1" dirty="0" smtClean="0">
                <a:solidFill>
                  <a:schemeClr val="bg2"/>
                </a:solidFill>
                <a:sym typeface="Wingdings" pitchFamily="2" charset="2"/>
              </a:rPr>
              <a:t>满足 </a:t>
            </a:r>
            <a:r>
              <a:rPr lang="zh-CN" altLang="en-US" sz="2200" b="1" i="1" dirty="0" smtClean="0">
                <a:solidFill>
                  <a:srgbClr val="0000CC"/>
                </a:solidFill>
              </a:rPr>
              <a:t>最小堆性质</a:t>
            </a:r>
            <a:r>
              <a:rPr lang="en-US" sz="2200" b="1" dirty="0" smtClean="0"/>
              <a:t> </a:t>
            </a:r>
          </a:p>
          <a:p>
            <a:r>
              <a:rPr lang="zh-CN" altLang="en-US" sz="2400" b="1" i="1" dirty="0" smtClean="0">
                <a:solidFill>
                  <a:srgbClr val="C00000"/>
                </a:solidFill>
              </a:rPr>
              <a:t>最大堆 </a:t>
            </a:r>
            <a:r>
              <a:rPr lang="zh-CN" altLang="en-US" sz="2400" b="1" dirty="0" smtClean="0"/>
              <a:t>举例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endParaRPr lang="en-US" sz="2400" b="1" dirty="0" smtClean="0">
              <a:solidFill>
                <a:schemeClr val="bg2"/>
              </a:solidFill>
            </a:endParaRPr>
          </a:p>
          <a:p>
            <a:endParaRPr lang="en-US" sz="2400" b="1" i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堆 </a:t>
            </a:r>
            <a:r>
              <a:rPr lang="en-US" sz="3600" b="1" dirty="0" smtClean="0">
                <a:solidFill>
                  <a:srgbClr val="0000CC"/>
                </a:solidFill>
              </a:rPr>
              <a:t>(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续</a:t>
            </a:r>
            <a:r>
              <a:rPr lang="en-US" sz="3600" b="1" dirty="0" smtClean="0">
                <a:solidFill>
                  <a:srgbClr val="0000CC"/>
                </a:solidFill>
              </a:rPr>
              <a:t>)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84355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r="46847" b="7143"/>
          <a:stretch/>
        </p:blipFill>
        <p:spPr bwMode="auto">
          <a:xfrm>
            <a:off x="381000" y="3169886"/>
            <a:ext cx="4495800" cy="2773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029200" y="3048000"/>
            <a:ext cx="41148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200" dirty="0" smtClean="0"/>
              <a:t>如何实现一个堆</a:t>
            </a:r>
            <a:r>
              <a:rPr lang="en-US" sz="2200" dirty="0" smtClean="0"/>
              <a:t>?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200" dirty="0" smtClean="0"/>
              <a:t>如果用</a:t>
            </a:r>
            <a:r>
              <a:rPr lang="zh-CN" altLang="en-US" sz="2200" dirty="0" smtClean="0">
                <a:solidFill>
                  <a:srgbClr val="3333FF"/>
                </a:solidFill>
              </a:rPr>
              <a:t>数组</a:t>
            </a:r>
            <a:r>
              <a:rPr lang="zh-CN" altLang="en-US" sz="2200" dirty="0" smtClean="0"/>
              <a:t>存储堆，</a:t>
            </a:r>
            <a:r>
              <a:rPr lang="zh-CN" altLang="en-US" sz="2200" dirty="0" smtClean="0">
                <a:solidFill>
                  <a:srgbClr val="3333FF"/>
                </a:solidFill>
              </a:rPr>
              <a:t>结点外</a:t>
            </a:r>
            <a:r>
              <a:rPr lang="zh-CN" altLang="en-US" sz="2200" dirty="0" smtClean="0"/>
              <a:t>的数字是结点的</a:t>
            </a:r>
            <a:r>
              <a:rPr lang="zh-CN" altLang="en-US" sz="2200" dirty="0" smtClean="0">
                <a:solidFill>
                  <a:srgbClr val="3333FF"/>
                </a:solidFill>
              </a:rPr>
              <a:t>数组下标</a:t>
            </a:r>
            <a:r>
              <a:rPr lang="zh-CN" altLang="en-US" sz="2200" dirty="0" smtClean="0"/>
              <a:t>。</a:t>
            </a:r>
            <a:endParaRPr lang="en-US" sz="22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200" dirty="0" smtClean="0"/>
              <a:t>结点里的数字是</a:t>
            </a:r>
            <a:r>
              <a:rPr lang="zh-CN" altLang="en-US" sz="2200" dirty="0" smtClean="0">
                <a:solidFill>
                  <a:srgbClr val="3333FF"/>
                </a:solidFill>
              </a:rPr>
              <a:t>每个结点存储的值，也叫</a:t>
            </a:r>
            <a:r>
              <a:rPr lang="en-US" sz="2200" dirty="0" smtClean="0">
                <a:solidFill>
                  <a:srgbClr val="3333FF"/>
                </a:solidFill>
              </a:rPr>
              <a:t> </a:t>
            </a:r>
            <a:r>
              <a:rPr lang="en-US" sz="2200" i="1" dirty="0" smtClean="0">
                <a:solidFill>
                  <a:srgbClr val="3333FF"/>
                </a:solidFill>
              </a:rPr>
              <a:t>keys</a:t>
            </a:r>
            <a:r>
              <a:rPr lang="en-US" sz="2200" dirty="0" smtClean="0">
                <a:solidFill>
                  <a:srgbClr val="3333FF"/>
                </a:solidFill>
              </a:rPr>
              <a:t> </a:t>
            </a:r>
            <a:r>
              <a:rPr lang="zh-CN" altLang="en-US" sz="2200" dirty="0" smtClean="0"/>
              <a:t>。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25568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5029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一个堆可以用一个数组 </a:t>
            </a:r>
            <a:r>
              <a:rPr lang="en-US" sz="2400" b="1" i="1" dirty="0" smtClean="0"/>
              <a:t>A</a:t>
            </a:r>
            <a:r>
              <a:rPr lang="zh-CN" altLang="en-US" sz="2400" b="1" dirty="0" smtClean="0"/>
              <a:t>来实现。</a:t>
            </a:r>
            <a:endParaRPr lang="en-US" sz="2400" b="1" dirty="0" smtClean="0"/>
          </a:p>
          <a:p>
            <a:pPr lvl="1">
              <a:lnSpc>
                <a:spcPct val="150000"/>
              </a:lnSpc>
            </a:pPr>
            <a:r>
              <a:rPr lang="zh-CN" altLang="en-US" sz="2200" b="1" dirty="0">
                <a:solidFill>
                  <a:srgbClr val="3333FF"/>
                </a:solidFill>
              </a:rPr>
              <a:t>根</a:t>
            </a:r>
            <a:r>
              <a:rPr lang="zh-CN" altLang="en-US" sz="2200" b="1" dirty="0" smtClean="0">
                <a:solidFill>
                  <a:srgbClr val="3333FF"/>
                </a:solidFill>
              </a:rPr>
              <a:t>结点是</a:t>
            </a:r>
            <a:r>
              <a:rPr lang="en-US" sz="2200" b="1" dirty="0" smtClean="0">
                <a:solidFill>
                  <a:srgbClr val="3333FF"/>
                </a:solidFill>
              </a:rPr>
              <a:t> </a:t>
            </a:r>
            <a:r>
              <a:rPr lang="en-US" sz="2200" b="1" i="1" dirty="0" smtClean="0">
                <a:solidFill>
                  <a:srgbClr val="3333FF"/>
                </a:solidFill>
              </a:rPr>
              <a:t>A</a:t>
            </a:r>
            <a:r>
              <a:rPr lang="en-US" sz="2200" b="1" dirty="0" smtClean="0">
                <a:solidFill>
                  <a:srgbClr val="3333FF"/>
                </a:solidFill>
              </a:rPr>
              <a:t>[1]</a:t>
            </a:r>
            <a:r>
              <a:rPr lang="en-US" sz="2200" b="1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2200" b="1" i="1" dirty="0" smtClean="0"/>
              <a:t>A</a:t>
            </a:r>
            <a:r>
              <a:rPr lang="en-US" sz="2200" b="1" dirty="0" smtClean="0"/>
              <a:t>[</a:t>
            </a:r>
            <a:r>
              <a:rPr lang="en-US" sz="2200" b="1" i="1" dirty="0" err="1" smtClean="0"/>
              <a:t>i</a:t>
            </a:r>
            <a:r>
              <a:rPr lang="en-US" sz="2200" b="1" dirty="0" smtClean="0"/>
              <a:t>] </a:t>
            </a:r>
            <a:r>
              <a:rPr lang="zh-CN" altLang="en-US" sz="2200" b="1" dirty="0"/>
              <a:t>的</a:t>
            </a:r>
            <a:r>
              <a:rPr lang="zh-CN" altLang="en-US" sz="2200" b="1" dirty="0">
                <a:solidFill>
                  <a:srgbClr val="3333FF"/>
                </a:solidFill>
              </a:rPr>
              <a:t>左</a:t>
            </a:r>
            <a:r>
              <a:rPr lang="zh-CN" altLang="en-US" sz="2200" b="1" dirty="0"/>
              <a:t>孩子结点</a:t>
            </a:r>
            <a:r>
              <a:rPr lang="en-US" sz="2200" b="1" dirty="0" smtClean="0"/>
              <a:t> = 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[</a:t>
            </a:r>
            <a:r>
              <a:rPr lang="en-US" sz="2200" b="1" dirty="0" smtClean="0">
                <a:solidFill>
                  <a:srgbClr val="3333FF"/>
                </a:solidFill>
              </a:rPr>
              <a:t>2</a:t>
            </a:r>
            <a:r>
              <a:rPr lang="en-US" sz="2200" b="1" i="1" dirty="0" smtClean="0">
                <a:solidFill>
                  <a:srgbClr val="3333FF"/>
                </a:solidFill>
              </a:rPr>
              <a:t>i</a:t>
            </a:r>
            <a:r>
              <a:rPr lang="en-US" sz="2200" b="1" dirty="0" smtClean="0"/>
              <a:t>].</a:t>
            </a:r>
          </a:p>
          <a:p>
            <a:pPr lvl="1">
              <a:lnSpc>
                <a:spcPct val="150000"/>
              </a:lnSpc>
            </a:pPr>
            <a:r>
              <a:rPr lang="en-US" sz="2200" b="1" i="1" dirty="0" smtClean="0"/>
              <a:t>A</a:t>
            </a:r>
            <a:r>
              <a:rPr lang="en-US" sz="2200" b="1" dirty="0" smtClean="0"/>
              <a:t>[</a:t>
            </a:r>
            <a:r>
              <a:rPr lang="en-US" sz="2200" b="1" i="1" dirty="0" err="1" smtClean="0"/>
              <a:t>i</a:t>
            </a:r>
            <a:r>
              <a:rPr lang="en-US" sz="2200" b="1" dirty="0" smtClean="0"/>
              <a:t>] </a:t>
            </a:r>
            <a:r>
              <a:rPr lang="zh-CN" altLang="en-US" sz="2200" b="1" dirty="0"/>
              <a:t>的</a:t>
            </a:r>
            <a:r>
              <a:rPr lang="zh-CN" altLang="en-US" sz="2200" b="1" dirty="0">
                <a:solidFill>
                  <a:srgbClr val="3333FF"/>
                </a:solidFill>
              </a:rPr>
              <a:t>右</a:t>
            </a:r>
            <a:r>
              <a:rPr lang="zh-CN" altLang="en-US" sz="2200" b="1" dirty="0"/>
              <a:t>孩子结点</a:t>
            </a:r>
            <a:r>
              <a:rPr lang="en-US" altLang="zh-CN" sz="2200" b="1" dirty="0"/>
              <a:t> </a:t>
            </a:r>
            <a:r>
              <a:rPr lang="en-US" sz="2200" b="1" dirty="0" smtClean="0"/>
              <a:t>= 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[</a:t>
            </a:r>
            <a:r>
              <a:rPr lang="en-US" sz="2200" b="1" dirty="0" smtClean="0">
                <a:solidFill>
                  <a:srgbClr val="3333FF"/>
                </a:solidFill>
              </a:rPr>
              <a:t>2</a:t>
            </a:r>
            <a:r>
              <a:rPr lang="en-US" sz="2200" b="1" i="1" dirty="0" smtClean="0">
                <a:solidFill>
                  <a:srgbClr val="3333FF"/>
                </a:solidFill>
              </a:rPr>
              <a:t>i</a:t>
            </a:r>
            <a:r>
              <a:rPr lang="en-US" sz="2200" b="1" dirty="0" smtClean="0"/>
              <a:t> </a:t>
            </a:r>
            <a:r>
              <a:rPr lang="en-US" sz="2200" b="1" dirty="0" smtClean="0">
                <a:solidFill>
                  <a:srgbClr val="3333FF"/>
                </a:solidFill>
              </a:rPr>
              <a:t>+ 1</a:t>
            </a:r>
            <a:r>
              <a:rPr lang="en-US" sz="2200" b="1" dirty="0" smtClean="0"/>
              <a:t>].</a:t>
            </a:r>
          </a:p>
          <a:p>
            <a:pPr lvl="1">
              <a:lnSpc>
                <a:spcPct val="150000"/>
              </a:lnSpc>
            </a:pPr>
            <a:r>
              <a:rPr lang="en-US" sz="2200" b="1" i="1" dirty="0" smtClean="0"/>
              <a:t>A</a:t>
            </a:r>
            <a:r>
              <a:rPr lang="en-US" sz="2200" b="1" dirty="0" smtClean="0"/>
              <a:t>[</a:t>
            </a:r>
            <a:r>
              <a:rPr lang="en-US" sz="2200" b="1" i="1" dirty="0" err="1" smtClean="0"/>
              <a:t>i</a:t>
            </a:r>
            <a:r>
              <a:rPr lang="en-US" sz="2200" b="1" dirty="0"/>
              <a:t>] </a:t>
            </a:r>
            <a:r>
              <a:rPr lang="zh-CN" altLang="en-US" sz="2200" b="1" dirty="0"/>
              <a:t>的</a:t>
            </a:r>
            <a:r>
              <a:rPr lang="zh-CN" altLang="en-US" sz="2200" b="1" dirty="0">
                <a:solidFill>
                  <a:srgbClr val="3333FF"/>
                </a:solidFill>
              </a:rPr>
              <a:t>父</a:t>
            </a:r>
            <a:r>
              <a:rPr lang="zh-CN" altLang="en-US" sz="2200" b="1" dirty="0"/>
              <a:t>节点</a:t>
            </a:r>
            <a:r>
              <a:rPr lang="en-US" altLang="zh-CN" sz="2200" b="1" dirty="0"/>
              <a:t> </a:t>
            </a:r>
            <a:r>
              <a:rPr lang="en-US" sz="2200" b="1" dirty="0" smtClean="0"/>
              <a:t>= </a:t>
            </a:r>
            <a:r>
              <a:rPr lang="en-US" sz="2200" b="1" dirty="0"/>
              <a:t>A[ </a:t>
            </a:r>
            <a:r>
              <a:rPr lang="en-US" sz="2200" b="1" dirty="0">
                <a:sym typeface="Symbol"/>
              </a:rPr>
              <a:t></a:t>
            </a:r>
            <a:r>
              <a:rPr lang="en-US" sz="2200" b="1" i="1" dirty="0" err="1">
                <a:solidFill>
                  <a:srgbClr val="3333FF"/>
                </a:solidFill>
                <a:sym typeface="Symbol"/>
              </a:rPr>
              <a:t>i</a:t>
            </a:r>
            <a:r>
              <a:rPr lang="en-US" sz="2200" b="1" dirty="0">
                <a:solidFill>
                  <a:srgbClr val="3333FF"/>
                </a:solidFill>
                <a:sym typeface="Symbol"/>
              </a:rPr>
              <a:t>/2</a:t>
            </a:r>
            <a:r>
              <a:rPr lang="en-US" sz="2200" b="1" dirty="0">
                <a:sym typeface="Symbol"/>
              </a:rPr>
              <a:t></a:t>
            </a:r>
            <a:r>
              <a:rPr lang="en-US" sz="2200" b="1" dirty="0"/>
              <a:t> </a:t>
            </a:r>
            <a:r>
              <a:rPr lang="en-US" sz="2200" b="1" dirty="0" smtClean="0"/>
              <a:t>].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使用数组</a:t>
            </a:r>
            <a:r>
              <a:rPr lang="en-US" sz="2400" b="1" dirty="0" smtClean="0"/>
              <a:t>, </a:t>
            </a:r>
            <a:r>
              <a:rPr lang="zh-CN" altLang="en-US" sz="2400" b="1" dirty="0" smtClean="0"/>
              <a:t>找父节点和孩子结点的操作可以很快计算。</a:t>
            </a:r>
            <a:endParaRPr lang="en-US" sz="2400" b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用数组实现堆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r="46847" b="7253"/>
          <a:stretch/>
        </p:blipFill>
        <p:spPr bwMode="auto">
          <a:xfrm>
            <a:off x="5105400" y="2286000"/>
            <a:ext cx="3505200" cy="215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6915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876800"/>
          </a:xfrm>
        </p:spPr>
        <p:txBody>
          <a:bodyPr/>
          <a:lstStyle/>
          <a:p>
            <a:r>
              <a:rPr lang="zh-CN" altLang="en-US" sz="2400" b="1" dirty="0" smtClean="0"/>
              <a:t>用数组实现最大堆</a:t>
            </a:r>
            <a:endParaRPr lang="en-US" sz="2400" b="1" i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数组实现 </a:t>
            </a:r>
            <a:r>
              <a:rPr lang="en-US" sz="3600" b="1" dirty="0" smtClean="0">
                <a:solidFill>
                  <a:srgbClr val="0000CC"/>
                </a:solidFill>
              </a:rPr>
              <a:t>(</a:t>
            </a:r>
            <a:r>
              <a:rPr lang="zh-CN" altLang="en-US" sz="3600" b="1" dirty="0">
                <a:solidFill>
                  <a:srgbClr val="0000CC"/>
                </a:solidFill>
              </a:rPr>
              <a:t>续</a:t>
            </a:r>
            <a:r>
              <a:rPr lang="en-US" sz="3600" b="1" dirty="0" smtClean="0">
                <a:solidFill>
                  <a:srgbClr val="0000CC"/>
                </a:solidFill>
              </a:rPr>
              <a:t>)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84355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r="46847" b="7253"/>
          <a:stretch/>
        </p:blipFill>
        <p:spPr bwMode="auto">
          <a:xfrm>
            <a:off x="304800" y="2270726"/>
            <a:ext cx="4495800" cy="277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81217" y="3962400"/>
            <a:ext cx="2924583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Arcs go between parents </a:t>
            </a:r>
          </a:p>
          <a:p>
            <a:pPr algn="ctr"/>
            <a:r>
              <a:rPr lang="en-US" dirty="0" smtClean="0"/>
              <a:t>and children.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 l="55856" t="33674" b="22959"/>
          <a:stretch>
            <a:fillRect/>
          </a:stretch>
        </p:blipFill>
        <p:spPr bwMode="auto">
          <a:xfrm>
            <a:off x="4800600" y="2514600"/>
            <a:ext cx="373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5188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8768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1" i="1" dirty="0" smtClean="0">
                <a:solidFill>
                  <a:srgbClr val="C00000"/>
                </a:solidFill>
              </a:rPr>
              <a:t>Max-</a:t>
            </a:r>
            <a:r>
              <a:rPr lang="en-US" sz="2400" b="1" i="1" dirty="0" err="1" smtClean="0">
                <a:solidFill>
                  <a:srgbClr val="C00000"/>
                </a:solidFill>
              </a:rPr>
              <a:t>Heapify</a:t>
            </a:r>
            <a:r>
              <a:rPr lang="en-US" sz="2400" b="1" dirty="0" smtClean="0"/>
              <a:t>: </a:t>
            </a:r>
            <a:r>
              <a:rPr lang="zh-CN" altLang="en-US" sz="2400" b="1" dirty="0" smtClean="0"/>
              <a:t>维护最大堆性质</a:t>
            </a:r>
            <a:r>
              <a:rPr lang="en-US" sz="2400" b="1" dirty="0" smtClean="0"/>
              <a:t>; </a:t>
            </a:r>
            <a:r>
              <a:rPr lang="zh-CN" altLang="en-US" sz="2400" b="1" dirty="0" smtClean="0"/>
              <a:t>代价 </a:t>
            </a:r>
            <a:r>
              <a:rPr lang="en-US" sz="2400" b="1" i="1" dirty="0" smtClean="0">
                <a:solidFill>
                  <a:srgbClr val="3333FF"/>
                </a:solidFill>
              </a:rPr>
              <a:t>O</a:t>
            </a:r>
            <a:r>
              <a:rPr lang="en-US" sz="2400" b="1" dirty="0" smtClean="0">
                <a:solidFill>
                  <a:srgbClr val="3333FF"/>
                </a:solidFill>
              </a:rPr>
              <a:t>(</a:t>
            </a:r>
            <a:r>
              <a:rPr lang="en-US" sz="2400" b="1" dirty="0" err="1" smtClean="0">
                <a:solidFill>
                  <a:srgbClr val="3333FF"/>
                </a:solidFill>
              </a:rPr>
              <a:t>lg</a:t>
            </a:r>
            <a:r>
              <a:rPr lang="en-US" sz="2400" b="1" dirty="0" smtClean="0">
                <a:solidFill>
                  <a:srgbClr val="3333FF"/>
                </a:solidFill>
              </a:rPr>
              <a:t> </a:t>
            </a:r>
            <a:r>
              <a:rPr lang="en-US" sz="2400" b="1" i="1" dirty="0" smtClean="0">
                <a:solidFill>
                  <a:srgbClr val="3333FF"/>
                </a:solidFill>
              </a:rPr>
              <a:t>n</a:t>
            </a:r>
            <a:r>
              <a:rPr lang="en-US" sz="2400" b="1" dirty="0" smtClean="0">
                <a:solidFill>
                  <a:srgbClr val="3333FF"/>
                </a:solidFill>
              </a:rPr>
              <a:t>)</a:t>
            </a:r>
            <a:endParaRPr lang="en-US" sz="2400" b="1" dirty="0" smtClean="0"/>
          </a:p>
          <a:p>
            <a:pPr algn="just">
              <a:lnSpc>
                <a:spcPct val="150000"/>
              </a:lnSpc>
            </a:pPr>
            <a:r>
              <a:rPr lang="en-US" sz="2400" b="1" i="1" dirty="0" smtClean="0">
                <a:solidFill>
                  <a:srgbClr val="C00000"/>
                </a:solidFill>
              </a:rPr>
              <a:t>Build-Max-Heap</a:t>
            </a:r>
            <a:r>
              <a:rPr lang="en-US" sz="2400" b="1" dirty="0" smtClean="0"/>
              <a:t>: </a:t>
            </a:r>
            <a:r>
              <a:rPr lang="zh-CN" altLang="en-US" sz="2400" b="1" dirty="0" smtClean="0"/>
              <a:t>从一个无序数组建成一个最大堆</a:t>
            </a:r>
            <a:r>
              <a:rPr lang="en-US" sz="2400" b="1" dirty="0" smtClean="0"/>
              <a:t>; </a:t>
            </a:r>
            <a:r>
              <a:rPr lang="zh-CN" altLang="en-US" sz="2400" b="1" dirty="0" smtClean="0"/>
              <a:t>代价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3333FF"/>
                </a:solidFill>
                <a:sym typeface="Symbol"/>
              </a:rPr>
              <a:t></a:t>
            </a:r>
            <a:r>
              <a:rPr lang="en-US" sz="2400" b="1" dirty="0" smtClean="0">
                <a:solidFill>
                  <a:srgbClr val="3333FF"/>
                </a:solidFill>
              </a:rPr>
              <a:t>(</a:t>
            </a:r>
            <a:r>
              <a:rPr lang="en-US" sz="2400" b="1" i="1" dirty="0" smtClean="0">
                <a:solidFill>
                  <a:srgbClr val="3333FF"/>
                </a:solidFill>
              </a:rPr>
              <a:t>n</a:t>
            </a:r>
            <a:r>
              <a:rPr lang="en-US" sz="2400" b="1" dirty="0" smtClean="0">
                <a:solidFill>
                  <a:srgbClr val="3333FF"/>
                </a:solidFill>
              </a:rPr>
              <a:t>) </a:t>
            </a:r>
            <a:r>
              <a:rPr lang="zh-CN" altLang="en-US" sz="2400" b="1" dirty="0"/>
              <a:t>时间</a:t>
            </a:r>
            <a:endParaRPr lang="en-US" sz="2400" b="1" dirty="0" smtClean="0"/>
          </a:p>
          <a:p>
            <a:pPr algn="just">
              <a:lnSpc>
                <a:spcPct val="150000"/>
              </a:lnSpc>
            </a:pPr>
            <a:r>
              <a:rPr lang="en-US" sz="2400" b="1" i="1" dirty="0" smtClean="0">
                <a:solidFill>
                  <a:srgbClr val="C00000"/>
                </a:solidFill>
              </a:rPr>
              <a:t>Heapsort</a:t>
            </a:r>
            <a:r>
              <a:rPr lang="en-US" sz="2400" b="1" dirty="0" smtClean="0"/>
              <a:t>: </a:t>
            </a:r>
            <a:r>
              <a:rPr lang="en-US" altLang="zh-CN" sz="2400" b="1" dirty="0"/>
              <a:t>in place</a:t>
            </a:r>
            <a:r>
              <a:rPr lang="zh-CN" altLang="en-US" sz="2400" b="1" dirty="0" smtClean="0"/>
              <a:t>排序一个数组；代价</a:t>
            </a:r>
            <a:r>
              <a:rPr lang="en-US" sz="2400" b="1" dirty="0" smtClean="0"/>
              <a:t> </a:t>
            </a:r>
            <a:r>
              <a:rPr lang="en-US" sz="2400" b="1" i="1" dirty="0" smtClean="0">
                <a:solidFill>
                  <a:srgbClr val="3333FF"/>
                </a:solidFill>
              </a:rPr>
              <a:t>O</a:t>
            </a:r>
            <a:r>
              <a:rPr lang="en-US" sz="2400" b="1" dirty="0" smtClean="0">
                <a:solidFill>
                  <a:srgbClr val="3333FF"/>
                </a:solidFill>
              </a:rPr>
              <a:t>(</a:t>
            </a:r>
            <a:r>
              <a:rPr lang="en-US" sz="2400" b="1" i="1" dirty="0" smtClean="0">
                <a:solidFill>
                  <a:srgbClr val="3333FF"/>
                </a:solidFill>
              </a:rPr>
              <a:t>n</a:t>
            </a:r>
            <a:r>
              <a:rPr lang="en-US" sz="2400" b="1" dirty="0" smtClean="0">
                <a:solidFill>
                  <a:srgbClr val="3333FF"/>
                </a:solidFill>
              </a:rPr>
              <a:t> </a:t>
            </a:r>
            <a:r>
              <a:rPr lang="en-US" sz="2400" b="1" dirty="0" err="1" smtClean="0">
                <a:solidFill>
                  <a:srgbClr val="3333FF"/>
                </a:solidFill>
              </a:rPr>
              <a:t>lg</a:t>
            </a:r>
            <a:r>
              <a:rPr lang="en-US" sz="2400" b="1" dirty="0" smtClean="0">
                <a:solidFill>
                  <a:srgbClr val="3333FF"/>
                </a:solidFill>
              </a:rPr>
              <a:t> </a:t>
            </a:r>
            <a:r>
              <a:rPr lang="en-US" sz="2400" b="1" i="1" dirty="0" smtClean="0">
                <a:solidFill>
                  <a:srgbClr val="3333FF"/>
                </a:solidFill>
              </a:rPr>
              <a:t>n</a:t>
            </a:r>
            <a:r>
              <a:rPr lang="en-US" sz="2400" b="1" dirty="0" smtClean="0">
                <a:solidFill>
                  <a:srgbClr val="3333FF"/>
                </a:solidFill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2400" b="1" i="1" dirty="0" smtClean="0">
                <a:solidFill>
                  <a:srgbClr val="C00000"/>
                </a:solidFill>
              </a:rPr>
              <a:t>Max-Heap-Insert</a:t>
            </a:r>
            <a:r>
              <a:rPr lang="en-US" sz="2400" b="1" dirty="0" smtClean="0"/>
              <a:t>, </a:t>
            </a:r>
            <a:r>
              <a:rPr lang="en-US" sz="2400" b="1" i="1" dirty="0" smtClean="0">
                <a:solidFill>
                  <a:srgbClr val="C00000"/>
                </a:solidFill>
              </a:rPr>
              <a:t>Heap-Extract-Max</a:t>
            </a:r>
            <a:r>
              <a:rPr lang="en-US" sz="2400" b="1" dirty="0" smtClean="0"/>
              <a:t>, </a:t>
            </a:r>
            <a:r>
              <a:rPr lang="en-US" sz="2400" b="1" i="1" dirty="0" smtClean="0">
                <a:solidFill>
                  <a:srgbClr val="C00000"/>
                </a:solidFill>
              </a:rPr>
              <a:t>Heap-Increase-Key</a:t>
            </a:r>
            <a:r>
              <a:rPr lang="en-US" sz="2400" b="1" dirty="0" smtClean="0"/>
              <a:t>, and </a:t>
            </a:r>
            <a:r>
              <a:rPr lang="en-US" sz="2400" b="1" i="1" dirty="0" smtClean="0">
                <a:solidFill>
                  <a:srgbClr val="C00000"/>
                </a:solidFill>
              </a:rPr>
              <a:t>Heap-Maximum</a:t>
            </a:r>
            <a:r>
              <a:rPr lang="en-US" sz="2400" b="1" dirty="0" smtClean="0"/>
              <a:t>: </a:t>
            </a:r>
            <a:r>
              <a:rPr lang="zh-CN" altLang="en-US" sz="2400" b="1" dirty="0" smtClean="0"/>
              <a:t>这些操作可用堆实现 </a:t>
            </a:r>
            <a:r>
              <a:rPr lang="zh-CN" altLang="en-US" sz="2400" b="1" i="1" dirty="0">
                <a:solidFill>
                  <a:srgbClr val="C00000"/>
                </a:solidFill>
              </a:rPr>
              <a:t>优先队列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。</a:t>
            </a:r>
            <a:r>
              <a:rPr lang="en-US" sz="2400" b="1" dirty="0" smtClean="0"/>
              <a:t> </a:t>
            </a:r>
            <a:endParaRPr lang="en-US" sz="2400" b="1" i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堆的基本操作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68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19812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sz="2400" b="1" i="1" dirty="0" smtClean="0">
                <a:solidFill>
                  <a:srgbClr val="C00000"/>
                </a:solidFill>
              </a:rPr>
              <a:t>Max-</a:t>
            </a:r>
            <a:r>
              <a:rPr lang="en-US" sz="2400" b="1" i="1" dirty="0" err="1" smtClean="0">
                <a:solidFill>
                  <a:srgbClr val="C00000"/>
                </a:solidFill>
              </a:rPr>
              <a:t>Heapify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维护最大堆的性质。</a:t>
            </a:r>
            <a:endParaRPr lang="en-US" sz="2400" b="1" dirty="0" smtClean="0"/>
          </a:p>
          <a:p>
            <a:pPr marL="640080" lvl="1">
              <a:lnSpc>
                <a:spcPct val="150000"/>
              </a:lnSpc>
              <a:spcBef>
                <a:spcPts val="300"/>
              </a:spcBef>
            </a:pPr>
            <a:r>
              <a:rPr lang="zh-CN" altLang="en-US" sz="2200" b="1" dirty="0" smtClean="0"/>
              <a:t>调用 </a:t>
            </a:r>
            <a:r>
              <a:rPr lang="en-US" sz="2200" b="1" dirty="0" smtClean="0"/>
              <a:t>Max-</a:t>
            </a:r>
            <a:r>
              <a:rPr lang="en-US" sz="2200" b="1" dirty="0" err="1" smtClean="0"/>
              <a:t>Heapify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之前</a:t>
            </a:r>
            <a:r>
              <a:rPr lang="en-US" sz="2200" b="1" dirty="0" smtClean="0"/>
              <a:t>: 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[</a:t>
            </a:r>
            <a:r>
              <a:rPr lang="en-US" sz="2200" b="1" i="1" dirty="0" err="1" smtClean="0"/>
              <a:t>i</a:t>
            </a:r>
            <a:r>
              <a:rPr lang="en-US" sz="2200" b="1" dirty="0" smtClean="0"/>
              <a:t>], </a:t>
            </a:r>
            <a:r>
              <a:rPr lang="zh-CN" altLang="en-US" sz="2200" b="1" dirty="0" smtClean="0"/>
              <a:t>可能比它的孩子结点小。</a:t>
            </a:r>
            <a:endParaRPr lang="en-US" sz="2200" b="1" dirty="0" smtClean="0"/>
          </a:p>
          <a:p>
            <a:pPr marL="640080" lvl="1">
              <a:lnSpc>
                <a:spcPct val="150000"/>
              </a:lnSpc>
              <a:spcBef>
                <a:spcPts val="300"/>
              </a:spcBef>
            </a:pPr>
            <a:r>
              <a:rPr lang="zh-CN" altLang="en-US" sz="2200" b="1" dirty="0" smtClean="0">
                <a:solidFill>
                  <a:srgbClr val="3333FF"/>
                </a:solidFill>
              </a:rPr>
              <a:t>条件</a:t>
            </a:r>
            <a:r>
              <a:rPr lang="en-US" sz="2200" b="1" dirty="0" smtClean="0"/>
              <a:t>: </a:t>
            </a:r>
            <a:r>
              <a:rPr lang="en-US" sz="2200" b="1" i="1" dirty="0" err="1" smtClean="0"/>
              <a:t>i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的左和右子树已经是最大堆。</a:t>
            </a:r>
            <a:endParaRPr lang="en-US" sz="2200" b="1" dirty="0" smtClean="0"/>
          </a:p>
          <a:p>
            <a:pPr marL="640080" lvl="1">
              <a:lnSpc>
                <a:spcPct val="150000"/>
              </a:lnSpc>
              <a:spcBef>
                <a:spcPts val="300"/>
              </a:spcBef>
            </a:pPr>
            <a:r>
              <a:rPr lang="zh-CN" altLang="en-US" sz="2200" b="1" dirty="0" smtClean="0">
                <a:solidFill>
                  <a:srgbClr val="3333FF"/>
                </a:solidFill>
              </a:rPr>
              <a:t>调用</a:t>
            </a:r>
            <a:r>
              <a:rPr lang="zh-CN" altLang="en-US" sz="2200" b="1" dirty="0" smtClean="0"/>
              <a:t> </a:t>
            </a:r>
            <a:r>
              <a:rPr lang="en-US" sz="2200" b="1" dirty="0" smtClean="0"/>
              <a:t>Max-</a:t>
            </a:r>
            <a:r>
              <a:rPr lang="en-US" sz="2200" b="1" dirty="0" err="1" smtClean="0"/>
              <a:t>Heapify</a:t>
            </a:r>
            <a:r>
              <a:rPr lang="en-US" sz="2200" b="1" dirty="0" smtClean="0"/>
              <a:t> </a:t>
            </a:r>
            <a:r>
              <a:rPr lang="zh-CN" altLang="en-US" sz="2200" b="1" dirty="0" smtClean="0">
                <a:solidFill>
                  <a:srgbClr val="3333FF"/>
                </a:solidFill>
              </a:rPr>
              <a:t>之后</a:t>
            </a:r>
            <a:r>
              <a:rPr lang="en-US" sz="2200" b="1" dirty="0" smtClean="0"/>
              <a:t>: </a:t>
            </a:r>
            <a:r>
              <a:rPr lang="zh-CN" altLang="en-US" sz="2200" b="1" dirty="0" smtClean="0"/>
              <a:t>以 </a:t>
            </a:r>
            <a:r>
              <a:rPr lang="en-US" sz="2200" b="1" i="1" dirty="0" err="1" smtClean="0"/>
              <a:t>i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为根的子树是一个最大堆。</a:t>
            </a:r>
            <a:endParaRPr lang="en-US" sz="2200" b="1" i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维护堆的性质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381000" y="4191000"/>
            <a:ext cx="86868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kern="0" dirty="0" smtClean="0"/>
              <a:t>主要思想</a:t>
            </a:r>
            <a:r>
              <a:rPr lang="en-US" sz="2400" b="1" kern="0" dirty="0" smtClean="0"/>
              <a:t>:</a:t>
            </a:r>
          </a:p>
          <a:p>
            <a:pPr marL="640080" lvl="1">
              <a:lnSpc>
                <a:spcPct val="150000"/>
              </a:lnSpc>
            </a:pPr>
            <a:r>
              <a:rPr lang="zh-CN" altLang="en-US" sz="2200" b="1" kern="0" dirty="0" smtClean="0"/>
              <a:t>比较 </a:t>
            </a:r>
            <a:r>
              <a:rPr lang="en-US" sz="2200" b="1" i="1" kern="0" dirty="0" smtClean="0"/>
              <a:t>A</a:t>
            </a:r>
            <a:r>
              <a:rPr lang="en-US" sz="2200" b="1" kern="0" dirty="0" smtClean="0"/>
              <a:t>[</a:t>
            </a:r>
            <a:r>
              <a:rPr lang="en-US" sz="2200" b="1" i="1" kern="0" dirty="0" err="1" smtClean="0"/>
              <a:t>i</a:t>
            </a:r>
            <a:r>
              <a:rPr lang="en-US" sz="2200" b="1" kern="0" dirty="0" smtClean="0"/>
              <a:t>], </a:t>
            </a:r>
            <a:r>
              <a:rPr lang="en-US" sz="2200" b="1" i="1" kern="0" dirty="0" smtClean="0"/>
              <a:t>A</a:t>
            </a:r>
            <a:r>
              <a:rPr lang="en-US" sz="2200" b="1" kern="0" dirty="0" smtClean="0"/>
              <a:t>[Left(</a:t>
            </a:r>
            <a:r>
              <a:rPr lang="en-US" sz="2200" b="1" i="1" kern="0" dirty="0" err="1" smtClean="0"/>
              <a:t>i</a:t>
            </a:r>
            <a:r>
              <a:rPr lang="en-US" sz="2200" b="1" kern="0" dirty="0" smtClean="0"/>
              <a:t>)], and </a:t>
            </a:r>
            <a:r>
              <a:rPr lang="en-US" sz="2200" b="1" i="1" kern="0" dirty="0" smtClean="0"/>
              <a:t>A</a:t>
            </a:r>
            <a:r>
              <a:rPr lang="en-US" sz="2200" b="1" kern="0" dirty="0" smtClean="0"/>
              <a:t>[Right(</a:t>
            </a:r>
            <a:r>
              <a:rPr lang="en-US" sz="2200" b="1" i="1" kern="0" dirty="0" err="1" smtClean="0"/>
              <a:t>i</a:t>
            </a:r>
            <a:r>
              <a:rPr lang="en-US" sz="2200" b="1" kern="0" dirty="0" smtClean="0"/>
              <a:t>)]</a:t>
            </a:r>
          </a:p>
          <a:p>
            <a:pPr marL="640080" lvl="1">
              <a:lnSpc>
                <a:spcPct val="150000"/>
              </a:lnSpc>
            </a:pPr>
            <a:r>
              <a:rPr lang="zh-CN" altLang="en-US" sz="2200" b="1" kern="0" dirty="0" smtClean="0"/>
              <a:t>如果有需要</a:t>
            </a:r>
            <a:r>
              <a:rPr lang="en-US" sz="2200" b="1" kern="0" dirty="0" smtClean="0"/>
              <a:t>, </a:t>
            </a:r>
            <a:r>
              <a:rPr lang="zh-CN" altLang="en-US" sz="2200" b="1" kern="0" dirty="0" smtClean="0"/>
              <a:t>把 </a:t>
            </a:r>
            <a:r>
              <a:rPr lang="en-US" sz="2200" b="1" i="1" kern="0" dirty="0" smtClean="0"/>
              <a:t>A</a:t>
            </a:r>
            <a:r>
              <a:rPr lang="en-US" sz="2200" b="1" kern="0" dirty="0" smtClean="0"/>
              <a:t>[</a:t>
            </a:r>
            <a:r>
              <a:rPr lang="en-US" sz="2200" b="1" i="1" kern="0" dirty="0" err="1" smtClean="0"/>
              <a:t>i</a:t>
            </a:r>
            <a:r>
              <a:rPr lang="en-US" sz="2200" b="1" kern="0" dirty="0" smtClean="0"/>
              <a:t>] </a:t>
            </a:r>
            <a:r>
              <a:rPr lang="zh-CN" altLang="en-US" sz="2200" b="1" kern="0" dirty="0" smtClean="0"/>
              <a:t>与其较大的一个孩子结点交换</a:t>
            </a:r>
            <a:endParaRPr lang="en-US" sz="2200" b="1" kern="0" dirty="0" smtClean="0"/>
          </a:p>
          <a:p>
            <a:pPr marL="640080" lvl="1">
              <a:lnSpc>
                <a:spcPct val="150000"/>
              </a:lnSpc>
            </a:pPr>
            <a:r>
              <a:rPr lang="zh-CN" altLang="en-US" sz="2200" b="1" kern="0" dirty="0" smtClean="0"/>
              <a:t>在堆中继续向下比较和交换</a:t>
            </a:r>
            <a:r>
              <a:rPr lang="zh-CN" altLang="en-US" sz="2200" kern="0" dirty="0" smtClean="0"/>
              <a:t>，</a:t>
            </a:r>
            <a:r>
              <a:rPr lang="zh-CN" altLang="en-US" sz="2200" kern="0" dirty="0" smtClean="0">
                <a:solidFill>
                  <a:srgbClr val="3333FF"/>
                </a:solidFill>
              </a:rPr>
              <a:t>直到</a:t>
            </a:r>
            <a:r>
              <a:rPr lang="zh-CN" altLang="en-US" sz="2200" kern="0" dirty="0" smtClean="0"/>
              <a:t>以</a:t>
            </a:r>
            <a:r>
              <a:rPr lang="en-US" sz="2200" b="1" kern="0" dirty="0" smtClean="0"/>
              <a:t> </a:t>
            </a:r>
            <a:r>
              <a:rPr lang="en-US" sz="2200" b="1" i="1" kern="0" dirty="0" err="1" smtClean="0"/>
              <a:t>i</a:t>
            </a:r>
            <a:r>
              <a:rPr lang="en-US" sz="2200" b="1" kern="0" dirty="0" smtClean="0"/>
              <a:t> </a:t>
            </a:r>
            <a:r>
              <a:rPr lang="zh-CN" altLang="en-US" sz="2200" b="1" kern="0" dirty="0" smtClean="0"/>
              <a:t>为根的子树是一个最大堆。</a:t>
            </a:r>
            <a:r>
              <a:rPr lang="en-US" sz="2200" b="1" kern="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5568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演示 </a:t>
            </a:r>
            <a:r>
              <a:rPr lang="en-US" sz="3600" b="1" dirty="0" smtClean="0">
                <a:solidFill>
                  <a:srgbClr val="0000CC"/>
                </a:solidFill>
              </a:rPr>
              <a:t>Max-</a:t>
            </a:r>
            <a:r>
              <a:rPr lang="en-US" sz="3600" b="1" dirty="0" err="1" smtClean="0">
                <a:solidFill>
                  <a:srgbClr val="0000CC"/>
                </a:solidFill>
              </a:rPr>
              <a:t>Heapify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86402" name="Picture 2"/>
          <p:cNvPicPr>
            <a:picLocks noChangeAspect="1" noChangeArrowheads="1"/>
          </p:cNvPicPr>
          <p:nvPr/>
        </p:nvPicPr>
        <p:blipFill>
          <a:blip r:embed="rId3" cstate="print"/>
          <a:srcRect l="28472" t="25926" r="14583" b="20370"/>
          <a:stretch>
            <a:fillRect/>
          </a:stretch>
        </p:blipFill>
        <p:spPr bwMode="auto">
          <a:xfrm>
            <a:off x="228600" y="1362307"/>
            <a:ext cx="7231117" cy="511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62400" y="3886200"/>
            <a:ext cx="4800600" cy="26670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3333FF"/>
                </a:solidFill>
              </a:rPr>
              <a:t>结点 </a:t>
            </a:r>
            <a:r>
              <a:rPr lang="en-US" sz="2000" b="1" dirty="0" smtClean="0">
                <a:solidFill>
                  <a:srgbClr val="3333FF"/>
                </a:solidFill>
              </a:rPr>
              <a:t>2</a:t>
            </a:r>
            <a:r>
              <a:rPr lang="en-US" sz="2000" b="1" dirty="0" smtClean="0"/>
              <a:t> </a:t>
            </a:r>
            <a:r>
              <a:rPr lang="zh-CN" altLang="en-US" sz="2000" b="1" dirty="0" smtClean="0"/>
              <a:t>违反最大堆性质。</a:t>
            </a:r>
            <a:endParaRPr lang="en-US" sz="2000" b="1" dirty="0" smtClean="0"/>
          </a:p>
          <a:p>
            <a:pPr algn="just">
              <a:lnSpc>
                <a:spcPct val="150000"/>
              </a:lnSpc>
            </a:pPr>
            <a:r>
              <a:rPr lang="zh-CN" altLang="en-US" sz="2000" b="1" dirty="0" smtClean="0"/>
              <a:t>比较结点 </a:t>
            </a:r>
            <a:r>
              <a:rPr lang="en-US" sz="2000" b="1" dirty="0" smtClean="0"/>
              <a:t>2 </a:t>
            </a:r>
            <a:r>
              <a:rPr lang="zh-CN" altLang="en-US" sz="2000" b="1" dirty="0" smtClean="0"/>
              <a:t>和其孩子结点</a:t>
            </a:r>
            <a:r>
              <a:rPr lang="en-US" sz="2000" b="1" dirty="0" smtClean="0"/>
              <a:t>, </a:t>
            </a:r>
            <a:r>
              <a:rPr lang="zh-CN" altLang="en-US" sz="2000" b="1" dirty="0" smtClean="0"/>
              <a:t>将结点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与其较大的孩子交换。</a:t>
            </a:r>
            <a:endParaRPr lang="en-US" sz="2000" b="1" dirty="0" smtClean="0"/>
          </a:p>
          <a:p>
            <a:pPr algn="just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3333FF"/>
                </a:solidFill>
              </a:rPr>
              <a:t>继续向下比较交换</a:t>
            </a:r>
            <a:r>
              <a:rPr lang="en-US" sz="2000" b="1" dirty="0" smtClean="0">
                <a:solidFill>
                  <a:srgbClr val="3333FF"/>
                </a:solidFill>
              </a:rPr>
              <a:t>, </a:t>
            </a:r>
            <a:r>
              <a:rPr lang="zh-CN" altLang="en-US" sz="2000" b="1" dirty="0" smtClean="0">
                <a:solidFill>
                  <a:srgbClr val="3333FF"/>
                </a:solidFill>
              </a:rPr>
              <a:t>直到</a:t>
            </a:r>
            <a:r>
              <a:rPr lang="zh-CN" altLang="en-US" sz="2000" b="1" dirty="0" smtClean="0"/>
              <a:t>以存储</a:t>
            </a:r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的结点为根结点的子树成为一个最大堆。</a:t>
            </a:r>
            <a:r>
              <a:rPr lang="en-US" sz="2000" b="1" dirty="0" smtClean="0"/>
              <a:t> </a:t>
            </a:r>
            <a:r>
              <a:rPr lang="zh-CN" altLang="en-US" sz="2000" b="1" dirty="0" smtClean="0"/>
              <a:t>此时，最大堆就是一个叶子结点。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5568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算法 </a:t>
            </a:r>
            <a:r>
              <a:rPr lang="en-US" sz="3600" b="1" dirty="0" smtClean="0">
                <a:solidFill>
                  <a:srgbClr val="0000CC"/>
                </a:solidFill>
              </a:rPr>
              <a:t>Max-</a:t>
            </a:r>
            <a:r>
              <a:rPr lang="en-US" sz="3600" b="1" dirty="0" err="1" smtClean="0">
                <a:solidFill>
                  <a:srgbClr val="0000CC"/>
                </a:solidFill>
              </a:rPr>
              <a:t>Heapify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894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1093" y="1759994"/>
            <a:ext cx="4122389" cy="372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4575976" y="1981200"/>
            <a:ext cx="3882224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b="1" kern="0" dirty="0" smtClean="0"/>
              <a:t>运行时间</a:t>
            </a:r>
            <a:r>
              <a:rPr lang="en-US" sz="2400" b="1" kern="0" dirty="0" smtClean="0"/>
              <a:t>:</a:t>
            </a:r>
          </a:p>
          <a:p>
            <a:pPr marL="640080" lvl="1"/>
            <a:r>
              <a:rPr lang="zh-CN" altLang="en-US" sz="2200" kern="0" dirty="0" smtClean="0">
                <a:solidFill>
                  <a:srgbClr val="3333FF"/>
                </a:solidFill>
              </a:rPr>
              <a:t>树的高度是 </a:t>
            </a:r>
            <a:r>
              <a:rPr lang="en-US" sz="2200" b="1" kern="0" dirty="0" err="1" smtClean="0">
                <a:solidFill>
                  <a:srgbClr val="3333FF"/>
                </a:solidFill>
              </a:rPr>
              <a:t>lg</a:t>
            </a:r>
            <a:r>
              <a:rPr lang="en-US" sz="2200" b="1" kern="0" dirty="0" smtClean="0">
                <a:solidFill>
                  <a:srgbClr val="3333FF"/>
                </a:solidFill>
              </a:rPr>
              <a:t> </a:t>
            </a:r>
            <a:r>
              <a:rPr lang="en-US" sz="2200" b="1" i="1" kern="0" dirty="0" smtClean="0">
                <a:solidFill>
                  <a:srgbClr val="3333FF"/>
                </a:solidFill>
              </a:rPr>
              <a:t>n</a:t>
            </a:r>
            <a:r>
              <a:rPr lang="en-US" sz="2200" b="1" kern="0" dirty="0" smtClean="0">
                <a:solidFill>
                  <a:srgbClr val="3333FF"/>
                </a:solidFill>
              </a:rPr>
              <a:t> </a:t>
            </a:r>
          </a:p>
          <a:p>
            <a:pPr marL="640080" lvl="1"/>
            <a:r>
              <a:rPr lang="zh-CN" altLang="en-US" sz="2200" kern="0" dirty="0" smtClean="0">
                <a:solidFill>
                  <a:srgbClr val="3333FF"/>
                </a:solidFill>
              </a:rPr>
              <a:t>将</a:t>
            </a:r>
            <a:r>
              <a:rPr lang="en-US" sz="2200" b="1" kern="0" dirty="0" smtClean="0">
                <a:solidFill>
                  <a:srgbClr val="3333FF"/>
                </a:solidFill>
              </a:rPr>
              <a:t> </a:t>
            </a:r>
            <a:r>
              <a:rPr lang="en-US" sz="2200" b="1" i="1" kern="0" dirty="0" smtClean="0">
                <a:solidFill>
                  <a:srgbClr val="3333FF"/>
                </a:solidFill>
              </a:rPr>
              <a:t>A</a:t>
            </a:r>
            <a:r>
              <a:rPr lang="en-US" sz="2200" b="1" kern="0" dirty="0" smtClean="0">
                <a:solidFill>
                  <a:srgbClr val="3333FF"/>
                </a:solidFill>
              </a:rPr>
              <a:t>[</a:t>
            </a:r>
            <a:r>
              <a:rPr lang="en-US" sz="2200" b="1" i="1" kern="0" dirty="0" err="1" smtClean="0">
                <a:solidFill>
                  <a:srgbClr val="3333FF"/>
                </a:solidFill>
              </a:rPr>
              <a:t>i</a:t>
            </a:r>
            <a:r>
              <a:rPr lang="en-US" sz="2200" b="1" kern="0" dirty="0" smtClean="0">
                <a:solidFill>
                  <a:srgbClr val="3333FF"/>
                </a:solidFill>
              </a:rPr>
              <a:t>] </a:t>
            </a:r>
            <a:r>
              <a:rPr lang="zh-CN" altLang="en-US" sz="2200" b="1" kern="0" dirty="0" smtClean="0">
                <a:solidFill>
                  <a:srgbClr val="3333FF"/>
                </a:solidFill>
              </a:rPr>
              <a:t>向下移动一层需要常数时间</a:t>
            </a:r>
            <a:endParaRPr lang="en-US" sz="2200" b="1" kern="0" dirty="0" smtClean="0">
              <a:solidFill>
                <a:srgbClr val="3333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0" y="1981200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kern="0" dirty="0"/>
              <a:t>O</a:t>
            </a:r>
            <a:r>
              <a:rPr lang="en-US" sz="2400" kern="0" dirty="0"/>
              <a:t>(</a:t>
            </a:r>
            <a:r>
              <a:rPr lang="en-US" sz="2400" kern="0" dirty="0" err="1"/>
              <a:t>lg</a:t>
            </a:r>
            <a:r>
              <a:rPr lang="en-US" sz="2400" kern="0" dirty="0"/>
              <a:t> </a:t>
            </a:r>
            <a:r>
              <a:rPr lang="en-US" sz="2400" i="1" kern="0" dirty="0"/>
              <a:t>n</a:t>
            </a:r>
            <a:r>
              <a:rPr lang="en-US" sz="2400" kern="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03060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842" name="Picture 2" descr="C:\Users\apple\Desktop\tim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7620000" cy="476250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2438400" y="533400"/>
            <a:ext cx="4354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第六章：堆和堆排序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763000" cy="51054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2400" b="1" dirty="0" smtClean="0"/>
              <a:t>自底向上的过程把一个无序的数组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A </a:t>
            </a:r>
            <a:r>
              <a:rPr lang="zh-CN" altLang="en-US" sz="2400" b="1" dirty="0" smtClean="0"/>
              <a:t>建成一个最大堆</a:t>
            </a:r>
            <a:endParaRPr lang="en-US" sz="2400" b="1" dirty="0" smtClean="0"/>
          </a:p>
          <a:p>
            <a:pPr>
              <a:spcAft>
                <a:spcPts val="1200"/>
              </a:spcAft>
            </a:pPr>
            <a:endParaRPr lang="en-US" sz="2400" b="1" dirty="0"/>
          </a:p>
          <a:p>
            <a:pPr marL="0" indent="0">
              <a:spcAft>
                <a:spcPts val="1200"/>
              </a:spcAft>
              <a:buNone/>
            </a:pPr>
            <a:endParaRPr lang="en-US" sz="2400" b="1" dirty="0" smtClean="0"/>
          </a:p>
          <a:p>
            <a:pPr marL="640080" lvl="1">
              <a:spcBef>
                <a:spcPts val="1800"/>
              </a:spcBef>
              <a:spcAft>
                <a:spcPts val="0"/>
              </a:spcAft>
            </a:pPr>
            <a:endParaRPr lang="en-US" sz="2200" b="1" dirty="0" smtClean="0"/>
          </a:p>
          <a:p>
            <a:pPr marL="640080" lvl="1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200" b="1" dirty="0" smtClean="0"/>
              <a:t>在</a:t>
            </a:r>
            <a:r>
              <a:rPr lang="en-US" sz="2200" b="1" dirty="0" err="1" smtClean="0"/>
              <a:t>heapification</a:t>
            </a:r>
            <a:r>
              <a:rPr lang="zh-CN" altLang="en-US" sz="2200" b="1" dirty="0" smtClean="0"/>
              <a:t>的过程中</a:t>
            </a:r>
            <a:r>
              <a:rPr lang="en-US" sz="2200" b="1" dirty="0" smtClean="0"/>
              <a:t>, </a:t>
            </a:r>
            <a:r>
              <a:rPr lang="zh-CN" altLang="en-US" sz="2200" b="1" dirty="0" smtClean="0"/>
              <a:t>只需要考虑非叶节点。</a:t>
            </a:r>
            <a:endParaRPr lang="en-US" sz="2200" b="1" dirty="0" smtClean="0"/>
          </a:p>
          <a:p>
            <a:pPr marL="640080" lvl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</a:pPr>
            <a:r>
              <a:rPr lang="zh-CN" altLang="en-US" sz="2200" b="1" dirty="0" smtClean="0"/>
              <a:t>子数组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[</a:t>
            </a:r>
            <a:r>
              <a:rPr lang="en-US" sz="2200" b="1" dirty="0" smtClean="0">
                <a:sym typeface="Symbol"/>
              </a:rPr>
              <a:t></a:t>
            </a:r>
            <a:r>
              <a:rPr lang="en-US" sz="2200" b="1" i="1" dirty="0">
                <a:sym typeface="Symbol"/>
              </a:rPr>
              <a:t>n</a:t>
            </a:r>
            <a:r>
              <a:rPr lang="en-US" sz="2200" b="1" dirty="0">
                <a:sym typeface="Symbol"/>
              </a:rPr>
              <a:t>/2</a:t>
            </a:r>
            <a:r>
              <a:rPr lang="en-US" sz="2200" b="1" dirty="0" smtClean="0">
                <a:sym typeface="Symbol"/>
              </a:rPr>
              <a:t>+1, .. </a:t>
            </a:r>
            <a:r>
              <a:rPr lang="en-US" sz="2200" b="1" i="1" dirty="0" smtClean="0">
                <a:sym typeface="Symbol"/>
              </a:rPr>
              <a:t>n</a:t>
            </a:r>
            <a:r>
              <a:rPr lang="en-US" sz="2200" b="1" dirty="0" smtClean="0">
                <a:sym typeface="Symbol"/>
              </a:rPr>
              <a:t>] </a:t>
            </a:r>
            <a:r>
              <a:rPr lang="zh-CN" altLang="en-US" sz="2200" b="1" dirty="0" smtClean="0">
                <a:sym typeface="Symbol"/>
              </a:rPr>
              <a:t>中的元素对应的所有结点都是叶子结点。</a:t>
            </a:r>
            <a:endParaRPr lang="en-US" sz="2200" b="1" dirty="0" smtClean="0">
              <a:sym typeface="Symbol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建堆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904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9046" y="2057400"/>
            <a:ext cx="4038599" cy="1205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l="29552" t="26984" r="44087" b="50224"/>
          <a:stretch/>
        </p:blipFill>
        <p:spPr bwMode="auto">
          <a:xfrm>
            <a:off x="5715000" y="1905000"/>
            <a:ext cx="2842510" cy="184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ounded Rectangular Callout 1"/>
          <p:cNvSpPr/>
          <p:nvPr/>
        </p:nvSpPr>
        <p:spPr bwMode="auto">
          <a:xfrm>
            <a:off x="3016274" y="1714500"/>
            <a:ext cx="2529591" cy="533400"/>
          </a:xfrm>
          <a:prstGeom prst="wedgeRoundRectCallout">
            <a:avLst>
              <a:gd name="adj1" fmla="val -58681"/>
              <a:gd name="adj2" fmla="val 10076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为什么不从 </a:t>
            </a:r>
            <a:r>
              <a:rPr kumimoji="0" lang="en-US" altLang="zh-CN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开始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?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68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建堆</a:t>
            </a:r>
            <a:r>
              <a:rPr lang="en-US" sz="3600" b="1" dirty="0" smtClean="0">
                <a:solidFill>
                  <a:srgbClr val="0000CC"/>
                </a:solidFill>
              </a:rPr>
              <a:t>: 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举例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87426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t="5086"/>
          <a:stretch/>
        </p:blipFill>
        <p:spPr bwMode="auto">
          <a:xfrm>
            <a:off x="304800" y="1752600"/>
            <a:ext cx="8458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r="54830" b="96057"/>
          <a:stretch/>
        </p:blipFill>
        <p:spPr bwMode="auto">
          <a:xfrm>
            <a:off x="271007" y="1437528"/>
            <a:ext cx="3820602" cy="31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568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8768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zh-CN" altLang="en-US" sz="2200" b="1" i="1" dirty="0" smtClean="0">
                <a:solidFill>
                  <a:srgbClr val="C00000"/>
                </a:solidFill>
              </a:rPr>
              <a:t>循环不变 </a:t>
            </a:r>
            <a:r>
              <a:rPr lang="en-US" sz="2200" b="1" dirty="0" smtClean="0"/>
              <a:t>: </a:t>
            </a:r>
            <a:r>
              <a:rPr lang="zh-CN" altLang="en-US" sz="2200" b="1" dirty="0" smtClean="0"/>
              <a:t>每一次</a:t>
            </a:r>
            <a:r>
              <a:rPr lang="en-US" altLang="zh-CN" sz="2200" b="1" dirty="0" smtClean="0"/>
              <a:t>for</a:t>
            </a:r>
            <a:r>
              <a:rPr lang="zh-CN" altLang="en-US" sz="2200" b="1" dirty="0" smtClean="0"/>
              <a:t>循环的开始，结点</a:t>
            </a:r>
            <a:r>
              <a:rPr lang="en-US" sz="2200" b="1" dirty="0" smtClean="0"/>
              <a:t> </a:t>
            </a:r>
            <a:r>
              <a:rPr lang="en-US" sz="2200" b="1" i="1" dirty="0" err="1" smtClean="0"/>
              <a:t>i</a:t>
            </a:r>
            <a:r>
              <a:rPr lang="en-US" sz="2200" b="1" dirty="0" smtClean="0"/>
              <a:t> + 1, </a:t>
            </a:r>
            <a:r>
              <a:rPr lang="en-US" sz="2200" b="1" i="1" dirty="0" err="1" smtClean="0"/>
              <a:t>i</a:t>
            </a:r>
            <a:r>
              <a:rPr lang="en-US" sz="2200" b="1" dirty="0" smtClean="0"/>
              <a:t> + 2, . . . , 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都是一个最大堆的根结点。</a:t>
            </a:r>
            <a:endParaRPr lang="en-US" sz="2200" b="1" dirty="0" smtClean="0"/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zh-CN" altLang="en-US" sz="2200" b="1" i="1" dirty="0" smtClean="0">
                <a:solidFill>
                  <a:srgbClr val="C00000"/>
                </a:solidFill>
              </a:rPr>
              <a:t>初始化 </a:t>
            </a:r>
            <a:r>
              <a:rPr lang="en-US" sz="2200" b="1" dirty="0" smtClean="0"/>
              <a:t>: </a:t>
            </a:r>
            <a:r>
              <a:rPr lang="zh-CN" altLang="en-US" sz="2200" b="1" dirty="0" smtClean="0"/>
              <a:t>循环开始时</a:t>
            </a:r>
            <a:r>
              <a:rPr lang="en-US" sz="2200" b="1" dirty="0" smtClean="0"/>
              <a:t> </a:t>
            </a:r>
            <a:r>
              <a:rPr lang="en-US" sz="2200" b="1" i="1" dirty="0" err="1" smtClean="0"/>
              <a:t>i</a:t>
            </a:r>
            <a:r>
              <a:rPr lang="en-US" sz="2200" b="1" dirty="0" smtClean="0"/>
              <a:t> = </a:t>
            </a:r>
            <a:r>
              <a:rPr lang="en-US" sz="2200" b="1" dirty="0" smtClean="0">
                <a:sym typeface="Symbol"/>
              </a:rPr>
              <a:t></a:t>
            </a:r>
            <a:r>
              <a:rPr lang="en-US" sz="2200" b="1" i="1" dirty="0" smtClean="0">
                <a:sym typeface="Symbol"/>
              </a:rPr>
              <a:t>n</a:t>
            </a:r>
            <a:r>
              <a:rPr lang="en-US" sz="2200" b="1" dirty="0" smtClean="0">
                <a:sym typeface="Symbol"/>
              </a:rPr>
              <a:t>/2</a:t>
            </a:r>
            <a:r>
              <a:rPr lang="en-US" sz="2200" b="1" dirty="0" smtClean="0"/>
              <a:t>, </a:t>
            </a:r>
            <a:r>
              <a:rPr lang="zh-CN" altLang="en-US" sz="2200" b="1" dirty="0" smtClean="0"/>
              <a:t>上述循环不变为真</a:t>
            </a:r>
            <a:endParaRPr lang="en-US" sz="2200" b="1" dirty="0" smtClean="0"/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zh-CN" altLang="en-US" sz="2200" b="1" i="1" dirty="0" smtClean="0">
                <a:solidFill>
                  <a:srgbClr val="C00000"/>
                </a:solidFill>
              </a:rPr>
              <a:t>保持 </a:t>
            </a:r>
            <a:r>
              <a:rPr lang="en-US" sz="2200" b="1" dirty="0" smtClean="0"/>
              <a:t>: </a:t>
            </a:r>
            <a:r>
              <a:rPr lang="zh-CN" altLang="en-US" sz="2200" b="1" dirty="0" smtClean="0"/>
              <a:t>调用</a:t>
            </a:r>
            <a:r>
              <a:rPr lang="en-US" sz="2200" b="1" dirty="0" smtClean="0"/>
              <a:t> Max-</a:t>
            </a:r>
            <a:r>
              <a:rPr lang="en-US" sz="2200" b="1" dirty="0" err="1" smtClean="0"/>
              <a:t>Heapify</a:t>
            </a:r>
            <a:r>
              <a:rPr lang="en-US" sz="2200" b="1" dirty="0" smtClean="0"/>
              <a:t>(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, </a:t>
            </a:r>
            <a:r>
              <a:rPr lang="en-US" sz="2200" b="1" i="1" dirty="0" err="1" smtClean="0"/>
              <a:t>i</a:t>
            </a:r>
            <a:r>
              <a:rPr lang="en-US" sz="2200" b="1" dirty="0" smtClean="0"/>
              <a:t>,</a:t>
            </a:r>
            <a:r>
              <a:rPr lang="en-US" sz="2200" b="1" i="1" dirty="0" smtClean="0"/>
              <a:t> n</a:t>
            </a:r>
            <a:r>
              <a:rPr lang="en-US" sz="2200" b="1" dirty="0" smtClean="0"/>
              <a:t>) </a:t>
            </a:r>
            <a:r>
              <a:rPr lang="zh-CN" altLang="en-US" sz="2200" b="1" dirty="0" smtClean="0"/>
              <a:t>的条件被满足，该过程使得结点</a:t>
            </a:r>
            <a:r>
              <a:rPr lang="en-US" sz="2200" b="1" dirty="0" smtClean="0"/>
              <a:t> </a:t>
            </a:r>
            <a:r>
              <a:rPr lang="en-US" sz="2200" b="1" i="1" dirty="0" err="1" smtClean="0"/>
              <a:t>i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成为一个最大堆的根。</a:t>
            </a:r>
            <a:endParaRPr lang="en-US" altLang="zh-CN" sz="2200" b="1" dirty="0" smtClean="0"/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zh-CN" altLang="en-US" sz="2200" b="1" i="1" dirty="0" smtClean="0">
                <a:solidFill>
                  <a:srgbClr val="C00000"/>
                </a:solidFill>
              </a:rPr>
              <a:t>中止 </a:t>
            </a:r>
            <a:r>
              <a:rPr lang="en-US" sz="2200" b="1" dirty="0" smtClean="0"/>
              <a:t>: </a:t>
            </a:r>
            <a:r>
              <a:rPr lang="zh-CN" altLang="en-US" sz="2200" b="1" dirty="0" smtClean="0"/>
              <a:t>当 </a:t>
            </a:r>
            <a:r>
              <a:rPr lang="en-US" sz="2200" b="1" i="1" dirty="0" err="1" smtClean="0"/>
              <a:t>i</a:t>
            </a:r>
            <a:r>
              <a:rPr lang="en-US" sz="2200" b="1" dirty="0" smtClean="0"/>
              <a:t> = 0, </a:t>
            </a:r>
            <a:r>
              <a:rPr lang="zh-CN" altLang="en-US" sz="2200" b="1" dirty="0" smtClean="0"/>
              <a:t>循环中止。</a:t>
            </a:r>
            <a:endParaRPr lang="en-US" sz="2200" b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建堆</a:t>
            </a:r>
            <a:r>
              <a:rPr lang="en-US" sz="3600" b="1" dirty="0" smtClean="0">
                <a:solidFill>
                  <a:srgbClr val="0000CC"/>
                </a:solidFill>
              </a:rPr>
              <a:t>: 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正确性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68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495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b="1" i="1" dirty="0" smtClean="0">
                <a:solidFill>
                  <a:srgbClr val="C00000"/>
                </a:solidFill>
              </a:rPr>
              <a:t>简单界 </a:t>
            </a:r>
            <a:r>
              <a:rPr lang="en-US" sz="2400" b="1" dirty="0" smtClean="0"/>
              <a:t>:</a:t>
            </a:r>
            <a:r>
              <a:rPr lang="en-US" sz="2400" b="1" i="1" dirty="0" smtClean="0"/>
              <a:t> O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</a:t>
            </a:r>
            <a:r>
              <a:rPr lang="en-US" sz="2400" b="1" i="1" dirty="0" smtClean="0"/>
              <a:t> </a:t>
            </a:r>
            <a:r>
              <a:rPr lang="zh-CN" altLang="en-US" sz="2400" b="1" dirty="0" smtClean="0"/>
              <a:t>调用 </a:t>
            </a:r>
            <a:r>
              <a:rPr lang="en-US" sz="2400" b="1" dirty="0" smtClean="0"/>
              <a:t>Max-</a:t>
            </a:r>
            <a:r>
              <a:rPr lang="en-US" sz="2400" b="1" dirty="0" err="1" smtClean="0"/>
              <a:t>Heapify</a:t>
            </a:r>
            <a:r>
              <a:rPr lang="en-US" sz="2400" b="1" dirty="0" smtClean="0"/>
              <a:t>, </a:t>
            </a:r>
            <a:r>
              <a:rPr lang="zh-CN" altLang="en-US" sz="2400" b="1" dirty="0" smtClean="0"/>
              <a:t>每次调用需要 </a:t>
            </a:r>
            <a:r>
              <a:rPr lang="en-US" sz="2400" b="1" i="1" dirty="0" smtClean="0"/>
              <a:t>O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lg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</a:t>
            </a:r>
            <a:r>
              <a:rPr lang="en-US" sz="2400" b="1" i="1" dirty="0" smtClean="0"/>
              <a:t> </a:t>
            </a:r>
            <a:r>
              <a:rPr lang="zh-CN" altLang="en-US" sz="2400" b="1" dirty="0" smtClean="0"/>
              <a:t>时间</a:t>
            </a:r>
            <a:r>
              <a:rPr lang="en-US" sz="2400" b="1" dirty="0" smtClean="0">
                <a:sym typeface="Wingdings" pitchFamily="2" charset="2"/>
              </a:rPr>
              <a:t> </a:t>
            </a:r>
            <a:r>
              <a:rPr lang="zh-CN" altLang="en-US" sz="2400" b="1" dirty="0" smtClean="0"/>
              <a:t>建堆需要 </a:t>
            </a:r>
            <a:r>
              <a:rPr lang="en-US" sz="2400" b="1" i="1" dirty="0" smtClean="0"/>
              <a:t>O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lg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 </a:t>
            </a:r>
            <a:r>
              <a:rPr lang="zh-CN" altLang="en-US" sz="2400" b="1" dirty="0" smtClean="0"/>
              <a:t>时间。</a:t>
            </a:r>
            <a:endParaRPr lang="en-US" sz="2400" b="1" dirty="0" smtClean="0"/>
          </a:p>
          <a:p>
            <a:r>
              <a:rPr lang="zh-CN" altLang="en-US" sz="2400" b="1" dirty="0" smtClean="0"/>
              <a:t>能找到更准确的界吗</a:t>
            </a:r>
            <a:r>
              <a:rPr lang="en-US" sz="2400" b="1" dirty="0" smtClean="0"/>
              <a:t>? </a:t>
            </a:r>
          </a:p>
          <a:p>
            <a:r>
              <a:rPr lang="zh-CN" altLang="en-US" sz="2400" b="1" i="1" dirty="0" smtClean="0">
                <a:solidFill>
                  <a:srgbClr val="C00000"/>
                </a:solidFill>
              </a:rPr>
              <a:t>准确界 </a:t>
            </a:r>
            <a:r>
              <a:rPr lang="en-US" sz="2400" b="1" dirty="0" smtClean="0"/>
              <a:t>:</a:t>
            </a:r>
            <a:r>
              <a:rPr lang="en-US" sz="2400" b="1" i="1" dirty="0" smtClean="0"/>
              <a:t> </a:t>
            </a:r>
            <a:r>
              <a:rPr lang="zh-CN" altLang="en-US" sz="2400" b="1" dirty="0" smtClean="0"/>
              <a:t>一个结点上</a:t>
            </a:r>
            <a:r>
              <a:rPr lang="en-US" sz="2400" b="1" dirty="0" smtClean="0"/>
              <a:t> Max-</a:t>
            </a:r>
            <a:r>
              <a:rPr lang="en-US" sz="2400" b="1" dirty="0" err="1" smtClean="0"/>
              <a:t>Heapify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的运行时间是该结点高度的线性函数</a:t>
            </a:r>
            <a:r>
              <a:rPr lang="en-US" sz="2400" b="1" dirty="0" smtClean="0"/>
              <a:t>, </a:t>
            </a:r>
            <a:r>
              <a:rPr lang="zh-CN" altLang="en-US" sz="2400" b="1" dirty="0" smtClean="0"/>
              <a:t>大多数结点的高度很小。堆的高度是 </a:t>
            </a:r>
            <a:r>
              <a:rPr lang="en-US" sz="2400" b="1" dirty="0" err="1" smtClean="0">
                <a:sym typeface="Symbol"/>
              </a:rPr>
              <a:t>lg</a:t>
            </a:r>
            <a:r>
              <a:rPr lang="en-US" sz="2400" b="1" dirty="0" smtClean="0">
                <a:sym typeface="Symbol"/>
              </a:rPr>
              <a:t> </a:t>
            </a:r>
            <a:r>
              <a:rPr lang="en-US" sz="2400" b="1" i="1" dirty="0" smtClean="0">
                <a:sym typeface="Symbol"/>
              </a:rPr>
              <a:t>n</a:t>
            </a:r>
            <a:r>
              <a:rPr lang="zh-CN" altLang="en-US" sz="2400" b="1" dirty="0">
                <a:sym typeface="Symbol"/>
              </a:rPr>
              <a:t>。</a:t>
            </a:r>
            <a:endParaRPr lang="en-US" sz="2400" b="1" dirty="0" smtClean="0">
              <a:sym typeface="Symbol"/>
            </a:endParaRPr>
          </a:p>
          <a:p>
            <a:pPr marL="640080" lvl="1"/>
            <a:r>
              <a:rPr lang="zh-CN" altLang="en-US" sz="2200" b="1" dirty="0" smtClean="0">
                <a:sym typeface="Symbol"/>
              </a:rPr>
              <a:t>最多有 </a:t>
            </a:r>
            <a:r>
              <a:rPr lang="en-US" sz="2200" b="1" dirty="0" smtClean="0">
                <a:sym typeface="Symbol"/>
              </a:rPr>
              <a:t>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/2</a:t>
            </a:r>
            <a:r>
              <a:rPr lang="en-US" sz="2200" b="1" i="1" baseline="30000" dirty="0" smtClean="0"/>
              <a:t>h</a:t>
            </a:r>
            <a:r>
              <a:rPr lang="en-US" sz="2200" b="1" baseline="30000" dirty="0" smtClean="0"/>
              <a:t>+1</a:t>
            </a:r>
            <a:r>
              <a:rPr lang="en-US" sz="2200" b="1" dirty="0" smtClean="0">
                <a:sym typeface="Symbol"/>
              </a:rPr>
              <a:t>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个高度为 </a:t>
            </a:r>
            <a:r>
              <a:rPr lang="en-US" sz="2200" b="1" i="1" dirty="0" smtClean="0"/>
              <a:t>h </a:t>
            </a:r>
            <a:r>
              <a:rPr lang="zh-CN" altLang="en-US" sz="2200" b="1" dirty="0" smtClean="0"/>
              <a:t>的结点。</a:t>
            </a:r>
            <a:endParaRPr lang="en-US" sz="2200" b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建堆</a:t>
            </a:r>
            <a:r>
              <a:rPr lang="en-US" sz="3600" b="1" dirty="0" smtClean="0">
                <a:solidFill>
                  <a:srgbClr val="0000CC"/>
                </a:solidFill>
              </a:rPr>
              <a:t>: 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分析</a:t>
            </a:r>
            <a:r>
              <a:rPr lang="en-US" sz="3600" b="1" dirty="0" smtClean="0">
                <a:solidFill>
                  <a:srgbClr val="0000CC"/>
                </a:solidFill>
              </a:rPr>
              <a:t>(1)</a:t>
            </a:r>
            <a:endParaRPr lang="en-US" sz="3600" b="1" dirty="0">
              <a:solidFill>
                <a:srgbClr val="0000CC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09600" y="4218900"/>
            <a:ext cx="6614159" cy="2258100"/>
            <a:chOff x="1154264" y="3380700"/>
            <a:chExt cx="6614159" cy="225810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-232"/>
            <a:stretch/>
          </p:blipFill>
          <p:spPr bwMode="auto">
            <a:xfrm>
              <a:off x="1154264" y="3380700"/>
              <a:ext cx="6614159" cy="218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 bwMode="auto">
            <a:xfrm>
              <a:off x="5181600" y="4953000"/>
              <a:ext cx="1828800" cy="6858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485614" y="4128383"/>
            <a:ext cx="1219200" cy="22980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dirty="0"/>
              <a:t>h</a:t>
            </a:r>
            <a:r>
              <a:rPr lang="en-US" dirty="0" smtClean="0"/>
              <a:t>eight 3</a:t>
            </a:r>
          </a:p>
          <a:p>
            <a:endParaRPr lang="en-US" dirty="0"/>
          </a:p>
          <a:p>
            <a:r>
              <a:rPr lang="en-US" dirty="0"/>
              <a:t>h</a:t>
            </a:r>
            <a:r>
              <a:rPr lang="en-US" dirty="0" smtClean="0"/>
              <a:t>eight 2</a:t>
            </a:r>
          </a:p>
          <a:p>
            <a:endParaRPr lang="en-US" dirty="0"/>
          </a:p>
          <a:p>
            <a:pPr>
              <a:spcBef>
                <a:spcPts val="200"/>
              </a:spcBef>
            </a:pPr>
            <a:r>
              <a:rPr lang="en-US" dirty="0"/>
              <a:t>h</a:t>
            </a:r>
            <a:r>
              <a:rPr lang="en-US" dirty="0" smtClean="0"/>
              <a:t>eight 1</a:t>
            </a:r>
          </a:p>
          <a:p>
            <a:endParaRPr lang="en-US" dirty="0"/>
          </a:p>
          <a:p>
            <a:r>
              <a:rPr lang="en-US" dirty="0"/>
              <a:t>h</a:t>
            </a:r>
            <a:r>
              <a:rPr lang="en-US" dirty="0" smtClean="0"/>
              <a:t>eight 0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876800" y="6134100"/>
            <a:ext cx="1524000" cy="419100"/>
          </a:xfrm>
          <a:prstGeom prst="wedgeRoundRectCallout">
            <a:avLst>
              <a:gd name="adj1" fmla="val 19746"/>
              <a:gd name="adj2" fmla="val -11318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Has height 0</a:t>
            </a:r>
          </a:p>
        </p:txBody>
      </p:sp>
    </p:spTree>
    <p:extLst>
      <p:ext uri="{BB962C8B-B14F-4D97-AF65-F5344CB8AC3E}">
        <p14:creationId xmlns:p14="http://schemas.microsoft.com/office/powerpoint/2010/main" xmlns="" val="25568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  <p:bldP spid="3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5105400"/>
          </a:xfrm>
        </p:spPr>
        <p:txBody>
          <a:bodyPr/>
          <a:lstStyle/>
          <a:p>
            <a:r>
              <a:rPr lang="zh-CN" altLang="en-US" sz="2400" b="1" i="1" dirty="0" smtClean="0">
                <a:solidFill>
                  <a:srgbClr val="C00000"/>
                </a:solidFill>
              </a:rPr>
              <a:t>准确界 </a:t>
            </a:r>
            <a:r>
              <a:rPr lang="en-US" sz="2400" b="1" dirty="0" smtClean="0"/>
              <a:t>(</a:t>
            </a:r>
            <a:r>
              <a:rPr lang="zh-CN" altLang="en-US" sz="2400" b="1" dirty="0" smtClean="0"/>
              <a:t>续</a:t>
            </a:r>
            <a:r>
              <a:rPr lang="en-US" sz="2400" b="1" dirty="0" smtClean="0"/>
              <a:t>):</a:t>
            </a:r>
            <a:r>
              <a:rPr lang="en-US" sz="2400" b="1" dirty="0" smtClean="0">
                <a:sym typeface="Symbol"/>
              </a:rPr>
              <a:t> </a:t>
            </a:r>
          </a:p>
          <a:p>
            <a:pPr marL="240030"/>
            <a:r>
              <a:rPr lang="zh-CN" altLang="en-US" sz="2400" b="1" dirty="0" smtClean="0">
                <a:sym typeface="Symbol"/>
              </a:rPr>
              <a:t>最多有 </a:t>
            </a:r>
            <a:r>
              <a:rPr lang="en-US" sz="2400" b="1" dirty="0" smtClean="0">
                <a:sym typeface="Symbol"/>
              </a:rPr>
              <a:t>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/2</a:t>
            </a:r>
            <a:r>
              <a:rPr lang="en-US" sz="2400" b="1" i="1" baseline="30000" dirty="0" smtClean="0"/>
              <a:t>h</a:t>
            </a:r>
            <a:r>
              <a:rPr lang="en-US" sz="2400" b="1" baseline="30000" dirty="0" smtClean="0"/>
              <a:t>+1</a:t>
            </a:r>
            <a:r>
              <a:rPr lang="en-US" sz="2400" b="1" dirty="0" smtClean="0">
                <a:sym typeface="Symbol"/>
              </a:rPr>
              <a:t>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个高度为 </a:t>
            </a:r>
            <a:r>
              <a:rPr lang="en-US" sz="2400" b="1" i="1" dirty="0" smtClean="0"/>
              <a:t>h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的结点</a:t>
            </a:r>
            <a:r>
              <a:rPr lang="zh-CN" altLang="en-US" sz="2400" b="1" dirty="0"/>
              <a:t>。</a:t>
            </a:r>
            <a:endParaRPr lang="en-US" sz="2400" b="1" dirty="0" smtClean="0"/>
          </a:p>
          <a:p>
            <a:r>
              <a:rPr lang="zh-CN" altLang="en-US" sz="2400" b="1" dirty="0" smtClean="0"/>
              <a:t>在高度为</a:t>
            </a:r>
            <a:r>
              <a:rPr lang="en-US" altLang="zh-CN" sz="2400" b="1" i="1" dirty="0" smtClean="0"/>
              <a:t>h</a:t>
            </a:r>
            <a:r>
              <a:rPr lang="zh-CN" altLang="en-US" sz="2400" b="1" i="1" dirty="0" smtClean="0"/>
              <a:t> 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的结点上运行</a:t>
            </a:r>
            <a:r>
              <a:rPr lang="en-US" sz="2400" b="1" dirty="0" smtClean="0"/>
              <a:t> Max-</a:t>
            </a:r>
            <a:r>
              <a:rPr lang="en-US" sz="2400" b="1" dirty="0" err="1" smtClean="0"/>
              <a:t>Heapify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的时间是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O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h</a:t>
            </a:r>
            <a:r>
              <a:rPr lang="en-US" sz="2400" b="1" dirty="0" smtClean="0"/>
              <a:t>), </a:t>
            </a:r>
            <a:r>
              <a:rPr lang="zh-CN" altLang="en-US" sz="2400" b="1" dirty="0" smtClean="0"/>
              <a:t>因此建堆总的代价是</a:t>
            </a:r>
            <a:r>
              <a:rPr lang="en-US" sz="2400" b="1" dirty="0" smtClean="0"/>
              <a:t> </a:t>
            </a:r>
          </a:p>
          <a:p>
            <a:pPr>
              <a:buNone/>
            </a:pPr>
            <a:r>
              <a:rPr lang="en-US" sz="2400" b="1" dirty="0" smtClean="0"/>
              <a:t>      </a:t>
            </a:r>
          </a:p>
          <a:p>
            <a:pPr>
              <a:buNone/>
            </a:pPr>
            <a:r>
              <a:rPr lang="en-US" sz="2400" b="1" dirty="0" smtClean="0"/>
              <a:t>    </a:t>
            </a:r>
          </a:p>
          <a:p>
            <a:pPr>
              <a:spcBef>
                <a:spcPts val="2400"/>
              </a:spcBef>
            </a:pPr>
            <a:r>
              <a:rPr lang="zh-CN" altLang="en-US" sz="2400" b="1" dirty="0" smtClean="0"/>
              <a:t>因为</a:t>
            </a:r>
            <a:r>
              <a:rPr lang="en-US" sz="2400" b="1" dirty="0" smtClean="0"/>
              <a:t>                         for |</a:t>
            </a:r>
            <a:r>
              <a:rPr lang="en-US" sz="2400" b="1" i="1" dirty="0" smtClean="0"/>
              <a:t>x</a:t>
            </a:r>
            <a:r>
              <a:rPr lang="en-US" sz="2400" b="1" dirty="0" smtClean="0"/>
              <a:t>| &lt; 1, </a:t>
            </a:r>
          </a:p>
          <a:p>
            <a:pPr>
              <a:spcBef>
                <a:spcPts val="2400"/>
              </a:spcBef>
            </a:pPr>
            <a:endParaRPr lang="en-US" sz="2400" b="1" dirty="0" smtClean="0"/>
          </a:p>
          <a:p>
            <a:pPr>
              <a:spcBef>
                <a:spcPts val="2400"/>
              </a:spcBef>
            </a:pPr>
            <a:endParaRPr lang="en-US" sz="2400" b="1" dirty="0"/>
          </a:p>
          <a:p>
            <a:pPr>
              <a:spcBef>
                <a:spcPts val="1200"/>
              </a:spcBef>
            </a:pPr>
            <a:r>
              <a:rPr lang="zh-CN" altLang="en-US" sz="2400" b="1" dirty="0" smtClean="0"/>
              <a:t>建堆的代价为 </a:t>
            </a:r>
            <a:r>
              <a:rPr lang="en-US" sz="2400" b="1" i="1" dirty="0" smtClean="0"/>
              <a:t>O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</a:t>
            </a:r>
            <a:r>
              <a:rPr lang="zh-CN" altLang="en-US" sz="2400" b="1" dirty="0" smtClean="0"/>
              <a:t>。</a:t>
            </a:r>
            <a:endParaRPr lang="en-US" sz="2200" b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建堆</a:t>
            </a:r>
            <a:r>
              <a:rPr lang="en-US" sz="3600" b="1" dirty="0" smtClean="0">
                <a:solidFill>
                  <a:srgbClr val="0000CC"/>
                </a:solidFill>
              </a:rPr>
              <a:t>: 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分析 </a:t>
            </a:r>
            <a:r>
              <a:rPr lang="en-US" sz="3600" b="1" dirty="0" smtClean="0">
                <a:solidFill>
                  <a:srgbClr val="0000CC"/>
                </a:solidFill>
              </a:rPr>
              <a:t>(2)</a:t>
            </a:r>
            <a:endParaRPr lang="en-US" sz="3600" b="1" dirty="0">
              <a:solidFill>
                <a:srgbClr val="0000CC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67171447"/>
              </p:ext>
            </p:extLst>
          </p:nvPr>
        </p:nvGraphicFramePr>
        <p:xfrm>
          <a:off x="1363663" y="3124200"/>
          <a:ext cx="6330950" cy="1103313"/>
        </p:xfrm>
        <a:graphic>
          <a:graphicData uri="http://schemas.openxmlformats.org/presentationml/2006/ole">
            <p:oleObj spid="_x0000_s489900" name="Equation" r:id="rId4" imgW="2806560" imgH="533160" progId="Equation.3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21978815"/>
              </p:ext>
            </p:extLst>
          </p:nvPr>
        </p:nvGraphicFramePr>
        <p:xfrm>
          <a:off x="1674159" y="4114800"/>
          <a:ext cx="1602441" cy="838200"/>
        </p:xfrm>
        <a:graphic>
          <a:graphicData uri="http://schemas.openxmlformats.org/presentationml/2006/ole">
            <p:oleObj spid="_x0000_s489901" name="Equation" r:id="rId5" imgW="825480" imgH="43164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29034977"/>
              </p:ext>
            </p:extLst>
          </p:nvPr>
        </p:nvGraphicFramePr>
        <p:xfrm>
          <a:off x="304800" y="4953000"/>
          <a:ext cx="2133600" cy="952500"/>
        </p:xfrm>
        <a:graphic>
          <a:graphicData uri="http://schemas.openxmlformats.org/presentationml/2006/ole">
            <p:oleObj spid="_x0000_s489902" name="Equation" r:id="rId6" imgW="1143000" imgH="431640" progId="Equation.3">
              <p:embed/>
            </p:oleObj>
          </a:graphicData>
        </a:graphic>
      </p:graphicFrame>
      <p:sp>
        <p:nvSpPr>
          <p:cNvPr id="9" name="Right Arrow 8"/>
          <p:cNvSpPr/>
          <p:nvPr/>
        </p:nvSpPr>
        <p:spPr bwMode="auto">
          <a:xfrm>
            <a:off x="2514600" y="5334000"/>
            <a:ext cx="4572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62556367"/>
              </p:ext>
            </p:extLst>
          </p:nvPr>
        </p:nvGraphicFramePr>
        <p:xfrm>
          <a:off x="3048000" y="5029200"/>
          <a:ext cx="1981200" cy="914400"/>
        </p:xfrm>
        <a:graphic>
          <a:graphicData uri="http://schemas.openxmlformats.org/presentationml/2006/ole">
            <p:oleObj spid="_x0000_s489903" name="Equation" r:id="rId7" imgW="1054080" imgH="431640" progId="Equation.3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57198737"/>
              </p:ext>
            </p:extLst>
          </p:nvPr>
        </p:nvGraphicFramePr>
        <p:xfrm>
          <a:off x="5715000" y="4992687"/>
          <a:ext cx="3124200" cy="1103313"/>
        </p:xfrm>
        <a:graphic>
          <a:graphicData uri="http://schemas.openxmlformats.org/presentationml/2006/ole">
            <p:oleObj spid="_x0000_s489904" name="Equation" r:id="rId8" imgW="1498320" imgH="533160" progId="Equation.3">
              <p:embed/>
            </p:oleObj>
          </a:graphicData>
        </a:graphic>
      </p:graphicFrame>
      <p:sp>
        <p:nvSpPr>
          <p:cNvPr id="14" name="Right Arrow 13"/>
          <p:cNvSpPr/>
          <p:nvPr/>
        </p:nvSpPr>
        <p:spPr bwMode="auto">
          <a:xfrm>
            <a:off x="5105400" y="5372100"/>
            <a:ext cx="4572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926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  <p:bldP spid="9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487680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sz="2400" b="1" dirty="0" smtClean="0"/>
              <a:t>给定一个数组</a:t>
            </a:r>
            <a:r>
              <a:rPr lang="en-US" sz="2400" b="1" dirty="0" smtClean="0"/>
              <a:t>, </a:t>
            </a:r>
            <a:r>
              <a:rPr lang="zh-CN" altLang="en-US" sz="2400" b="1" i="1" dirty="0" smtClean="0">
                <a:solidFill>
                  <a:srgbClr val="C00000"/>
                </a:solidFill>
              </a:rPr>
              <a:t>堆排序 </a:t>
            </a:r>
            <a:r>
              <a:rPr lang="zh-CN" altLang="en-US" sz="2400" b="1" dirty="0" smtClean="0"/>
              <a:t>算法如下</a:t>
            </a:r>
            <a:r>
              <a:rPr lang="en-US" sz="2400" b="1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sz="2400" b="1" i="1" dirty="0" smtClean="0">
                <a:solidFill>
                  <a:srgbClr val="C00000"/>
                </a:solidFill>
              </a:rPr>
              <a:t>目的：</a:t>
            </a:r>
            <a:r>
              <a:rPr lang="zh-CN" altLang="en-US" sz="2400" b="1" dirty="0" smtClean="0"/>
              <a:t>在数组上建一个最大堆。</a:t>
            </a:r>
            <a:endParaRPr lang="en-US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1. </a:t>
            </a:r>
            <a:r>
              <a:rPr lang="zh-CN" altLang="en-US" sz="2400" b="1" dirty="0" smtClean="0"/>
              <a:t>从根结点开始 </a:t>
            </a:r>
            <a:r>
              <a:rPr lang="en-US" sz="2400" b="1" dirty="0" smtClean="0"/>
              <a:t>(</a:t>
            </a:r>
            <a:r>
              <a:rPr lang="zh-CN" altLang="en-US" sz="2400" b="1" dirty="0" smtClean="0"/>
              <a:t>它的值最大</a:t>
            </a:r>
            <a:r>
              <a:rPr lang="en-US" sz="2400" b="1" dirty="0" smtClean="0"/>
              <a:t>), </a:t>
            </a:r>
            <a:r>
              <a:rPr lang="zh-CN" altLang="en-US" sz="2400" b="1" dirty="0" smtClean="0"/>
              <a:t>将它与数组中最后一个元素交换位置。</a:t>
            </a:r>
            <a:endParaRPr lang="en-US" sz="2400" b="1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2. “</a:t>
            </a:r>
            <a:r>
              <a:rPr lang="zh-CN" altLang="en-US" sz="2400" b="1" dirty="0" smtClean="0"/>
              <a:t>去掉</a:t>
            </a:r>
            <a:r>
              <a:rPr lang="en-US" sz="2400" b="1" dirty="0" smtClean="0"/>
              <a:t>” </a:t>
            </a:r>
            <a:r>
              <a:rPr lang="zh-CN" altLang="en-US" sz="2400" b="1" dirty="0" smtClean="0"/>
              <a:t>数组中最后一个元素 ，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在新的根结点上调用</a:t>
            </a:r>
            <a:r>
              <a:rPr lang="en-US" sz="2400" b="1" dirty="0" smtClean="0"/>
              <a:t> Max-</a:t>
            </a:r>
            <a:r>
              <a:rPr lang="en-US" sz="2400" b="1" dirty="0" err="1" smtClean="0"/>
              <a:t>Heapify</a:t>
            </a:r>
            <a:r>
              <a:rPr lang="zh-CN" altLang="en-US" sz="2400" b="1" dirty="0" smtClean="0"/>
              <a:t>。</a:t>
            </a:r>
            <a:endParaRPr lang="en-US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3. </a:t>
            </a:r>
            <a:r>
              <a:rPr lang="zh-CN" altLang="en-US" sz="2400" b="1" dirty="0" smtClean="0"/>
              <a:t>重复</a:t>
            </a:r>
            <a:r>
              <a:rPr lang="en-US" sz="2400" b="1" dirty="0" smtClean="0"/>
              <a:t>“</a:t>
            </a:r>
            <a:r>
              <a:rPr lang="zh-CN" altLang="en-US" sz="2400" b="1" dirty="0" smtClean="0"/>
              <a:t>去掉</a:t>
            </a:r>
            <a:r>
              <a:rPr lang="en-US" sz="2400" b="1" dirty="0" smtClean="0"/>
              <a:t>” </a:t>
            </a:r>
            <a:r>
              <a:rPr lang="zh-CN" altLang="en-US" sz="2400" b="1" dirty="0" smtClean="0"/>
              <a:t>操作直到只剩一个结点</a:t>
            </a:r>
            <a:r>
              <a:rPr lang="en-US" sz="2400" b="1" dirty="0" smtClean="0"/>
              <a:t> (</a:t>
            </a:r>
            <a:r>
              <a:rPr lang="zh-CN" altLang="en-US" sz="2400" b="1" dirty="0" smtClean="0"/>
              <a:t>也就是最小值</a:t>
            </a:r>
            <a:r>
              <a:rPr lang="en-US" sz="2400" b="1" dirty="0" smtClean="0"/>
              <a:t>), </a:t>
            </a:r>
            <a:r>
              <a:rPr lang="zh-CN" altLang="en-US" sz="2400" b="1" dirty="0" smtClean="0"/>
              <a:t>这是数组已经排序完成。</a:t>
            </a:r>
            <a:endParaRPr lang="en-US" sz="2200" b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堆排序算法</a:t>
            </a:r>
            <a:r>
              <a:rPr lang="en-US" sz="3600" b="1" dirty="0" smtClean="0">
                <a:solidFill>
                  <a:srgbClr val="0000CC"/>
                </a:solidFill>
              </a:rPr>
              <a:t>: 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思想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68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堆排序</a:t>
            </a:r>
            <a:r>
              <a:rPr lang="en-US" sz="3600" b="1" dirty="0" smtClean="0">
                <a:solidFill>
                  <a:srgbClr val="0000CC"/>
                </a:solidFill>
              </a:rPr>
              <a:t>: 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伪代码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915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7488" y="1809761"/>
            <a:ext cx="5305425" cy="2307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568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堆排序</a:t>
            </a:r>
            <a:r>
              <a:rPr lang="en-US" sz="3600" b="1" dirty="0" smtClean="0">
                <a:solidFill>
                  <a:srgbClr val="0000CC"/>
                </a:solidFill>
              </a:rPr>
              <a:t>: 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举例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91523" name="Picture 3"/>
          <p:cNvPicPr>
            <a:picLocks noChangeAspect="1" noChangeArrowheads="1"/>
          </p:cNvPicPr>
          <p:nvPr/>
        </p:nvPicPr>
        <p:blipFill>
          <a:blip r:embed="rId3" cstate="print"/>
          <a:srcRect l="23611" t="36111" r="31944" b="16667"/>
          <a:stretch>
            <a:fillRect/>
          </a:stretch>
        </p:blipFill>
        <p:spPr bwMode="auto">
          <a:xfrm>
            <a:off x="1828800" y="1447800"/>
            <a:ext cx="6172200" cy="491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457200" y="1905000"/>
            <a:ext cx="1767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   7  4  3  1  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899913" y="1905000"/>
            <a:ext cx="1309887" cy="381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143000" y="1905000"/>
            <a:ext cx="0" cy="38100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447800" y="1924110"/>
            <a:ext cx="0" cy="38100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1676400" y="1914555"/>
            <a:ext cx="0" cy="38100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1905000" y="1914555"/>
            <a:ext cx="0" cy="38100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33400" y="1428690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初始数组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953000"/>
            <a:ext cx="1818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排序后的数组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68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5029200"/>
          </a:xfrm>
        </p:spPr>
        <p:txBody>
          <a:bodyPr/>
          <a:lstStyle/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r>
              <a:rPr lang="en-US" sz="2400" b="1" dirty="0" smtClean="0"/>
              <a:t>Build-Max-Heap: </a:t>
            </a:r>
            <a:r>
              <a:rPr lang="en-US" sz="2400" b="1" i="1" dirty="0" smtClean="0"/>
              <a:t>O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</a:t>
            </a:r>
          </a:p>
          <a:p>
            <a:r>
              <a:rPr lang="en-US" sz="2400" b="1" dirty="0" smtClean="0"/>
              <a:t>for loop: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– 1 </a:t>
            </a:r>
            <a:r>
              <a:rPr lang="zh-CN" altLang="en-US" sz="2400" b="1" dirty="0" smtClean="0"/>
              <a:t>次</a:t>
            </a:r>
            <a:endParaRPr lang="en-US" sz="2400" b="1" dirty="0" smtClean="0"/>
          </a:p>
          <a:p>
            <a:pPr lvl="1"/>
            <a:r>
              <a:rPr lang="zh-CN" altLang="en-US" sz="2200" b="1" dirty="0" smtClean="0"/>
              <a:t>交换值</a:t>
            </a:r>
            <a:r>
              <a:rPr lang="en-US" sz="2200" b="1" dirty="0" smtClean="0"/>
              <a:t>: </a:t>
            </a:r>
            <a:r>
              <a:rPr lang="en-US" sz="2200" b="1" i="1" dirty="0" smtClean="0"/>
              <a:t>O</a:t>
            </a:r>
            <a:r>
              <a:rPr lang="en-US" sz="2200" b="1" dirty="0" smtClean="0"/>
              <a:t>(1)</a:t>
            </a:r>
          </a:p>
          <a:p>
            <a:pPr lvl="1"/>
            <a:r>
              <a:rPr lang="en-US" sz="2200" b="1" dirty="0" smtClean="0"/>
              <a:t>Max-</a:t>
            </a:r>
            <a:r>
              <a:rPr lang="en-US" sz="2200" b="1" dirty="0" err="1" smtClean="0"/>
              <a:t>Heapify</a:t>
            </a:r>
            <a:r>
              <a:rPr lang="en-US" sz="2200" b="1" dirty="0" smtClean="0"/>
              <a:t>: </a:t>
            </a:r>
            <a:r>
              <a:rPr lang="en-US" sz="2200" b="1" i="1" dirty="0" smtClean="0"/>
              <a:t>O</a:t>
            </a:r>
            <a:r>
              <a:rPr lang="en-US" sz="2200" b="1" dirty="0" smtClean="0"/>
              <a:t>(</a:t>
            </a:r>
            <a:r>
              <a:rPr lang="en-US" sz="2200" b="1" dirty="0" err="1" smtClean="0"/>
              <a:t>lg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)</a:t>
            </a:r>
          </a:p>
          <a:p>
            <a:r>
              <a:rPr lang="zh-CN" altLang="en-US" sz="2400" b="1" i="1" dirty="0" smtClean="0">
                <a:solidFill>
                  <a:srgbClr val="C00000"/>
                </a:solidFill>
              </a:rPr>
              <a:t>总时间 </a:t>
            </a:r>
            <a:r>
              <a:rPr lang="en-US" sz="2400" b="1" dirty="0" smtClean="0"/>
              <a:t>: </a:t>
            </a:r>
            <a:r>
              <a:rPr lang="en-US" sz="2400" b="1" i="1" dirty="0" smtClean="0"/>
              <a:t>O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lg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</a:t>
            </a:r>
          </a:p>
          <a:p>
            <a:pPr lvl="1"/>
            <a:r>
              <a:rPr lang="zh-CN" altLang="en-US" sz="2200" b="1" dirty="0" smtClean="0"/>
              <a:t>与归并排序一样，而且是</a:t>
            </a:r>
            <a:r>
              <a:rPr lang="en-US" sz="2200" b="1" dirty="0" smtClean="0"/>
              <a:t>in place</a:t>
            </a:r>
            <a:r>
              <a:rPr lang="zh-CN" altLang="en-US" sz="2200" b="1" dirty="0" smtClean="0"/>
              <a:t>排序。</a:t>
            </a:r>
            <a:endParaRPr lang="en-US" sz="2200" b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sz="3600" b="1" dirty="0" err="1" smtClean="0">
                <a:solidFill>
                  <a:srgbClr val="0000CC"/>
                </a:solidFill>
              </a:rPr>
              <a:t>Heapsort</a:t>
            </a:r>
            <a:r>
              <a:rPr lang="en-US" sz="3600" b="1" dirty="0" smtClean="0">
                <a:solidFill>
                  <a:srgbClr val="0000CC"/>
                </a:solidFill>
              </a:rPr>
              <a:t> Algorithm: Analysis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925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52189"/>
            <a:ext cx="4314825" cy="1876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568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优先队列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5181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堆的</a:t>
            </a:r>
            <a:r>
              <a:rPr lang="zh-CN" altLang="en-US" sz="2400" b="1" dirty="0" smtClean="0">
                <a:solidFill>
                  <a:srgbClr val="3333FF"/>
                </a:solidFill>
              </a:rPr>
              <a:t>应用</a:t>
            </a:r>
            <a:r>
              <a:rPr lang="zh-CN" altLang="en-US" sz="2400" b="1" dirty="0" smtClean="0"/>
              <a:t>，实现一个高效的</a:t>
            </a:r>
            <a:r>
              <a:rPr lang="en-US" sz="2400" b="1" dirty="0" smtClean="0"/>
              <a:t> </a:t>
            </a:r>
            <a:r>
              <a:rPr lang="zh-CN" altLang="en-US" sz="2400" b="1" i="1" dirty="0" smtClean="0">
                <a:solidFill>
                  <a:srgbClr val="C00000"/>
                </a:solidFill>
              </a:rPr>
              <a:t>优先队列。</a:t>
            </a:r>
            <a:endParaRPr lang="en-US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优先队列是一个维护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动态集合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S </a:t>
            </a:r>
            <a:r>
              <a:rPr lang="zh-CN" altLang="en-US" sz="2400" b="1" dirty="0" smtClean="0"/>
              <a:t>数据结构</a:t>
            </a:r>
            <a:r>
              <a:rPr lang="en-US" sz="2400" b="1" dirty="0" smtClean="0"/>
              <a:t>, </a:t>
            </a:r>
            <a:r>
              <a:rPr lang="zh-CN" altLang="en-US" sz="2400" b="1" dirty="0" smtClean="0"/>
              <a:t>其中每一个元素都有一个值</a:t>
            </a:r>
            <a:r>
              <a:rPr lang="en-US" sz="2400" b="1" dirty="0" smtClean="0"/>
              <a:t> (</a:t>
            </a:r>
            <a:r>
              <a:rPr lang="zh-CN" altLang="en-US" sz="2400" b="1" dirty="0"/>
              <a:t>也称</a:t>
            </a:r>
            <a:r>
              <a:rPr lang="en-US" sz="2400" b="1" dirty="0" smtClean="0"/>
              <a:t> </a:t>
            </a:r>
            <a:r>
              <a:rPr lang="en-US" sz="2400" b="1" i="1" dirty="0" smtClean="0">
                <a:solidFill>
                  <a:srgbClr val="C00000"/>
                </a:solidFill>
              </a:rPr>
              <a:t>key</a:t>
            </a:r>
            <a:r>
              <a:rPr lang="en-US" sz="2400" b="1" dirty="0" smtClean="0"/>
              <a:t>), </a:t>
            </a:r>
            <a:r>
              <a:rPr lang="zh-CN" altLang="en-US" sz="2400" b="1" dirty="0" smtClean="0"/>
              <a:t>这个值表示该元素的 </a:t>
            </a:r>
            <a:r>
              <a:rPr lang="zh-CN" altLang="en-US" sz="2400" b="1" i="1" dirty="0" smtClean="0">
                <a:solidFill>
                  <a:srgbClr val="C00000"/>
                </a:solidFill>
              </a:rPr>
              <a:t>优先级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。</a:t>
            </a:r>
            <a:endParaRPr lang="en-US" sz="2400" b="1" i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类比最大堆和最小堆</a:t>
            </a:r>
            <a:r>
              <a:rPr lang="en-US" sz="2400" b="1" dirty="0" smtClean="0"/>
              <a:t>, </a:t>
            </a:r>
            <a:r>
              <a:rPr lang="zh-CN" altLang="en-US" sz="2400" b="1" dirty="0" smtClean="0"/>
              <a:t>也有</a:t>
            </a:r>
            <a:r>
              <a:rPr lang="en-US" sz="2400" b="1" dirty="0" smtClean="0"/>
              <a:t> </a:t>
            </a:r>
            <a:r>
              <a:rPr lang="zh-CN" altLang="en-US" sz="2400" b="1" i="1" dirty="0" smtClean="0">
                <a:solidFill>
                  <a:srgbClr val="C00000"/>
                </a:solidFill>
              </a:rPr>
              <a:t>最大优先队列</a:t>
            </a:r>
            <a:r>
              <a:rPr lang="en-US" sz="2400" b="1" dirty="0" smtClean="0"/>
              <a:t> and </a:t>
            </a:r>
            <a:r>
              <a:rPr lang="zh-CN" altLang="en-US" sz="2400" b="1" i="1" dirty="0" smtClean="0">
                <a:solidFill>
                  <a:srgbClr val="C00000"/>
                </a:solidFill>
              </a:rPr>
              <a:t>最小优先队列。</a:t>
            </a:r>
            <a:endParaRPr lang="en-US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最大优先队列的应用</a:t>
            </a:r>
            <a:r>
              <a:rPr lang="en-US" sz="2400" b="1" dirty="0" smtClean="0"/>
              <a:t>: </a:t>
            </a:r>
            <a:r>
              <a:rPr lang="zh-CN" altLang="en-US" sz="2400" b="1" dirty="0" smtClean="0">
                <a:solidFill>
                  <a:srgbClr val="3333FF"/>
                </a:solidFill>
              </a:rPr>
              <a:t>共享计算机系统的作业调度</a:t>
            </a:r>
            <a:r>
              <a:rPr lang="en-US" sz="2400" b="1" dirty="0" smtClean="0"/>
              <a:t> – </a:t>
            </a:r>
            <a:r>
              <a:rPr lang="zh-CN" altLang="en-US" sz="2400" b="1" dirty="0" smtClean="0"/>
              <a:t>在将要执行的所有作业中</a:t>
            </a:r>
            <a:r>
              <a:rPr lang="en-US" sz="2400" b="1" dirty="0" smtClean="0"/>
              <a:t>, </a:t>
            </a:r>
            <a:r>
              <a:rPr lang="zh-CN" altLang="en-US" sz="2400" b="1" dirty="0" smtClean="0"/>
              <a:t>选择优先级最高的执行。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57848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slide14_faceboo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25" y="1357313"/>
            <a:ext cx="7037388" cy="527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438400" y="533400"/>
            <a:ext cx="4354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第六章：堆和堆排序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优先队列操作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01000" cy="51816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chemeClr val="bg2"/>
                </a:solidFill>
              </a:rPr>
              <a:t>最大优先队列支持如下操作</a:t>
            </a:r>
            <a:r>
              <a:rPr lang="en-US" sz="2400" b="1" dirty="0" smtClean="0"/>
              <a:t>:</a:t>
            </a:r>
          </a:p>
          <a:p>
            <a:pPr marL="640080" lvl="1">
              <a:lnSpc>
                <a:spcPct val="150000"/>
              </a:lnSpc>
              <a:spcBef>
                <a:spcPts val="0"/>
              </a:spcBef>
            </a:pPr>
            <a:r>
              <a:rPr lang="en-US" sz="2200" b="1" dirty="0" smtClean="0"/>
              <a:t>Insert(</a:t>
            </a:r>
            <a:r>
              <a:rPr lang="en-US" sz="2200" b="1" i="1" dirty="0" smtClean="0"/>
              <a:t>S</a:t>
            </a:r>
            <a:r>
              <a:rPr lang="en-US" sz="2200" b="1" dirty="0" smtClean="0"/>
              <a:t>, </a:t>
            </a:r>
            <a:r>
              <a:rPr lang="en-US" sz="2200" b="1" i="1" dirty="0" smtClean="0"/>
              <a:t>x</a:t>
            </a:r>
            <a:r>
              <a:rPr lang="en-US" sz="2200" b="1" dirty="0" smtClean="0"/>
              <a:t>): </a:t>
            </a:r>
            <a:r>
              <a:rPr lang="zh-CN" altLang="en-US" sz="2200" b="1" dirty="0" smtClean="0"/>
              <a:t>将元素 </a:t>
            </a:r>
            <a:r>
              <a:rPr lang="en-US" sz="2200" b="1" i="1" dirty="0" smtClean="0"/>
              <a:t>x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插入集合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S</a:t>
            </a:r>
            <a:r>
              <a:rPr lang="zh-CN" altLang="en-US" sz="2200" b="1" i="1" dirty="0" smtClean="0"/>
              <a:t>。</a:t>
            </a:r>
            <a:endParaRPr lang="en-US" sz="2200" b="1" dirty="0" smtClean="0"/>
          </a:p>
          <a:p>
            <a:pPr marL="640080" lvl="1">
              <a:lnSpc>
                <a:spcPct val="150000"/>
              </a:lnSpc>
              <a:spcBef>
                <a:spcPts val="0"/>
              </a:spcBef>
            </a:pPr>
            <a:r>
              <a:rPr lang="en-US" sz="2200" b="1" dirty="0" smtClean="0"/>
              <a:t>Maximum(</a:t>
            </a:r>
            <a:r>
              <a:rPr lang="en-US" sz="2200" b="1" i="1" dirty="0" smtClean="0"/>
              <a:t>S</a:t>
            </a:r>
            <a:r>
              <a:rPr lang="en-US" sz="2200" b="1" dirty="0" smtClean="0"/>
              <a:t>): </a:t>
            </a:r>
            <a:r>
              <a:rPr lang="zh-CN" altLang="en-US" sz="2200" b="1" dirty="0" smtClean="0"/>
              <a:t>返回集合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S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中 </a:t>
            </a:r>
            <a:r>
              <a:rPr lang="en-US" sz="2200" b="1" dirty="0" smtClean="0"/>
              <a:t>key </a:t>
            </a:r>
            <a:r>
              <a:rPr lang="zh-CN" altLang="en-US" sz="2200" b="1" dirty="0" smtClean="0"/>
              <a:t>最大的元素。</a:t>
            </a:r>
            <a:endParaRPr lang="en-US" sz="2200" b="1" dirty="0" smtClean="0"/>
          </a:p>
          <a:p>
            <a:pPr marL="640080" lvl="1">
              <a:lnSpc>
                <a:spcPct val="150000"/>
              </a:lnSpc>
              <a:spcBef>
                <a:spcPts val="0"/>
              </a:spcBef>
            </a:pPr>
            <a:r>
              <a:rPr lang="en-US" sz="2200" b="1" dirty="0" smtClean="0"/>
              <a:t>Extract-Max(</a:t>
            </a:r>
            <a:r>
              <a:rPr lang="en-US" sz="2200" b="1" i="1" dirty="0" smtClean="0"/>
              <a:t>S</a:t>
            </a:r>
            <a:r>
              <a:rPr lang="en-US" sz="2200" b="1" dirty="0" smtClean="0"/>
              <a:t>):</a:t>
            </a:r>
            <a:r>
              <a:rPr lang="zh-CN" altLang="en-US" sz="2200" b="1" dirty="0" smtClean="0"/>
              <a:t>去掉并返回</a:t>
            </a:r>
            <a:r>
              <a:rPr lang="zh-CN" altLang="en-US" sz="2200" b="1" dirty="0"/>
              <a:t>集合</a:t>
            </a:r>
            <a:r>
              <a:rPr lang="en-US" altLang="zh-CN" sz="2200" b="1" dirty="0"/>
              <a:t> </a:t>
            </a:r>
            <a:r>
              <a:rPr lang="en-US" altLang="zh-CN" sz="2200" b="1" i="1" dirty="0"/>
              <a:t>S</a:t>
            </a:r>
            <a:r>
              <a:rPr lang="en-US" altLang="zh-CN" sz="2200" b="1" dirty="0"/>
              <a:t> </a:t>
            </a:r>
            <a:r>
              <a:rPr lang="zh-CN" altLang="en-US" sz="2200" b="1" dirty="0"/>
              <a:t>中 </a:t>
            </a:r>
            <a:r>
              <a:rPr lang="en-US" altLang="zh-CN" sz="2200" b="1" dirty="0"/>
              <a:t>key </a:t>
            </a:r>
            <a:r>
              <a:rPr lang="zh-CN" altLang="en-US" sz="2200" b="1" dirty="0"/>
              <a:t>最大的元素</a:t>
            </a:r>
            <a:r>
              <a:rPr lang="zh-CN" altLang="en-US" sz="2200" b="1" dirty="0" smtClean="0"/>
              <a:t>。</a:t>
            </a:r>
            <a:endParaRPr lang="en-US" sz="2200" b="1" dirty="0" smtClean="0"/>
          </a:p>
          <a:p>
            <a:pPr marL="640080" lvl="1">
              <a:lnSpc>
                <a:spcPct val="150000"/>
              </a:lnSpc>
              <a:spcBef>
                <a:spcPts val="0"/>
              </a:spcBef>
            </a:pPr>
            <a:r>
              <a:rPr lang="en-US" sz="2200" b="1" dirty="0" smtClean="0"/>
              <a:t>Increase-Key(</a:t>
            </a:r>
            <a:r>
              <a:rPr lang="en-US" sz="2200" b="1" i="1" dirty="0" smtClean="0"/>
              <a:t>S</a:t>
            </a:r>
            <a:r>
              <a:rPr lang="en-US" sz="2200" b="1" dirty="0" smtClean="0"/>
              <a:t>, </a:t>
            </a:r>
            <a:r>
              <a:rPr lang="en-US" sz="2200" b="1" i="1" dirty="0" smtClean="0"/>
              <a:t>x</a:t>
            </a:r>
            <a:r>
              <a:rPr lang="en-US" sz="2200" b="1" dirty="0" smtClean="0"/>
              <a:t>, </a:t>
            </a:r>
            <a:r>
              <a:rPr lang="en-US" sz="2200" b="1" i="1" dirty="0" smtClean="0"/>
              <a:t>k</a:t>
            </a:r>
            <a:r>
              <a:rPr lang="en-US" sz="2200" b="1" dirty="0" smtClean="0"/>
              <a:t>): </a:t>
            </a:r>
            <a:r>
              <a:rPr lang="zh-CN" altLang="en-US" sz="2200" b="1" dirty="0" smtClean="0"/>
              <a:t>增加元素 </a:t>
            </a:r>
            <a:r>
              <a:rPr lang="en-US" sz="2200" b="1" i="1" dirty="0" smtClean="0"/>
              <a:t>x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的</a:t>
            </a:r>
            <a:r>
              <a:rPr lang="en-US" sz="2200" b="1" dirty="0" smtClean="0"/>
              <a:t>key </a:t>
            </a:r>
            <a:r>
              <a:rPr lang="zh-CN" altLang="en-US" sz="2200" b="1" dirty="0" smtClean="0"/>
              <a:t>到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k</a:t>
            </a:r>
            <a:r>
              <a:rPr lang="zh-CN" altLang="en-US" sz="2200" b="1" dirty="0" smtClean="0"/>
              <a:t>。假定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k</a:t>
            </a:r>
            <a:r>
              <a:rPr lang="en-US" sz="2200" b="1" dirty="0" smtClean="0"/>
              <a:t> </a:t>
            </a:r>
            <a:r>
              <a:rPr lang="en-US" sz="2200" b="1" dirty="0" smtClean="0">
                <a:sym typeface="Symbol"/>
              </a:rPr>
              <a:t> </a:t>
            </a:r>
            <a:r>
              <a:rPr lang="en-US" sz="2200" b="1" i="1" dirty="0" smtClean="0"/>
              <a:t>x</a:t>
            </a:r>
            <a:r>
              <a:rPr lang="en-US" sz="2200" b="1" dirty="0"/>
              <a:t> </a:t>
            </a:r>
            <a:r>
              <a:rPr lang="zh-CN" altLang="en-US" sz="2200" b="1" dirty="0" smtClean="0"/>
              <a:t>当前的</a:t>
            </a:r>
            <a:r>
              <a:rPr lang="en-US" altLang="zh-CN" sz="2200" b="1" dirty="0" smtClean="0"/>
              <a:t>key</a:t>
            </a:r>
            <a:r>
              <a:rPr lang="zh-CN" altLang="en-US" sz="2200" b="1" dirty="0" smtClean="0"/>
              <a:t>。</a:t>
            </a:r>
            <a:endParaRPr lang="en-US" sz="22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61064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用堆实现优先队列的操作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chemeClr val="bg2"/>
                </a:solidFill>
              </a:rPr>
              <a:t>用</a:t>
            </a:r>
            <a:r>
              <a:rPr lang="zh-CN" altLang="en-US" sz="2400" b="1" dirty="0" smtClean="0">
                <a:solidFill>
                  <a:srgbClr val="3333FF"/>
                </a:solidFill>
              </a:rPr>
              <a:t>最大堆</a:t>
            </a:r>
            <a:r>
              <a:rPr lang="zh-CN" altLang="en-US" sz="2400" b="1" dirty="0" smtClean="0">
                <a:solidFill>
                  <a:schemeClr val="bg2"/>
                </a:solidFill>
              </a:rPr>
              <a:t>和它的操作实现最大优先队列。</a:t>
            </a:r>
            <a:endParaRPr lang="en-US" altLang="zh-CN" sz="2400" b="1" dirty="0" smtClean="0">
              <a:solidFill>
                <a:schemeClr val="bg2"/>
              </a:solidFill>
            </a:endParaRPr>
          </a:p>
          <a:p>
            <a:pPr marL="640080"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 dirty="0"/>
              <a:t>Max-Heap-Insert(</a:t>
            </a:r>
            <a:r>
              <a:rPr lang="en-US" altLang="zh-CN" sz="2000" b="1" i="1" dirty="0"/>
              <a:t>A</a:t>
            </a:r>
            <a:r>
              <a:rPr lang="en-US" altLang="zh-CN" sz="2000" b="1" dirty="0"/>
              <a:t>, </a:t>
            </a:r>
            <a:r>
              <a:rPr lang="en-US" altLang="zh-CN" sz="2000" b="1" i="1" dirty="0"/>
              <a:t>x</a:t>
            </a:r>
            <a:r>
              <a:rPr lang="en-US" altLang="zh-CN" sz="2000" b="1" dirty="0"/>
              <a:t>)</a:t>
            </a:r>
          </a:p>
          <a:p>
            <a:pPr marL="640080"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 dirty="0"/>
              <a:t>Heap-Maximum(</a:t>
            </a:r>
            <a:r>
              <a:rPr lang="en-US" altLang="zh-CN" sz="2000" b="1" i="1" dirty="0"/>
              <a:t>A</a:t>
            </a:r>
            <a:r>
              <a:rPr lang="en-US" altLang="zh-CN" sz="2000" b="1" dirty="0"/>
              <a:t>): return </a:t>
            </a:r>
            <a:r>
              <a:rPr lang="en-US" altLang="zh-CN" sz="2000" b="1" i="1" dirty="0"/>
              <a:t>A</a:t>
            </a:r>
            <a:r>
              <a:rPr lang="en-US" altLang="zh-CN" sz="2000" b="1" dirty="0"/>
              <a:t>[1].</a:t>
            </a:r>
          </a:p>
          <a:p>
            <a:pPr marL="640080"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 dirty="0"/>
              <a:t>Heap-Extract-Max(</a:t>
            </a:r>
            <a:r>
              <a:rPr lang="en-US" altLang="zh-CN" sz="2000" b="1" i="1" dirty="0"/>
              <a:t>A</a:t>
            </a:r>
            <a:r>
              <a:rPr lang="en-US" altLang="zh-CN" sz="2000" b="1" dirty="0"/>
              <a:t>,</a:t>
            </a:r>
            <a:r>
              <a:rPr lang="en-US" altLang="zh-CN" sz="2000" b="1" i="1" dirty="0"/>
              <a:t> n</a:t>
            </a:r>
            <a:r>
              <a:rPr lang="en-US" altLang="zh-CN" sz="2000" b="1" dirty="0"/>
              <a:t>)</a:t>
            </a:r>
          </a:p>
          <a:p>
            <a:pPr marL="640080"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 dirty="0"/>
              <a:t>Heap-Increase-Key(</a:t>
            </a:r>
            <a:r>
              <a:rPr lang="en-US" altLang="zh-CN" sz="2000" b="1" i="1" dirty="0"/>
              <a:t>A</a:t>
            </a:r>
            <a:r>
              <a:rPr lang="en-US" altLang="zh-CN" sz="2000" b="1" dirty="0"/>
              <a:t>, </a:t>
            </a:r>
            <a:r>
              <a:rPr lang="en-US" altLang="zh-CN" sz="2000" b="1" i="1" dirty="0"/>
              <a:t>x</a:t>
            </a:r>
            <a:r>
              <a:rPr lang="en-US" altLang="zh-CN" sz="2000" b="1" dirty="0"/>
              <a:t>, </a:t>
            </a:r>
            <a:r>
              <a:rPr lang="en-US" altLang="zh-CN" sz="2000" b="1" i="1" dirty="0"/>
              <a:t>k</a:t>
            </a:r>
            <a:r>
              <a:rPr lang="en-US" altLang="zh-CN" sz="2000" b="1" dirty="0" smtClean="0"/>
              <a:t>)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xmlns="" val="107674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3600" b="1" dirty="0">
                <a:solidFill>
                  <a:srgbClr val="0000CC"/>
                </a:solidFill>
              </a:rPr>
              <a:t>Heap-Extract-Max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01000" cy="52578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sz="2400" b="1" dirty="0" smtClean="0"/>
              <a:t>给定数组 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:</a:t>
            </a:r>
          </a:p>
          <a:p>
            <a:pPr>
              <a:spcBef>
                <a:spcPts val="0"/>
              </a:spcBef>
            </a:pPr>
            <a:r>
              <a:rPr lang="zh-CN" altLang="en-US" sz="2200" b="1" dirty="0" smtClean="0"/>
              <a:t>确保堆不为空。</a:t>
            </a:r>
            <a:endParaRPr lang="en-US" sz="2200" b="1" dirty="0" smtClean="0"/>
          </a:p>
          <a:p>
            <a:pPr>
              <a:spcBef>
                <a:spcPts val="0"/>
              </a:spcBef>
            </a:pPr>
            <a:r>
              <a:rPr lang="zh-CN" altLang="en-US" sz="2200" b="1" dirty="0" smtClean="0"/>
              <a:t>复制最大元素</a:t>
            </a:r>
            <a:r>
              <a:rPr lang="en-US" sz="2200" b="1" dirty="0" smtClean="0"/>
              <a:t>(</a:t>
            </a:r>
            <a:r>
              <a:rPr lang="zh-CN" altLang="en-US" sz="2200" b="1" dirty="0" smtClean="0"/>
              <a:t>根结点</a:t>
            </a:r>
            <a:r>
              <a:rPr lang="en-US" sz="2200" b="1" dirty="0" smtClean="0"/>
              <a:t>).</a:t>
            </a:r>
          </a:p>
          <a:p>
            <a:pPr>
              <a:spcBef>
                <a:spcPts val="0"/>
              </a:spcBef>
            </a:pPr>
            <a:r>
              <a:rPr lang="zh-CN" altLang="en-US" sz="2200" b="1" dirty="0" smtClean="0"/>
              <a:t>把树中最后一个结点变成新的根结点。</a:t>
            </a:r>
            <a:endParaRPr lang="en-US" sz="2200" b="1" dirty="0" smtClean="0"/>
          </a:p>
          <a:p>
            <a:pPr>
              <a:spcBef>
                <a:spcPts val="0"/>
              </a:spcBef>
            </a:pPr>
            <a:r>
              <a:rPr lang="en-US" sz="2200" b="1" dirty="0" smtClean="0"/>
              <a:t>Re-</a:t>
            </a:r>
            <a:r>
              <a:rPr lang="en-US" sz="2200" b="1" dirty="0" err="1" smtClean="0"/>
              <a:t>heapify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减少一个结点的堆。</a:t>
            </a:r>
            <a:endParaRPr lang="en-US" altLang="zh-CN" sz="2200" b="1" dirty="0" smtClean="0"/>
          </a:p>
          <a:p>
            <a:pPr>
              <a:spcBef>
                <a:spcPts val="0"/>
              </a:spcBef>
            </a:pPr>
            <a:r>
              <a:rPr lang="zh-CN" altLang="en-US" sz="2200" b="1" dirty="0" smtClean="0"/>
              <a:t>返回复制的最大元素。</a:t>
            </a:r>
            <a:endParaRPr lang="en-US" sz="2200" b="1" dirty="0" smtClean="0"/>
          </a:p>
        </p:txBody>
      </p:sp>
      <p:pic>
        <p:nvPicPr>
          <p:cNvPr id="4935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57600"/>
            <a:ext cx="5334000" cy="2507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05400" y="3886199"/>
            <a:ext cx="19351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00CC"/>
                </a:solidFill>
              </a:rPr>
              <a:t>Running time:</a:t>
            </a:r>
            <a:endParaRPr lang="en-US" sz="2200" dirty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3886200"/>
            <a:ext cx="3505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CC"/>
                </a:solidFill>
              </a:rPr>
              <a:t>                          Constant-time assignments plus time for Max-</a:t>
            </a:r>
            <a:r>
              <a:rPr lang="en-US" sz="2200" dirty="0" err="1" smtClean="0">
                <a:solidFill>
                  <a:srgbClr val="0000CC"/>
                </a:solidFill>
              </a:rPr>
              <a:t>Heapify</a:t>
            </a:r>
            <a:r>
              <a:rPr lang="en-US" sz="2200" dirty="0" smtClean="0">
                <a:solidFill>
                  <a:srgbClr val="0000CC"/>
                </a:solidFill>
              </a:rPr>
              <a:t>: </a:t>
            </a:r>
            <a:r>
              <a:rPr lang="en-US" sz="2200" dirty="0" smtClean="0">
                <a:solidFill>
                  <a:srgbClr val="0000CC"/>
                </a:solidFill>
                <a:sym typeface="Symbol"/>
              </a:rPr>
              <a:t>(</a:t>
            </a:r>
            <a:r>
              <a:rPr lang="en-US" sz="2200" dirty="0" err="1" smtClean="0">
                <a:solidFill>
                  <a:srgbClr val="0000CC"/>
                </a:solidFill>
                <a:sym typeface="Symbol"/>
              </a:rPr>
              <a:t>lg</a:t>
            </a:r>
            <a:r>
              <a:rPr lang="en-US" sz="2200" dirty="0" smtClean="0">
                <a:solidFill>
                  <a:srgbClr val="0000CC"/>
                </a:solidFill>
                <a:sym typeface="Symbol"/>
              </a:rPr>
              <a:t> </a:t>
            </a:r>
            <a:r>
              <a:rPr lang="en-US" sz="2200" i="1" dirty="0" smtClean="0">
                <a:solidFill>
                  <a:srgbClr val="0000CC"/>
                </a:solidFill>
                <a:sym typeface="Symbol"/>
              </a:rPr>
              <a:t>n</a:t>
            </a:r>
            <a:r>
              <a:rPr lang="en-US" sz="2200" dirty="0" smtClean="0">
                <a:solidFill>
                  <a:srgbClr val="0000CC"/>
                </a:solidFill>
                <a:sym typeface="Symbol"/>
              </a:rPr>
              <a:t>).</a:t>
            </a:r>
            <a:endParaRPr lang="en-US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848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5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86200"/>
            <a:ext cx="541284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3600" b="1" dirty="0">
                <a:solidFill>
                  <a:srgbClr val="0000CC"/>
                </a:solidFill>
              </a:rPr>
              <a:t>Heap-Increase-Key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77200" cy="2362200"/>
          </a:xfrm>
        </p:spPr>
        <p:txBody>
          <a:bodyPr/>
          <a:lstStyle/>
          <a:p>
            <a:pPr>
              <a:buNone/>
            </a:pPr>
            <a:r>
              <a:rPr lang="zh-CN" altLang="en-US" sz="2400" b="1" dirty="0" smtClean="0"/>
              <a:t>给定数组 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, </a:t>
            </a:r>
            <a:r>
              <a:rPr lang="zh-CN" altLang="en-US" sz="2400" b="1" dirty="0" smtClean="0"/>
              <a:t>元素 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[</a:t>
            </a:r>
            <a:r>
              <a:rPr lang="en-US" sz="2400" b="1" i="1" dirty="0" err="1" smtClean="0"/>
              <a:t>i</a:t>
            </a:r>
            <a:r>
              <a:rPr lang="en-US" sz="2400" b="1" dirty="0" smtClean="0"/>
              <a:t>], </a:t>
            </a:r>
            <a:r>
              <a:rPr lang="zh-CN" altLang="en-US" sz="2400" b="1" dirty="0" smtClean="0"/>
              <a:t>和新的 </a:t>
            </a:r>
            <a:r>
              <a:rPr lang="en-US" sz="2400" b="1" i="1" dirty="0" smtClean="0"/>
              <a:t>key</a:t>
            </a:r>
            <a:r>
              <a:rPr lang="en-US" sz="2400" b="1" dirty="0" smtClean="0"/>
              <a:t>:</a:t>
            </a:r>
          </a:p>
          <a:p>
            <a:r>
              <a:rPr lang="zh-CN" altLang="en-US" sz="2200" b="1" dirty="0" smtClean="0"/>
              <a:t>确保 </a:t>
            </a:r>
            <a:r>
              <a:rPr lang="en-US" sz="2200" b="1" i="1" dirty="0" smtClean="0"/>
              <a:t>key</a:t>
            </a:r>
            <a:r>
              <a:rPr lang="en-US" sz="2200" b="1" dirty="0" smtClean="0"/>
              <a:t> </a:t>
            </a:r>
            <a:r>
              <a:rPr lang="en-US" sz="2200" b="1" dirty="0" smtClean="0">
                <a:sym typeface="Symbol"/>
              </a:rPr>
              <a:t> </a:t>
            </a:r>
            <a:r>
              <a:rPr lang="en-US" sz="2200" b="1" i="1" dirty="0"/>
              <a:t>A</a:t>
            </a:r>
            <a:r>
              <a:rPr lang="en-US" sz="2200" b="1" dirty="0"/>
              <a:t>[</a:t>
            </a:r>
            <a:r>
              <a:rPr lang="en-US" sz="2200" b="1" i="1" dirty="0" err="1"/>
              <a:t>i</a:t>
            </a:r>
            <a:r>
              <a:rPr lang="en-US" sz="2200" b="1" dirty="0"/>
              <a:t>].</a:t>
            </a:r>
            <a:endParaRPr lang="en-US" sz="2200" b="1" dirty="0" smtClean="0"/>
          </a:p>
          <a:p>
            <a:r>
              <a:rPr lang="zh-CN" altLang="en-US" sz="2200" b="1" dirty="0" smtClean="0"/>
              <a:t>更新 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[</a:t>
            </a:r>
            <a:r>
              <a:rPr lang="en-US" sz="2200" b="1" i="1" dirty="0" err="1" smtClean="0"/>
              <a:t>i</a:t>
            </a:r>
            <a:r>
              <a:rPr lang="en-US" sz="2200" b="1" dirty="0" smtClean="0"/>
              <a:t>]</a:t>
            </a:r>
            <a:r>
              <a:rPr lang="zh-CN" altLang="en-US" sz="2200" b="1" dirty="0" smtClean="0"/>
              <a:t>的</a:t>
            </a:r>
            <a:r>
              <a:rPr lang="en-US" sz="2200" b="1" dirty="0" smtClean="0"/>
              <a:t> key</a:t>
            </a:r>
            <a:r>
              <a:rPr lang="zh-CN" altLang="en-US" sz="2200" b="1" dirty="0" smtClean="0"/>
              <a:t>。</a:t>
            </a:r>
            <a:endParaRPr lang="en-US" sz="2200" b="1" dirty="0" smtClean="0"/>
          </a:p>
          <a:p>
            <a:r>
              <a:rPr lang="zh-CN" altLang="en-US" sz="2200" b="1" dirty="0" smtClean="0"/>
              <a:t>向上遍历树，比较</a:t>
            </a:r>
            <a:r>
              <a:rPr lang="en-US" sz="2200" b="1" dirty="0" smtClean="0"/>
              <a:t> </a:t>
            </a:r>
            <a:r>
              <a:rPr lang="en-US" sz="2200" b="1" i="1" dirty="0"/>
              <a:t>A</a:t>
            </a:r>
            <a:r>
              <a:rPr lang="en-US" sz="2200" b="1" dirty="0"/>
              <a:t>[</a:t>
            </a:r>
            <a:r>
              <a:rPr lang="en-US" sz="2200" b="1" i="1" dirty="0" err="1"/>
              <a:t>i</a:t>
            </a:r>
            <a:r>
              <a:rPr lang="en-US" sz="2200" b="1" dirty="0"/>
              <a:t>] </a:t>
            </a:r>
            <a:r>
              <a:rPr lang="zh-CN" altLang="en-US" sz="2200" b="1" dirty="0" smtClean="0"/>
              <a:t>和它的父结点，有需要就交换值</a:t>
            </a:r>
            <a:r>
              <a:rPr lang="en-US" sz="2200" b="1" dirty="0" smtClean="0"/>
              <a:t>, </a:t>
            </a:r>
            <a:r>
              <a:rPr lang="zh-CN" altLang="en-US" sz="2200" b="1" dirty="0" smtClean="0"/>
              <a:t>直到</a:t>
            </a:r>
            <a:r>
              <a:rPr lang="en-US" sz="2200" b="1" dirty="0" smtClean="0"/>
              <a:t> </a:t>
            </a:r>
            <a:r>
              <a:rPr lang="en-US" sz="2200" b="1" i="1" dirty="0"/>
              <a:t>A</a:t>
            </a:r>
            <a:r>
              <a:rPr lang="en-US" sz="2200" b="1" dirty="0"/>
              <a:t>[</a:t>
            </a:r>
            <a:r>
              <a:rPr lang="en-US" sz="2200" b="1" i="1" dirty="0" err="1"/>
              <a:t>i</a:t>
            </a:r>
            <a:r>
              <a:rPr lang="en-US" sz="2200" b="1" dirty="0" smtClean="0"/>
              <a:t>]</a:t>
            </a:r>
            <a:r>
              <a:rPr lang="zh-CN" altLang="en-US" sz="2200" b="1" dirty="0" smtClean="0"/>
              <a:t>的</a:t>
            </a:r>
            <a:r>
              <a:rPr lang="en-US" sz="2200" b="1" dirty="0" smtClean="0"/>
              <a:t> key </a:t>
            </a:r>
            <a:r>
              <a:rPr lang="zh-CN" altLang="en-US" sz="2200" b="1" dirty="0" smtClean="0"/>
              <a:t>比它的父结点的</a:t>
            </a:r>
            <a:r>
              <a:rPr lang="en-US" sz="2200" b="1" dirty="0" smtClean="0"/>
              <a:t> key</a:t>
            </a:r>
            <a:r>
              <a:rPr lang="zh-CN" altLang="en-US" sz="2200" b="1" dirty="0" smtClean="0"/>
              <a:t>小。</a:t>
            </a:r>
            <a:endParaRPr lang="en-US" sz="22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153690" y="3463870"/>
            <a:ext cx="19351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00CC"/>
                </a:solidFill>
              </a:rPr>
              <a:t>Running time:</a:t>
            </a:r>
            <a:endParaRPr lang="en-US" sz="2200" dirty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53690" y="3464004"/>
            <a:ext cx="38379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 smtClean="0">
                <a:solidFill>
                  <a:srgbClr val="0000CC"/>
                </a:solidFill>
              </a:rPr>
              <a:t>                          Upward path </a:t>
            </a:r>
          </a:p>
          <a:p>
            <a:r>
              <a:rPr lang="en-US" sz="2200" dirty="0" smtClean="0">
                <a:solidFill>
                  <a:srgbClr val="0000CC"/>
                </a:solidFill>
              </a:rPr>
              <a:t>from node </a:t>
            </a:r>
            <a:r>
              <a:rPr lang="en-US" sz="2200" i="1" dirty="0" err="1" smtClean="0">
                <a:solidFill>
                  <a:srgbClr val="0000CC"/>
                </a:solidFill>
              </a:rPr>
              <a:t>i</a:t>
            </a:r>
            <a:r>
              <a:rPr lang="en-US" sz="2200" dirty="0" smtClean="0">
                <a:solidFill>
                  <a:srgbClr val="0000CC"/>
                </a:solidFill>
              </a:rPr>
              <a:t> has length </a:t>
            </a:r>
            <a:r>
              <a:rPr lang="en-US" sz="2200" i="1" dirty="0" smtClean="0">
                <a:solidFill>
                  <a:srgbClr val="0000CC"/>
                </a:solidFill>
              </a:rPr>
              <a:t>O</a:t>
            </a:r>
            <a:r>
              <a:rPr lang="en-US" sz="2200" dirty="0" smtClean="0">
                <a:solidFill>
                  <a:srgbClr val="0000CC"/>
                </a:solidFill>
              </a:rPr>
              <a:t>(</a:t>
            </a:r>
            <a:r>
              <a:rPr lang="en-US" sz="2200" dirty="0" err="1" smtClean="0">
                <a:solidFill>
                  <a:srgbClr val="0000CC"/>
                </a:solidFill>
              </a:rPr>
              <a:t>lg</a:t>
            </a:r>
            <a:r>
              <a:rPr lang="en-US" sz="2200" dirty="0" smtClean="0">
                <a:solidFill>
                  <a:srgbClr val="0000CC"/>
                </a:solidFill>
              </a:rPr>
              <a:t> </a:t>
            </a:r>
            <a:r>
              <a:rPr lang="en-US" sz="2200" i="1" dirty="0" smtClean="0">
                <a:solidFill>
                  <a:srgbClr val="0000CC"/>
                </a:solidFill>
              </a:rPr>
              <a:t>n</a:t>
            </a:r>
            <a:r>
              <a:rPr lang="en-US" sz="22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2200" dirty="0" smtClean="0">
                <a:solidFill>
                  <a:srgbClr val="0000CC"/>
                </a:solidFill>
              </a:rPr>
              <a:t>in an </a:t>
            </a:r>
            <a:r>
              <a:rPr lang="en-US" sz="2200" i="1" dirty="0" smtClean="0">
                <a:solidFill>
                  <a:srgbClr val="0000CC"/>
                </a:solidFill>
              </a:rPr>
              <a:t>n</a:t>
            </a:r>
            <a:r>
              <a:rPr lang="en-US" sz="2200" dirty="0" smtClean="0">
                <a:solidFill>
                  <a:srgbClr val="0000CC"/>
                </a:solidFill>
              </a:rPr>
              <a:t>-element heap: </a:t>
            </a:r>
            <a:r>
              <a:rPr lang="en-US" sz="2200" i="1" dirty="0" smtClean="0">
                <a:solidFill>
                  <a:srgbClr val="0000CC"/>
                </a:solidFill>
                <a:sym typeface="Symbol"/>
              </a:rPr>
              <a:t>O</a:t>
            </a:r>
            <a:r>
              <a:rPr lang="en-US" sz="2200" dirty="0" smtClean="0">
                <a:solidFill>
                  <a:srgbClr val="0000CC"/>
                </a:solidFill>
                <a:sym typeface="Symbol"/>
              </a:rPr>
              <a:t>(</a:t>
            </a:r>
            <a:r>
              <a:rPr lang="en-US" sz="2200" dirty="0" err="1" smtClean="0">
                <a:solidFill>
                  <a:srgbClr val="0000CC"/>
                </a:solidFill>
                <a:sym typeface="Symbol"/>
              </a:rPr>
              <a:t>lg</a:t>
            </a:r>
            <a:r>
              <a:rPr lang="en-US" sz="2200" dirty="0" smtClean="0">
                <a:solidFill>
                  <a:srgbClr val="0000CC"/>
                </a:solidFill>
                <a:sym typeface="Symbol"/>
              </a:rPr>
              <a:t> </a:t>
            </a:r>
            <a:r>
              <a:rPr lang="en-US" sz="2200" i="1" dirty="0" smtClean="0">
                <a:solidFill>
                  <a:srgbClr val="0000CC"/>
                </a:solidFill>
                <a:sym typeface="Symbol"/>
              </a:rPr>
              <a:t>n</a:t>
            </a:r>
            <a:r>
              <a:rPr lang="en-US" sz="2200" dirty="0" smtClean="0">
                <a:solidFill>
                  <a:srgbClr val="0000CC"/>
                </a:solidFill>
                <a:sym typeface="Symbol"/>
              </a:rPr>
              <a:t>).</a:t>
            </a:r>
            <a:endParaRPr lang="en-US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848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CC"/>
                </a:solidFill>
              </a:rPr>
              <a:t>Heap-Increase-Key: 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举例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pic>
        <p:nvPicPr>
          <p:cNvPr id="4966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543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71800" y="1375019"/>
            <a:ext cx="3835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Heap-Increase-Key(</a:t>
            </a:r>
            <a:r>
              <a:rPr lang="en-US" sz="2400" i="1" dirty="0" smtClean="0"/>
              <a:t>A</a:t>
            </a:r>
            <a:r>
              <a:rPr lang="en-US" sz="2400" dirty="0" smtClean="0"/>
              <a:t>,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, 15)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04630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CC"/>
                </a:solidFill>
              </a:rPr>
              <a:t>Max-Heap-Insert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5257800"/>
          </a:xfrm>
        </p:spPr>
        <p:txBody>
          <a:bodyPr/>
          <a:lstStyle/>
          <a:p>
            <a:pPr>
              <a:spcBef>
                <a:spcPts val="300"/>
              </a:spcBef>
              <a:buNone/>
            </a:pPr>
            <a:r>
              <a:rPr lang="zh-CN" altLang="en-US" sz="2400" b="1" dirty="0" smtClean="0"/>
              <a:t>将 </a:t>
            </a:r>
            <a:r>
              <a:rPr lang="en-US" sz="2400" b="1" i="1" dirty="0" smtClean="0"/>
              <a:t>key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插入到堆中</a:t>
            </a:r>
            <a:r>
              <a:rPr lang="en-US" sz="2400" b="1" dirty="0" smtClean="0"/>
              <a:t>:</a:t>
            </a:r>
          </a:p>
          <a:p>
            <a:pPr>
              <a:spcBef>
                <a:spcPts val="300"/>
              </a:spcBef>
            </a:pPr>
            <a:r>
              <a:rPr lang="zh-CN" altLang="en-US" sz="2400" b="1" dirty="0" smtClean="0"/>
              <a:t>增加堆的大小。</a:t>
            </a:r>
            <a:endParaRPr lang="en-US" sz="2400" b="1" dirty="0" smtClean="0"/>
          </a:p>
          <a:p>
            <a:pPr>
              <a:spcBef>
                <a:spcPts val="300"/>
              </a:spcBef>
            </a:pPr>
            <a:r>
              <a:rPr lang="zh-CN" altLang="en-US" sz="2400" b="1" dirty="0" smtClean="0"/>
              <a:t>在堆的最后一个位置增加一个</a:t>
            </a:r>
            <a:r>
              <a:rPr lang="en-US" sz="2400" b="1" dirty="0" smtClean="0"/>
              <a:t> key </a:t>
            </a:r>
            <a:r>
              <a:rPr lang="zh-CN" altLang="en-US" sz="2400" b="1" dirty="0" smtClean="0"/>
              <a:t>为 </a:t>
            </a:r>
            <a:r>
              <a:rPr lang="en-US" sz="2400" b="1" dirty="0" smtClean="0"/>
              <a:t>– </a:t>
            </a:r>
            <a:r>
              <a:rPr lang="en-US" sz="2400" b="1" dirty="0" smtClean="0">
                <a:sym typeface="Symbol"/>
              </a:rPr>
              <a:t></a:t>
            </a:r>
            <a:r>
              <a:rPr lang="zh-CN" altLang="en-US" sz="2400" b="1" dirty="0" smtClean="0">
                <a:sym typeface="Symbol"/>
              </a:rPr>
              <a:t>的结点。</a:t>
            </a:r>
            <a:endParaRPr lang="en-US" sz="2400" b="1" dirty="0" smtClean="0"/>
          </a:p>
          <a:p>
            <a:pPr>
              <a:spcBef>
                <a:spcPts val="300"/>
              </a:spcBef>
            </a:pPr>
            <a:r>
              <a:rPr lang="zh-CN" altLang="en-US" sz="2400" b="1" dirty="0" smtClean="0"/>
              <a:t>增加 </a:t>
            </a:r>
            <a:r>
              <a:rPr lang="en-US" sz="2400" b="1" dirty="0" smtClean="0"/>
              <a:t>– </a:t>
            </a:r>
            <a:r>
              <a:rPr lang="en-US" sz="2400" b="1" dirty="0" smtClean="0">
                <a:sym typeface="Symbol"/>
              </a:rPr>
              <a:t> </a:t>
            </a:r>
            <a:r>
              <a:rPr lang="zh-CN" altLang="en-US" sz="2400" b="1" dirty="0" smtClean="0"/>
              <a:t>到 </a:t>
            </a:r>
            <a:r>
              <a:rPr lang="en-US" sz="2400" b="1" i="1" dirty="0" smtClean="0"/>
              <a:t>key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，调用</a:t>
            </a:r>
            <a:r>
              <a:rPr lang="en-US" sz="2400" b="1" dirty="0" smtClean="0"/>
              <a:t> Heap-Increase-Key </a:t>
            </a:r>
            <a:r>
              <a:rPr lang="zh-CN" altLang="en-US" sz="2400" b="1" dirty="0" smtClean="0"/>
              <a:t>。</a:t>
            </a:r>
            <a:endParaRPr lang="en-US" sz="2400" b="1" dirty="0" smtClean="0"/>
          </a:p>
        </p:txBody>
      </p:sp>
      <p:pic>
        <p:nvPicPr>
          <p:cNvPr id="4956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38600"/>
            <a:ext cx="5006975" cy="16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23757" y="4057471"/>
            <a:ext cx="19351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00CC"/>
                </a:solidFill>
              </a:rPr>
              <a:t>Running time:</a:t>
            </a:r>
            <a:endParaRPr lang="en-US" sz="2200" dirty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42973" y="4057471"/>
            <a:ext cx="3891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 smtClean="0">
                <a:solidFill>
                  <a:srgbClr val="0000CC"/>
                </a:solidFill>
              </a:rPr>
              <a:t>                         </a:t>
            </a:r>
            <a:r>
              <a:rPr lang="en-US" sz="2400" dirty="0" smtClean="0">
                <a:solidFill>
                  <a:srgbClr val="0000CC"/>
                </a:solidFill>
              </a:rPr>
              <a:t>Constant time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assignments + time for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Heap-Increase-Key: </a:t>
            </a:r>
            <a:r>
              <a:rPr lang="en-US" sz="2200" i="1" dirty="0" smtClean="0">
                <a:solidFill>
                  <a:srgbClr val="0000CC"/>
                </a:solidFill>
                <a:sym typeface="Symbol"/>
              </a:rPr>
              <a:t>O</a:t>
            </a:r>
            <a:r>
              <a:rPr lang="en-US" sz="2200" dirty="0" smtClean="0">
                <a:solidFill>
                  <a:srgbClr val="0000CC"/>
                </a:solidFill>
                <a:sym typeface="Symbol"/>
              </a:rPr>
              <a:t>(</a:t>
            </a:r>
            <a:r>
              <a:rPr lang="en-US" sz="2200" dirty="0" err="1" smtClean="0">
                <a:solidFill>
                  <a:srgbClr val="0000CC"/>
                </a:solidFill>
                <a:sym typeface="Symbol"/>
              </a:rPr>
              <a:t>lg</a:t>
            </a:r>
            <a:r>
              <a:rPr lang="en-US" sz="2200" dirty="0" smtClean="0">
                <a:solidFill>
                  <a:srgbClr val="0000CC"/>
                </a:solidFill>
                <a:sym typeface="Symbol"/>
              </a:rPr>
              <a:t> </a:t>
            </a:r>
            <a:r>
              <a:rPr lang="en-US" sz="2200" i="1" dirty="0" smtClean="0">
                <a:solidFill>
                  <a:srgbClr val="0000CC"/>
                </a:solidFill>
                <a:sym typeface="Symbol"/>
              </a:rPr>
              <a:t>n</a:t>
            </a:r>
            <a:r>
              <a:rPr lang="en-US" sz="2200" dirty="0" smtClean="0">
                <a:solidFill>
                  <a:srgbClr val="0000CC"/>
                </a:solidFill>
                <a:sym typeface="Symbol"/>
              </a:rPr>
              <a:t>).</a:t>
            </a:r>
            <a:endParaRPr lang="en-US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848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500" b="1" dirty="0" smtClean="0">
                <a:solidFill>
                  <a:srgbClr val="0000CC"/>
                </a:solidFill>
              </a:rPr>
              <a:t>用堆实现优先队列</a:t>
            </a:r>
            <a:r>
              <a:rPr lang="en-US" sz="3500" b="1" dirty="0" smtClean="0">
                <a:solidFill>
                  <a:srgbClr val="0000CC"/>
                </a:solidFill>
              </a:rPr>
              <a:t>: </a:t>
            </a:r>
            <a:r>
              <a:rPr lang="zh-CN" altLang="en-US" sz="3500" b="1" dirty="0" smtClean="0">
                <a:solidFill>
                  <a:srgbClr val="0000CC"/>
                </a:solidFill>
              </a:rPr>
              <a:t>总结</a:t>
            </a:r>
            <a:endParaRPr lang="en-US" sz="3500" b="1" dirty="0" smtClean="0">
              <a:solidFill>
                <a:srgbClr val="0000C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53400" cy="5105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b="1" dirty="0" smtClean="0">
                <a:solidFill>
                  <a:schemeClr val="bg2"/>
                </a:solidFill>
              </a:rPr>
              <a:t>优先队列操作的运行时间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O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lg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).</a:t>
            </a:r>
          </a:p>
          <a:p>
            <a:pPr marL="640080" lvl="1">
              <a:spcBef>
                <a:spcPts val="600"/>
              </a:spcBef>
            </a:pPr>
            <a:r>
              <a:rPr lang="en-US" sz="2200" b="1" dirty="0" smtClean="0"/>
              <a:t>Max-Heap-Insert(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, </a:t>
            </a:r>
            <a:r>
              <a:rPr lang="en-US" sz="2200" b="1" i="1" dirty="0" smtClean="0"/>
              <a:t>x</a:t>
            </a:r>
            <a:r>
              <a:rPr lang="en-US" sz="2200" b="1" dirty="0" smtClean="0"/>
              <a:t>): </a:t>
            </a:r>
            <a:r>
              <a:rPr lang="en-US" sz="2200" b="1" i="1" dirty="0"/>
              <a:t>O</a:t>
            </a:r>
            <a:r>
              <a:rPr lang="en-US" sz="2200" b="1" dirty="0"/>
              <a:t>(</a:t>
            </a:r>
            <a:r>
              <a:rPr lang="en-US" sz="2200" b="1" dirty="0" err="1"/>
              <a:t>lg</a:t>
            </a:r>
            <a:r>
              <a:rPr lang="en-US" sz="2200" b="1" dirty="0"/>
              <a:t> </a:t>
            </a:r>
            <a:r>
              <a:rPr lang="en-US" sz="2200" b="1" i="1" dirty="0"/>
              <a:t>n</a:t>
            </a:r>
            <a:r>
              <a:rPr lang="en-US" sz="2200" b="1" dirty="0"/>
              <a:t>)</a:t>
            </a:r>
            <a:endParaRPr lang="en-US" sz="2200" b="1" dirty="0" smtClean="0"/>
          </a:p>
          <a:p>
            <a:pPr marL="640080" lvl="1">
              <a:spcBef>
                <a:spcPts val="600"/>
              </a:spcBef>
            </a:pPr>
            <a:r>
              <a:rPr lang="en-US" sz="2200" b="1" dirty="0" smtClean="0"/>
              <a:t>Heap-Maximum(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): </a:t>
            </a:r>
            <a:r>
              <a:rPr lang="en-US" sz="2200" b="1" dirty="0"/>
              <a:t>return </a:t>
            </a:r>
            <a:r>
              <a:rPr lang="en-US" sz="2200" b="1" i="1" dirty="0"/>
              <a:t>A</a:t>
            </a:r>
            <a:r>
              <a:rPr lang="en-US" sz="2200" b="1" dirty="0"/>
              <a:t>[1</a:t>
            </a:r>
            <a:r>
              <a:rPr lang="en-US" sz="2200" b="1" dirty="0" smtClean="0"/>
              <a:t>]: </a:t>
            </a:r>
            <a:r>
              <a:rPr lang="en-US" sz="2200" b="1" i="1" dirty="0" smtClean="0"/>
              <a:t>O</a:t>
            </a:r>
            <a:r>
              <a:rPr lang="en-US" sz="2200" b="1" dirty="0" smtClean="0"/>
              <a:t>(1)</a:t>
            </a:r>
            <a:endParaRPr lang="en-US" sz="2200" b="1" dirty="0"/>
          </a:p>
          <a:p>
            <a:pPr marL="640080" lvl="1">
              <a:spcBef>
                <a:spcPts val="600"/>
              </a:spcBef>
            </a:pPr>
            <a:r>
              <a:rPr lang="en-US" sz="2200" b="1" dirty="0"/>
              <a:t>Heap-Extract-Max(</a:t>
            </a:r>
            <a:r>
              <a:rPr lang="en-US" sz="2200" b="1" i="1" dirty="0"/>
              <a:t>A</a:t>
            </a:r>
            <a:r>
              <a:rPr lang="en-US" sz="2200" b="1" dirty="0"/>
              <a:t>,</a:t>
            </a:r>
            <a:r>
              <a:rPr lang="en-US" sz="2200" b="1" i="1" dirty="0"/>
              <a:t> n</a:t>
            </a:r>
            <a:r>
              <a:rPr lang="en-US" sz="2200" b="1" dirty="0" smtClean="0"/>
              <a:t>): </a:t>
            </a:r>
            <a:r>
              <a:rPr lang="en-US" sz="2200" b="1" i="1" dirty="0"/>
              <a:t>O</a:t>
            </a:r>
            <a:r>
              <a:rPr lang="en-US" sz="2200" b="1" dirty="0"/>
              <a:t>(</a:t>
            </a:r>
            <a:r>
              <a:rPr lang="en-US" sz="2200" b="1" dirty="0" err="1"/>
              <a:t>lg</a:t>
            </a:r>
            <a:r>
              <a:rPr lang="en-US" sz="2200" b="1" dirty="0"/>
              <a:t> </a:t>
            </a:r>
            <a:r>
              <a:rPr lang="en-US" sz="2200" b="1" i="1" dirty="0"/>
              <a:t>n</a:t>
            </a:r>
            <a:r>
              <a:rPr lang="en-US" sz="2200" b="1" dirty="0"/>
              <a:t>)</a:t>
            </a:r>
          </a:p>
          <a:p>
            <a:pPr marL="640080" lvl="1">
              <a:spcBef>
                <a:spcPts val="600"/>
              </a:spcBef>
            </a:pPr>
            <a:r>
              <a:rPr lang="en-US" sz="2200" b="1" dirty="0"/>
              <a:t>Heap-Increase-Key(</a:t>
            </a:r>
            <a:r>
              <a:rPr lang="en-US" sz="2200" b="1" i="1" dirty="0"/>
              <a:t>A</a:t>
            </a:r>
            <a:r>
              <a:rPr lang="en-US" sz="2200" b="1" dirty="0"/>
              <a:t>, </a:t>
            </a:r>
            <a:r>
              <a:rPr lang="en-US" sz="2200" b="1" i="1" dirty="0"/>
              <a:t>x</a:t>
            </a:r>
            <a:r>
              <a:rPr lang="en-US" sz="2200" b="1" dirty="0"/>
              <a:t>, </a:t>
            </a:r>
            <a:r>
              <a:rPr lang="en-US" sz="2200" b="1" i="1" dirty="0"/>
              <a:t>k</a:t>
            </a:r>
            <a:r>
              <a:rPr lang="en-US" sz="2200" b="1" dirty="0" smtClean="0"/>
              <a:t>): </a:t>
            </a:r>
            <a:r>
              <a:rPr lang="en-US" sz="2200" b="1" i="1" dirty="0"/>
              <a:t>O</a:t>
            </a:r>
            <a:r>
              <a:rPr lang="en-US" sz="2200" b="1" dirty="0"/>
              <a:t>(</a:t>
            </a:r>
            <a:r>
              <a:rPr lang="en-US" sz="2200" b="1" dirty="0" err="1"/>
              <a:t>lg</a:t>
            </a:r>
            <a:r>
              <a:rPr lang="en-US" sz="2200" b="1" dirty="0"/>
              <a:t> </a:t>
            </a:r>
            <a:r>
              <a:rPr lang="en-US" sz="2200" b="1" i="1" dirty="0"/>
              <a:t>n</a:t>
            </a:r>
            <a:r>
              <a:rPr lang="en-US" sz="2200" b="1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0" y="63246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5691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优先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队列的其他操作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b="1" dirty="0" smtClean="0">
                <a:solidFill>
                  <a:schemeClr val="bg2"/>
                </a:solidFill>
              </a:rPr>
              <a:t>假定一个集合 </a:t>
            </a:r>
            <a:r>
              <a:rPr lang="en-US" sz="2400" b="1" i="1" dirty="0" smtClean="0">
                <a:solidFill>
                  <a:schemeClr val="bg2"/>
                </a:solidFill>
              </a:rPr>
              <a:t>S</a:t>
            </a:r>
            <a:r>
              <a:rPr lang="en-US" sz="2400" b="1" dirty="0" smtClean="0">
                <a:solidFill>
                  <a:schemeClr val="bg2"/>
                </a:solidFill>
              </a:rPr>
              <a:t> </a:t>
            </a:r>
            <a:r>
              <a:rPr lang="zh-CN" altLang="en-US" sz="2400" b="1" dirty="0" smtClean="0">
                <a:solidFill>
                  <a:schemeClr val="bg2"/>
                </a:solidFill>
              </a:rPr>
              <a:t>中，每个元素 </a:t>
            </a:r>
            <a:r>
              <a:rPr lang="en-US" altLang="zh-CN" sz="2400" b="1" i="1" dirty="0" smtClean="0">
                <a:solidFill>
                  <a:schemeClr val="bg2"/>
                </a:solidFill>
              </a:rPr>
              <a:t>e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 </a:t>
            </a:r>
            <a:r>
              <a:rPr lang="zh-CN" altLang="en-US" sz="2400" b="1" dirty="0" smtClean="0">
                <a:solidFill>
                  <a:schemeClr val="bg2"/>
                </a:solidFill>
              </a:rPr>
              <a:t>有两个属性：</a:t>
            </a:r>
            <a:endParaRPr lang="en-US" sz="2400" b="1" dirty="0" smtClean="0">
              <a:solidFill>
                <a:schemeClr val="bg2"/>
              </a:solidFill>
            </a:endParaRPr>
          </a:p>
          <a:p>
            <a:pPr marL="640080" lvl="1">
              <a:spcBef>
                <a:spcPts val="600"/>
              </a:spcBef>
            </a:pPr>
            <a:r>
              <a:rPr lang="en-US" sz="2200" b="1" dirty="0"/>
              <a:t>i</a:t>
            </a:r>
            <a:r>
              <a:rPr lang="en-US" sz="2200" b="1" dirty="0" smtClean="0"/>
              <a:t>d : </a:t>
            </a:r>
            <a:r>
              <a:rPr lang="zh-CN" altLang="en-US" sz="2200" b="1" dirty="0" smtClean="0"/>
              <a:t>唯一定义 </a:t>
            </a:r>
            <a:r>
              <a:rPr lang="en-US" sz="2200" b="1" i="1" dirty="0" smtClean="0"/>
              <a:t>e</a:t>
            </a:r>
          </a:p>
          <a:p>
            <a:pPr marL="640080" lvl="1">
              <a:spcBef>
                <a:spcPts val="600"/>
              </a:spcBef>
            </a:pPr>
            <a:r>
              <a:rPr lang="en-US" sz="2200" b="1" dirty="0"/>
              <a:t>p</a:t>
            </a:r>
            <a:r>
              <a:rPr lang="en-US" sz="2200" b="1" dirty="0" smtClean="0"/>
              <a:t>riority: </a:t>
            </a:r>
            <a:r>
              <a:rPr lang="en-US" sz="2200" b="1" i="1" dirty="0" smtClean="0"/>
              <a:t>e </a:t>
            </a:r>
            <a:r>
              <a:rPr lang="zh-CN" altLang="en-US" sz="2200" b="1" dirty="0" smtClean="0"/>
              <a:t>的优先级</a:t>
            </a:r>
            <a:endParaRPr lang="en-US" sz="2200" b="1" dirty="0" smtClean="0"/>
          </a:p>
          <a:p>
            <a:pPr marL="240030">
              <a:spcBef>
                <a:spcPts val="600"/>
              </a:spcBef>
            </a:pPr>
            <a:r>
              <a:rPr lang="zh-CN" altLang="en-US" sz="2400" b="1" dirty="0" smtClean="0"/>
              <a:t>操作</a:t>
            </a:r>
            <a:r>
              <a:rPr lang="en-US" sz="2400" b="1" dirty="0" smtClean="0"/>
              <a:t>:</a:t>
            </a:r>
          </a:p>
          <a:p>
            <a:pPr marL="640080" lvl="1">
              <a:spcBef>
                <a:spcPts val="600"/>
              </a:spcBef>
            </a:pPr>
            <a:r>
              <a:rPr lang="en-US" sz="2200" b="1" dirty="0" smtClean="0"/>
              <a:t>Find(</a:t>
            </a:r>
            <a:r>
              <a:rPr lang="en-US" sz="2200" b="1" i="1" dirty="0" smtClean="0"/>
              <a:t>S</a:t>
            </a:r>
            <a:r>
              <a:rPr lang="en-US" sz="2200" b="1" dirty="0" smtClean="0"/>
              <a:t>, </a:t>
            </a:r>
            <a:r>
              <a:rPr lang="en-US" sz="2200" b="1" i="1" dirty="0" smtClean="0"/>
              <a:t>x</a:t>
            </a:r>
            <a:r>
              <a:rPr lang="en-US" sz="2200" b="1" dirty="0" smtClean="0"/>
              <a:t>): </a:t>
            </a:r>
            <a:r>
              <a:rPr lang="zh-CN" altLang="en-US" sz="2200" b="1" dirty="0" smtClean="0"/>
              <a:t>在</a:t>
            </a:r>
            <a:r>
              <a:rPr lang="en-US" altLang="zh-CN" sz="2200" b="1" dirty="0" smtClean="0"/>
              <a:t>S</a:t>
            </a:r>
            <a:r>
              <a:rPr lang="zh-CN" altLang="en-US" sz="2200" b="1" dirty="0" smtClean="0"/>
              <a:t>中找到 </a:t>
            </a:r>
            <a:r>
              <a:rPr lang="en-US" sz="2200" b="1" i="1" dirty="0" smtClean="0"/>
              <a:t>id</a:t>
            </a:r>
            <a:r>
              <a:rPr lang="en-US" sz="2200" b="1" dirty="0" smtClean="0"/>
              <a:t> = </a:t>
            </a:r>
            <a:r>
              <a:rPr lang="en-US" sz="2200" b="1" i="1" dirty="0" smtClean="0"/>
              <a:t>x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元素的优先级。</a:t>
            </a:r>
            <a:endParaRPr lang="en-US" sz="2200" b="1" dirty="0" smtClean="0"/>
          </a:p>
          <a:p>
            <a:pPr marL="640080" lvl="1">
              <a:spcBef>
                <a:spcPts val="600"/>
              </a:spcBef>
            </a:pPr>
            <a:r>
              <a:rPr lang="en-US" sz="2200" b="1" dirty="0" err="1" smtClean="0"/>
              <a:t>ChangePriority</a:t>
            </a:r>
            <a:r>
              <a:rPr lang="en-US" sz="2200" b="1" dirty="0" smtClean="0"/>
              <a:t>(</a:t>
            </a:r>
            <a:r>
              <a:rPr lang="en-US" sz="2200" b="1" i="1" dirty="0" smtClean="0"/>
              <a:t>S</a:t>
            </a:r>
            <a:r>
              <a:rPr lang="en-US" sz="2200" b="1" dirty="0" smtClean="0"/>
              <a:t>, </a:t>
            </a:r>
            <a:r>
              <a:rPr lang="en-US" sz="2200" b="1" i="1" dirty="0" smtClean="0"/>
              <a:t>x</a:t>
            </a:r>
            <a:r>
              <a:rPr lang="en-US" sz="2200" b="1" dirty="0" smtClean="0"/>
              <a:t>, </a:t>
            </a:r>
            <a:r>
              <a:rPr lang="en-US" sz="2200" b="1" i="1" dirty="0" smtClean="0"/>
              <a:t>p</a:t>
            </a:r>
            <a:r>
              <a:rPr lang="en-US" sz="2200" b="1" dirty="0" smtClean="0"/>
              <a:t>): </a:t>
            </a:r>
            <a:r>
              <a:rPr lang="zh-CN" altLang="en-US" sz="2200" b="1" dirty="0"/>
              <a:t>将</a:t>
            </a:r>
            <a:r>
              <a:rPr lang="en-US" sz="2200" b="1" dirty="0" smtClean="0"/>
              <a:t> id = </a:t>
            </a:r>
            <a:r>
              <a:rPr lang="en-US" sz="2200" b="1" i="1" dirty="0" smtClean="0"/>
              <a:t>x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元素的优先级变为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p</a:t>
            </a:r>
            <a:r>
              <a:rPr lang="zh-CN" altLang="en-US" sz="2200" b="1" dirty="0" smtClean="0"/>
              <a:t>，可变大，也可变小。</a:t>
            </a:r>
            <a:endParaRPr lang="en-US" sz="2200" b="1" dirty="0" smtClean="0"/>
          </a:p>
          <a:p>
            <a:pPr marL="347472">
              <a:spcBef>
                <a:spcPts val="600"/>
              </a:spcBef>
            </a:pPr>
            <a:r>
              <a:rPr lang="zh-CN" altLang="en-US" sz="2400" b="1" i="1" dirty="0" smtClean="0">
                <a:solidFill>
                  <a:srgbClr val="C00000"/>
                </a:solidFill>
              </a:rPr>
              <a:t>问题 </a:t>
            </a:r>
            <a:r>
              <a:rPr lang="en-US" sz="2400" b="1" dirty="0" smtClean="0"/>
              <a:t>: </a:t>
            </a:r>
            <a:r>
              <a:rPr lang="zh-CN" altLang="en-US" sz="2400" b="1" dirty="0" smtClean="0"/>
              <a:t>用堆实现</a:t>
            </a:r>
            <a:r>
              <a:rPr lang="en-US" sz="2400" b="1" dirty="0" smtClean="0"/>
              <a:t>Find(</a:t>
            </a:r>
            <a:r>
              <a:rPr lang="en-US" sz="2400" b="1" i="1" dirty="0" smtClean="0"/>
              <a:t>S</a:t>
            </a:r>
            <a:r>
              <a:rPr lang="en-US" sz="2400" b="1" dirty="0"/>
              <a:t>, </a:t>
            </a:r>
            <a:r>
              <a:rPr lang="en-US" sz="2400" b="1" i="1" dirty="0"/>
              <a:t>x</a:t>
            </a:r>
            <a:r>
              <a:rPr lang="en-US" sz="2400" b="1" dirty="0" smtClean="0"/>
              <a:t>)</a:t>
            </a:r>
            <a:r>
              <a:rPr lang="zh-CN" altLang="en-US" sz="2400" b="1" dirty="0" smtClean="0"/>
              <a:t>的运行时间</a:t>
            </a:r>
            <a:r>
              <a:rPr lang="en-US" sz="2400" b="1" dirty="0" smtClean="0"/>
              <a:t>?</a:t>
            </a:r>
          </a:p>
          <a:p>
            <a:pPr marL="347472">
              <a:spcBef>
                <a:spcPts val="600"/>
              </a:spcBef>
            </a:pPr>
            <a:r>
              <a:rPr lang="zh-CN" altLang="en-US" sz="2400" b="1" i="1" dirty="0" smtClean="0">
                <a:solidFill>
                  <a:srgbClr val="C00000"/>
                </a:solidFill>
              </a:rPr>
              <a:t>答案 </a:t>
            </a:r>
            <a:r>
              <a:rPr lang="en-US" sz="2400" b="1" dirty="0" smtClean="0"/>
              <a:t>: </a:t>
            </a:r>
            <a:r>
              <a:rPr lang="en-US" sz="2400" b="1" i="1" dirty="0" smtClean="0"/>
              <a:t>O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). </a:t>
            </a:r>
            <a:r>
              <a:rPr lang="zh-CN" altLang="en-US" sz="2400" b="1" dirty="0" smtClean="0"/>
              <a:t>堆中的元素不按</a:t>
            </a:r>
            <a:r>
              <a:rPr lang="en-US" sz="2400" b="1" i="1" dirty="0" smtClean="0"/>
              <a:t>id</a:t>
            </a:r>
            <a:r>
              <a:rPr lang="zh-CN" altLang="en-US" sz="2400" b="1" dirty="0" smtClean="0"/>
              <a:t>排序。</a:t>
            </a:r>
            <a:r>
              <a:rPr lang="en-US" sz="2400" b="1" dirty="0" smtClean="0"/>
              <a:t> </a:t>
            </a:r>
          </a:p>
          <a:p>
            <a:pPr marL="240030">
              <a:spcBef>
                <a:spcPts val="600"/>
              </a:spcBef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336913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改进</a:t>
            </a:r>
            <a:r>
              <a:rPr lang="en-US" sz="3600" b="1" dirty="0" smtClean="0">
                <a:solidFill>
                  <a:srgbClr val="0000CC"/>
                </a:solidFill>
              </a:rPr>
              <a:t>Find(</a:t>
            </a:r>
            <a:r>
              <a:rPr lang="en-US" sz="3600" b="1" i="1" dirty="0" smtClean="0">
                <a:solidFill>
                  <a:srgbClr val="0000CC"/>
                </a:solidFill>
              </a:rPr>
              <a:t>S</a:t>
            </a:r>
            <a:r>
              <a:rPr lang="en-US" sz="3600" b="1" dirty="0">
                <a:solidFill>
                  <a:srgbClr val="0000CC"/>
                </a:solidFill>
              </a:rPr>
              <a:t>, </a:t>
            </a:r>
            <a:r>
              <a:rPr lang="en-US" sz="3600" b="1" i="1" dirty="0">
                <a:solidFill>
                  <a:srgbClr val="0000CC"/>
                </a:solidFill>
              </a:rPr>
              <a:t>x</a:t>
            </a:r>
            <a:r>
              <a:rPr lang="en-US" sz="3600" b="1" dirty="0">
                <a:solidFill>
                  <a:srgbClr val="0000CC"/>
                </a:solidFill>
              </a:rPr>
              <a:t>)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5181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b="1" dirty="0" smtClean="0">
                <a:solidFill>
                  <a:schemeClr val="bg2"/>
                </a:solidFill>
              </a:rPr>
              <a:t>如何使</a:t>
            </a:r>
            <a:r>
              <a:rPr lang="en-US" sz="2400" b="1" dirty="0" smtClean="0"/>
              <a:t>Find(</a:t>
            </a:r>
            <a:r>
              <a:rPr lang="en-US" sz="2400" b="1" i="1" dirty="0" smtClean="0"/>
              <a:t>S</a:t>
            </a:r>
            <a:r>
              <a:rPr lang="en-US" sz="2400" b="1" dirty="0"/>
              <a:t>, </a:t>
            </a:r>
            <a:r>
              <a:rPr lang="en-US" sz="2400" b="1" i="1" dirty="0"/>
              <a:t>x</a:t>
            </a:r>
            <a:r>
              <a:rPr lang="en-US" sz="2400" b="1" dirty="0" smtClean="0"/>
              <a:t>) </a:t>
            </a:r>
            <a:r>
              <a:rPr lang="zh-CN" altLang="en-US" sz="2400" b="1" dirty="0" smtClean="0"/>
              <a:t>的运行时间成为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O</a:t>
            </a:r>
            <a:r>
              <a:rPr lang="en-US" sz="2400" b="1" dirty="0" smtClean="0"/>
              <a:t>(1) </a:t>
            </a:r>
            <a:r>
              <a:rPr lang="zh-CN" altLang="en-US" sz="2400" b="1" dirty="0"/>
              <a:t>？</a:t>
            </a:r>
            <a:endParaRPr lang="en-US" sz="2400" b="1" dirty="0" smtClean="0"/>
          </a:p>
          <a:p>
            <a:pPr>
              <a:spcBef>
                <a:spcPts val="600"/>
              </a:spcBef>
            </a:pPr>
            <a:r>
              <a:rPr lang="zh-CN" altLang="en-US" sz="2400" b="1" dirty="0" smtClean="0"/>
              <a:t>用另一个数组</a:t>
            </a:r>
            <a:r>
              <a:rPr lang="en-US" altLang="zh-CN" sz="2400" b="1" dirty="0"/>
              <a:t>“handle”</a:t>
            </a:r>
            <a:r>
              <a:rPr lang="zh-CN" altLang="en-US" sz="2400" b="1" dirty="0" smtClean="0"/>
              <a:t>追踪堆中每个元素的位置，如果</a:t>
            </a:r>
            <a:r>
              <a:rPr lang="en-US" sz="2400" b="1" dirty="0" smtClean="0"/>
              <a:t> </a:t>
            </a:r>
            <a:r>
              <a:rPr lang="en-US" sz="2400" b="1" dirty="0"/>
              <a:t>id </a:t>
            </a:r>
            <a:r>
              <a:rPr lang="en-US" sz="2400" b="1" i="1" dirty="0"/>
              <a:t>x</a:t>
            </a:r>
            <a:r>
              <a:rPr lang="en-US" sz="2400" b="1" dirty="0"/>
              <a:t> </a:t>
            </a:r>
            <a:r>
              <a:rPr lang="zh-CN" altLang="en-US" sz="2400" b="1" dirty="0" smtClean="0"/>
              <a:t>元素不在堆中，</a:t>
            </a:r>
            <a:r>
              <a:rPr lang="en-US" altLang="zh-CN" sz="2400" b="1" dirty="0"/>
              <a:t> “handle” </a:t>
            </a:r>
            <a:r>
              <a:rPr lang="zh-CN" altLang="en-US" sz="2400" b="1" dirty="0" smtClean="0"/>
              <a:t>中的值为</a:t>
            </a:r>
            <a:r>
              <a:rPr lang="en-US" sz="2400" b="1" dirty="0" smtClean="0"/>
              <a:t> </a:t>
            </a:r>
            <a:r>
              <a:rPr lang="en-US" sz="2400" b="1" dirty="0"/>
              <a:t>“impossible value</a:t>
            </a:r>
            <a:r>
              <a:rPr lang="en-US" sz="2400" b="1" dirty="0" smtClean="0"/>
              <a:t>”</a:t>
            </a:r>
            <a:r>
              <a:rPr lang="zh-CN" altLang="en-US" sz="2400" b="1" dirty="0" smtClean="0"/>
              <a:t>。</a:t>
            </a:r>
            <a:endParaRPr lang="en-US" sz="2400" b="1" dirty="0" smtClean="0"/>
          </a:p>
          <a:p>
            <a:pPr>
              <a:spcBef>
                <a:spcPts val="600"/>
              </a:spcBef>
            </a:pPr>
            <a:r>
              <a:rPr lang="zh-CN" altLang="en-US" sz="2400" b="1" dirty="0" smtClean="0"/>
              <a:t>假定</a:t>
            </a:r>
            <a:r>
              <a:rPr lang="en-US" sz="2400" b="1" dirty="0" smtClean="0"/>
              <a:t>:</a:t>
            </a:r>
          </a:p>
          <a:p>
            <a:pPr lvl="1">
              <a:spcBef>
                <a:spcPts val="600"/>
              </a:spcBef>
            </a:pPr>
            <a:r>
              <a:rPr lang="zh-CN" altLang="en-US" sz="2200" b="1" dirty="0" smtClean="0"/>
              <a:t>优先队列最多有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个元素</a:t>
            </a:r>
            <a:r>
              <a:rPr lang="en-US" sz="2200" b="1" dirty="0" smtClean="0"/>
              <a:t> </a:t>
            </a:r>
          </a:p>
          <a:p>
            <a:pPr lvl="1">
              <a:spcBef>
                <a:spcPts val="600"/>
              </a:spcBef>
            </a:pPr>
            <a:r>
              <a:rPr lang="en-US" sz="2200" b="1" dirty="0" smtClean="0"/>
              <a:t>id </a:t>
            </a:r>
            <a:r>
              <a:rPr lang="zh-CN" altLang="en-US" sz="2200" b="1" dirty="0" smtClean="0"/>
              <a:t>是</a:t>
            </a:r>
            <a:r>
              <a:rPr lang="en-US" sz="2200" b="1" dirty="0" smtClean="0"/>
              <a:t>1 </a:t>
            </a:r>
            <a:r>
              <a:rPr lang="zh-CN" altLang="en-US" sz="2200" b="1" dirty="0" smtClean="0"/>
              <a:t>至</a:t>
            </a:r>
            <a:r>
              <a:rPr lang="en-US" sz="2200" b="1" i="1" dirty="0" smtClean="0"/>
              <a:t>n</a:t>
            </a:r>
            <a:r>
              <a:rPr lang="zh-CN" altLang="en-US" sz="2200" b="1" dirty="0" smtClean="0"/>
              <a:t>之间的整数</a:t>
            </a:r>
            <a:endParaRPr lang="en-US" sz="2200" b="1" dirty="0" smtClean="0"/>
          </a:p>
          <a:p>
            <a:pPr lvl="1">
              <a:spcBef>
                <a:spcPts val="600"/>
              </a:spcBef>
            </a:pPr>
            <a:r>
              <a:rPr lang="zh-CN" altLang="en-US" sz="2200" b="1" dirty="0" smtClean="0"/>
              <a:t>没有多次出现的具有相同</a:t>
            </a:r>
            <a:r>
              <a:rPr lang="en-US" sz="2200" b="1" dirty="0" smtClean="0"/>
              <a:t>id </a:t>
            </a:r>
            <a:r>
              <a:rPr lang="zh-CN" altLang="en-US" sz="2200" b="1" dirty="0" smtClean="0"/>
              <a:t>的元素</a:t>
            </a:r>
            <a:endParaRPr lang="en-US" sz="22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76751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改进</a:t>
            </a:r>
            <a:r>
              <a:rPr lang="en-US" sz="3600" b="1" dirty="0" smtClean="0">
                <a:solidFill>
                  <a:srgbClr val="0000CC"/>
                </a:solidFill>
              </a:rPr>
              <a:t>Find(</a:t>
            </a:r>
            <a:r>
              <a:rPr lang="en-US" sz="3600" b="1" i="1" dirty="0" smtClean="0">
                <a:solidFill>
                  <a:srgbClr val="0000CC"/>
                </a:solidFill>
              </a:rPr>
              <a:t>S</a:t>
            </a:r>
            <a:r>
              <a:rPr lang="en-US" sz="3600" b="1" dirty="0">
                <a:solidFill>
                  <a:srgbClr val="0000CC"/>
                </a:solidFill>
              </a:rPr>
              <a:t>, </a:t>
            </a:r>
            <a:r>
              <a:rPr lang="en-US" sz="3600" b="1" i="1" dirty="0">
                <a:solidFill>
                  <a:srgbClr val="0000CC"/>
                </a:solidFill>
              </a:rPr>
              <a:t>x</a:t>
            </a:r>
            <a:r>
              <a:rPr lang="en-US" sz="3600" b="1" dirty="0" smtClean="0">
                <a:solidFill>
                  <a:srgbClr val="0000CC"/>
                </a:solidFill>
              </a:rPr>
              <a:t>) (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续</a:t>
            </a:r>
            <a:r>
              <a:rPr lang="en-US" sz="3600" b="1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b="1" dirty="0" smtClean="0"/>
              <a:t>引入一个新的数组</a:t>
            </a:r>
            <a:r>
              <a:rPr lang="en-US" sz="2400" b="1" i="1" dirty="0" smtClean="0"/>
              <a:t>L</a:t>
            </a:r>
            <a:r>
              <a:rPr lang="en-US" sz="2400" b="1" dirty="0" smtClean="0"/>
              <a:t>[1 ..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] </a:t>
            </a:r>
            <a:r>
              <a:rPr lang="zh-CN" altLang="en-US" sz="2400" b="1" dirty="0" smtClean="0"/>
              <a:t>追踪元素的位置</a:t>
            </a:r>
            <a:r>
              <a:rPr lang="en-US" sz="2400" b="1" dirty="0" smtClean="0"/>
              <a:t>: </a:t>
            </a:r>
            <a:r>
              <a:rPr lang="en-US" sz="2400" b="1" i="1" dirty="0" smtClean="0"/>
              <a:t>L</a:t>
            </a:r>
            <a:r>
              <a:rPr lang="en-US" sz="2400" b="1" dirty="0" smtClean="0"/>
              <a:t>[</a:t>
            </a:r>
            <a:r>
              <a:rPr lang="en-US" sz="2400" b="1" i="1" dirty="0" err="1" smtClean="0"/>
              <a:t>i</a:t>
            </a:r>
            <a:r>
              <a:rPr lang="en-US" sz="2400" b="1" dirty="0" smtClean="0"/>
              <a:t>] </a:t>
            </a:r>
            <a:r>
              <a:rPr lang="zh-CN" altLang="en-US" sz="2400" b="1" dirty="0" smtClean="0"/>
              <a:t>存储</a:t>
            </a:r>
            <a:r>
              <a:rPr lang="en-US" sz="2400" b="1" dirty="0" smtClean="0"/>
              <a:t>id = </a:t>
            </a:r>
            <a:r>
              <a:rPr lang="en-US" sz="2400" b="1" i="1" dirty="0" err="1" smtClean="0"/>
              <a:t>i</a:t>
            </a:r>
            <a:r>
              <a:rPr lang="zh-CN" altLang="en-US" sz="2400" b="1" dirty="0" smtClean="0"/>
              <a:t>的元素的位置。</a:t>
            </a:r>
            <a:endParaRPr lang="en-US" sz="2400" b="1" dirty="0" smtClean="0"/>
          </a:p>
          <a:p>
            <a:pPr>
              <a:spcBef>
                <a:spcPts val="600"/>
              </a:spcBef>
            </a:pPr>
            <a:r>
              <a:rPr lang="zh-CN" altLang="en-US" sz="2400" b="1" dirty="0" smtClean="0"/>
              <a:t>两个数组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[1 </a:t>
            </a:r>
            <a:r>
              <a:rPr lang="en-US" sz="2400" b="1" dirty="0"/>
              <a:t>.. </a:t>
            </a:r>
            <a:r>
              <a:rPr lang="en-US" sz="2400" b="1" i="1" dirty="0"/>
              <a:t>n</a:t>
            </a:r>
            <a:r>
              <a:rPr lang="en-US" sz="2400" b="1" dirty="0" smtClean="0"/>
              <a:t>] </a:t>
            </a:r>
            <a:r>
              <a:rPr lang="zh-CN" altLang="en-US" sz="2400" b="1" dirty="0" smtClean="0"/>
              <a:t>和 </a:t>
            </a:r>
            <a:r>
              <a:rPr lang="en-US" sz="2400" b="1" i="1" dirty="0" smtClean="0"/>
              <a:t>L</a:t>
            </a:r>
            <a:r>
              <a:rPr lang="en-US" sz="2400" b="1" dirty="0" smtClean="0"/>
              <a:t>[1 </a:t>
            </a:r>
            <a:r>
              <a:rPr lang="en-US" sz="2400" b="1" dirty="0"/>
              <a:t>.. </a:t>
            </a:r>
            <a:r>
              <a:rPr lang="en-US" sz="2400" b="1" i="1" dirty="0"/>
              <a:t>n</a:t>
            </a:r>
            <a:r>
              <a:rPr lang="en-US" sz="2400" b="1" dirty="0" smtClean="0"/>
              <a:t>]</a:t>
            </a:r>
          </a:p>
          <a:p>
            <a:pPr lvl="1">
              <a:spcBef>
                <a:spcPts val="600"/>
              </a:spcBef>
            </a:pPr>
            <a:r>
              <a:rPr lang="en-US" sz="2200" b="1" i="1" dirty="0" smtClean="0"/>
              <a:t>A</a:t>
            </a:r>
            <a:r>
              <a:rPr lang="en-US" sz="2200" b="1" dirty="0" smtClean="0"/>
              <a:t>[1 </a:t>
            </a:r>
            <a:r>
              <a:rPr lang="en-US" sz="2200" b="1" dirty="0"/>
              <a:t>.. </a:t>
            </a:r>
            <a:r>
              <a:rPr lang="en-US" sz="2200" b="1" i="1" dirty="0"/>
              <a:t>n</a:t>
            </a:r>
            <a:r>
              <a:rPr lang="en-US" sz="2200" b="1" dirty="0"/>
              <a:t>]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存储元素的</a:t>
            </a:r>
            <a:r>
              <a:rPr lang="en-US" sz="2200" b="1" dirty="0" smtClean="0"/>
              <a:t>ids </a:t>
            </a:r>
            <a:r>
              <a:rPr lang="zh-CN" altLang="en-US" sz="2200" b="1" dirty="0" smtClean="0"/>
              <a:t>和优先级</a:t>
            </a:r>
            <a:r>
              <a:rPr lang="en-US" sz="2200" b="1" dirty="0" smtClean="0"/>
              <a:t>, 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[1 </a:t>
            </a:r>
            <a:r>
              <a:rPr lang="en-US" sz="2200" b="1" dirty="0"/>
              <a:t>.. </a:t>
            </a:r>
            <a:r>
              <a:rPr lang="en-US" sz="2200" b="1" i="1" dirty="0"/>
              <a:t>n</a:t>
            </a:r>
            <a:r>
              <a:rPr lang="en-US" sz="2200" b="1" dirty="0"/>
              <a:t>] </a:t>
            </a:r>
            <a:r>
              <a:rPr lang="zh-CN" altLang="en-US" sz="2200" b="1" dirty="0" smtClean="0"/>
              <a:t>是堆。</a:t>
            </a:r>
            <a:endParaRPr lang="en-US" sz="2200" b="1" dirty="0" smtClean="0"/>
          </a:p>
          <a:p>
            <a:pPr lvl="1">
              <a:spcBef>
                <a:spcPts val="600"/>
              </a:spcBef>
            </a:pPr>
            <a:r>
              <a:rPr lang="en-US" sz="2200" b="1" i="1" dirty="0"/>
              <a:t>L</a:t>
            </a:r>
            <a:r>
              <a:rPr lang="en-US" sz="2200" b="1" dirty="0"/>
              <a:t>[1 .. </a:t>
            </a:r>
            <a:r>
              <a:rPr lang="en-US" sz="2200" b="1" i="1" dirty="0"/>
              <a:t>n</a:t>
            </a:r>
            <a:r>
              <a:rPr lang="en-US" sz="2200" b="1" dirty="0"/>
              <a:t>]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存储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[1 </a:t>
            </a:r>
            <a:r>
              <a:rPr lang="en-US" sz="2200" b="1" dirty="0"/>
              <a:t>.. </a:t>
            </a:r>
            <a:r>
              <a:rPr lang="en-US" sz="2200" b="1" i="1" dirty="0"/>
              <a:t>n</a:t>
            </a:r>
            <a:r>
              <a:rPr lang="en-US" sz="2200" b="1" dirty="0" smtClean="0"/>
              <a:t>]</a:t>
            </a:r>
            <a:r>
              <a:rPr lang="zh-CN" altLang="en-US" sz="2200" b="1" dirty="0" smtClean="0"/>
              <a:t>中元素的位置。</a:t>
            </a:r>
            <a:endParaRPr lang="en-US" sz="2200" b="1" dirty="0" smtClean="0"/>
          </a:p>
          <a:p>
            <a:pPr>
              <a:spcBef>
                <a:spcPts val="600"/>
              </a:spcBef>
            </a:pPr>
            <a:r>
              <a:rPr lang="en-US" sz="2400" b="1" i="1" dirty="0"/>
              <a:t>L</a:t>
            </a:r>
            <a:r>
              <a:rPr lang="en-US" sz="2400" b="1" dirty="0"/>
              <a:t>[1 .. </a:t>
            </a:r>
            <a:r>
              <a:rPr lang="en-US" sz="2400" b="1" i="1" dirty="0"/>
              <a:t>n</a:t>
            </a:r>
            <a:r>
              <a:rPr lang="en-US" sz="2400" b="1" dirty="0"/>
              <a:t>] </a:t>
            </a:r>
            <a:r>
              <a:rPr lang="zh-CN" altLang="en-US" sz="2400" b="1" dirty="0" smtClean="0"/>
              <a:t>可以在</a:t>
            </a:r>
            <a:r>
              <a:rPr lang="en-US" altLang="zh-CN" sz="2400" b="1" i="1" dirty="0"/>
              <a:t>O</a:t>
            </a:r>
            <a:r>
              <a:rPr lang="en-US" altLang="zh-CN" sz="2400" b="1" dirty="0"/>
              <a:t>(1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时间找到任何给定</a:t>
            </a:r>
            <a:r>
              <a:rPr lang="en-US" sz="2400" b="1" dirty="0" smtClean="0"/>
              <a:t> id = </a:t>
            </a:r>
            <a:r>
              <a:rPr lang="en-US" sz="2400" b="1" i="1" dirty="0" smtClean="0"/>
              <a:t>x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的元素</a:t>
            </a:r>
            <a:r>
              <a:rPr lang="en-US" sz="2400" b="1" dirty="0" smtClean="0"/>
              <a:t>: </a:t>
            </a:r>
            <a:r>
              <a:rPr lang="zh-CN" altLang="en-US" sz="2400" b="1" dirty="0" smtClean="0"/>
              <a:t>该元素是 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[</a:t>
            </a:r>
            <a:r>
              <a:rPr lang="en-US" sz="2400" b="1" i="1" dirty="0" smtClean="0"/>
              <a:t>L</a:t>
            </a:r>
            <a:r>
              <a:rPr lang="en-US" sz="2400" b="1" dirty="0" smtClean="0"/>
              <a:t>[</a:t>
            </a:r>
            <a:r>
              <a:rPr lang="en-US" sz="2400" b="1" i="1" dirty="0" smtClean="0"/>
              <a:t>x</a:t>
            </a:r>
            <a:r>
              <a:rPr lang="en-US" sz="2400" b="1" dirty="0" smtClean="0"/>
              <a:t>]]</a:t>
            </a:r>
            <a:r>
              <a:rPr lang="zh-CN" altLang="en-US" sz="2400" b="1" dirty="0" smtClean="0"/>
              <a:t>。</a:t>
            </a:r>
            <a:endParaRPr lang="en-US" sz="2400" b="1" dirty="0" smtClean="0"/>
          </a:p>
          <a:p>
            <a:pPr>
              <a:spcBef>
                <a:spcPts val="600"/>
              </a:spcBef>
            </a:pPr>
            <a:r>
              <a:rPr lang="zh-CN" altLang="en-US" sz="2400" b="1" dirty="0" smtClean="0"/>
              <a:t>如果</a:t>
            </a:r>
            <a:r>
              <a:rPr lang="en-US" sz="2400" b="1" i="1" dirty="0" smtClean="0"/>
              <a:t>A</a:t>
            </a:r>
            <a:r>
              <a:rPr lang="zh-CN" altLang="en-US" sz="2400" b="1" dirty="0" smtClean="0"/>
              <a:t>中有元素移动，他们的位置也需要在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L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中更新，这是用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O</a:t>
            </a:r>
            <a:r>
              <a:rPr lang="en-US" sz="2400" b="1" dirty="0" smtClean="0"/>
              <a:t>(1</a:t>
            </a:r>
            <a:r>
              <a:rPr lang="en-US" sz="2400" b="1" dirty="0"/>
              <a:t>) </a:t>
            </a:r>
            <a:r>
              <a:rPr lang="zh-CN" altLang="en-US" sz="2400" b="1" dirty="0" smtClean="0"/>
              <a:t>时间实现</a:t>
            </a:r>
            <a:r>
              <a:rPr lang="en-US" sz="2400" b="1" dirty="0" smtClean="0"/>
              <a:t>Find(</a:t>
            </a:r>
            <a:r>
              <a:rPr lang="en-US" sz="2400" b="1" i="1" dirty="0" smtClean="0"/>
              <a:t>S</a:t>
            </a:r>
            <a:r>
              <a:rPr lang="en-US" sz="2400" b="1" dirty="0"/>
              <a:t>, </a:t>
            </a:r>
            <a:r>
              <a:rPr lang="en-US" sz="2400" b="1" i="1" dirty="0"/>
              <a:t>x</a:t>
            </a:r>
            <a:r>
              <a:rPr lang="en-US" sz="2400" b="1" dirty="0" smtClean="0"/>
              <a:t>)</a:t>
            </a:r>
            <a:r>
              <a:rPr lang="zh-CN" altLang="en-US" sz="2400" b="1" dirty="0" smtClean="0"/>
              <a:t>的代价。</a:t>
            </a:r>
            <a:r>
              <a:rPr lang="en-US" sz="2400" b="1" dirty="0" smtClean="0"/>
              <a:t> </a:t>
            </a:r>
          </a:p>
          <a:p>
            <a:pPr>
              <a:spcBef>
                <a:spcPts val="600"/>
              </a:spcBef>
            </a:pPr>
            <a:r>
              <a:rPr lang="zh-CN" altLang="en-US" sz="2400" b="1" dirty="0" smtClean="0"/>
              <a:t>元素有多个属性，用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O</a:t>
            </a:r>
            <a:r>
              <a:rPr lang="en-US" sz="2400" b="1" dirty="0" smtClean="0"/>
              <a:t>(1) </a:t>
            </a:r>
            <a:r>
              <a:rPr lang="zh-CN" altLang="en-US" sz="2400" b="1" dirty="0" smtClean="0"/>
              <a:t>时间实现</a:t>
            </a:r>
            <a:r>
              <a:rPr lang="en-US" sz="2400" b="1" dirty="0" smtClean="0"/>
              <a:t>Find(</a:t>
            </a:r>
            <a:r>
              <a:rPr lang="en-US" sz="2400" b="1" i="1" dirty="0" smtClean="0"/>
              <a:t>S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x</a:t>
            </a:r>
            <a:r>
              <a:rPr lang="en-US" sz="2400" b="1" dirty="0" smtClean="0"/>
              <a:t>)</a:t>
            </a:r>
            <a:r>
              <a:rPr lang="zh-CN" altLang="en-US" sz="2400" b="1" dirty="0" smtClean="0"/>
              <a:t>：</a:t>
            </a:r>
            <a:r>
              <a:rPr lang="en-US" sz="2400" b="1" dirty="0" smtClean="0"/>
              <a:t>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扩展堆</a:t>
            </a:r>
            <a:r>
              <a:rPr lang="zh-CN" altLang="en-US" sz="2400" b="1" dirty="0" smtClean="0"/>
              <a:t>。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89080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571625"/>
            <a:ext cx="7072312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438400" y="533400"/>
            <a:ext cx="4354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第六章：堆和堆排序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改进</a:t>
            </a:r>
            <a:r>
              <a:rPr lang="en-US" sz="3600" b="1" dirty="0" smtClean="0">
                <a:solidFill>
                  <a:srgbClr val="0000CC"/>
                </a:solidFill>
              </a:rPr>
              <a:t>Find(</a:t>
            </a:r>
            <a:r>
              <a:rPr lang="en-US" sz="3600" b="1" i="1" dirty="0" smtClean="0">
                <a:solidFill>
                  <a:srgbClr val="0000CC"/>
                </a:solidFill>
              </a:rPr>
              <a:t>S</a:t>
            </a:r>
            <a:r>
              <a:rPr lang="en-US" sz="3600" b="1" dirty="0">
                <a:solidFill>
                  <a:srgbClr val="0000CC"/>
                </a:solidFill>
              </a:rPr>
              <a:t>, </a:t>
            </a:r>
            <a:r>
              <a:rPr lang="en-US" sz="3600" b="1" i="1" dirty="0">
                <a:solidFill>
                  <a:srgbClr val="0000CC"/>
                </a:solidFill>
              </a:rPr>
              <a:t>x</a:t>
            </a:r>
            <a:r>
              <a:rPr lang="en-US" sz="3600" b="1" dirty="0" smtClean="0">
                <a:solidFill>
                  <a:srgbClr val="0000CC"/>
                </a:solidFill>
              </a:rPr>
              <a:t>) (</a:t>
            </a:r>
            <a:r>
              <a:rPr lang="zh-CN" altLang="en-US" sz="3600" b="1" dirty="0">
                <a:solidFill>
                  <a:srgbClr val="0000CC"/>
                </a:solidFill>
              </a:rPr>
              <a:t>续</a:t>
            </a:r>
            <a:r>
              <a:rPr lang="en-US" sz="3600" b="1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5251922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zh-CN" altLang="en-US" sz="2400" b="1" i="1" dirty="0" smtClean="0">
                <a:solidFill>
                  <a:srgbClr val="C00000"/>
                </a:solidFill>
              </a:rPr>
              <a:t>举例 </a:t>
            </a:r>
            <a:r>
              <a:rPr lang="en-US" sz="2400" b="1" dirty="0" smtClean="0"/>
              <a:t>: </a:t>
            </a:r>
            <a:r>
              <a:rPr lang="zh-CN" altLang="en-US" sz="2400" b="1" dirty="0" smtClean="0"/>
              <a:t>最大堆，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= 5</a:t>
            </a:r>
            <a:r>
              <a:rPr lang="zh-CN" altLang="en-US" sz="2400" b="1" dirty="0" smtClean="0"/>
              <a:t>。</a:t>
            </a:r>
            <a:endParaRPr lang="en-US" sz="2400" b="1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2400" b="1" dirty="0" smtClean="0"/>
              <a:t> 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b="1" dirty="0"/>
          </a:p>
          <a:p>
            <a:pPr marL="0" indent="0">
              <a:spcBef>
                <a:spcPts val="600"/>
              </a:spcBef>
              <a:buNone/>
            </a:pPr>
            <a:endParaRPr lang="en-US" sz="2400" b="1" dirty="0" smtClean="0"/>
          </a:p>
          <a:p>
            <a:pPr marL="0" indent="0">
              <a:spcBef>
                <a:spcPts val="600"/>
              </a:spcBef>
              <a:buNone/>
            </a:pPr>
            <a:endParaRPr lang="en-US" sz="2400" b="1" dirty="0"/>
          </a:p>
          <a:p>
            <a:pPr marL="0" indent="0">
              <a:spcBef>
                <a:spcPts val="600"/>
              </a:spcBef>
              <a:buNone/>
            </a:pPr>
            <a:endParaRPr lang="en-US" sz="2400" b="1" dirty="0" smtClean="0"/>
          </a:p>
          <a:p>
            <a:pPr>
              <a:spcBef>
                <a:spcPts val="600"/>
              </a:spcBef>
            </a:pPr>
            <a:r>
              <a:rPr lang="en-US" sz="2400" b="1" dirty="0" smtClean="0"/>
              <a:t>After Heap-Extract-Max(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, 4):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2819400" y="1981200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63306" y="200974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1, 9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2100243" y="2714655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44149" y="2743200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, 7 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 bwMode="auto">
          <a:xfrm>
            <a:off x="3601507" y="2743200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5413" y="277174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, 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 bwMode="auto">
          <a:xfrm>
            <a:off x="1295401" y="3352800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39307" y="338134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, </a:t>
            </a:r>
            <a:r>
              <a:rPr lang="en-US" dirty="0"/>
              <a:t>3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>
            <a:off x="2438400" y="2409855"/>
            <a:ext cx="457200" cy="36189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3220507" y="2362200"/>
            <a:ext cx="437093" cy="40954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1732494" y="3118741"/>
            <a:ext cx="457200" cy="36189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4800600" y="2249345"/>
            <a:ext cx="3557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A</a:t>
            </a:r>
            <a:r>
              <a:rPr lang="en-US" sz="2200" dirty="0" smtClean="0"/>
              <a:t>      1,9    2,7   3,6   4,3    </a:t>
            </a:r>
            <a:endParaRPr lang="en-US" sz="2200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5410200" y="2249345"/>
            <a:ext cx="2948348" cy="430887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6019800" y="2249345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6579574" y="2248020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7162800" y="2249345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7772400" y="2249345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410200" y="1885890"/>
            <a:ext cx="294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1       2        3      4        5      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8612" y="3182855"/>
            <a:ext cx="3557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L</a:t>
            </a:r>
            <a:r>
              <a:rPr lang="en-US" sz="2200" dirty="0" smtClean="0"/>
              <a:t>        1      2       3      4      -1</a:t>
            </a:r>
            <a:endParaRPr lang="en-US" sz="2200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5408212" y="3182855"/>
            <a:ext cx="2948348" cy="430887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6017812" y="3182855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6577586" y="3181530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7160812" y="3182855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7770412" y="3182855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5408212" y="2819400"/>
            <a:ext cx="294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1       2        3      4        5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 bwMode="auto">
          <a:xfrm>
            <a:off x="2590800" y="4800600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34706" y="482914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, </a:t>
            </a:r>
            <a:r>
              <a:rPr lang="en-US" dirty="0"/>
              <a:t>7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1871643" y="5534055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15549" y="5562600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4, 3 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 bwMode="auto">
          <a:xfrm>
            <a:off x="3372907" y="5562600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16813" y="559114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, 6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 bwMode="auto">
          <a:xfrm flipH="1">
            <a:off x="2209800" y="5229255"/>
            <a:ext cx="457200" cy="36189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2991907" y="5181600"/>
            <a:ext cx="437093" cy="40954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4802588" y="4674513"/>
            <a:ext cx="3557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A</a:t>
            </a:r>
            <a:r>
              <a:rPr lang="en-US" sz="2200" dirty="0" smtClean="0"/>
              <a:t>       2,7   4,3   3,6    </a:t>
            </a:r>
            <a:endParaRPr lang="en-US" sz="2200" dirty="0"/>
          </a:p>
        </p:txBody>
      </p:sp>
      <p:sp>
        <p:nvSpPr>
          <p:cNvPr id="57" name="Rectangle 56"/>
          <p:cNvSpPr/>
          <p:nvPr/>
        </p:nvSpPr>
        <p:spPr bwMode="auto">
          <a:xfrm>
            <a:off x="5412188" y="4674513"/>
            <a:ext cx="2948348" cy="430887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6021788" y="467451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6581562" y="4673188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7164788" y="467451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7774388" y="467451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5412188" y="4324290"/>
            <a:ext cx="294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1       2        3      4        5    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800600" y="5608023"/>
            <a:ext cx="3557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L</a:t>
            </a:r>
            <a:r>
              <a:rPr lang="en-US" sz="2200" dirty="0" smtClean="0"/>
              <a:t>       -1      1       3      2      -1</a:t>
            </a:r>
            <a:endParaRPr lang="en-US" sz="2200" dirty="0"/>
          </a:p>
        </p:txBody>
      </p:sp>
      <p:sp>
        <p:nvSpPr>
          <p:cNvPr id="64" name="Rectangle 63"/>
          <p:cNvSpPr/>
          <p:nvPr/>
        </p:nvSpPr>
        <p:spPr bwMode="auto">
          <a:xfrm>
            <a:off x="5410200" y="5608023"/>
            <a:ext cx="2948348" cy="430887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5" name="Straight Connector 64"/>
          <p:cNvCxnSpPr/>
          <p:nvPr/>
        </p:nvCxnSpPr>
        <p:spPr bwMode="auto">
          <a:xfrm>
            <a:off x="6019800" y="560802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6579574" y="5606698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7162800" y="560802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7772400" y="560802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5410200" y="5257800"/>
            <a:ext cx="294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1       2        3      4        5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6800" y="3638490"/>
            <a:ext cx="3959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-1 indicates missing element.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529565" y="6019800"/>
            <a:ext cx="2700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how </a:t>
            </a:r>
            <a:r>
              <a:rPr lang="en-US" i="1" dirty="0" smtClean="0"/>
              <a:t>L</a:t>
            </a:r>
            <a:r>
              <a:rPr lang="en-US" dirty="0" smtClean="0"/>
              <a:t> is updated.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349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  <p:bldP spid="43" grpId="0" animBg="1"/>
      <p:bldP spid="44" grpId="0"/>
      <p:bldP spid="45" grpId="0" animBg="1"/>
      <p:bldP spid="46" grpId="0"/>
      <p:bldP spid="56" grpId="0"/>
      <p:bldP spid="57" grpId="0" animBg="1"/>
      <p:bldP spid="62" grpId="0"/>
      <p:bldP spid="63" grpId="0"/>
      <p:bldP spid="64" grpId="0" animBg="1"/>
      <p:bldP spid="69" grpId="0"/>
      <p:bldP spid="5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改进</a:t>
            </a:r>
            <a:r>
              <a:rPr lang="en-US" sz="3600" b="1" dirty="0" smtClean="0">
                <a:solidFill>
                  <a:srgbClr val="0000CC"/>
                </a:solidFill>
              </a:rPr>
              <a:t>Find(</a:t>
            </a:r>
            <a:r>
              <a:rPr lang="en-US" sz="3600" b="1" i="1" dirty="0" smtClean="0">
                <a:solidFill>
                  <a:srgbClr val="0000CC"/>
                </a:solidFill>
              </a:rPr>
              <a:t>S</a:t>
            </a:r>
            <a:r>
              <a:rPr lang="en-US" sz="3600" b="1" dirty="0">
                <a:solidFill>
                  <a:srgbClr val="0000CC"/>
                </a:solidFill>
              </a:rPr>
              <a:t>, </a:t>
            </a:r>
            <a:r>
              <a:rPr lang="en-US" sz="3600" b="1" i="1" dirty="0">
                <a:solidFill>
                  <a:srgbClr val="0000CC"/>
                </a:solidFill>
              </a:rPr>
              <a:t>x</a:t>
            </a:r>
            <a:r>
              <a:rPr lang="en-US" sz="3600" b="1" dirty="0" smtClean="0">
                <a:solidFill>
                  <a:srgbClr val="0000CC"/>
                </a:solidFill>
              </a:rPr>
              <a:t>) (</a:t>
            </a:r>
            <a:r>
              <a:rPr lang="zh-CN" altLang="en-US" sz="3600" b="1" smtClean="0">
                <a:solidFill>
                  <a:srgbClr val="0000CC"/>
                </a:solidFill>
              </a:rPr>
              <a:t>续</a:t>
            </a:r>
            <a:r>
              <a:rPr lang="en-US" sz="3600" b="1" smtClean="0">
                <a:solidFill>
                  <a:srgbClr val="0000CC"/>
                </a:solidFill>
              </a:rPr>
              <a:t>)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525192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b="1" dirty="0" smtClean="0"/>
              <a:t>After </a:t>
            </a:r>
            <a:r>
              <a:rPr lang="en-US" sz="2400" b="1" dirty="0" err="1" smtClean="0"/>
              <a:t>ChangePriority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, </a:t>
            </a:r>
            <a:r>
              <a:rPr lang="en-US" sz="2400" b="1" dirty="0"/>
              <a:t>4</a:t>
            </a:r>
            <a:r>
              <a:rPr lang="en-US" sz="2400" b="1" dirty="0" smtClean="0"/>
              <a:t>, </a:t>
            </a:r>
            <a:r>
              <a:rPr lang="en-US" sz="2400" b="1" dirty="0"/>
              <a:t>8</a:t>
            </a:r>
            <a:r>
              <a:rPr lang="en-US" sz="2400" b="1" dirty="0" smtClean="0"/>
              <a:t>):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b="1" dirty="0"/>
          </a:p>
        </p:txBody>
      </p:sp>
      <p:sp>
        <p:nvSpPr>
          <p:cNvPr id="41" name="Oval 40"/>
          <p:cNvSpPr/>
          <p:nvPr/>
        </p:nvSpPr>
        <p:spPr bwMode="auto">
          <a:xfrm>
            <a:off x="2375451" y="2457510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19357" y="248605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4, 8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 bwMode="auto">
          <a:xfrm>
            <a:off x="1656294" y="3190965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00200" y="3219510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, 7 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 bwMode="auto">
          <a:xfrm>
            <a:off x="3157558" y="3219510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01464" y="324805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, 6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 bwMode="auto">
          <a:xfrm flipH="1">
            <a:off x="1994451" y="2886165"/>
            <a:ext cx="457200" cy="36189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2776558" y="2838510"/>
            <a:ext cx="437093" cy="40954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4587239" y="2331423"/>
            <a:ext cx="3557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A</a:t>
            </a:r>
            <a:r>
              <a:rPr lang="en-US" sz="2200" dirty="0" smtClean="0"/>
              <a:t>       4,8   2,7   3,6      </a:t>
            </a:r>
            <a:endParaRPr lang="en-US" sz="2200" dirty="0"/>
          </a:p>
        </p:txBody>
      </p:sp>
      <p:sp>
        <p:nvSpPr>
          <p:cNvPr id="57" name="Rectangle 56"/>
          <p:cNvSpPr/>
          <p:nvPr/>
        </p:nvSpPr>
        <p:spPr bwMode="auto">
          <a:xfrm>
            <a:off x="5196839" y="2331423"/>
            <a:ext cx="2948348" cy="430887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5806439" y="233142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6366213" y="2330098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6949439" y="233142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7559039" y="233142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5196839" y="1962090"/>
            <a:ext cx="294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1       2        3      4        5    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585251" y="3341133"/>
            <a:ext cx="3557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L</a:t>
            </a:r>
            <a:r>
              <a:rPr lang="en-US" sz="2200" dirty="0" smtClean="0"/>
              <a:t>       -1      2       3      1      -1</a:t>
            </a:r>
            <a:endParaRPr lang="en-US" sz="2200" dirty="0"/>
          </a:p>
        </p:txBody>
      </p:sp>
      <p:sp>
        <p:nvSpPr>
          <p:cNvPr id="64" name="Rectangle 63"/>
          <p:cNvSpPr/>
          <p:nvPr/>
        </p:nvSpPr>
        <p:spPr bwMode="auto">
          <a:xfrm>
            <a:off x="5194851" y="3341133"/>
            <a:ext cx="2948348" cy="430887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5" name="Straight Connector 64"/>
          <p:cNvCxnSpPr/>
          <p:nvPr/>
        </p:nvCxnSpPr>
        <p:spPr bwMode="auto">
          <a:xfrm>
            <a:off x="5804451" y="334113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6364225" y="3339808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6947451" y="334113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7557051" y="334113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5194851" y="2971800"/>
            <a:ext cx="294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1       2        3      4        5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448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38400" y="533400"/>
            <a:ext cx="4354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第六章：堆和堆排序</a:t>
            </a:r>
          </a:p>
        </p:txBody>
      </p:sp>
      <p:pic>
        <p:nvPicPr>
          <p:cNvPr id="6" name="Picture 8" descr="C:\Documents and Settings\hp209\My Documents\My Pictures\1_2007092316375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447800"/>
            <a:ext cx="7000875" cy="524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快速找到最小的值</a:t>
            </a:r>
            <a:r>
              <a:rPr lang="en-US" altLang="zh-CN" sz="2400" b="1" dirty="0" smtClean="0"/>
              <a:t>——</a:t>
            </a:r>
            <a:r>
              <a:rPr lang="zh-CN" altLang="en-US" sz="2400" b="1" dirty="0" smtClean="0"/>
              <a:t>最小生成树的</a:t>
            </a:r>
            <a:r>
              <a:rPr lang="en-US" altLang="zh-CN" sz="2400" b="1" dirty="0" smtClean="0"/>
              <a:t>Prime</a:t>
            </a:r>
            <a:r>
              <a:rPr lang="zh-CN" altLang="en-US" sz="2400" b="1" dirty="0" smtClean="0"/>
              <a:t>算法，</a:t>
            </a:r>
            <a:r>
              <a:rPr lang="en-US" altLang="zh-CN" sz="2400" b="1" dirty="0" smtClean="0"/>
              <a:t>Huffman</a:t>
            </a:r>
            <a:r>
              <a:rPr lang="zh-CN" altLang="en-US" sz="2400" b="1" dirty="0" smtClean="0"/>
              <a:t>编码</a:t>
            </a:r>
            <a:endParaRPr lang="en-US" altLang="zh-CN" sz="2400" b="1" dirty="0" smtClean="0"/>
          </a:p>
          <a:p>
            <a:pPr>
              <a:lnSpc>
                <a:spcPct val="90000"/>
              </a:lnSpc>
            </a:pPr>
            <a:endParaRPr lang="en-US" altLang="zh-CN" sz="2400" b="1" dirty="0" smtClean="0"/>
          </a:p>
          <a:p>
            <a:pPr marL="342900" lvl="1" indent="-342900">
              <a:lnSpc>
                <a:spcPct val="90000"/>
              </a:lnSpc>
              <a:buClrTx/>
            </a:pPr>
            <a:r>
              <a:rPr lang="zh-CN" altLang="en-US" b="1" dirty="0" smtClean="0">
                <a:solidFill>
                  <a:srgbClr val="3333FF"/>
                </a:solidFill>
              </a:rPr>
              <a:t>堆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优先队列</a:t>
            </a:r>
            <a:endParaRPr lang="en-US" altLang="zh-CN" b="1" dirty="0" smtClean="0"/>
          </a:p>
          <a:p>
            <a:pPr marL="342900" lvl="1" indent="-342900">
              <a:lnSpc>
                <a:spcPct val="90000"/>
              </a:lnSpc>
              <a:buClrTx/>
            </a:pPr>
            <a:endParaRPr lang="en-US" altLang="zh-CN" b="1" dirty="0" smtClean="0"/>
          </a:p>
          <a:p>
            <a:pPr marL="342900" lvl="1" indent="-342900">
              <a:lnSpc>
                <a:spcPct val="90000"/>
              </a:lnSpc>
              <a:buClrTx/>
            </a:pPr>
            <a:r>
              <a:rPr lang="zh-CN" altLang="en-US" b="1" dirty="0" smtClean="0"/>
              <a:t>维护堆性质</a:t>
            </a:r>
            <a:endParaRPr lang="en-US" altLang="zh-CN" b="1" dirty="0" smtClean="0"/>
          </a:p>
          <a:p>
            <a:pPr>
              <a:lnSpc>
                <a:spcPct val="90000"/>
              </a:lnSpc>
            </a:pPr>
            <a:endParaRPr lang="en-US" altLang="zh-CN" sz="2400" b="1" dirty="0" smtClean="0"/>
          </a:p>
          <a:p>
            <a:pPr>
              <a:lnSpc>
                <a:spcPct val="90000"/>
              </a:lnSpc>
            </a:pPr>
            <a:r>
              <a:rPr lang="zh-CN" altLang="en-US" sz="2400" b="1" dirty="0" smtClean="0">
                <a:solidFill>
                  <a:srgbClr val="3333FF"/>
                </a:solidFill>
              </a:rPr>
              <a:t>堆排序</a:t>
            </a:r>
            <a:endParaRPr lang="en-US" sz="2400" b="1" dirty="0" smtClean="0">
              <a:solidFill>
                <a:srgbClr val="3333FF"/>
              </a:solidFill>
            </a:endParaRPr>
          </a:p>
          <a:p>
            <a:pPr lvl="1"/>
            <a:endParaRPr lang="en-US" sz="2200" b="1" dirty="0" smtClean="0">
              <a:latin typeface="+mj-lt"/>
            </a:endParaRPr>
          </a:p>
          <a:p>
            <a:pPr lvl="1"/>
            <a:endParaRPr lang="en-US" sz="2200" b="1" dirty="0" smtClean="0">
              <a:latin typeface="+mj-lt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主要内容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5568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</p:spPr>
        <p:txBody>
          <a:bodyPr/>
          <a:lstStyle/>
          <a:p>
            <a:r>
              <a:rPr lang="zh-CN" altLang="en-US" sz="2400" b="1" i="1" dirty="0" smtClean="0">
                <a:solidFill>
                  <a:srgbClr val="C00000"/>
                </a:solidFill>
              </a:rPr>
              <a:t>二叉树 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是一个有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根结点</a:t>
            </a:r>
            <a:r>
              <a:rPr lang="zh-CN" altLang="en-US" sz="2400" b="1" dirty="0" smtClean="0"/>
              <a:t>的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有序树</a:t>
            </a:r>
            <a:r>
              <a:rPr lang="zh-CN" altLang="en-US" sz="2400" b="1" dirty="0" smtClean="0"/>
              <a:t>，其中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每个结点最多有两个孩子结点</a:t>
            </a:r>
            <a:r>
              <a:rPr lang="zh-CN" altLang="en-US" sz="2400" b="1" dirty="0" smtClean="0"/>
              <a:t>，并且左孩子结点和右孩子结点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可区分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endParaRPr lang="en-US" sz="2400" b="1" dirty="0" smtClean="0"/>
          </a:p>
          <a:p>
            <a:r>
              <a:rPr lang="zh-CN" altLang="en-US" sz="2400" b="1" i="1" dirty="0" smtClean="0">
                <a:solidFill>
                  <a:srgbClr val="C00000"/>
                </a:solidFill>
              </a:rPr>
              <a:t>有序树 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是一个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有根结点的树</a:t>
            </a:r>
            <a:r>
              <a:rPr lang="zh-CN" altLang="en-US" sz="2400" b="1" dirty="0" smtClean="0"/>
              <a:t>，其中每个结点的孩子结点都是有序的。</a:t>
            </a:r>
            <a:endParaRPr lang="en-US" sz="2400" b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二叉树 </a:t>
            </a:r>
            <a:r>
              <a:rPr lang="en-US" sz="3600" b="1" dirty="0" smtClean="0">
                <a:solidFill>
                  <a:srgbClr val="0000CC"/>
                </a:solidFill>
              </a:rPr>
              <a:t>(1)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8947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8074" b="14820"/>
          <a:stretch/>
        </p:blipFill>
        <p:spPr bwMode="auto">
          <a:xfrm>
            <a:off x="1524000" y="3866694"/>
            <a:ext cx="5715000" cy="2305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07490" y="6091535"/>
            <a:ext cx="3046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两个不同的二叉树。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5568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763000" cy="5105400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b="1" dirty="0" smtClean="0"/>
              <a:t>在一个二叉树中，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 i="1" dirty="0" smtClean="0">
                <a:solidFill>
                  <a:srgbClr val="C00000"/>
                </a:solidFill>
              </a:rPr>
              <a:t>结点深度 </a:t>
            </a:r>
            <a:r>
              <a:rPr lang="en-US" altLang="zh-CN" sz="2400" b="1" i="1" dirty="0" smtClean="0">
                <a:solidFill>
                  <a:srgbClr val="C00000"/>
                </a:solidFill>
              </a:rPr>
              <a:t>=</a:t>
            </a:r>
            <a:r>
              <a:rPr lang="zh-CN" altLang="en-US" sz="2400" b="1" dirty="0" smtClean="0"/>
              <a:t>从这个结点到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根结点</a:t>
            </a:r>
            <a:r>
              <a:rPr lang="zh-CN" altLang="en-US" sz="2400" b="1" dirty="0" smtClean="0"/>
              <a:t>的简单路径的边数。</a:t>
            </a:r>
            <a:endParaRPr lang="en-US" sz="2400" b="1" dirty="0" smtClean="0"/>
          </a:p>
          <a:p>
            <a:pPr marL="342900" lvl="1" indent="-342900">
              <a:lnSpc>
                <a:spcPct val="150000"/>
              </a:lnSpc>
              <a:spcBef>
                <a:spcPts val="600"/>
              </a:spcBef>
              <a:buClrTx/>
            </a:pPr>
            <a:r>
              <a:rPr lang="zh-CN" altLang="en-US" b="1" i="1" dirty="0" smtClean="0">
                <a:solidFill>
                  <a:srgbClr val="CC3300"/>
                </a:solidFill>
              </a:rPr>
              <a:t>结点的高度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en-US" altLang="zh-CN" b="1" dirty="0" smtClean="0"/>
              <a:t>= </a:t>
            </a:r>
            <a:r>
              <a:rPr lang="zh-CN" altLang="en-US" b="1" dirty="0" smtClean="0"/>
              <a:t>从该结点到</a:t>
            </a:r>
            <a:r>
              <a:rPr lang="zh-CN" altLang="en-US" b="1" dirty="0" smtClean="0">
                <a:solidFill>
                  <a:srgbClr val="0000CC"/>
                </a:solidFill>
              </a:rPr>
              <a:t>叶子结点</a:t>
            </a:r>
            <a:r>
              <a:rPr lang="zh-CN" altLang="en-US" b="1" dirty="0" smtClean="0"/>
              <a:t>的</a:t>
            </a:r>
            <a:r>
              <a:rPr lang="zh-CN" altLang="en-US" b="1" dirty="0" smtClean="0">
                <a:solidFill>
                  <a:srgbClr val="FF0000"/>
                </a:solidFill>
              </a:rPr>
              <a:t>最长</a:t>
            </a:r>
            <a:r>
              <a:rPr lang="zh-CN" altLang="en-US" b="1" dirty="0" smtClean="0"/>
              <a:t>简单路径的边数。</a:t>
            </a:r>
            <a:endParaRPr lang="en-US" altLang="zh-CN" b="1" dirty="0" smtClean="0"/>
          </a:p>
          <a:p>
            <a:pPr marL="342900" lvl="1" indent="-342900">
              <a:lnSpc>
                <a:spcPct val="150000"/>
              </a:lnSpc>
              <a:spcBef>
                <a:spcPts val="600"/>
              </a:spcBef>
              <a:buClrTx/>
            </a:pPr>
            <a:r>
              <a:rPr lang="zh-CN" altLang="en-US" b="1" i="1" dirty="0" smtClean="0">
                <a:solidFill>
                  <a:srgbClr val="C00000"/>
                </a:solidFill>
              </a:rPr>
              <a:t>树 </a:t>
            </a:r>
            <a:r>
              <a:rPr lang="en-US" b="1" i="1" dirty="0" smtClean="0">
                <a:solidFill>
                  <a:srgbClr val="C00000"/>
                </a:solidFill>
              </a:rPr>
              <a:t>T</a:t>
            </a:r>
            <a:r>
              <a:rPr lang="zh-CN" altLang="en-US" b="1" i="1" dirty="0" smtClean="0">
                <a:solidFill>
                  <a:srgbClr val="C00000"/>
                </a:solidFill>
              </a:rPr>
              <a:t>深度</a:t>
            </a:r>
            <a:r>
              <a:rPr lang="en-US" b="1" i="1" dirty="0" smtClean="0">
                <a:solidFill>
                  <a:srgbClr val="C00000"/>
                </a:solidFill>
              </a:rPr>
              <a:t> </a:t>
            </a:r>
            <a:r>
              <a:rPr lang="zh-CN" altLang="en-US" b="1" dirty="0" smtClean="0"/>
              <a:t>是树中</a:t>
            </a:r>
            <a:r>
              <a:rPr lang="zh-CN" altLang="en-US" b="1" dirty="0" smtClean="0">
                <a:solidFill>
                  <a:srgbClr val="0000CC"/>
                </a:solidFill>
              </a:rPr>
              <a:t>所有结点最大的深度</a:t>
            </a:r>
            <a:r>
              <a:rPr lang="zh-CN" altLang="en-US" b="1" dirty="0" smtClean="0"/>
              <a:t>。</a:t>
            </a:r>
            <a:endParaRPr lang="en-US" b="1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 i="1" dirty="0" smtClean="0">
                <a:solidFill>
                  <a:srgbClr val="C00000"/>
                </a:solidFill>
              </a:rPr>
              <a:t>树 </a:t>
            </a:r>
            <a:r>
              <a:rPr lang="en-US" sz="2400" b="1" i="1" dirty="0" smtClean="0">
                <a:solidFill>
                  <a:srgbClr val="C00000"/>
                </a:solidFill>
              </a:rPr>
              <a:t>T </a:t>
            </a:r>
            <a:r>
              <a:rPr lang="zh-CN" altLang="en-US" sz="2400" b="1" i="1" dirty="0" smtClean="0">
                <a:solidFill>
                  <a:srgbClr val="C00000"/>
                </a:solidFill>
              </a:rPr>
              <a:t>高度</a:t>
            </a:r>
            <a:r>
              <a:rPr lang="en-US" sz="2400" b="1" i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/>
              <a:t>= </a:t>
            </a:r>
            <a:r>
              <a:rPr lang="zh-CN" altLang="en-US" sz="2400" b="1" dirty="0" smtClean="0"/>
              <a:t>树的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根结点的高度</a:t>
            </a:r>
            <a:r>
              <a:rPr lang="en-US" sz="2400" b="1" dirty="0" smtClean="0"/>
              <a:t>=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树的深度</a:t>
            </a:r>
            <a:endParaRPr lang="en-US" sz="2400" b="1" i="1" dirty="0">
              <a:solidFill>
                <a:srgbClr val="0000CC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二叉树 </a:t>
            </a:r>
            <a:r>
              <a:rPr lang="en-US" sz="3600" b="1" dirty="0" smtClean="0">
                <a:solidFill>
                  <a:srgbClr val="0000CC"/>
                </a:solidFill>
              </a:rPr>
              <a:t>(2)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2255" b="14820"/>
          <a:stretch/>
        </p:blipFill>
        <p:spPr bwMode="auto">
          <a:xfrm>
            <a:off x="1447800" y="4474994"/>
            <a:ext cx="2731273" cy="245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01871" y="4855994"/>
            <a:ext cx="2743200" cy="14465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200" dirty="0" smtClean="0"/>
              <a:t>结点</a:t>
            </a:r>
            <a:r>
              <a:rPr lang="en-US" sz="2200" dirty="0" smtClean="0"/>
              <a:t>2</a:t>
            </a:r>
            <a:r>
              <a:rPr lang="zh-CN" altLang="en-US" sz="2200" dirty="0" smtClean="0"/>
              <a:t>的深度</a:t>
            </a:r>
            <a:r>
              <a:rPr lang="en-US" sz="2200" dirty="0" smtClean="0"/>
              <a:t> = 1</a:t>
            </a:r>
          </a:p>
          <a:p>
            <a:r>
              <a:rPr lang="zh-CN" altLang="en-US" sz="2200" dirty="0" smtClean="0"/>
              <a:t>树</a:t>
            </a:r>
            <a:r>
              <a:rPr lang="en-US" sz="2200" i="1" dirty="0" smtClean="0"/>
              <a:t>T</a:t>
            </a:r>
            <a:r>
              <a:rPr lang="en-US" sz="2200" dirty="0" smtClean="0"/>
              <a:t> </a:t>
            </a:r>
            <a:r>
              <a:rPr lang="zh-CN" altLang="en-US" sz="2200" dirty="0" smtClean="0"/>
              <a:t>的深度 </a:t>
            </a:r>
            <a:r>
              <a:rPr lang="en-US" sz="2200" dirty="0" smtClean="0"/>
              <a:t>= 3</a:t>
            </a:r>
          </a:p>
          <a:p>
            <a:r>
              <a:rPr lang="zh-CN" altLang="en-US" sz="2200" dirty="0" smtClean="0"/>
              <a:t>结点</a:t>
            </a:r>
            <a:r>
              <a:rPr lang="en-US" sz="2200" dirty="0" smtClean="0"/>
              <a:t>2</a:t>
            </a:r>
            <a:r>
              <a:rPr lang="zh-CN" altLang="en-US" sz="2200" dirty="0" smtClean="0"/>
              <a:t>的高度</a:t>
            </a:r>
            <a:r>
              <a:rPr lang="en-US" sz="2200" dirty="0" smtClean="0"/>
              <a:t> = 2</a:t>
            </a:r>
          </a:p>
          <a:p>
            <a:r>
              <a:rPr lang="zh-CN" altLang="en-US" sz="2200" dirty="0" smtClean="0"/>
              <a:t>树</a:t>
            </a:r>
            <a:r>
              <a:rPr lang="en-US" sz="2200" i="1" dirty="0" smtClean="0"/>
              <a:t>T </a:t>
            </a:r>
            <a:r>
              <a:rPr lang="zh-CN" altLang="en-US" sz="2200" dirty="0" smtClean="0"/>
              <a:t>的高度</a:t>
            </a:r>
            <a:r>
              <a:rPr lang="en-US" sz="2200" dirty="0" smtClean="0"/>
              <a:t> = 3</a:t>
            </a:r>
            <a:endParaRPr lang="en-US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72623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1219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b="1" i="1" dirty="0" smtClean="0">
                <a:solidFill>
                  <a:srgbClr val="C00000"/>
                </a:solidFill>
              </a:rPr>
              <a:t>完全二叉树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是一个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所有叶子结点在同样深度</a:t>
            </a:r>
            <a:r>
              <a:rPr lang="zh-CN" altLang="en-US" sz="2400" b="1" dirty="0" smtClean="0"/>
              <a:t>，而且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每个非叶节点都有两个孩子</a:t>
            </a:r>
            <a:r>
              <a:rPr lang="zh-CN" altLang="en-US" sz="2400" b="1" dirty="0" smtClean="0"/>
              <a:t>结点的二叉树。</a:t>
            </a:r>
            <a:endParaRPr lang="en-US" sz="2400" b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完全二叉树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2938" y="3159204"/>
            <a:ext cx="12372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/>
              <a:t>高度为</a:t>
            </a:r>
            <a:r>
              <a:rPr lang="en-US" altLang="zh-CN" sz="2200" dirty="0" smtClean="0"/>
              <a:t>3</a:t>
            </a:r>
            <a:r>
              <a:rPr lang="zh-CN" altLang="en-US" sz="2200" dirty="0" smtClean="0"/>
              <a:t>的完全二叉树</a:t>
            </a:r>
            <a:endParaRPr lang="en-US" sz="2200" dirty="0"/>
          </a:p>
        </p:txBody>
      </p:sp>
      <p:pic>
        <p:nvPicPr>
          <p:cNvPr id="4904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667000"/>
            <a:ext cx="6172199" cy="204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5039802"/>
            <a:ext cx="68520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0000CC"/>
                </a:solidFill>
              </a:rPr>
              <a:t>在完全二叉树中，高度为</a:t>
            </a:r>
            <a:r>
              <a:rPr lang="en-US" sz="2200" dirty="0" smtClean="0">
                <a:solidFill>
                  <a:srgbClr val="0000CC"/>
                </a:solidFill>
              </a:rPr>
              <a:t> </a:t>
            </a:r>
            <a:r>
              <a:rPr lang="en-US" sz="2200" i="1" dirty="0" smtClean="0">
                <a:solidFill>
                  <a:srgbClr val="0000CC"/>
                </a:solidFill>
              </a:rPr>
              <a:t>h </a:t>
            </a:r>
            <a:r>
              <a:rPr lang="zh-CN" altLang="en-US" sz="2200" dirty="0" smtClean="0">
                <a:solidFill>
                  <a:srgbClr val="0000CC"/>
                </a:solidFill>
              </a:rPr>
              <a:t>的结点数？</a:t>
            </a:r>
            <a:endParaRPr lang="en-US" sz="2200" dirty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3200" y="502920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2</a:t>
            </a:r>
            <a:r>
              <a:rPr lang="en-US" sz="2200" i="1" baseline="30000" dirty="0">
                <a:solidFill>
                  <a:srgbClr val="FF0000"/>
                </a:solidFill>
              </a:rPr>
              <a:t>h</a:t>
            </a:r>
            <a:r>
              <a:rPr lang="en-US" sz="2200" i="1" baseline="30000" dirty="0" smtClean="0">
                <a:solidFill>
                  <a:srgbClr val="FF0000"/>
                </a:solidFill>
              </a:rPr>
              <a:t>+</a:t>
            </a:r>
            <a:r>
              <a:rPr lang="en-US" sz="2200" baseline="30000" dirty="0" smtClean="0">
                <a:solidFill>
                  <a:srgbClr val="FF0000"/>
                </a:solidFill>
              </a:rPr>
              <a:t>1 </a:t>
            </a:r>
            <a:r>
              <a:rPr lang="en-US" sz="2200" dirty="0" smtClean="0">
                <a:solidFill>
                  <a:srgbClr val="FF0000"/>
                </a:solidFill>
              </a:rPr>
              <a:t>–1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5523316"/>
            <a:ext cx="5791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0000CC"/>
                </a:solidFill>
              </a:rPr>
              <a:t>有</a:t>
            </a:r>
            <a:r>
              <a:rPr lang="en-US" sz="2200" dirty="0" smtClean="0">
                <a:solidFill>
                  <a:srgbClr val="0000CC"/>
                </a:solidFill>
              </a:rPr>
              <a:t> </a:t>
            </a:r>
            <a:r>
              <a:rPr lang="en-US" sz="2200" i="1" dirty="0" smtClean="0">
                <a:solidFill>
                  <a:srgbClr val="0000CC"/>
                </a:solidFill>
              </a:rPr>
              <a:t>n</a:t>
            </a:r>
            <a:r>
              <a:rPr lang="en-US" sz="2200" dirty="0" smtClean="0">
                <a:solidFill>
                  <a:srgbClr val="0000CC"/>
                </a:solidFill>
              </a:rPr>
              <a:t> </a:t>
            </a:r>
            <a:r>
              <a:rPr lang="zh-CN" altLang="en-US" sz="2200" dirty="0" smtClean="0">
                <a:solidFill>
                  <a:srgbClr val="0000CC"/>
                </a:solidFill>
              </a:rPr>
              <a:t>个结点的完全二叉树的高度</a:t>
            </a:r>
            <a:r>
              <a:rPr lang="en-US" sz="2200" dirty="0" smtClean="0">
                <a:solidFill>
                  <a:srgbClr val="0000CC"/>
                </a:solidFill>
              </a:rPr>
              <a:t>?</a:t>
            </a:r>
            <a:endParaRPr lang="en-US" sz="2200" dirty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3200" y="5512714"/>
            <a:ext cx="1752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rgbClr val="FF0000"/>
                </a:solidFill>
              </a:rPr>
              <a:t>lg</a:t>
            </a:r>
            <a:r>
              <a:rPr lang="en-US" sz="2200" dirty="0" smtClean="0">
                <a:solidFill>
                  <a:srgbClr val="FF0000"/>
                </a:solidFill>
              </a:rPr>
              <a:t>(</a:t>
            </a:r>
            <a:r>
              <a:rPr lang="en-US" sz="2200" i="1" dirty="0" smtClean="0">
                <a:solidFill>
                  <a:srgbClr val="FF0000"/>
                </a:solidFill>
              </a:rPr>
              <a:t>n</a:t>
            </a:r>
            <a:r>
              <a:rPr lang="en-US" sz="2200" dirty="0" smtClean="0">
                <a:solidFill>
                  <a:srgbClr val="FF0000"/>
                </a:solidFill>
              </a:rPr>
              <a:t>+1) – 1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76089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5|0.1|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|0.6|0|1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1|0.5|0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9900"/>
      </a:accent1>
      <a:accent2>
        <a:srgbClr val="00FFFF"/>
      </a:accent2>
      <a:accent3>
        <a:srgbClr val="FFFF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19936</TotalTime>
  <Words>2508</Words>
  <Application>Microsoft Office PowerPoint</Application>
  <PresentationFormat>全屏显示(4:3)</PresentationFormat>
  <Paragraphs>303</Paragraphs>
  <Slides>41</Slides>
  <Notes>37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3" baseType="lpstr">
      <vt:lpstr>Default Design</vt:lpstr>
      <vt:lpstr>Equation</vt:lpstr>
      <vt:lpstr>算法设计与分析  第六章：堆和堆排序</vt:lpstr>
      <vt:lpstr>幻灯片 2</vt:lpstr>
      <vt:lpstr>幻灯片 3</vt:lpstr>
      <vt:lpstr>幻灯片 4</vt:lpstr>
      <vt:lpstr>幻灯片 5</vt:lpstr>
      <vt:lpstr>主要内容</vt:lpstr>
      <vt:lpstr>二叉树 (1)</vt:lpstr>
      <vt:lpstr>二叉树 (2)</vt:lpstr>
      <vt:lpstr>完全二叉树</vt:lpstr>
      <vt:lpstr>近似完全二叉树 (1)</vt:lpstr>
      <vt:lpstr>近似完全二叉树 (2)</vt:lpstr>
      <vt:lpstr>堆</vt:lpstr>
      <vt:lpstr>堆 (续)</vt:lpstr>
      <vt:lpstr>用数组实现堆</vt:lpstr>
      <vt:lpstr>数组实现 (续)</vt:lpstr>
      <vt:lpstr>堆的基本操作</vt:lpstr>
      <vt:lpstr>维护堆的性质</vt:lpstr>
      <vt:lpstr>演示 Max-Heapify</vt:lpstr>
      <vt:lpstr>算法 Max-Heapify</vt:lpstr>
      <vt:lpstr>建堆</vt:lpstr>
      <vt:lpstr>建堆: 举例</vt:lpstr>
      <vt:lpstr>建堆: 正确性</vt:lpstr>
      <vt:lpstr>建堆: 分析(1)</vt:lpstr>
      <vt:lpstr>建堆: 分析 (2)</vt:lpstr>
      <vt:lpstr>堆排序算法: 思想</vt:lpstr>
      <vt:lpstr>堆排序: 伪代码</vt:lpstr>
      <vt:lpstr>堆排序: 举例</vt:lpstr>
      <vt:lpstr>Heapsort Algorithm: Analysis</vt:lpstr>
      <vt:lpstr>优先队列</vt:lpstr>
      <vt:lpstr>优先队列操作</vt:lpstr>
      <vt:lpstr>用堆实现优先队列的操作</vt:lpstr>
      <vt:lpstr>Heap-Extract-Max</vt:lpstr>
      <vt:lpstr>Heap-Increase-Key</vt:lpstr>
      <vt:lpstr>Heap-Increase-Key: 举例</vt:lpstr>
      <vt:lpstr>Max-Heap-Insert</vt:lpstr>
      <vt:lpstr>用堆实现优先队列: 总结</vt:lpstr>
      <vt:lpstr>优先队列的其他操作</vt:lpstr>
      <vt:lpstr>改进Find(S, x)</vt:lpstr>
      <vt:lpstr>改进Find(S, x) (续)</vt:lpstr>
      <vt:lpstr>改进Find(S, x) (续)</vt:lpstr>
      <vt:lpstr>改进Find(S, x) (续)</vt:lpstr>
    </vt:vector>
  </TitlesOfParts>
  <Company>SUNY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</dc:title>
  <dc:creator>SUNY Learning Network</dc:creator>
  <cp:lastModifiedBy>apple</cp:lastModifiedBy>
  <cp:revision>783</cp:revision>
  <dcterms:created xsi:type="dcterms:W3CDTF">1998-05-26T01:10:06Z</dcterms:created>
  <dcterms:modified xsi:type="dcterms:W3CDTF">2020-04-08T23:59:59Z</dcterms:modified>
</cp:coreProperties>
</file>