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media/image6.jpg" ContentType="image/png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sldIdLst>
    <p:sldId id="259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82" d="100"/>
          <a:sy n="82" d="100"/>
        </p:scale>
        <p:origin x="9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kaggle.com/datasets/heesoo37/120-years-of-olympic-history-athletes-and-result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62" y="635125"/>
            <a:ext cx="10167791" cy="213056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120 Years of Olympic History: Athletes and 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3077190"/>
            <a:ext cx="4938397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Shijie Cheng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51B2E6-48A8-73A9-EC05-8321D853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6323"/>
            <a:ext cx="12192000" cy="2567093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DF97FAD-3E1B-CE5F-17F1-FEE88107A9A4}"/>
              </a:ext>
            </a:extLst>
          </p:cNvPr>
          <p:cNvCxnSpPr/>
          <p:nvPr/>
        </p:nvCxnSpPr>
        <p:spPr>
          <a:xfrm>
            <a:off x="0" y="2883877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778253"/>
            <a:ext cx="4912946" cy="24068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Spanning over a century, the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Olympic Games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have witnessed the triumphs and challenges of generations, making Olympic history a rich data that mirrors global cultural and social developments.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C50F9F-D41B-A20E-CB78-7951A6FEA05C}"/>
              </a:ext>
            </a:extLst>
          </p:cNvPr>
          <p:cNvSpPr txBox="1"/>
          <p:nvPr/>
        </p:nvSpPr>
        <p:spPr>
          <a:xfrm>
            <a:off x="444500" y="1311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827761-3DA9-CE38-10B4-26B2865CC143}"/>
              </a:ext>
            </a:extLst>
          </p:cNvPr>
          <p:cNvSpPr txBox="1">
            <a:spLocks/>
          </p:cNvSpPr>
          <p:nvPr/>
        </p:nvSpPr>
        <p:spPr>
          <a:xfrm>
            <a:off x="6329484" y="1778252"/>
            <a:ext cx="4772270" cy="2406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Utilizing two comprehensive datasets from Kaggle,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plan to examine the development history of the Olympics, focusing on: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81FDF0-5D8E-FBB3-2056-4A45591C5187}"/>
              </a:ext>
            </a:extLst>
          </p:cNvPr>
          <p:cNvSpPr txBox="1"/>
          <p:nvPr/>
        </p:nvSpPr>
        <p:spPr>
          <a:xfrm>
            <a:off x="6329484" y="1311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Objective</a:t>
            </a:r>
            <a:endParaRPr lang="zh-CN" alt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EF94C2B-59AC-CEB7-E69B-41CFCDDB9106}"/>
              </a:ext>
            </a:extLst>
          </p:cNvPr>
          <p:cNvSpPr txBox="1">
            <a:spLocks/>
          </p:cNvSpPr>
          <p:nvPr/>
        </p:nvSpPr>
        <p:spPr>
          <a:xfrm>
            <a:off x="6329483" y="3013954"/>
            <a:ext cx="4397131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1. Medal distribution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B4E7389-A467-855E-CD0B-40D9780A0CDF}"/>
              </a:ext>
            </a:extLst>
          </p:cNvPr>
          <p:cNvSpPr txBox="1">
            <a:spLocks/>
          </p:cNvSpPr>
          <p:nvPr/>
        </p:nvSpPr>
        <p:spPr>
          <a:xfrm>
            <a:off x="6329484" y="3371618"/>
            <a:ext cx="4397131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2. Athlete demographics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487DDDB-246D-74D0-1B4F-30B2399AB4F4}"/>
              </a:ext>
            </a:extLst>
          </p:cNvPr>
          <p:cNvSpPr txBox="1">
            <a:spLocks/>
          </p:cNvSpPr>
          <p:nvPr/>
        </p:nvSpPr>
        <p:spPr>
          <a:xfrm>
            <a:off x="6329484" y="3725036"/>
            <a:ext cx="4397131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3. National performances (China vs. US)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D99E2F-5892-53CD-A234-0F4153DCC4B3}"/>
              </a:ext>
            </a:extLst>
          </p:cNvPr>
          <p:cNvSpPr txBox="1"/>
          <p:nvPr/>
        </p:nvSpPr>
        <p:spPr>
          <a:xfrm>
            <a:off x="444502" y="42232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Data Source</a:t>
            </a:r>
            <a:endParaRPr lang="zh-CN" alt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624D84E-4D28-BFE0-EB7E-3F4CDAE1B36A}"/>
              </a:ext>
            </a:extLst>
          </p:cNvPr>
          <p:cNvSpPr txBox="1">
            <a:spLocks/>
          </p:cNvSpPr>
          <p:nvPr/>
        </p:nvSpPr>
        <p:spPr>
          <a:xfrm>
            <a:off x="444500" y="4717895"/>
            <a:ext cx="10282115" cy="2406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https://www.kaggle.com/datasets/heesoo37/120-years-of-olympic-history-athletes-and-results/data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athlete_events.csv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Contains records of individual athletes' performances across different Olympic Games, including details like the athlete's name, sex, age, team, NOC code, the game year, sport, event, and medals won.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noc_regions.csv: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Provides a mapping between the NOC codes and the corresponding countries or regions, facilitating an understanding of the athletes' national affiliations.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FCEDFE4-4A88-83A3-E91A-C395AB3FD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96" y="110852"/>
            <a:ext cx="4242775" cy="8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Extraction, Transform, and Load (ETL)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C50F9F-D41B-A20E-CB78-7951A6FEA05C}"/>
              </a:ext>
            </a:extLst>
          </p:cNvPr>
          <p:cNvSpPr txBox="1"/>
          <p:nvPr/>
        </p:nvSpPr>
        <p:spPr>
          <a:xfrm>
            <a:off x="444500" y="13435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athlete_events.csv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81FDF0-5D8E-FBB3-2056-4A45591C5187}"/>
              </a:ext>
            </a:extLst>
          </p:cNvPr>
          <p:cNvSpPr txBox="1"/>
          <p:nvPr/>
        </p:nvSpPr>
        <p:spPr>
          <a:xfrm>
            <a:off x="8288498" y="1343551"/>
            <a:ext cx="2251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noc_regions.csv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FCEDFE4-4A88-83A3-E91A-C395AB3F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96" y="110852"/>
            <a:ext cx="4242775" cy="8933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8C61A7-3013-7B4F-F496-A8F7251D8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" y="1866763"/>
            <a:ext cx="7795830" cy="20538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57DF6-8C9F-013E-D217-055BCBEA6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03" y="1849854"/>
            <a:ext cx="3210373" cy="210531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24D84E-4D28-BFE0-EB7E-3F4CDAE1B36A}"/>
              </a:ext>
            </a:extLst>
          </p:cNvPr>
          <p:cNvSpPr txBox="1">
            <a:spLocks/>
          </p:cNvSpPr>
          <p:nvPr/>
        </p:nvSpPr>
        <p:spPr>
          <a:xfrm>
            <a:off x="315547" y="4143488"/>
            <a:ext cx="4373684" cy="411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zh-CN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1. M</a:t>
            </a:r>
            <a:r>
              <a:rPr lang="en-US" altLang="zh-CN" sz="1600" b="1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erge these two datasets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294771-167C-1E5D-3C95-9AFA9ACF5CC5}"/>
              </a:ext>
            </a:extLst>
          </p:cNvPr>
          <p:cNvSpPr txBox="1">
            <a:spLocks/>
          </p:cNvSpPr>
          <p:nvPr/>
        </p:nvSpPr>
        <p:spPr>
          <a:xfrm>
            <a:off x="315547" y="4555035"/>
            <a:ext cx="4268176" cy="411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zh-CN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 Removed some redundant columns</a:t>
            </a:r>
            <a:endParaRPr lang="en-US" altLang="zh-CN" sz="1600" b="1" dirty="0"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C1EA23D-B288-C87F-021C-E55811147597}"/>
              </a:ext>
            </a:extLst>
          </p:cNvPr>
          <p:cNvSpPr txBox="1">
            <a:spLocks/>
          </p:cNvSpPr>
          <p:nvPr/>
        </p:nvSpPr>
        <p:spPr>
          <a:xfrm>
            <a:off x="644302" y="4966582"/>
            <a:ext cx="3838564" cy="411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1. "Team", "NOC", and "region" all mean the country of players</a:t>
            </a:r>
            <a:endParaRPr lang="en-US" altLang="zh-CN" sz="1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24DC524-1E33-ED53-E60E-B3E6B559A7BB}"/>
              </a:ext>
            </a:extLst>
          </p:cNvPr>
          <p:cNvSpPr txBox="1">
            <a:spLocks/>
          </p:cNvSpPr>
          <p:nvPr/>
        </p:nvSpPr>
        <p:spPr>
          <a:xfrm>
            <a:off x="644302" y="5644775"/>
            <a:ext cx="3704960" cy="54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2. The "notes" column is irrelevant to the topic of my project.</a:t>
            </a:r>
            <a:endParaRPr lang="en-US" altLang="zh-CN" sz="1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DF9B014-86CB-172E-0EDC-C3B436E7B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16" y="4647649"/>
            <a:ext cx="6961982" cy="154633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ECB2FE9-6F33-A736-AE1E-E9A0E205943F}"/>
              </a:ext>
            </a:extLst>
          </p:cNvPr>
          <p:cNvSpPr txBox="1"/>
          <p:nvPr/>
        </p:nvSpPr>
        <p:spPr>
          <a:xfrm>
            <a:off x="4505294" y="40921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Final </a:t>
            </a:r>
            <a:r>
              <a:rPr lang="en-US" altLang="zh-CN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DataFrame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27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Exploratory Data Analysis (EDA)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C50F9F-D41B-A20E-CB78-7951A6FEA05C}"/>
              </a:ext>
            </a:extLst>
          </p:cNvPr>
          <p:cNvSpPr txBox="1"/>
          <p:nvPr/>
        </p:nvSpPr>
        <p:spPr>
          <a:xfrm>
            <a:off x="444500" y="1311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Medal distribution 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FCEDFE4-4A88-83A3-E91A-C395AB3F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96" y="110852"/>
            <a:ext cx="4242775" cy="8933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24DC524-1E33-ED53-E60E-B3E6B559A7BB}"/>
              </a:ext>
            </a:extLst>
          </p:cNvPr>
          <p:cNvSpPr txBox="1">
            <a:spLocks/>
          </p:cNvSpPr>
          <p:nvPr/>
        </p:nvSpPr>
        <p:spPr>
          <a:xfrm>
            <a:off x="444500" y="5338465"/>
            <a:ext cx="4830885" cy="411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In 120 years of Olympic history,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the United States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dominated the gold and medal standings by a breakneck margin.</a:t>
            </a:r>
            <a:endParaRPr lang="en-US" altLang="zh-CN" sz="1600" b="1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9E46C-9AEF-6D7C-46A2-73C9593B8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0" y="1160585"/>
            <a:ext cx="5589971" cy="55899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1E62C5-E046-9E58-C553-E69C4B983A3E}"/>
              </a:ext>
            </a:extLst>
          </p:cNvPr>
          <p:cNvSpPr txBox="1">
            <a:spLocks/>
          </p:cNvSpPr>
          <p:nvPr/>
        </p:nvSpPr>
        <p:spPr>
          <a:xfrm>
            <a:off x="444498" y="1795487"/>
            <a:ext cx="4830885" cy="1507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As of the 2016 Summer Olympics,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the United States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 took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first place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by a wide margin, winning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2,544 medals and 1035 gold medals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, which are both nearly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twice as many as the second-place Russia.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7672C5-E107-6053-A04A-1025CA8C0837}"/>
              </a:ext>
            </a:extLst>
          </p:cNvPr>
          <p:cNvSpPr txBox="1">
            <a:spLocks/>
          </p:cNvSpPr>
          <p:nvPr/>
        </p:nvSpPr>
        <p:spPr>
          <a:xfrm>
            <a:off x="444496" y="3292550"/>
            <a:ext cx="4830885" cy="1507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CN" sz="16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China</a:t>
            </a:r>
            <a:r>
              <a:rPr lang="en-US" altLang="zh-CN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 well-known sports powerhouse, is only in </a:t>
            </a:r>
            <a:r>
              <a:rPr lang="en-US" altLang="zh-CN" sz="16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seventh place</a:t>
            </a:r>
            <a:r>
              <a:rPr lang="en-US" altLang="zh-CN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behind the United Kingdom, France and Italy. </a:t>
            </a:r>
            <a:br>
              <a:rPr lang="en-US" altLang="zh-CN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zh-CN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(The reason for this will be found in the later section China vs. US)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77DA6-3FB4-1491-F604-E5D097A1F303}"/>
              </a:ext>
            </a:extLst>
          </p:cNvPr>
          <p:cNvSpPr txBox="1">
            <a:spLocks/>
          </p:cNvSpPr>
          <p:nvPr/>
        </p:nvSpPr>
        <p:spPr>
          <a:xfrm>
            <a:off x="444495" y="4863527"/>
            <a:ext cx="4830885" cy="411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zh-CN" sz="1800" b="1" dirty="0">
                <a:latin typeface="等线" panose="02010600030101010101" pitchFamily="2" charset="-122"/>
                <a:cs typeface="Arial" panose="020B0604020202020204" pitchFamily="34" charset="0"/>
              </a:rPr>
              <a:t>Conclusion:</a:t>
            </a:r>
            <a:endParaRPr lang="en-US" altLang="zh-CN" sz="1800" b="1" dirty="0">
              <a:effectLst/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9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Athlete Demographics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C50F9F-D41B-A20E-CB78-7951A6FEA05C}"/>
              </a:ext>
            </a:extLst>
          </p:cNvPr>
          <p:cNvSpPr txBox="1"/>
          <p:nvPr/>
        </p:nvSpPr>
        <p:spPr>
          <a:xfrm>
            <a:off x="1731233" y="1311259"/>
            <a:ext cx="2394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Numbers of Athletes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FCEDFE4-4A88-83A3-E91A-C395AB3F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96" y="110852"/>
            <a:ext cx="4242775" cy="89334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FE7621-B9E2-779E-0562-7192C5AA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802423"/>
            <a:ext cx="4967653" cy="29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1CC5C3-F51B-BA97-BE5E-769DB406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61" y="1802423"/>
            <a:ext cx="4967653" cy="29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75759B-8827-AC6E-8560-C0A3C1913259}"/>
              </a:ext>
            </a:extLst>
          </p:cNvPr>
          <p:cNvSpPr txBox="1"/>
          <p:nvPr/>
        </p:nvSpPr>
        <p:spPr>
          <a:xfrm>
            <a:off x="7256096" y="1311259"/>
            <a:ext cx="3407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Trends of Women Participating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CD3E0-11F3-D38B-6FA3-B5B856B45AA2}"/>
              </a:ext>
            </a:extLst>
          </p:cNvPr>
          <p:cNvSpPr txBox="1"/>
          <p:nvPr/>
        </p:nvSpPr>
        <p:spPr>
          <a:xfrm>
            <a:off x="370016" y="5178150"/>
            <a:ext cx="57259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 number of participants in each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Summer Olympics is 4-8 times higher than in the Winter Olympics.</a:t>
            </a:r>
            <a:endParaRPr lang="zh-CN" alt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B2DE7D-8531-D0DD-126F-13CC261D8853}"/>
              </a:ext>
            </a:extLst>
          </p:cNvPr>
          <p:cNvSpPr txBox="1"/>
          <p:nvPr/>
        </p:nvSpPr>
        <p:spPr>
          <a:xfrm>
            <a:off x="370015" y="5915325"/>
            <a:ext cx="5725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 overall number of participants is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trending upwards.</a:t>
            </a:r>
            <a:endParaRPr lang="zh-CN" alt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FE4E5E-D744-9F36-A006-93F42149F8F7}"/>
              </a:ext>
            </a:extLst>
          </p:cNvPr>
          <p:cNvSpPr txBox="1"/>
          <p:nvPr/>
        </p:nvSpPr>
        <p:spPr>
          <a:xfrm>
            <a:off x="6096001" y="5178150"/>
            <a:ext cx="57259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 the beginning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, the Olympics was basically a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“man‘s sport”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 with only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single digit female athletes.</a:t>
            </a:r>
            <a:endParaRPr lang="zh-CN" alt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F009F8-3C2E-36FD-9ABE-D7F07E3DFAED}"/>
              </a:ext>
            </a:extLst>
          </p:cNvPr>
          <p:cNvSpPr txBox="1"/>
          <p:nvPr/>
        </p:nvSpPr>
        <p:spPr>
          <a:xfrm>
            <a:off x="6096000" y="5915325"/>
            <a:ext cx="57259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However,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 recent Olympics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, the number of male and female participants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has basically equalized.</a:t>
            </a:r>
            <a:endParaRPr lang="zh-CN" alt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5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National performances (China vs. US)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C50F9F-D41B-A20E-CB78-7951A6FEA05C}"/>
              </a:ext>
            </a:extLst>
          </p:cNvPr>
          <p:cNvSpPr txBox="1"/>
          <p:nvPr/>
        </p:nvSpPr>
        <p:spPr>
          <a:xfrm>
            <a:off x="974823" y="1261698"/>
            <a:ext cx="436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US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FCEDFE4-4A88-83A3-E91A-C395AB3F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96" y="110852"/>
            <a:ext cx="4242775" cy="8933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75759B-8827-AC6E-8560-C0A3C1913259}"/>
              </a:ext>
            </a:extLst>
          </p:cNvPr>
          <p:cNvSpPr txBox="1"/>
          <p:nvPr/>
        </p:nvSpPr>
        <p:spPr>
          <a:xfrm>
            <a:off x="7143588" y="1261698"/>
            <a:ext cx="3407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China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F009F8-3C2E-36FD-9ABE-D7F07E3DFAED}"/>
              </a:ext>
            </a:extLst>
          </p:cNvPr>
          <p:cNvSpPr txBox="1"/>
          <p:nvPr/>
        </p:nvSpPr>
        <p:spPr>
          <a:xfrm>
            <a:off x="360697" y="5489995"/>
            <a:ext cx="5651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United States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has maintained a relatively high and stable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number of participants and medals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throughout its 120-year Olympic history.</a:t>
            </a:r>
            <a:endParaRPr lang="zh-CN" alt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2789340-E39E-36C5-74CE-C473D9C8A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81" y="1659464"/>
            <a:ext cx="5593020" cy="16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FD7DE3F-DBA0-5D82-748D-4087A2AA3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81" y="3490091"/>
            <a:ext cx="5593020" cy="16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4034503-033C-265A-C752-C9E92CDE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7" y="1659464"/>
            <a:ext cx="5593020" cy="16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DD12761-CC00-8209-72E5-BC1AE911B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7" y="3481319"/>
            <a:ext cx="5593020" cy="16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D23CAE9-82D9-B732-5621-4123864A931E}"/>
              </a:ext>
            </a:extLst>
          </p:cNvPr>
          <p:cNvSpPr txBox="1"/>
          <p:nvPr/>
        </p:nvSpPr>
        <p:spPr>
          <a:xfrm>
            <a:off x="6058601" y="5489995"/>
            <a:ext cx="5651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China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 only started to win medals and have a relatively high and stable number of participants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until 1984.</a:t>
            </a:r>
            <a:endParaRPr lang="zh-CN" alt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 Prediction (China vs. US)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C50F9F-D41B-A20E-CB78-7951A6FEA05C}"/>
              </a:ext>
            </a:extLst>
          </p:cNvPr>
          <p:cNvSpPr txBox="1"/>
          <p:nvPr/>
        </p:nvSpPr>
        <p:spPr>
          <a:xfrm>
            <a:off x="974823" y="1353502"/>
            <a:ext cx="436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Medal Number Prediction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FCEDFE4-4A88-83A3-E91A-C395AB3F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96" y="110852"/>
            <a:ext cx="4242775" cy="8933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75759B-8827-AC6E-8560-C0A3C1913259}"/>
              </a:ext>
            </a:extLst>
          </p:cNvPr>
          <p:cNvSpPr txBox="1"/>
          <p:nvPr/>
        </p:nvSpPr>
        <p:spPr>
          <a:xfrm>
            <a:off x="7256096" y="1353502"/>
            <a:ext cx="3407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Athletes Number Prediction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F7E44A-94B3-DC99-4BA5-74401E77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6" y="1789087"/>
            <a:ext cx="5651501" cy="362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BF93B59-1A37-3D1B-C797-7DFDAEAA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97" y="1789088"/>
            <a:ext cx="5651501" cy="362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B3D708-1307-8A3C-0D36-1F32DA1F3D3B}"/>
              </a:ext>
            </a:extLst>
          </p:cNvPr>
          <p:cNvSpPr txBox="1"/>
          <p:nvPr/>
        </p:nvSpPr>
        <p:spPr>
          <a:xfrm>
            <a:off x="444500" y="5573671"/>
            <a:ext cx="11219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Although United States is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ahead of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 China so far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 terms of both number of medals and participants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, in the future China seems </a:t>
            </a:r>
            <a:r>
              <a:rPr lang="en-US" altLang="zh-C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have a tendency to overtake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 US in both parts.</a:t>
            </a:r>
            <a:endParaRPr lang="zh-CN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3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527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Segoe UI</vt:lpstr>
      <vt:lpstr>Segoe UI Semibold</vt:lpstr>
      <vt:lpstr>Office Theme</vt:lpstr>
      <vt:lpstr>120 Years of Olympic History: Athletes and Results</vt:lpstr>
      <vt:lpstr>Intro</vt:lpstr>
      <vt:lpstr>Extraction, Transform, and Load (ETL)</vt:lpstr>
      <vt:lpstr>Exploratory Data Analysis (EDA)</vt:lpstr>
      <vt:lpstr>Athlete Demographics</vt:lpstr>
      <vt:lpstr>National performances (China vs. US)</vt:lpstr>
      <vt:lpstr>Model Prediction (China vs. US)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2024-04-23T06:46:43Z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