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1352" r:id="rId2"/>
    <p:sldId id="1777" r:id="rId3"/>
    <p:sldId id="1779" r:id="rId4"/>
    <p:sldId id="1735" r:id="rId5"/>
    <p:sldId id="1636" r:id="rId6"/>
    <p:sldId id="1637" r:id="rId7"/>
    <p:sldId id="1642" r:id="rId8"/>
    <p:sldId id="1639" r:id="rId9"/>
    <p:sldId id="1644" r:id="rId10"/>
    <p:sldId id="1736" r:id="rId11"/>
    <p:sldId id="1643" r:id="rId12"/>
    <p:sldId id="1645" r:id="rId13"/>
    <p:sldId id="1648" r:id="rId14"/>
    <p:sldId id="1649" r:id="rId15"/>
    <p:sldId id="1737" r:id="rId16"/>
    <p:sldId id="1738" r:id="rId17"/>
    <p:sldId id="1668" r:id="rId18"/>
    <p:sldId id="1740" r:id="rId19"/>
    <p:sldId id="1741" r:id="rId20"/>
    <p:sldId id="1652" r:id="rId21"/>
    <p:sldId id="1653" r:id="rId22"/>
    <p:sldId id="1666" r:id="rId23"/>
    <p:sldId id="1655" r:id="rId24"/>
    <p:sldId id="1654" r:id="rId25"/>
    <p:sldId id="1750" r:id="rId26"/>
    <p:sldId id="1822" r:id="rId27"/>
    <p:sldId id="1825" r:id="rId28"/>
    <p:sldId id="1656" r:id="rId29"/>
    <p:sldId id="1657" r:id="rId30"/>
    <p:sldId id="1658" r:id="rId31"/>
    <p:sldId id="1659" r:id="rId32"/>
    <p:sldId id="1694" r:id="rId33"/>
    <p:sldId id="1697" r:id="rId34"/>
    <p:sldId id="1696" r:id="rId35"/>
    <p:sldId id="1661" r:id="rId36"/>
    <p:sldId id="1662" r:id="rId37"/>
    <p:sldId id="1663" r:id="rId38"/>
    <p:sldId id="1664" r:id="rId39"/>
    <p:sldId id="1665" r:id="rId40"/>
    <p:sldId id="1749" r:id="rId41"/>
    <p:sldId id="1755" r:id="rId42"/>
    <p:sldId id="1756" r:id="rId43"/>
    <p:sldId id="1757" r:id="rId44"/>
    <p:sldId id="1758" r:id="rId45"/>
    <p:sldId id="1759" r:id="rId46"/>
    <p:sldId id="1760" r:id="rId47"/>
    <p:sldId id="1761" r:id="rId48"/>
    <p:sldId id="1762" r:id="rId49"/>
    <p:sldId id="1763" r:id="rId50"/>
    <p:sldId id="1764" r:id="rId51"/>
    <p:sldId id="1765" r:id="rId52"/>
    <p:sldId id="1766" r:id="rId53"/>
    <p:sldId id="1820" r:id="rId54"/>
    <p:sldId id="1633" r:id="rId5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4" autoAdjust="0"/>
    <p:restoredTop sz="97248" autoAdjust="0"/>
  </p:normalViewPr>
  <p:slideViewPr>
    <p:cSldViewPr snapToGrid="0">
      <p:cViewPr varScale="1">
        <p:scale>
          <a:sx n="208" d="100"/>
          <a:sy n="208" d="100"/>
        </p:scale>
        <p:origin x="208" y="4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0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Minters may decide to front run a Tx, if it is profitable.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Bitcoins do I have:    need to find all the UTXOs on chain that I can spend.   Typically done by wallet software (next lecture).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1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Bob’s &lt;sig&gt; ensures that miners cannot change the Tx outputs.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7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Mt. </a:t>
            </a:r>
            <a:r>
              <a:rPr lang="en-US" dirty="0" err="1"/>
              <a:t>Gox</a:t>
            </a:r>
            <a:r>
              <a:rPr lang="en-US" dirty="0"/>
              <a:t>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0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redeem script becomes public when spending Tx.     Several tricks make it possible to keep redeem script secret, unless there is a dispute   (Taproot)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2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Alice’s authentication:  out of band (cell phone, </a:t>
            </a:r>
            <a:r>
              <a:rPr lang="en-US" dirty="0" err="1"/>
              <a:t>pwd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5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redeem:  2-of-3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2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Bitcoin do I own?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1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Threshold signatures in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83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Tx in new block are removed from the </a:t>
            </a:r>
            <a:r>
              <a:rPr lang="en-US" dirty="0" err="1"/>
              <a:t>mempool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1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Miners want to be selected as often as possible:   can join multiple times to increase their chances.   Need to prevent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a canceled check:  no such thing as canceling a Tx.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8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-8</a:t>
            </a:r>
            <a:r>
              <a:rPr lang="en-US" baseline="0" dirty="0"/>
              <a:t> BTC = 1 Satoshi  ~ 0.01 cent</a:t>
            </a:r>
          </a:p>
          <a:p>
            <a:r>
              <a:rPr lang="en-US" baseline="0" dirty="0" err="1"/>
              <a:t>TxID</a:t>
            </a:r>
            <a:r>
              <a:rPr lang="en-US" baseline="0" dirty="0"/>
              <a:t> are unique – two Tx cannot have the same </a:t>
            </a:r>
            <a:r>
              <a:rPr lang="en-US" baseline="0" dirty="0" err="1"/>
              <a:t>TxID</a:t>
            </a:r>
            <a:r>
              <a:rPr lang="en-US" baseline="0" dirty="0"/>
              <a:t>, because inputs are unique.   The only exception is the </a:t>
            </a:r>
            <a:r>
              <a:rPr lang="en-US" baseline="0" dirty="0" err="1"/>
              <a:t>coinbase</a:t>
            </a:r>
            <a:r>
              <a:rPr lang="en-US" baseline="0" dirty="0"/>
              <a:t> Tx, which has no inputs, so that two </a:t>
            </a:r>
            <a:r>
              <a:rPr lang="en-US" baseline="0" dirty="0" err="1"/>
              <a:t>coinbase</a:t>
            </a:r>
            <a:r>
              <a:rPr lang="en-US" baseline="0" dirty="0"/>
              <a:t> Tx can have the same </a:t>
            </a:r>
            <a:r>
              <a:rPr lang="en-US" baseline="0" dirty="0" err="1"/>
              <a:t>TxID</a:t>
            </a:r>
            <a:r>
              <a:rPr lang="en-US" baseline="0" dirty="0"/>
              <a:t>.   To solve that, every </a:t>
            </a:r>
            <a:r>
              <a:rPr lang="en-US" baseline="0" dirty="0" err="1"/>
              <a:t>coinbase</a:t>
            </a:r>
            <a:r>
              <a:rPr lang="en-US" baseline="0" dirty="0"/>
              <a:t> Tx includes the block height in its </a:t>
            </a:r>
            <a:r>
              <a:rPr lang="en-US" baseline="0" dirty="0" err="1"/>
              <a:t>ScriptPk</a:t>
            </a:r>
            <a:r>
              <a:rPr lang="en-US" baseline="0" dirty="0"/>
              <a:t>  (BIP 34).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ScriptPK</a:t>
            </a:r>
            <a:r>
              <a:rPr lang="en-US" dirty="0"/>
              <a:t> specifies who or how can spend.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 UTXOs can be forgotten.   They are no longer needed for block validation.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6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Fees:  Tx1   0.00005 BTC ≈ .5$,    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Fees:  Tx2   0.002 BTC ≈ 20$. </a:t>
            </a:r>
          </a:p>
          <a:p>
            <a:r>
              <a:rPr lang="en-US" dirty="0"/>
              <a:t>Low Tx fee in Tx means Tx will remain unconfirmed (sit in </a:t>
            </a:r>
            <a:r>
              <a:rPr lang="en-US" dirty="0" err="1"/>
              <a:t>mempool</a:t>
            </a:r>
            <a:r>
              <a:rPr lang="en-US" dirty="0"/>
              <a:t>).  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</a:t>
            </a:r>
            <a:r>
              <a:rPr lang="en-US" dirty="0" err="1"/>
              <a:t>frontrun</a:t>
            </a:r>
            <a:r>
              <a:rPr lang="en-US" dirty="0"/>
              <a:t> a Tx:   submit a Tx with a higher Tx fee.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16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 depends on network congestion,  price of BTC.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3/8/22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3/8/22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yptdoc.readthedocs.io/en/latest/intro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scrypt.studio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70" y="1765005"/>
            <a:ext cx="8502354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Mechanics of Bitcoin and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BE49-D5B5-6345-A235-211F5413DB85}"/>
              </a:ext>
            </a:extLst>
          </p:cNvPr>
          <p:cNvSpPr txBox="1"/>
          <p:nvPr/>
        </p:nvSpPr>
        <p:spPr>
          <a:xfrm>
            <a:off x="0" y="301962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n-lt"/>
              </a:rPr>
              <a:t>Risman Adnan </a:t>
            </a:r>
            <a:r>
              <a:rPr lang="en-US" sz="2800" dirty="0" err="1">
                <a:latin typeface="+mn-lt"/>
              </a:rPr>
              <a:t>Mattotorang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Ph.D</a:t>
            </a:r>
            <a:endParaRPr lang="en-US" sz="2800" dirty="0">
              <a:latin typeface="+mn-lt"/>
            </a:endParaRPr>
          </a:p>
          <a:p>
            <a:pPr algn="ctr"/>
            <a:r>
              <a:rPr lang="en-US" sz="2800" dirty="0">
                <a:latin typeface="+mn-lt"/>
              </a:rPr>
              <a:t>Telkom University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DB70E0-ECFE-B04E-ADED-2E92143FE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A37F5B-13F3-9841-856D-B2CFD9AC5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Bitcoin’s </a:t>
            </a:r>
            <a:r>
              <a:rPr lang="en-US" dirty="0" err="1"/>
              <a:t>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7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E6D-858D-094A-AAD9-A4544F67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6" y="-15146"/>
            <a:ext cx="8229600" cy="623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Bitcoin’s </a:t>
            </a:r>
            <a:r>
              <a:rPr lang="en-US" sz="3600" dirty="0" err="1"/>
              <a:t>Blockchain</a:t>
            </a:r>
            <a:r>
              <a:rPr lang="en-US" sz="3600" dirty="0"/>
              <a:t>:  </a:t>
            </a:r>
            <a:br>
              <a:rPr lang="en-US" sz="3600" dirty="0"/>
            </a:br>
            <a:r>
              <a:rPr lang="en-US" sz="1400" dirty="0"/>
              <a:t>A sequence of block headers, 80 bytes each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5FBEC-FDDB-934D-8601-D2420A752129}"/>
              </a:ext>
            </a:extLst>
          </p:cNvPr>
          <p:cNvSpPr/>
          <p:nvPr/>
        </p:nvSpPr>
        <p:spPr>
          <a:xfrm>
            <a:off x="126120" y="1495810"/>
            <a:ext cx="1135118" cy="2306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58992-6F79-6F43-B488-DCC7CE1F8429}"/>
              </a:ext>
            </a:extLst>
          </p:cNvPr>
          <p:cNvSpPr txBox="1"/>
          <p:nvPr/>
        </p:nvSpPr>
        <p:spPr>
          <a:xfrm>
            <a:off x="88511" y="885366"/>
            <a:ext cx="1159292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+mn-lt"/>
              </a:rPr>
              <a:t>Genesis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block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03B7A7-504C-FF44-9A3C-0FBE832ECFC6}"/>
              </a:ext>
            </a:extLst>
          </p:cNvPr>
          <p:cNvGrpSpPr/>
          <p:nvPr/>
        </p:nvGrpSpPr>
        <p:grpSpPr>
          <a:xfrm>
            <a:off x="262738" y="1008993"/>
            <a:ext cx="4478218" cy="4009588"/>
            <a:chOff x="262738" y="914397"/>
            <a:chExt cx="4478218" cy="40095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D3B48A-1AE2-4C4F-80A0-429BC9628C8F}"/>
                </a:ext>
              </a:extLst>
            </p:cNvPr>
            <p:cNvSpPr/>
            <p:nvPr/>
          </p:nvSpPr>
          <p:spPr>
            <a:xfrm>
              <a:off x="2175638" y="1384023"/>
              <a:ext cx="1157044" cy="2294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9A335-6922-D440-91EB-B50D4F2C6F53}"/>
                </a:ext>
              </a:extLst>
            </p:cNvPr>
            <p:cNvSpPr txBox="1"/>
            <p:nvPr/>
          </p:nvSpPr>
          <p:spPr>
            <a:xfrm>
              <a:off x="2175638" y="1384023"/>
              <a:ext cx="256531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version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b="1" dirty="0" err="1">
                  <a:latin typeface="+mn-lt"/>
                </a:rPr>
                <a:t>prev</a:t>
              </a:r>
              <a:r>
                <a:rPr lang="en-US" dirty="0">
                  <a:latin typeface="+mn-lt"/>
                </a:rPr>
                <a:t>	(32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time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bits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nonce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b="1" dirty="0">
                  <a:latin typeface="+mn-lt"/>
                </a:rPr>
                <a:t>Tx root</a:t>
              </a:r>
              <a:r>
                <a:rPr lang="en-US" dirty="0">
                  <a:latin typeface="+mn-lt"/>
                </a:rPr>
                <a:t>	(32 bytes)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F28565-A613-1C40-AB4A-C4482E1732B6}"/>
                </a:ext>
              </a:extLst>
            </p:cNvPr>
            <p:cNvCxnSpPr/>
            <p:nvPr/>
          </p:nvCxnSpPr>
          <p:spPr>
            <a:xfrm>
              <a:off x="3389582" y="3678903"/>
              <a:ext cx="11824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D13C24-5D35-564C-A9DA-3D997450819D}"/>
                </a:ext>
              </a:extLst>
            </p:cNvPr>
            <p:cNvSpPr txBox="1"/>
            <p:nvPr/>
          </p:nvSpPr>
          <p:spPr>
            <a:xfrm>
              <a:off x="3332682" y="3708113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80 bytes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7B98F414-8C0D-8C45-813F-68FF4E497ABA}"/>
                </a:ext>
              </a:extLst>
            </p:cNvPr>
            <p:cNvSpPr/>
            <p:nvPr/>
          </p:nvSpPr>
          <p:spPr>
            <a:xfrm>
              <a:off x="1513486" y="3724381"/>
              <a:ext cx="2285999" cy="119960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B75DD-2D4C-4849-A32A-CB935011BEC3}"/>
                </a:ext>
              </a:extLst>
            </p:cNvPr>
            <p:cNvSpPr/>
            <p:nvPr/>
          </p:nvSpPr>
          <p:spPr>
            <a:xfrm>
              <a:off x="1847642" y="4630438"/>
              <a:ext cx="178675" cy="21354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CF2071-F024-7B40-81F0-8E709DE1E78B}"/>
                </a:ext>
              </a:extLst>
            </p:cNvPr>
            <p:cNvSpPr/>
            <p:nvPr/>
          </p:nvSpPr>
          <p:spPr>
            <a:xfrm>
              <a:off x="3288037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B27EAA-436E-EF4B-97E8-F9E724A5EDE0}"/>
                </a:ext>
              </a:extLst>
            </p:cNvPr>
            <p:cNvSpPr/>
            <p:nvPr/>
          </p:nvSpPr>
          <p:spPr>
            <a:xfrm>
              <a:off x="2135721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3CAD8C-8E37-2949-9907-D2056EB1E69C}"/>
                </a:ext>
              </a:extLst>
            </p:cNvPr>
            <p:cNvSpPr/>
            <p:nvPr/>
          </p:nvSpPr>
          <p:spPr>
            <a:xfrm>
              <a:off x="2711879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561663-1A9A-DE4B-B928-812B62C95879}"/>
                </a:ext>
              </a:extLst>
            </p:cNvPr>
            <p:cNvSpPr/>
            <p:nvPr/>
          </p:nvSpPr>
          <p:spPr>
            <a:xfrm>
              <a:off x="2423800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1AA2CA-920D-3648-AC34-5B07CD65B9B9}"/>
                </a:ext>
              </a:extLst>
            </p:cNvPr>
            <p:cNvSpPr txBox="1"/>
            <p:nvPr/>
          </p:nvSpPr>
          <p:spPr>
            <a:xfrm>
              <a:off x="2397895" y="914397"/>
              <a:ext cx="647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BH</a:t>
              </a:r>
              <a:r>
                <a:rPr lang="en-US" baseline="-25000" dirty="0">
                  <a:latin typeface="+mn-lt"/>
                </a:rPr>
                <a:t>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D71439-DD36-234F-B93A-D857263A6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272" y="4349894"/>
              <a:ext cx="286154" cy="271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956264-3668-C040-B41D-17C4D7ACE5A0}"/>
                </a:ext>
              </a:extLst>
            </p:cNvPr>
            <p:cNvCxnSpPr/>
            <p:nvPr/>
          </p:nvCxnSpPr>
          <p:spPr>
            <a:xfrm flipV="1">
              <a:off x="2491870" y="4329971"/>
              <a:ext cx="222258" cy="3062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8B30F1-F89B-7240-9324-ADA64527F6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820" y="4332398"/>
              <a:ext cx="17500" cy="2887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E10937-E9E4-0842-A3DE-7A71925E00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0046" y="4335916"/>
              <a:ext cx="59371" cy="300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68AB84-DD27-B943-9201-5849B3FDF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1426" y="4034271"/>
              <a:ext cx="237198" cy="315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7AF4F6-4430-B94E-A4E7-7E04BFF7F9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8728" y="3901299"/>
              <a:ext cx="365376" cy="431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CF7CA5-D679-454B-B7CC-FC13E78359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7507" y="4042212"/>
              <a:ext cx="204534" cy="2901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BE8C83-BC76-5844-862F-9C5C17D82CF8}"/>
                </a:ext>
              </a:extLst>
            </p:cNvPr>
            <p:cNvSpPr/>
            <p:nvPr/>
          </p:nvSpPr>
          <p:spPr>
            <a:xfrm>
              <a:off x="2999958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024605-3A5D-654E-A2F6-8D1DE504A4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852" y="4341480"/>
              <a:ext cx="31968" cy="271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1CE466-2C17-A54C-AA38-D1C1C3FAAE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852" y="4341480"/>
              <a:ext cx="329516" cy="2720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A842D7-7575-844C-A7CF-39C660D1D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507" y="3905504"/>
              <a:ext cx="166307" cy="1204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9BFA8F-4BAE-4A49-9DAB-DEF4EBA55A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7697" y="3591096"/>
              <a:ext cx="21031" cy="3089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ular Callout 60">
              <a:extLst>
                <a:ext uri="{FF2B5EF4-FFF2-40B4-BE49-F238E27FC236}">
                  <a16:creationId xmlns:a16="http://schemas.microsoft.com/office/drawing/2014/main" id="{2624483D-CF83-FF4E-A43C-FAE32186367D}"/>
                </a:ext>
              </a:extLst>
            </p:cNvPr>
            <p:cNvSpPr/>
            <p:nvPr/>
          </p:nvSpPr>
          <p:spPr>
            <a:xfrm>
              <a:off x="262738" y="4197347"/>
              <a:ext cx="1349492" cy="237013"/>
            </a:xfrm>
            <a:prstGeom prst="wedgeRectCallout">
              <a:avLst>
                <a:gd name="adj1" fmla="val 65957"/>
                <a:gd name="adj2" fmla="val 162980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coinbase</a:t>
              </a:r>
              <a:r>
                <a:rPr lang="en-US" sz="1800" dirty="0"/>
                <a:t> Tx</a:t>
              </a:r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25C87609-7A1C-314B-AECA-32542B3FB4CF}"/>
                </a:ext>
              </a:extLst>
            </p:cNvPr>
            <p:cNvSpPr/>
            <p:nvPr/>
          </p:nvSpPr>
          <p:spPr>
            <a:xfrm>
              <a:off x="1346408" y="1369244"/>
              <a:ext cx="167078" cy="232956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2C9768D9-33F3-B84E-A6DA-45B1F28AD545}"/>
                </a:ext>
              </a:extLst>
            </p:cNvPr>
            <p:cNvCxnSpPr/>
            <p:nvPr/>
          </p:nvCxnSpPr>
          <p:spPr>
            <a:xfrm flipV="1">
              <a:off x="1513486" y="2017604"/>
              <a:ext cx="662152" cy="520581"/>
            </a:xfrm>
            <a:prstGeom prst="bentConnector3">
              <a:avLst>
                <a:gd name="adj1" fmla="val 35714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F9B3DA-C34E-6046-AEED-068AE99ECB70}"/>
                </a:ext>
              </a:extLst>
            </p:cNvPr>
            <p:cNvSpPr txBox="1"/>
            <p:nvPr/>
          </p:nvSpPr>
          <p:spPr>
            <a:xfrm>
              <a:off x="1559953" y="1654073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H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45C649E-0487-8040-A6C2-02A7BCAE0109}"/>
              </a:ext>
            </a:extLst>
          </p:cNvPr>
          <p:cNvGrpSpPr/>
          <p:nvPr/>
        </p:nvGrpSpPr>
        <p:grpSpPr>
          <a:xfrm>
            <a:off x="3785426" y="989353"/>
            <a:ext cx="3506889" cy="3967467"/>
            <a:chOff x="3785426" y="894757"/>
            <a:chExt cx="3506889" cy="396746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EB4F41A-84DC-0C41-8FF9-29AB3D6B0C1E}"/>
                </a:ext>
              </a:extLst>
            </p:cNvPr>
            <p:cNvGrpSpPr/>
            <p:nvPr/>
          </p:nvGrpSpPr>
          <p:grpSpPr>
            <a:xfrm>
              <a:off x="3785426" y="894757"/>
              <a:ext cx="3506889" cy="3967467"/>
              <a:chOff x="3848490" y="894757"/>
              <a:chExt cx="3506889" cy="396746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C093A47-D76E-674A-B80D-8951859EFA54}"/>
                  </a:ext>
                </a:extLst>
              </p:cNvPr>
              <p:cNvSpPr/>
              <p:nvPr/>
            </p:nvSpPr>
            <p:spPr>
              <a:xfrm>
                <a:off x="5510808" y="1322262"/>
                <a:ext cx="1157044" cy="2294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B10A1C-0CF4-B544-B5CD-C76A36A803DE}"/>
                  </a:ext>
                </a:extLst>
              </p:cNvPr>
              <p:cNvSpPr txBox="1"/>
              <p:nvPr/>
            </p:nvSpPr>
            <p:spPr>
              <a:xfrm>
                <a:off x="5510808" y="1322262"/>
                <a:ext cx="118673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 err="1">
                    <a:latin typeface="+mn-lt"/>
                  </a:rPr>
                  <a:t>prev</a:t>
                </a:r>
                <a:endParaRPr lang="en-US" b="1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>
                    <a:latin typeface="+mn-lt"/>
                  </a:rPr>
                  <a:t>Tx root</a:t>
                </a:r>
              </a:p>
            </p:txBody>
          </p:sp>
          <p:sp>
            <p:nvSpPr>
              <p:cNvPr id="71" name="Triangle 70">
                <a:extLst>
                  <a:ext uri="{FF2B5EF4-FFF2-40B4-BE49-F238E27FC236}">
                    <a16:creationId xmlns:a16="http://schemas.microsoft.com/office/drawing/2014/main" id="{2A5EF9CF-34CE-B14C-8E9F-0B25324FBD54}"/>
                  </a:ext>
                </a:extLst>
              </p:cNvPr>
              <p:cNvSpPr/>
              <p:nvPr/>
            </p:nvSpPr>
            <p:spPr>
              <a:xfrm>
                <a:off x="5069380" y="3662620"/>
                <a:ext cx="2285999" cy="1199604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AA2B07E-165C-BD41-B63D-625294DD13E2}"/>
                  </a:ext>
                </a:extLst>
              </p:cNvPr>
              <p:cNvSpPr/>
              <p:nvPr/>
            </p:nvSpPr>
            <p:spPr>
              <a:xfrm>
                <a:off x="5403536" y="4568677"/>
                <a:ext cx="178675" cy="2135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348F71B-8A4A-EC4D-A323-24E684F87805}"/>
                  </a:ext>
                </a:extLst>
              </p:cNvPr>
              <p:cNvSpPr/>
              <p:nvPr/>
            </p:nvSpPr>
            <p:spPr>
              <a:xfrm>
                <a:off x="6843931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C0184F-1C59-8C49-A9B5-1C84F57CCC1F}"/>
                  </a:ext>
                </a:extLst>
              </p:cNvPr>
              <p:cNvSpPr/>
              <p:nvPr/>
            </p:nvSpPr>
            <p:spPr>
              <a:xfrm>
                <a:off x="5691615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23264A2-EDA9-4B46-BCE6-00ADF872BA19}"/>
                  </a:ext>
                </a:extLst>
              </p:cNvPr>
              <p:cNvSpPr/>
              <p:nvPr/>
            </p:nvSpPr>
            <p:spPr>
              <a:xfrm>
                <a:off x="6267773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BC7157B-706B-944A-BFD6-7F78D1098047}"/>
                  </a:ext>
                </a:extLst>
              </p:cNvPr>
              <p:cNvSpPr/>
              <p:nvPr/>
            </p:nvSpPr>
            <p:spPr>
              <a:xfrm>
                <a:off x="5979694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3A1D6A4-EE15-EB42-9DAC-D622500D27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66" y="4288133"/>
                <a:ext cx="286154" cy="271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CDF4694-E01F-EA44-BCB6-EC7AD4E32997}"/>
                  </a:ext>
                </a:extLst>
              </p:cNvPr>
              <p:cNvCxnSpPr/>
              <p:nvPr/>
            </p:nvCxnSpPr>
            <p:spPr>
              <a:xfrm flipV="1">
                <a:off x="6047764" y="4268210"/>
                <a:ext cx="222258" cy="3062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A9946D2-5B63-E049-9FF2-BE66EE6B32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8714" y="4270637"/>
                <a:ext cx="17500" cy="2887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0AC0E2-A70D-F543-95AA-F00AD970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85940" y="4274155"/>
                <a:ext cx="59371" cy="3009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EE37BBA-73B9-E84C-9EA9-AAEB4E26B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320" y="3972510"/>
                <a:ext cx="237198" cy="3156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2E6EBE4-1719-7F47-85A5-9793840C2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4622" y="3839538"/>
                <a:ext cx="365376" cy="4311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EB7E53B-F4E5-014B-9D13-62B05D4748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3401" y="3980451"/>
                <a:ext cx="204534" cy="29018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899FE4E-C479-3F4D-A2E1-BDDDCBA03CF5}"/>
                  </a:ext>
                </a:extLst>
              </p:cNvPr>
              <p:cNvSpPr/>
              <p:nvPr/>
            </p:nvSpPr>
            <p:spPr>
              <a:xfrm>
                <a:off x="6555852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F166996-B083-5C4B-89DD-42F956D71F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8746" y="4279719"/>
                <a:ext cx="31968" cy="2714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1603D67-EB77-5641-80C5-6CD85BD328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3394" y="3843743"/>
                <a:ext cx="166307" cy="1204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1C221C3-89F7-1A46-AD15-9B50319BB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09701" y="3529335"/>
                <a:ext cx="14914" cy="308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ular Callout 88">
                <a:extLst>
                  <a:ext uri="{FF2B5EF4-FFF2-40B4-BE49-F238E27FC236}">
                    <a16:creationId xmlns:a16="http://schemas.microsoft.com/office/drawing/2014/main" id="{B28DF9C9-C4E6-9E49-B9DA-1E3C412DCAE0}"/>
                  </a:ext>
                </a:extLst>
              </p:cNvPr>
              <p:cNvSpPr/>
              <p:nvPr/>
            </p:nvSpPr>
            <p:spPr>
              <a:xfrm>
                <a:off x="3848490" y="4355716"/>
                <a:ext cx="1349492" cy="237013"/>
              </a:xfrm>
              <a:prstGeom prst="wedgeRectCallout">
                <a:avLst>
                  <a:gd name="adj1" fmla="val 63621"/>
                  <a:gd name="adj2" fmla="val 69856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err="1"/>
                  <a:t>coinbase</a:t>
                </a:r>
                <a:r>
                  <a:rPr lang="en-US" sz="1800" dirty="0"/>
                  <a:t> Tx</a:t>
                </a:r>
              </a:p>
            </p:txBody>
          </p:sp>
          <p:sp>
            <p:nvSpPr>
              <p:cNvPr id="90" name="Right Brace 89">
                <a:extLst>
                  <a:ext uri="{FF2B5EF4-FFF2-40B4-BE49-F238E27FC236}">
                    <a16:creationId xmlns:a16="http://schemas.microsoft.com/office/drawing/2014/main" id="{857BB19F-FAA2-014D-8D8B-B1EFF0DB6ACE}"/>
                  </a:ext>
                </a:extLst>
              </p:cNvPr>
              <p:cNvSpPr/>
              <p:nvPr/>
            </p:nvSpPr>
            <p:spPr>
              <a:xfrm>
                <a:off x="4681578" y="1339453"/>
                <a:ext cx="167078" cy="2277689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Elbow Connector 90">
                <a:extLst>
                  <a:ext uri="{FF2B5EF4-FFF2-40B4-BE49-F238E27FC236}">
                    <a16:creationId xmlns:a16="http://schemas.microsoft.com/office/drawing/2014/main" id="{36DA2CB0-8632-B64D-859D-8F14682F02A6}"/>
                  </a:ext>
                </a:extLst>
              </p:cNvPr>
              <p:cNvCxnSpPr/>
              <p:nvPr/>
            </p:nvCxnSpPr>
            <p:spPr>
              <a:xfrm flipV="1">
                <a:off x="4848656" y="1955843"/>
                <a:ext cx="662152" cy="520581"/>
              </a:xfrm>
              <a:prstGeom prst="bentConnector3">
                <a:avLst>
                  <a:gd name="adj1" fmla="val 35714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AFDE2B3-EB41-9140-A223-802516FED121}"/>
                  </a:ext>
                </a:extLst>
              </p:cNvPr>
              <p:cNvSpPr txBox="1"/>
              <p:nvPr/>
            </p:nvSpPr>
            <p:spPr>
              <a:xfrm>
                <a:off x="4895123" y="159231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H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26E5AA1-1CEC-A742-9C4B-350915BB71EE}"/>
                  </a:ext>
                </a:extLst>
              </p:cNvPr>
              <p:cNvSpPr txBox="1"/>
              <p:nvPr/>
            </p:nvSpPr>
            <p:spPr>
              <a:xfrm>
                <a:off x="5752056" y="894757"/>
                <a:ext cx="647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BH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08186D-5403-9441-81E7-8E703E91E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1448" y="4279719"/>
              <a:ext cx="329516" cy="2720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1C0245-CDBC-6440-A59B-B9E8015B94EB}"/>
              </a:ext>
            </a:extLst>
          </p:cNvPr>
          <p:cNvGrpSpPr/>
          <p:nvPr/>
        </p:nvGrpSpPr>
        <p:grpSpPr>
          <a:xfrm>
            <a:off x="6693930" y="972384"/>
            <a:ext cx="2550623" cy="3966190"/>
            <a:chOff x="6693930" y="877788"/>
            <a:chExt cx="2550623" cy="396619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60AA506-989E-FC47-BA2C-0E99751CC6A5}"/>
                </a:ext>
              </a:extLst>
            </p:cNvPr>
            <p:cNvGrpSpPr/>
            <p:nvPr/>
          </p:nvGrpSpPr>
          <p:grpSpPr>
            <a:xfrm>
              <a:off x="6795767" y="877788"/>
              <a:ext cx="2448786" cy="3966190"/>
              <a:chOff x="6795767" y="877788"/>
              <a:chExt cx="2448786" cy="396619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304CBB1-1CD5-1E40-82B0-AD0FEA5A1DF2}"/>
                  </a:ext>
                </a:extLst>
              </p:cNvPr>
              <p:cNvSpPr/>
              <p:nvPr/>
            </p:nvSpPr>
            <p:spPr>
              <a:xfrm>
                <a:off x="7472688" y="1306114"/>
                <a:ext cx="1157044" cy="2294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C5B331-BA5C-EA4A-884D-E9D6EB60AD29}"/>
                  </a:ext>
                </a:extLst>
              </p:cNvPr>
              <p:cNvSpPr txBox="1"/>
              <p:nvPr/>
            </p:nvSpPr>
            <p:spPr>
              <a:xfrm>
                <a:off x="7472688" y="1306114"/>
                <a:ext cx="118673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 err="1">
                    <a:latin typeface="+mn-lt"/>
                  </a:rPr>
                  <a:t>prev</a:t>
                </a:r>
                <a:endParaRPr lang="en-US" b="1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>
                    <a:latin typeface="+mn-lt"/>
                  </a:rPr>
                  <a:t>Tx root</a:t>
                </a:r>
              </a:p>
            </p:txBody>
          </p:sp>
          <p:cxnSp>
            <p:nvCxnSpPr>
              <p:cNvPr id="99" name="Elbow Connector 98">
                <a:extLst>
                  <a:ext uri="{FF2B5EF4-FFF2-40B4-BE49-F238E27FC236}">
                    <a16:creationId xmlns:a16="http://schemas.microsoft.com/office/drawing/2014/main" id="{13E76E98-D1B8-0543-A7D4-B38779438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5767" y="1955843"/>
                <a:ext cx="662152" cy="520581"/>
              </a:xfrm>
              <a:prstGeom prst="bentConnector3">
                <a:avLst>
                  <a:gd name="adj1" fmla="val 35714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DE9F5C5-A8B2-3B49-B72B-03A7DC8DA4CD}"/>
                  </a:ext>
                </a:extLst>
              </p:cNvPr>
              <p:cNvSpPr txBox="1"/>
              <p:nvPr/>
            </p:nvSpPr>
            <p:spPr>
              <a:xfrm>
                <a:off x="6803850" y="159231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H</a:t>
                </a:r>
              </a:p>
            </p:txBody>
          </p:sp>
          <p:sp>
            <p:nvSpPr>
              <p:cNvPr id="107" name="Triangle 106">
                <a:extLst>
                  <a:ext uri="{FF2B5EF4-FFF2-40B4-BE49-F238E27FC236}">
                    <a16:creationId xmlns:a16="http://schemas.microsoft.com/office/drawing/2014/main" id="{30E40068-BF28-9049-805F-C26CFDBA20A9}"/>
                  </a:ext>
                </a:extLst>
              </p:cNvPr>
              <p:cNvSpPr/>
              <p:nvPr/>
            </p:nvSpPr>
            <p:spPr>
              <a:xfrm>
                <a:off x="7414232" y="3644374"/>
                <a:ext cx="1830321" cy="1199604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FF7E27A-E072-E149-AE80-0F3BB6AB8CA4}"/>
                  </a:ext>
                </a:extLst>
              </p:cNvPr>
              <p:cNvSpPr/>
              <p:nvPr/>
            </p:nvSpPr>
            <p:spPr>
              <a:xfrm>
                <a:off x="7748388" y="4550431"/>
                <a:ext cx="178675" cy="2135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DA92F6B-9573-F648-81EE-7CD10D9BA296}"/>
                  </a:ext>
                </a:extLst>
              </p:cNvPr>
              <p:cNvSpPr/>
              <p:nvPr/>
            </p:nvSpPr>
            <p:spPr>
              <a:xfrm>
                <a:off x="8036467" y="4550431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8841728-023F-E244-9DCC-153D1091F954}"/>
                  </a:ext>
                </a:extLst>
              </p:cNvPr>
              <p:cNvSpPr/>
              <p:nvPr/>
            </p:nvSpPr>
            <p:spPr>
              <a:xfrm>
                <a:off x="8612625" y="4550431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41194E4-7CA8-B442-B804-9EC780EA4C8B}"/>
                  </a:ext>
                </a:extLst>
              </p:cNvPr>
              <p:cNvSpPr/>
              <p:nvPr/>
            </p:nvSpPr>
            <p:spPr>
              <a:xfrm>
                <a:off x="8324546" y="4550431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D2B075-ACFB-4941-876B-7B2C9D58EB34}"/>
                  </a:ext>
                </a:extLst>
              </p:cNvPr>
              <p:cNvSpPr txBox="1"/>
              <p:nvPr/>
            </p:nvSpPr>
            <p:spPr>
              <a:xfrm>
                <a:off x="7748388" y="877788"/>
                <a:ext cx="647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BH</a:t>
                </a:r>
                <a:r>
                  <a:rPr lang="en-US" baseline="-25000" dirty="0">
                    <a:latin typeface="+mn-lt"/>
                  </a:rPr>
                  <a:t>3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561A2D-B961-6B43-82F8-A76E00BEBBED}"/>
                  </a:ext>
                </a:extLst>
              </p:cNvPr>
              <p:cNvSpPr txBox="1"/>
              <p:nvPr/>
            </p:nvSpPr>
            <p:spPr>
              <a:xfrm>
                <a:off x="8663857" y="2115738"/>
                <a:ext cx="4395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b="1" dirty="0">
                    <a:latin typeface="+mn-lt"/>
                  </a:rPr>
                  <a:t>…</a:t>
                </a:r>
              </a:p>
            </p:txBody>
          </p:sp>
        </p:grpSp>
        <p:sp>
          <p:nvSpPr>
            <p:cNvPr id="132" name="Right Brace 131">
              <a:extLst>
                <a:ext uri="{FF2B5EF4-FFF2-40B4-BE49-F238E27FC236}">
                  <a16:creationId xmlns:a16="http://schemas.microsoft.com/office/drawing/2014/main" id="{D4ECA941-417E-8B44-A945-FE2F5C6A4B43}"/>
                </a:ext>
              </a:extLst>
            </p:cNvPr>
            <p:cNvSpPr/>
            <p:nvPr/>
          </p:nvSpPr>
          <p:spPr>
            <a:xfrm>
              <a:off x="6693930" y="1340240"/>
              <a:ext cx="167078" cy="227768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Bitcoin Genesis Block Newspaper&quot; Art Print by MichealGoodman | Redbubble">
            <a:extLst>
              <a:ext uri="{FF2B5EF4-FFF2-40B4-BE49-F238E27FC236}">
                <a16:creationId xmlns:a16="http://schemas.microsoft.com/office/drawing/2014/main" id="{2A87D3BC-B78A-6042-AB63-A70E46E60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092" r="17874" b="18016"/>
          <a:stretch/>
        </p:blipFill>
        <p:spPr bwMode="auto">
          <a:xfrm>
            <a:off x="212696" y="2404499"/>
            <a:ext cx="979809" cy="130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B280-36FF-724F-9A08-CBA6F343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5415"/>
          </a:xfrm>
        </p:spPr>
        <p:txBody>
          <a:bodyPr>
            <a:noAutofit/>
          </a:bodyPr>
          <a:lstStyle/>
          <a:p>
            <a:r>
              <a:rPr lang="en-US" sz="3600" dirty="0"/>
              <a:t>Bitcoin’s blockchain:  </a:t>
            </a:r>
            <a:br>
              <a:rPr lang="en-US" sz="3600" dirty="0"/>
            </a:br>
            <a:r>
              <a:rPr lang="en-US" sz="1400" dirty="0"/>
              <a:t>A sequence of block headers, 80 bytes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63FE-AEAA-3E4E-8DC9-0D3A9AE5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Time</a:t>
            </a:r>
            <a:r>
              <a:rPr lang="en-US" sz="2400" dirty="0"/>
              <a:t>:   time miner assembled the block.   Self reported.</a:t>
            </a:r>
            <a:br>
              <a:rPr lang="en-US" sz="2400" dirty="0"/>
            </a:br>
            <a:r>
              <a:rPr lang="en-US" sz="2400" dirty="0"/>
              <a:t>			(block rejected if too far in past or future)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Bits</a:t>
            </a:r>
            <a:r>
              <a:rPr lang="en-US" sz="2400" dirty="0"/>
              <a:t>:  proof of work difficulty</a:t>
            </a:r>
          </a:p>
          <a:p>
            <a:pPr marL="0" indent="0">
              <a:buNone/>
            </a:pPr>
            <a:r>
              <a:rPr lang="en-US" sz="2400" b="1" dirty="0"/>
              <a:t>Nonce</a:t>
            </a:r>
            <a:r>
              <a:rPr lang="en-US" sz="2400" dirty="0"/>
              <a:t>:  proof of work solution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Merkle</a:t>
            </a:r>
            <a:r>
              <a:rPr lang="en-US" sz="2400" b="1" dirty="0"/>
              <a:t> Tree</a:t>
            </a:r>
            <a:r>
              <a:rPr lang="en-US" sz="2400" dirty="0"/>
              <a:t>:  payer can give a short proof that Tx is in the block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New block every ≈10 minutes.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87CBCE3-37C1-4F4B-B519-98E4D9A0DBF1}"/>
              </a:ext>
            </a:extLst>
          </p:cNvPr>
          <p:cNvSpPr/>
          <p:nvPr/>
        </p:nvSpPr>
        <p:spPr>
          <a:xfrm>
            <a:off x="4508937" y="2443655"/>
            <a:ext cx="173421" cy="6148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E2F0D-0847-3843-9841-08EE545FAC5E}"/>
              </a:ext>
            </a:extLst>
          </p:cNvPr>
          <p:cNvSpPr txBox="1"/>
          <p:nvPr/>
        </p:nvSpPr>
        <p:spPr>
          <a:xfrm>
            <a:off x="4691927" y="2520249"/>
            <a:ext cx="280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for choosing a leader</a:t>
            </a:r>
          </a:p>
        </p:txBody>
      </p:sp>
    </p:spTree>
    <p:extLst>
      <p:ext uri="{BB962C8B-B14F-4D97-AF65-F5344CB8AC3E}">
        <p14:creationId xmlns:p14="http://schemas.microsoft.com/office/powerpoint/2010/main" val="169935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0864-FD1F-464F-ADB3-78C0807C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  </a:t>
            </a:r>
            <a:r>
              <a:rPr lang="en-US" sz="2700" dirty="0"/>
              <a:t>(Sep. 2020)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CEA55-3572-A34D-A103-02B8AB115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068881"/>
            <a:ext cx="7150100" cy="394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929C1-D3AE-8243-A84B-38438DCFAA17}"/>
              </a:ext>
            </a:extLst>
          </p:cNvPr>
          <p:cNvSpPr txBox="1"/>
          <p:nvPr/>
        </p:nvSpPr>
        <p:spPr>
          <a:xfrm>
            <a:off x="7115870" y="867199"/>
            <a:ext cx="107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Tx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7588C6-1A53-504C-83B7-9FAB9FC4DD09}"/>
              </a:ext>
            </a:extLst>
          </p:cNvPr>
          <p:cNvCxnSpPr>
            <a:cxnSpLocks/>
          </p:cNvCxnSpPr>
          <p:nvPr/>
        </p:nvCxnSpPr>
        <p:spPr>
          <a:xfrm flipH="1">
            <a:off x="7457091" y="1286332"/>
            <a:ext cx="197068" cy="484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0F8E82-AAC2-2D4C-B67F-20938F696696}"/>
              </a:ext>
            </a:extLst>
          </p:cNvPr>
          <p:cNvSpPr txBox="1"/>
          <p:nvPr/>
        </p:nvSpPr>
        <p:spPr>
          <a:xfrm>
            <a:off x="8320041" y="1267296"/>
            <a:ext cx="50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u="sng" dirty="0">
                <a:latin typeface="+mn-lt"/>
              </a:rPr>
              <a:t>#Tx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F0789-219C-D342-997A-C6C5748FA073}"/>
              </a:ext>
            </a:extLst>
          </p:cNvPr>
          <p:cNvSpPr txBox="1"/>
          <p:nvPr/>
        </p:nvSpPr>
        <p:spPr>
          <a:xfrm>
            <a:off x="8270091" y="231789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2826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0AF02-9F80-824D-AEBB-0A10759A25E6}"/>
              </a:ext>
            </a:extLst>
          </p:cNvPr>
          <p:cNvSpPr txBox="1"/>
          <p:nvPr/>
        </p:nvSpPr>
        <p:spPr>
          <a:xfrm>
            <a:off x="8271063" y="177050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1855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55E27-0A13-D745-853D-FCA0CA06D44D}"/>
              </a:ext>
            </a:extLst>
          </p:cNvPr>
          <p:cNvSpPr txBox="1"/>
          <p:nvPr/>
        </p:nvSpPr>
        <p:spPr>
          <a:xfrm>
            <a:off x="8260230" y="281890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1128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9A17F-17F7-1B47-9011-0DDC22A88EFE}"/>
              </a:ext>
            </a:extLst>
          </p:cNvPr>
          <p:cNvSpPr txBox="1"/>
          <p:nvPr/>
        </p:nvSpPr>
        <p:spPr>
          <a:xfrm>
            <a:off x="8264418" y="334118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2774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49F33-017D-6242-90A2-88DFEC831459}"/>
              </a:ext>
            </a:extLst>
          </p:cNvPr>
          <p:cNvSpPr txBox="1"/>
          <p:nvPr/>
        </p:nvSpPr>
        <p:spPr>
          <a:xfrm>
            <a:off x="8260229" y="386729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2075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6D16A-4577-A544-8D99-ABF425196078}"/>
              </a:ext>
            </a:extLst>
          </p:cNvPr>
          <p:cNvSpPr txBox="1"/>
          <p:nvPr/>
        </p:nvSpPr>
        <p:spPr>
          <a:xfrm>
            <a:off x="8260228" y="438878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2622</a:t>
            </a:r>
          </a:p>
        </p:txBody>
      </p:sp>
    </p:spTree>
    <p:extLst>
      <p:ext uri="{BB962C8B-B14F-4D97-AF65-F5344CB8AC3E}">
        <p14:creationId xmlns:p14="http://schemas.microsoft.com/office/powerpoint/2010/main" val="118658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1673-C642-5C4A-A239-26051645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648493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CB7D0-2DD0-7747-86D6-3694DA08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27" r="5000" b="-1"/>
          <a:stretch/>
        </p:blipFill>
        <p:spPr>
          <a:xfrm>
            <a:off x="134004" y="961693"/>
            <a:ext cx="8686800" cy="2647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023FD-3B73-AF4F-B519-066232A32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0" b="13089"/>
          <a:stretch/>
        </p:blipFill>
        <p:spPr>
          <a:xfrm>
            <a:off x="134004" y="3609315"/>
            <a:ext cx="8915400" cy="1330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A94F6-4FA9-8D4D-A7E7-0146DD96C49C}"/>
              </a:ext>
            </a:extLst>
          </p:cNvPr>
          <p:cNvSpPr txBox="1"/>
          <p:nvPr/>
        </p:nvSpPr>
        <p:spPr>
          <a:xfrm>
            <a:off x="993228" y="268013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6864C-49F4-FD4C-8DEC-B02A60BC70E3}"/>
              </a:ext>
            </a:extLst>
          </p:cNvPr>
          <p:cNvSpPr txBox="1"/>
          <p:nvPr/>
        </p:nvSpPr>
        <p:spPr>
          <a:xfrm>
            <a:off x="4966138" y="1792307"/>
            <a:ext cx="210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(from </a:t>
            </a:r>
            <a:r>
              <a:rPr lang="en-US" sz="2000" dirty="0" err="1">
                <a:latin typeface="+mn-lt"/>
              </a:rPr>
              <a:t>coinbase</a:t>
            </a:r>
            <a:r>
              <a:rPr lang="en-US" sz="2000" dirty="0">
                <a:latin typeface="+mn-lt"/>
              </a:rPr>
              <a:t> Tx)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B949D-62D0-9548-B3A7-91FE32BC5569}"/>
              </a:ext>
            </a:extLst>
          </p:cNvPr>
          <p:cNvSpPr txBox="1"/>
          <p:nvPr/>
        </p:nvSpPr>
        <p:spPr>
          <a:xfrm>
            <a:off x="5267803" y="2725924"/>
            <a:ext cx="288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(adjusts every two weeks)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ED2AB-7F70-0D47-B9AC-2E59A1B5814F}"/>
              </a:ext>
            </a:extLst>
          </p:cNvPr>
          <p:cNvSpPr/>
          <p:nvPr/>
        </p:nvSpPr>
        <p:spPr>
          <a:xfrm>
            <a:off x="2932385" y="2264260"/>
            <a:ext cx="1198179" cy="400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2CB1F-6210-C443-B50B-C083CEB72DA1}"/>
              </a:ext>
            </a:extLst>
          </p:cNvPr>
          <p:cNvSpPr txBox="1"/>
          <p:nvPr/>
        </p:nvSpPr>
        <p:spPr>
          <a:xfrm>
            <a:off x="4866289" y="4585790"/>
            <a:ext cx="4132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(Tx fees given to miner in </a:t>
            </a:r>
            <a:r>
              <a:rPr lang="en-US" sz="2000" dirty="0" err="1">
                <a:latin typeface="+mn-lt"/>
              </a:rPr>
              <a:t>coinbase</a:t>
            </a:r>
            <a:r>
              <a:rPr lang="en-US" sz="2000" dirty="0">
                <a:latin typeface="+mn-lt"/>
              </a:rPr>
              <a:t> Tx)</a:t>
            </a:r>
          </a:p>
        </p:txBody>
      </p:sp>
    </p:spTree>
    <p:extLst>
      <p:ext uri="{BB962C8B-B14F-4D97-AF65-F5344CB8AC3E}">
        <p14:creationId xmlns:p14="http://schemas.microsoft.com/office/powerpoint/2010/main" val="320409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DB70E0-ECFE-B04E-ADED-2E92143FE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A37F5B-13F3-9841-856D-B2CFD9AC5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Bitcoin’s Transactions</a:t>
            </a:r>
          </a:p>
        </p:txBody>
      </p:sp>
    </p:spTree>
    <p:extLst>
      <p:ext uri="{BB962C8B-B14F-4D97-AF65-F5344CB8AC3E}">
        <p14:creationId xmlns:p14="http://schemas.microsoft.com/office/powerpoint/2010/main" val="421921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6D01-FDB3-1245-B43F-478AEB02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3C52-7D7B-CE4D-8E81-83660E27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04" y="1309934"/>
            <a:ext cx="8565119" cy="62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 the blockchain as a sequence of Tx    (append-only)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D6EF4-1045-2043-850E-FD18213492E1}"/>
              </a:ext>
            </a:extLst>
          </p:cNvPr>
          <p:cNvSpPr/>
          <p:nvPr/>
        </p:nvSpPr>
        <p:spPr>
          <a:xfrm>
            <a:off x="1320272" y="2372767"/>
            <a:ext cx="178675" cy="2135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D6E03-3C08-4244-8863-5BF7536F0782}"/>
              </a:ext>
            </a:extLst>
          </p:cNvPr>
          <p:cNvSpPr/>
          <p:nvPr/>
        </p:nvSpPr>
        <p:spPr>
          <a:xfrm>
            <a:off x="1600972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D4F1C-BCE4-5946-9E46-6310F194DB19}"/>
              </a:ext>
            </a:extLst>
          </p:cNvPr>
          <p:cNvSpPr/>
          <p:nvPr/>
        </p:nvSpPr>
        <p:spPr>
          <a:xfrm>
            <a:off x="2162372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A087A-4C1E-244C-B42F-A639AE4E655B}"/>
              </a:ext>
            </a:extLst>
          </p:cNvPr>
          <p:cNvSpPr/>
          <p:nvPr/>
        </p:nvSpPr>
        <p:spPr>
          <a:xfrm>
            <a:off x="1881672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179766-EF87-4E44-A90D-713BD69266F0}"/>
              </a:ext>
            </a:extLst>
          </p:cNvPr>
          <p:cNvSpPr/>
          <p:nvPr/>
        </p:nvSpPr>
        <p:spPr>
          <a:xfrm>
            <a:off x="2443072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6243E-F5DE-404D-8B8D-8B42A9197777}"/>
              </a:ext>
            </a:extLst>
          </p:cNvPr>
          <p:cNvSpPr/>
          <p:nvPr/>
        </p:nvSpPr>
        <p:spPr>
          <a:xfrm>
            <a:off x="2832260" y="2372767"/>
            <a:ext cx="178675" cy="2135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80648-AD6E-0E49-85DE-A689907DA69C}"/>
              </a:ext>
            </a:extLst>
          </p:cNvPr>
          <p:cNvSpPr/>
          <p:nvPr/>
        </p:nvSpPr>
        <p:spPr>
          <a:xfrm>
            <a:off x="3112960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F6546-75A8-5041-9F64-01F90A47D848}"/>
              </a:ext>
            </a:extLst>
          </p:cNvPr>
          <p:cNvSpPr/>
          <p:nvPr/>
        </p:nvSpPr>
        <p:spPr>
          <a:xfrm>
            <a:off x="3674360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6CE0D-92E8-3548-BE74-D950075B5EAF}"/>
              </a:ext>
            </a:extLst>
          </p:cNvPr>
          <p:cNvSpPr/>
          <p:nvPr/>
        </p:nvSpPr>
        <p:spPr>
          <a:xfrm>
            <a:off x="3393660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47534B-F6B1-4F4D-8D7D-8B39506AE847}"/>
              </a:ext>
            </a:extLst>
          </p:cNvPr>
          <p:cNvSpPr/>
          <p:nvPr/>
        </p:nvSpPr>
        <p:spPr>
          <a:xfrm>
            <a:off x="4063548" y="2372767"/>
            <a:ext cx="178675" cy="2135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DA9DD-9733-494A-8C3C-3271E9AE2307}"/>
              </a:ext>
            </a:extLst>
          </p:cNvPr>
          <p:cNvSpPr/>
          <p:nvPr/>
        </p:nvSpPr>
        <p:spPr>
          <a:xfrm>
            <a:off x="5467048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451F60-B915-3E4F-A4D9-EC08D162FA2C}"/>
              </a:ext>
            </a:extLst>
          </p:cNvPr>
          <p:cNvSpPr/>
          <p:nvPr/>
        </p:nvSpPr>
        <p:spPr>
          <a:xfrm>
            <a:off x="4344248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8C448-9E7F-734F-B6FD-BA76CC023289}"/>
              </a:ext>
            </a:extLst>
          </p:cNvPr>
          <p:cNvSpPr/>
          <p:nvPr/>
        </p:nvSpPr>
        <p:spPr>
          <a:xfrm>
            <a:off x="4905648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C9135-FF5D-B04C-AF8C-D0E49FFC252E}"/>
              </a:ext>
            </a:extLst>
          </p:cNvPr>
          <p:cNvSpPr/>
          <p:nvPr/>
        </p:nvSpPr>
        <p:spPr>
          <a:xfrm>
            <a:off x="4624948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DB1B1-496C-C744-B541-CF7D2333E509}"/>
              </a:ext>
            </a:extLst>
          </p:cNvPr>
          <p:cNvSpPr/>
          <p:nvPr/>
        </p:nvSpPr>
        <p:spPr>
          <a:xfrm>
            <a:off x="5186348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6C1770-CCAF-7843-87FD-A94661171D0C}"/>
              </a:ext>
            </a:extLst>
          </p:cNvPr>
          <p:cNvSpPr/>
          <p:nvPr/>
        </p:nvSpPr>
        <p:spPr>
          <a:xfrm>
            <a:off x="5856236" y="2372767"/>
            <a:ext cx="178675" cy="2135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B9677-45B7-B443-8B78-B75576875772}"/>
              </a:ext>
            </a:extLst>
          </p:cNvPr>
          <p:cNvSpPr/>
          <p:nvPr/>
        </p:nvSpPr>
        <p:spPr>
          <a:xfrm>
            <a:off x="6136936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398EEA-B805-8A4F-9C38-1B17969DD3F4}"/>
              </a:ext>
            </a:extLst>
          </p:cNvPr>
          <p:cNvSpPr/>
          <p:nvPr/>
        </p:nvSpPr>
        <p:spPr>
          <a:xfrm>
            <a:off x="6698336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3784E-D425-9D47-854F-4F7781D410FC}"/>
              </a:ext>
            </a:extLst>
          </p:cNvPr>
          <p:cNvSpPr/>
          <p:nvPr/>
        </p:nvSpPr>
        <p:spPr>
          <a:xfrm>
            <a:off x="6417636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4DBC2-1630-A549-B641-57B2178A2313}"/>
              </a:ext>
            </a:extLst>
          </p:cNvPr>
          <p:cNvSpPr/>
          <p:nvPr/>
        </p:nvSpPr>
        <p:spPr>
          <a:xfrm>
            <a:off x="6979036" y="2372767"/>
            <a:ext cx="178675" cy="213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2CA97B-CBB5-3242-93C7-3D0F7AC8EB89}"/>
              </a:ext>
            </a:extLst>
          </p:cNvPr>
          <p:cNvCxnSpPr/>
          <p:nvPr/>
        </p:nvCxnSpPr>
        <p:spPr>
          <a:xfrm>
            <a:off x="2723772" y="2123839"/>
            <a:ext cx="6463" cy="740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1EEFA3-F55C-D741-B6E7-841D0375336F}"/>
              </a:ext>
            </a:extLst>
          </p:cNvPr>
          <p:cNvCxnSpPr/>
          <p:nvPr/>
        </p:nvCxnSpPr>
        <p:spPr>
          <a:xfrm>
            <a:off x="3955060" y="2134348"/>
            <a:ext cx="6463" cy="740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E28491-0373-514E-AEA6-598F7C39DE8F}"/>
              </a:ext>
            </a:extLst>
          </p:cNvPr>
          <p:cNvCxnSpPr/>
          <p:nvPr/>
        </p:nvCxnSpPr>
        <p:spPr>
          <a:xfrm>
            <a:off x="5747748" y="2087052"/>
            <a:ext cx="6463" cy="740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1DD2CF-BEE5-A647-81EC-7784D7283837}"/>
              </a:ext>
            </a:extLst>
          </p:cNvPr>
          <p:cNvSpPr txBox="1"/>
          <p:nvPr/>
        </p:nvSpPr>
        <p:spPr>
          <a:xfrm>
            <a:off x="7259734" y="215011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AA2EE5-5F86-264F-B708-B5B4944671CE}"/>
              </a:ext>
            </a:extLst>
          </p:cNvPr>
          <p:cNvGrpSpPr/>
          <p:nvPr/>
        </p:nvGrpSpPr>
        <p:grpSpPr>
          <a:xfrm>
            <a:off x="1409609" y="2709159"/>
            <a:ext cx="4442758" cy="1452897"/>
            <a:chOff x="1409609" y="3296989"/>
            <a:chExt cx="4442758" cy="14528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A4FA13-7D23-8E44-B73E-6A65276A8D59}"/>
                </a:ext>
              </a:extLst>
            </p:cNvPr>
            <p:cNvSpPr txBox="1"/>
            <p:nvPr/>
          </p:nvSpPr>
          <p:spPr>
            <a:xfrm>
              <a:off x="3105807" y="4288221"/>
              <a:ext cx="162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err="1">
                  <a:latin typeface="+mn-lt"/>
                </a:rPr>
                <a:t>coinbase</a:t>
              </a:r>
              <a:r>
                <a:rPr lang="en-US" dirty="0">
                  <a:latin typeface="+mn-lt"/>
                </a:rPr>
                <a:t> Tx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CD69428-A575-2045-86D9-0378B8BB05B9}"/>
                </a:ext>
              </a:extLst>
            </p:cNvPr>
            <p:cNvCxnSpPr/>
            <p:nvPr/>
          </p:nvCxnSpPr>
          <p:spPr>
            <a:xfrm flipH="1" flipV="1">
              <a:off x="1409609" y="3320253"/>
              <a:ext cx="1882026" cy="99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888C05E-C986-7245-AA5B-A16984983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0935" y="3308621"/>
              <a:ext cx="558167" cy="100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2813DB-6078-6A49-A935-7EB90EA69F36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3920261" y="3374259"/>
              <a:ext cx="232624" cy="9139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7BA2F21-D7BA-D24E-9059-DACD942A8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763" y="3296989"/>
              <a:ext cx="1622604" cy="1065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30B7210-7F8F-0D4F-BEC2-7E10599E474C}"/>
              </a:ext>
            </a:extLst>
          </p:cNvPr>
          <p:cNvSpPr txBox="1"/>
          <p:nvPr/>
        </p:nvSpPr>
        <p:spPr>
          <a:xfrm>
            <a:off x="505656" y="4474038"/>
            <a:ext cx="787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Tx cannot be erased:     mistaken Tx  ⇒  locked or lost of funds</a:t>
            </a:r>
          </a:p>
        </p:txBody>
      </p:sp>
    </p:spTree>
    <p:extLst>
      <p:ext uri="{BB962C8B-B14F-4D97-AF65-F5344CB8AC3E}">
        <p14:creationId xmlns:p14="http://schemas.microsoft.com/office/powerpoint/2010/main" val="37043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5B96-201B-0B48-B064-B4796619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structure   (non-</a:t>
            </a:r>
            <a:r>
              <a:rPr lang="en-US" dirty="0" err="1"/>
              <a:t>coinbase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7E47A-EBED-E847-99BD-DB65E753A115}"/>
              </a:ext>
            </a:extLst>
          </p:cNvPr>
          <p:cNvSpPr txBox="1"/>
          <p:nvPr/>
        </p:nvSpPr>
        <p:spPr>
          <a:xfrm>
            <a:off x="1261241" y="1059577"/>
            <a:ext cx="1407758" cy="3354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input[0]</a:t>
            </a:r>
          </a:p>
          <a:p>
            <a:pPr algn="l"/>
            <a:r>
              <a:rPr lang="en-US" dirty="0">
                <a:latin typeface="+mn-lt"/>
              </a:rPr>
              <a:t>input[1]</a:t>
            </a:r>
          </a:p>
          <a:p>
            <a:pPr algn="l"/>
            <a:r>
              <a:rPr lang="en-US" dirty="0">
                <a:latin typeface="+mn-lt"/>
              </a:rPr>
              <a:t>input[2]</a:t>
            </a:r>
          </a:p>
          <a:p>
            <a:pPr algn="l">
              <a:spcBef>
                <a:spcPts val="1200"/>
              </a:spcBef>
            </a:pPr>
            <a:r>
              <a:rPr lang="en-US" dirty="0">
                <a:latin typeface="+mn-lt"/>
              </a:rPr>
              <a:t>output[0]</a:t>
            </a:r>
          </a:p>
          <a:p>
            <a:pPr algn="l"/>
            <a:r>
              <a:rPr lang="en-US" dirty="0">
                <a:latin typeface="+mn-lt"/>
              </a:rPr>
              <a:t>output[1]</a:t>
            </a:r>
          </a:p>
          <a:p>
            <a:pPr algn="ctr">
              <a:spcBef>
                <a:spcPts val="1200"/>
              </a:spcBef>
            </a:pPr>
            <a:r>
              <a:rPr lang="en-US" dirty="0">
                <a:latin typeface="+mn-lt"/>
              </a:rPr>
              <a:t>witnesses</a:t>
            </a:r>
            <a:br>
              <a:rPr lang="en-US" dirty="0">
                <a:latin typeface="+mn-lt"/>
              </a:rPr>
            </a:br>
            <a:r>
              <a:rPr lang="en-US" sz="1400" dirty="0">
                <a:latin typeface="+mn-lt"/>
              </a:rPr>
              <a:t>(part of input)</a:t>
            </a:r>
          </a:p>
          <a:p>
            <a:pPr algn="l">
              <a:spcBef>
                <a:spcPts val="1200"/>
              </a:spcBef>
            </a:pPr>
            <a:r>
              <a:rPr lang="en-US" dirty="0" err="1">
                <a:latin typeface="+mn-lt"/>
              </a:rPr>
              <a:t>locktime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2AB57-0E86-A845-B161-9468453E9022}"/>
              </a:ext>
            </a:extLst>
          </p:cNvPr>
          <p:cNvSpPr txBox="1"/>
          <p:nvPr/>
        </p:nvSpPr>
        <p:spPr>
          <a:xfrm>
            <a:off x="0" y="3737233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(4 bytes)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796E5-EF44-C949-A74C-77DFBEF9F086}"/>
              </a:ext>
            </a:extLst>
          </p:cNvPr>
          <p:cNvSpPr txBox="1"/>
          <p:nvPr/>
        </p:nvSpPr>
        <p:spPr>
          <a:xfrm>
            <a:off x="82648" y="320540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segwit</a:t>
            </a:r>
            <a:r>
              <a:rPr lang="en-US" dirty="0">
                <a:latin typeface="+mn-lt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E42B3-EB22-2249-AD57-9E22D52DE37D}"/>
              </a:ext>
            </a:extLst>
          </p:cNvPr>
          <p:cNvCxnSpPr/>
          <p:nvPr/>
        </p:nvCxnSpPr>
        <p:spPr>
          <a:xfrm>
            <a:off x="1261241" y="2291260"/>
            <a:ext cx="14077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56B56-A09F-0840-AD77-CEDAEFBA2DBD}"/>
              </a:ext>
            </a:extLst>
          </p:cNvPr>
          <p:cNvCxnSpPr/>
          <p:nvPr/>
        </p:nvCxnSpPr>
        <p:spPr>
          <a:xfrm>
            <a:off x="1266250" y="3200407"/>
            <a:ext cx="14077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9BC0A1-4FB1-4245-9024-AAF221E4E042}"/>
              </a:ext>
            </a:extLst>
          </p:cNvPr>
          <p:cNvCxnSpPr/>
          <p:nvPr/>
        </p:nvCxnSpPr>
        <p:spPr>
          <a:xfrm>
            <a:off x="1266247" y="3869902"/>
            <a:ext cx="14077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C2468B-0AD4-0440-8212-7E09CF50146B}"/>
              </a:ext>
            </a:extLst>
          </p:cNvPr>
          <p:cNvGrpSpPr/>
          <p:nvPr/>
        </p:nvGrpSpPr>
        <p:grpSpPr>
          <a:xfrm>
            <a:off x="982395" y="4169366"/>
            <a:ext cx="4467890" cy="880060"/>
            <a:chOff x="982395" y="4169366"/>
            <a:chExt cx="4467890" cy="8800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8B59F5-0F44-8040-8BBA-B1A95D99993F}"/>
                </a:ext>
              </a:extLst>
            </p:cNvPr>
            <p:cNvSpPr txBox="1"/>
            <p:nvPr/>
          </p:nvSpPr>
          <p:spPr>
            <a:xfrm>
              <a:off x="982395" y="4587761"/>
              <a:ext cx="4467890" cy="461665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Earliest block # that can include Tx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E2222E02-46A8-8141-A6AA-1BCFB08323F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98651" y="4169366"/>
              <a:ext cx="793424" cy="391872"/>
            </a:xfrm>
            <a:prstGeom prst="bentConnector3">
              <a:avLst>
                <a:gd name="adj1" fmla="val 17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F6B800-F42F-CD41-BDBD-978DD73CF373}"/>
              </a:ext>
            </a:extLst>
          </p:cNvPr>
          <p:cNvSpPr txBox="1"/>
          <p:nvPr/>
        </p:nvSpPr>
        <p:spPr>
          <a:xfrm>
            <a:off x="157652" y="1444586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50F50-F778-534F-9BA4-ACE7D2D12C14}"/>
              </a:ext>
            </a:extLst>
          </p:cNvPr>
          <p:cNvSpPr txBox="1"/>
          <p:nvPr/>
        </p:nvSpPr>
        <p:spPr>
          <a:xfrm>
            <a:off x="105723" y="2439279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Outputs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7B126-B594-C94D-BB8E-00EF5367A637}"/>
              </a:ext>
            </a:extLst>
          </p:cNvPr>
          <p:cNvGrpSpPr/>
          <p:nvPr/>
        </p:nvGrpSpPr>
        <p:grpSpPr>
          <a:xfrm>
            <a:off x="4473027" y="1115575"/>
            <a:ext cx="4251301" cy="1587976"/>
            <a:chOff x="4473027" y="1273233"/>
            <a:chExt cx="4251301" cy="15879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623D0E-4F8A-5947-A7AE-0804609DEF54}"/>
                </a:ext>
              </a:extLst>
            </p:cNvPr>
            <p:cNvSpPr txBox="1"/>
            <p:nvPr/>
          </p:nvSpPr>
          <p:spPr>
            <a:xfrm>
              <a:off x="5772908" y="1291549"/>
              <a:ext cx="1372748" cy="15696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err="1">
                  <a:latin typeface="+mn-lt"/>
                </a:rPr>
                <a:t>TxID</a:t>
              </a:r>
              <a:endParaRPr lang="en-US" dirty="0">
                <a:latin typeface="+mn-lt"/>
              </a:endParaRPr>
            </a:p>
            <a:p>
              <a:pPr algn="l"/>
              <a:r>
                <a:rPr lang="en-US" dirty="0">
                  <a:latin typeface="+mn-lt"/>
                </a:rPr>
                <a:t>out-index</a:t>
              </a:r>
            </a:p>
            <a:p>
              <a:pPr algn="l"/>
              <a:r>
                <a:rPr lang="en-US" dirty="0" err="1">
                  <a:latin typeface="+mn-lt"/>
                </a:rPr>
                <a:t>ScriptSig</a:t>
              </a:r>
              <a:endParaRPr lang="en-US" dirty="0">
                <a:latin typeface="+mn-lt"/>
              </a:endParaRPr>
            </a:p>
            <a:p>
              <a:pPr algn="l"/>
              <a:r>
                <a:rPr lang="en-US" dirty="0">
                  <a:latin typeface="+mn-lt"/>
                </a:rPr>
                <a:t>seq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F648C-4BDC-0B41-AA25-6A625BFD1DC5}"/>
                </a:ext>
              </a:extLst>
            </p:cNvPr>
            <p:cNvSpPr txBox="1"/>
            <p:nvPr/>
          </p:nvSpPr>
          <p:spPr>
            <a:xfrm>
              <a:off x="7208720" y="1273233"/>
              <a:ext cx="1515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32 byte hash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A8E29-BAAE-C046-9B88-86988746305C}"/>
                </a:ext>
              </a:extLst>
            </p:cNvPr>
            <p:cNvSpPr txBox="1"/>
            <p:nvPr/>
          </p:nvSpPr>
          <p:spPr>
            <a:xfrm>
              <a:off x="7232962" y="1692023"/>
              <a:ext cx="1455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4 byte index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EFA2E4-1100-B040-A969-7B5C51F3BA58}"/>
                </a:ext>
              </a:extLst>
            </p:cNvPr>
            <p:cNvSpPr txBox="1"/>
            <p:nvPr/>
          </p:nvSpPr>
          <p:spPr>
            <a:xfrm>
              <a:off x="7208720" y="2066563"/>
              <a:ext cx="1072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program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83C3D5-84FE-4447-A1E8-A66A603EDE63}"/>
                </a:ext>
              </a:extLst>
            </p:cNvPr>
            <p:cNvSpPr txBox="1"/>
            <p:nvPr/>
          </p:nvSpPr>
          <p:spPr>
            <a:xfrm>
              <a:off x="7208720" y="2414353"/>
              <a:ext cx="848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ignore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ACEF6A-57C1-344C-8612-CC99DC1CA3BE}"/>
                </a:ext>
              </a:extLst>
            </p:cNvPr>
            <p:cNvSpPr txBox="1"/>
            <p:nvPr/>
          </p:nvSpPr>
          <p:spPr>
            <a:xfrm>
              <a:off x="4473027" y="1352147"/>
              <a:ext cx="944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1" dirty="0">
                  <a:latin typeface="+mn-lt"/>
                </a:rPr>
                <a:t>Input</a:t>
              </a:r>
              <a:r>
                <a:rPr lang="en-US" dirty="0">
                  <a:latin typeface="+mn-lt"/>
                </a:rPr>
                <a:t>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0C2333-8FA9-D440-A0D4-D76C30AAF1E7}"/>
                </a:ext>
              </a:extLst>
            </p:cNvPr>
            <p:cNvSpPr/>
            <p:nvPr/>
          </p:nvSpPr>
          <p:spPr>
            <a:xfrm>
              <a:off x="5772908" y="1291549"/>
              <a:ext cx="1372748" cy="80058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0A3615-5FE9-4848-828E-B60B5481CD3C}"/>
              </a:ext>
            </a:extLst>
          </p:cNvPr>
          <p:cNvGrpSpPr/>
          <p:nvPr/>
        </p:nvGrpSpPr>
        <p:grpSpPr>
          <a:xfrm>
            <a:off x="4473027" y="3051357"/>
            <a:ext cx="3832921" cy="849313"/>
            <a:chOff x="4473027" y="3209015"/>
            <a:chExt cx="3832921" cy="849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A7D25A-F886-E74B-850F-01B4F85B3E9B}"/>
                </a:ext>
              </a:extLst>
            </p:cNvPr>
            <p:cNvSpPr txBox="1"/>
            <p:nvPr/>
          </p:nvSpPr>
          <p:spPr>
            <a:xfrm>
              <a:off x="5772908" y="3227331"/>
              <a:ext cx="1372748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value</a:t>
              </a:r>
            </a:p>
            <a:p>
              <a:pPr algn="l"/>
              <a:r>
                <a:rPr lang="en-US" dirty="0" err="1">
                  <a:latin typeface="+mn-lt"/>
                </a:rPr>
                <a:t>ScriptPK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2D1108-B908-7249-8A0C-03D5D19E3009}"/>
                </a:ext>
              </a:extLst>
            </p:cNvPr>
            <p:cNvSpPr txBox="1"/>
            <p:nvPr/>
          </p:nvSpPr>
          <p:spPr>
            <a:xfrm>
              <a:off x="7208720" y="3209015"/>
              <a:ext cx="935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8 bytes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76386E-7DBB-2F4D-A9F6-F52BA47829BB}"/>
                </a:ext>
              </a:extLst>
            </p:cNvPr>
            <p:cNvSpPr txBox="1"/>
            <p:nvPr/>
          </p:nvSpPr>
          <p:spPr>
            <a:xfrm>
              <a:off x="7232962" y="3627805"/>
              <a:ext cx="1072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program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9A44FF-661B-134B-A537-3676634FB9A3}"/>
                </a:ext>
              </a:extLst>
            </p:cNvPr>
            <p:cNvSpPr txBox="1"/>
            <p:nvPr/>
          </p:nvSpPr>
          <p:spPr>
            <a:xfrm>
              <a:off x="4473027" y="3287929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1" dirty="0">
                  <a:latin typeface="+mn-lt"/>
                </a:rPr>
                <a:t>Output</a:t>
              </a:r>
              <a:r>
                <a:rPr lang="en-US" dirty="0">
                  <a:latin typeface="+mn-lt"/>
                </a:rPr>
                <a:t>: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019DA6D-A434-4D4E-8F7F-73C919D7E67D}"/>
              </a:ext>
            </a:extLst>
          </p:cNvPr>
          <p:cNvSpPr txBox="1"/>
          <p:nvPr/>
        </p:nvSpPr>
        <p:spPr>
          <a:xfrm>
            <a:off x="6274675" y="4317843"/>
            <a:ext cx="230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#BTC = value/10</a:t>
            </a:r>
            <a:r>
              <a:rPr lang="en-US" baseline="30000" dirty="0">
                <a:latin typeface="+mn-lt"/>
              </a:rPr>
              <a:t>8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5EAB96-E9C3-FE46-80FE-D2FC83E5F4A2}"/>
              </a:ext>
            </a:extLst>
          </p:cNvPr>
          <p:cNvGrpSpPr/>
          <p:nvPr/>
        </p:nvGrpSpPr>
        <p:grpSpPr>
          <a:xfrm>
            <a:off x="2668998" y="1054583"/>
            <a:ext cx="2357297" cy="3314444"/>
            <a:chOff x="2921249" y="1054583"/>
            <a:chExt cx="2357297" cy="331444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AF2105-DAA6-2C4A-B4A6-C92EC2761F67}"/>
                </a:ext>
              </a:extLst>
            </p:cNvPr>
            <p:cNvSpPr txBox="1"/>
            <p:nvPr/>
          </p:nvSpPr>
          <p:spPr>
            <a:xfrm>
              <a:off x="3394674" y="2330879"/>
              <a:ext cx="166122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err="1">
                  <a:latin typeface="+mn-lt"/>
                </a:rPr>
                <a:t>TxID</a:t>
              </a:r>
              <a:r>
                <a:rPr lang="en-US" dirty="0">
                  <a:latin typeface="+mn-lt"/>
                </a:rPr>
                <a:t> = H(Tx)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07E715-4731-D949-8735-6FB244D43CC2}"/>
                </a:ext>
              </a:extLst>
            </p:cNvPr>
            <p:cNvCxnSpPr>
              <a:cxnSpLocks/>
            </p:cNvCxnSpPr>
            <p:nvPr/>
          </p:nvCxnSpPr>
          <p:spPr>
            <a:xfrm>
              <a:off x="2921249" y="1054583"/>
              <a:ext cx="473425" cy="12963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E5CD4E-ADBC-1044-BE58-53CA7444E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249" y="2792544"/>
              <a:ext cx="473425" cy="15764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6F7FC8-31B6-9247-B812-4AAC763E5BEF}"/>
                </a:ext>
              </a:extLst>
            </p:cNvPr>
            <p:cNvSpPr txBox="1"/>
            <p:nvPr/>
          </p:nvSpPr>
          <p:spPr>
            <a:xfrm>
              <a:off x="3325447" y="2701304"/>
              <a:ext cx="1953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(excluding witnesses)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3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74C1-C9C3-6048-89F7-ECE07ACE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1371FA-981A-1047-9D31-363D5C81F7B6}"/>
              </a:ext>
            </a:extLst>
          </p:cNvPr>
          <p:cNvGrpSpPr/>
          <p:nvPr/>
        </p:nvGrpSpPr>
        <p:grpSpPr>
          <a:xfrm>
            <a:off x="2848475" y="1548997"/>
            <a:ext cx="2071425" cy="495946"/>
            <a:chOff x="2634712" y="3808412"/>
            <a:chExt cx="2071425" cy="4959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DDAD36-7038-444D-B558-FB60CEEFAA5B}"/>
                </a:ext>
              </a:extLst>
            </p:cNvPr>
            <p:cNvSpPr/>
            <p:nvPr/>
          </p:nvSpPr>
          <p:spPr>
            <a:xfrm>
              <a:off x="2634712" y="3808412"/>
              <a:ext cx="62264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3831FB-73EF-044D-BAEA-3E3D8777412E}"/>
                </a:ext>
              </a:extLst>
            </p:cNvPr>
            <p:cNvSpPr/>
            <p:nvPr/>
          </p:nvSpPr>
          <p:spPr>
            <a:xfrm>
              <a:off x="3257353" y="3808412"/>
              <a:ext cx="1448784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0B76D-778A-FB41-B1D2-0D98EFFAFC40}"/>
              </a:ext>
            </a:extLst>
          </p:cNvPr>
          <p:cNvGrpSpPr/>
          <p:nvPr/>
        </p:nvGrpSpPr>
        <p:grpSpPr>
          <a:xfrm>
            <a:off x="4919899" y="1548997"/>
            <a:ext cx="2103518" cy="495946"/>
            <a:chOff x="2634712" y="3808412"/>
            <a:chExt cx="2103518" cy="4959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36BA2C-2735-DD44-AC89-2E3F4815DB5A}"/>
                </a:ext>
              </a:extLst>
            </p:cNvPr>
            <p:cNvSpPr/>
            <p:nvPr/>
          </p:nvSpPr>
          <p:spPr>
            <a:xfrm>
              <a:off x="2634712" y="3808412"/>
              <a:ext cx="52868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308A20-92FE-A941-A86D-E590BA17C1D1}"/>
                </a:ext>
              </a:extLst>
            </p:cNvPr>
            <p:cNvSpPr/>
            <p:nvPr/>
          </p:nvSpPr>
          <p:spPr>
            <a:xfrm>
              <a:off x="3163394" y="3808412"/>
              <a:ext cx="157483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7F9BB-B1D6-D64E-916C-9CBB526D0818}"/>
              </a:ext>
            </a:extLst>
          </p:cNvPr>
          <p:cNvSpPr/>
          <p:nvPr/>
        </p:nvSpPr>
        <p:spPr>
          <a:xfrm>
            <a:off x="1689316" y="1548997"/>
            <a:ext cx="1131376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4655A4-CC31-4E4D-8D9E-25AAD8970912}"/>
              </a:ext>
            </a:extLst>
          </p:cNvPr>
          <p:cNvCxnSpPr/>
          <p:nvPr/>
        </p:nvCxnSpPr>
        <p:spPr>
          <a:xfrm>
            <a:off x="2830394" y="1238036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2B4B3-77C8-EF49-8F5C-A2A75DFBDDC7}"/>
              </a:ext>
            </a:extLst>
          </p:cNvPr>
          <p:cNvCxnSpPr/>
          <p:nvPr/>
        </p:nvCxnSpPr>
        <p:spPr>
          <a:xfrm>
            <a:off x="4901818" y="1238036"/>
            <a:ext cx="0" cy="102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39EF74-47A6-4046-B59D-3249F363D4F2}"/>
              </a:ext>
            </a:extLst>
          </p:cNvPr>
          <p:cNvSpPr txBox="1"/>
          <p:nvPr/>
        </p:nvSpPr>
        <p:spPr>
          <a:xfrm>
            <a:off x="221606" y="150567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Tx1: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43A7F-C804-2A43-9A53-05328E477B03}"/>
              </a:ext>
            </a:extLst>
          </p:cNvPr>
          <p:cNvSpPr txBox="1"/>
          <p:nvPr/>
        </p:nvSpPr>
        <p:spPr>
          <a:xfrm>
            <a:off x="3311229" y="2128761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UTXO</a:t>
            </a:r>
            <a:r>
              <a:rPr lang="en-US" b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9ABF7-DD95-8B4D-80BA-B22E4E6C66BD}"/>
              </a:ext>
            </a:extLst>
          </p:cNvPr>
          <p:cNvSpPr txBox="1"/>
          <p:nvPr/>
        </p:nvSpPr>
        <p:spPr>
          <a:xfrm>
            <a:off x="5334500" y="2099799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UTXO</a:t>
            </a:r>
            <a:r>
              <a:rPr lang="en-US" b="1" baseline="-25000" dirty="0"/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2BEEDE-64F7-0B48-AC98-B71764F7670C}"/>
              </a:ext>
            </a:extLst>
          </p:cNvPr>
          <p:cNvCxnSpPr/>
          <p:nvPr/>
        </p:nvCxnSpPr>
        <p:spPr>
          <a:xfrm>
            <a:off x="7023417" y="1319567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5BD1A1-F5C8-2E40-A99A-1F18DE73BDF0}"/>
              </a:ext>
            </a:extLst>
          </p:cNvPr>
          <p:cNvSpPr/>
          <p:nvPr/>
        </p:nvSpPr>
        <p:spPr>
          <a:xfrm>
            <a:off x="7057229" y="1552800"/>
            <a:ext cx="397455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D1C29C-523A-A148-8C72-78D083E402ED}"/>
              </a:ext>
            </a:extLst>
          </p:cNvPr>
          <p:cNvSpPr txBox="1"/>
          <p:nvPr/>
        </p:nvSpPr>
        <p:spPr>
          <a:xfrm>
            <a:off x="7342339" y="882555"/>
            <a:ext cx="1791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null </a:t>
            </a:r>
            <a:r>
              <a:rPr lang="en-US" dirty="0" err="1">
                <a:latin typeface="+mn-lt"/>
              </a:rPr>
              <a:t>locktime</a:t>
            </a:r>
            <a:endParaRPr lang="en-US" dirty="0">
              <a:latin typeface="+mn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AB7A27-5438-AB46-90B3-C80D52984AE9}"/>
              </a:ext>
            </a:extLst>
          </p:cNvPr>
          <p:cNvCxnSpPr>
            <a:cxnSpLocks/>
          </p:cNvCxnSpPr>
          <p:nvPr/>
        </p:nvCxnSpPr>
        <p:spPr>
          <a:xfrm flipH="1">
            <a:off x="7371321" y="1273416"/>
            <a:ext cx="324582" cy="232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72EF99-8FC6-0A43-8E9C-EFB75C57AF70}"/>
              </a:ext>
            </a:extLst>
          </p:cNvPr>
          <p:cNvGrpSpPr/>
          <p:nvPr/>
        </p:nvGrpSpPr>
        <p:grpSpPr>
          <a:xfrm>
            <a:off x="232690" y="2571509"/>
            <a:ext cx="7944589" cy="2446360"/>
            <a:chOff x="232690" y="2571509"/>
            <a:chExt cx="7944589" cy="24463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3F48521-50C2-EE4D-800F-4065E3D5B2B0}"/>
                </a:ext>
              </a:extLst>
            </p:cNvPr>
            <p:cNvSpPr/>
            <p:nvPr/>
          </p:nvSpPr>
          <p:spPr>
            <a:xfrm>
              <a:off x="2490951" y="2848713"/>
              <a:ext cx="3567960" cy="1139776"/>
            </a:xfrm>
            <a:custGeom>
              <a:avLst/>
              <a:gdLst>
                <a:gd name="connsiteX0" fmla="*/ 191442 w 3843032"/>
                <a:gd name="connsiteY0" fmla="*/ 1038386 h 1038386"/>
                <a:gd name="connsiteX1" fmla="*/ 346425 w 3843032"/>
                <a:gd name="connsiteY1" fmla="*/ 433952 h 1038386"/>
                <a:gd name="connsiteX2" fmla="*/ 3368594 w 3843032"/>
                <a:gd name="connsiteY2" fmla="*/ 356461 h 1038386"/>
                <a:gd name="connsiteX3" fmla="*/ 3833544 w 3843032"/>
                <a:gd name="connsiteY3" fmla="*/ 0 h 1038386"/>
                <a:gd name="connsiteX0" fmla="*/ 58445 w 3701235"/>
                <a:gd name="connsiteY0" fmla="*/ 1038386 h 1038386"/>
                <a:gd name="connsiteX1" fmla="*/ 678377 w 3701235"/>
                <a:gd name="connsiteY1" fmla="*/ 402956 h 1038386"/>
                <a:gd name="connsiteX2" fmla="*/ 3235597 w 3701235"/>
                <a:gd name="connsiteY2" fmla="*/ 356461 h 1038386"/>
                <a:gd name="connsiteX3" fmla="*/ 3700547 w 3701235"/>
                <a:gd name="connsiteY3" fmla="*/ 0 h 103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35" h="1038386">
                  <a:moveTo>
                    <a:pt x="58445" y="1038386"/>
                  </a:moveTo>
                  <a:cubicBezTo>
                    <a:pt x="-128826" y="792996"/>
                    <a:pt x="148852" y="516610"/>
                    <a:pt x="678377" y="402956"/>
                  </a:cubicBezTo>
                  <a:cubicBezTo>
                    <a:pt x="1207902" y="289302"/>
                    <a:pt x="2731902" y="423620"/>
                    <a:pt x="3235597" y="356461"/>
                  </a:cubicBezTo>
                  <a:cubicBezTo>
                    <a:pt x="3739292" y="289302"/>
                    <a:pt x="3700547" y="0"/>
                    <a:pt x="3700547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70275B3D-6D69-4B4C-BF79-63A104163C18}"/>
                </a:ext>
              </a:extLst>
            </p:cNvPr>
            <p:cNvSpPr/>
            <p:nvPr/>
          </p:nvSpPr>
          <p:spPr>
            <a:xfrm rot="16200000" flipV="1">
              <a:off x="5978074" y="1711489"/>
              <a:ext cx="219122" cy="19391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7BD11E-BB2A-DD40-851A-1EC8DDAC2771}"/>
                </a:ext>
              </a:extLst>
            </p:cNvPr>
            <p:cNvSpPr/>
            <p:nvPr/>
          </p:nvSpPr>
          <p:spPr>
            <a:xfrm>
              <a:off x="1783907" y="3809286"/>
              <a:ext cx="84716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TxID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F227B1-8167-EB42-9A24-6ED8C879F1AB}"/>
                </a:ext>
              </a:extLst>
            </p:cNvPr>
            <p:cNvSpPr txBox="1"/>
            <p:nvPr/>
          </p:nvSpPr>
          <p:spPr>
            <a:xfrm>
              <a:off x="232690" y="3895646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Tx2: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DCC30A-2826-E147-87F1-0A758B18D744}"/>
                </a:ext>
              </a:extLst>
            </p:cNvPr>
            <p:cNvSpPr/>
            <p:nvPr/>
          </p:nvSpPr>
          <p:spPr>
            <a:xfrm>
              <a:off x="4905944" y="3814716"/>
              <a:ext cx="1375833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94B51B-B8E6-6D44-981E-372208E494D3}"/>
                </a:ext>
              </a:extLst>
            </p:cNvPr>
            <p:cNvSpPr/>
            <p:nvPr/>
          </p:nvSpPr>
          <p:spPr>
            <a:xfrm>
              <a:off x="6306599" y="3811562"/>
              <a:ext cx="1405492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1683B47-B2E2-C145-8323-27D2515C836C}"/>
                </a:ext>
              </a:extLst>
            </p:cNvPr>
            <p:cNvCxnSpPr/>
            <p:nvPr/>
          </p:nvCxnSpPr>
          <p:spPr>
            <a:xfrm>
              <a:off x="6288518" y="3500601"/>
              <a:ext cx="0" cy="1022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31A19D-3D97-A247-B567-44733BA10F2A}"/>
                </a:ext>
              </a:extLst>
            </p:cNvPr>
            <p:cNvCxnSpPr/>
            <p:nvPr/>
          </p:nvCxnSpPr>
          <p:spPr>
            <a:xfrm>
              <a:off x="4867908" y="3540067"/>
              <a:ext cx="0" cy="10228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4ECBCA-61EE-B740-A93E-5464D8090AEB}"/>
                </a:ext>
              </a:extLst>
            </p:cNvPr>
            <p:cNvSpPr txBox="1"/>
            <p:nvPr/>
          </p:nvSpPr>
          <p:spPr>
            <a:xfrm>
              <a:off x="4979841" y="4236794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UTXO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DAEFE0-5399-C144-BBA3-30953F3E0CFC}"/>
                </a:ext>
              </a:extLst>
            </p:cNvPr>
            <p:cNvSpPr/>
            <p:nvPr/>
          </p:nvSpPr>
          <p:spPr>
            <a:xfrm>
              <a:off x="2642687" y="3811562"/>
              <a:ext cx="62264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F894DA-6396-BF46-827B-8906EDB6DF84}"/>
                </a:ext>
              </a:extLst>
            </p:cNvPr>
            <p:cNvSpPr/>
            <p:nvPr/>
          </p:nvSpPr>
          <p:spPr>
            <a:xfrm>
              <a:off x="3265826" y="3811562"/>
              <a:ext cx="157483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ScriptSig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0361ED-7AC5-5642-9154-A209974251E9}"/>
                </a:ext>
              </a:extLst>
            </p:cNvPr>
            <p:cNvSpPr txBox="1"/>
            <p:nvPr/>
          </p:nvSpPr>
          <p:spPr>
            <a:xfrm>
              <a:off x="6382550" y="4263738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UTXO</a:t>
              </a:r>
              <a:r>
                <a:rPr lang="en-US" b="1" baseline="-25000" dirty="0"/>
                <a:t>4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5B388A-61D7-7E4C-83E4-F66EC400EB56}"/>
                </a:ext>
              </a:extLst>
            </p:cNvPr>
            <p:cNvCxnSpPr/>
            <p:nvPr/>
          </p:nvCxnSpPr>
          <p:spPr>
            <a:xfrm>
              <a:off x="7746012" y="3574906"/>
              <a:ext cx="0" cy="10228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F45983-1222-E34D-B680-59AB20DE6656}"/>
                </a:ext>
              </a:extLst>
            </p:cNvPr>
            <p:cNvSpPr/>
            <p:nvPr/>
          </p:nvSpPr>
          <p:spPr>
            <a:xfrm>
              <a:off x="7779824" y="3808139"/>
              <a:ext cx="397455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AB6566-8107-B24B-809E-D53264E4D04A}"/>
                </a:ext>
              </a:extLst>
            </p:cNvPr>
            <p:cNvSpPr/>
            <p:nvPr/>
          </p:nvSpPr>
          <p:spPr>
            <a:xfrm>
              <a:off x="1857815" y="3878651"/>
              <a:ext cx="1357458" cy="3565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014B9E-EAA7-F04B-9655-63EFE43E625E}"/>
                </a:ext>
              </a:extLst>
            </p:cNvPr>
            <p:cNvSpPr txBox="1"/>
            <p:nvPr/>
          </p:nvSpPr>
          <p:spPr>
            <a:xfrm>
              <a:off x="1954985" y="4309983"/>
              <a:ext cx="11521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identifies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a UTXO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0BF44F8-386C-9248-AB6F-D3C3FB8E7B85}"/>
                </a:ext>
              </a:extLst>
            </p:cNvPr>
            <p:cNvSpPr/>
            <p:nvPr/>
          </p:nvSpPr>
          <p:spPr>
            <a:xfrm>
              <a:off x="1791538" y="3818717"/>
              <a:ext cx="3032506" cy="4919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D5D1975-5508-A742-991F-4BA9F8CC6DEA}"/>
              </a:ext>
            </a:extLst>
          </p:cNvPr>
          <p:cNvSpPr txBox="1"/>
          <p:nvPr/>
        </p:nvSpPr>
        <p:spPr>
          <a:xfrm>
            <a:off x="0" y="2651743"/>
            <a:ext cx="332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UTXO: unspent Tx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00D13-EAD1-2240-810B-76AC8AAA8618}"/>
              </a:ext>
            </a:extLst>
          </p:cNvPr>
          <p:cNvSpPr txBox="1"/>
          <p:nvPr/>
        </p:nvSpPr>
        <p:spPr>
          <a:xfrm>
            <a:off x="2860929" y="1982493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6F0F8E-66ED-8342-A2A0-CED2B50FF9BB}"/>
              </a:ext>
            </a:extLst>
          </p:cNvPr>
          <p:cNvSpPr txBox="1"/>
          <p:nvPr/>
        </p:nvSpPr>
        <p:spPr>
          <a:xfrm>
            <a:off x="4852035" y="1985445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F1822-F2AA-A447-B037-09859D17C647}"/>
              </a:ext>
            </a:extLst>
          </p:cNvPr>
          <p:cNvSpPr txBox="1"/>
          <p:nvPr/>
        </p:nvSpPr>
        <p:spPr>
          <a:xfrm>
            <a:off x="28884" y="1863100"/>
            <a:ext cx="1420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(funding Tx)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8FA68-521B-4C4D-9699-7CC4750873ED}"/>
              </a:ext>
            </a:extLst>
          </p:cNvPr>
          <p:cNvSpPr txBox="1"/>
          <p:nvPr/>
        </p:nvSpPr>
        <p:spPr>
          <a:xfrm>
            <a:off x="28883" y="4299103"/>
            <a:ext cx="1571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(spending Tx)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0F3C7B-9492-7D42-82C9-7448EB792529}"/>
              </a:ext>
            </a:extLst>
          </p:cNvPr>
          <p:cNvSpPr/>
          <p:nvPr/>
        </p:nvSpPr>
        <p:spPr>
          <a:xfrm>
            <a:off x="2871561" y="1534349"/>
            <a:ext cx="1987905" cy="49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21DB40-91FA-684A-A26C-C182AC6D8649}"/>
              </a:ext>
            </a:extLst>
          </p:cNvPr>
          <p:cNvSpPr/>
          <p:nvPr/>
        </p:nvSpPr>
        <p:spPr>
          <a:xfrm>
            <a:off x="4948417" y="1538953"/>
            <a:ext cx="2020720" cy="49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61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74C1-C9C3-6048-89F7-ECE07ACE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1371FA-981A-1047-9D31-363D5C81F7B6}"/>
              </a:ext>
            </a:extLst>
          </p:cNvPr>
          <p:cNvGrpSpPr/>
          <p:nvPr/>
        </p:nvGrpSpPr>
        <p:grpSpPr>
          <a:xfrm>
            <a:off x="2848475" y="1548997"/>
            <a:ext cx="2071425" cy="495946"/>
            <a:chOff x="2634712" y="3808412"/>
            <a:chExt cx="2071425" cy="4959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DDAD36-7038-444D-B558-FB60CEEFAA5B}"/>
                </a:ext>
              </a:extLst>
            </p:cNvPr>
            <p:cNvSpPr/>
            <p:nvPr/>
          </p:nvSpPr>
          <p:spPr>
            <a:xfrm>
              <a:off x="2634712" y="3808412"/>
              <a:ext cx="62264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3831FB-73EF-044D-BAEA-3E3D8777412E}"/>
                </a:ext>
              </a:extLst>
            </p:cNvPr>
            <p:cNvSpPr/>
            <p:nvPr/>
          </p:nvSpPr>
          <p:spPr>
            <a:xfrm>
              <a:off x="3257353" y="3808412"/>
              <a:ext cx="1448784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0B76D-778A-FB41-B1D2-0D98EFFAFC40}"/>
              </a:ext>
            </a:extLst>
          </p:cNvPr>
          <p:cNvGrpSpPr/>
          <p:nvPr/>
        </p:nvGrpSpPr>
        <p:grpSpPr>
          <a:xfrm>
            <a:off x="4919899" y="1548997"/>
            <a:ext cx="2103518" cy="495946"/>
            <a:chOff x="2634712" y="3808412"/>
            <a:chExt cx="2103518" cy="4959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36BA2C-2735-DD44-AC89-2E3F4815DB5A}"/>
                </a:ext>
              </a:extLst>
            </p:cNvPr>
            <p:cNvSpPr/>
            <p:nvPr/>
          </p:nvSpPr>
          <p:spPr>
            <a:xfrm>
              <a:off x="2634712" y="3808412"/>
              <a:ext cx="52868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308A20-92FE-A941-A86D-E590BA17C1D1}"/>
                </a:ext>
              </a:extLst>
            </p:cNvPr>
            <p:cNvSpPr/>
            <p:nvPr/>
          </p:nvSpPr>
          <p:spPr>
            <a:xfrm>
              <a:off x="3163394" y="3808412"/>
              <a:ext cx="157483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7F9BB-B1D6-D64E-916C-9CBB526D0818}"/>
              </a:ext>
            </a:extLst>
          </p:cNvPr>
          <p:cNvSpPr/>
          <p:nvPr/>
        </p:nvSpPr>
        <p:spPr>
          <a:xfrm>
            <a:off x="1689316" y="1548997"/>
            <a:ext cx="1131376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4655A4-CC31-4E4D-8D9E-25AAD8970912}"/>
              </a:ext>
            </a:extLst>
          </p:cNvPr>
          <p:cNvCxnSpPr/>
          <p:nvPr/>
        </p:nvCxnSpPr>
        <p:spPr>
          <a:xfrm>
            <a:off x="2830394" y="1238036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2B4B3-77C8-EF49-8F5C-A2A75DFBDDC7}"/>
              </a:ext>
            </a:extLst>
          </p:cNvPr>
          <p:cNvCxnSpPr/>
          <p:nvPr/>
        </p:nvCxnSpPr>
        <p:spPr>
          <a:xfrm>
            <a:off x="4901818" y="1238036"/>
            <a:ext cx="0" cy="102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39EF74-47A6-4046-B59D-3249F363D4F2}"/>
              </a:ext>
            </a:extLst>
          </p:cNvPr>
          <p:cNvSpPr txBox="1"/>
          <p:nvPr/>
        </p:nvSpPr>
        <p:spPr>
          <a:xfrm>
            <a:off x="221606" y="150567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Tx1: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43A7F-C804-2A43-9A53-05328E477B03}"/>
              </a:ext>
            </a:extLst>
          </p:cNvPr>
          <p:cNvSpPr txBox="1"/>
          <p:nvPr/>
        </p:nvSpPr>
        <p:spPr>
          <a:xfrm>
            <a:off x="3311229" y="2128761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UTXO</a:t>
            </a:r>
            <a:r>
              <a:rPr lang="en-US" b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9ABF7-DD95-8B4D-80BA-B22E4E6C66BD}"/>
              </a:ext>
            </a:extLst>
          </p:cNvPr>
          <p:cNvSpPr txBox="1"/>
          <p:nvPr/>
        </p:nvSpPr>
        <p:spPr>
          <a:xfrm>
            <a:off x="5334500" y="2099799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UTXO</a:t>
            </a:r>
            <a:r>
              <a:rPr lang="en-US" b="1" baseline="-25000" dirty="0"/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2BEEDE-64F7-0B48-AC98-B71764F7670C}"/>
              </a:ext>
            </a:extLst>
          </p:cNvPr>
          <p:cNvCxnSpPr/>
          <p:nvPr/>
        </p:nvCxnSpPr>
        <p:spPr>
          <a:xfrm>
            <a:off x="7023417" y="1319567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5BD1A1-F5C8-2E40-A99A-1F18DE73BDF0}"/>
              </a:ext>
            </a:extLst>
          </p:cNvPr>
          <p:cNvSpPr/>
          <p:nvPr/>
        </p:nvSpPr>
        <p:spPr>
          <a:xfrm>
            <a:off x="7057229" y="1552800"/>
            <a:ext cx="397455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D1C29C-523A-A148-8C72-78D083E402ED}"/>
              </a:ext>
            </a:extLst>
          </p:cNvPr>
          <p:cNvSpPr txBox="1"/>
          <p:nvPr/>
        </p:nvSpPr>
        <p:spPr>
          <a:xfrm>
            <a:off x="7342339" y="882555"/>
            <a:ext cx="1791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null </a:t>
            </a:r>
            <a:r>
              <a:rPr lang="en-US" dirty="0" err="1">
                <a:latin typeface="+mn-lt"/>
              </a:rPr>
              <a:t>locktime</a:t>
            </a:r>
            <a:endParaRPr lang="en-US" dirty="0">
              <a:latin typeface="+mn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AB7A27-5438-AB46-90B3-C80D52984AE9}"/>
              </a:ext>
            </a:extLst>
          </p:cNvPr>
          <p:cNvCxnSpPr>
            <a:cxnSpLocks/>
          </p:cNvCxnSpPr>
          <p:nvPr/>
        </p:nvCxnSpPr>
        <p:spPr>
          <a:xfrm flipH="1">
            <a:off x="7371321" y="1273416"/>
            <a:ext cx="324582" cy="232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72EF99-8FC6-0A43-8E9C-EFB75C57AF70}"/>
              </a:ext>
            </a:extLst>
          </p:cNvPr>
          <p:cNvGrpSpPr/>
          <p:nvPr/>
        </p:nvGrpSpPr>
        <p:grpSpPr>
          <a:xfrm>
            <a:off x="232690" y="2571509"/>
            <a:ext cx="7944589" cy="2446360"/>
            <a:chOff x="232690" y="2571509"/>
            <a:chExt cx="7944589" cy="24463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3F48521-50C2-EE4D-800F-4065E3D5B2B0}"/>
                </a:ext>
              </a:extLst>
            </p:cNvPr>
            <p:cNvSpPr/>
            <p:nvPr/>
          </p:nvSpPr>
          <p:spPr>
            <a:xfrm>
              <a:off x="2490951" y="2848713"/>
              <a:ext cx="3567960" cy="1139776"/>
            </a:xfrm>
            <a:custGeom>
              <a:avLst/>
              <a:gdLst>
                <a:gd name="connsiteX0" fmla="*/ 191442 w 3843032"/>
                <a:gd name="connsiteY0" fmla="*/ 1038386 h 1038386"/>
                <a:gd name="connsiteX1" fmla="*/ 346425 w 3843032"/>
                <a:gd name="connsiteY1" fmla="*/ 433952 h 1038386"/>
                <a:gd name="connsiteX2" fmla="*/ 3368594 w 3843032"/>
                <a:gd name="connsiteY2" fmla="*/ 356461 h 1038386"/>
                <a:gd name="connsiteX3" fmla="*/ 3833544 w 3843032"/>
                <a:gd name="connsiteY3" fmla="*/ 0 h 1038386"/>
                <a:gd name="connsiteX0" fmla="*/ 58445 w 3701235"/>
                <a:gd name="connsiteY0" fmla="*/ 1038386 h 1038386"/>
                <a:gd name="connsiteX1" fmla="*/ 678377 w 3701235"/>
                <a:gd name="connsiteY1" fmla="*/ 402956 h 1038386"/>
                <a:gd name="connsiteX2" fmla="*/ 3235597 w 3701235"/>
                <a:gd name="connsiteY2" fmla="*/ 356461 h 1038386"/>
                <a:gd name="connsiteX3" fmla="*/ 3700547 w 3701235"/>
                <a:gd name="connsiteY3" fmla="*/ 0 h 103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35" h="1038386">
                  <a:moveTo>
                    <a:pt x="58445" y="1038386"/>
                  </a:moveTo>
                  <a:cubicBezTo>
                    <a:pt x="-128826" y="792996"/>
                    <a:pt x="148852" y="516610"/>
                    <a:pt x="678377" y="402956"/>
                  </a:cubicBezTo>
                  <a:cubicBezTo>
                    <a:pt x="1207902" y="289302"/>
                    <a:pt x="2731902" y="423620"/>
                    <a:pt x="3235597" y="356461"/>
                  </a:cubicBezTo>
                  <a:cubicBezTo>
                    <a:pt x="3739292" y="289302"/>
                    <a:pt x="3700547" y="0"/>
                    <a:pt x="3700547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70275B3D-6D69-4B4C-BF79-63A104163C18}"/>
                </a:ext>
              </a:extLst>
            </p:cNvPr>
            <p:cNvSpPr/>
            <p:nvPr/>
          </p:nvSpPr>
          <p:spPr>
            <a:xfrm rot="16200000" flipV="1">
              <a:off x="5978074" y="1711489"/>
              <a:ext cx="219122" cy="19391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7BD11E-BB2A-DD40-851A-1EC8DDAC2771}"/>
                </a:ext>
              </a:extLst>
            </p:cNvPr>
            <p:cNvSpPr/>
            <p:nvPr/>
          </p:nvSpPr>
          <p:spPr>
            <a:xfrm>
              <a:off x="1783907" y="3809286"/>
              <a:ext cx="84716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TxID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F227B1-8167-EB42-9A24-6ED8C879F1AB}"/>
                </a:ext>
              </a:extLst>
            </p:cNvPr>
            <p:cNvSpPr txBox="1"/>
            <p:nvPr/>
          </p:nvSpPr>
          <p:spPr>
            <a:xfrm>
              <a:off x="232690" y="3895646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Tx2: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DCC30A-2826-E147-87F1-0A758B18D744}"/>
                </a:ext>
              </a:extLst>
            </p:cNvPr>
            <p:cNvSpPr/>
            <p:nvPr/>
          </p:nvSpPr>
          <p:spPr>
            <a:xfrm>
              <a:off x="4905944" y="3814716"/>
              <a:ext cx="1375833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94B51B-B8E6-6D44-981E-372208E494D3}"/>
                </a:ext>
              </a:extLst>
            </p:cNvPr>
            <p:cNvSpPr/>
            <p:nvPr/>
          </p:nvSpPr>
          <p:spPr>
            <a:xfrm>
              <a:off x="6306599" y="3811562"/>
              <a:ext cx="1405492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1683B47-B2E2-C145-8323-27D2515C836C}"/>
                </a:ext>
              </a:extLst>
            </p:cNvPr>
            <p:cNvCxnSpPr/>
            <p:nvPr/>
          </p:nvCxnSpPr>
          <p:spPr>
            <a:xfrm>
              <a:off x="6288518" y="3500601"/>
              <a:ext cx="0" cy="1022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31A19D-3D97-A247-B567-44733BA10F2A}"/>
                </a:ext>
              </a:extLst>
            </p:cNvPr>
            <p:cNvCxnSpPr/>
            <p:nvPr/>
          </p:nvCxnSpPr>
          <p:spPr>
            <a:xfrm>
              <a:off x="4867908" y="3540067"/>
              <a:ext cx="0" cy="10228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4ECBCA-61EE-B740-A93E-5464D8090AEB}"/>
                </a:ext>
              </a:extLst>
            </p:cNvPr>
            <p:cNvSpPr txBox="1"/>
            <p:nvPr/>
          </p:nvSpPr>
          <p:spPr>
            <a:xfrm>
              <a:off x="4979841" y="4236794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UTXO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DAEFE0-5399-C144-BBA3-30953F3E0CFC}"/>
                </a:ext>
              </a:extLst>
            </p:cNvPr>
            <p:cNvSpPr/>
            <p:nvPr/>
          </p:nvSpPr>
          <p:spPr>
            <a:xfrm>
              <a:off x="2642687" y="3811562"/>
              <a:ext cx="62264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F894DA-6396-BF46-827B-8906EDB6DF84}"/>
                </a:ext>
              </a:extLst>
            </p:cNvPr>
            <p:cNvSpPr/>
            <p:nvPr/>
          </p:nvSpPr>
          <p:spPr>
            <a:xfrm>
              <a:off x="3265826" y="3811562"/>
              <a:ext cx="157483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ScriptSig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0361ED-7AC5-5642-9154-A209974251E9}"/>
                </a:ext>
              </a:extLst>
            </p:cNvPr>
            <p:cNvSpPr txBox="1"/>
            <p:nvPr/>
          </p:nvSpPr>
          <p:spPr>
            <a:xfrm>
              <a:off x="6382550" y="4263738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UTXO</a:t>
              </a:r>
              <a:r>
                <a:rPr lang="en-US" b="1" baseline="-25000" dirty="0"/>
                <a:t>4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5B388A-61D7-7E4C-83E4-F66EC400EB56}"/>
                </a:ext>
              </a:extLst>
            </p:cNvPr>
            <p:cNvCxnSpPr/>
            <p:nvPr/>
          </p:nvCxnSpPr>
          <p:spPr>
            <a:xfrm>
              <a:off x="7746012" y="3574906"/>
              <a:ext cx="0" cy="10228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F45983-1222-E34D-B680-59AB20DE6656}"/>
                </a:ext>
              </a:extLst>
            </p:cNvPr>
            <p:cNvSpPr/>
            <p:nvPr/>
          </p:nvSpPr>
          <p:spPr>
            <a:xfrm>
              <a:off x="7779824" y="3808139"/>
              <a:ext cx="397455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AB6566-8107-B24B-809E-D53264E4D04A}"/>
                </a:ext>
              </a:extLst>
            </p:cNvPr>
            <p:cNvSpPr/>
            <p:nvPr/>
          </p:nvSpPr>
          <p:spPr>
            <a:xfrm>
              <a:off x="1857815" y="3878651"/>
              <a:ext cx="1357458" cy="3565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014B9E-EAA7-F04B-9655-63EFE43E625E}"/>
                </a:ext>
              </a:extLst>
            </p:cNvPr>
            <p:cNvSpPr txBox="1"/>
            <p:nvPr/>
          </p:nvSpPr>
          <p:spPr>
            <a:xfrm>
              <a:off x="1954985" y="4309983"/>
              <a:ext cx="11521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identifies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a UTXO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0BF44F8-386C-9248-AB6F-D3C3FB8E7B85}"/>
                </a:ext>
              </a:extLst>
            </p:cNvPr>
            <p:cNvSpPr/>
            <p:nvPr/>
          </p:nvSpPr>
          <p:spPr>
            <a:xfrm>
              <a:off x="1791538" y="3818717"/>
              <a:ext cx="3032506" cy="4919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D5D1975-5508-A742-991F-4BA9F8CC6DEA}"/>
              </a:ext>
            </a:extLst>
          </p:cNvPr>
          <p:cNvSpPr txBox="1"/>
          <p:nvPr/>
        </p:nvSpPr>
        <p:spPr>
          <a:xfrm>
            <a:off x="0" y="2651743"/>
            <a:ext cx="3320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UTXO: unspent Tx 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54502B-1A1F-9440-A477-379C1FB9AE91}"/>
              </a:ext>
            </a:extLst>
          </p:cNvPr>
          <p:cNvSpPr txBox="1"/>
          <p:nvPr/>
        </p:nvSpPr>
        <p:spPr>
          <a:xfrm>
            <a:off x="28884" y="1863100"/>
            <a:ext cx="1420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(funding Tx)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E1084-B0AB-8945-BE45-7C4D8EDA413E}"/>
              </a:ext>
            </a:extLst>
          </p:cNvPr>
          <p:cNvSpPr txBox="1"/>
          <p:nvPr/>
        </p:nvSpPr>
        <p:spPr>
          <a:xfrm>
            <a:off x="28883" y="4256571"/>
            <a:ext cx="1571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(spending Tx)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00AE88-93A8-EF41-AC87-A6C0DDA98A6F}"/>
              </a:ext>
            </a:extLst>
          </p:cNvPr>
          <p:cNvSpPr/>
          <p:nvPr/>
        </p:nvSpPr>
        <p:spPr>
          <a:xfrm>
            <a:off x="2871561" y="1534349"/>
            <a:ext cx="1987905" cy="49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AB9C55-B952-7043-B46E-F5580E3CA2BA}"/>
              </a:ext>
            </a:extLst>
          </p:cNvPr>
          <p:cNvSpPr/>
          <p:nvPr/>
        </p:nvSpPr>
        <p:spPr>
          <a:xfrm>
            <a:off x="4948417" y="1538953"/>
            <a:ext cx="2020720" cy="49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2FBDD4-B0DC-024A-B219-79F39434F0A4}"/>
              </a:ext>
            </a:extLst>
          </p:cNvPr>
          <p:cNvSpPr txBox="1"/>
          <p:nvPr/>
        </p:nvSpPr>
        <p:spPr>
          <a:xfrm>
            <a:off x="4783030" y="454614"/>
            <a:ext cx="23214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/>
              <a:t>☓</a:t>
            </a:r>
          </a:p>
        </p:txBody>
      </p:sp>
    </p:spTree>
    <p:extLst>
      <p:ext uri="{BB962C8B-B14F-4D97-AF65-F5344CB8AC3E}">
        <p14:creationId xmlns:p14="http://schemas.microsoft.com/office/powerpoint/2010/main" val="26575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ED09-F440-3F4E-A4DF-AC4CC6ED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Learnt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B0BC-4025-3645-A70A-64F78371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Core Components of Bitcoin (and Blockchain)</a:t>
            </a:r>
          </a:p>
          <a:p>
            <a:r>
              <a:rPr lang="en-US" sz="2400" dirty="0"/>
              <a:t>Hash Function </a:t>
            </a:r>
          </a:p>
          <a:p>
            <a:r>
              <a:rPr lang="en-US" sz="2400" dirty="0"/>
              <a:t>Merkle Tree</a:t>
            </a:r>
          </a:p>
          <a:p>
            <a:r>
              <a:rPr lang="en-US" sz="2400" dirty="0"/>
              <a:t>Digital Signature</a:t>
            </a:r>
          </a:p>
          <a:p>
            <a:r>
              <a:rPr lang="en-US" sz="2400" dirty="0"/>
              <a:t>Public Key as Identity</a:t>
            </a:r>
          </a:p>
          <a:p>
            <a:r>
              <a:rPr lang="en-US" sz="2400" dirty="0"/>
              <a:t>Simple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74946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2B52D9-35EB-4546-8884-7741DF00A679}"/>
              </a:ext>
            </a:extLst>
          </p:cNvPr>
          <p:cNvSpPr/>
          <p:nvPr/>
        </p:nvSpPr>
        <p:spPr>
          <a:xfrm>
            <a:off x="987972" y="2715227"/>
            <a:ext cx="1881352" cy="520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4480B-8300-5249-B6F7-CCA332F8EB76}"/>
              </a:ext>
            </a:extLst>
          </p:cNvPr>
          <p:cNvSpPr/>
          <p:nvPr/>
        </p:nvSpPr>
        <p:spPr>
          <a:xfrm>
            <a:off x="3310759" y="1891861"/>
            <a:ext cx="3074275" cy="520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5CC1B-F227-4345-A2FB-5E7C86AD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Validating Tx2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25AB-2B9C-ED4D-9B29-44B780F1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8256"/>
            <a:ext cx="8544910" cy="4085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Miners check (for each input):</a:t>
            </a:r>
          </a:p>
          <a:p>
            <a:pPr marL="514350" indent="-514350">
              <a:spcBef>
                <a:spcPts val="3072"/>
              </a:spcBef>
              <a:buFont typeface="+mj-lt"/>
              <a:buAutoNum type="arabicPeriod"/>
            </a:pPr>
            <a:r>
              <a:rPr lang="en-US" dirty="0"/>
              <a:t>The program       </a:t>
            </a:r>
            <a:r>
              <a:rPr lang="en-US" dirty="0" err="1"/>
              <a:t>ScriptSig</a:t>
            </a:r>
            <a:r>
              <a:rPr lang="en-US" dirty="0"/>
              <a:t> | </a:t>
            </a:r>
            <a:r>
              <a:rPr lang="en-US" dirty="0" err="1"/>
              <a:t>ScriptPK</a:t>
            </a:r>
            <a:r>
              <a:rPr lang="en-US" dirty="0"/>
              <a:t>     returns true</a:t>
            </a:r>
          </a:p>
          <a:p>
            <a:pPr marL="514350" indent="-514350">
              <a:spcBef>
                <a:spcPts val="3072"/>
              </a:spcBef>
              <a:buFont typeface="+mj-lt"/>
              <a:buAutoNum type="arabicPeriod"/>
            </a:pPr>
            <a:r>
              <a:rPr lang="en-US" dirty="0" err="1"/>
              <a:t>TxID</a:t>
            </a:r>
            <a:r>
              <a:rPr lang="en-US" dirty="0"/>
              <a:t> | index    is in the current UTXO set</a:t>
            </a:r>
          </a:p>
          <a:p>
            <a:pPr marL="514350" indent="-514350">
              <a:spcBef>
                <a:spcPts val="3072"/>
              </a:spcBef>
              <a:buFont typeface="+mj-lt"/>
              <a:buAutoNum type="arabicPeriod"/>
            </a:pPr>
            <a:r>
              <a:rPr lang="en-US" dirty="0"/>
              <a:t>sum input values  ≥  sum output values</a:t>
            </a:r>
          </a:p>
          <a:p>
            <a:pPr marL="0" indent="0">
              <a:spcBef>
                <a:spcPts val="4272"/>
              </a:spcBef>
              <a:buNone/>
            </a:pPr>
            <a:r>
              <a:rPr lang="en-US" dirty="0"/>
              <a:t>After Tx2 is posted, miners remove UTXO</a:t>
            </a:r>
            <a:r>
              <a:rPr lang="en-US" baseline="-25000" dirty="0"/>
              <a:t>2</a:t>
            </a:r>
            <a:r>
              <a:rPr lang="en-US" dirty="0"/>
              <a:t> from UTXO set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FAA50-EDC7-EA45-BAA9-1CCC04F085CB}"/>
              </a:ext>
            </a:extLst>
          </p:cNvPr>
          <p:cNvSpPr txBox="1"/>
          <p:nvPr/>
        </p:nvSpPr>
        <p:spPr>
          <a:xfrm>
            <a:off x="7049384" y="871870"/>
            <a:ext cx="204447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program from funding Tx: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under what conditions</a:t>
            </a:r>
          </a:p>
          <a:p>
            <a:pPr algn="l"/>
            <a:r>
              <a:rPr lang="en-US" sz="1400" dirty="0">
                <a:latin typeface="+mn-lt"/>
              </a:rPr>
              <a:t>can UTXO be spent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EA63753-DBBD-D740-93DC-5ADE8D686D6B}"/>
              </a:ext>
            </a:extLst>
          </p:cNvPr>
          <p:cNvSpPr/>
          <p:nvPr/>
        </p:nvSpPr>
        <p:spPr>
          <a:xfrm>
            <a:off x="5560828" y="1254642"/>
            <a:ext cx="1488556" cy="712381"/>
          </a:xfrm>
          <a:custGeom>
            <a:avLst/>
            <a:gdLst>
              <a:gd name="connsiteX0" fmla="*/ 1520456 w 1520456"/>
              <a:gd name="connsiteY0" fmla="*/ 0 h 712381"/>
              <a:gd name="connsiteX1" fmla="*/ 818707 w 1520456"/>
              <a:gd name="connsiteY1" fmla="*/ 74428 h 712381"/>
              <a:gd name="connsiteX2" fmla="*/ 191386 w 1520456"/>
              <a:gd name="connsiteY2" fmla="*/ 340242 h 712381"/>
              <a:gd name="connsiteX3" fmla="*/ 0 w 1520456"/>
              <a:gd name="connsiteY3" fmla="*/ 712381 h 71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0456" h="712381">
                <a:moveTo>
                  <a:pt x="1520456" y="0"/>
                </a:moveTo>
                <a:cubicBezTo>
                  <a:pt x="1280337" y="8860"/>
                  <a:pt x="1040219" y="17721"/>
                  <a:pt x="818707" y="74428"/>
                </a:cubicBezTo>
                <a:cubicBezTo>
                  <a:pt x="597195" y="131135"/>
                  <a:pt x="327837" y="233917"/>
                  <a:pt x="191386" y="340242"/>
                </a:cubicBezTo>
                <a:cubicBezTo>
                  <a:pt x="54935" y="446568"/>
                  <a:pt x="27467" y="579474"/>
                  <a:pt x="0" y="71238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5498-2CE5-5243-A33D-EF691A2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 (block 648493)      </a:t>
            </a:r>
            <a:r>
              <a:rPr lang="en-US" sz="2200" dirty="0"/>
              <a:t>[2826 Tx]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370EC-5D69-5A46-BC95-5723D7799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4" b="4265"/>
          <a:stretch/>
        </p:blipFill>
        <p:spPr>
          <a:xfrm>
            <a:off x="69272" y="1041102"/>
            <a:ext cx="9074727" cy="918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1990E-F512-414A-83DD-3DD4C0D4A905}"/>
              </a:ext>
            </a:extLst>
          </p:cNvPr>
          <p:cNvSpPr txBox="1"/>
          <p:nvPr/>
        </p:nvSpPr>
        <p:spPr>
          <a:xfrm>
            <a:off x="2128345" y="1385895"/>
            <a:ext cx="61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Tx0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7B166B-C790-7440-B6A7-F66655FEE40F}"/>
              </a:ext>
            </a:extLst>
          </p:cNvPr>
          <p:cNvGrpSpPr/>
          <p:nvPr/>
        </p:nvGrpSpPr>
        <p:grpSpPr>
          <a:xfrm>
            <a:off x="0" y="3897149"/>
            <a:ext cx="9144000" cy="700202"/>
            <a:chOff x="0" y="4024744"/>
            <a:chExt cx="9144000" cy="7002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79B6E9-C2DE-D848-B6AF-E271FFA8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024744"/>
              <a:ext cx="9144000" cy="67111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9BA86-A0DE-704A-85BD-4B6FE05CEE50}"/>
                </a:ext>
              </a:extLst>
            </p:cNvPr>
            <p:cNvSpPr txBox="1"/>
            <p:nvPr/>
          </p:nvSpPr>
          <p:spPr>
            <a:xfrm>
              <a:off x="2128345" y="4263281"/>
              <a:ext cx="610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Tx2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808EBC-F477-2D49-9C65-C3DA06C136A8}"/>
              </a:ext>
            </a:extLst>
          </p:cNvPr>
          <p:cNvGrpSpPr/>
          <p:nvPr/>
        </p:nvGrpSpPr>
        <p:grpSpPr>
          <a:xfrm>
            <a:off x="-1" y="2349646"/>
            <a:ext cx="9144000" cy="1172222"/>
            <a:chOff x="-1" y="2477241"/>
            <a:chExt cx="9144000" cy="11722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DC0D5C-C321-8142-BC56-86B7847F7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2477241"/>
              <a:ext cx="9144000" cy="115768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BC3639-1917-5642-A6B9-3295F7AB9445}"/>
                </a:ext>
              </a:extLst>
            </p:cNvPr>
            <p:cNvSpPr txBox="1"/>
            <p:nvPr/>
          </p:nvSpPr>
          <p:spPr>
            <a:xfrm>
              <a:off x="2128345" y="3056081"/>
              <a:ext cx="610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Tx1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4C1A9B-E63C-BB49-8221-B1494751AEF2}"/>
                </a:ext>
              </a:extLst>
            </p:cNvPr>
            <p:cNvSpPr txBox="1"/>
            <p:nvPr/>
          </p:nvSpPr>
          <p:spPr>
            <a:xfrm>
              <a:off x="551792" y="2603282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DC7A12-C188-2146-8DB9-4CAF9B1A3963}"/>
                </a:ext>
              </a:extLst>
            </p:cNvPr>
            <p:cNvSpPr txBox="1"/>
            <p:nvPr/>
          </p:nvSpPr>
          <p:spPr>
            <a:xfrm>
              <a:off x="5983546" y="3187798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outputs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A37FDE-2E7E-2949-86ED-948F07C665C3}"/>
              </a:ext>
            </a:extLst>
          </p:cNvPr>
          <p:cNvSpPr/>
          <p:nvPr/>
        </p:nvSpPr>
        <p:spPr>
          <a:xfrm>
            <a:off x="-1" y="3291036"/>
            <a:ext cx="1395294" cy="21629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407E8-7004-4D49-A217-5103C883BED5}"/>
              </a:ext>
            </a:extLst>
          </p:cNvPr>
          <p:cNvSpPr txBox="1"/>
          <p:nvPr/>
        </p:nvSpPr>
        <p:spPr>
          <a:xfrm>
            <a:off x="1905058" y="4731484"/>
            <a:ext cx="535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sum of fees in block added to </a:t>
            </a:r>
            <a:r>
              <a:rPr lang="en-US" dirty="0" err="1">
                <a:latin typeface="+mn-lt"/>
              </a:rPr>
              <a:t>coinbase</a:t>
            </a:r>
            <a:r>
              <a:rPr lang="en-US" dirty="0">
                <a:latin typeface="+mn-lt"/>
              </a:rPr>
              <a:t> Tx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36AF0-437C-284D-8419-32A7A7170653}"/>
              </a:ext>
            </a:extLst>
          </p:cNvPr>
          <p:cNvSpPr txBox="1"/>
          <p:nvPr/>
        </p:nvSpPr>
        <p:spPr>
          <a:xfrm>
            <a:off x="1351550" y="3220874"/>
            <a:ext cx="7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(Tx fee)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DEE92-5ED1-D842-B94F-85115C670BAB}"/>
              </a:ext>
            </a:extLst>
          </p:cNvPr>
          <p:cNvSpPr txBox="1"/>
          <p:nvPr/>
        </p:nvSpPr>
        <p:spPr>
          <a:xfrm>
            <a:off x="1059175" y="4310970"/>
            <a:ext cx="7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(Tx fee)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406BB-F6AA-C348-A84C-808DD16B6E34}"/>
              </a:ext>
            </a:extLst>
          </p:cNvPr>
          <p:cNvSpPr txBox="1"/>
          <p:nvPr/>
        </p:nvSpPr>
        <p:spPr>
          <a:xfrm>
            <a:off x="2728401" y="2528013"/>
            <a:ext cx="1562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(input UTXO value)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6955-A90E-C74C-8423-12760D1AE4B1}"/>
              </a:ext>
            </a:extLst>
          </p:cNvPr>
          <p:cNvSpPr txBox="1"/>
          <p:nvPr/>
        </p:nvSpPr>
        <p:spPr>
          <a:xfrm>
            <a:off x="6638156" y="1731369"/>
            <a:ext cx="1342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6.25 + Tx fees = </a:t>
            </a:r>
          </a:p>
        </p:txBody>
      </p:sp>
    </p:spTree>
    <p:extLst>
      <p:ext uri="{BB962C8B-B14F-4D97-AF65-F5344CB8AC3E}">
        <p14:creationId xmlns:p14="http://schemas.microsoft.com/office/powerpoint/2010/main" val="223590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240E-E862-BE4D-AD8A-CE66056F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fees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1C31A-6735-2D4E-9843-D002B43C1645}"/>
              </a:ext>
            </a:extLst>
          </p:cNvPr>
          <p:cNvSpPr txBox="1"/>
          <p:nvPr/>
        </p:nvSpPr>
        <p:spPr>
          <a:xfrm>
            <a:off x="223284" y="862273"/>
            <a:ext cx="390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Bitcoin average Tx fees in USD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60C50-BBF9-C742-9984-9C84A5BDCF7C}"/>
              </a:ext>
            </a:extLst>
          </p:cNvPr>
          <p:cNvSpPr txBox="1"/>
          <p:nvPr/>
        </p:nvSpPr>
        <p:spPr>
          <a:xfrm>
            <a:off x="223284" y="3085904"/>
            <a:ext cx="428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Ethereum average Tx fees in USD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4E384-B0FB-234A-BD3F-56E66A97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36" y="1336156"/>
            <a:ext cx="6968359" cy="1623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62476C-BFDA-8442-9416-B80A372E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35" y="3491699"/>
            <a:ext cx="6968360" cy="16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9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62EA-A869-FB4F-8CA5-3FD0C8F6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855"/>
            <a:ext cx="8229600" cy="623097"/>
          </a:xfrm>
        </p:spPr>
        <p:txBody>
          <a:bodyPr>
            <a:normAutofit fontScale="90000"/>
          </a:bodyPr>
          <a:lstStyle/>
          <a:p>
            <a:r>
              <a:rPr lang="en-US" dirty="0"/>
              <a:t>All value in Bitcoin is held in UTXOs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75C44-60E5-2649-ADBA-D3C20573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85" y="951780"/>
            <a:ext cx="7189076" cy="3367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D317A-EF65-4B44-B36A-9CE23700FF80}"/>
              </a:ext>
            </a:extLst>
          </p:cNvPr>
          <p:cNvSpPr txBox="1"/>
          <p:nvPr/>
        </p:nvSpPr>
        <p:spPr>
          <a:xfrm>
            <a:off x="840832" y="4513675"/>
            <a:ext cx="740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Sep. 2021:   miners need to store ≈76M UTXOs in memory</a:t>
            </a:r>
          </a:p>
        </p:txBody>
      </p:sp>
    </p:spTree>
    <p:extLst>
      <p:ext uri="{BB962C8B-B14F-4D97-AF65-F5344CB8AC3E}">
        <p14:creationId xmlns:p14="http://schemas.microsoft.com/office/powerpoint/2010/main" val="881327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E5EB-1B6C-9A48-ADDF-D57521BD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Focusing on Tx2:     </a:t>
            </a:r>
            <a:r>
              <a:rPr lang="en-US" dirty="0" err="1"/>
              <a:t>TxInp</a:t>
            </a:r>
            <a:r>
              <a:rPr lang="en-US" dirty="0"/>
              <a:t>[0]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00EF5-7A69-1042-AB4D-C81A5185C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54"/>
          <a:stretch/>
        </p:blipFill>
        <p:spPr>
          <a:xfrm>
            <a:off x="906517" y="2128642"/>
            <a:ext cx="7330966" cy="252732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2ED7C1-7102-9642-8E89-2B3D8942708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348339" y="1487807"/>
            <a:ext cx="1815978" cy="1384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BBC3B3-E6B0-B140-A6C2-DE661C0DC0A4}"/>
              </a:ext>
            </a:extLst>
          </p:cNvPr>
          <p:cNvSpPr txBox="1"/>
          <p:nvPr/>
        </p:nvSpPr>
        <p:spPr>
          <a:xfrm>
            <a:off x="6563095" y="3162477"/>
            <a:ext cx="187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from </a:t>
            </a:r>
            <a:r>
              <a:rPr lang="en-US" dirty="0" err="1">
                <a:latin typeface="+mn-lt"/>
              </a:rPr>
              <a:t>TxInp</a:t>
            </a:r>
            <a:r>
              <a:rPr lang="en-US" dirty="0">
                <a:latin typeface="+mn-lt"/>
              </a:rPr>
              <a:t>[0]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C66D1D-AFF8-144D-B6EF-A9FCA710D1A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572001" y="3393310"/>
            <a:ext cx="1991094" cy="342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48405D-648B-054F-A0FF-F4798C3832A2}"/>
              </a:ext>
            </a:extLst>
          </p:cNvPr>
          <p:cNvSpPr txBox="1"/>
          <p:nvPr/>
        </p:nvSpPr>
        <p:spPr>
          <a:xfrm>
            <a:off x="6164317" y="1072308"/>
            <a:ext cx="1988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from UTXO</a:t>
            </a:r>
          </a:p>
          <a:p>
            <a:pPr algn="l"/>
            <a:r>
              <a:rPr lang="en-US" dirty="0">
                <a:latin typeface="+mn-lt"/>
              </a:rPr>
              <a:t>(Bitcoin script)</a:t>
            </a:r>
          </a:p>
        </p:txBody>
      </p:sp>
    </p:spTree>
    <p:extLst>
      <p:ext uri="{BB962C8B-B14F-4D97-AF65-F5344CB8AC3E}">
        <p14:creationId xmlns:p14="http://schemas.microsoft.com/office/powerpoint/2010/main" val="328299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DB70E0-ECFE-B04E-ADED-2E92143FE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A37F5B-13F3-9841-856D-B2CFD9AC5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Bitcoin’s Script</a:t>
            </a:r>
          </a:p>
        </p:txBody>
      </p:sp>
    </p:spTree>
    <p:extLst>
      <p:ext uri="{BB962C8B-B14F-4D97-AF65-F5344CB8AC3E}">
        <p14:creationId xmlns:p14="http://schemas.microsoft.com/office/powerpoint/2010/main" val="405232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7300-6FA0-AF4A-966D-8350A71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Scripting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F9D5-65BC-5342-AA9A-37744983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/>
              <a:t>Design goals</a:t>
            </a:r>
          </a:p>
          <a:p>
            <a:pPr marL="9144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ID" dirty="0"/>
              <a:t>Built for Bitcoin (inspired by Forth)</a:t>
            </a:r>
          </a:p>
          <a:p>
            <a:pPr marL="9144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D" dirty="0"/>
              <a:t>Simple, compact</a:t>
            </a:r>
          </a:p>
          <a:p>
            <a:pPr marL="9144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D" dirty="0"/>
              <a:t>Support for cryptography</a:t>
            </a:r>
          </a:p>
          <a:p>
            <a:pPr marL="9144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D" dirty="0"/>
              <a:t>Stack-based</a:t>
            </a:r>
          </a:p>
          <a:p>
            <a:pPr marL="9144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D" dirty="0"/>
              <a:t>Limits on time/memory</a:t>
            </a:r>
          </a:p>
          <a:p>
            <a:pPr marL="9144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D" dirty="0"/>
              <a:t>No looping</a:t>
            </a:r>
          </a:p>
          <a:p>
            <a:endParaRPr lang="en-US" dirty="0"/>
          </a:p>
        </p:txBody>
      </p:sp>
      <p:sp>
        <p:nvSpPr>
          <p:cNvPr id="4" name="Google Shape;202;p22">
            <a:extLst>
              <a:ext uri="{FF2B5EF4-FFF2-40B4-BE49-F238E27FC236}">
                <a16:creationId xmlns:a16="http://schemas.microsoft.com/office/drawing/2014/main" id="{9CF1DF3E-8BBD-0A46-8982-3AC83E1EBB31}"/>
              </a:ext>
            </a:extLst>
          </p:cNvPr>
          <p:cNvSpPr txBox="1"/>
          <p:nvPr/>
        </p:nvSpPr>
        <p:spPr>
          <a:xfrm>
            <a:off x="7223925" y="4862838"/>
            <a:ext cx="1771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via Jessie St. Amand</a:t>
            </a:r>
            <a:endParaRPr sz="1000"/>
          </a:p>
        </p:txBody>
      </p:sp>
      <p:pic>
        <p:nvPicPr>
          <p:cNvPr id="5" name="Google Shape;203;p22">
            <a:extLst>
              <a:ext uri="{FF2B5EF4-FFF2-40B4-BE49-F238E27FC236}">
                <a16:creationId xmlns:a16="http://schemas.microsoft.com/office/drawing/2014/main" id="{960D8D21-175A-254E-A4A2-EE4E385FC1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0825" y="2394525"/>
            <a:ext cx="1988850" cy="24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4;p22">
            <a:extLst>
              <a:ext uri="{FF2B5EF4-FFF2-40B4-BE49-F238E27FC236}">
                <a16:creationId xmlns:a16="http://schemas.microsoft.com/office/drawing/2014/main" id="{3118794B-9EE1-4942-AC6E-03407ABB5B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825" y="4902800"/>
            <a:ext cx="643100" cy="2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5;p22">
            <a:extLst>
              <a:ext uri="{FF2B5EF4-FFF2-40B4-BE49-F238E27FC236}">
                <a16:creationId xmlns:a16="http://schemas.microsoft.com/office/drawing/2014/main" id="{44789AA3-6D3B-E342-8040-0B4537219E7A}"/>
              </a:ext>
            </a:extLst>
          </p:cNvPr>
          <p:cNvSpPr/>
          <p:nvPr/>
        </p:nvSpPr>
        <p:spPr>
          <a:xfrm>
            <a:off x="5093637" y="2394524"/>
            <a:ext cx="2184637" cy="494775"/>
          </a:xfrm>
          <a:prstGeom prst="wedgeEllipseCallout">
            <a:avLst>
              <a:gd name="adj1" fmla="val 42730"/>
              <a:gd name="adj2" fmla="val 11587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am not impressed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109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F2A8-7A07-C14E-81C9-2351F4E3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Script Execution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F2B95F-E620-5742-ACE4-BEF47C45A795}"/>
              </a:ext>
            </a:extLst>
          </p:cNvPr>
          <p:cNvGrpSpPr/>
          <p:nvPr/>
        </p:nvGrpSpPr>
        <p:grpSpPr>
          <a:xfrm>
            <a:off x="0" y="1000675"/>
            <a:ext cx="8952900" cy="3866050"/>
            <a:chOff x="0" y="1000675"/>
            <a:chExt cx="8952900" cy="3866050"/>
          </a:xfrm>
        </p:grpSpPr>
        <p:sp>
          <p:nvSpPr>
            <p:cNvPr id="4" name="Google Shape;211;p23">
              <a:extLst>
                <a:ext uri="{FF2B5EF4-FFF2-40B4-BE49-F238E27FC236}">
                  <a16:creationId xmlns:a16="http://schemas.microsoft.com/office/drawing/2014/main" id="{5760DDE7-3A5B-8A4F-BA97-208671F45079}"/>
                </a:ext>
              </a:extLst>
            </p:cNvPr>
            <p:cNvSpPr txBox="1"/>
            <p:nvPr/>
          </p:nvSpPr>
          <p:spPr>
            <a:xfrm>
              <a:off x="0" y="4408325"/>
              <a:ext cx="8952900" cy="458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&lt;sig&gt; &lt;pubKey&gt; OP_DUP OP_HASH160 &lt;pubKeyHash?&gt; OP_EQUALVERIFY OP_CHECKSIG</a:t>
              </a:r>
              <a:endParaRPr sz="1500"/>
            </a:p>
          </p:txBody>
        </p:sp>
        <p:cxnSp>
          <p:nvCxnSpPr>
            <p:cNvPr id="5" name="Google Shape;212;p23">
              <a:extLst>
                <a:ext uri="{FF2B5EF4-FFF2-40B4-BE49-F238E27FC236}">
                  <a16:creationId xmlns:a16="http://schemas.microsoft.com/office/drawing/2014/main" id="{3996BA01-39E5-9241-9878-7C9148DD3B0B}"/>
                </a:ext>
              </a:extLst>
            </p:cNvPr>
            <p:cNvCxnSpPr/>
            <p:nvPr/>
          </p:nvCxnSpPr>
          <p:spPr>
            <a:xfrm>
              <a:off x="372875" y="3826275"/>
              <a:ext cx="0" cy="4971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" name="Google Shape;213;p23">
              <a:extLst>
                <a:ext uri="{FF2B5EF4-FFF2-40B4-BE49-F238E27FC236}">
                  <a16:creationId xmlns:a16="http://schemas.microsoft.com/office/drawing/2014/main" id="{B2C5FB14-794D-264B-9E0C-E39FF65E5BBA}"/>
                </a:ext>
              </a:extLst>
            </p:cNvPr>
            <p:cNvCxnSpPr/>
            <p:nvPr/>
          </p:nvCxnSpPr>
          <p:spPr>
            <a:xfrm>
              <a:off x="1222425" y="3826275"/>
              <a:ext cx="0" cy="4971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" name="Google Shape;214;p23">
              <a:extLst>
                <a:ext uri="{FF2B5EF4-FFF2-40B4-BE49-F238E27FC236}">
                  <a16:creationId xmlns:a16="http://schemas.microsoft.com/office/drawing/2014/main" id="{F6A38142-ACB9-0246-93AA-9E974AD670F6}"/>
                </a:ext>
              </a:extLst>
            </p:cNvPr>
            <p:cNvCxnSpPr/>
            <p:nvPr/>
          </p:nvCxnSpPr>
          <p:spPr>
            <a:xfrm>
              <a:off x="2290800" y="3826275"/>
              <a:ext cx="0" cy="4971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" name="Google Shape;215;p23">
              <a:extLst>
                <a:ext uri="{FF2B5EF4-FFF2-40B4-BE49-F238E27FC236}">
                  <a16:creationId xmlns:a16="http://schemas.microsoft.com/office/drawing/2014/main" id="{978DFC44-7892-3F4A-9A3A-84DDFACB1154}"/>
                </a:ext>
              </a:extLst>
            </p:cNvPr>
            <p:cNvCxnSpPr/>
            <p:nvPr/>
          </p:nvCxnSpPr>
          <p:spPr>
            <a:xfrm>
              <a:off x="3330700" y="3826275"/>
              <a:ext cx="0" cy="4971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216;p23">
              <a:extLst>
                <a:ext uri="{FF2B5EF4-FFF2-40B4-BE49-F238E27FC236}">
                  <a16:creationId xmlns:a16="http://schemas.microsoft.com/office/drawing/2014/main" id="{6C263E2B-1582-6547-8089-257120A35594}"/>
                </a:ext>
              </a:extLst>
            </p:cNvPr>
            <p:cNvCxnSpPr/>
            <p:nvPr/>
          </p:nvCxnSpPr>
          <p:spPr>
            <a:xfrm>
              <a:off x="4476450" y="3826275"/>
              <a:ext cx="0" cy="4971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217;p23">
              <a:extLst>
                <a:ext uri="{FF2B5EF4-FFF2-40B4-BE49-F238E27FC236}">
                  <a16:creationId xmlns:a16="http://schemas.microsoft.com/office/drawing/2014/main" id="{3FA68A58-7C85-C144-B4B3-688E14A53529}"/>
                </a:ext>
              </a:extLst>
            </p:cNvPr>
            <p:cNvCxnSpPr/>
            <p:nvPr/>
          </p:nvCxnSpPr>
          <p:spPr>
            <a:xfrm>
              <a:off x="6309425" y="3826275"/>
              <a:ext cx="0" cy="4971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218;p23">
              <a:extLst>
                <a:ext uri="{FF2B5EF4-FFF2-40B4-BE49-F238E27FC236}">
                  <a16:creationId xmlns:a16="http://schemas.microsoft.com/office/drawing/2014/main" id="{745979DA-D257-B64E-A4C9-AE18DBC33D27}"/>
                </a:ext>
              </a:extLst>
            </p:cNvPr>
            <p:cNvCxnSpPr/>
            <p:nvPr/>
          </p:nvCxnSpPr>
          <p:spPr>
            <a:xfrm>
              <a:off x="8051225" y="3826275"/>
              <a:ext cx="0" cy="4971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Google Shape;219;p23">
              <a:extLst>
                <a:ext uri="{FF2B5EF4-FFF2-40B4-BE49-F238E27FC236}">
                  <a16:creationId xmlns:a16="http://schemas.microsoft.com/office/drawing/2014/main" id="{F48F4697-F510-CA49-9B40-9522418CA2FB}"/>
                </a:ext>
              </a:extLst>
            </p:cNvPr>
            <p:cNvSpPr/>
            <p:nvPr/>
          </p:nvSpPr>
          <p:spPr>
            <a:xfrm>
              <a:off x="2842800" y="2881250"/>
              <a:ext cx="2842200" cy="474300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urier New"/>
                  <a:ea typeface="Courier New"/>
                  <a:cs typeface="Courier New"/>
                  <a:sym typeface="Courier New"/>
                </a:rPr>
                <a:t>&lt;sig&gt;</a:t>
              </a:r>
              <a:endParaRPr sz="24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" name="Google Shape;220;p23">
              <a:extLst>
                <a:ext uri="{FF2B5EF4-FFF2-40B4-BE49-F238E27FC236}">
                  <a16:creationId xmlns:a16="http://schemas.microsoft.com/office/drawing/2014/main" id="{8E2EED1F-C593-3E48-B13B-549F9C0D3AFA}"/>
                </a:ext>
              </a:extLst>
            </p:cNvPr>
            <p:cNvSpPr txBox="1"/>
            <p:nvPr/>
          </p:nvSpPr>
          <p:spPr>
            <a:xfrm>
              <a:off x="3633425" y="1000675"/>
              <a:ext cx="1137600" cy="205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 b="1">
                  <a:solidFill>
                    <a:srgbClr val="274E13"/>
                  </a:solidFill>
                  <a:highlight>
                    <a:srgbClr val="F9F9F9"/>
                  </a:highlight>
                </a:rPr>
                <a:t>✓</a:t>
              </a:r>
              <a:endParaRPr sz="9600" b="1">
                <a:solidFill>
                  <a:srgbClr val="274E13"/>
                </a:solidFill>
              </a:endParaRPr>
            </a:p>
          </p:txBody>
        </p:sp>
        <p:sp>
          <p:nvSpPr>
            <p:cNvPr id="14" name="Google Shape;221;p23">
              <a:extLst>
                <a:ext uri="{FF2B5EF4-FFF2-40B4-BE49-F238E27FC236}">
                  <a16:creationId xmlns:a16="http://schemas.microsoft.com/office/drawing/2014/main" id="{F279CBD1-5FF3-8042-8F67-985B078486AD}"/>
                </a:ext>
              </a:extLst>
            </p:cNvPr>
            <p:cNvSpPr/>
            <p:nvPr/>
          </p:nvSpPr>
          <p:spPr>
            <a:xfrm>
              <a:off x="2842800" y="2406950"/>
              <a:ext cx="2842200" cy="474300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urier New"/>
                  <a:ea typeface="Courier New"/>
                  <a:cs typeface="Courier New"/>
                  <a:sym typeface="Courier New"/>
                </a:rPr>
                <a:t>&lt;pubKey&gt;</a:t>
              </a:r>
              <a:endParaRPr sz="24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" name="Google Shape;222;p23">
              <a:extLst>
                <a:ext uri="{FF2B5EF4-FFF2-40B4-BE49-F238E27FC236}">
                  <a16:creationId xmlns:a16="http://schemas.microsoft.com/office/drawing/2014/main" id="{6AC10BDA-A6C9-2940-BECB-A100CE6F0915}"/>
                </a:ext>
              </a:extLst>
            </p:cNvPr>
            <p:cNvSpPr/>
            <p:nvPr/>
          </p:nvSpPr>
          <p:spPr>
            <a:xfrm>
              <a:off x="2842800" y="1932650"/>
              <a:ext cx="2842200" cy="474300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urier New"/>
                  <a:ea typeface="Courier New"/>
                  <a:cs typeface="Courier New"/>
                  <a:sym typeface="Courier New"/>
                </a:rPr>
                <a:t>&lt;pubKey&gt;</a:t>
              </a:r>
              <a:endParaRPr sz="24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" name="Google Shape;223;p23">
              <a:extLst>
                <a:ext uri="{FF2B5EF4-FFF2-40B4-BE49-F238E27FC236}">
                  <a16:creationId xmlns:a16="http://schemas.microsoft.com/office/drawing/2014/main" id="{C7208E48-02AC-6741-B9EE-CA6858BD3236}"/>
                </a:ext>
              </a:extLst>
            </p:cNvPr>
            <p:cNvSpPr/>
            <p:nvPr/>
          </p:nvSpPr>
          <p:spPr>
            <a:xfrm>
              <a:off x="2842800" y="1458350"/>
              <a:ext cx="2842200" cy="474300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urier New"/>
                  <a:ea typeface="Courier New"/>
                  <a:cs typeface="Courier New"/>
                  <a:sym typeface="Courier New"/>
                </a:rPr>
                <a:t>&lt;pubKeyHash?&gt;</a:t>
              </a:r>
              <a:endParaRPr sz="24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" name="Google Shape;224;p23">
              <a:extLst>
                <a:ext uri="{FF2B5EF4-FFF2-40B4-BE49-F238E27FC236}">
                  <a16:creationId xmlns:a16="http://schemas.microsoft.com/office/drawing/2014/main" id="{C226A96D-C966-E64E-80EE-4FE5A1B1A721}"/>
                </a:ext>
              </a:extLst>
            </p:cNvPr>
            <p:cNvSpPr/>
            <p:nvPr/>
          </p:nvSpPr>
          <p:spPr>
            <a:xfrm>
              <a:off x="2842800" y="1936225"/>
              <a:ext cx="2842200" cy="474300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urier New"/>
                  <a:ea typeface="Courier New"/>
                  <a:cs typeface="Courier New"/>
                  <a:sym typeface="Courier New"/>
                </a:rPr>
                <a:t>&lt;pubKeyHash&gt;</a:t>
              </a:r>
              <a:endParaRPr sz="24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" name="Google Shape;225;p23">
              <a:extLst>
                <a:ext uri="{FF2B5EF4-FFF2-40B4-BE49-F238E27FC236}">
                  <a16:creationId xmlns:a16="http://schemas.microsoft.com/office/drawing/2014/main" id="{E4407E29-FB4F-5C46-91B5-0BAB0B8EF3E0}"/>
                </a:ext>
              </a:extLst>
            </p:cNvPr>
            <p:cNvSpPr/>
            <p:nvPr/>
          </p:nvSpPr>
          <p:spPr>
            <a:xfrm>
              <a:off x="2842800" y="2881250"/>
              <a:ext cx="2842200" cy="474300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endParaRPr sz="24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340DE7-7128-9C4E-9347-87C74FB2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661" y="1409281"/>
            <a:ext cx="2865239" cy="15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72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5DE1-F6F5-6E41-BF4B-4709593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B21A-A48C-2540-891F-F1B931C8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stack machine.    Not Turing Complete:   no loops.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Quick survey of op codes:</a:t>
            </a:r>
          </a:p>
          <a:p>
            <a:pPr marL="0" indent="0">
              <a:buNone/>
            </a:pPr>
            <a:r>
              <a:rPr lang="en-US" sz="2400" dirty="0"/>
              <a:t>1.  </a:t>
            </a:r>
            <a:r>
              <a:rPr lang="en-US" sz="2400" b="1" dirty="0"/>
              <a:t>OP_TRUE </a:t>
            </a:r>
            <a:r>
              <a:rPr lang="en-US" sz="2400" dirty="0"/>
              <a:t>(OP_1),  </a:t>
            </a:r>
            <a:r>
              <a:rPr lang="en-US" sz="2400" b="1" dirty="0"/>
              <a:t>OP_2</a:t>
            </a:r>
            <a:r>
              <a:rPr lang="en-US" sz="2400" dirty="0"/>
              <a:t>, …, </a:t>
            </a:r>
            <a:r>
              <a:rPr lang="en-US" sz="2400" b="1" dirty="0"/>
              <a:t>OP_16</a:t>
            </a:r>
            <a:r>
              <a:rPr lang="en-US" sz="2400" dirty="0"/>
              <a:t>:   push value onto stack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</a:t>
            </a:r>
            <a:r>
              <a:rPr lang="en-US" sz="2400" b="1" dirty="0"/>
              <a:t>OP_DUP</a:t>
            </a:r>
            <a:r>
              <a:rPr lang="en-US" sz="2400" dirty="0"/>
              <a:t>:  push top of stack onto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F489E-0BA9-1D44-A4B1-111B9A9952BD}"/>
              </a:ext>
            </a:extLst>
          </p:cNvPr>
          <p:cNvSpPr txBox="1"/>
          <p:nvPr/>
        </p:nvSpPr>
        <p:spPr>
          <a:xfrm>
            <a:off x="1450425" y="299067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81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48BD1-9ACD-C94D-87A7-8DF46C408971}"/>
              </a:ext>
            </a:extLst>
          </p:cNvPr>
          <p:cNvSpPr txBox="1"/>
          <p:nvPr/>
        </p:nvSpPr>
        <p:spPr>
          <a:xfrm>
            <a:off x="3368563" y="299067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82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75BAD-DE8F-4C41-853B-68BE9F80ECA6}"/>
              </a:ext>
            </a:extLst>
          </p:cNvPr>
          <p:cNvSpPr txBox="1"/>
          <p:nvPr/>
        </p:nvSpPr>
        <p:spPr>
          <a:xfrm>
            <a:off x="4570337" y="299067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EF309-58B9-614B-80B1-B7B5F967C5B0}"/>
              </a:ext>
            </a:extLst>
          </p:cNvPr>
          <p:cNvSpPr txBox="1"/>
          <p:nvPr/>
        </p:nvSpPr>
        <p:spPr>
          <a:xfrm>
            <a:off x="1067626" y="429395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118</a:t>
            </a:r>
          </a:p>
        </p:txBody>
      </p:sp>
    </p:spTree>
    <p:extLst>
      <p:ext uri="{BB962C8B-B14F-4D97-AF65-F5344CB8AC3E}">
        <p14:creationId xmlns:p14="http://schemas.microsoft.com/office/powerpoint/2010/main" val="3690357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5DE1-F6F5-6E41-BF4B-4709593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B21A-A48C-2540-891F-F1B931C8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81843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dirty="0"/>
              <a:t>Control:	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</a:t>
            </a:r>
            <a:r>
              <a:rPr lang="en-US" sz="2400" b="1" dirty="0"/>
              <a:t>OP_IF </a:t>
            </a:r>
            <a:r>
              <a:rPr lang="en-US" sz="2400" dirty="0"/>
              <a:t>&lt;statements&gt; </a:t>
            </a:r>
            <a:r>
              <a:rPr lang="en-US" sz="2400" b="1" dirty="0"/>
              <a:t>OP_ELSE </a:t>
            </a:r>
            <a:r>
              <a:rPr lang="en-US" sz="2400" dirty="0"/>
              <a:t>&lt;statements&gt; </a:t>
            </a:r>
            <a:r>
              <a:rPr lang="en-US" sz="2400" b="1" dirty="0"/>
              <a:t>OP_ENDIF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</a:t>
            </a:r>
            <a:r>
              <a:rPr lang="en-US" sz="2400" b="1" dirty="0"/>
              <a:t>OP_VERIFY</a:t>
            </a:r>
            <a:r>
              <a:rPr lang="en-US" sz="2400" dirty="0"/>
              <a:t>:   abort fail if   top = false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</a:t>
            </a:r>
            <a:r>
              <a:rPr lang="en-US" sz="2400" b="1" dirty="0"/>
              <a:t>OP_RETURN</a:t>
            </a:r>
            <a:r>
              <a:rPr lang="en-US" sz="2400" dirty="0"/>
              <a:t>:   abort and fail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dirty="0"/>
              <a:t>			what is this for?     </a:t>
            </a:r>
            <a:r>
              <a:rPr lang="en-US" sz="2400" dirty="0" err="1"/>
              <a:t>ScriptPK</a:t>
            </a:r>
            <a:r>
              <a:rPr lang="en-US" sz="2400" dirty="0"/>
              <a:t> = [OP_RETURN,  &lt;data&gt;]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</a:t>
            </a:r>
            <a:r>
              <a:rPr lang="en-US" sz="2400" b="1" dirty="0"/>
              <a:t>OP_EQVERIFY</a:t>
            </a:r>
            <a:r>
              <a:rPr lang="en-US" sz="2400" dirty="0"/>
              <a:t>:   pop, pop, abort fail if not equal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75BAD-DE8F-4C41-853B-68BE9F80ECA6}"/>
              </a:ext>
            </a:extLst>
          </p:cNvPr>
          <p:cNvSpPr txBox="1"/>
          <p:nvPr/>
        </p:nvSpPr>
        <p:spPr>
          <a:xfrm>
            <a:off x="786617" y="182402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E5338-FB1B-CC4D-B4FE-0B36A19978B2}"/>
              </a:ext>
            </a:extLst>
          </p:cNvPr>
          <p:cNvSpPr txBox="1"/>
          <p:nvPr/>
        </p:nvSpPr>
        <p:spPr>
          <a:xfrm>
            <a:off x="756137" y="241533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105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9542E-BCEC-8148-B202-C5E32DCF7CD3}"/>
              </a:ext>
            </a:extLst>
          </p:cNvPr>
          <p:cNvSpPr txBox="1"/>
          <p:nvPr/>
        </p:nvSpPr>
        <p:spPr>
          <a:xfrm>
            <a:off x="721695" y="300664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106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66189-EE21-E848-8454-195EB13B3E3B}"/>
              </a:ext>
            </a:extLst>
          </p:cNvPr>
          <p:cNvSpPr txBox="1"/>
          <p:nvPr/>
        </p:nvSpPr>
        <p:spPr>
          <a:xfrm>
            <a:off x="691215" y="403063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136</a:t>
            </a:r>
          </a:p>
        </p:txBody>
      </p:sp>
    </p:spTree>
    <p:extLst>
      <p:ext uri="{BB962C8B-B14F-4D97-AF65-F5344CB8AC3E}">
        <p14:creationId xmlns:p14="http://schemas.microsoft.com/office/powerpoint/2010/main" val="17128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8C82-A7E3-3B40-B2B4-587713DF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Will Learn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FB6A-2CDF-1447-AF4B-321D6A14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Mechanics of Bitcoin Transactions</a:t>
            </a:r>
          </a:p>
          <a:p>
            <a:r>
              <a:rPr lang="en-US" dirty="0"/>
              <a:t>Overview of Consensus Layer</a:t>
            </a:r>
          </a:p>
          <a:p>
            <a:r>
              <a:rPr lang="en-US" dirty="0"/>
              <a:t>Bitcoin’s Blockchain</a:t>
            </a:r>
          </a:p>
          <a:p>
            <a:r>
              <a:rPr lang="en-US" dirty="0"/>
              <a:t>Bitcoin’s Transactions</a:t>
            </a:r>
          </a:p>
          <a:p>
            <a:r>
              <a:rPr lang="en-US" dirty="0"/>
              <a:t>Bitcoin’s Script</a:t>
            </a:r>
          </a:p>
          <a:p>
            <a:r>
              <a:rPr lang="en-US" dirty="0"/>
              <a:t>Managing Crypto Assets (Wallet)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9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5DE1-F6F5-6E41-BF4B-4709593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B21A-A48C-2540-891F-F1B931C8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5" y="1030027"/>
            <a:ext cx="8686800" cy="3988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4.  Arithmetic:	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OP_ADD</a:t>
            </a:r>
            <a:r>
              <a:rPr lang="en-US" sz="2400" dirty="0"/>
              <a:t>,   </a:t>
            </a:r>
            <a:r>
              <a:rPr lang="en-US" sz="2400" b="1" dirty="0"/>
              <a:t>OP_SUB</a:t>
            </a:r>
            <a:r>
              <a:rPr lang="en-US" sz="2400" dirty="0"/>
              <a:t>,   </a:t>
            </a:r>
            <a:r>
              <a:rPr lang="en-US" sz="2400" b="1" dirty="0"/>
              <a:t>OP_AND</a:t>
            </a:r>
            <a:r>
              <a:rPr lang="en-US" sz="2400" dirty="0"/>
              <a:t>, …:    pop two items, add, push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5.  Crypto: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OP_SHA256</a:t>
            </a:r>
            <a:r>
              <a:rPr lang="en-US" sz="2400" dirty="0"/>
              <a:t>:   pop, hash, push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OP_CHECKSIG</a:t>
            </a:r>
            <a:r>
              <a:rPr lang="en-US" sz="2400" dirty="0"/>
              <a:t>:   pop sig,   pop pk,   verify sig. on Tx,   push 0 or 1</a:t>
            </a:r>
          </a:p>
          <a:p>
            <a:pPr marL="457200" indent="-457200">
              <a:spcBef>
                <a:spcPts val="1776"/>
              </a:spcBef>
              <a:buAutoNum type="arabicPeriod" startAt="6"/>
            </a:pPr>
            <a:r>
              <a:rPr lang="en-US" sz="2400" dirty="0"/>
              <a:t>Time:  </a:t>
            </a:r>
            <a:r>
              <a:rPr lang="en-US" sz="2400" b="1" dirty="0" err="1"/>
              <a:t>OP_CheckLockTimeVerify</a:t>
            </a:r>
            <a:r>
              <a:rPr lang="en-US" sz="2400" b="1" dirty="0"/>
              <a:t> </a:t>
            </a:r>
            <a:r>
              <a:rPr lang="en-US" sz="2400" dirty="0"/>
              <a:t>(CLTV):   </a:t>
            </a:r>
            <a:br>
              <a:rPr lang="en-US" sz="2400" dirty="0"/>
            </a:br>
            <a:r>
              <a:rPr lang="en-US" sz="2400" dirty="0"/>
              <a:t>		    fail if value at the top of stack &gt; Tx </a:t>
            </a:r>
            <a:r>
              <a:rPr lang="en-US" sz="2400" dirty="0" err="1"/>
              <a:t>locktime</a:t>
            </a:r>
            <a:r>
              <a:rPr lang="en-US" sz="2400" dirty="0"/>
              <a:t> value.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	    usage: UTXO can specify min-time when it can be spent</a:t>
            </a:r>
          </a:p>
        </p:txBody>
      </p:sp>
    </p:spTree>
    <p:extLst>
      <p:ext uri="{BB962C8B-B14F-4D97-AF65-F5344CB8AC3E}">
        <p14:creationId xmlns:p14="http://schemas.microsoft.com/office/powerpoint/2010/main" val="1492367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C65623-814C-6A41-AA93-1F71F56B75AB}"/>
              </a:ext>
            </a:extLst>
          </p:cNvPr>
          <p:cNvSpPr/>
          <p:nvPr/>
        </p:nvSpPr>
        <p:spPr>
          <a:xfrm>
            <a:off x="708345" y="988826"/>
            <a:ext cx="7765803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BE5F-D44D-AB4F-B4A0-EF950522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common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33E4-7C8D-DA46-A597-1CA014A3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358"/>
            <a:ext cx="8229600" cy="41121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&lt;sig&gt;  &lt;pk&gt;  </a:t>
            </a:r>
            <a:r>
              <a:rPr lang="en-US" sz="2400" b="1" dirty="0"/>
              <a:t>DUP  HASH256  </a:t>
            </a:r>
            <a:r>
              <a:rPr lang="en-US" sz="2400" dirty="0"/>
              <a:t>&lt;</a:t>
            </a:r>
            <a:r>
              <a:rPr lang="en-US" sz="2400" dirty="0" err="1"/>
              <a:t>pkhash</a:t>
            </a:r>
            <a:r>
              <a:rPr lang="en-US" sz="2400" dirty="0"/>
              <a:t>&gt;  </a:t>
            </a:r>
            <a:r>
              <a:rPr lang="en-US" sz="2400" b="1" dirty="0"/>
              <a:t>EQVERIFY  CHECKSIG</a:t>
            </a:r>
          </a:p>
          <a:p>
            <a:pPr marL="0" indent="0">
              <a:spcBef>
                <a:spcPts val="2376"/>
              </a:spcBef>
              <a:buNone/>
              <a:tabLst>
                <a:tab pos="909638" algn="l"/>
                <a:tab pos="5481638" algn="l"/>
              </a:tabLst>
            </a:pPr>
            <a:r>
              <a:rPr lang="en-US" sz="2400" b="1" u="sng" dirty="0"/>
              <a:t>stack</a:t>
            </a:r>
            <a:r>
              <a:rPr lang="en-US" sz="2400" dirty="0"/>
              <a:t>:	empty	</a:t>
            </a:r>
            <a:r>
              <a:rPr lang="en-US" sz="2400" dirty="0" err="1"/>
              <a:t>init</a:t>
            </a:r>
            <a:endParaRPr lang="en-US" sz="2400" dirty="0"/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	push values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 &lt;pk&gt;	</a:t>
            </a:r>
            <a:r>
              <a:rPr lang="en-US" sz="2400" b="1" dirty="0"/>
              <a:t>DUP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 &lt;hash&gt;		</a:t>
            </a:r>
            <a:r>
              <a:rPr lang="en-US" sz="2400" b="1" dirty="0"/>
              <a:t>HASH256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 &lt;hash&gt; &lt;</a:t>
            </a:r>
            <a:r>
              <a:rPr lang="en-US" sz="2400" dirty="0" err="1"/>
              <a:t>pkhash</a:t>
            </a:r>
            <a:r>
              <a:rPr lang="en-US" sz="2400" dirty="0"/>
              <a:t>&gt;	push value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&lt;sig&gt; &lt;pk&gt;	</a:t>
            </a:r>
            <a:r>
              <a:rPr lang="en-US" sz="2400" b="1" dirty="0"/>
              <a:t>EQVERIFY</a:t>
            </a:r>
          </a:p>
          <a:p>
            <a:pPr marL="0" indent="0">
              <a:buNone/>
              <a:tabLst>
                <a:tab pos="909638" algn="l"/>
                <a:tab pos="5481638" algn="l"/>
              </a:tabLst>
            </a:pPr>
            <a:r>
              <a:rPr lang="en-US" sz="2400" dirty="0"/>
              <a:t>	1	</a:t>
            </a:r>
            <a:r>
              <a:rPr lang="en-US" sz="2400" b="1" dirty="0"/>
              <a:t>CHECKSIG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/>
              <a:t>	⇒ successful termination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33B0C-86C1-3E42-B3C1-4C516DBF803F}"/>
              </a:ext>
            </a:extLst>
          </p:cNvPr>
          <p:cNvSpPr txBox="1"/>
          <p:nvPr/>
        </p:nvSpPr>
        <p:spPr>
          <a:xfrm>
            <a:off x="6508658" y="4382813"/>
            <a:ext cx="22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verify(pk, Tx, sig)</a:t>
            </a:r>
          </a:p>
        </p:txBody>
      </p:sp>
    </p:spTree>
    <p:extLst>
      <p:ext uri="{BB962C8B-B14F-4D97-AF65-F5344CB8AC3E}">
        <p14:creationId xmlns:p14="http://schemas.microsoft.com/office/powerpoint/2010/main" val="13414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0226-73D9-584A-B221-4723C0E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types:   (1) P2PKH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AE09-E2E5-9745-A1A0-C8C6901F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6" y="1031985"/>
            <a:ext cx="8686800" cy="2264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Alice want to pay Bob 5 BTC</a:t>
            </a:r>
            <a:r>
              <a:rPr lang="en-US" sz="2400" dirty="0"/>
              <a:t>:</a:t>
            </a:r>
          </a:p>
          <a:p>
            <a:r>
              <a:rPr lang="en-US" sz="2400" dirty="0"/>
              <a:t>step 1:   Bob generates sig key pair   (</a:t>
            </a:r>
            <a:r>
              <a:rPr lang="en-US" sz="2400" dirty="0" err="1"/>
              <a:t>pk</a:t>
            </a:r>
            <a:r>
              <a:rPr lang="en-US" sz="2400" baseline="-250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sk</a:t>
            </a:r>
            <a:r>
              <a:rPr lang="en-US" sz="2400" baseline="-25000" dirty="0" err="1"/>
              <a:t>B</a:t>
            </a:r>
            <a:r>
              <a:rPr lang="en-US" sz="2400" dirty="0"/>
              <a:t>)   ⇽  Gen()</a:t>
            </a:r>
          </a:p>
          <a:p>
            <a:r>
              <a:rPr lang="en-US" sz="2400" dirty="0"/>
              <a:t>step 2:   Bob computes his Bitcoin address as   </a:t>
            </a:r>
            <a:r>
              <a:rPr lang="en-US" sz="2400" i="1" dirty="0" err="1"/>
              <a:t>addr</a:t>
            </a:r>
            <a:r>
              <a:rPr lang="en-US" sz="2400" i="1" baseline="-25000" dirty="0" err="1"/>
              <a:t>B</a:t>
            </a:r>
            <a:r>
              <a:rPr lang="en-US" sz="2400" dirty="0"/>
              <a:t> ⇽ H(</a:t>
            </a:r>
            <a:r>
              <a:rPr lang="en-US" sz="2400" dirty="0" err="1"/>
              <a:t>pk</a:t>
            </a:r>
            <a:r>
              <a:rPr lang="en-US" sz="2400" baseline="-25000" dirty="0" err="1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step 3:   Bob sends </a:t>
            </a:r>
            <a:r>
              <a:rPr lang="en-US" sz="2400" i="1" dirty="0" err="1"/>
              <a:t>addr</a:t>
            </a:r>
            <a:r>
              <a:rPr lang="en-US" sz="2400" i="1" baseline="-25000" dirty="0" err="1"/>
              <a:t>B</a:t>
            </a:r>
            <a:r>
              <a:rPr lang="en-US" sz="2400" dirty="0"/>
              <a:t> to Alice</a:t>
            </a:r>
          </a:p>
          <a:p>
            <a:r>
              <a:rPr lang="en-US" sz="2400" dirty="0"/>
              <a:t>step 4:   Alice posts Tx: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FABCC-88AA-5B49-8155-3E1501D4E1A9}"/>
              </a:ext>
            </a:extLst>
          </p:cNvPr>
          <p:cNvSpPr txBox="1"/>
          <p:nvPr/>
        </p:nvSpPr>
        <p:spPr>
          <a:xfrm>
            <a:off x="5912025" y="748016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pay to public key hash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0E6CFB-2484-F642-A570-4F51D8497CB2}"/>
              </a:ext>
            </a:extLst>
          </p:cNvPr>
          <p:cNvGrpSpPr/>
          <p:nvPr/>
        </p:nvGrpSpPr>
        <p:grpSpPr>
          <a:xfrm>
            <a:off x="764081" y="4026451"/>
            <a:ext cx="7884674" cy="873225"/>
            <a:chOff x="583320" y="4111515"/>
            <a:chExt cx="7884674" cy="8732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8435306-33DB-D447-BD27-535A69AD0C2B}"/>
                </a:ext>
              </a:extLst>
            </p:cNvPr>
            <p:cNvGrpSpPr/>
            <p:nvPr/>
          </p:nvGrpSpPr>
          <p:grpSpPr>
            <a:xfrm>
              <a:off x="583320" y="4466372"/>
              <a:ext cx="7884674" cy="518368"/>
              <a:chOff x="583320" y="4466372"/>
              <a:chExt cx="7884674" cy="51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07F231-C749-2540-823D-2EA9E65F80B7}"/>
                  </a:ext>
                </a:extLst>
              </p:cNvPr>
              <p:cNvSpPr/>
              <p:nvPr/>
            </p:nvSpPr>
            <p:spPr>
              <a:xfrm>
                <a:off x="2051428" y="4485796"/>
                <a:ext cx="6416566" cy="4989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642256-5F8A-4841-89FE-90DED2C648F3}"/>
                  </a:ext>
                </a:extLst>
              </p:cNvPr>
              <p:cNvSpPr txBox="1"/>
              <p:nvPr/>
            </p:nvSpPr>
            <p:spPr>
              <a:xfrm>
                <a:off x="2134241" y="4512495"/>
                <a:ext cx="5911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DUP  HASH256  </a:t>
                </a:r>
                <a:r>
                  <a:rPr lang="en-US" b="1" dirty="0">
                    <a:latin typeface="+mn-lt"/>
                  </a:rPr>
                  <a:t>&lt;</a:t>
                </a:r>
                <a:r>
                  <a:rPr lang="en-US" b="1" dirty="0" err="1">
                    <a:latin typeface="+mn-lt"/>
                  </a:rPr>
                  <a:t>addr</a:t>
                </a:r>
                <a:r>
                  <a:rPr lang="en-US" b="1" baseline="-25000" dirty="0" err="1">
                    <a:latin typeface="+mn-lt"/>
                  </a:rPr>
                  <a:t>B</a:t>
                </a:r>
                <a:r>
                  <a:rPr lang="en-US" b="1" dirty="0">
                    <a:latin typeface="+mn-lt"/>
                  </a:rPr>
                  <a:t>&gt;  </a:t>
                </a:r>
                <a:r>
                  <a:rPr lang="en-US" dirty="0">
                    <a:latin typeface="+mn-lt"/>
                  </a:rPr>
                  <a:t>EQVERIFY  CHECKSIG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139D28-1277-3446-994E-EFCBC8E12E25}"/>
                  </a:ext>
                </a:extLst>
              </p:cNvPr>
              <p:cNvSpPr txBox="1"/>
              <p:nvPr/>
            </p:nvSpPr>
            <p:spPr>
              <a:xfrm>
                <a:off x="583320" y="4466372"/>
                <a:ext cx="1464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+mn-lt"/>
                  </a:rPr>
                  <a:t>ScriptPK</a:t>
                </a:r>
                <a:r>
                  <a:rPr lang="en-US" baseline="-25000" dirty="0" err="1">
                    <a:latin typeface="+mn-lt"/>
                  </a:rPr>
                  <a:t>B</a:t>
                </a:r>
                <a:r>
                  <a:rPr lang="en-US" dirty="0">
                    <a:latin typeface="+mn-lt"/>
                  </a:rPr>
                  <a:t>: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049E59-D755-3249-8CA3-8406EBC597E5}"/>
                </a:ext>
              </a:extLst>
            </p:cNvPr>
            <p:cNvGrpSpPr/>
            <p:nvPr/>
          </p:nvGrpSpPr>
          <p:grpSpPr>
            <a:xfrm>
              <a:off x="2134241" y="4111515"/>
              <a:ext cx="6333753" cy="363701"/>
              <a:chOff x="2134241" y="4111515"/>
              <a:chExt cx="6333753" cy="3637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9AAAE14-A8E5-6E4D-8B1C-1D0832159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34241" y="4111515"/>
                <a:ext cx="2437759" cy="363701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4FA175-D54C-5140-823A-C0C8CA2C6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507" y="4122428"/>
                <a:ext cx="2434487" cy="343944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A6A64F7-A99C-5249-B57A-8646A8763B29}"/>
              </a:ext>
            </a:extLst>
          </p:cNvPr>
          <p:cNvSpPr/>
          <p:nvPr/>
        </p:nvSpPr>
        <p:spPr>
          <a:xfrm>
            <a:off x="4284929" y="4310420"/>
            <a:ext cx="1180214" cy="6973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CD64DF-6CED-254B-A431-8C7EF606E8AA}"/>
              </a:ext>
            </a:extLst>
          </p:cNvPr>
          <p:cNvGrpSpPr/>
          <p:nvPr/>
        </p:nvGrpSpPr>
        <p:grpSpPr>
          <a:xfrm>
            <a:off x="2983685" y="3010781"/>
            <a:ext cx="6061757" cy="1190947"/>
            <a:chOff x="2983685" y="3010781"/>
            <a:chExt cx="6061757" cy="11909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ADF6FDC-D406-E64C-9E60-377B23E42805}"/>
                </a:ext>
              </a:extLst>
            </p:cNvPr>
            <p:cNvGrpSpPr/>
            <p:nvPr/>
          </p:nvGrpSpPr>
          <p:grpSpPr>
            <a:xfrm>
              <a:off x="2983685" y="3010781"/>
              <a:ext cx="6061757" cy="1088096"/>
              <a:chOff x="2983685" y="3010781"/>
              <a:chExt cx="6061757" cy="108809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C03135F-4377-4148-A999-890ECF93AA7A}"/>
                  </a:ext>
                </a:extLst>
              </p:cNvPr>
              <p:cNvGrpSpPr/>
              <p:nvPr/>
            </p:nvGrpSpPr>
            <p:grpSpPr>
              <a:xfrm>
                <a:off x="4142844" y="3386949"/>
                <a:ext cx="2071425" cy="603878"/>
                <a:chOff x="2634712" y="3808412"/>
                <a:chExt cx="2071425" cy="603878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98A633E-6F84-1845-9C56-49238A4F43B9}"/>
                    </a:ext>
                  </a:extLst>
                </p:cNvPr>
                <p:cNvSpPr/>
                <p:nvPr/>
              </p:nvSpPr>
              <p:spPr>
                <a:xfrm>
                  <a:off x="2634712" y="3808412"/>
                  <a:ext cx="622641" cy="60387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76057EE-4886-FF4B-858F-77B560B0F3C1}"/>
                    </a:ext>
                  </a:extLst>
                </p:cNvPr>
                <p:cNvSpPr/>
                <p:nvPr/>
              </p:nvSpPr>
              <p:spPr>
                <a:xfrm>
                  <a:off x="3257353" y="3808412"/>
                  <a:ext cx="1448784" cy="60387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ScriptPK</a:t>
                  </a:r>
                  <a:r>
                    <a:rPr lang="en-US" baseline="-25000" dirty="0" err="1"/>
                    <a:t>B</a:t>
                  </a:r>
                  <a:endParaRPr lang="en-US" baseline="-25000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5DF5F8C-782C-BD40-886E-126BF77D1FB8}"/>
                  </a:ext>
                </a:extLst>
              </p:cNvPr>
              <p:cNvGrpSpPr/>
              <p:nvPr/>
            </p:nvGrpSpPr>
            <p:grpSpPr>
              <a:xfrm>
                <a:off x="6214268" y="3386949"/>
                <a:ext cx="2103518" cy="603878"/>
                <a:chOff x="2634712" y="3808412"/>
                <a:chExt cx="2103518" cy="60387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6716144-1E47-2642-95F9-C1149FBC8B04}"/>
                    </a:ext>
                  </a:extLst>
                </p:cNvPr>
                <p:cNvSpPr/>
                <p:nvPr/>
              </p:nvSpPr>
              <p:spPr>
                <a:xfrm>
                  <a:off x="2634712" y="3808412"/>
                  <a:ext cx="528681" cy="60387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2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D63E1E5-2558-8142-941C-C360513AE59D}"/>
                    </a:ext>
                  </a:extLst>
                </p:cNvPr>
                <p:cNvSpPr/>
                <p:nvPr/>
              </p:nvSpPr>
              <p:spPr>
                <a:xfrm>
                  <a:off x="3163394" y="3808412"/>
                  <a:ext cx="1574836" cy="60387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ScriptPK</a:t>
                  </a:r>
                  <a:r>
                    <a:rPr lang="en-US" baseline="-25000" dirty="0" err="1"/>
                    <a:t>A</a:t>
                  </a:r>
                  <a:endParaRPr lang="en-US" baseline="-25000" dirty="0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1FA6A-87C5-E04E-AE78-6E59347BE386}"/>
                  </a:ext>
                </a:extLst>
              </p:cNvPr>
              <p:cNvSpPr/>
              <p:nvPr/>
            </p:nvSpPr>
            <p:spPr>
              <a:xfrm>
                <a:off x="2983685" y="3386948"/>
                <a:ext cx="1131376" cy="6038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7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BTC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A1A4A41-4528-3748-8353-DCF4838CE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6187" y="3211887"/>
                <a:ext cx="0" cy="8869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1FEB7A-6532-3249-AD7B-5749D6228D66}"/>
                  </a:ext>
                </a:extLst>
              </p:cNvPr>
              <p:cNvSpPr txBox="1"/>
              <p:nvPr/>
            </p:nvSpPr>
            <p:spPr>
              <a:xfrm>
                <a:off x="4384085" y="3017891"/>
                <a:ext cx="171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UTXO</a:t>
                </a:r>
                <a:r>
                  <a:rPr lang="en-US" sz="2000" baseline="-25000" dirty="0">
                    <a:latin typeface="+mn-lt"/>
                  </a:rPr>
                  <a:t>B </a:t>
                </a:r>
                <a:r>
                  <a:rPr lang="en-US" sz="2000" dirty="0">
                    <a:latin typeface="+mn-lt"/>
                  </a:rPr>
                  <a:t>for Bob</a:t>
                </a:r>
                <a:endParaRPr lang="en-US" sz="2000" baseline="-25000" dirty="0">
                  <a:latin typeface="+mn-lt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499E49-2F99-AA40-B50B-A283BB83F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786" y="3368556"/>
                <a:ext cx="0" cy="622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7FED88-D79C-324B-86DA-2A360B04FAB2}"/>
                  </a:ext>
                </a:extLst>
              </p:cNvPr>
              <p:cNvSpPr/>
              <p:nvPr/>
            </p:nvSpPr>
            <p:spPr>
              <a:xfrm>
                <a:off x="8351598" y="3390752"/>
                <a:ext cx="397455" cy="6000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866F7A-5310-CB46-830B-1506CB04CE10}"/>
                  </a:ext>
                </a:extLst>
              </p:cNvPr>
              <p:cNvSpPr txBox="1"/>
              <p:nvPr/>
            </p:nvSpPr>
            <p:spPr>
              <a:xfrm>
                <a:off x="6266989" y="3010781"/>
                <a:ext cx="2778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UTXO</a:t>
                </a:r>
                <a:r>
                  <a:rPr lang="en-US" sz="2000" baseline="-25000" dirty="0">
                    <a:latin typeface="+mn-lt"/>
                  </a:rPr>
                  <a:t>A </a:t>
                </a:r>
                <a:r>
                  <a:rPr lang="en-US" sz="2000" dirty="0">
                    <a:latin typeface="+mn-lt"/>
                  </a:rPr>
                  <a:t>for Alice (change)</a:t>
                </a:r>
                <a:endParaRPr lang="en-US" sz="2000" baseline="-25000" dirty="0">
                  <a:latin typeface="+mn-lt"/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E4DAD4-6BBD-3E4E-AB87-00BE45D86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15061" y="3211887"/>
              <a:ext cx="0" cy="9898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FE027038-603D-9B44-8253-0AD6DC455A91}"/>
              </a:ext>
            </a:extLst>
          </p:cNvPr>
          <p:cNvSpPr/>
          <p:nvPr/>
        </p:nvSpPr>
        <p:spPr>
          <a:xfrm>
            <a:off x="818161" y="3410891"/>
            <a:ext cx="1426109" cy="603879"/>
          </a:xfrm>
          <a:prstGeom prst="wedgeRoundRectCallout">
            <a:avLst>
              <a:gd name="adj1" fmla="val 112160"/>
              <a:gd name="adj2" fmla="val -692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Point to Alice’s UTXO</a:t>
            </a:r>
          </a:p>
        </p:txBody>
      </p:sp>
    </p:spTree>
    <p:extLst>
      <p:ext uri="{BB962C8B-B14F-4D97-AF65-F5344CB8AC3E}">
        <p14:creationId xmlns:p14="http://schemas.microsoft.com/office/powerpoint/2010/main" val="25456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0226-73D9-584A-B221-4723C0E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Types:   (1) P2PKH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AE09-E2E5-9745-A1A0-C8C6901F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78" y="1293245"/>
            <a:ext cx="8749864" cy="1599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“Input” contains </a:t>
            </a:r>
            <a:r>
              <a:rPr lang="en-US" sz="2400" dirty="0" err="1"/>
              <a:t>ScriptSig</a:t>
            </a:r>
            <a:r>
              <a:rPr lang="en-US" sz="2400" dirty="0"/>
              <a:t> that authorizes spending Alice’s UTXO</a:t>
            </a:r>
          </a:p>
          <a:p>
            <a:r>
              <a:rPr lang="en-US" sz="2400" dirty="0"/>
              <a:t>example:  </a:t>
            </a:r>
            <a:r>
              <a:rPr lang="en-US" sz="2400" dirty="0" err="1"/>
              <a:t>ScriptSig</a:t>
            </a:r>
            <a:r>
              <a:rPr lang="en-US" sz="2400" baseline="-25000" dirty="0"/>
              <a:t> </a:t>
            </a:r>
            <a:r>
              <a:rPr lang="en-US" sz="2400" dirty="0"/>
              <a:t> contains Alice’s signature on Tx</a:t>
            </a:r>
          </a:p>
          <a:p>
            <a:pPr marL="0" indent="0">
              <a:buNone/>
            </a:pPr>
            <a:r>
              <a:rPr lang="en-US" sz="2400" dirty="0"/>
              <a:t>	⟹   miners cannot change </a:t>
            </a:r>
            <a:r>
              <a:rPr lang="en-US" sz="2400" dirty="0" err="1"/>
              <a:t>ScriptPK</a:t>
            </a:r>
            <a:r>
              <a:rPr lang="en-US" sz="2400" baseline="-25000" dirty="0" err="1"/>
              <a:t>B</a:t>
            </a:r>
            <a:r>
              <a:rPr lang="en-US" sz="2400" dirty="0"/>
              <a:t>    </a:t>
            </a:r>
            <a:r>
              <a:rPr lang="en-US" sz="2000" dirty="0"/>
              <a:t>(will invalidate Alice’s signature)</a:t>
            </a:r>
            <a:endParaRPr lang="en-US" sz="24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FABCC-88AA-5B49-8155-3E1501D4E1A9}"/>
              </a:ext>
            </a:extLst>
          </p:cNvPr>
          <p:cNvSpPr txBox="1"/>
          <p:nvPr/>
        </p:nvSpPr>
        <p:spPr>
          <a:xfrm>
            <a:off x="5912025" y="748016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pay to public key hash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03135F-4377-4148-A999-890ECF93AA7A}"/>
              </a:ext>
            </a:extLst>
          </p:cNvPr>
          <p:cNvGrpSpPr/>
          <p:nvPr/>
        </p:nvGrpSpPr>
        <p:grpSpPr>
          <a:xfrm>
            <a:off x="4142844" y="3386949"/>
            <a:ext cx="2071425" cy="603878"/>
            <a:chOff x="2634712" y="3808412"/>
            <a:chExt cx="2071425" cy="6038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8A633E-6F84-1845-9C56-49238A4F43B9}"/>
                </a:ext>
              </a:extLst>
            </p:cNvPr>
            <p:cNvSpPr/>
            <p:nvPr/>
          </p:nvSpPr>
          <p:spPr>
            <a:xfrm>
              <a:off x="2634712" y="3808412"/>
              <a:ext cx="622641" cy="603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6057EE-4886-FF4B-858F-77B560B0F3C1}"/>
                </a:ext>
              </a:extLst>
            </p:cNvPr>
            <p:cNvSpPr/>
            <p:nvPr/>
          </p:nvSpPr>
          <p:spPr>
            <a:xfrm>
              <a:off x="3257353" y="3808412"/>
              <a:ext cx="1448784" cy="603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r>
                <a:rPr lang="en-US" baseline="-25000" dirty="0" err="1"/>
                <a:t>B</a:t>
              </a:r>
              <a:endParaRPr lang="en-US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DF5F8C-782C-BD40-886E-126BF77D1FB8}"/>
              </a:ext>
            </a:extLst>
          </p:cNvPr>
          <p:cNvGrpSpPr/>
          <p:nvPr/>
        </p:nvGrpSpPr>
        <p:grpSpPr>
          <a:xfrm>
            <a:off x="6214268" y="3386949"/>
            <a:ext cx="2103518" cy="603878"/>
            <a:chOff x="2634712" y="3808412"/>
            <a:chExt cx="2103518" cy="6038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16144-1E47-2642-95F9-C1149FBC8B04}"/>
                </a:ext>
              </a:extLst>
            </p:cNvPr>
            <p:cNvSpPr/>
            <p:nvPr/>
          </p:nvSpPr>
          <p:spPr>
            <a:xfrm>
              <a:off x="2634712" y="3808412"/>
              <a:ext cx="528681" cy="603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63E1E5-2558-8142-941C-C360513AE59D}"/>
                </a:ext>
              </a:extLst>
            </p:cNvPr>
            <p:cNvSpPr/>
            <p:nvPr/>
          </p:nvSpPr>
          <p:spPr>
            <a:xfrm>
              <a:off x="3163394" y="3808412"/>
              <a:ext cx="1574836" cy="6038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r>
                <a:rPr lang="en-US" baseline="-25000" dirty="0" err="1"/>
                <a:t>A</a:t>
              </a:r>
              <a:endParaRPr lang="en-US" baseline="-250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1FA6A-87C5-E04E-AE78-6E59347BE386}"/>
              </a:ext>
            </a:extLst>
          </p:cNvPr>
          <p:cNvSpPr/>
          <p:nvPr/>
        </p:nvSpPr>
        <p:spPr>
          <a:xfrm>
            <a:off x="2983685" y="3386948"/>
            <a:ext cx="1131376" cy="603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input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r>
              <a:rPr lang="en-US" sz="2000" b="1" dirty="0">
                <a:solidFill>
                  <a:schemeClr val="tx1"/>
                </a:solidFill>
              </a:rPr>
              <a:t> BTC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E4DAD4-6BBD-3E4E-AB87-00BE45D86385}"/>
              </a:ext>
            </a:extLst>
          </p:cNvPr>
          <p:cNvCxnSpPr>
            <a:cxnSpLocks/>
          </p:cNvCxnSpPr>
          <p:nvPr/>
        </p:nvCxnSpPr>
        <p:spPr>
          <a:xfrm>
            <a:off x="4115061" y="3211887"/>
            <a:ext cx="0" cy="989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1A4A41-4528-3748-8353-DCF4838CE69C}"/>
              </a:ext>
            </a:extLst>
          </p:cNvPr>
          <p:cNvCxnSpPr>
            <a:cxnSpLocks/>
          </p:cNvCxnSpPr>
          <p:nvPr/>
        </p:nvCxnSpPr>
        <p:spPr>
          <a:xfrm>
            <a:off x="6196187" y="3211887"/>
            <a:ext cx="0" cy="886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1FEB7A-6532-3249-AD7B-5749D6228D66}"/>
              </a:ext>
            </a:extLst>
          </p:cNvPr>
          <p:cNvSpPr txBox="1"/>
          <p:nvPr/>
        </p:nvSpPr>
        <p:spPr>
          <a:xfrm>
            <a:off x="4384085" y="3017891"/>
            <a:ext cx="171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UTXO</a:t>
            </a:r>
            <a:r>
              <a:rPr lang="en-US" sz="2000" baseline="-25000" dirty="0">
                <a:latin typeface="+mn-lt"/>
              </a:rPr>
              <a:t>B </a:t>
            </a:r>
            <a:r>
              <a:rPr lang="en-US" sz="2000" dirty="0">
                <a:latin typeface="+mn-lt"/>
              </a:rPr>
              <a:t>for Bob</a:t>
            </a:r>
            <a:endParaRPr lang="en-US" sz="2000" baseline="-25000" dirty="0"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99E49-2F99-AA40-B50B-A283BB83FDA8}"/>
              </a:ext>
            </a:extLst>
          </p:cNvPr>
          <p:cNvCxnSpPr>
            <a:cxnSpLocks/>
          </p:cNvCxnSpPr>
          <p:nvPr/>
        </p:nvCxnSpPr>
        <p:spPr>
          <a:xfrm>
            <a:off x="8317786" y="3368556"/>
            <a:ext cx="0" cy="6222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7FED88-D79C-324B-86DA-2A360B04FAB2}"/>
              </a:ext>
            </a:extLst>
          </p:cNvPr>
          <p:cNvSpPr/>
          <p:nvPr/>
        </p:nvSpPr>
        <p:spPr>
          <a:xfrm>
            <a:off x="8351598" y="3390752"/>
            <a:ext cx="397455" cy="6000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866F7A-5310-CB46-830B-1506CB04CE10}"/>
              </a:ext>
            </a:extLst>
          </p:cNvPr>
          <p:cNvSpPr txBox="1"/>
          <p:nvPr/>
        </p:nvSpPr>
        <p:spPr>
          <a:xfrm>
            <a:off x="6266989" y="3010781"/>
            <a:ext cx="277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UTXO</a:t>
            </a:r>
            <a:r>
              <a:rPr lang="en-US" sz="2000" baseline="-25000" dirty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for Alice (change)</a:t>
            </a:r>
            <a:endParaRPr lang="en-US" sz="2000" baseline="-25000" dirty="0"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0E6CFB-2484-F642-A570-4F51D8497CB2}"/>
              </a:ext>
            </a:extLst>
          </p:cNvPr>
          <p:cNvGrpSpPr/>
          <p:nvPr/>
        </p:nvGrpSpPr>
        <p:grpSpPr>
          <a:xfrm>
            <a:off x="764081" y="4026451"/>
            <a:ext cx="7884674" cy="873225"/>
            <a:chOff x="583320" y="4111515"/>
            <a:chExt cx="7884674" cy="8732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8435306-33DB-D447-BD27-535A69AD0C2B}"/>
                </a:ext>
              </a:extLst>
            </p:cNvPr>
            <p:cNvGrpSpPr/>
            <p:nvPr/>
          </p:nvGrpSpPr>
          <p:grpSpPr>
            <a:xfrm>
              <a:off x="583320" y="4466372"/>
              <a:ext cx="7884674" cy="518368"/>
              <a:chOff x="583320" y="4466372"/>
              <a:chExt cx="7884674" cy="51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07F231-C749-2540-823D-2EA9E65F80B7}"/>
                  </a:ext>
                </a:extLst>
              </p:cNvPr>
              <p:cNvSpPr/>
              <p:nvPr/>
            </p:nvSpPr>
            <p:spPr>
              <a:xfrm>
                <a:off x="2051428" y="4485796"/>
                <a:ext cx="6416566" cy="4989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642256-5F8A-4841-89FE-90DED2C648F3}"/>
                  </a:ext>
                </a:extLst>
              </p:cNvPr>
              <p:cNvSpPr txBox="1"/>
              <p:nvPr/>
            </p:nvSpPr>
            <p:spPr>
              <a:xfrm>
                <a:off x="2134241" y="4512495"/>
                <a:ext cx="5911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DUP  HASH256  </a:t>
                </a:r>
                <a:r>
                  <a:rPr lang="en-US" b="1" dirty="0">
                    <a:latin typeface="+mn-lt"/>
                  </a:rPr>
                  <a:t>&lt;</a:t>
                </a:r>
                <a:r>
                  <a:rPr lang="en-US" b="1" dirty="0" err="1">
                    <a:latin typeface="+mn-lt"/>
                  </a:rPr>
                  <a:t>addr</a:t>
                </a:r>
                <a:r>
                  <a:rPr lang="en-US" b="1" baseline="-25000" dirty="0" err="1">
                    <a:latin typeface="+mn-lt"/>
                  </a:rPr>
                  <a:t>B</a:t>
                </a:r>
                <a:r>
                  <a:rPr lang="en-US" b="1" dirty="0">
                    <a:latin typeface="+mn-lt"/>
                  </a:rPr>
                  <a:t>&gt;  </a:t>
                </a:r>
                <a:r>
                  <a:rPr lang="en-US" dirty="0">
                    <a:latin typeface="+mn-lt"/>
                  </a:rPr>
                  <a:t>EQVERIFY  CHECKSIG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139D28-1277-3446-994E-EFCBC8E12E25}"/>
                  </a:ext>
                </a:extLst>
              </p:cNvPr>
              <p:cNvSpPr txBox="1"/>
              <p:nvPr/>
            </p:nvSpPr>
            <p:spPr>
              <a:xfrm>
                <a:off x="583320" y="4466372"/>
                <a:ext cx="1464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+mn-lt"/>
                  </a:rPr>
                  <a:t>ScriptPK</a:t>
                </a:r>
                <a:r>
                  <a:rPr lang="en-US" baseline="-25000" dirty="0" err="1">
                    <a:latin typeface="+mn-lt"/>
                  </a:rPr>
                  <a:t>B</a:t>
                </a:r>
                <a:r>
                  <a:rPr lang="en-US" dirty="0">
                    <a:latin typeface="+mn-lt"/>
                  </a:rPr>
                  <a:t>: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049E59-D755-3249-8CA3-8406EBC597E5}"/>
                </a:ext>
              </a:extLst>
            </p:cNvPr>
            <p:cNvGrpSpPr/>
            <p:nvPr/>
          </p:nvGrpSpPr>
          <p:grpSpPr>
            <a:xfrm>
              <a:off x="2134241" y="4111515"/>
              <a:ext cx="6333753" cy="363701"/>
              <a:chOff x="2134241" y="4111515"/>
              <a:chExt cx="6333753" cy="3637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9AAAE14-A8E5-6E4D-8B1C-1D0832159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34241" y="4111515"/>
                <a:ext cx="2437759" cy="363701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4FA175-D54C-5140-823A-C0C8CA2C6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507" y="4122428"/>
                <a:ext cx="2434487" cy="343944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A6A64F7-A99C-5249-B57A-8646A8763B29}"/>
              </a:ext>
            </a:extLst>
          </p:cNvPr>
          <p:cNvSpPr/>
          <p:nvPr/>
        </p:nvSpPr>
        <p:spPr>
          <a:xfrm>
            <a:off x="4284929" y="4310420"/>
            <a:ext cx="1180214" cy="6973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3685DCB7-5A21-9C49-8AB9-7899E29F8B90}"/>
              </a:ext>
            </a:extLst>
          </p:cNvPr>
          <p:cNvSpPr/>
          <p:nvPr/>
        </p:nvSpPr>
        <p:spPr>
          <a:xfrm>
            <a:off x="818161" y="3410891"/>
            <a:ext cx="1426109" cy="603879"/>
          </a:xfrm>
          <a:prstGeom prst="wedgeRoundRectCallout">
            <a:avLst>
              <a:gd name="adj1" fmla="val 112160"/>
              <a:gd name="adj2" fmla="val -692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Point to Alice’s UTXO</a:t>
            </a:r>
          </a:p>
        </p:txBody>
      </p:sp>
    </p:spTree>
    <p:extLst>
      <p:ext uri="{BB962C8B-B14F-4D97-AF65-F5344CB8AC3E}">
        <p14:creationId xmlns:p14="http://schemas.microsoft.com/office/powerpoint/2010/main" val="29054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0226-73D9-584A-B221-4723C0E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Types:   (1) P2PKH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AE09-E2E5-9745-A1A0-C8C6901F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6" y="980863"/>
            <a:ext cx="8686800" cy="149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Later, when Bob wants to spend his UTXO:	   create a </a:t>
            </a:r>
            <a:r>
              <a:rPr lang="en-US" sz="2400" dirty="0" err="1"/>
              <a:t>Tx</a:t>
            </a:r>
            <a:r>
              <a:rPr lang="en-US" sz="2400" baseline="-25000" dirty="0" err="1"/>
              <a:t>spend</a:t>
            </a:r>
            <a:endParaRPr lang="en-US" sz="2400" baseline="-250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7E9086-829A-EF47-81F7-5AA3732E01B5}"/>
              </a:ext>
            </a:extLst>
          </p:cNvPr>
          <p:cNvGrpSpPr/>
          <p:nvPr/>
        </p:nvGrpSpPr>
        <p:grpSpPr>
          <a:xfrm>
            <a:off x="3189670" y="2806463"/>
            <a:ext cx="2010575" cy="531889"/>
            <a:chOff x="2707666" y="2854092"/>
            <a:chExt cx="2010575" cy="5318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9F44BA-4A81-834F-BA31-96EF7D4A6709}"/>
                </a:ext>
              </a:extLst>
            </p:cNvPr>
            <p:cNvSpPr/>
            <p:nvPr/>
          </p:nvSpPr>
          <p:spPr>
            <a:xfrm>
              <a:off x="2707666" y="2854092"/>
              <a:ext cx="2010575" cy="498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E87D670-0691-BA45-A6FF-830D13DFE8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73516" y="2877018"/>
              <a:ext cx="1844725" cy="508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ＭＳ Ｐゴシック" pitchFamily="-112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/>
                <a:t>&lt;sig&gt;  &lt;</a:t>
              </a:r>
              <a:r>
                <a:rPr lang="en-US" sz="2400" dirty="0" err="1"/>
                <a:t>pk</a:t>
              </a:r>
              <a:r>
                <a:rPr lang="en-US" sz="2400" baseline="-25000" dirty="0" err="1"/>
                <a:t>B</a:t>
              </a:r>
              <a:r>
                <a:rPr lang="en-US" sz="2400" dirty="0"/>
                <a:t>&gt;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EF6BB0-FCC9-2B46-9048-005A762EB193}"/>
              </a:ext>
            </a:extLst>
          </p:cNvPr>
          <p:cNvSpPr txBox="1">
            <a:spLocks/>
          </p:cNvSpPr>
          <p:nvPr/>
        </p:nvSpPr>
        <p:spPr bwMode="auto">
          <a:xfrm>
            <a:off x="274883" y="3770562"/>
            <a:ext cx="8521264" cy="50896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&lt;sig&gt; = Sign(</a:t>
            </a:r>
            <a:r>
              <a:rPr lang="en-US" sz="2000" dirty="0" err="1"/>
              <a:t>sk</a:t>
            </a:r>
            <a:r>
              <a:rPr lang="en-US" sz="2000" baseline="-25000" dirty="0" err="1"/>
              <a:t>B</a:t>
            </a:r>
            <a:r>
              <a:rPr lang="en-US" sz="2000" dirty="0"/>
              <a:t>, Tx)   where  Tx</a:t>
            </a:r>
            <a:r>
              <a:rPr lang="en-US" sz="2000" baseline="-25000" dirty="0"/>
              <a:t> </a:t>
            </a:r>
            <a:r>
              <a:rPr lang="en-US" sz="2000" dirty="0"/>
              <a:t>= (</a:t>
            </a:r>
            <a:r>
              <a:rPr lang="en-US" sz="2000" dirty="0" err="1"/>
              <a:t>Tx</a:t>
            </a:r>
            <a:r>
              <a:rPr lang="en-US" sz="2000" baseline="-25000" dirty="0" err="1"/>
              <a:t>spend</a:t>
            </a:r>
            <a:r>
              <a:rPr lang="en-US" sz="2000" dirty="0"/>
              <a:t> excluding all </a:t>
            </a:r>
            <a:r>
              <a:rPr lang="en-US" sz="2000" dirty="0" err="1"/>
              <a:t>ScriptSigs</a:t>
            </a:r>
            <a:r>
              <a:rPr lang="en-US" sz="2000" dirty="0"/>
              <a:t>)       </a:t>
            </a:r>
            <a:r>
              <a:rPr lang="en-US" sz="1600" dirty="0"/>
              <a:t>(SIGHASH_ALL)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0F87-9677-4B4A-9E8E-8392196E6E05}"/>
              </a:ext>
            </a:extLst>
          </p:cNvPr>
          <p:cNvSpPr/>
          <p:nvPr/>
        </p:nvSpPr>
        <p:spPr>
          <a:xfrm>
            <a:off x="1772433" y="1824221"/>
            <a:ext cx="847161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TxID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A7E6B-7568-F746-839C-E6DF0A04D318}"/>
              </a:ext>
            </a:extLst>
          </p:cNvPr>
          <p:cNvSpPr/>
          <p:nvPr/>
        </p:nvSpPr>
        <p:spPr>
          <a:xfrm>
            <a:off x="4894470" y="1829651"/>
            <a:ext cx="1375833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0F54E9-991F-1F49-93F8-193556492861}"/>
              </a:ext>
            </a:extLst>
          </p:cNvPr>
          <p:cNvSpPr/>
          <p:nvPr/>
        </p:nvSpPr>
        <p:spPr>
          <a:xfrm>
            <a:off x="6295125" y="1826497"/>
            <a:ext cx="1405492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427231-6B5D-4648-94DF-EB7CA19ED544}"/>
              </a:ext>
            </a:extLst>
          </p:cNvPr>
          <p:cNvCxnSpPr/>
          <p:nvPr/>
        </p:nvCxnSpPr>
        <p:spPr>
          <a:xfrm>
            <a:off x="6277044" y="1515536"/>
            <a:ext cx="0" cy="102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BA1AEE-5E9B-DB4B-AD54-020C3E0B564D}"/>
              </a:ext>
            </a:extLst>
          </p:cNvPr>
          <p:cNvCxnSpPr/>
          <p:nvPr/>
        </p:nvCxnSpPr>
        <p:spPr>
          <a:xfrm>
            <a:off x="4856434" y="1555002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77C99F-A47F-4444-9A4B-A1BF6A056A05}"/>
              </a:ext>
            </a:extLst>
          </p:cNvPr>
          <p:cNvSpPr/>
          <p:nvPr/>
        </p:nvSpPr>
        <p:spPr>
          <a:xfrm>
            <a:off x="2631213" y="1826497"/>
            <a:ext cx="622641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A4AF4-A8AD-EE42-9013-680854D59A57}"/>
              </a:ext>
            </a:extLst>
          </p:cNvPr>
          <p:cNvSpPr/>
          <p:nvPr/>
        </p:nvSpPr>
        <p:spPr>
          <a:xfrm>
            <a:off x="3254352" y="1826497"/>
            <a:ext cx="1574836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ScriptSig</a:t>
            </a:r>
            <a:r>
              <a:rPr lang="en-US" b="1" baseline="-25000" dirty="0" err="1"/>
              <a:t>B</a:t>
            </a:r>
            <a:endParaRPr lang="en-US" b="1" baseline="-25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6DC8D5-B45E-D84F-B920-0088B4FB4C09}"/>
              </a:ext>
            </a:extLst>
          </p:cNvPr>
          <p:cNvCxnSpPr/>
          <p:nvPr/>
        </p:nvCxnSpPr>
        <p:spPr>
          <a:xfrm>
            <a:off x="7734538" y="1589841"/>
            <a:ext cx="0" cy="1022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ECC8CF7-9DD2-5648-A56F-0B223CA07248}"/>
              </a:ext>
            </a:extLst>
          </p:cNvPr>
          <p:cNvSpPr/>
          <p:nvPr/>
        </p:nvSpPr>
        <p:spPr>
          <a:xfrm>
            <a:off x="7768350" y="1823074"/>
            <a:ext cx="397455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D18512-A4E8-3B48-80E2-9F2E714D3368}"/>
              </a:ext>
            </a:extLst>
          </p:cNvPr>
          <p:cNvSpPr/>
          <p:nvPr/>
        </p:nvSpPr>
        <p:spPr>
          <a:xfrm>
            <a:off x="1846341" y="1893586"/>
            <a:ext cx="1357458" cy="356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18226-0D78-D54A-AF14-4010BE72BA38}"/>
              </a:ext>
            </a:extLst>
          </p:cNvPr>
          <p:cNvSpPr txBox="1"/>
          <p:nvPr/>
        </p:nvSpPr>
        <p:spPr>
          <a:xfrm>
            <a:off x="1964798" y="2324918"/>
            <a:ext cx="1109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points to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UTXO</a:t>
            </a:r>
            <a:r>
              <a:rPr lang="en-US" sz="2000" baseline="-25000" dirty="0">
                <a:latin typeface="+mn-lt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BE84E-7E3A-8245-96F9-F5365DD7DCF8}"/>
              </a:ext>
            </a:extLst>
          </p:cNvPr>
          <p:cNvSpPr/>
          <p:nvPr/>
        </p:nvSpPr>
        <p:spPr>
          <a:xfrm>
            <a:off x="1780064" y="1833652"/>
            <a:ext cx="3032506" cy="49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96CF7-A87A-464C-B83E-813E008D3674}"/>
              </a:ext>
            </a:extLst>
          </p:cNvPr>
          <p:cNvSpPr txBox="1"/>
          <p:nvPr/>
        </p:nvSpPr>
        <p:spPr>
          <a:xfrm>
            <a:off x="472043" y="1818423"/>
            <a:ext cx="103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Tx</a:t>
            </a:r>
            <a:r>
              <a:rPr lang="en-US" baseline="-25000" dirty="0" err="1">
                <a:latin typeface="+mn-lt"/>
              </a:rPr>
              <a:t>spend</a:t>
            </a:r>
            <a:r>
              <a:rPr lang="en-US" dirty="0">
                <a:latin typeface="+mn-lt"/>
              </a:rPr>
              <a:t>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FAD220-E9C2-3447-B61D-69816646CE6D}"/>
              </a:ext>
            </a:extLst>
          </p:cNvPr>
          <p:cNvGrpSpPr/>
          <p:nvPr/>
        </p:nvGrpSpPr>
        <p:grpSpPr>
          <a:xfrm>
            <a:off x="982473" y="4488851"/>
            <a:ext cx="7263527" cy="464428"/>
            <a:chOff x="982473" y="4488851"/>
            <a:chExt cx="7263527" cy="4644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5A4140-B707-0B4A-86A5-3777093FC238}"/>
                </a:ext>
              </a:extLst>
            </p:cNvPr>
            <p:cNvSpPr/>
            <p:nvPr/>
          </p:nvSpPr>
          <p:spPr>
            <a:xfrm>
              <a:off x="3667991" y="4488851"/>
              <a:ext cx="2732809" cy="4644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E56C23-8ADB-D040-A7A0-725ECE6E853A}"/>
                </a:ext>
              </a:extLst>
            </p:cNvPr>
            <p:cNvSpPr txBox="1"/>
            <p:nvPr/>
          </p:nvSpPr>
          <p:spPr>
            <a:xfrm>
              <a:off x="982473" y="4488851"/>
              <a:ext cx="7263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Miners validate that   </a:t>
              </a:r>
              <a:r>
                <a:rPr lang="en-US" dirty="0" err="1">
                  <a:latin typeface="+mn-lt"/>
                </a:rPr>
                <a:t>ScriptSig</a:t>
              </a:r>
              <a:r>
                <a:rPr lang="en-US" baseline="-25000" dirty="0" err="1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 | </a:t>
              </a:r>
              <a:r>
                <a:rPr lang="en-US" dirty="0" err="1">
                  <a:latin typeface="+mn-lt"/>
                </a:rPr>
                <a:t>ScriptPK</a:t>
              </a:r>
              <a:r>
                <a:rPr lang="en-US" baseline="-25000" dirty="0" err="1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   returns true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5B15FE-716E-3C40-BDC0-C64D45F53256}"/>
              </a:ext>
            </a:extLst>
          </p:cNvPr>
          <p:cNvSpPr txBox="1"/>
          <p:nvPr/>
        </p:nvSpPr>
        <p:spPr>
          <a:xfrm>
            <a:off x="5281890" y="2865820"/>
            <a:ext cx="317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(authorizes spending UTXO</a:t>
            </a:r>
            <a:r>
              <a:rPr lang="en-US" sz="2000" baseline="-25000" dirty="0">
                <a:latin typeface="+mn-lt"/>
              </a:rPr>
              <a:t>B</a:t>
            </a:r>
            <a:r>
              <a:rPr lang="en-US" sz="2000" dirty="0">
                <a:latin typeface="+mn-lt"/>
              </a:rPr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AC7F65-BEBD-C744-B8BC-276E283D380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065816" y="2337037"/>
            <a:ext cx="129142" cy="4694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B20D-38EE-4D47-8631-77E8BAC0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P2PKH:  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1DC3-9908-8D46-BCBD-B8C4997A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15" y="1200151"/>
            <a:ext cx="8686800" cy="3818430"/>
          </a:xfrm>
        </p:spPr>
        <p:txBody>
          <a:bodyPr>
            <a:normAutofit/>
          </a:bodyPr>
          <a:lstStyle/>
          <a:p>
            <a:r>
              <a:rPr lang="en-US" dirty="0"/>
              <a:t>Alice specifies recipient’s pk in UTXO</a:t>
            </a:r>
            <a:r>
              <a:rPr lang="en-US" baseline="-25000" dirty="0"/>
              <a:t>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Recipient’s pk is not revealed until UTXO is spent</a:t>
            </a:r>
          </a:p>
          <a:p>
            <a:pPr marL="0" indent="0">
              <a:buNone/>
            </a:pPr>
            <a:r>
              <a:rPr lang="en-US" dirty="0"/>
              <a:t>						(some security against attacks on pk)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Miner cannot change &lt;</a:t>
            </a:r>
            <a:r>
              <a:rPr lang="en-US" dirty="0" err="1"/>
              <a:t>Addr</a:t>
            </a:r>
            <a:r>
              <a:rPr lang="en-US" baseline="-25000" dirty="0" err="1"/>
              <a:t>B</a:t>
            </a:r>
            <a:r>
              <a:rPr lang="en-US" dirty="0"/>
              <a:t>&gt; and steal funds:</a:t>
            </a:r>
          </a:p>
          <a:p>
            <a:pPr marL="0" indent="0">
              <a:buNone/>
            </a:pPr>
            <a:r>
              <a:rPr lang="en-US" dirty="0"/>
              <a:t>			invalidates Alice’s signature that created UTXO</a:t>
            </a:r>
            <a:r>
              <a:rPr lang="en-US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68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E41F-C56C-CB40-BC35-5C004B9E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Segregated Witness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7765-7C7D-9340-BB51-DE8D2B98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ECDSA malleability:</a:t>
            </a:r>
          </a:p>
          <a:p>
            <a:pPr marL="0" indent="0">
              <a:buNone/>
            </a:pPr>
            <a:r>
              <a:rPr lang="en-US" sz="2400" dirty="0"/>
              <a:t>Given  (m, sig)   anyone can create  (m, sig’)   with  sig ≠ sig’</a:t>
            </a:r>
          </a:p>
          <a:p>
            <a:pPr marL="0" indent="0">
              <a:buNone/>
            </a:pPr>
            <a:r>
              <a:rPr lang="en-US" sz="2400" dirty="0"/>
              <a:t>⇒   miner can change sig in Tx and change </a:t>
            </a:r>
            <a:r>
              <a:rPr lang="en-US" sz="2400" dirty="0" err="1"/>
              <a:t>TxID</a:t>
            </a:r>
            <a:r>
              <a:rPr lang="en-US" sz="2400" dirty="0"/>
              <a:t> = SHA256(Tx)</a:t>
            </a:r>
          </a:p>
          <a:p>
            <a:pPr marL="0" indent="0">
              <a:buNone/>
            </a:pPr>
            <a:r>
              <a:rPr lang="en-US" sz="2400" dirty="0"/>
              <a:t>⇒   Tx issuer cannot tell what </a:t>
            </a:r>
            <a:r>
              <a:rPr lang="en-US" sz="2400" dirty="0" err="1"/>
              <a:t>TxID</a:t>
            </a:r>
            <a:r>
              <a:rPr lang="en-US" sz="2400" dirty="0"/>
              <a:t> is, until Tx is posted</a:t>
            </a:r>
          </a:p>
          <a:p>
            <a:pPr marL="0" indent="0">
              <a:buNone/>
            </a:pPr>
            <a:r>
              <a:rPr lang="en-US" sz="2400" dirty="0"/>
              <a:t>⇒   leads to problems and attacks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Segregated witness:   </a:t>
            </a:r>
            <a:r>
              <a:rPr lang="en-US" sz="2400" dirty="0"/>
              <a:t>signature is moved to witness field in Tx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TxID</a:t>
            </a:r>
            <a:r>
              <a:rPr lang="en-US" sz="2400" dirty="0"/>
              <a:t> = Hash(Tx without witnesses)</a:t>
            </a:r>
          </a:p>
        </p:txBody>
      </p:sp>
    </p:spTree>
    <p:extLst>
      <p:ext uri="{BB962C8B-B14F-4D97-AF65-F5344CB8AC3E}">
        <p14:creationId xmlns:p14="http://schemas.microsoft.com/office/powerpoint/2010/main" val="78245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A5CDB9-6E90-E84E-8EE9-BE43D3958BC6}"/>
              </a:ext>
            </a:extLst>
          </p:cNvPr>
          <p:cNvSpPr/>
          <p:nvPr/>
        </p:nvSpPr>
        <p:spPr>
          <a:xfrm>
            <a:off x="2942894" y="3929084"/>
            <a:ext cx="5202623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BAFCC-A4F0-AC46-8313-621982C8AB16}"/>
              </a:ext>
            </a:extLst>
          </p:cNvPr>
          <p:cNvSpPr/>
          <p:nvPr/>
        </p:nvSpPr>
        <p:spPr>
          <a:xfrm>
            <a:off x="2916620" y="3209122"/>
            <a:ext cx="5202623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9E93-8290-A84E-B53C-B712A054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19"/>
            <a:ext cx="8593282" cy="62309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Transaction Types: (2) P2SH:  </a:t>
            </a:r>
            <a:r>
              <a:rPr lang="en-US" sz="2700" dirty="0"/>
              <a:t>pay to script hash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32F0-1A8E-7C41-BC93-F2BDC674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2855"/>
            <a:ext cx="8229600" cy="3509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payer specify a redeem script (instead of just </a:t>
            </a:r>
            <a:r>
              <a:rPr lang="en-US" sz="2400" dirty="0" err="1"/>
              <a:t>pkhash</a:t>
            </a:r>
            <a:r>
              <a:rPr lang="en-US" sz="2400" dirty="0"/>
              <a:t>) </a:t>
            </a:r>
          </a:p>
          <a:p>
            <a:pPr marL="0" indent="0">
              <a:spcBef>
                <a:spcPts val="1824"/>
              </a:spcBef>
              <a:buNone/>
              <a:tabLst>
                <a:tab pos="1017588" algn="l"/>
              </a:tabLst>
            </a:pPr>
            <a:r>
              <a:rPr lang="en-US" sz="2400" dirty="0"/>
              <a:t>Usage:	payee publishes   hash(redeem script)    </a:t>
            </a:r>
            <a:r>
              <a:rPr lang="en-US" sz="2400" dirty="0">
                <a:sym typeface="Wingdings" pitchFamily="2" charset="2"/>
              </a:rPr>
              <a:t>⟵ </a:t>
            </a:r>
            <a:r>
              <a:rPr lang="en-US" sz="2400" dirty="0" err="1">
                <a:sym typeface="Wingdings" pitchFamily="2" charset="2"/>
              </a:rPr>
              <a:t>Bitcoint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addr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0" indent="0">
              <a:buNone/>
              <a:tabLst>
                <a:tab pos="1017588" algn="l"/>
              </a:tabLst>
            </a:pPr>
            <a:r>
              <a:rPr lang="en-US" sz="2400" dirty="0">
                <a:sym typeface="Wingdings" pitchFamily="2" charset="2"/>
              </a:rPr>
              <a:t>	payer sends funds to that address</a:t>
            </a:r>
          </a:p>
          <a:p>
            <a:pPr marL="0" indent="0">
              <a:buNone/>
              <a:tabLst>
                <a:tab pos="1017588" algn="l"/>
              </a:tabLst>
            </a:pPr>
            <a:endParaRPr lang="en-US" sz="2400" dirty="0">
              <a:sym typeface="Wingdings" pitchFamily="2" charset="2"/>
            </a:endParaRPr>
          </a:p>
          <a:p>
            <a:pPr marL="0" indent="0">
              <a:spcBef>
                <a:spcPts val="2400"/>
              </a:spcBef>
              <a:buNone/>
              <a:tabLst>
                <a:tab pos="1017588" algn="l"/>
              </a:tabLst>
            </a:pPr>
            <a:r>
              <a:rPr lang="en-US" sz="2400" b="1" dirty="0" err="1">
                <a:sym typeface="Wingdings" pitchFamily="2" charset="2"/>
              </a:rPr>
              <a:t>ScriptPK</a:t>
            </a:r>
            <a:r>
              <a:rPr lang="en-US" sz="2400" dirty="0">
                <a:sym typeface="Wingdings" pitchFamily="2" charset="2"/>
              </a:rPr>
              <a:t> in UTXO:     HASH160   &lt;H(redeem script)&gt;  EQUAL</a:t>
            </a:r>
          </a:p>
          <a:p>
            <a:pPr marL="0" indent="0">
              <a:spcBef>
                <a:spcPts val="2400"/>
              </a:spcBef>
              <a:buNone/>
              <a:tabLst>
                <a:tab pos="1017588" algn="l"/>
              </a:tabLst>
            </a:pPr>
            <a:r>
              <a:rPr lang="en-US" sz="2400" b="1" dirty="0" err="1">
                <a:sym typeface="Wingdings" pitchFamily="2" charset="2"/>
              </a:rPr>
              <a:t>ScriptSig</a:t>
            </a:r>
            <a:r>
              <a:rPr lang="en-US" sz="2400" dirty="0">
                <a:sym typeface="Wingdings" pitchFamily="2" charset="2"/>
              </a:rPr>
              <a:t> to spend:   &lt;sig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&gt; &lt;sig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&gt; … &lt;sig</a:t>
            </a:r>
            <a:r>
              <a:rPr lang="en-US" sz="2400" baseline="-25000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&gt; &lt;redeem script&gt;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236F7-BEB8-4E45-BA90-18041E85D936}"/>
              </a:ext>
            </a:extLst>
          </p:cNvPr>
          <p:cNvSpPr txBox="1"/>
          <p:nvPr/>
        </p:nvSpPr>
        <p:spPr>
          <a:xfrm>
            <a:off x="6832256" y="743254"/>
            <a:ext cx="2318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(pre </a:t>
            </a:r>
            <a:r>
              <a:rPr lang="en-US" sz="2000" dirty="0" err="1">
                <a:latin typeface="+mn-lt"/>
              </a:rPr>
              <a:t>SegWit</a:t>
            </a:r>
            <a:r>
              <a:rPr lang="en-US" sz="2000" dirty="0">
                <a:latin typeface="+mn-lt"/>
              </a:rPr>
              <a:t> in 2017)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B6A11-95C5-FF43-9C71-796B8986EEFE}"/>
              </a:ext>
            </a:extLst>
          </p:cNvPr>
          <p:cNvSpPr txBox="1"/>
          <p:nvPr/>
        </p:nvSpPr>
        <p:spPr>
          <a:xfrm>
            <a:off x="363217" y="4662512"/>
            <a:ext cx="8509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payer can specify complex conditions for when UTXO can be spent </a:t>
            </a:r>
          </a:p>
        </p:txBody>
      </p:sp>
    </p:spTree>
    <p:extLst>
      <p:ext uri="{BB962C8B-B14F-4D97-AF65-F5344CB8AC3E}">
        <p14:creationId xmlns:p14="http://schemas.microsoft.com/office/powerpoint/2010/main" val="13986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DDDD-8ED0-7E49-AFB2-60A2D4E3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P2SH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D70B-4D9A-D147-99CD-5C09E76E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576441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Miner verifies:</a:t>
            </a:r>
          </a:p>
          <a:p>
            <a:pPr marL="457200" indent="-457200">
              <a:spcBef>
                <a:spcPts val="1776"/>
              </a:spcBef>
              <a:buAutoNum type="arabicParenBoth"/>
              <a:tabLst>
                <a:tab pos="4341813" algn="l"/>
              </a:tabLst>
            </a:pPr>
            <a:r>
              <a:rPr lang="en-US" sz="2400" dirty="0"/>
              <a:t>&lt;</a:t>
            </a:r>
            <a:r>
              <a:rPr lang="en-US" sz="2400" dirty="0" err="1"/>
              <a:t>ScriptSig</a:t>
            </a:r>
            <a:r>
              <a:rPr lang="en-US" sz="2400" dirty="0"/>
              <a:t>&gt;  </a:t>
            </a:r>
            <a:r>
              <a:rPr lang="en-US" sz="2400" dirty="0" err="1"/>
              <a:t>ScriptPK</a:t>
            </a:r>
            <a:r>
              <a:rPr lang="en-US" sz="2400" dirty="0"/>
              <a:t>  = true	</a:t>
            </a:r>
            <a:r>
              <a:rPr lang="en-US" sz="2400" dirty="0">
                <a:sym typeface="Wingdings" pitchFamily="2" charset="2"/>
              </a:rPr>
              <a:t>⟵ payee gave correct script</a:t>
            </a:r>
          </a:p>
          <a:p>
            <a:pPr marL="0" indent="0">
              <a:spcBef>
                <a:spcPts val="1776"/>
              </a:spcBef>
              <a:buNone/>
              <a:tabLst>
                <a:tab pos="4341813" algn="l"/>
              </a:tabLst>
            </a:pPr>
            <a:r>
              <a:rPr lang="en-US" sz="2400" dirty="0"/>
              <a:t>(2)    </a:t>
            </a:r>
            <a:r>
              <a:rPr lang="en-US" sz="2400" dirty="0" err="1"/>
              <a:t>ScriptSig</a:t>
            </a:r>
            <a:r>
              <a:rPr lang="en-US" sz="2400" dirty="0"/>
              <a:t> = true	</a:t>
            </a:r>
            <a:r>
              <a:rPr lang="en-US" sz="2400" dirty="0">
                <a:sym typeface="Wingdings" pitchFamily="2" charset="2"/>
              </a:rPr>
              <a:t> ⟵ script is satisfied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7535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041738-A0C5-AF48-B2FF-917ED951C3A7}"/>
              </a:ext>
            </a:extLst>
          </p:cNvPr>
          <p:cNvSpPr/>
          <p:nvPr/>
        </p:nvSpPr>
        <p:spPr>
          <a:xfrm>
            <a:off x="4209392" y="4199078"/>
            <a:ext cx="4666593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8FFF1-89B8-914D-8B6F-ED9F8FE7CE8C}"/>
              </a:ext>
            </a:extLst>
          </p:cNvPr>
          <p:cNvSpPr/>
          <p:nvPr/>
        </p:nvSpPr>
        <p:spPr>
          <a:xfrm>
            <a:off x="835569" y="2515432"/>
            <a:ext cx="6353507" cy="498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B1FF0-9900-3A41-809E-9C698B67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P2SH:    </a:t>
            </a:r>
            <a:r>
              <a:rPr lang="en-US" dirty="0" err="1"/>
              <a:t>Multisig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B929-4F8B-E34A-BF9A-6063208F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7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Goal</a:t>
            </a:r>
            <a:r>
              <a:rPr lang="en-US" sz="2400" dirty="0"/>
              <a:t>:  spending a UTXO requires  t-out-of-n  signatures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Redeem script for  2-out-of-3:      (set by payer)</a:t>
            </a:r>
          </a:p>
          <a:p>
            <a:pPr marL="0" indent="0">
              <a:buNone/>
            </a:pPr>
            <a:r>
              <a:rPr lang="en-US" sz="2400" dirty="0"/>
              <a:t>	&lt;2&gt;  &lt;PK</a:t>
            </a:r>
            <a:r>
              <a:rPr lang="en-US" sz="2400" baseline="-25000" dirty="0"/>
              <a:t>1</a:t>
            </a:r>
            <a:r>
              <a:rPr lang="en-US" sz="2400" dirty="0"/>
              <a:t>&gt;  &lt;PK</a:t>
            </a:r>
            <a:r>
              <a:rPr lang="en-US" sz="2400" baseline="-25000" dirty="0"/>
              <a:t>2</a:t>
            </a:r>
            <a:r>
              <a:rPr lang="en-US" sz="2400" dirty="0"/>
              <a:t>&gt;  &lt;PK</a:t>
            </a:r>
            <a:r>
              <a:rPr lang="en-US" sz="2400" baseline="-25000" dirty="0"/>
              <a:t>3</a:t>
            </a:r>
            <a:r>
              <a:rPr lang="en-US" sz="2400" dirty="0"/>
              <a:t>&gt;  &lt;3&gt;  CHECKMULTISIG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22A6D1B-6605-2748-A686-2A5760BE489B}"/>
              </a:ext>
            </a:extLst>
          </p:cNvPr>
          <p:cNvSpPr/>
          <p:nvPr/>
        </p:nvSpPr>
        <p:spPr>
          <a:xfrm>
            <a:off x="2548966" y="3058504"/>
            <a:ext cx="610276" cy="409654"/>
          </a:xfrm>
          <a:custGeom>
            <a:avLst/>
            <a:gdLst>
              <a:gd name="connsiteX0" fmla="*/ 5046 w 682964"/>
              <a:gd name="connsiteY0" fmla="*/ 0 h 409654"/>
              <a:gd name="connsiteX1" fmla="*/ 99639 w 682964"/>
              <a:gd name="connsiteY1" fmla="*/ 362606 h 409654"/>
              <a:gd name="connsiteX2" fmla="*/ 682964 w 682964"/>
              <a:gd name="connsiteY2" fmla="*/ 394138 h 40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964" h="409654">
                <a:moveTo>
                  <a:pt x="5046" y="0"/>
                </a:moveTo>
                <a:cubicBezTo>
                  <a:pt x="-4151" y="148458"/>
                  <a:pt x="-13347" y="296916"/>
                  <a:pt x="99639" y="362606"/>
                </a:cubicBezTo>
                <a:cubicBezTo>
                  <a:pt x="212625" y="428296"/>
                  <a:pt x="447794" y="411217"/>
                  <a:pt x="682964" y="39413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B7AB0-01D2-2B49-AF7A-0439F6FE1717}"/>
              </a:ext>
            </a:extLst>
          </p:cNvPr>
          <p:cNvSpPr txBox="1"/>
          <p:nvPr/>
        </p:nvSpPr>
        <p:spPr>
          <a:xfrm>
            <a:off x="3159242" y="3248082"/>
            <a:ext cx="3224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hash gives P2SH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0C0A2-659D-FE4C-851A-EB436DAF1CFD}"/>
              </a:ext>
            </a:extLst>
          </p:cNvPr>
          <p:cNvSpPr txBox="1"/>
          <p:nvPr/>
        </p:nvSpPr>
        <p:spPr>
          <a:xfrm>
            <a:off x="291455" y="4214844"/>
            <a:ext cx="858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ScriptSig</a:t>
            </a:r>
            <a:r>
              <a:rPr lang="en-US" dirty="0">
                <a:latin typeface="+mn-lt"/>
              </a:rPr>
              <a:t> to spend:  (by payee)     &lt;0&gt; &lt;sig1&gt; &lt;sig3&gt; &lt;redeem script&gt;</a:t>
            </a:r>
          </a:p>
        </p:txBody>
      </p:sp>
    </p:spTree>
    <p:extLst>
      <p:ext uri="{BB962C8B-B14F-4D97-AF65-F5344CB8AC3E}">
        <p14:creationId xmlns:p14="http://schemas.microsoft.com/office/powerpoint/2010/main" val="150431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DB70E0-ECFE-B04E-ADED-2E92143FE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A37F5B-13F3-9841-856D-B2CFD9AC5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Consensus Layer</a:t>
            </a:r>
          </a:p>
        </p:txBody>
      </p:sp>
    </p:spTree>
    <p:extLst>
      <p:ext uri="{BB962C8B-B14F-4D97-AF65-F5344CB8AC3E}">
        <p14:creationId xmlns:p14="http://schemas.microsoft.com/office/powerpoint/2010/main" val="3165766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D2CB-E4F3-9342-B9F1-A1CA8740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Abstractly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FAB5-6A01-A54D-BED9-1FE05B25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373" y="1094623"/>
            <a:ext cx="6688906" cy="62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Multisig</a:t>
            </a:r>
            <a:r>
              <a:rPr lang="en-US" sz="2400" dirty="0"/>
              <a:t> address:    </a:t>
            </a:r>
            <a:r>
              <a:rPr lang="en-US" sz="2400" i="1" dirty="0" err="1"/>
              <a:t>addr</a:t>
            </a:r>
            <a:r>
              <a:rPr lang="en-US" sz="2400" dirty="0"/>
              <a:t> = H(PK</a:t>
            </a:r>
            <a:r>
              <a:rPr lang="en-US" sz="2400" baseline="-25000" dirty="0"/>
              <a:t>1</a:t>
            </a:r>
            <a:r>
              <a:rPr lang="en-US" sz="2400" dirty="0"/>
              <a:t>, PK</a:t>
            </a:r>
            <a:r>
              <a:rPr lang="en-US" sz="2400" baseline="-25000" dirty="0"/>
              <a:t>2</a:t>
            </a:r>
            <a:r>
              <a:rPr lang="en-US" sz="2400" dirty="0"/>
              <a:t>, PK</a:t>
            </a:r>
            <a:r>
              <a:rPr lang="en-US" sz="2400" baseline="-25000" dirty="0"/>
              <a:t>3</a:t>
            </a:r>
            <a:r>
              <a:rPr lang="en-US" sz="2400" dirty="0"/>
              <a:t>, 2-of-3)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000BFA-285A-304A-8CE9-D5F64A5383E4}"/>
              </a:ext>
            </a:extLst>
          </p:cNvPr>
          <p:cNvGrpSpPr/>
          <p:nvPr/>
        </p:nvGrpSpPr>
        <p:grpSpPr>
          <a:xfrm>
            <a:off x="3061128" y="2075804"/>
            <a:ext cx="2071425" cy="495946"/>
            <a:chOff x="2634712" y="3808412"/>
            <a:chExt cx="2071425" cy="4959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62DA0B-5455-1E4A-89F2-2179F32352B2}"/>
                </a:ext>
              </a:extLst>
            </p:cNvPr>
            <p:cNvSpPr/>
            <p:nvPr/>
          </p:nvSpPr>
          <p:spPr>
            <a:xfrm>
              <a:off x="2634712" y="3808412"/>
              <a:ext cx="62264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D51FB0-1D1C-AA48-9B28-07F5B2E01992}"/>
                </a:ext>
              </a:extLst>
            </p:cNvPr>
            <p:cNvSpPr/>
            <p:nvPr/>
          </p:nvSpPr>
          <p:spPr>
            <a:xfrm>
              <a:off x="3257353" y="3808412"/>
              <a:ext cx="1448784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addr</a:t>
              </a:r>
              <a:endParaRPr lang="en-US" i="1" baseline="-25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50DF4A7-5B3D-E547-BEBA-662D0C2A2B28}"/>
              </a:ext>
            </a:extLst>
          </p:cNvPr>
          <p:cNvGrpSpPr/>
          <p:nvPr/>
        </p:nvGrpSpPr>
        <p:grpSpPr>
          <a:xfrm>
            <a:off x="5132552" y="2075804"/>
            <a:ext cx="2103518" cy="495946"/>
            <a:chOff x="2634712" y="3808412"/>
            <a:chExt cx="2103518" cy="4959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5CB05E-555A-1249-ACF2-EBF15956F38C}"/>
                </a:ext>
              </a:extLst>
            </p:cNvPr>
            <p:cNvSpPr/>
            <p:nvPr/>
          </p:nvSpPr>
          <p:spPr>
            <a:xfrm>
              <a:off x="2634712" y="3808412"/>
              <a:ext cx="528681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B0F77C-E4A4-4E44-B8A0-29398A9780CB}"/>
                </a:ext>
              </a:extLst>
            </p:cNvPr>
            <p:cNvSpPr/>
            <p:nvPr/>
          </p:nvSpPr>
          <p:spPr>
            <a:xfrm>
              <a:off x="3163394" y="3808412"/>
              <a:ext cx="157483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ScriptPK</a:t>
              </a:r>
              <a:r>
                <a:rPr lang="en-US" baseline="-25000" dirty="0" err="1"/>
                <a:t>A</a:t>
              </a:r>
              <a:endParaRPr lang="en-US" baseline="-250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793BDFE-9F8A-EA46-BAB4-9D3D0ECEA8C7}"/>
              </a:ext>
            </a:extLst>
          </p:cNvPr>
          <p:cNvSpPr/>
          <p:nvPr/>
        </p:nvSpPr>
        <p:spPr>
          <a:xfrm>
            <a:off x="1901969" y="2075804"/>
            <a:ext cx="1131376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738964-DB04-8E4D-9860-72C7AC2F9CB3}"/>
              </a:ext>
            </a:extLst>
          </p:cNvPr>
          <p:cNvCxnSpPr>
            <a:cxnSpLocks/>
          </p:cNvCxnSpPr>
          <p:nvPr/>
        </p:nvCxnSpPr>
        <p:spPr>
          <a:xfrm flipH="1">
            <a:off x="3027317" y="1962821"/>
            <a:ext cx="6028" cy="8249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EA5B3-0419-274F-9821-FE86EB678B4D}"/>
              </a:ext>
            </a:extLst>
          </p:cNvPr>
          <p:cNvCxnSpPr>
            <a:cxnSpLocks/>
          </p:cNvCxnSpPr>
          <p:nvPr/>
        </p:nvCxnSpPr>
        <p:spPr>
          <a:xfrm>
            <a:off x="5114471" y="1962821"/>
            <a:ext cx="0" cy="82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0EF3E3-33F2-5F40-86E6-D5F8899256D9}"/>
              </a:ext>
            </a:extLst>
          </p:cNvPr>
          <p:cNvSpPr txBox="1"/>
          <p:nvPr/>
        </p:nvSpPr>
        <p:spPr>
          <a:xfrm>
            <a:off x="3271373" y="2574461"/>
            <a:ext cx="171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UTXO</a:t>
            </a:r>
            <a:r>
              <a:rPr lang="en-US" sz="2000" baseline="-25000" dirty="0">
                <a:latin typeface="+mn-lt"/>
              </a:rPr>
              <a:t>B </a:t>
            </a:r>
            <a:r>
              <a:rPr lang="en-US" sz="2000" dirty="0">
                <a:latin typeface="+mn-lt"/>
              </a:rPr>
              <a:t>for Bob</a:t>
            </a:r>
            <a:endParaRPr lang="en-US" sz="2000" baseline="-25000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90A1C1-AE4D-494D-8239-3A29F213D8B2}"/>
              </a:ext>
            </a:extLst>
          </p:cNvPr>
          <p:cNvCxnSpPr>
            <a:cxnSpLocks/>
          </p:cNvCxnSpPr>
          <p:nvPr/>
        </p:nvCxnSpPr>
        <p:spPr>
          <a:xfrm>
            <a:off x="7236070" y="1962821"/>
            <a:ext cx="0" cy="6222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3B49D-C14B-904E-AAE1-9F134AC229E7}"/>
              </a:ext>
            </a:extLst>
          </p:cNvPr>
          <p:cNvSpPr/>
          <p:nvPr/>
        </p:nvSpPr>
        <p:spPr>
          <a:xfrm>
            <a:off x="7269882" y="2079607"/>
            <a:ext cx="397455" cy="49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4A582-4486-084C-A86C-C1C2DE7BC8C5}"/>
              </a:ext>
            </a:extLst>
          </p:cNvPr>
          <p:cNvSpPr txBox="1"/>
          <p:nvPr/>
        </p:nvSpPr>
        <p:spPr>
          <a:xfrm>
            <a:off x="5343189" y="2585093"/>
            <a:ext cx="277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UTXO</a:t>
            </a:r>
            <a:r>
              <a:rPr lang="en-US" sz="2000" baseline="-25000" dirty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for Alice (change)</a:t>
            </a:r>
            <a:endParaRPr lang="en-US" sz="2000" baseline="-250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EEFEC-8B21-0943-9119-D4A941ADDFA7}"/>
              </a:ext>
            </a:extLst>
          </p:cNvPr>
          <p:cNvSpPr txBox="1"/>
          <p:nvPr/>
        </p:nvSpPr>
        <p:spPr>
          <a:xfrm>
            <a:off x="1987091" y="2556899"/>
            <a:ext cx="79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7 </a:t>
            </a:r>
            <a:r>
              <a:rPr lang="en-US" sz="2000" dirty="0">
                <a:latin typeface="+mn-lt"/>
              </a:rPr>
              <a:t>BTC</a:t>
            </a:r>
            <a:endParaRPr lang="en-US" dirty="0"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7FE0A9-7FB6-5B42-AC24-804176C7E20F}"/>
              </a:ext>
            </a:extLst>
          </p:cNvPr>
          <p:cNvSpPr/>
          <p:nvPr/>
        </p:nvSpPr>
        <p:spPr>
          <a:xfrm>
            <a:off x="3063329" y="2074462"/>
            <a:ext cx="2020720" cy="49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8E3F0-2DFA-114F-9523-255D97F622EC}"/>
              </a:ext>
            </a:extLst>
          </p:cNvPr>
          <p:cNvGrpSpPr/>
          <p:nvPr/>
        </p:nvGrpSpPr>
        <p:grpSpPr>
          <a:xfrm>
            <a:off x="154856" y="2093380"/>
            <a:ext cx="1420517" cy="757533"/>
            <a:chOff x="37894" y="1827560"/>
            <a:chExt cx="1420517" cy="757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07A1F9-B680-C446-9D57-D03B0805FCB4}"/>
                </a:ext>
              </a:extLst>
            </p:cNvPr>
            <p:cNvSpPr txBox="1"/>
            <p:nvPr/>
          </p:nvSpPr>
          <p:spPr>
            <a:xfrm>
              <a:off x="230616" y="1827560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Tx1: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0D17BA-B770-4F44-A1EE-4195ED55BB92}"/>
                </a:ext>
              </a:extLst>
            </p:cNvPr>
            <p:cNvSpPr txBox="1"/>
            <p:nvPr/>
          </p:nvSpPr>
          <p:spPr>
            <a:xfrm>
              <a:off x="37894" y="2184983"/>
              <a:ext cx="1420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(funding Tx)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D9A21B-2D31-2F49-BE6F-22B8472FF902}"/>
              </a:ext>
            </a:extLst>
          </p:cNvPr>
          <p:cNvCxnSpPr>
            <a:cxnSpLocks/>
          </p:cNvCxnSpPr>
          <p:nvPr/>
        </p:nvCxnSpPr>
        <p:spPr>
          <a:xfrm>
            <a:off x="4304210" y="1493746"/>
            <a:ext cx="29983" cy="703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BE53C6-3908-7341-83C1-04E274D2D83D}"/>
              </a:ext>
            </a:extLst>
          </p:cNvPr>
          <p:cNvGrpSpPr/>
          <p:nvPr/>
        </p:nvGrpSpPr>
        <p:grpSpPr>
          <a:xfrm>
            <a:off x="154856" y="2962613"/>
            <a:ext cx="8341822" cy="1575329"/>
            <a:chOff x="154856" y="2962613"/>
            <a:chExt cx="8341822" cy="15753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DF8CD40-4ADE-5E44-A0F9-BDC2AA541852}"/>
                </a:ext>
              </a:extLst>
            </p:cNvPr>
            <p:cNvSpPr/>
            <p:nvPr/>
          </p:nvSpPr>
          <p:spPr>
            <a:xfrm>
              <a:off x="6719777" y="3762833"/>
              <a:ext cx="1345633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  <a:endParaRPr lang="en-US" baseline="-25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416984-764B-EB48-91A4-7BC131F949B4}"/>
                </a:ext>
              </a:extLst>
            </p:cNvPr>
            <p:cNvSpPr/>
            <p:nvPr/>
          </p:nvSpPr>
          <p:spPr>
            <a:xfrm>
              <a:off x="1901968" y="3762833"/>
              <a:ext cx="4762946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input:  UTXO,  sig</a:t>
              </a:r>
              <a:r>
                <a:rPr lang="en-US" sz="2000" baseline="-25000" dirty="0"/>
                <a:t>1</a:t>
              </a:r>
              <a:r>
                <a:rPr lang="en-US" sz="2000" dirty="0"/>
                <a:t>, sig</a:t>
              </a:r>
              <a:r>
                <a:rPr lang="en-US" sz="2000" baseline="-25000" dirty="0"/>
                <a:t>3</a:t>
              </a:r>
              <a:r>
                <a:rPr lang="en-US" sz="2000" dirty="0"/>
                <a:t>, PK</a:t>
              </a:r>
              <a:r>
                <a:rPr lang="en-US" sz="2000" baseline="-25000" dirty="0"/>
                <a:t>1</a:t>
              </a:r>
              <a:r>
                <a:rPr lang="en-US" sz="2000" dirty="0"/>
                <a:t>, PK</a:t>
              </a:r>
              <a:r>
                <a:rPr lang="en-US" sz="2000" baseline="-25000" dirty="0"/>
                <a:t>2</a:t>
              </a:r>
              <a:r>
                <a:rPr lang="en-US" sz="2000" dirty="0"/>
                <a:t>, PK</a:t>
              </a:r>
              <a:r>
                <a:rPr lang="en-US" sz="2000" baseline="-25000" dirty="0"/>
                <a:t>3</a:t>
              </a:r>
              <a:r>
                <a:rPr lang="en-US" sz="2000" dirty="0"/>
                <a:t>, 2-of-3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5F3D6B-5085-CA43-881A-3B8079857648}"/>
                </a:ext>
              </a:extLst>
            </p:cNvPr>
            <p:cNvCxnSpPr>
              <a:cxnSpLocks/>
            </p:cNvCxnSpPr>
            <p:nvPr/>
          </p:nvCxnSpPr>
          <p:spPr>
            <a:xfrm>
              <a:off x="6698725" y="3649850"/>
              <a:ext cx="0" cy="824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D863BA-3E0C-E048-B627-2243DC5EB50B}"/>
                </a:ext>
              </a:extLst>
            </p:cNvPr>
            <p:cNvCxnSpPr>
              <a:cxnSpLocks/>
            </p:cNvCxnSpPr>
            <p:nvPr/>
          </p:nvCxnSpPr>
          <p:spPr>
            <a:xfrm>
              <a:off x="8065411" y="3649850"/>
              <a:ext cx="0" cy="622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5579C1-C3B0-FA48-AAA4-59C64C955C83}"/>
                </a:ext>
              </a:extLst>
            </p:cNvPr>
            <p:cNvSpPr/>
            <p:nvPr/>
          </p:nvSpPr>
          <p:spPr>
            <a:xfrm>
              <a:off x="8099223" y="3766636"/>
              <a:ext cx="397455" cy="4959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68D3CE-8EB3-DE4D-8CD3-48FC55631748}"/>
                </a:ext>
              </a:extLst>
            </p:cNvPr>
            <p:cNvSpPr/>
            <p:nvPr/>
          </p:nvSpPr>
          <p:spPr>
            <a:xfrm>
              <a:off x="1884367" y="3783016"/>
              <a:ext cx="4777970" cy="4919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6AF4F35-5513-D843-BFAB-972AD7DE1F96}"/>
                </a:ext>
              </a:extLst>
            </p:cNvPr>
            <p:cNvGrpSpPr/>
            <p:nvPr/>
          </p:nvGrpSpPr>
          <p:grpSpPr>
            <a:xfrm>
              <a:off x="154856" y="3780409"/>
              <a:ext cx="1571199" cy="757533"/>
              <a:chOff x="37894" y="1827560"/>
              <a:chExt cx="1571199" cy="75753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A56AD8-E33D-A349-89EE-5CF7141FBA3D}"/>
                  </a:ext>
                </a:extLst>
              </p:cNvPr>
              <p:cNvSpPr txBox="1"/>
              <p:nvPr/>
            </p:nvSpPr>
            <p:spPr>
              <a:xfrm>
                <a:off x="230616" y="1827560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Tx2: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50BB5-80B3-6742-9D55-06A0A999CB68}"/>
                  </a:ext>
                </a:extLst>
              </p:cNvPr>
              <p:cNvSpPr txBox="1"/>
              <p:nvPr/>
            </p:nvSpPr>
            <p:spPr>
              <a:xfrm>
                <a:off x="37894" y="2184983"/>
                <a:ext cx="1571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(spending Tx)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889D9-BAFE-7D48-AE94-A5F50A724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148" y="3638063"/>
              <a:ext cx="6028" cy="8249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40DB0B8-D92C-2447-8A28-27A6E2B6F8CB}"/>
                </a:ext>
              </a:extLst>
            </p:cNvPr>
            <p:cNvSpPr/>
            <p:nvPr/>
          </p:nvSpPr>
          <p:spPr>
            <a:xfrm>
              <a:off x="3005183" y="2962613"/>
              <a:ext cx="865068" cy="918273"/>
            </a:xfrm>
            <a:custGeom>
              <a:avLst/>
              <a:gdLst>
                <a:gd name="connsiteX0" fmla="*/ 67626 w 865068"/>
                <a:gd name="connsiteY0" fmla="*/ 850605 h 850605"/>
                <a:gd name="connsiteX1" fmla="*/ 56994 w 865068"/>
                <a:gd name="connsiteY1" fmla="*/ 552893 h 850605"/>
                <a:gd name="connsiteX2" fmla="*/ 684315 w 865068"/>
                <a:gd name="connsiteY2" fmla="*/ 382772 h 850605"/>
                <a:gd name="connsiteX3" fmla="*/ 865068 w 865068"/>
                <a:gd name="connsiteY3" fmla="*/ 0 h 85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5068" h="850605">
                  <a:moveTo>
                    <a:pt x="67626" y="850605"/>
                  </a:moveTo>
                  <a:cubicBezTo>
                    <a:pt x="10919" y="740735"/>
                    <a:pt x="-45788" y="630865"/>
                    <a:pt x="56994" y="552893"/>
                  </a:cubicBezTo>
                  <a:cubicBezTo>
                    <a:pt x="159776" y="474921"/>
                    <a:pt x="549636" y="474921"/>
                    <a:pt x="684315" y="382772"/>
                  </a:cubicBezTo>
                  <a:cubicBezTo>
                    <a:pt x="818994" y="290623"/>
                    <a:pt x="842031" y="145311"/>
                    <a:pt x="865068" y="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6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DB70E0-ECFE-B04E-ADED-2E92143FE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A37F5B-13F3-9841-856D-B2CFD9AC5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Bitcoin scripts</a:t>
            </a:r>
          </a:p>
        </p:txBody>
      </p:sp>
    </p:spTree>
    <p:extLst>
      <p:ext uri="{BB962C8B-B14F-4D97-AF65-F5344CB8AC3E}">
        <p14:creationId xmlns:p14="http://schemas.microsoft.com/office/powerpoint/2010/main" val="3887762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0DC2-CED6-4848-9108-B4552020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Protecting Assets with a Co-signatory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1127-4643-1A4F-81F9-A990D6CB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190"/>
            <a:ext cx="8229600" cy="62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Alice stores her funds in UTXOs for   </a:t>
            </a:r>
            <a:r>
              <a:rPr lang="en-US" sz="2400" i="1" dirty="0" err="1"/>
              <a:t>addr</a:t>
            </a:r>
            <a:r>
              <a:rPr lang="en-US" sz="2400" dirty="0"/>
              <a:t> = </a:t>
            </a:r>
            <a:r>
              <a:rPr lang="en-US" sz="2400" b="1" dirty="0"/>
              <a:t>2-of-2(PK</a:t>
            </a:r>
            <a:r>
              <a:rPr lang="en-US" sz="2400" b="1" baseline="-25000" dirty="0"/>
              <a:t>A</a:t>
            </a:r>
            <a:r>
              <a:rPr lang="en-US" sz="2400" b="1" dirty="0"/>
              <a:t>, PK</a:t>
            </a:r>
            <a:r>
              <a:rPr lang="en-US" sz="2400" b="1" baseline="-25000" dirty="0"/>
              <a:t>S</a:t>
            </a:r>
            <a:r>
              <a:rPr lang="en-US" sz="24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B3DAB-DADB-F245-85A4-032F6DB16EC8}"/>
              </a:ext>
            </a:extLst>
          </p:cNvPr>
          <p:cNvSpPr txBox="1"/>
          <p:nvPr/>
        </p:nvSpPr>
        <p:spPr>
          <a:xfrm>
            <a:off x="3802660" y="2307116"/>
            <a:ext cx="787395" cy="1892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noAutofit/>
          </a:bodyPr>
          <a:lstStyle/>
          <a:p>
            <a:pPr algn="l"/>
            <a:r>
              <a:rPr lang="en-US" dirty="0">
                <a:latin typeface="+mn-lt"/>
              </a:rPr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796B5-A163-D341-9EDE-508BCC0F9CFB}"/>
              </a:ext>
            </a:extLst>
          </p:cNvPr>
          <p:cNvSpPr txBox="1"/>
          <p:nvPr/>
        </p:nvSpPr>
        <p:spPr>
          <a:xfrm>
            <a:off x="3885214" y="1845451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PK</a:t>
            </a:r>
            <a:r>
              <a:rPr lang="en-US" baseline="-25000" dirty="0">
                <a:latin typeface="+mn-lt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71791-E7CB-8247-89D8-9498610A373F}"/>
              </a:ext>
            </a:extLst>
          </p:cNvPr>
          <p:cNvSpPr txBox="1"/>
          <p:nvPr/>
        </p:nvSpPr>
        <p:spPr>
          <a:xfrm>
            <a:off x="7782781" y="2307116"/>
            <a:ext cx="1099962" cy="1892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>
                <a:latin typeface="+mn-lt"/>
              </a:rPr>
              <a:t>custody</a:t>
            </a:r>
          </a:p>
          <a:p>
            <a:pPr algn="ctr"/>
            <a:r>
              <a:rPr lang="en-US" dirty="0">
                <a:latin typeface="+mn-lt"/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5A595-DFD8-AD45-8A1B-4F107BA1CDA2}"/>
              </a:ext>
            </a:extLst>
          </p:cNvPr>
          <p:cNvSpPr txBox="1"/>
          <p:nvPr/>
        </p:nvSpPr>
        <p:spPr>
          <a:xfrm>
            <a:off x="8026124" y="1817449"/>
            <a:ext cx="59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PK</a:t>
            </a:r>
            <a:r>
              <a:rPr lang="en-US" baseline="-25000" dirty="0">
                <a:latin typeface="+mn-lt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43949-8FA2-674B-9756-A4B5DC818D35}"/>
              </a:ext>
            </a:extLst>
          </p:cNvPr>
          <p:cNvSpPr/>
          <p:nvPr/>
        </p:nvSpPr>
        <p:spPr>
          <a:xfrm>
            <a:off x="4912240" y="958825"/>
            <a:ext cx="2999794" cy="6273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FA6184-1FF4-CA46-8BB8-BA0FE3D57C76}"/>
              </a:ext>
            </a:extLst>
          </p:cNvPr>
          <p:cNvGrpSpPr/>
          <p:nvPr/>
        </p:nvGrpSpPr>
        <p:grpSpPr>
          <a:xfrm>
            <a:off x="4590055" y="1859214"/>
            <a:ext cx="3192726" cy="531205"/>
            <a:chOff x="3838939" y="2169465"/>
            <a:chExt cx="3192726" cy="53120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3778D9-B518-D648-A976-0FBFD06BA9DB}"/>
                </a:ext>
              </a:extLst>
            </p:cNvPr>
            <p:cNvCxnSpPr/>
            <p:nvPr/>
          </p:nvCxnSpPr>
          <p:spPr>
            <a:xfrm>
              <a:off x="3838939" y="2700670"/>
              <a:ext cx="3192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D29E8F-B93B-4A41-B121-D56099518AE1}"/>
                </a:ext>
              </a:extLst>
            </p:cNvPr>
            <p:cNvSpPr txBox="1"/>
            <p:nvPr/>
          </p:nvSpPr>
          <p:spPr>
            <a:xfrm>
              <a:off x="4531962" y="2169465"/>
              <a:ext cx="1660326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spending Tx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2737E0-EE9C-AB4C-9AA2-33F73B7AFCC0}"/>
              </a:ext>
            </a:extLst>
          </p:cNvPr>
          <p:cNvGrpSpPr/>
          <p:nvPr/>
        </p:nvGrpSpPr>
        <p:grpSpPr>
          <a:xfrm>
            <a:off x="4590055" y="2544857"/>
            <a:ext cx="3192726" cy="461665"/>
            <a:chOff x="3838939" y="2316426"/>
            <a:chExt cx="3192726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2380355-3753-F043-951A-7099060639BA}"/>
                </a:ext>
              </a:extLst>
            </p:cNvPr>
            <p:cNvCxnSpPr/>
            <p:nvPr/>
          </p:nvCxnSpPr>
          <p:spPr>
            <a:xfrm>
              <a:off x="3838939" y="2700670"/>
              <a:ext cx="3192726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2C235E-8B06-184A-B143-E27A9821992E}"/>
                </a:ext>
              </a:extLst>
            </p:cNvPr>
            <p:cNvSpPr txBox="1"/>
            <p:nvPr/>
          </p:nvSpPr>
          <p:spPr>
            <a:xfrm>
              <a:off x="4531962" y="2316426"/>
              <a:ext cx="15712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is this Alice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F4F5AE-4CCE-4148-B657-8A1246251753}"/>
              </a:ext>
            </a:extLst>
          </p:cNvPr>
          <p:cNvGrpSpPr/>
          <p:nvPr/>
        </p:nvGrpSpPr>
        <p:grpSpPr>
          <a:xfrm flipH="1">
            <a:off x="4590055" y="3038775"/>
            <a:ext cx="3192726" cy="461665"/>
            <a:chOff x="3838939" y="2643000"/>
            <a:chExt cx="3192726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0ADEF8-FD48-2444-A3CE-A958D077876B}"/>
                </a:ext>
              </a:extLst>
            </p:cNvPr>
            <p:cNvCxnSpPr/>
            <p:nvPr/>
          </p:nvCxnSpPr>
          <p:spPr>
            <a:xfrm>
              <a:off x="3838939" y="2700670"/>
              <a:ext cx="3192726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D4FABA-FDE0-D24D-B8B2-4E8E2AE64D7C}"/>
                </a:ext>
              </a:extLst>
            </p:cNvPr>
            <p:cNvSpPr txBox="1"/>
            <p:nvPr/>
          </p:nvSpPr>
          <p:spPr>
            <a:xfrm>
              <a:off x="4654280" y="2643000"/>
              <a:ext cx="16122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yep, it’s 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F52FC7-A542-8346-BA6A-9AACDBC958F7}"/>
              </a:ext>
            </a:extLst>
          </p:cNvPr>
          <p:cNvGrpSpPr/>
          <p:nvPr/>
        </p:nvGrpSpPr>
        <p:grpSpPr>
          <a:xfrm>
            <a:off x="4590055" y="3737958"/>
            <a:ext cx="3192726" cy="461665"/>
            <a:chOff x="3838939" y="2626671"/>
            <a:chExt cx="3192726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1E472F-DEC9-FC4E-A6C8-E9241362CEB6}"/>
                </a:ext>
              </a:extLst>
            </p:cNvPr>
            <p:cNvCxnSpPr/>
            <p:nvPr/>
          </p:nvCxnSpPr>
          <p:spPr>
            <a:xfrm>
              <a:off x="3838939" y="2700670"/>
              <a:ext cx="3192726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217CA3-6800-1149-AF4E-D16545C589F5}"/>
                </a:ext>
              </a:extLst>
            </p:cNvPr>
            <p:cNvSpPr txBox="1"/>
            <p:nvPr/>
          </p:nvSpPr>
          <p:spPr>
            <a:xfrm>
              <a:off x="4515634" y="2626671"/>
              <a:ext cx="16539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&lt;</a:t>
              </a:r>
              <a:r>
                <a:rPr lang="en-US" dirty="0" err="1">
                  <a:latin typeface="+mn-lt"/>
                </a:rPr>
                <a:t>sig</a:t>
              </a:r>
              <a:r>
                <a:rPr lang="en-US" baseline="-25000" dirty="0" err="1">
                  <a:latin typeface="+mn-lt"/>
                </a:rPr>
                <a:t>S</a:t>
              </a:r>
              <a:r>
                <a:rPr lang="en-US" dirty="0">
                  <a:latin typeface="+mn-lt"/>
                </a:rPr>
                <a:t>&gt; on Tx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9FFC-80F7-4A44-AA9F-7ED018CF1CF5}"/>
              </a:ext>
            </a:extLst>
          </p:cNvPr>
          <p:cNvGrpSpPr/>
          <p:nvPr/>
        </p:nvGrpSpPr>
        <p:grpSpPr>
          <a:xfrm>
            <a:off x="261257" y="3565555"/>
            <a:ext cx="3574971" cy="512004"/>
            <a:chOff x="3562630" y="2188666"/>
            <a:chExt cx="3574971" cy="51200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24A2D9-FAEB-A245-9A4C-9A1858A14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2630" y="2700670"/>
              <a:ext cx="3574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5B90DE-FB28-E04C-8CD3-E054EF3E3B6F}"/>
                </a:ext>
              </a:extLst>
            </p:cNvPr>
            <p:cNvSpPr txBox="1"/>
            <p:nvPr/>
          </p:nvSpPr>
          <p:spPr>
            <a:xfrm>
              <a:off x="3727798" y="2188666"/>
              <a:ext cx="337368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post Tx with &lt;</a:t>
              </a:r>
              <a:r>
                <a:rPr lang="en-US" dirty="0" err="1">
                  <a:latin typeface="+mn-lt"/>
                </a:rPr>
                <a:t>sig</a:t>
              </a:r>
              <a:r>
                <a:rPr lang="en-US" baseline="-25000" dirty="0" err="1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&gt; &lt;</a:t>
              </a:r>
              <a:r>
                <a:rPr lang="en-US" dirty="0" err="1">
                  <a:latin typeface="+mn-lt"/>
                </a:rPr>
                <a:t>sig</a:t>
              </a:r>
              <a:r>
                <a:rPr lang="en-US" baseline="-25000" dirty="0" err="1">
                  <a:latin typeface="+mn-lt"/>
                </a:rPr>
                <a:t>S</a:t>
              </a:r>
              <a:r>
                <a:rPr lang="en-US" dirty="0">
                  <a:latin typeface="+mn-lt"/>
                </a:rPr>
                <a:t>&gt;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F8228F2-D36A-2F4C-8EC7-A50318FAA8DF}"/>
              </a:ext>
            </a:extLst>
          </p:cNvPr>
          <p:cNvSpPr txBox="1"/>
          <p:nvPr/>
        </p:nvSpPr>
        <p:spPr>
          <a:xfrm>
            <a:off x="426425" y="4561371"/>
            <a:ext cx="618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⇒  theft of Alice’s SK</a:t>
            </a:r>
            <a:r>
              <a:rPr lang="en-US" baseline="-25000" dirty="0">
                <a:latin typeface="+mn-lt"/>
              </a:rPr>
              <a:t>A</a:t>
            </a:r>
            <a:r>
              <a:rPr lang="en-US" dirty="0">
                <a:latin typeface="+mn-lt"/>
              </a:rPr>
              <a:t> does not compromise BTC</a:t>
            </a:r>
            <a:endParaRPr lang="en-US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675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B15BFC7-FB31-6840-B9B4-5169696EA9BD}"/>
              </a:ext>
            </a:extLst>
          </p:cNvPr>
          <p:cNvSpPr/>
          <p:nvPr/>
        </p:nvSpPr>
        <p:spPr>
          <a:xfrm>
            <a:off x="2614299" y="1796902"/>
            <a:ext cx="3921604" cy="4997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5B068-F469-C444-93D3-7FAB51F5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Escrow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D13D-F019-D54B-B836-9803A9A3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8889"/>
            <a:ext cx="8229600" cy="151039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Alice wants to buy a backpack for 0.1₿ from merchant Bob </a:t>
            </a:r>
          </a:p>
          <a:p>
            <a:pPr marL="0" indent="0">
              <a:buNone/>
            </a:pPr>
            <a:r>
              <a:rPr lang="en-US" sz="2400" b="1" u="sng" dirty="0"/>
              <a:t>Goal</a:t>
            </a:r>
            <a:r>
              <a:rPr lang="en-US" sz="2400" dirty="0"/>
              <a:t>:  Alice only pays after backpack arrives, but can’t not pay</a:t>
            </a:r>
          </a:p>
          <a:p>
            <a:pPr marL="0" indent="0" algn="ctr">
              <a:buNone/>
            </a:pPr>
            <a:r>
              <a:rPr lang="en-US" sz="2400" i="1" dirty="0" err="1"/>
              <a:t>addr</a:t>
            </a:r>
            <a:r>
              <a:rPr lang="en-US" sz="2400" dirty="0"/>
              <a:t> = </a:t>
            </a:r>
            <a:r>
              <a:rPr lang="en-US" sz="2400" b="1" dirty="0"/>
              <a:t>2-of-3(PK</a:t>
            </a:r>
            <a:r>
              <a:rPr lang="en-US" sz="2400" b="1" baseline="-25000" dirty="0"/>
              <a:t>A</a:t>
            </a:r>
            <a:r>
              <a:rPr lang="en-US" sz="2400" b="1" dirty="0"/>
              <a:t>, PK</a:t>
            </a:r>
            <a:r>
              <a:rPr lang="en-US" sz="2400" b="1" baseline="-25000" dirty="0"/>
              <a:t>B</a:t>
            </a:r>
            <a:r>
              <a:rPr lang="en-US" sz="2400" b="1" dirty="0"/>
              <a:t>, PK</a:t>
            </a:r>
            <a:r>
              <a:rPr lang="en-US" sz="2400" b="1" baseline="-25000" dirty="0"/>
              <a:t>J</a:t>
            </a:r>
            <a:r>
              <a:rPr lang="en-US" sz="24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B7D3E-28F3-0E49-955F-2BEEE2138E25}"/>
              </a:ext>
            </a:extLst>
          </p:cNvPr>
          <p:cNvSpPr txBox="1"/>
          <p:nvPr/>
        </p:nvSpPr>
        <p:spPr>
          <a:xfrm>
            <a:off x="1826903" y="2816485"/>
            <a:ext cx="787395" cy="1892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noAutofit/>
          </a:bodyPr>
          <a:lstStyle/>
          <a:p>
            <a:pPr algn="l"/>
            <a:r>
              <a:rPr lang="en-US" dirty="0">
                <a:latin typeface="+mn-lt"/>
              </a:rPr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074E0-B363-5F4E-B505-CABAAEBD7148}"/>
              </a:ext>
            </a:extLst>
          </p:cNvPr>
          <p:cNvSpPr txBox="1"/>
          <p:nvPr/>
        </p:nvSpPr>
        <p:spPr>
          <a:xfrm>
            <a:off x="1909457" y="3531904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PK</a:t>
            </a:r>
            <a:r>
              <a:rPr lang="en-US" baseline="-25000" dirty="0">
                <a:latin typeface="+mn-lt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88FCD-1B13-C34B-8647-A400B26D9F59}"/>
              </a:ext>
            </a:extLst>
          </p:cNvPr>
          <p:cNvSpPr txBox="1"/>
          <p:nvPr/>
        </p:nvSpPr>
        <p:spPr>
          <a:xfrm>
            <a:off x="5807024" y="2816485"/>
            <a:ext cx="880369" cy="1892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>
                <a:latin typeface="+mn-lt"/>
              </a:rPr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9FE4B-9E50-C846-93F9-6C13288A2534}"/>
              </a:ext>
            </a:extLst>
          </p:cNvPr>
          <p:cNvSpPr txBox="1"/>
          <p:nvPr/>
        </p:nvSpPr>
        <p:spPr>
          <a:xfrm>
            <a:off x="5920028" y="3531904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PK</a:t>
            </a:r>
            <a:r>
              <a:rPr lang="en-US" baseline="-25000" dirty="0">
                <a:latin typeface="+mn-lt"/>
              </a:rPr>
              <a:t>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846BC7-3478-4F4B-A8C9-72B48D7C1258}"/>
              </a:ext>
            </a:extLst>
          </p:cNvPr>
          <p:cNvGrpSpPr/>
          <p:nvPr/>
        </p:nvGrpSpPr>
        <p:grpSpPr>
          <a:xfrm>
            <a:off x="2614298" y="2531873"/>
            <a:ext cx="3192726" cy="400110"/>
            <a:chOff x="3838939" y="2332755"/>
            <a:chExt cx="3192726" cy="40011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6F8B20-3C0C-8E49-A477-59C1A0975306}"/>
                </a:ext>
              </a:extLst>
            </p:cNvPr>
            <p:cNvCxnSpPr/>
            <p:nvPr/>
          </p:nvCxnSpPr>
          <p:spPr>
            <a:xfrm>
              <a:off x="3838939" y="2700670"/>
              <a:ext cx="3192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1346E8-720B-204B-9510-83D0C65E54EF}"/>
                </a:ext>
              </a:extLst>
            </p:cNvPr>
            <p:cNvSpPr txBox="1"/>
            <p:nvPr/>
          </p:nvSpPr>
          <p:spPr>
            <a:xfrm>
              <a:off x="4172733" y="2332755"/>
              <a:ext cx="26202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want backpack for 0.1₿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93133D-5057-9047-A2DB-FCAE5FE4FC08}"/>
              </a:ext>
            </a:extLst>
          </p:cNvPr>
          <p:cNvGrpSpPr/>
          <p:nvPr/>
        </p:nvGrpSpPr>
        <p:grpSpPr>
          <a:xfrm>
            <a:off x="8119381" y="2805408"/>
            <a:ext cx="880369" cy="1892505"/>
            <a:chOff x="8119381" y="2805408"/>
            <a:chExt cx="880369" cy="1892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91BA2-5476-2A4A-82E9-408BD993F66E}"/>
                </a:ext>
              </a:extLst>
            </p:cNvPr>
            <p:cNvSpPr txBox="1"/>
            <p:nvPr/>
          </p:nvSpPr>
          <p:spPr>
            <a:xfrm>
              <a:off x="8119381" y="2805408"/>
              <a:ext cx="880369" cy="18925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noAutofit/>
            </a:bodyPr>
            <a:lstStyle/>
            <a:p>
              <a:pPr algn="l"/>
              <a:r>
                <a:rPr lang="en-US" dirty="0">
                  <a:latin typeface="+mn-lt"/>
                </a:rPr>
                <a:t>Judge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9E3678-FE1D-C146-ACD2-E689D319FEAB}"/>
                </a:ext>
              </a:extLst>
            </p:cNvPr>
            <p:cNvSpPr txBox="1"/>
            <p:nvPr/>
          </p:nvSpPr>
          <p:spPr>
            <a:xfrm>
              <a:off x="8274871" y="353190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PK</a:t>
              </a:r>
              <a:r>
                <a:rPr lang="en-US" baseline="-25000" dirty="0">
                  <a:latin typeface="+mn-lt"/>
                </a:rPr>
                <a:t>J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F22336-9007-2E47-916A-36909734B6E5}"/>
              </a:ext>
            </a:extLst>
          </p:cNvPr>
          <p:cNvGrpSpPr/>
          <p:nvPr/>
        </p:nvGrpSpPr>
        <p:grpSpPr>
          <a:xfrm>
            <a:off x="0" y="2508849"/>
            <a:ext cx="1826903" cy="2092881"/>
            <a:chOff x="3838939" y="1931774"/>
            <a:chExt cx="1826903" cy="209288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A9D647F-9C35-664F-95C9-6576F82F4B58}"/>
                </a:ext>
              </a:extLst>
            </p:cNvPr>
            <p:cNvCxnSpPr>
              <a:cxnSpLocks/>
            </p:cNvCxnSpPr>
            <p:nvPr/>
          </p:nvCxnSpPr>
          <p:spPr>
            <a:xfrm>
              <a:off x="3838939" y="2700670"/>
              <a:ext cx="1826903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3E9899-47F7-9045-B376-43411B99CADE}"/>
                </a:ext>
              </a:extLst>
            </p:cNvPr>
            <p:cNvSpPr txBox="1"/>
            <p:nvPr/>
          </p:nvSpPr>
          <p:spPr>
            <a:xfrm>
              <a:off x="4125063" y="1931774"/>
              <a:ext cx="1288558" cy="20928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post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payment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of 0.11</a:t>
              </a:r>
              <a:r>
                <a:rPr lang="en-US" dirty="0"/>
                <a:t>₿</a:t>
              </a:r>
              <a:br>
                <a:rPr lang="en-US" dirty="0"/>
              </a:br>
              <a:r>
                <a:rPr lang="en-US" dirty="0"/>
                <a:t>to </a:t>
              </a:r>
              <a:r>
                <a:rPr lang="en-US" i="1" dirty="0" err="1"/>
                <a:t>addr</a:t>
              </a:r>
              <a:endParaRPr lang="en-US" i="1" dirty="0"/>
            </a:p>
            <a:p>
              <a:pPr algn="ctr">
                <a:spcBef>
                  <a:spcPts val="1200"/>
                </a:spcBef>
              </a:pPr>
              <a:r>
                <a:rPr lang="en-US" dirty="0">
                  <a:latin typeface="+mn-lt"/>
                </a:rPr>
                <a:t>(UTXO</a:t>
              </a:r>
              <a:r>
                <a:rPr lang="en-US" baseline="-25000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)</a:t>
              </a:r>
              <a:endParaRPr lang="en-US" baseline="-25000" dirty="0">
                <a:latin typeface="+mn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56AD5E-701A-6F46-87D9-1E57F71F569B}"/>
              </a:ext>
            </a:extLst>
          </p:cNvPr>
          <p:cNvGrpSpPr/>
          <p:nvPr/>
        </p:nvGrpSpPr>
        <p:grpSpPr>
          <a:xfrm flipH="1">
            <a:off x="2389906" y="3949368"/>
            <a:ext cx="3641510" cy="1200329"/>
            <a:chOff x="3602149" y="2316426"/>
            <a:chExt cx="3641510" cy="120032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5243A0-2FD1-DD48-890C-7E0732C38CC8}"/>
                </a:ext>
              </a:extLst>
            </p:cNvPr>
            <p:cNvCxnSpPr/>
            <p:nvPr/>
          </p:nvCxnSpPr>
          <p:spPr>
            <a:xfrm>
              <a:off x="3838939" y="2700670"/>
              <a:ext cx="3192726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3522FE-809F-F146-9216-F6039597C8F3}"/>
                </a:ext>
              </a:extLst>
            </p:cNvPr>
            <p:cNvSpPr txBox="1"/>
            <p:nvPr/>
          </p:nvSpPr>
          <p:spPr>
            <a:xfrm>
              <a:off x="3602149" y="2316426"/>
              <a:ext cx="364151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backpack arrives</a:t>
              </a:r>
            </a:p>
            <a:p>
              <a:pPr algn="ctr"/>
              <a:r>
                <a:rPr lang="en-US" dirty="0">
                  <a:latin typeface="+mn-lt"/>
                </a:rPr>
                <a:t>send &lt;</a:t>
              </a:r>
              <a:r>
                <a:rPr lang="en-US" dirty="0" err="1">
                  <a:latin typeface="+mn-lt"/>
                </a:rPr>
                <a:t>sig</a:t>
              </a:r>
              <a:r>
                <a:rPr lang="en-US" baseline="-25000" dirty="0" err="1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&gt; on Tx: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UTXO</a:t>
              </a:r>
              <a:r>
                <a:rPr lang="en-US" baseline="-25000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⇾ (PK</a:t>
              </a:r>
              <a:r>
                <a:rPr lang="en-US" baseline="-25000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:0.1, PK</a:t>
              </a:r>
              <a:r>
                <a:rPr lang="en-US" baseline="-25000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:0.01)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A82C74-AF90-8844-B3E7-3CD424CE18D8}"/>
              </a:ext>
            </a:extLst>
          </p:cNvPr>
          <p:cNvGrpSpPr/>
          <p:nvPr/>
        </p:nvGrpSpPr>
        <p:grpSpPr>
          <a:xfrm flipH="1">
            <a:off x="6617547" y="3993569"/>
            <a:ext cx="2150898" cy="1200329"/>
            <a:chOff x="4329209" y="2316426"/>
            <a:chExt cx="2150898" cy="120032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F2B78F-3807-044E-BB99-873B41C0C922}"/>
                </a:ext>
              </a:extLst>
            </p:cNvPr>
            <p:cNvCxnSpPr>
              <a:cxnSpLocks/>
            </p:cNvCxnSpPr>
            <p:nvPr/>
          </p:nvCxnSpPr>
          <p:spPr>
            <a:xfrm>
              <a:off x="4329209" y="2700670"/>
              <a:ext cx="2150898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6F80EE-D5D8-BB47-BF61-7894A50AD17F}"/>
                </a:ext>
              </a:extLst>
            </p:cNvPr>
            <p:cNvSpPr txBox="1"/>
            <p:nvPr/>
          </p:nvSpPr>
          <p:spPr>
            <a:xfrm>
              <a:off x="4480595" y="2316426"/>
              <a:ext cx="188461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redeem using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&lt;</a:t>
              </a:r>
              <a:r>
                <a:rPr lang="en-US" dirty="0" err="1">
                  <a:latin typeface="+mn-lt"/>
                </a:rPr>
                <a:t>sig</a:t>
              </a:r>
              <a:r>
                <a:rPr lang="en-US" baseline="-25000" dirty="0" err="1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&gt; &lt;</a:t>
              </a:r>
              <a:r>
                <a:rPr lang="en-US" dirty="0" err="1">
                  <a:latin typeface="+mn-lt"/>
                </a:rPr>
                <a:t>sig</a:t>
              </a:r>
              <a:r>
                <a:rPr lang="en-US" baseline="-25000" dirty="0" err="1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&gt; </a:t>
              </a:r>
            </a:p>
            <a:p>
              <a:pPr algn="ctr"/>
              <a:r>
                <a:rPr lang="en-US" dirty="0">
                  <a:latin typeface="+mn-lt"/>
                </a:rPr>
                <a:t>on Tx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948B9B-6EEE-5443-8ACA-21F08607CBE8}"/>
              </a:ext>
            </a:extLst>
          </p:cNvPr>
          <p:cNvGrpSpPr/>
          <p:nvPr/>
        </p:nvGrpSpPr>
        <p:grpSpPr>
          <a:xfrm>
            <a:off x="2614298" y="3054226"/>
            <a:ext cx="3192726" cy="955007"/>
            <a:chOff x="2614298" y="3054226"/>
            <a:chExt cx="3192726" cy="9550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A1E169-0823-A44C-9037-8EBFECD08A15}"/>
                </a:ext>
              </a:extLst>
            </p:cNvPr>
            <p:cNvGrpSpPr/>
            <p:nvPr/>
          </p:nvGrpSpPr>
          <p:grpSpPr>
            <a:xfrm>
              <a:off x="2614298" y="3054226"/>
              <a:ext cx="3192726" cy="830997"/>
              <a:chOff x="3838939" y="2316426"/>
              <a:chExt cx="3192726" cy="830997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2F4F62C-0CEA-CB49-A1F9-0A18C63D60FE}"/>
                  </a:ext>
                </a:extLst>
              </p:cNvPr>
              <p:cNvCxnSpPr/>
              <p:nvPr/>
            </p:nvCxnSpPr>
            <p:spPr>
              <a:xfrm>
                <a:off x="3838939" y="2700670"/>
                <a:ext cx="3192726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E3C4A-0402-E540-A6EA-146C3E3ADB8D}"/>
                  </a:ext>
                </a:extLst>
              </p:cNvPr>
              <p:cNvSpPr txBox="1"/>
              <p:nvPr/>
            </p:nvSpPr>
            <p:spPr>
              <a:xfrm>
                <a:off x="4042106" y="2316426"/>
                <a:ext cx="276159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once see Tx on chain</a:t>
                </a:r>
              </a:p>
              <a:p>
                <a:pPr algn="ctr"/>
                <a:r>
                  <a:rPr lang="en-US" dirty="0">
                    <a:latin typeface="+mn-lt"/>
                  </a:rPr>
                  <a:t>mail backpack</a:t>
                </a:r>
              </a:p>
            </p:txBody>
          </p:sp>
        </p:grpSp>
        <p:pic>
          <p:nvPicPr>
            <p:cNvPr id="1026" name="Picture 2" descr="Free Backpack Clipart, Download Free Clip Art, Free Clip Art on Clipart  Library">
              <a:extLst>
                <a:ext uri="{FF2B5EF4-FFF2-40B4-BE49-F238E27FC236}">
                  <a16:creationId xmlns:a16="http://schemas.microsoft.com/office/drawing/2014/main" id="{703511C8-6A10-AE44-87FE-872604737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820" y="3467706"/>
              <a:ext cx="448431" cy="541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857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B068-F469-C444-93D3-7FAB51F5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Escrow Service:  A Dispute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D13D-F019-D54B-B836-9803A9A3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38888"/>
            <a:ext cx="8431619" cy="4204611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400" dirty="0"/>
              <a:t>Backpack never arrives:   (Bob at fault)</a:t>
            </a:r>
          </a:p>
          <a:p>
            <a:pPr marL="0" indent="0">
              <a:buNone/>
            </a:pPr>
            <a:r>
              <a:rPr lang="en-US" sz="2400" dirty="0"/>
              <a:t>		Alice gets her funds back with help of Judge and a Tx:</a:t>
            </a:r>
          </a:p>
          <a:p>
            <a:pPr marL="0" indent="0">
              <a:buNone/>
            </a:pPr>
            <a:r>
              <a:rPr lang="en-US" sz="2400" dirty="0"/>
              <a:t>		Tx:   </a:t>
            </a:r>
            <a:r>
              <a:rPr lang="en-US" sz="2400" b="1" dirty="0"/>
              <a:t>( UTXO</a:t>
            </a:r>
            <a:r>
              <a:rPr lang="en-US" sz="2400" b="1" baseline="-25000" dirty="0"/>
              <a:t>A </a:t>
            </a:r>
            <a:r>
              <a:rPr lang="en-US" sz="2400" b="1" dirty="0"/>
              <a:t>⇾  PK</a:t>
            </a:r>
            <a:r>
              <a:rPr lang="en-US" sz="2400" b="1" baseline="-25000" dirty="0"/>
              <a:t>A</a:t>
            </a:r>
            <a:r>
              <a:rPr lang="en-US" sz="2400" b="1" dirty="0"/>
              <a:t>  ,   </a:t>
            </a:r>
            <a:r>
              <a:rPr lang="en-US" sz="2400" b="1" dirty="0" err="1"/>
              <a:t>sig</a:t>
            </a:r>
            <a:r>
              <a:rPr lang="en-US" b="1" baseline="-25000" dirty="0" err="1"/>
              <a:t>A</a:t>
            </a:r>
            <a:r>
              <a:rPr lang="en-US" sz="2400" b="1" dirty="0"/>
              <a:t>,  </a:t>
            </a:r>
            <a:r>
              <a:rPr lang="en-US" sz="2400" b="1" dirty="0" err="1"/>
              <a:t>sig</a:t>
            </a:r>
            <a:r>
              <a:rPr lang="en-US" b="1" baseline="-25000" dirty="0" err="1"/>
              <a:t>Judge</a:t>
            </a:r>
            <a:r>
              <a:rPr lang="en-US" sz="2400" b="1" dirty="0"/>
              <a:t>  )          </a:t>
            </a:r>
            <a:r>
              <a:rPr lang="en-US" sz="1800" dirty="0"/>
              <a:t>[2-out-of-3]</a:t>
            </a:r>
          </a:p>
          <a:p>
            <a:pPr marL="457200" indent="-457200">
              <a:spcBef>
                <a:spcPts val="1176"/>
              </a:spcBef>
              <a:buAutoNum type="arabicParenBoth" startAt="2"/>
            </a:pPr>
            <a:r>
              <a:rPr lang="en-US" sz="2400" dirty="0"/>
              <a:t>Alice never sends  </a:t>
            </a:r>
            <a:r>
              <a:rPr lang="en-US" sz="2400" dirty="0" err="1"/>
              <a:t>sig</a:t>
            </a:r>
            <a:r>
              <a:rPr lang="en-US" sz="2400" baseline="-25000" dirty="0" err="1"/>
              <a:t>A</a:t>
            </a:r>
            <a:r>
              <a:rPr lang="en-US" sz="2400" dirty="0"/>
              <a:t>:    (Alice at fault)</a:t>
            </a:r>
          </a:p>
          <a:p>
            <a:pPr marL="0" indent="0">
              <a:buNone/>
            </a:pPr>
            <a:r>
              <a:rPr lang="en-US" sz="2400" dirty="0"/>
              <a:t>		Bob gets paid with help of Judge as a Tx:</a:t>
            </a:r>
          </a:p>
          <a:p>
            <a:pPr marL="0" indent="0">
              <a:buNone/>
            </a:pPr>
            <a:r>
              <a:rPr lang="en-US" sz="2400" dirty="0"/>
              <a:t>		Tx:   </a:t>
            </a:r>
            <a:r>
              <a:rPr lang="en-US" sz="2400" b="1" dirty="0"/>
              <a:t>( UTXO</a:t>
            </a:r>
            <a:r>
              <a:rPr lang="en-US" sz="2400" b="1" baseline="-25000" dirty="0"/>
              <a:t>A </a:t>
            </a:r>
            <a:r>
              <a:rPr lang="en-US" sz="2400" b="1" dirty="0"/>
              <a:t>⇾  PK</a:t>
            </a:r>
            <a:r>
              <a:rPr lang="en-US" sz="2400" b="1" baseline="-25000" dirty="0"/>
              <a:t>B</a:t>
            </a:r>
            <a:r>
              <a:rPr lang="en-US" sz="2400" b="1" dirty="0"/>
              <a:t>  ,   </a:t>
            </a:r>
            <a:r>
              <a:rPr lang="en-US" sz="2400" b="1" dirty="0" err="1"/>
              <a:t>sig</a:t>
            </a:r>
            <a:r>
              <a:rPr lang="en-US" sz="2400" b="1" baseline="-25000" dirty="0" err="1"/>
              <a:t>B</a:t>
            </a:r>
            <a:r>
              <a:rPr lang="en-US" sz="2400" b="1" dirty="0"/>
              <a:t>,  </a:t>
            </a:r>
            <a:r>
              <a:rPr lang="en-US" sz="2400" b="1" dirty="0" err="1"/>
              <a:t>sig</a:t>
            </a:r>
            <a:r>
              <a:rPr lang="en-US" sz="2400" b="1" baseline="-25000" dirty="0" err="1"/>
              <a:t>Judge</a:t>
            </a:r>
            <a:r>
              <a:rPr lang="en-US" sz="2400" b="1" dirty="0"/>
              <a:t>  )</a:t>
            </a:r>
            <a:r>
              <a:rPr lang="en-US" sz="2400" dirty="0"/>
              <a:t>           </a:t>
            </a:r>
            <a:r>
              <a:rPr lang="en-US" sz="1800" dirty="0"/>
              <a:t>[2-out-of-3]</a:t>
            </a:r>
            <a:endParaRPr lang="en-US" sz="1800" b="1" dirty="0"/>
          </a:p>
          <a:p>
            <a:pPr marL="0" indent="0">
              <a:spcBef>
                <a:spcPts val="1176"/>
              </a:spcBef>
              <a:buNone/>
            </a:pPr>
            <a:r>
              <a:rPr lang="en-US" sz="2400" dirty="0"/>
              <a:t>(3)  Both are at fault:    Judge publishes &lt;</a:t>
            </a:r>
            <a:r>
              <a:rPr lang="en-US" sz="2400" dirty="0" err="1"/>
              <a:t>sig</a:t>
            </a:r>
            <a:r>
              <a:rPr lang="en-US" sz="2400" baseline="-25000" dirty="0" err="1"/>
              <a:t>Judge</a:t>
            </a:r>
            <a:r>
              <a:rPr lang="en-US" sz="2400" dirty="0"/>
              <a:t>&gt; on Tx:</a:t>
            </a:r>
          </a:p>
          <a:p>
            <a:pPr marL="0" indent="0">
              <a:buNone/>
            </a:pPr>
            <a:r>
              <a:rPr lang="en-US" sz="2400" dirty="0"/>
              <a:t>		Tx:   </a:t>
            </a:r>
            <a:r>
              <a:rPr lang="en-US" sz="2400" b="1" dirty="0"/>
              <a:t>( UTXO</a:t>
            </a:r>
            <a:r>
              <a:rPr lang="en-US" sz="2400" b="1" baseline="-25000" dirty="0"/>
              <a:t>A </a:t>
            </a:r>
            <a:r>
              <a:rPr lang="en-US" sz="2400" b="1" dirty="0"/>
              <a:t>⇾  PK</a:t>
            </a:r>
            <a:r>
              <a:rPr lang="en-US" sz="2400" b="1" baseline="-25000" dirty="0"/>
              <a:t>A</a:t>
            </a:r>
            <a:r>
              <a:rPr lang="en-US" sz="2400" b="1" dirty="0"/>
              <a:t>: 0.05,  PK</a:t>
            </a:r>
            <a:r>
              <a:rPr lang="en-US" sz="2400" b="1" baseline="-25000" dirty="0"/>
              <a:t>B</a:t>
            </a:r>
            <a:r>
              <a:rPr lang="en-US" sz="2400" b="1" dirty="0"/>
              <a:t>: 0.05,  PK</a:t>
            </a:r>
            <a:r>
              <a:rPr lang="en-US" sz="2400" b="1" baseline="-25000" dirty="0"/>
              <a:t>J</a:t>
            </a:r>
            <a:r>
              <a:rPr lang="en-US" sz="2400" b="1" dirty="0"/>
              <a:t>: 0.01  )</a:t>
            </a:r>
          </a:p>
          <a:p>
            <a:pPr marL="0" indent="0">
              <a:buNone/>
            </a:pPr>
            <a:r>
              <a:rPr lang="en-US" sz="2400" dirty="0"/>
              <a:t>	Now either Alice or Bob can execute this Tx.  </a:t>
            </a:r>
          </a:p>
          <a:p>
            <a:pPr marL="0" indent="0" algn="ctr">
              <a:buNone/>
            </a:pP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CADBD8-EA82-6C40-AEFA-783A231713F6}"/>
              </a:ext>
            </a:extLst>
          </p:cNvPr>
          <p:cNvCxnSpPr/>
          <p:nvPr/>
        </p:nvCxnSpPr>
        <p:spPr>
          <a:xfrm>
            <a:off x="127591" y="2339165"/>
            <a:ext cx="89419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5FC81-7BBB-D445-8E9C-753626609207}"/>
              </a:ext>
            </a:extLst>
          </p:cNvPr>
          <p:cNvCxnSpPr/>
          <p:nvPr/>
        </p:nvCxnSpPr>
        <p:spPr>
          <a:xfrm>
            <a:off x="101009" y="3703678"/>
            <a:ext cx="89419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86A7-9F20-0544-9AE8-CF0AAA7C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Chain Atomic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6318-F8A4-2347-BD11-9A7F383B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80474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Alice has 5 BTC,     Bob has 2 LTC (</a:t>
            </a:r>
            <a:r>
              <a:rPr lang="en-US" sz="2400" dirty="0" err="1"/>
              <a:t>LiteCoin</a:t>
            </a:r>
            <a:r>
              <a:rPr lang="en-US" sz="2400" dirty="0"/>
              <a:t>).     They want to swap.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/>
              <a:t>Want a sequence of Tx on the Bitcoin and Litecoin chains </a:t>
            </a:r>
            <a:r>
              <a:rPr lang="en-US" sz="2400" dirty="0" err="1"/>
              <a:t>s.t.</a:t>
            </a:r>
            <a:r>
              <a:rPr lang="en-US" sz="2400" dirty="0"/>
              <a:t>:</a:t>
            </a:r>
          </a:p>
          <a:p>
            <a:r>
              <a:rPr lang="en-US" sz="2400" dirty="0"/>
              <a:t>either success:   Alice has 2 LTC and Bob has 5 BTX,</a:t>
            </a:r>
          </a:p>
          <a:p>
            <a:r>
              <a:rPr lang="en-US" sz="2400" dirty="0"/>
              <a:t>or failure:   no funds move.</a:t>
            </a:r>
          </a:p>
          <a:p>
            <a:pPr marL="0" indent="0">
              <a:buNone/>
            </a:pPr>
            <a:r>
              <a:rPr lang="en-US" sz="2400" dirty="0"/>
              <a:t>Swap cannot get stuck halfway.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b="1" u="sng" dirty="0"/>
              <a:t>Goal</a:t>
            </a:r>
            <a:r>
              <a:rPr lang="en-US" sz="2400" dirty="0"/>
              <a:t>:  design a sequence of Tx to do this.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/>
              <a:t>  solution:   programming </a:t>
            </a:r>
            <a:r>
              <a:rPr lang="en-US" sz="2400" dirty="0" err="1"/>
              <a:t>proj</a:t>
            </a:r>
            <a:r>
              <a:rPr lang="en-US" sz="2400" dirty="0"/>
              <a:t> #1 ex 4.</a:t>
            </a:r>
          </a:p>
        </p:txBody>
      </p:sp>
    </p:spTree>
    <p:extLst>
      <p:ext uri="{BB962C8B-B14F-4D97-AF65-F5344CB8AC3E}">
        <p14:creationId xmlns:p14="http://schemas.microsoft.com/office/powerpoint/2010/main" val="178650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48EDF54-C282-904B-A7B4-E130E169B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066389-2C8B-A844-AB2D-332F42DC9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Crypto Assets:  Wallets</a:t>
            </a:r>
          </a:p>
        </p:txBody>
      </p:sp>
    </p:spTree>
    <p:extLst>
      <p:ext uri="{BB962C8B-B14F-4D97-AF65-F5344CB8AC3E}">
        <p14:creationId xmlns:p14="http://schemas.microsoft.com/office/powerpoint/2010/main" val="1116946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24CE-24DD-124F-9C26-32A542E2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secret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FB7D-8140-294C-B505-1176AA1D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Users can have many  PK/SK:    </a:t>
            </a:r>
          </a:p>
          <a:p>
            <a:r>
              <a:rPr lang="en-US" sz="2400" dirty="0"/>
              <a:t>one per Bitcoin address, Ethereum address, 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Wallets:</a:t>
            </a:r>
          </a:p>
          <a:p>
            <a:r>
              <a:rPr lang="en-US" sz="2400" dirty="0"/>
              <a:t>Generates PK/SK, and stores SK,</a:t>
            </a:r>
          </a:p>
          <a:p>
            <a:r>
              <a:rPr lang="en-US" sz="2400" dirty="0"/>
              <a:t>Post and verify Tx,</a:t>
            </a:r>
          </a:p>
          <a:p>
            <a:r>
              <a:rPr lang="en-US" sz="2400" dirty="0"/>
              <a:t>Show balances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5C38A-52EE-7846-ADAD-CDF7D0DF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98" y="1652934"/>
            <a:ext cx="1653151" cy="3365647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4C0D5A-C0F5-804D-8256-AE3B5CC75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156" y="3371365"/>
            <a:ext cx="2711942" cy="15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51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Ledger Nano X - The Best Crypto Hardware Wallet - Bluetooth -  Secure and Manage Your Bitcoin, Ethereum, ERC20 and Many Other Coins:  Computers &amp; Accessories">
            <a:extLst>
              <a:ext uri="{FF2B5EF4-FFF2-40B4-BE49-F238E27FC236}">
                <a16:creationId xmlns:a16="http://schemas.microsoft.com/office/drawing/2014/main" id="{F1C062A8-635D-934D-ACA8-ED1EBB5B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44" y="3102807"/>
            <a:ext cx="1938315" cy="169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99CD1-2D52-D440-8F1A-CC049F7D53E4}"/>
              </a:ext>
            </a:extLst>
          </p:cNvPr>
          <p:cNvSpPr txBox="1"/>
          <p:nvPr/>
        </p:nvSpPr>
        <p:spPr>
          <a:xfrm>
            <a:off x="4039314" y="4681835"/>
            <a:ext cx="376994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      but lose key ⇒ lose funds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B24CE-24DD-124F-9C26-32A542E2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lots of secret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FB7D-8140-294C-B505-1176AA1D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0" y="1053190"/>
            <a:ext cx="8409214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 of wallets:</a:t>
            </a:r>
          </a:p>
          <a:p>
            <a:r>
              <a:rPr lang="en-US" sz="2400" b="1" dirty="0"/>
              <a:t>cloud</a:t>
            </a:r>
            <a:r>
              <a:rPr lang="en-US" sz="2400" dirty="0"/>
              <a:t>  (e.g., Coinbase):  cloud holds secret keys … like a bank. 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laptop/phone</a:t>
            </a:r>
            <a:r>
              <a:rPr lang="en-US" sz="2400" dirty="0"/>
              <a:t>:  Electrum,  </a:t>
            </a:r>
            <a:r>
              <a:rPr lang="en-US" sz="2400" dirty="0" err="1"/>
              <a:t>MetaMask</a:t>
            </a:r>
            <a:r>
              <a:rPr lang="en-US" sz="2400" dirty="0"/>
              <a:t>, …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hardware</a:t>
            </a:r>
            <a:r>
              <a:rPr lang="en-US" sz="2400" dirty="0"/>
              <a:t>:  </a:t>
            </a:r>
            <a:r>
              <a:rPr lang="en-US" sz="2400" dirty="0" err="1"/>
              <a:t>Trezor</a:t>
            </a:r>
            <a:r>
              <a:rPr lang="en-US" sz="2400" dirty="0"/>
              <a:t>,  Ledger, …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paper</a:t>
            </a:r>
            <a:r>
              <a:rPr lang="en-US" sz="2400" dirty="0"/>
              <a:t>:  print all </a:t>
            </a:r>
            <a:r>
              <a:rPr lang="en-US" sz="2400" dirty="0" err="1"/>
              <a:t>sk</a:t>
            </a:r>
            <a:r>
              <a:rPr lang="en-US" sz="2400" dirty="0"/>
              <a:t> on paper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brain</a:t>
            </a:r>
            <a:r>
              <a:rPr lang="en-US" sz="2400" dirty="0"/>
              <a:t>:  memorize </a:t>
            </a:r>
            <a:r>
              <a:rPr lang="en-US" sz="2400" dirty="0" err="1"/>
              <a:t>sk</a:t>
            </a:r>
            <a:r>
              <a:rPr lang="en-US" sz="2400" dirty="0"/>
              <a:t> (bad idea)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Hybrid</a:t>
            </a:r>
            <a:r>
              <a:rPr lang="en-US" sz="2400" dirty="0"/>
              <a:t>:  non-custodial cloud wallet </a:t>
            </a:r>
            <a:r>
              <a:rPr lang="en-US" sz="1600" dirty="0"/>
              <a:t>(using threshold signatures)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5A719-4759-3A4C-AA3F-C6560544F9FD}"/>
              </a:ext>
            </a:extLst>
          </p:cNvPr>
          <p:cNvSpPr txBox="1"/>
          <p:nvPr/>
        </p:nvSpPr>
        <p:spPr>
          <a:xfrm>
            <a:off x="5897268" y="2105001"/>
            <a:ext cx="1695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client stores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secret keys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E8523-BC03-DC47-A79B-DB37602A4825}"/>
              </a:ext>
            </a:extLst>
          </p:cNvPr>
          <p:cNvSpPr txBox="1"/>
          <p:nvPr/>
        </p:nvSpPr>
        <p:spPr>
          <a:xfrm>
            <a:off x="277586" y="4681835"/>
            <a:ext cx="425821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Not your keys, not your coins  …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4DDDA-D972-A440-BB19-497F374C0062}"/>
              </a:ext>
            </a:extLst>
          </p:cNvPr>
          <p:cNvSpPr/>
          <p:nvPr/>
        </p:nvSpPr>
        <p:spPr>
          <a:xfrm>
            <a:off x="219482" y="2011447"/>
            <a:ext cx="5677786" cy="204049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AA54-2F1F-D545-830F-E90EB013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Payment Verification (SPV)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4135-CC49-3D4C-A7DD-EDBC11E5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38" y="955592"/>
            <a:ext cx="86868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does a client wallet display Alice’s current balances?</a:t>
            </a:r>
          </a:p>
          <a:p>
            <a:r>
              <a:rPr lang="en-US" sz="2400" dirty="0"/>
              <a:t>Laptop/phone wallet needs to verify an incoming payment </a:t>
            </a:r>
          </a:p>
          <a:p>
            <a:r>
              <a:rPr lang="en-US" sz="2400" b="1" u="sng" dirty="0"/>
              <a:t>Goal</a:t>
            </a:r>
            <a:r>
              <a:rPr lang="en-US" sz="2400" dirty="0"/>
              <a:t>:  do so w/o downloading entire blockchain   (366 GB)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SPV</a:t>
            </a:r>
            <a:r>
              <a:rPr lang="en-US" sz="2400" dirty="0"/>
              <a:t>:	(1) download all block headers  (56 MB)</a:t>
            </a:r>
          </a:p>
          <a:p>
            <a:pPr marL="0" indent="0">
              <a:buNone/>
            </a:pPr>
            <a:r>
              <a:rPr lang="en-US" sz="2400" dirty="0"/>
              <a:t>			(2) Tx download:</a:t>
            </a:r>
          </a:p>
          <a:p>
            <a:pPr marL="1946275" lvl="4" indent="-285750">
              <a:tabLst>
                <a:tab pos="1651000" algn="l"/>
              </a:tabLst>
            </a:pPr>
            <a:r>
              <a:rPr lang="en-US" sz="2400" dirty="0"/>
              <a:t>wallet ⇾ server: list of my wallet </a:t>
            </a:r>
            <a:r>
              <a:rPr lang="en-US" sz="2400" dirty="0" err="1"/>
              <a:t>addrs</a:t>
            </a:r>
            <a:r>
              <a:rPr lang="en-US" sz="2400" dirty="0"/>
              <a:t> </a:t>
            </a:r>
            <a:r>
              <a:rPr lang="en-US" sz="2000" dirty="0"/>
              <a:t>(Bloom filter)</a:t>
            </a:r>
            <a:endParaRPr lang="en-US" sz="2400" dirty="0"/>
          </a:p>
          <a:p>
            <a:pPr marL="1946275" lvl="4" indent="-285750">
              <a:tabLst>
                <a:tab pos="1651000" algn="l"/>
              </a:tabLst>
            </a:pPr>
            <a:r>
              <a:rPr lang="en-US" sz="2400" dirty="0"/>
              <a:t>server ⇾ wallet:   Tx involving addresses +</a:t>
            </a:r>
            <a:br>
              <a:rPr lang="en-US" sz="2400" dirty="0"/>
            </a:br>
            <a:r>
              <a:rPr lang="en-US" sz="2400" dirty="0"/>
              <a:t>						Merkle proof to block header.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557ED1-10CC-4E42-906E-AFD528520448}"/>
              </a:ext>
            </a:extLst>
          </p:cNvPr>
          <p:cNvGrpSpPr/>
          <p:nvPr/>
        </p:nvGrpSpPr>
        <p:grpSpPr>
          <a:xfrm>
            <a:off x="0" y="2819669"/>
            <a:ext cx="2183264" cy="2320436"/>
            <a:chOff x="81471" y="2578578"/>
            <a:chExt cx="2285999" cy="24106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B7B461-DCD7-B541-BA76-E7299F9E8107}"/>
                </a:ext>
              </a:extLst>
            </p:cNvPr>
            <p:cNvGrpSpPr/>
            <p:nvPr/>
          </p:nvGrpSpPr>
          <p:grpSpPr>
            <a:xfrm>
              <a:off x="81471" y="2578578"/>
              <a:ext cx="2285999" cy="2410630"/>
              <a:chOff x="5069380" y="2451594"/>
              <a:chExt cx="2285999" cy="241063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3FB70D-53D5-7944-B555-CDE1CDF962DF}"/>
                  </a:ext>
                </a:extLst>
              </p:cNvPr>
              <p:cNvSpPr/>
              <p:nvPr/>
            </p:nvSpPr>
            <p:spPr>
              <a:xfrm>
                <a:off x="5457644" y="2636476"/>
                <a:ext cx="1157044" cy="980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7E5B9-F886-1847-8F46-00B0A6766030}"/>
                  </a:ext>
                </a:extLst>
              </p:cNvPr>
              <p:cNvSpPr txBox="1"/>
              <p:nvPr/>
            </p:nvSpPr>
            <p:spPr>
              <a:xfrm>
                <a:off x="5476212" y="2451594"/>
                <a:ext cx="1151987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b="1" dirty="0">
                  <a:latin typeface="+mn-lt"/>
                </a:endParaRPr>
              </a:p>
              <a:p>
                <a:pPr algn="ctr">
                  <a:tabLst>
                    <a:tab pos="1128713" algn="l"/>
                  </a:tabLst>
                </a:pPr>
                <a:r>
                  <a:rPr lang="en-US" sz="2000" b="1" dirty="0">
                    <a:latin typeface="+mn-lt"/>
                  </a:rPr>
                  <a:t>Tx root</a:t>
                </a:r>
              </a:p>
            </p:txBody>
          </p: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363F47C3-EE0A-6B40-984C-3BC0F1506C53}"/>
                  </a:ext>
                </a:extLst>
              </p:cNvPr>
              <p:cNvSpPr/>
              <p:nvPr/>
            </p:nvSpPr>
            <p:spPr>
              <a:xfrm>
                <a:off x="5069380" y="3662620"/>
                <a:ext cx="2285999" cy="1199604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BF4FB1-7CBC-F643-B5DC-D23E77423C50}"/>
                  </a:ext>
                </a:extLst>
              </p:cNvPr>
              <p:cNvSpPr/>
              <p:nvPr/>
            </p:nvSpPr>
            <p:spPr>
              <a:xfrm>
                <a:off x="5403536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3B4150-BB05-2C4B-93D6-6FE0A82F6C78}"/>
                  </a:ext>
                </a:extLst>
              </p:cNvPr>
              <p:cNvSpPr/>
              <p:nvPr/>
            </p:nvSpPr>
            <p:spPr>
              <a:xfrm>
                <a:off x="6843931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99DF16-63D6-9E42-AD0E-3451FFFE1F44}"/>
                  </a:ext>
                </a:extLst>
              </p:cNvPr>
              <p:cNvSpPr/>
              <p:nvPr/>
            </p:nvSpPr>
            <p:spPr>
              <a:xfrm>
                <a:off x="5691615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451EB0-A3B4-AC4C-A742-218C2AE77337}"/>
                  </a:ext>
                </a:extLst>
              </p:cNvPr>
              <p:cNvSpPr/>
              <p:nvPr/>
            </p:nvSpPr>
            <p:spPr>
              <a:xfrm>
                <a:off x="6267773" y="4568677"/>
                <a:ext cx="178675" cy="2135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E9818E8-9A4C-F047-961C-F19E44791315}"/>
                  </a:ext>
                </a:extLst>
              </p:cNvPr>
              <p:cNvSpPr/>
              <p:nvPr/>
            </p:nvSpPr>
            <p:spPr>
              <a:xfrm>
                <a:off x="5979694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25206BC-5F14-CB43-94ED-3AA71462C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66" y="4288133"/>
                <a:ext cx="286154" cy="271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16A1395-17C6-7A4E-BE84-9F2F64C33072}"/>
                  </a:ext>
                </a:extLst>
              </p:cNvPr>
              <p:cNvCxnSpPr/>
              <p:nvPr/>
            </p:nvCxnSpPr>
            <p:spPr>
              <a:xfrm flipV="1">
                <a:off x="6047764" y="4268210"/>
                <a:ext cx="222258" cy="3062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8654319-0C0C-704D-8452-EF6F3518F6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8714" y="4270637"/>
                <a:ext cx="17500" cy="2887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04A2753-627A-4C41-AEFA-365D204B30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85940" y="4274155"/>
                <a:ext cx="59371" cy="3009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462ECAA-C2BD-D646-ACDC-6F39090E62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320" y="3972510"/>
                <a:ext cx="237198" cy="3156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8B81C74-6EB6-7D4E-8B79-DF6AEF081B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4622" y="3839538"/>
                <a:ext cx="365376" cy="4311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77AE52C-1392-4A41-895D-4EBAE2A83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3401" y="3980451"/>
                <a:ext cx="204534" cy="29018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99E3E6-970B-6747-847F-B0E01FE17810}"/>
                  </a:ext>
                </a:extLst>
              </p:cNvPr>
              <p:cNvSpPr/>
              <p:nvPr/>
            </p:nvSpPr>
            <p:spPr>
              <a:xfrm>
                <a:off x="6555852" y="4568677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D3C402A-28C6-8F4C-9CBE-29C5160608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8746" y="4279719"/>
                <a:ext cx="31968" cy="2714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C748D35-023E-794B-89C1-915AA9CD7B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3394" y="3843743"/>
                <a:ext cx="166307" cy="1204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7F23A23-9CBE-0B47-9005-86FBE41B3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09701" y="3529335"/>
                <a:ext cx="14914" cy="308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A37F71-25C8-7A40-BACE-6E0EAEF119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6605" y="4406703"/>
              <a:ext cx="329516" cy="2720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234236-1957-EC45-A6A0-545FF333A02F}"/>
                </a:ext>
              </a:extLst>
            </p:cNvPr>
            <p:cNvSpPr txBox="1"/>
            <p:nvPr/>
          </p:nvSpPr>
          <p:spPr>
            <a:xfrm>
              <a:off x="471390" y="275276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block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8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FAB2539-9B36-B946-BAEC-50AC3DEDD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106" y="2986416"/>
            <a:ext cx="1190746" cy="1190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150F-F8FD-1745-9770-313E2D9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Bitcoin Consensus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A95BE-77A2-0A4D-9AB1-F49F428BD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4026" y="1544769"/>
            <a:ext cx="1190746" cy="1190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EFE98-B206-CC44-923F-80B40E0F5D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337" y="2832353"/>
            <a:ext cx="473557" cy="816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6FB1CC-7118-B04A-8227-868E0A6A2E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376" y="1903396"/>
            <a:ext cx="584280" cy="864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AA9B7-40D9-5B49-A50F-E8B004262D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5985" y="3713470"/>
            <a:ext cx="584281" cy="864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0DD83-2B78-7744-BA3F-9E3FB708F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730" y="2280678"/>
            <a:ext cx="1190746" cy="119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51E5A-1E31-5649-AA39-7BC691F5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5079" y="2267124"/>
            <a:ext cx="1190746" cy="11907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06E29B2-2118-BE45-A0B2-824264745F57}"/>
              </a:ext>
            </a:extLst>
          </p:cNvPr>
          <p:cNvSpPr/>
          <p:nvPr/>
        </p:nvSpPr>
        <p:spPr>
          <a:xfrm>
            <a:off x="4572000" y="1512595"/>
            <a:ext cx="4114799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98F0C-6EC9-3F44-9A8F-0143AE244C2E}"/>
              </a:ext>
            </a:extLst>
          </p:cNvPr>
          <p:cNvSpPr/>
          <p:nvPr/>
        </p:nvSpPr>
        <p:spPr>
          <a:xfrm>
            <a:off x="1452049" y="214014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04C63-93E4-C342-9C32-CE59FC95DF36}"/>
              </a:ext>
            </a:extLst>
          </p:cNvPr>
          <p:cNvSpPr/>
          <p:nvPr/>
        </p:nvSpPr>
        <p:spPr>
          <a:xfrm>
            <a:off x="1460776" y="3061485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F34A96-3DC7-7C40-A3E5-7A2607C51B4E}"/>
              </a:ext>
            </a:extLst>
          </p:cNvPr>
          <p:cNvSpPr/>
          <p:nvPr/>
        </p:nvSpPr>
        <p:spPr>
          <a:xfrm>
            <a:off x="1460775" y="392428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EEF96-561B-1E46-BC5C-5F7F73F63DCE}"/>
              </a:ext>
            </a:extLst>
          </p:cNvPr>
          <p:cNvSpPr txBox="1"/>
          <p:nvPr/>
        </p:nvSpPr>
        <p:spPr>
          <a:xfrm>
            <a:off x="182521" y="206927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+mn-lt"/>
              </a:rPr>
              <a:t>sk</a:t>
            </a:r>
            <a:r>
              <a:rPr lang="en-US" b="1" baseline="-25000" dirty="0" err="1">
                <a:solidFill>
                  <a:srgbClr val="FF0000"/>
                </a:solidFill>
                <a:latin typeface="+mn-lt"/>
              </a:rPr>
              <a:t>A</a:t>
            </a:r>
            <a:endParaRPr lang="en-US" b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4966CD-1A50-A44F-B951-C30FA774434B}"/>
              </a:ext>
            </a:extLst>
          </p:cNvPr>
          <p:cNvSpPr txBox="1"/>
          <p:nvPr/>
        </p:nvSpPr>
        <p:spPr>
          <a:xfrm>
            <a:off x="182521" y="300975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+mn-lt"/>
              </a:rPr>
              <a:t>sk</a:t>
            </a:r>
            <a:r>
              <a:rPr lang="en-US" b="1" baseline="-25000" dirty="0" err="1">
                <a:solidFill>
                  <a:srgbClr val="FF0000"/>
                </a:solidFill>
                <a:latin typeface="+mn-lt"/>
              </a:rPr>
              <a:t>B</a:t>
            </a:r>
            <a:endParaRPr lang="en-US" b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07B1B9-8DCE-9843-9CB1-73B4DCBDDFBE}"/>
              </a:ext>
            </a:extLst>
          </p:cNvPr>
          <p:cNvSpPr txBox="1"/>
          <p:nvPr/>
        </p:nvSpPr>
        <p:spPr>
          <a:xfrm>
            <a:off x="182521" y="396896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+mn-lt"/>
              </a:rPr>
              <a:t>sk</a:t>
            </a:r>
            <a:r>
              <a:rPr lang="en-US" b="1" baseline="-25000" dirty="0" err="1">
                <a:solidFill>
                  <a:srgbClr val="FF0000"/>
                </a:solidFill>
                <a:latin typeface="+mn-lt"/>
              </a:rPr>
              <a:t>C</a:t>
            </a:r>
            <a:endParaRPr lang="en-US" b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36523-3498-F149-8F50-ABB20D72AA14}"/>
              </a:ext>
            </a:extLst>
          </p:cNvPr>
          <p:cNvSpPr txBox="1"/>
          <p:nvPr/>
        </p:nvSpPr>
        <p:spPr>
          <a:xfrm>
            <a:off x="5464713" y="1078229"/>
            <a:ext cx="273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Bitcoin P2P 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445E51-45FE-1348-B516-23FA317064F1}"/>
              </a:ext>
            </a:extLst>
          </p:cNvPr>
          <p:cNvCxnSpPr>
            <a:cxnSpLocks/>
          </p:cNvCxnSpPr>
          <p:nvPr/>
        </p:nvCxnSpPr>
        <p:spPr>
          <a:xfrm flipV="1">
            <a:off x="5537487" y="2389003"/>
            <a:ext cx="737189" cy="4622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982DC-F471-4043-84E3-62CA3FFFC3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501139" y="2876051"/>
            <a:ext cx="2091591" cy="148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5ADC7-F1E1-2C44-8C37-8235035F6D58}"/>
              </a:ext>
            </a:extLst>
          </p:cNvPr>
          <p:cNvCxnSpPr>
            <a:cxnSpLocks/>
          </p:cNvCxnSpPr>
          <p:nvPr/>
        </p:nvCxnSpPr>
        <p:spPr>
          <a:xfrm>
            <a:off x="5242140" y="3429423"/>
            <a:ext cx="791886" cy="4242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39BDE5-0DC7-1045-A553-30D2B1763D42}"/>
              </a:ext>
            </a:extLst>
          </p:cNvPr>
          <p:cNvCxnSpPr>
            <a:cxnSpLocks/>
          </p:cNvCxnSpPr>
          <p:nvPr/>
        </p:nvCxnSpPr>
        <p:spPr>
          <a:xfrm>
            <a:off x="7157030" y="2148260"/>
            <a:ext cx="534921" cy="4330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99CA15-6EEB-8849-B608-EAFF0ECA5EAA}"/>
              </a:ext>
            </a:extLst>
          </p:cNvPr>
          <p:cNvCxnSpPr>
            <a:cxnSpLocks/>
          </p:cNvCxnSpPr>
          <p:nvPr/>
        </p:nvCxnSpPr>
        <p:spPr>
          <a:xfrm flipV="1">
            <a:off x="6964119" y="3305787"/>
            <a:ext cx="922050" cy="461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E965AF-7106-1447-A363-90186C3FAD9A}"/>
              </a:ext>
            </a:extLst>
          </p:cNvPr>
          <p:cNvCxnSpPr>
            <a:cxnSpLocks/>
          </p:cNvCxnSpPr>
          <p:nvPr/>
        </p:nvCxnSpPr>
        <p:spPr>
          <a:xfrm flipH="1" flipV="1">
            <a:off x="6683681" y="2700734"/>
            <a:ext cx="1179037" cy="4275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5C0070-60E7-5F43-86CC-134107329652}"/>
              </a:ext>
            </a:extLst>
          </p:cNvPr>
          <p:cNvCxnSpPr>
            <a:cxnSpLocks/>
          </p:cNvCxnSpPr>
          <p:nvPr/>
        </p:nvCxnSpPr>
        <p:spPr>
          <a:xfrm flipV="1">
            <a:off x="6316161" y="2724210"/>
            <a:ext cx="118696" cy="6119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6B3491-9BE2-2647-AD35-62A10F68B7D3}"/>
              </a:ext>
            </a:extLst>
          </p:cNvPr>
          <p:cNvCxnSpPr/>
          <p:nvPr/>
        </p:nvCxnSpPr>
        <p:spPr>
          <a:xfrm flipV="1">
            <a:off x="1919228" y="1984085"/>
            <a:ext cx="4114798" cy="296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2A45C2-E2A2-F543-AF94-C4931AEA48D1}"/>
              </a:ext>
            </a:extLst>
          </p:cNvPr>
          <p:cNvCxnSpPr>
            <a:cxnSpLocks/>
          </p:cNvCxnSpPr>
          <p:nvPr/>
        </p:nvCxnSpPr>
        <p:spPr>
          <a:xfrm flipV="1">
            <a:off x="1919228" y="3730234"/>
            <a:ext cx="4119601" cy="3230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702FD8-FD6E-3244-8717-AD164B329B7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865229" y="3186479"/>
            <a:ext cx="4111877" cy="3953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23014621-25FA-4245-8BAC-8989AECA1C27}"/>
              </a:ext>
            </a:extLst>
          </p:cNvPr>
          <p:cNvSpPr/>
          <p:nvPr/>
        </p:nvSpPr>
        <p:spPr>
          <a:xfrm>
            <a:off x="1948828" y="1306354"/>
            <a:ext cx="1641796" cy="612648"/>
          </a:xfrm>
          <a:prstGeom prst="wedgeRoundRectCallout">
            <a:avLst>
              <a:gd name="adj1" fmla="val -58569"/>
              <a:gd name="adj2" fmla="val 97715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signed Tx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9A540F-D881-7246-AAC3-F4E5E88AB90B}"/>
              </a:ext>
            </a:extLst>
          </p:cNvPr>
          <p:cNvSpPr txBox="1"/>
          <p:nvPr/>
        </p:nvSpPr>
        <p:spPr>
          <a:xfrm>
            <a:off x="4185744" y="4255474"/>
            <a:ext cx="4887310" cy="83099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Typically, miners are connected to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eight other peers (anyone can join)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53F4C2-A04B-904E-AB9B-4392468C8651}"/>
              </a:ext>
            </a:extLst>
          </p:cNvPr>
          <p:cNvSpPr txBox="1"/>
          <p:nvPr/>
        </p:nvSpPr>
        <p:spPr>
          <a:xfrm>
            <a:off x="154583" y="1340909"/>
            <a:ext cx="142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708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5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CD82-3D6A-924D-8F4A-DE800EA2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Payment Verification (SPV)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0B02-1ED6-0D44-966E-16E8707F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69519"/>
            <a:ext cx="8858250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Problems</a:t>
            </a:r>
            <a:r>
              <a:rPr lang="en-US" sz="2400" dirty="0"/>
              <a:t>:   </a:t>
            </a:r>
          </a:p>
          <a:p>
            <a:pPr marL="0" indent="0">
              <a:buNone/>
            </a:pPr>
            <a:r>
              <a:rPr lang="en-US" sz="2400" dirty="0"/>
              <a:t>(1)  </a:t>
            </a:r>
            <a:r>
              <a:rPr lang="en-US" sz="2400" b="1" dirty="0"/>
              <a:t>Security</a:t>
            </a:r>
            <a:r>
              <a:rPr lang="en-US" sz="2400" dirty="0"/>
              <a:t>:  are BH the ones on the blockchain?  Can server omit Tx?</a:t>
            </a:r>
          </a:p>
          <a:p>
            <a:pPr lvl="1">
              <a:tabLst>
                <a:tab pos="2105025" algn="l"/>
              </a:tabLst>
            </a:pPr>
            <a:r>
              <a:rPr lang="en-US" sz="2400" dirty="0"/>
              <a:t>Electrum:	download block headers from ten random servers,</a:t>
            </a:r>
            <a:br>
              <a:rPr lang="en-US" sz="2400" dirty="0"/>
            </a:br>
            <a:r>
              <a:rPr lang="en-US" sz="2400" dirty="0"/>
              <a:t>	optionally, also from a trusted full node.</a:t>
            </a:r>
          </a:p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000" dirty="0"/>
              <a:t>List of servers:   </a:t>
            </a:r>
            <a:r>
              <a:rPr lang="en-US" sz="2000" dirty="0" err="1"/>
              <a:t>electrum.org</a:t>
            </a:r>
            <a:r>
              <a:rPr lang="en-US" sz="2000" dirty="0"/>
              <a:t>/#community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(2) </a:t>
            </a:r>
            <a:r>
              <a:rPr lang="en-US" sz="2400" b="1" dirty="0"/>
              <a:t>Privacy</a:t>
            </a:r>
            <a:r>
              <a:rPr lang="en-US" sz="2400" dirty="0"/>
              <a:t>:   remote server can test if an </a:t>
            </a:r>
            <a:r>
              <a:rPr lang="en-US" sz="2400" i="1" dirty="0" err="1"/>
              <a:t>addr</a:t>
            </a:r>
            <a:r>
              <a:rPr lang="en-US" sz="2400" dirty="0"/>
              <a:t> belongs to wallet</a:t>
            </a:r>
          </a:p>
          <a:p>
            <a:pPr marL="0" indent="0">
              <a:spcBef>
                <a:spcPts val="4176"/>
              </a:spcBef>
              <a:buNone/>
            </a:pPr>
            <a:r>
              <a:rPr lang="en-US" sz="2400" dirty="0"/>
              <a:t>We will see better light client designs later in the course (e.g. </a:t>
            </a:r>
            <a:r>
              <a:rPr lang="en-US" sz="2400" dirty="0" err="1"/>
              <a:t>Celo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283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azon.com: Ledger Nano X - The Best Crypto Hardware Wallet - Bluetooth -  Secure and Manage Your Bitcoin, Ethereum, ERC20 and Many Other Coins:  Computers &amp; Accessories">
            <a:extLst>
              <a:ext uri="{FF2B5EF4-FFF2-40B4-BE49-F238E27FC236}">
                <a16:creationId xmlns:a16="http://schemas.microsoft.com/office/drawing/2014/main" id="{F444BBA7-1E90-3848-82C8-BBA3CDE8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62" y="3347357"/>
            <a:ext cx="2050597" cy="17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FDF08-5E71-FB40-83E7-E644C639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Wallet:   Ledger, </a:t>
            </a:r>
            <a:r>
              <a:rPr lang="en-US" dirty="0" err="1"/>
              <a:t>Trezor</a:t>
            </a:r>
            <a:r>
              <a:rPr lang="en-US" dirty="0"/>
              <a:t>,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6BD5-22C9-3046-8BD3-DC23347B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End user can have lots of secret keys.    How to store them ???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Hardware wallet  </a:t>
            </a:r>
            <a:r>
              <a:rPr lang="en-US" sz="2400" dirty="0"/>
              <a:t>(e.g.,  Ledger Nano X)</a:t>
            </a:r>
          </a:p>
          <a:p>
            <a:pPr marL="0" indent="0">
              <a:buNone/>
            </a:pPr>
            <a:r>
              <a:rPr lang="en-US" sz="2400" dirty="0"/>
              <a:t>-    connects to laptop or phone wallet using Bluetooth or USB</a:t>
            </a:r>
          </a:p>
          <a:p>
            <a:pPr>
              <a:buFontTx/>
              <a:buChar char="-"/>
            </a:pPr>
            <a:r>
              <a:rPr lang="en-US" sz="2400" dirty="0"/>
              <a:t>manages many secret keys</a:t>
            </a:r>
          </a:p>
          <a:p>
            <a:pPr lvl="1">
              <a:buFontTx/>
              <a:buChar char="-"/>
            </a:pPr>
            <a:r>
              <a:rPr lang="en-US" sz="2400" dirty="0"/>
              <a:t>Bolos OS: each coin type is an app on top of OS</a:t>
            </a:r>
          </a:p>
          <a:p>
            <a:pPr>
              <a:buFontTx/>
              <a:buChar char="-"/>
            </a:pPr>
            <a:r>
              <a:rPr lang="en-US" sz="2400" dirty="0"/>
              <a:t>PIN to unlock HW    </a:t>
            </a:r>
            <a:r>
              <a:rPr lang="en-US" sz="2000" dirty="0"/>
              <a:t>(up to 48 digits)</a:t>
            </a:r>
          </a:p>
          <a:p>
            <a:pPr>
              <a:buFontTx/>
              <a:buChar char="-"/>
            </a:pPr>
            <a:r>
              <a:rPr lang="en-US" sz="2400" dirty="0"/>
              <a:t>screen and buttons to verify and confirm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3BE6D-7750-404A-9A78-D2E314FF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78" y="1660148"/>
            <a:ext cx="2683651" cy="7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07A8-0BCC-644E-AA5A-5CF6AF96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Wallet: 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0FD76-C079-404D-B750-085CC09B9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537944" cy="394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Lose hardware wallet   ⇒   loss of funds.     What to do?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u="sng" dirty="0"/>
                  <a:t>Idea 1:</a:t>
                </a:r>
                <a:r>
                  <a:rPr lang="en-US" sz="2400" dirty="0"/>
                  <a:t>   generate a secret seed  k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∈ {0,1}</a:t>
                </a:r>
                <a:r>
                  <a:rPr lang="en-US" sz="2400" baseline="30000" dirty="0"/>
                  <a:t>256</a:t>
                </a:r>
              </a:p>
              <a:p>
                <a:pPr marL="0" indent="0">
                  <a:buNone/>
                </a:pPr>
                <a:r>
                  <a:rPr lang="en-US" sz="2400" dirty="0"/>
                  <a:t>	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=1,2,…:    sk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⇽ HMAC(k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 ,      </a:t>
                </a:r>
                <a:r>
                  <a:rPr lang="en-US" sz="2400" dirty="0" err="1"/>
                  <a:t>pk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2376"/>
                  </a:spcBef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…:</m:t>
                    </m:r>
                  </m:oMath>
                </a14:m>
                <a:r>
                  <a:rPr lang="en-US" sz="2400" dirty="0"/>
                  <a:t> random </a:t>
                </a:r>
                <a:r>
                  <a:rPr lang="en-US" sz="2400" dirty="0" err="1"/>
                  <a:t>unlinkable</a:t>
                </a:r>
                <a:r>
                  <a:rPr lang="en-US" sz="2400" dirty="0"/>
                  <a:t> addresses   (without k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)</a:t>
                </a:r>
              </a:p>
              <a:p>
                <a:pPr marL="0" indent="0">
                  <a:spcBef>
                    <a:spcPts val="3576"/>
                  </a:spcBef>
                  <a:buNone/>
                </a:pPr>
                <a:r>
                  <a:rPr lang="en-US" sz="2400" dirty="0"/>
                  <a:t>k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is stored on HW device and in offline storage  (as 24 words)</a:t>
                </a:r>
              </a:p>
              <a:p>
                <a:pPr marL="400050" lvl="1" indent="0">
                  <a:buNone/>
                </a:pPr>
                <a:r>
                  <a:rPr lang="en-US" sz="2400" dirty="0"/>
                  <a:t>⇒  in case of loss,  buy new device,  restore k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,  recompute keys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0FD76-C079-404D-B750-085CC09B9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537944" cy="3943349"/>
              </a:xfrm>
              <a:blipFill>
                <a:blip r:embed="rId2"/>
                <a:stretch>
                  <a:fillRect l="-1189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E9657B8-6812-AF4C-9CE8-BFA2B02EE5DF}"/>
              </a:ext>
            </a:extLst>
          </p:cNvPr>
          <p:cNvGrpSpPr/>
          <p:nvPr/>
        </p:nvGrpSpPr>
        <p:grpSpPr>
          <a:xfrm>
            <a:off x="6751674" y="1936394"/>
            <a:ext cx="2392326" cy="753643"/>
            <a:chOff x="6751674" y="1936394"/>
            <a:chExt cx="2392326" cy="7536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9FE7BD-7E4E-494B-ABA3-B8EC8919DCB3}"/>
                </a:ext>
              </a:extLst>
            </p:cNvPr>
            <p:cNvSpPr txBox="1"/>
            <p:nvPr/>
          </p:nvSpPr>
          <p:spPr>
            <a:xfrm>
              <a:off x="7180321" y="1936394"/>
              <a:ext cx="1963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ECDSA public key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B7C12F-8B8D-784C-85A2-BE4012F6D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1674" y="2254102"/>
              <a:ext cx="765545" cy="4359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9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B827-1F56-954F-922B-FA5FE653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W3 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5E8F-71C3-EF46-80DC-87AC6ABB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Read the </a:t>
            </a:r>
            <a:r>
              <a:rPr lang="en-US" sz="2000" dirty="0">
                <a:hlinkClick r:id="rId3"/>
              </a:rPr>
              <a:t>Documentation</a:t>
            </a:r>
            <a:r>
              <a:rPr lang="en-US" sz="2000" dirty="0"/>
              <a:t> of Bitcoin Script</a:t>
            </a:r>
          </a:p>
          <a:p>
            <a:r>
              <a:rPr lang="en-US" sz="2000" dirty="0"/>
              <a:t>Learn How to Use </a:t>
            </a:r>
            <a:r>
              <a:rPr lang="en-US" sz="2000" dirty="0">
                <a:hlinkClick r:id="rId4"/>
              </a:rPr>
              <a:t>Script Studio </a:t>
            </a:r>
            <a:r>
              <a:rPr lang="en-US" sz="2000" dirty="0"/>
              <a:t>to Compile and Translate PPKH Scripts!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529B125-E678-D148-84E9-76791E289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832" y="2038680"/>
            <a:ext cx="6290335" cy="291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05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371850"/>
            <a:ext cx="7220607" cy="1314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Next Lecture:   </a:t>
            </a:r>
            <a:r>
              <a:rPr lang="en-US" dirty="0" err="1">
                <a:solidFill>
                  <a:schemeClr val="tx1"/>
                </a:solidFill>
              </a:rPr>
              <a:t>Blockchain</a:t>
            </a:r>
            <a:r>
              <a:rPr lang="en-US" dirty="0">
                <a:solidFill>
                  <a:schemeClr val="tx1"/>
                </a:solidFill>
              </a:rPr>
              <a:t> Consensus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FAB2539-9B36-B946-BAEC-50AC3DEDD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106" y="3459382"/>
            <a:ext cx="1190746" cy="1190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150F-F8FD-1745-9770-313E2D9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Bitcoin Consensus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A95BE-77A2-0A4D-9AB1-F49F428BD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4026" y="2017735"/>
            <a:ext cx="1190746" cy="1190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0DD83-2B78-7744-BA3F-9E3FB708F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730" y="2753644"/>
            <a:ext cx="1190746" cy="119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51E5A-1E31-5649-AA39-7BC691F52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379" y="2673520"/>
            <a:ext cx="1190746" cy="11907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06E29B2-2118-BE45-A0B2-824264745F57}"/>
              </a:ext>
            </a:extLst>
          </p:cNvPr>
          <p:cNvSpPr/>
          <p:nvPr/>
        </p:nvSpPr>
        <p:spPr>
          <a:xfrm>
            <a:off x="4572000" y="1985561"/>
            <a:ext cx="4114799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36523-3498-F149-8F50-ABB20D72AA14}"/>
              </a:ext>
            </a:extLst>
          </p:cNvPr>
          <p:cNvSpPr txBox="1"/>
          <p:nvPr/>
        </p:nvSpPr>
        <p:spPr>
          <a:xfrm>
            <a:off x="5410001" y="4656992"/>
            <a:ext cx="269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Bitcoin P2P 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445E51-45FE-1348-B516-23FA317064F1}"/>
              </a:ext>
            </a:extLst>
          </p:cNvPr>
          <p:cNvCxnSpPr>
            <a:cxnSpLocks/>
          </p:cNvCxnSpPr>
          <p:nvPr/>
        </p:nvCxnSpPr>
        <p:spPr>
          <a:xfrm flipV="1">
            <a:off x="5537487" y="2861969"/>
            <a:ext cx="737189" cy="4622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982DC-F471-4043-84E3-62CA3FFFC3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501139" y="3349017"/>
            <a:ext cx="2091591" cy="148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5ADC7-F1E1-2C44-8C37-8235035F6D58}"/>
              </a:ext>
            </a:extLst>
          </p:cNvPr>
          <p:cNvCxnSpPr>
            <a:cxnSpLocks/>
          </p:cNvCxnSpPr>
          <p:nvPr/>
        </p:nvCxnSpPr>
        <p:spPr>
          <a:xfrm>
            <a:off x="5242140" y="3902389"/>
            <a:ext cx="791886" cy="4242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39BDE5-0DC7-1045-A553-30D2B1763D42}"/>
              </a:ext>
            </a:extLst>
          </p:cNvPr>
          <p:cNvCxnSpPr>
            <a:cxnSpLocks/>
          </p:cNvCxnSpPr>
          <p:nvPr/>
        </p:nvCxnSpPr>
        <p:spPr>
          <a:xfrm>
            <a:off x="7157030" y="2621226"/>
            <a:ext cx="534921" cy="4330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99CA15-6EEB-8849-B608-EAFF0ECA5EAA}"/>
              </a:ext>
            </a:extLst>
          </p:cNvPr>
          <p:cNvCxnSpPr>
            <a:cxnSpLocks/>
          </p:cNvCxnSpPr>
          <p:nvPr/>
        </p:nvCxnSpPr>
        <p:spPr>
          <a:xfrm flipV="1">
            <a:off x="6964119" y="3778753"/>
            <a:ext cx="922050" cy="461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E965AF-7106-1447-A363-90186C3FAD9A}"/>
              </a:ext>
            </a:extLst>
          </p:cNvPr>
          <p:cNvCxnSpPr>
            <a:cxnSpLocks/>
          </p:cNvCxnSpPr>
          <p:nvPr/>
        </p:nvCxnSpPr>
        <p:spPr>
          <a:xfrm flipH="1" flipV="1">
            <a:off x="6683681" y="3173700"/>
            <a:ext cx="1179037" cy="4275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5C0070-60E7-5F43-86CC-134107329652}"/>
              </a:ext>
            </a:extLst>
          </p:cNvPr>
          <p:cNvCxnSpPr>
            <a:cxnSpLocks/>
          </p:cNvCxnSpPr>
          <p:nvPr/>
        </p:nvCxnSpPr>
        <p:spPr>
          <a:xfrm flipV="1">
            <a:off x="6316161" y="3197176"/>
            <a:ext cx="118696" cy="6119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EA75AF-4B5A-8143-8E8D-DEC241EEDC84}"/>
              </a:ext>
            </a:extLst>
          </p:cNvPr>
          <p:cNvSpPr txBox="1"/>
          <p:nvPr/>
        </p:nvSpPr>
        <p:spPr>
          <a:xfrm>
            <a:off x="284463" y="2294606"/>
            <a:ext cx="4303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Every miner:</a:t>
            </a:r>
          </a:p>
          <a:p>
            <a:pPr indent="231775"/>
            <a:r>
              <a:rPr lang="en-US" dirty="0">
                <a:latin typeface="+mn-lt"/>
              </a:rPr>
              <a:t>Validates received Tx and</a:t>
            </a:r>
          </a:p>
          <a:p>
            <a:pPr indent="231775"/>
            <a:r>
              <a:rPr lang="en-US" dirty="0">
                <a:latin typeface="+mn-lt"/>
              </a:rPr>
              <a:t>stores them in its </a:t>
            </a:r>
            <a:r>
              <a:rPr lang="en-US" b="1" dirty="0" err="1">
                <a:latin typeface="+mn-lt"/>
              </a:rPr>
              <a:t>mempool</a:t>
            </a:r>
            <a:endParaRPr lang="en-US" b="1" dirty="0">
              <a:latin typeface="+mn-lt"/>
            </a:endParaRPr>
          </a:p>
          <a:p>
            <a:pPr indent="231775"/>
            <a:r>
              <a:rPr lang="en-US" dirty="0">
                <a:latin typeface="+mn-lt"/>
              </a:rPr>
              <a:t>(unconfirmed Tx)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9124E3-1C19-5441-9162-63C63318DF15}"/>
              </a:ext>
            </a:extLst>
          </p:cNvPr>
          <p:cNvSpPr txBox="1"/>
          <p:nvPr/>
        </p:nvSpPr>
        <p:spPr>
          <a:xfrm>
            <a:off x="238689" y="1181965"/>
            <a:ext cx="390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Miners broadcast received Tx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to the P2P network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B4832-8575-334D-BB7F-DAE944510F53}"/>
              </a:ext>
            </a:extLst>
          </p:cNvPr>
          <p:cNvGrpSpPr/>
          <p:nvPr/>
        </p:nvGrpSpPr>
        <p:grpSpPr>
          <a:xfrm>
            <a:off x="4409755" y="960289"/>
            <a:ext cx="2562853" cy="681227"/>
            <a:chOff x="4409755" y="960289"/>
            <a:chExt cx="2562853" cy="681227"/>
          </a:xfrm>
        </p:grpSpPr>
        <p:sp>
          <p:nvSpPr>
            <p:cNvPr id="3" name="Cloud Callout 2">
              <a:extLst>
                <a:ext uri="{FF2B5EF4-FFF2-40B4-BE49-F238E27FC236}">
                  <a16:creationId xmlns:a16="http://schemas.microsoft.com/office/drawing/2014/main" id="{31FD5B0B-D7DF-6E41-8AA5-E20FF54510FC}"/>
                </a:ext>
              </a:extLst>
            </p:cNvPr>
            <p:cNvSpPr/>
            <p:nvPr/>
          </p:nvSpPr>
          <p:spPr>
            <a:xfrm>
              <a:off x="4409755" y="960289"/>
              <a:ext cx="2562853" cy="681227"/>
            </a:xfrm>
            <a:prstGeom prst="cloudCallout">
              <a:avLst>
                <a:gd name="adj1" fmla="val 34332"/>
                <a:gd name="adj2" fmla="val 12035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204C63-93E4-C342-9C32-CE59FC95DF36}"/>
                </a:ext>
              </a:extLst>
            </p:cNvPr>
            <p:cNvSpPr/>
            <p:nvPr/>
          </p:nvSpPr>
          <p:spPr>
            <a:xfrm>
              <a:off x="6131499" y="1161737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E98F0C-6EC9-3F44-9A8F-0143AE244C2E}"/>
                </a:ext>
              </a:extLst>
            </p:cNvPr>
            <p:cNvSpPr/>
            <p:nvPr/>
          </p:nvSpPr>
          <p:spPr>
            <a:xfrm>
              <a:off x="4951447" y="1184864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F34A96-3DC7-7C40-A3E5-7A2607C51B4E}"/>
                </a:ext>
              </a:extLst>
            </p:cNvPr>
            <p:cNvSpPr/>
            <p:nvPr/>
          </p:nvSpPr>
          <p:spPr>
            <a:xfrm>
              <a:off x="5562278" y="1117507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8382BC-BCF2-5349-B891-8C64B7AFC84E}"/>
              </a:ext>
            </a:extLst>
          </p:cNvPr>
          <p:cNvSpPr txBox="1"/>
          <p:nvPr/>
        </p:nvSpPr>
        <p:spPr>
          <a:xfrm>
            <a:off x="6972608" y="99888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mempool</a:t>
            </a:r>
            <a:endParaRPr lang="en-US" dirty="0">
              <a:latin typeface="+mn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962F7A-9B7C-1B44-8BC9-BD916AC910CA}"/>
              </a:ext>
            </a:extLst>
          </p:cNvPr>
          <p:cNvGrpSpPr/>
          <p:nvPr/>
        </p:nvGrpSpPr>
        <p:grpSpPr>
          <a:xfrm>
            <a:off x="3110568" y="1741564"/>
            <a:ext cx="2208441" cy="681227"/>
            <a:chOff x="2685054" y="1979094"/>
            <a:chExt cx="2208441" cy="681227"/>
          </a:xfrm>
        </p:grpSpPr>
        <p:sp>
          <p:nvSpPr>
            <p:cNvPr id="36" name="Cloud Callout 35">
              <a:extLst>
                <a:ext uri="{FF2B5EF4-FFF2-40B4-BE49-F238E27FC236}">
                  <a16:creationId xmlns:a16="http://schemas.microsoft.com/office/drawing/2014/main" id="{0A5F4ABF-6196-1C43-BAA1-043B98841F3B}"/>
                </a:ext>
              </a:extLst>
            </p:cNvPr>
            <p:cNvSpPr/>
            <p:nvPr/>
          </p:nvSpPr>
          <p:spPr>
            <a:xfrm>
              <a:off x="2685054" y="1979094"/>
              <a:ext cx="2208441" cy="681227"/>
            </a:xfrm>
            <a:prstGeom prst="cloudCallout">
              <a:avLst>
                <a:gd name="adj1" fmla="val 37522"/>
                <a:gd name="adj2" fmla="val 879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EB7F81-BDF7-EB41-A231-835BD64B73F3}"/>
                </a:ext>
              </a:extLst>
            </p:cNvPr>
            <p:cNvSpPr/>
            <p:nvPr/>
          </p:nvSpPr>
          <p:spPr>
            <a:xfrm>
              <a:off x="3355878" y="2222317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FD0D82-4353-7C41-9500-77B658B2F2DA}"/>
                </a:ext>
              </a:extLst>
            </p:cNvPr>
            <p:cNvSpPr/>
            <p:nvPr/>
          </p:nvSpPr>
          <p:spPr>
            <a:xfrm>
              <a:off x="3966709" y="2154960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B607F84-1263-874C-9BA3-7E452EA46D7A}"/>
              </a:ext>
            </a:extLst>
          </p:cNvPr>
          <p:cNvSpPr txBox="1"/>
          <p:nvPr/>
        </p:nvSpPr>
        <p:spPr>
          <a:xfrm>
            <a:off x="295196" y="4129529"/>
            <a:ext cx="414777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note: miners see all Tx before they are posted on chain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F89496-D9A2-A741-9158-4D3DE013AE7A}"/>
              </a:ext>
            </a:extLst>
          </p:cNvPr>
          <p:cNvGrpSpPr/>
          <p:nvPr/>
        </p:nvGrpSpPr>
        <p:grpSpPr>
          <a:xfrm>
            <a:off x="8062758" y="1615736"/>
            <a:ext cx="936965" cy="681227"/>
            <a:chOff x="8062758" y="1615736"/>
            <a:chExt cx="936965" cy="681227"/>
          </a:xfrm>
        </p:grpSpPr>
        <p:sp>
          <p:nvSpPr>
            <p:cNvPr id="42" name="Cloud Callout 41">
              <a:extLst>
                <a:ext uri="{FF2B5EF4-FFF2-40B4-BE49-F238E27FC236}">
                  <a16:creationId xmlns:a16="http://schemas.microsoft.com/office/drawing/2014/main" id="{1B2420E8-7C1B-1B49-826F-9F0987D19D01}"/>
                </a:ext>
              </a:extLst>
            </p:cNvPr>
            <p:cNvSpPr/>
            <p:nvPr/>
          </p:nvSpPr>
          <p:spPr>
            <a:xfrm>
              <a:off x="8062758" y="1615736"/>
              <a:ext cx="936965" cy="681227"/>
            </a:xfrm>
            <a:prstGeom prst="cloudCallout">
              <a:avLst>
                <a:gd name="adj1" fmla="val -20145"/>
                <a:gd name="adj2" fmla="val 11109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4AF0E3-D0FD-BB46-97B7-02B522326005}"/>
                </a:ext>
              </a:extLst>
            </p:cNvPr>
            <p:cNvSpPr/>
            <p:nvPr/>
          </p:nvSpPr>
          <p:spPr>
            <a:xfrm>
              <a:off x="8410095" y="1833419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FAB2539-9B36-B946-BAEC-50AC3DEDD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656" y="3459382"/>
            <a:ext cx="1190746" cy="1190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150F-F8FD-1745-9770-313E2D9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Bitcoin Consensus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A95BE-77A2-0A4D-9AB1-F49F428BD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3576" y="2017735"/>
            <a:ext cx="1190746" cy="1190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0DD83-2B78-7744-BA3F-9E3FB708F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280" y="2753644"/>
            <a:ext cx="1190746" cy="119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51E5A-1E31-5649-AA39-7BC691F52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929" y="2673520"/>
            <a:ext cx="1190746" cy="11907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06E29B2-2118-BE45-A0B2-824264745F57}"/>
              </a:ext>
            </a:extLst>
          </p:cNvPr>
          <p:cNvSpPr/>
          <p:nvPr/>
        </p:nvSpPr>
        <p:spPr>
          <a:xfrm>
            <a:off x="4871550" y="1985561"/>
            <a:ext cx="4114799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36523-3498-F149-8F50-ABB20D72AA14}"/>
              </a:ext>
            </a:extLst>
          </p:cNvPr>
          <p:cNvSpPr txBox="1"/>
          <p:nvPr/>
        </p:nvSpPr>
        <p:spPr>
          <a:xfrm>
            <a:off x="5709551" y="4656992"/>
            <a:ext cx="269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Bitcoin P2P 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445E51-45FE-1348-B516-23FA317064F1}"/>
              </a:ext>
            </a:extLst>
          </p:cNvPr>
          <p:cNvCxnSpPr>
            <a:cxnSpLocks/>
          </p:cNvCxnSpPr>
          <p:nvPr/>
        </p:nvCxnSpPr>
        <p:spPr>
          <a:xfrm flipV="1">
            <a:off x="5837037" y="2861969"/>
            <a:ext cx="737189" cy="4622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982DC-F471-4043-84E3-62CA3FFFC3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00689" y="3349017"/>
            <a:ext cx="2091591" cy="148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5ADC7-F1E1-2C44-8C37-8235035F6D58}"/>
              </a:ext>
            </a:extLst>
          </p:cNvPr>
          <p:cNvCxnSpPr>
            <a:cxnSpLocks/>
          </p:cNvCxnSpPr>
          <p:nvPr/>
        </p:nvCxnSpPr>
        <p:spPr>
          <a:xfrm>
            <a:off x="5541690" y="3902389"/>
            <a:ext cx="791886" cy="4242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39BDE5-0DC7-1045-A553-30D2B1763D42}"/>
              </a:ext>
            </a:extLst>
          </p:cNvPr>
          <p:cNvCxnSpPr>
            <a:cxnSpLocks/>
          </p:cNvCxnSpPr>
          <p:nvPr/>
        </p:nvCxnSpPr>
        <p:spPr>
          <a:xfrm>
            <a:off x="7456580" y="2621226"/>
            <a:ext cx="534921" cy="4330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99CA15-6EEB-8849-B608-EAFF0ECA5EAA}"/>
              </a:ext>
            </a:extLst>
          </p:cNvPr>
          <p:cNvCxnSpPr>
            <a:cxnSpLocks/>
          </p:cNvCxnSpPr>
          <p:nvPr/>
        </p:nvCxnSpPr>
        <p:spPr>
          <a:xfrm flipV="1">
            <a:off x="7263669" y="3778753"/>
            <a:ext cx="922050" cy="461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E965AF-7106-1447-A363-90186C3FAD9A}"/>
              </a:ext>
            </a:extLst>
          </p:cNvPr>
          <p:cNvCxnSpPr>
            <a:cxnSpLocks/>
          </p:cNvCxnSpPr>
          <p:nvPr/>
        </p:nvCxnSpPr>
        <p:spPr>
          <a:xfrm flipH="1" flipV="1">
            <a:off x="6983231" y="3173700"/>
            <a:ext cx="1179037" cy="4275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5C0070-60E7-5F43-86CC-134107329652}"/>
              </a:ext>
            </a:extLst>
          </p:cNvPr>
          <p:cNvCxnSpPr>
            <a:cxnSpLocks/>
          </p:cNvCxnSpPr>
          <p:nvPr/>
        </p:nvCxnSpPr>
        <p:spPr>
          <a:xfrm flipV="1">
            <a:off x="6615711" y="3197176"/>
            <a:ext cx="118696" cy="6119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9124E3-1C19-5441-9162-63C63318DF15}"/>
              </a:ext>
            </a:extLst>
          </p:cNvPr>
          <p:cNvSpPr txBox="1"/>
          <p:nvPr/>
        </p:nvSpPr>
        <p:spPr>
          <a:xfrm>
            <a:off x="99143" y="2154284"/>
            <a:ext cx="606000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Every </a:t>
            </a:r>
            <a:r>
              <a:rPr lang="en-US" b="1" u="sng" dirty="0">
                <a:latin typeface="+mn-lt"/>
              </a:rPr>
              <a:t>10 minutes</a:t>
            </a:r>
            <a:r>
              <a:rPr lang="en-US" dirty="0">
                <a:latin typeface="+mn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Each miner creates a candidate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block from Tx in its </a:t>
            </a:r>
            <a:r>
              <a:rPr lang="en-US" b="1" dirty="0" err="1">
                <a:latin typeface="+mn-lt"/>
              </a:rPr>
              <a:t>mempool</a:t>
            </a:r>
            <a:endParaRPr lang="en-US" b="1" dirty="0">
              <a:latin typeface="+mn-lt"/>
            </a:endParaRP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“random” miner is selected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(how: next week), and broadcasts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its block to P2P network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 miners validate new block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D81E1-2C40-7E4A-9205-A37C4263F6C7}"/>
              </a:ext>
            </a:extLst>
          </p:cNvPr>
          <p:cNvCxnSpPr/>
          <p:nvPr/>
        </p:nvCxnSpPr>
        <p:spPr>
          <a:xfrm>
            <a:off x="324091" y="1388147"/>
            <a:ext cx="8362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3C221A-6FEF-824B-B54B-23EFE4AF33BD}"/>
              </a:ext>
            </a:extLst>
          </p:cNvPr>
          <p:cNvCxnSpPr/>
          <p:nvPr/>
        </p:nvCxnSpPr>
        <p:spPr>
          <a:xfrm>
            <a:off x="324090" y="1910937"/>
            <a:ext cx="8362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DC6552-E1B8-4D4C-851D-132B1E993E20}"/>
              </a:ext>
            </a:extLst>
          </p:cNvPr>
          <p:cNvSpPr txBox="1"/>
          <p:nvPr/>
        </p:nvSpPr>
        <p:spPr>
          <a:xfrm>
            <a:off x="555585" y="9838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4B6471E4-C4D5-A946-8C62-112A42D682E7}"/>
              </a:ext>
            </a:extLst>
          </p:cNvPr>
          <p:cNvSpPr/>
          <p:nvPr/>
        </p:nvSpPr>
        <p:spPr>
          <a:xfrm>
            <a:off x="7462349" y="1748019"/>
            <a:ext cx="1523999" cy="612648"/>
          </a:xfrm>
          <a:prstGeom prst="wedgeRoundRectCallout">
            <a:avLst>
              <a:gd name="adj1" fmla="val -70944"/>
              <a:gd name="adj2" fmla="val 11866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I am the leader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26568-3623-9948-9B95-D997E03BA274}"/>
              </a:ext>
            </a:extLst>
          </p:cNvPr>
          <p:cNvGrpSpPr/>
          <p:nvPr/>
        </p:nvGrpSpPr>
        <p:grpSpPr>
          <a:xfrm>
            <a:off x="1162782" y="1486975"/>
            <a:ext cx="1376778" cy="325714"/>
            <a:chOff x="765985" y="1493133"/>
            <a:chExt cx="1376778" cy="3257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03C811-B689-C542-AE11-E4EB5DCAA2DF}"/>
                </a:ext>
              </a:extLst>
            </p:cNvPr>
            <p:cNvSpPr/>
            <p:nvPr/>
          </p:nvSpPr>
          <p:spPr>
            <a:xfrm>
              <a:off x="765985" y="1493133"/>
              <a:ext cx="1376778" cy="32571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94FB0F-0D1A-D542-9C08-3C9F04BA83A2}"/>
                </a:ext>
              </a:extLst>
            </p:cNvPr>
            <p:cNvSpPr/>
            <p:nvPr/>
          </p:nvSpPr>
          <p:spPr>
            <a:xfrm>
              <a:off x="832494" y="1525813"/>
              <a:ext cx="347241" cy="2286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9C71AB-2393-5A42-BEF9-20463FB969F2}"/>
                </a:ext>
              </a:extLst>
            </p:cNvPr>
            <p:cNvSpPr/>
            <p:nvPr/>
          </p:nvSpPr>
          <p:spPr>
            <a:xfrm>
              <a:off x="1274908" y="1525813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7267D1-F394-2245-B9E2-F25734B2DE38}"/>
                </a:ext>
              </a:extLst>
            </p:cNvPr>
            <p:cNvSpPr/>
            <p:nvPr/>
          </p:nvSpPr>
          <p:spPr>
            <a:xfrm>
              <a:off x="1717323" y="1525813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4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FAB2539-9B36-B946-BAEC-50AC3DEDD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656" y="3459382"/>
            <a:ext cx="1190746" cy="1190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150F-F8FD-1745-9770-313E2D9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Bitcoin Consensus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A95BE-77A2-0A4D-9AB1-F49F428BD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3576" y="2017735"/>
            <a:ext cx="1190746" cy="1190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0DD83-2B78-7744-BA3F-9E3FB708F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280" y="2753644"/>
            <a:ext cx="1190746" cy="119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51E5A-1E31-5649-AA39-7BC691F52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929" y="2673520"/>
            <a:ext cx="1190746" cy="11907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06E29B2-2118-BE45-A0B2-824264745F57}"/>
              </a:ext>
            </a:extLst>
          </p:cNvPr>
          <p:cNvSpPr/>
          <p:nvPr/>
        </p:nvSpPr>
        <p:spPr>
          <a:xfrm>
            <a:off x="4871550" y="1985561"/>
            <a:ext cx="4114799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445E51-45FE-1348-B516-23FA317064F1}"/>
              </a:ext>
            </a:extLst>
          </p:cNvPr>
          <p:cNvCxnSpPr>
            <a:cxnSpLocks/>
          </p:cNvCxnSpPr>
          <p:nvPr/>
        </p:nvCxnSpPr>
        <p:spPr>
          <a:xfrm flipV="1">
            <a:off x="5837037" y="2861969"/>
            <a:ext cx="737189" cy="4622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982DC-F471-4043-84E3-62CA3FFFC3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00689" y="3349017"/>
            <a:ext cx="2091591" cy="148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5ADC7-F1E1-2C44-8C37-8235035F6D58}"/>
              </a:ext>
            </a:extLst>
          </p:cNvPr>
          <p:cNvCxnSpPr>
            <a:cxnSpLocks/>
          </p:cNvCxnSpPr>
          <p:nvPr/>
        </p:nvCxnSpPr>
        <p:spPr>
          <a:xfrm>
            <a:off x="5541690" y="3902389"/>
            <a:ext cx="791886" cy="4242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39BDE5-0DC7-1045-A553-30D2B1763D42}"/>
              </a:ext>
            </a:extLst>
          </p:cNvPr>
          <p:cNvCxnSpPr>
            <a:cxnSpLocks/>
          </p:cNvCxnSpPr>
          <p:nvPr/>
        </p:nvCxnSpPr>
        <p:spPr>
          <a:xfrm>
            <a:off x="7456580" y="2621226"/>
            <a:ext cx="534921" cy="4330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99CA15-6EEB-8849-B608-EAFF0ECA5EAA}"/>
              </a:ext>
            </a:extLst>
          </p:cNvPr>
          <p:cNvCxnSpPr>
            <a:cxnSpLocks/>
          </p:cNvCxnSpPr>
          <p:nvPr/>
        </p:nvCxnSpPr>
        <p:spPr>
          <a:xfrm flipV="1">
            <a:off x="7263669" y="3778753"/>
            <a:ext cx="922050" cy="461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E965AF-7106-1447-A363-90186C3FAD9A}"/>
              </a:ext>
            </a:extLst>
          </p:cNvPr>
          <p:cNvCxnSpPr>
            <a:cxnSpLocks/>
          </p:cNvCxnSpPr>
          <p:nvPr/>
        </p:nvCxnSpPr>
        <p:spPr>
          <a:xfrm flipH="1" flipV="1">
            <a:off x="6983231" y="3173700"/>
            <a:ext cx="1179037" cy="4275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5C0070-60E7-5F43-86CC-134107329652}"/>
              </a:ext>
            </a:extLst>
          </p:cNvPr>
          <p:cNvCxnSpPr>
            <a:cxnSpLocks/>
          </p:cNvCxnSpPr>
          <p:nvPr/>
        </p:nvCxnSpPr>
        <p:spPr>
          <a:xfrm flipV="1">
            <a:off x="6615711" y="3197176"/>
            <a:ext cx="118696" cy="6119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9124E3-1C19-5441-9162-63C63318DF15}"/>
              </a:ext>
            </a:extLst>
          </p:cNvPr>
          <p:cNvSpPr txBox="1"/>
          <p:nvPr/>
        </p:nvSpPr>
        <p:spPr>
          <a:xfrm>
            <a:off x="99143" y="2091220"/>
            <a:ext cx="619294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Selected miner is paid 6.25 BTC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 </a:t>
            </a:r>
            <a:r>
              <a:rPr lang="en-US" b="1" dirty="0" err="1">
                <a:latin typeface="+mn-lt"/>
              </a:rPr>
              <a:t>coinbase</a:t>
            </a:r>
            <a:r>
              <a:rPr lang="en-US" b="1" dirty="0">
                <a:latin typeface="+mn-lt"/>
              </a:rPr>
              <a:t> Tx  </a:t>
            </a:r>
            <a:r>
              <a:rPr lang="en-US" dirty="0">
                <a:latin typeface="+mn-lt"/>
              </a:rPr>
              <a:t>(first Tx in the block)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Only way new BTC is created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Block reward halves every four years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latin typeface="+mn-lt"/>
              </a:rPr>
              <a:t>	⇒  max 21M BTC  </a:t>
            </a:r>
            <a:r>
              <a:rPr lang="en-US" sz="2000" dirty="0">
                <a:latin typeface="+mn-lt"/>
              </a:rPr>
              <a:t>(currently 18.75M BTC</a:t>
            </a:r>
            <a:r>
              <a:rPr lang="en-US" dirty="0">
                <a:latin typeface="+mn-lt"/>
              </a:rPr>
              <a:t>)</a:t>
            </a:r>
          </a:p>
          <a:p>
            <a:pPr algn="l"/>
            <a:endParaRPr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Note:  miner chooses order of Tx in 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D81E1-2C40-7E4A-9205-A37C4263F6C7}"/>
              </a:ext>
            </a:extLst>
          </p:cNvPr>
          <p:cNvCxnSpPr/>
          <p:nvPr/>
        </p:nvCxnSpPr>
        <p:spPr>
          <a:xfrm>
            <a:off x="324091" y="1388147"/>
            <a:ext cx="8362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3C221A-6FEF-824B-B54B-23EFE4AF33BD}"/>
              </a:ext>
            </a:extLst>
          </p:cNvPr>
          <p:cNvCxnSpPr/>
          <p:nvPr/>
        </p:nvCxnSpPr>
        <p:spPr>
          <a:xfrm>
            <a:off x="324090" y="1910937"/>
            <a:ext cx="8362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DC6552-E1B8-4D4C-851D-132B1E993E20}"/>
              </a:ext>
            </a:extLst>
          </p:cNvPr>
          <p:cNvSpPr txBox="1"/>
          <p:nvPr/>
        </p:nvSpPr>
        <p:spPr>
          <a:xfrm>
            <a:off x="555585" y="9838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4B6471E4-C4D5-A946-8C62-112A42D682E7}"/>
              </a:ext>
            </a:extLst>
          </p:cNvPr>
          <p:cNvSpPr/>
          <p:nvPr/>
        </p:nvSpPr>
        <p:spPr>
          <a:xfrm>
            <a:off x="7467402" y="1858495"/>
            <a:ext cx="1518946" cy="502171"/>
          </a:xfrm>
          <a:prstGeom prst="wedgeRoundRectCallout">
            <a:avLst>
              <a:gd name="adj1" fmla="val -70944"/>
              <a:gd name="adj2" fmla="val 11866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6.25 BTC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26568-3623-9948-9B95-D997E03BA274}"/>
              </a:ext>
            </a:extLst>
          </p:cNvPr>
          <p:cNvGrpSpPr/>
          <p:nvPr/>
        </p:nvGrpSpPr>
        <p:grpSpPr>
          <a:xfrm>
            <a:off x="1162782" y="1486975"/>
            <a:ext cx="1376778" cy="325714"/>
            <a:chOff x="765985" y="1493133"/>
            <a:chExt cx="1376778" cy="3257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03C811-B689-C542-AE11-E4EB5DCAA2DF}"/>
                </a:ext>
              </a:extLst>
            </p:cNvPr>
            <p:cNvSpPr/>
            <p:nvPr/>
          </p:nvSpPr>
          <p:spPr>
            <a:xfrm>
              <a:off x="765985" y="1493133"/>
              <a:ext cx="1376778" cy="32571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94FB0F-0D1A-D542-9C08-3C9F04BA83A2}"/>
                </a:ext>
              </a:extLst>
            </p:cNvPr>
            <p:cNvSpPr/>
            <p:nvPr/>
          </p:nvSpPr>
          <p:spPr>
            <a:xfrm>
              <a:off x="832494" y="1525813"/>
              <a:ext cx="347241" cy="2286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9C71AB-2393-5A42-BEF9-20463FB969F2}"/>
                </a:ext>
              </a:extLst>
            </p:cNvPr>
            <p:cNvSpPr/>
            <p:nvPr/>
          </p:nvSpPr>
          <p:spPr>
            <a:xfrm>
              <a:off x="1274908" y="1525813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7267D1-F394-2245-B9E2-F25734B2DE38}"/>
                </a:ext>
              </a:extLst>
            </p:cNvPr>
            <p:cNvSpPr/>
            <p:nvPr/>
          </p:nvSpPr>
          <p:spPr>
            <a:xfrm>
              <a:off x="1717323" y="1525813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4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719F-48AF-E541-A3B8-0B94363C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Consensus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AFD2-45F2-6B47-8FA2-6F75914C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1065869"/>
            <a:ext cx="8749862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Very informal properties of Bitcoin consensus layer: </a:t>
            </a:r>
          </a:p>
          <a:p>
            <a:pPr marL="400050" lvl="1" indent="0">
              <a:spcBef>
                <a:spcPts val="2976"/>
              </a:spcBef>
              <a:buNone/>
            </a:pPr>
            <a:r>
              <a:rPr lang="en-US" sz="2400" b="1" dirty="0"/>
              <a:t>Persistence</a:t>
            </a:r>
            <a:r>
              <a:rPr lang="en-US" sz="2400" dirty="0"/>
              <a:t>:  </a:t>
            </a:r>
          </a:p>
          <a:p>
            <a:pPr lvl="1"/>
            <a:r>
              <a:rPr lang="en-US" sz="2400" dirty="0"/>
              <a:t>To remove a block, need to convince 51% of mining power </a:t>
            </a:r>
            <a:r>
              <a:rPr lang="en-US" b="1" dirty="0"/>
              <a:t>*</a:t>
            </a:r>
            <a:endParaRPr lang="en-US" sz="2400" dirty="0"/>
          </a:p>
          <a:p>
            <a:pPr marL="400050" lvl="1" indent="0">
              <a:spcBef>
                <a:spcPts val="2976"/>
              </a:spcBef>
              <a:buNone/>
            </a:pPr>
            <a:r>
              <a:rPr lang="en-US" sz="2400" b="1" dirty="0"/>
              <a:t>Liveness</a:t>
            </a:r>
            <a:r>
              <a:rPr lang="en-US" sz="2400" dirty="0"/>
              <a:t>:  </a:t>
            </a:r>
          </a:p>
          <a:p>
            <a:pPr lvl="1"/>
            <a:r>
              <a:rPr lang="en-US" sz="2400" dirty="0"/>
              <a:t>To block a Tx from being posted, need to convince 51% of </a:t>
            </a:r>
            <a:br>
              <a:rPr lang="en-US" sz="2400" dirty="0"/>
            </a:br>
            <a:r>
              <a:rPr lang="en-US" sz="2400" dirty="0"/>
              <a:t>mining power</a:t>
            </a:r>
            <a:r>
              <a:rPr lang="en-US" sz="2400" b="1" dirty="0"/>
              <a:t> **</a:t>
            </a:r>
          </a:p>
          <a:p>
            <a:pPr marL="457200" lvl="1" indent="0">
              <a:buNone/>
            </a:pPr>
            <a:r>
              <a:rPr lang="en-US" sz="2400" b="1" dirty="0"/>
              <a:t>			</a:t>
            </a:r>
            <a:r>
              <a:rPr lang="en-US" sz="2000" dirty="0"/>
              <a:t>(some sub 50% censorship attacks, such as feather forks)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8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92129</TotalTime>
  <Words>3141</Words>
  <Application>Microsoft Macintosh PowerPoint</Application>
  <PresentationFormat>On-screen Show (16:9)</PresentationFormat>
  <Paragraphs>548</Paragraphs>
  <Slides>54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Office Theme</vt:lpstr>
      <vt:lpstr>Mechanics of Bitcoin and Wallet</vt:lpstr>
      <vt:lpstr>What You Learnt Last Week</vt:lpstr>
      <vt:lpstr>What You Will Learn Today</vt:lpstr>
      <vt:lpstr>Overview of Consensus Layer</vt:lpstr>
      <vt:lpstr>Bitcoin Consensus Layer</vt:lpstr>
      <vt:lpstr>Bitcoin Consensus Layer</vt:lpstr>
      <vt:lpstr>Bitcoin Consensus Layer</vt:lpstr>
      <vt:lpstr>Bitcoin Consensus Layer</vt:lpstr>
      <vt:lpstr>Bitcoin Consensus Layer</vt:lpstr>
      <vt:lpstr>Bitcoin’s Blockchain</vt:lpstr>
      <vt:lpstr>Bitcoin’s Blockchain:   A sequence of block headers, 80 bytes each</vt:lpstr>
      <vt:lpstr>Bitcoin’s blockchain:   A sequence of block headers, 80 bytes each</vt:lpstr>
      <vt:lpstr>An example   (Sep. 2020)</vt:lpstr>
      <vt:lpstr>Block 648493</vt:lpstr>
      <vt:lpstr>Bitcoin’s Transactions</vt:lpstr>
      <vt:lpstr>Tx sequence</vt:lpstr>
      <vt:lpstr>Tx structure   (non-coinbase)</vt:lpstr>
      <vt:lpstr>Example</vt:lpstr>
      <vt:lpstr>Example</vt:lpstr>
      <vt:lpstr>Validating Tx2</vt:lpstr>
      <vt:lpstr>An example  (block 648493)      [2826 Tx]</vt:lpstr>
      <vt:lpstr>Tx fees</vt:lpstr>
      <vt:lpstr>All value in Bitcoin is held in UTXOs </vt:lpstr>
      <vt:lpstr>Focusing on Tx2:     TxInp[0]</vt:lpstr>
      <vt:lpstr>Bitcoin’s Script</vt:lpstr>
      <vt:lpstr>Bitcoin Scripting Language</vt:lpstr>
      <vt:lpstr>Bitcoin Script Execution Example</vt:lpstr>
      <vt:lpstr>Bitcoin Script</vt:lpstr>
      <vt:lpstr>Bitcoin Script</vt:lpstr>
      <vt:lpstr>Bitcoin Script</vt:lpstr>
      <vt:lpstr>Example: a common script</vt:lpstr>
      <vt:lpstr>Transaction types:   (1) P2PKH</vt:lpstr>
      <vt:lpstr>Transaction Types:   (1) P2PKH</vt:lpstr>
      <vt:lpstr>Transaction Types:   (1) P2PKH</vt:lpstr>
      <vt:lpstr>P2PKH:   Comments</vt:lpstr>
      <vt:lpstr>Segregated Witness</vt:lpstr>
      <vt:lpstr>Transaction Types: (2) P2SH:  pay to script hash</vt:lpstr>
      <vt:lpstr>P2SH</vt:lpstr>
      <vt:lpstr>Example P2SH:    Multisig</vt:lpstr>
      <vt:lpstr>Abstractly …</vt:lpstr>
      <vt:lpstr>Example Bitcoin scripts</vt:lpstr>
      <vt:lpstr>Protecting Assets with a Co-signatory</vt:lpstr>
      <vt:lpstr>Escrow Service</vt:lpstr>
      <vt:lpstr>Escrow Service:  A Dispute</vt:lpstr>
      <vt:lpstr>Cross Chain Atomic Swap</vt:lpstr>
      <vt:lpstr>Managing Crypto Assets:  Wallets</vt:lpstr>
      <vt:lpstr>Managing secret keys</vt:lpstr>
      <vt:lpstr>Managing lots of secret keys</vt:lpstr>
      <vt:lpstr>Simplified Payment Verification (SPV)</vt:lpstr>
      <vt:lpstr>Simplified Payment Verification (SPV)</vt:lpstr>
      <vt:lpstr>Hardware Wallet:   Ledger, Trezor, …</vt:lpstr>
      <vt:lpstr>Hardware Wallet:  Backup</vt:lpstr>
      <vt:lpstr>W3 Home Work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Risman Adnan</cp:lastModifiedBy>
  <cp:revision>1318</cp:revision>
  <cp:lastPrinted>2015-09-20T23:02:57Z</cp:lastPrinted>
  <dcterms:created xsi:type="dcterms:W3CDTF">2010-10-17T19:58:05Z</dcterms:created>
  <dcterms:modified xsi:type="dcterms:W3CDTF">2022-03-08T12:12:59Z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C:\Users\r.adnan\Downloads\lecture2 (1).pptx</vt:lpwstr>
  </property>
</Properties>
</file>