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4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bc39ac7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bc39ac7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bc39ac78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bc39ac78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bc39ac78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bc39ac78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bc39ac78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bc39ac78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3bc39ac78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3bc39ac78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3bc39ac78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3bc39ac7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3bc39ac78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3bc39ac78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3bc39ac78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3bc39ac78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2E3F-D64D-F909-5279-48AE2DB1F1A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D"/>
          </a:p>
        </p:txBody>
      </p:sp>
      <p:sp>
        <p:nvSpPr>
          <p:cNvPr id="3" name="Subtitle 2">
            <a:extLst>
              <a:ext uri="{FF2B5EF4-FFF2-40B4-BE49-F238E27FC236}">
                <a16:creationId xmlns:a16="http://schemas.microsoft.com/office/drawing/2014/main" id="{B043261D-BF29-6D95-5965-8D138C731FB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DF2A842C-A11D-FE2C-5D9A-9E60688EDEC5}"/>
              </a:ext>
            </a:extLst>
          </p:cNvPr>
          <p:cNvSpPr>
            <a:spLocks noGrp="1"/>
          </p:cNvSpPr>
          <p:nvPr>
            <p:ph type="dt" sz="half" idx="10"/>
          </p:nvPr>
        </p:nvSpPr>
        <p:spPr/>
        <p:txBody>
          <a:bodyPr/>
          <a:lstStyle/>
          <a:p>
            <a:fld id="{DD8CF3A2-807C-4387-A964-399BE7DB7FF2}" type="datetimeFigureOut">
              <a:rPr lang="en-ID" smtClean="0"/>
              <a:t>09/07/2022</a:t>
            </a:fld>
            <a:endParaRPr lang="en-ID"/>
          </a:p>
        </p:txBody>
      </p:sp>
      <p:sp>
        <p:nvSpPr>
          <p:cNvPr id="5" name="Footer Placeholder 4">
            <a:extLst>
              <a:ext uri="{FF2B5EF4-FFF2-40B4-BE49-F238E27FC236}">
                <a16:creationId xmlns:a16="http://schemas.microsoft.com/office/drawing/2014/main" id="{2B49FA2D-4802-F8B8-FFF1-F71C2DAF9D1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F2C9595-DBF1-6060-BFA3-1B97E63672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71009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B9B-A1A8-30EE-F910-258228E9F80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9D8C5C3-24DA-A746-825C-37283224A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C302A03-BFD3-E9D6-E22E-EDA988D9955F}"/>
              </a:ext>
            </a:extLst>
          </p:cNvPr>
          <p:cNvSpPr>
            <a:spLocks noGrp="1"/>
          </p:cNvSpPr>
          <p:nvPr>
            <p:ph type="dt" sz="half" idx="10"/>
          </p:nvPr>
        </p:nvSpPr>
        <p:spPr/>
        <p:txBody>
          <a:bodyPr/>
          <a:lstStyle/>
          <a:p>
            <a:fld id="{DD8CF3A2-807C-4387-A964-399BE7DB7FF2}" type="datetimeFigureOut">
              <a:rPr lang="en-ID" smtClean="0"/>
              <a:t>09/07/2022</a:t>
            </a:fld>
            <a:endParaRPr lang="en-ID"/>
          </a:p>
        </p:txBody>
      </p:sp>
      <p:sp>
        <p:nvSpPr>
          <p:cNvPr id="5" name="Footer Placeholder 4">
            <a:extLst>
              <a:ext uri="{FF2B5EF4-FFF2-40B4-BE49-F238E27FC236}">
                <a16:creationId xmlns:a16="http://schemas.microsoft.com/office/drawing/2014/main" id="{B415ABCE-9741-3C14-5B7D-CE23D6B5A5D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A9FB15D-BB2A-967C-C303-DD86FAFF8C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16027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0E7E18-F408-DA59-B09D-FAA88A01E8A5}"/>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A181DFB-CD6E-6348-94AF-B9C3BEC3A74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0673C02-72FA-112A-BCB4-FE3FD90A5CCC}"/>
              </a:ext>
            </a:extLst>
          </p:cNvPr>
          <p:cNvSpPr>
            <a:spLocks noGrp="1"/>
          </p:cNvSpPr>
          <p:nvPr>
            <p:ph type="dt" sz="half" idx="10"/>
          </p:nvPr>
        </p:nvSpPr>
        <p:spPr/>
        <p:txBody>
          <a:bodyPr/>
          <a:lstStyle/>
          <a:p>
            <a:fld id="{DD8CF3A2-807C-4387-A964-399BE7DB7FF2}" type="datetimeFigureOut">
              <a:rPr lang="en-ID" smtClean="0"/>
              <a:t>09/07/2022</a:t>
            </a:fld>
            <a:endParaRPr lang="en-ID"/>
          </a:p>
        </p:txBody>
      </p:sp>
      <p:sp>
        <p:nvSpPr>
          <p:cNvPr id="5" name="Footer Placeholder 4">
            <a:extLst>
              <a:ext uri="{FF2B5EF4-FFF2-40B4-BE49-F238E27FC236}">
                <a16:creationId xmlns:a16="http://schemas.microsoft.com/office/drawing/2014/main" id="{710FE371-BDD3-BD79-FF8B-D265C9EFA12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137B0EA-B4EC-6160-6341-6049ABEF50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04496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3243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DEAA-CF6C-B1B6-8574-576133557CC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E73E2D4-803B-9288-6A30-CB68A01074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5461F21-CC1D-CEFD-817E-D972995146B1}"/>
              </a:ext>
            </a:extLst>
          </p:cNvPr>
          <p:cNvSpPr>
            <a:spLocks noGrp="1"/>
          </p:cNvSpPr>
          <p:nvPr>
            <p:ph type="dt" sz="half" idx="10"/>
          </p:nvPr>
        </p:nvSpPr>
        <p:spPr/>
        <p:txBody>
          <a:bodyPr/>
          <a:lstStyle/>
          <a:p>
            <a:fld id="{DD8CF3A2-807C-4387-A964-399BE7DB7FF2}" type="datetimeFigureOut">
              <a:rPr lang="en-ID" smtClean="0"/>
              <a:t>09/07/2022</a:t>
            </a:fld>
            <a:endParaRPr lang="en-ID"/>
          </a:p>
        </p:txBody>
      </p:sp>
      <p:sp>
        <p:nvSpPr>
          <p:cNvPr id="5" name="Footer Placeholder 4">
            <a:extLst>
              <a:ext uri="{FF2B5EF4-FFF2-40B4-BE49-F238E27FC236}">
                <a16:creationId xmlns:a16="http://schemas.microsoft.com/office/drawing/2014/main" id="{DB3F4526-109D-6CFE-6F32-5427433DE8C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E09F819-6E85-277A-92F0-7B7F158E3C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7816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0F53-1BBF-1474-8138-5062D0D6B007}"/>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D801DC6B-27C7-150D-EECD-5917D42A406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E2298-985D-0F9C-EDE0-96D9A11F7153}"/>
              </a:ext>
            </a:extLst>
          </p:cNvPr>
          <p:cNvSpPr>
            <a:spLocks noGrp="1"/>
          </p:cNvSpPr>
          <p:nvPr>
            <p:ph type="dt" sz="half" idx="10"/>
          </p:nvPr>
        </p:nvSpPr>
        <p:spPr/>
        <p:txBody>
          <a:bodyPr/>
          <a:lstStyle/>
          <a:p>
            <a:fld id="{DD8CF3A2-807C-4387-A964-399BE7DB7FF2}" type="datetimeFigureOut">
              <a:rPr lang="en-ID" smtClean="0"/>
              <a:t>09/07/2022</a:t>
            </a:fld>
            <a:endParaRPr lang="en-ID"/>
          </a:p>
        </p:txBody>
      </p:sp>
      <p:sp>
        <p:nvSpPr>
          <p:cNvPr id="5" name="Footer Placeholder 4">
            <a:extLst>
              <a:ext uri="{FF2B5EF4-FFF2-40B4-BE49-F238E27FC236}">
                <a16:creationId xmlns:a16="http://schemas.microsoft.com/office/drawing/2014/main" id="{2B9B49C6-6261-20BE-4BDA-D74DDEDF2A1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26A272C-52BA-C151-CF0A-3230025D6D1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80584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B3F1-6980-9532-FD0C-7B263C774F9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050FFDE-A440-FA10-DEE7-CC51721311F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F10F707-A72D-4F1A-B8EB-C16F9AB4958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37C2B1F2-5FB1-CA2C-A1F6-090AC7D0C30C}"/>
              </a:ext>
            </a:extLst>
          </p:cNvPr>
          <p:cNvSpPr>
            <a:spLocks noGrp="1"/>
          </p:cNvSpPr>
          <p:nvPr>
            <p:ph type="dt" sz="half" idx="10"/>
          </p:nvPr>
        </p:nvSpPr>
        <p:spPr/>
        <p:txBody>
          <a:bodyPr/>
          <a:lstStyle/>
          <a:p>
            <a:fld id="{DD8CF3A2-807C-4387-A964-399BE7DB7FF2}" type="datetimeFigureOut">
              <a:rPr lang="en-ID" smtClean="0"/>
              <a:t>09/07/2022</a:t>
            </a:fld>
            <a:endParaRPr lang="en-ID"/>
          </a:p>
        </p:txBody>
      </p:sp>
      <p:sp>
        <p:nvSpPr>
          <p:cNvPr id="6" name="Footer Placeholder 5">
            <a:extLst>
              <a:ext uri="{FF2B5EF4-FFF2-40B4-BE49-F238E27FC236}">
                <a16:creationId xmlns:a16="http://schemas.microsoft.com/office/drawing/2014/main" id="{44B8B9A1-C077-06D3-443F-66E613BCF32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FBDF6C0-FE23-782A-EA10-937CEB0FEC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86673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6EB1-D79E-E9D3-6342-DB02FCE3C5FB}"/>
              </a:ext>
            </a:extLst>
          </p:cNvPr>
          <p:cNvSpPr>
            <a:spLocks noGrp="1"/>
          </p:cNvSpPr>
          <p:nvPr>
            <p:ph type="title"/>
          </p:nvPr>
        </p:nvSpPr>
        <p:spPr>
          <a:xfrm>
            <a:off x="629841" y="273844"/>
            <a:ext cx="7886700" cy="994172"/>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C64BC73-1F03-AABC-A6CD-962EF8853BD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8902C6A-29EA-9C5E-85DB-1AFC011DF5F0}"/>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185A33C0-B364-F672-4CF3-DD451ADBCCF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5FCD3-226A-F7C7-8C89-4D5B3833F3D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BD7CAC9-A5B8-7BA2-A08B-01127E628949}"/>
              </a:ext>
            </a:extLst>
          </p:cNvPr>
          <p:cNvSpPr>
            <a:spLocks noGrp="1"/>
          </p:cNvSpPr>
          <p:nvPr>
            <p:ph type="dt" sz="half" idx="10"/>
          </p:nvPr>
        </p:nvSpPr>
        <p:spPr/>
        <p:txBody>
          <a:bodyPr/>
          <a:lstStyle/>
          <a:p>
            <a:fld id="{DD8CF3A2-807C-4387-A964-399BE7DB7FF2}" type="datetimeFigureOut">
              <a:rPr lang="en-ID" smtClean="0"/>
              <a:t>09/07/2022</a:t>
            </a:fld>
            <a:endParaRPr lang="en-ID"/>
          </a:p>
        </p:txBody>
      </p:sp>
      <p:sp>
        <p:nvSpPr>
          <p:cNvPr id="8" name="Footer Placeholder 7">
            <a:extLst>
              <a:ext uri="{FF2B5EF4-FFF2-40B4-BE49-F238E27FC236}">
                <a16:creationId xmlns:a16="http://schemas.microsoft.com/office/drawing/2014/main" id="{100180DE-B4E0-F23F-2455-250A5192DCE8}"/>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68890AE-E838-B8EE-642C-6F797B8F5B5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80372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ED97-F186-283B-C2A7-BF7BFBE3536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736952FD-3A20-9CF6-D169-22250436F2B9}"/>
              </a:ext>
            </a:extLst>
          </p:cNvPr>
          <p:cNvSpPr>
            <a:spLocks noGrp="1"/>
          </p:cNvSpPr>
          <p:nvPr>
            <p:ph type="dt" sz="half" idx="10"/>
          </p:nvPr>
        </p:nvSpPr>
        <p:spPr/>
        <p:txBody>
          <a:bodyPr/>
          <a:lstStyle/>
          <a:p>
            <a:fld id="{DD8CF3A2-807C-4387-A964-399BE7DB7FF2}" type="datetimeFigureOut">
              <a:rPr lang="en-ID" smtClean="0"/>
              <a:t>09/07/2022</a:t>
            </a:fld>
            <a:endParaRPr lang="en-ID"/>
          </a:p>
        </p:txBody>
      </p:sp>
      <p:sp>
        <p:nvSpPr>
          <p:cNvPr id="4" name="Footer Placeholder 3">
            <a:extLst>
              <a:ext uri="{FF2B5EF4-FFF2-40B4-BE49-F238E27FC236}">
                <a16:creationId xmlns:a16="http://schemas.microsoft.com/office/drawing/2014/main" id="{59E5AA8C-155C-9413-05F1-F9A56AA0367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1DD60F70-F269-1B7B-BD9B-AD7DA1DC24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73630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4F6A0C-CEF3-4C23-6087-CE5410E7AD9F}"/>
              </a:ext>
            </a:extLst>
          </p:cNvPr>
          <p:cNvSpPr>
            <a:spLocks noGrp="1"/>
          </p:cNvSpPr>
          <p:nvPr>
            <p:ph type="dt" sz="half" idx="10"/>
          </p:nvPr>
        </p:nvSpPr>
        <p:spPr/>
        <p:txBody>
          <a:bodyPr/>
          <a:lstStyle/>
          <a:p>
            <a:fld id="{DD8CF3A2-807C-4387-A964-399BE7DB7FF2}" type="datetimeFigureOut">
              <a:rPr lang="en-ID" smtClean="0"/>
              <a:t>09/07/2022</a:t>
            </a:fld>
            <a:endParaRPr lang="en-ID"/>
          </a:p>
        </p:txBody>
      </p:sp>
      <p:sp>
        <p:nvSpPr>
          <p:cNvPr id="3" name="Footer Placeholder 2">
            <a:extLst>
              <a:ext uri="{FF2B5EF4-FFF2-40B4-BE49-F238E27FC236}">
                <a16:creationId xmlns:a16="http://schemas.microsoft.com/office/drawing/2014/main" id="{DBFBB27F-43F4-CFF0-AD0F-6683163B7722}"/>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BBF6105-D3BE-A2F0-61C8-E2DF31AFA3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821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2F81-C213-B4BE-48AA-E70A85AD071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7891CDD1-08E6-144C-3E13-B9365E8778B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F40EC5B-8D67-3ECA-5FC1-2F6F95E81A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80C16AE-631B-A0FF-792B-FE8A609D745D}"/>
              </a:ext>
            </a:extLst>
          </p:cNvPr>
          <p:cNvSpPr>
            <a:spLocks noGrp="1"/>
          </p:cNvSpPr>
          <p:nvPr>
            <p:ph type="dt" sz="half" idx="10"/>
          </p:nvPr>
        </p:nvSpPr>
        <p:spPr/>
        <p:txBody>
          <a:bodyPr/>
          <a:lstStyle/>
          <a:p>
            <a:fld id="{DD8CF3A2-807C-4387-A964-399BE7DB7FF2}" type="datetimeFigureOut">
              <a:rPr lang="en-ID" smtClean="0"/>
              <a:t>09/07/2022</a:t>
            </a:fld>
            <a:endParaRPr lang="en-ID"/>
          </a:p>
        </p:txBody>
      </p:sp>
      <p:sp>
        <p:nvSpPr>
          <p:cNvPr id="6" name="Footer Placeholder 5">
            <a:extLst>
              <a:ext uri="{FF2B5EF4-FFF2-40B4-BE49-F238E27FC236}">
                <a16:creationId xmlns:a16="http://schemas.microsoft.com/office/drawing/2014/main" id="{69B1AE6E-21DC-29F5-5CA4-075483D4CE4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F64465E-3BAC-89D5-01EA-2A30D982DA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11400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73B6-A9FD-A6A1-90FB-09D7F6654E5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8BCFEE58-656A-8C6A-F84D-0EC9B73C3A5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D"/>
          </a:p>
        </p:txBody>
      </p:sp>
      <p:sp>
        <p:nvSpPr>
          <p:cNvPr id="4" name="Text Placeholder 3">
            <a:extLst>
              <a:ext uri="{FF2B5EF4-FFF2-40B4-BE49-F238E27FC236}">
                <a16:creationId xmlns:a16="http://schemas.microsoft.com/office/drawing/2014/main" id="{8CF9B91F-72B7-8979-6E7B-93914A64466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14BBA74-D549-6219-EDB6-C1346AB762C7}"/>
              </a:ext>
            </a:extLst>
          </p:cNvPr>
          <p:cNvSpPr>
            <a:spLocks noGrp="1"/>
          </p:cNvSpPr>
          <p:nvPr>
            <p:ph type="dt" sz="half" idx="10"/>
          </p:nvPr>
        </p:nvSpPr>
        <p:spPr/>
        <p:txBody>
          <a:bodyPr/>
          <a:lstStyle/>
          <a:p>
            <a:fld id="{DD8CF3A2-807C-4387-A964-399BE7DB7FF2}" type="datetimeFigureOut">
              <a:rPr lang="en-ID" smtClean="0"/>
              <a:t>09/07/2022</a:t>
            </a:fld>
            <a:endParaRPr lang="en-ID"/>
          </a:p>
        </p:txBody>
      </p:sp>
      <p:sp>
        <p:nvSpPr>
          <p:cNvPr id="6" name="Footer Placeholder 5">
            <a:extLst>
              <a:ext uri="{FF2B5EF4-FFF2-40B4-BE49-F238E27FC236}">
                <a16:creationId xmlns:a16="http://schemas.microsoft.com/office/drawing/2014/main" id="{A339665D-56DF-186F-E841-91011F23D8F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90E4138-9291-0DA2-1008-8063722704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63938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8802C-33BC-D6F0-9AF8-7CE784F13B6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9A8DE2C-43FB-37E2-C0CD-68B3BC56194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B0CD913-4135-A688-EF10-B3B1BEB891D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D8CF3A2-807C-4387-A964-399BE7DB7FF2}" type="datetimeFigureOut">
              <a:rPr lang="en-ID" smtClean="0"/>
              <a:t>09/07/2022</a:t>
            </a:fld>
            <a:endParaRPr lang="en-ID"/>
          </a:p>
        </p:txBody>
      </p:sp>
      <p:sp>
        <p:nvSpPr>
          <p:cNvPr id="5" name="Footer Placeholder 4">
            <a:extLst>
              <a:ext uri="{FF2B5EF4-FFF2-40B4-BE49-F238E27FC236}">
                <a16:creationId xmlns:a16="http://schemas.microsoft.com/office/drawing/2014/main" id="{2FEEDADD-D36C-25FF-1E41-C4D094493A8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A23A158-988A-BB1C-3ACB-39AF337962C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4760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rytic/solc-select" TargetMode="External"/><Relationship Id="rId2" Type="http://schemas.openxmlformats.org/officeDocument/2006/relationships/hyperlink" Target="https://github.com/crytic/slither" TargetMode="External"/><Relationship Id="rId1" Type="http://schemas.openxmlformats.org/officeDocument/2006/relationships/slideLayout" Target="../slideLayouts/slideLayout12.xml"/><Relationship Id="rId6" Type="http://schemas.openxmlformats.org/officeDocument/2006/relationships/hyperlink" Target="https://github.com/trailofbits/eth-security-toolbox" TargetMode="External"/><Relationship Id="rId5" Type="http://schemas.openxmlformats.org/officeDocument/2006/relationships/hyperlink" Target="https://docs.docker.com/get-docker/" TargetMode="External"/><Relationship Id="rId4" Type="http://schemas.openxmlformats.org/officeDocument/2006/relationships/hyperlink" Target="https://github.com/crytic/echidn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Lesson 18</a:t>
            </a:r>
            <a:endParaRPr/>
          </a:p>
        </p:txBody>
      </p:sp>
      <p:sp>
        <p:nvSpPr>
          <p:cNvPr id="86" name="Google Shape;86;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Security &amp; Auditing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124D-0462-D237-9C2D-C594E04E5F6B}"/>
              </a:ext>
            </a:extLst>
          </p:cNvPr>
          <p:cNvSpPr>
            <a:spLocks noGrp="1"/>
          </p:cNvSpPr>
          <p:nvPr>
            <p:ph type="title"/>
          </p:nvPr>
        </p:nvSpPr>
        <p:spPr/>
        <p:txBody>
          <a:bodyPr>
            <a:normAutofit fontScale="90000"/>
          </a:bodyPr>
          <a:lstStyle/>
          <a:p>
            <a:r>
              <a:rPr lang="en-US" dirty="0" err="1"/>
              <a:t>refrensi</a:t>
            </a:r>
            <a:endParaRPr lang="en-ID" dirty="0"/>
          </a:p>
        </p:txBody>
      </p:sp>
      <p:sp>
        <p:nvSpPr>
          <p:cNvPr id="3" name="Text Placeholder 2">
            <a:extLst>
              <a:ext uri="{FF2B5EF4-FFF2-40B4-BE49-F238E27FC236}">
                <a16:creationId xmlns:a16="http://schemas.microsoft.com/office/drawing/2014/main" id="{D41EE3BF-0F5D-6349-452C-2839580AB197}"/>
              </a:ext>
            </a:extLst>
          </p:cNvPr>
          <p:cNvSpPr>
            <a:spLocks noGrp="1"/>
          </p:cNvSpPr>
          <p:nvPr>
            <p:ph type="body" idx="1"/>
          </p:nvPr>
        </p:nvSpPr>
        <p:spPr/>
        <p:txBody>
          <a:bodyPr/>
          <a:lstStyle/>
          <a:p>
            <a:pPr marL="571500" indent="-457200">
              <a:buFont typeface="+mj-lt"/>
              <a:buAutoNum type="arabicPeriod"/>
            </a:pPr>
            <a:r>
              <a:rPr lang="en-ID" dirty="0">
                <a:hlinkClick r:id="rId2"/>
              </a:rPr>
              <a:t>https://github.com/crytic/slither</a:t>
            </a:r>
            <a:endParaRPr lang="en-ID" dirty="0"/>
          </a:p>
          <a:p>
            <a:pPr marL="571500" indent="-457200">
              <a:buFont typeface="+mj-lt"/>
              <a:buAutoNum type="arabicPeriod"/>
            </a:pPr>
            <a:r>
              <a:rPr lang="en-ID" dirty="0">
                <a:hlinkClick r:id="rId3"/>
              </a:rPr>
              <a:t>https://github.com/crytic/solc-select</a:t>
            </a:r>
            <a:endParaRPr lang="en-ID" dirty="0"/>
          </a:p>
          <a:p>
            <a:pPr marL="571500" indent="-457200">
              <a:buFont typeface="+mj-lt"/>
              <a:buAutoNum type="arabicPeriod"/>
            </a:pPr>
            <a:r>
              <a:rPr lang="en-ID" dirty="0">
                <a:hlinkClick r:id="rId4"/>
              </a:rPr>
              <a:t>https://github.com/crytic/echidna</a:t>
            </a:r>
            <a:endParaRPr lang="en-ID" dirty="0"/>
          </a:p>
          <a:p>
            <a:pPr marL="571500" indent="-457200">
              <a:buFont typeface="+mj-lt"/>
              <a:buAutoNum type="arabicPeriod"/>
            </a:pPr>
            <a:r>
              <a:rPr lang="en-ID" dirty="0">
                <a:hlinkClick r:id="rId5"/>
              </a:rPr>
              <a:t>https://docs.docker.com/get-docker/</a:t>
            </a:r>
            <a:endParaRPr lang="en-ID" dirty="0"/>
          </a:p>
          <a:p>
            <a:pPr marL="571500" indent="-457200">
              <a:buFont typeface="+mj-lt"/>
              <a:buAutoNum type="arabicPeriod"/>
            </a:pPr>
            <a:r>
              <a:rPr lang="en-ID">
                <a:hlinkClick r:id="rId6"/>
              </a:rPr>
              <a:t>https://github.com/trailofbits/eth-security-toolbox</a:t>
            </a:r>
            <a:endParaRPr lang="en-ID"/>
          </a:p>
          <a:p>
            <a:pPr marL="114300" indent="0">
              <a:buNone/>
            </a:pPr>
            <a:endParaRPr lang="en-ID"/>
          </a:p>
        </p:txBody>
      </p:sp>
    </p:spTree>
    <p:extLst>
      <p:ext uri="{BB962C8B-B14F-4D97-AF65-F5344CB8AC3E}">
        <p14:creationId xmlns:p14="http://schemas.microsoft.com/office/powerpoint/2010/main" val="329601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270938" y="0"/>
            <a:ext cx="8602133"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Audit Readiness Checklist</a:t>
            </a:r>
            <a:endParaRPr/>
          </a:p>
        </p:txBody>
      </p:sp>
      <p:sp>
        <p:nvSpPr>
          <p:cNvPr id="97" name="Google Shape;9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a:extLst>
              <a:ext uri="{FF2B5EF4-FFF2-40B4-BE49-F238E27FC236}">
                <a16:creationId xmlns:a16="http://schemas.microsoft.com/office/drawing/2014/main" id="{A178982A-EC90-0C47-4409-75D5DAFF160B}"/>
              </a:ext>
            </a:extLst>
          </p:cNvPr>
          <p:cNvPicPr>
            <a:picLocks noChangeAspect="1"/>
          </p:cNvPicPr>
          <p:nvPr/>
        </p:nvPicPr>
        <p:blipFill>
          <a:blip r:embed="rId3"/>
          <a:stretch>
            <a:fillRect/>
          </a:stretch>
        </p:blipFill>
        <p:spPr>
          <a:xfrm>
            <a:off x="1710813" y="1237537"/>
            <a:ext cx="6302477" cy="35434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Slither</a:t>
            </a:r>
            <a:endParaRPr/>
          </a:p>
        </p:txBody>
      </p:sp>
      <p:sp>
        <p:nvSpPr>
          <p:cNvPr id="104" name="Google Shape;104;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a:extLst>
              <a:ext uri="{FF2B5EF4-FFF2-40B4-BE49-F238E27FC236}">
                <a16:creationId xmlns:a16="http://schemas.microsoft.com/office/drawing/2014/main" id="{730D32B6-4B7E-80D3-9B2B-41E537675CDC}"/>
              </a:ext>
            </a:extLst>
          </p:cNvPr>
          <p:cNvPicPr>
            <a:picLocks noChangeAspect="1"/>
          </p:cNvPicPr>
          <p:nvPr/>
        </p:nvPicPr>
        <p:blipFill>
          <a:blip r:embed="rId3"/>
          <a:stretch>
            <a:fillRect/>
          </a:stretch>
        </p:blipFill>
        <p:spPr>
          <a:xfrm>
            <a:off x="1120878" y="909314"/>
            <a:ext cx="7079226" cy="39801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Solc-Select</a:t>
            </a:r>
            <a:endParaRPr/>
          </a:p>
        </p:txBody>
      </p:sp>
      <p:sp>
        <p:nvSpPr>
          <p:cNvPr id="111" name="Google Shape;111;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a:extLst>
              <a:ext uri="{FF2B5EF4-FFF2-40B4-BE49-F238E27FC236}">
                <a16:creationId xmlns:a16="http://schemas.microsoft.com/office/drawing/2014/main" id="{5C6D558D-CF40-51BB-4FB5-41797DEBA82D}"/>
              </a:ext>
            </a:extLst>
          </p:cNvPr>
          <p:cNvPicPr>
            <a:picLocks noChangeAspect="1"/>
          </p:cNvPicPr>
          <p:nvPr/>
        </p:nvPicPr>
        <p:blipFill>
          <a:blip r:embed="rId3"/>
          <a:stretch>
            <a:fillRect/>
          </a:stretch>
        </p:blipFill>
        <p:spPr>
          <a:xfrm>
            <a:off x="1327355" y="1107980"/>
            <a:ext cx="6843252" cy="38474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Fuzzing</a:t>
            </a:r>
            <a:endParaRPr/>
          </a:p>
        </p:txBody>
      </p:sp>
      <p:sp>
        <p:nvSpPr>
          <p:cNvPr id="118" name="Google Shape;118;p18"/>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1200"/>
              </a:spcAft>
              <a:buNone/>
            </a:pPr>
            <a:r>
              <a:rPr lang="en"/>
              <a:t>Dalam pemrograman dan pengembangan perangkat lunak, pengujian fuzzing atau fuzz adalah teknik pengujian perangkat lunak otomatis yang melibatkan penyediaan data yang tidak valid, tidak terduga, atau acak sebagai input ke program komputer. Program ini kemudian dipantau untuk pengecualian seperti crash, gagal asersi kode built-in, atau kebocoran memori potensial. Biasanya, fuzzer digunakan untuk menguji program yang mengambil input terstruktur. Struktur ini ditentukan, misalnya, dalam format file atau protokol dan membedakan input yang valid dari yang tidak valid. Fuzzer yang efektif menghasilkan input semi-valid yang "cukup valid" karena tidak langsung ditolak oleh parser, tetapi menciptakan perilaku tak terduga lebih dalam di program dan "cukup tidak valid" untuk mengekspos kasus sudut yang belum ditangani dengan benar dengan.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Fuzzing and Eth Security Toolbox</a:t>
            </a:r>
            <a:endParaRPr/>
          </a:p>
        </p:txBody>
      </p:sp>
      <p:sp>
        <p:nvSpPr>
          <p:cNvPr id="124" name="Google Shape;124;p19"/>
          <p:cNvSpPr txBox="1">
            <a:spLocks noGrp="1"/>
          </p:cNvSpPr>
          <p:nvPr>
            <p:ph type="body" idx="1"/>
          </p:nvPr>
        </p:nvSpPr>
        <p:spPr>
          <a:xfrm>
            <a:off x="1120876" y="4720263"/>
            <a:ext cx="4515939" cy="488488"/>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ID" dirty="0"/>
              <a:t>https://github.com/crytic/echidna</a:t>
            </a:r>
            <a:endParaRPr dirty="0"/>
          </a:p>
        </p:txBody>
      </p:sp>
      <p:pic>
        <p:nvPicPr>
          <p:cNvPr id="3" name="Picture 2">
            <a:extLst>
              <a:ext uri="{FF2B5EF4-FFF2-40B4-BE49-F238E27FC236}">
                <a16:creationId xmlns:a16="http://schemas.microsoft.com/office/drawing/2014/main" id="{FF1F81DA-D964-BD42-E2EC-7F5E1EB76647}"/>
              </a:ext>
            </a:extLst>
          </p:cNvPr>
          <p:cNvPicPr>
            <a:picLocks noChangeAspect="1"/>
          </p:cNvPicPr>
          <p:nvPr/>
        </p:nvPicPr>
        <p:blipFill>
          <a:blip r:embed="rId3"/>
          <a:stretch>
            <a:fillRect/>
          </a:stretch>
        </p:blipFill>
        <p:spPr>
          <a:xfrm>
            <a:off x="1474837" y="1169188"/>
            <a:ext cx="6046839" cy="33996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Get Docker </a:t>
            </a:r>
            <a:endParaRPr/>
          </a:p>
        </p:txBody>
      </p:sp>
      <p:sp>
        <p:nvSpPr>
          <p:cNvPr id="131" name="Google Shape;131;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Use this link : https://docs.docker.com/get-docker</a:t>
            </a:r>
            <a:endParaRPr dirty="0"/>
          </a:p>
        </p:txBody>
      </p:sp>
      <p:pic>
        <p:nvPicPr>
          <p:cNvPr id="3" name="Picture 2">
            <a:extLst>
              <a:ext uri="{FF2B5EF4-FFF2-40B4-BE49-F238E27FC236}">
                <a16:creationId xmlns:a16="http://schemas.microsoft.com/office/drawing/2014/main" id="{416ED2AB-173F-60DC-9568-351E780A1356}"/>
              </a:ext>
            </a:extLst>
          </p:cNvPr>
          <p:cNvPicPr>
            <a:picLocks noChangeAspect="1"/>
          </p:cNvPicPr>
          <p:nvPr/>
        </p:nvPicPr>
        <p:blipFill>
          <a:blip r:embed="rId3"/>
          <a:stretch>
            <a:fillRect/>
          </a:stretch>
        </p:blipFill>
        <p:spPr>
          <a:xfrm>
            <a:off x="2000864" y="1842384"/>
            <a:ext cx="5142271" cy="28911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Ethereum Security Toolbox</a:t>
            </a:r>
            <a:endParaRPr/>
          </a:p>
        </p:txBody>
      </p:sp>
      <p:sp>
        <p:nvSpPr>
          <p:cNvPr id="138" name="Google Shape;138;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044AF552-87FE-B8F4-170F-CBFC7E83E9B5}"/>
              </a:ext>
            </a:extLst>
          </p:cNvPr>
          <p:cNvPicPr>
            <a:picLocks noChangeAspect="1"/>
          </p:cNvPicPr>
          <p:nvPr/>
        </p:nvPicPr>
        <p:blipFill>
          <a:blip r:embed="rId3"/>
          <a:stretch>
            <a:fillRect/>
          </a:stretch>
        </p:blipFill>
        <p:spPr>
          <a:xfrm>
            <a:off x="1346200" y="1017800"/>
            <a:ext cx="7061200" cy="396998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222</Words>
  <Application>Microsoft Office PowerPoint</Application>
  <PresentationFormat>On-screen Show (16:9)</PresentationFormat>
  <Paragraphs>18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Lesson 18</vt:lpstr>
      <vt:lpstr>PowerPoint Presentation</vt:lpstr>
      <vt:lpstr>Audit Readiness Checklist</vt:lpstr>
      <vt:lpstr>Slither</vt:lpstr>
      <vt:lpstr>Solc-Select</vt:lpstr>
      <vt:lpstr>Fuzzing</vt:lpstr>
      <vt:lpstr>Fuzzing and Eth Security Toolbox</vt:lpstr>
      <vt:lpstr>Get Docker </vt:lpstr>
      <vt:lpstr>Ethereum Security Toolbox</vt:lpstr>
      <vt:lpstr>refrensi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18</dc:title>
  <cp:lastModifiedBy>GARRY ABEL DIARAJA H</cp:lastModifiedBy>
  <cp:revision>1</cp:revision>
  <dcterms:modified xsi:type="dcterms:W3CDTF">2022-07-09T09:20:16Z</dcterms:modified>
</cp:coreProperties>
</file>