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0"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a613c5374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a613c5374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a613c5374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a613c5374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a613c537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a613c537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a613c5374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a613c5374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a613c5374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a613c537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a613c537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a613c537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a613c537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a613c5374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a613c5374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a613c5374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a613c5374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a613c5374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3a613c5374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a613c5374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a613c5374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a613c5374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F707-061B-4017-7398-62A3742A945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D528D85D-A660-DA01-FD5A-FE01565D814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E2F23F3-0C20-AFE3-F5FF-9ED15E36611B}"/>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5" name="Footer Placeholder 4">
            <a:extLst>
              <a:ext uri="{FF2B5EF4-FFF2-40B4-BE49-F238E27FC236}">
                <a16:creationId xmlns:a16="http://schemas.microsoft.com/office/drawing/2014/main" id="{7B96A302-435E-1294-CF19-E9F17E082C6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C7B142F-A5D3-CB7A-F5EC-5B5BB52114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96816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6433-2EEA-6A8A-369C-CA3C8CCF0DFB}"/>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55A3DBF-DC53-A4CC-0ED0-DABF9CADF8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62FA461-FC77-B29F-5E94-ADC205060993}"/>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5" name="Footer Placeholder 4">
            <a:extLst>
              <a:ext uri="{FF2B5EF4-FFF2-40B4-BE49-F238E27FC236}">
                <a16:creationId xmlns:a16="http://schemas.microsoft.com/office/drawing/2014/main" id="{CF8E1E95-9A73-3AC4-45F7-289952CCC15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EB13A75-DA0A-63A1-23DA-5263433F8E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5425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E784FC-2D3D-786D-6EB0-7A85CCFDC78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5F0BD5D-D4A2-E82F-189F-A5192C472DC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9CC8498-9AE6-F7BC-273C-8FB902FDD6C4}"/>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5" name="Footer Placeholder 4">
            <a:extLst>
              <a:ext uri="{FF2B5EF4-FFF2-40B4-BE49-F238E27FC236}">
                <a16:creationId xmlns:a16="http://schemas.microsoft.com/office/drawing/2014/main" id="{039F0C79-2B84-9E44-B3C7-D8D1B0529C2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DD6A627-3496-81CB-0BF7-6879D1FF97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14497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8544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B4F1-C5CE-464A-427D-743F55354AF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C83013F-0A2B-98DD-226A-26E600202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D4F4EA8-6922-1831-2BCD-8D81C1AC41E9}"/>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5" name="Footer Placeholder 4">
            <a:extLst>
              <a:ext uri="{FF2B5EF4-FFF2-40B4-BE49-F238E27FC236}">
                <a16:creationId xmlns:a16="http://schemas.microsoft.com/office/drawing/2014/main" id="{D5B7C296-7CB0-D72A-99CA-A48DAD9C229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C5E7EF4-6D7C-64A4-6286-337D769932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62895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857E-134C-783C-AE4D-C53B5497E09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727573C-1B9E-87FD-0433-CDD74AE06F8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EEF197-9017-258C-C5C9-0A61D0A90D53}"/>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5" name="Footer Placeholder 4">
            <a:extLst>
              <a:ext uri="{FF2B5EF4-FFF2-40B4-BE49-F238E27FC236}">
                <a16:creationId xmlns:a16="http://schemas.microsoft.com/office/drawing/2014/main" id="{92953110-207F-D3A1-BE54-E2AAE318247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1E221EC-6FE4-7ADC-979E-D16E6A9A2D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54887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3D00-E9B1-EF42-B8FB-D98E2C69EE1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BFE2107-2B8F-2415-543F-ACC7EF194A4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1F375A2-CE93-2D01-FF45-BB08F210AEB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F4DD8CE-391B-8860-F8D5-4C18A2671AC1}"/>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6" name="Footer Placeholder 5">
            <a:extLst>
              <a:ext uri="{FF2B5EF4-FFF2-40B4-BE49-F238E27FC236}">
                <a16:creationId xmlns:a16="http://schemas.microsoft.com/office/drawing/2014/main" id="{6454B592-D9F8-6F61-B21E-680518A527D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B14E87C-15A1-0B2F-18BC-2D80264F4B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92189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657B-D251-4549-6BF6-6EC3BBE16C32}"/>
              </a:ext>
            </a:extLst>
          </p:cNvPr>
          <p:cNvSpPr>
            <a:spLocks noGrp="1"/>
          </p:cNvSpPr>
          <p:nvPr>
            <p:ph type="title"/>
          </p:nvPr>
        </p:nvSpPr>
        <p:spPr>
          <a:xfrm>
            <a:off x="629841" y="273844"/>
            <a:ext cx="7886700" cy="994172"/>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19D1146-3843-C748-7412-7DC3E26035C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6D670A5-024F-4D7A-5001-2DFD5A420F5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CE12E33E-F992-DC18-303C-55A67D8C6A1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78816-868F-5699-3403-100DEC6FACF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C5C03DC-9FEF-B4C8-37BC-8863750D669C}"/>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8" name="Footer Placeholder 7">
            <a:extLst>
              <a:ext uri="{FF2B5EF4-FFF2-40B4-BE49-F238E27FC236}">
                <a16:creationId xmlns:a16="http://schemas.microsoft.com/office/drawing/2014/main" id="{77A6C2C3-2C60-3953-8EF3-B8AE261280F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E0DD25C3-4B9B-9514-2BD0-30B819AAAA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0620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066E-079A-C974-E7EE-C5971AF6F1DA}"/>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F413C55B-72E5-8D7D-973F-283BCFEB0531}"/>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4" name="Footer Placeholder 3">
            <a:extLst>
              <a:ext uri="{FF2B5EF4-FFF2-40B4-BE49-F238E27FC236}">
                <a16:creationId xmlns:a16="http://schemas.microsoft.com/office/drawing/2014/main" id="{5059A151-256E-EE3F-790D-2F13F321F3B5}"/>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18C7B9E-067D-E2E1-2AED-43444DBCC8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53973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B3A1F-6DDF-6DB1-56A3-02798D76EAC7}"/>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3" name="Footer Placeholder 2">
            <a:extLst>
              <a:ext uri="{FF2B5EF4-FFF2-40B4-BE49-F238E27FC236}">
                <a16:creationId xmlns:a16="http://schemas.microsoft.com/office/drawing/2014/main" id="{E17C19AF-DE17-603D-0585-CC2586752EB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9B53483-680A-49AD-05AE-149B5D3AD7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835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3C6E-B0F0-B2CD-BB89-06E416E7FE4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63B3EA8-1090-E67C-F8F1-AB3D956D654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8075158-375B-8139-84B6-9C69C4825AC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9751AC-280B-025C-3286-0AFE99E583A4}"/>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6" name="Footer Placeholder 5">
            <a:extLst>
              <a:ext uri="{FF2B5EF4-FFF2-40B4-BE49-F238E27FC236}">
                <a16:creationId xmlns:a16="http://schemas.microsoft.com/office/drawing/2014/main" id="{D223BDEC-995F-B2AA-1317-26D1D01917F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60D6682-A3C6-C774-E6A2-D46E9A2AEF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53899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F919-53C9-2CFF-8C86-B82327B2F57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9E1C3CA-4233-0D93-C6BF-03500C54EC0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427A3DA0-08B0-8BBF-C2CA-422E56362CE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D23EA9F-E2E8-B0BF-6424-C9B48F4B2616}"/>
              </a:ext>
            </a:extLst>
          </p:cNvPr>
          <p:cNvSpPr>
            <a:spLocks noGrp="1"/>
          </p:cNvSpPr>
          <p:nvPr>
            <p:ph type="dt" sz="half" idx="10"/>
          </p:nvPr>
        </p:nvSpPr>
        <p:spPr/>
        <p:txBody>
          <a:bodyPr/>
          <a:lstStyle/>
          <a:p>
            <a:fld id="{8B0EAD8B-C1F4-4F64-9214-BF4CF5417EC1}" type="datetimeFigureOut">
              <a:rPr lang="en-ID" smtClean="0"/>
              <a:t>09/07/2022</a:t>
            </a:fld>
            <a:endParaRPr lang="en-ID"/>
          </a:p>
        </p:txBody>
      </p:sp>
      <p:sp>
        <p:nvSpPr>
          <p:cNvPr id="6" name="Footer Placeholder 5">
            <a:extLst>
              <a:ext uri="{FF2B5EF4-FFF2-40B4-BE49-F238E27FC236}">
                <a16:creationId xmlns:a16="http://schemas.microsoft.com/office/drawing/2014/main" id="{6ACD9D6B-3C07-F770-FD64-71445D462D6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0C0BEB7-24F3-8742-E03A-C24CB7406C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53447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78A509-B245-6F78-7755-5E1FEFBEC94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E07D5E5-BD45-A019-F6B1-48034C04767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E1A4A06-017A-F7EC-F4C0-968B1D9460B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B0EAD8B-C1F4-4F64-9214-BF4CF5417EC1}" type="datetimeFigureOut">
              <a:rPr lang="en-ID" smtClean="0"/>
              <a:t>09/07/2022</a:t>
            </a:fld>
            <a:endParaRPr lang="en-ID"/>
          </a:p>
        </p:txBody>
      </p:sp>
      <p:sp>
        <p:nvSpPr>
          <p:cNvPr id="5" name="Footer Placeholder 4">
            <a:extLst>
              <a:ext uri="{FF2B5EF4-FFF2-40B4-BE49-F238E27FC236}">
                <a16:creationId xmlns:a16="http://schemas.microsoft.com/office/drawing/2014/main" id="{A1BAE99E-8555-BC8A-DAD2-A13C2FB8727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930204A7-83B5-3838-5436-548397438FD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8059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Hardhat Smart Contract Lottery</a:t>
            </a:r>
            <a:endParaRPr/>
          </a:p>
        </p:txBody>
      </p:sp>
      <p:sp>
        <p:nvSpPr>
          <p:cNvPr id="129" name="Google Shape;129;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Lesson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solidFill>
                  <a:srgbClr val="1A2B6B"/>
                </a:solidFill>
                <a:highlight>
                  <a:srgbClr val="FFFFFF"/>
                </a:highlight>
                <a:latin typeface="Arial"/>
                <a:ea typeface="Arial"/>
                <a:cs typeface="Arial"/>
                <a:sym typeface="Arial"/>
              </a:rPr>
              <a:t>Enter the Lottery</a:t>
            </a:r>
            <a:endParaRPr sz="2400" b="1">
              <a:solidFill>
                <a:srgbClr val="1A2B6B"/>
              </a:solidFill>
              <a:highlight>
                <a:srgbClr val="FFFFFF"/>
              </a:highlight>
              <a:latin typeface="Arial"/>
              <a:ea typeface="Arial"/>
              <a:cs typeface="Arial"/>
              <a:sym typeface="Arial"/>
            </a:endParaRPr>
          </a:p>
          <a:p>
            <a:pPr marL="0" lvl="0" indent="0" algn="l" rtl="0">
              <a:spcBef>
                <a:spcPts val="2300"/>
              </a:spcBef>
              <a:spcAft>
                <a:spcPts val="0"/>
              </a:spcAft>
              <a:buNone/>
            </a:pPr>
            <a:endParaRPr/>
          </a:p>
        </p:txBody>
      </p:sp>
      <p:sp>
        <p:nvSpPr>
          <p:cNvPr id="188" name="Google Shape;188;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9" name="Google Shape;189;p22"/>
          <p:cNvPicPr preferRelativeResize="0"/>
          <p:nvPr/>
        </p:nvPicPr>
        <p:blipFill>
          <a:blip r:embed="rId3">
            <a:alphaModFix/>
          </a:blip>
          <a:stretch>
            <a:fillRect/>
          </a:stretch>
        </p:blipFill>
        <p:spPr>
          <a:xfrm>
            <a:off x="2119313" y="1771650"/>
            <a:ext cx="4905375"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solidFill>
                  <a:srgbClr val="1A2B6B"/>
                </a:solidFill>
                <a:highlight>
                  <a:srgbClr val="FFFFFF"/>
                </a:highlight>
                <a:latin typeface="Arial"/>
                <a:ea typeface="Arial"/>
                <a:cs typeface="Arial"/>
                <a:sym typeface="Arial"/>
              </a:rPr>
              <a:t>Connecting the Lottery to the Randomness</a:t>
            </a:r>
            <a:endParaRPr sz="2400" b="1">
              <a:solidFill>
                <a:srgbClr val="1A2B6B"/>
              </a:solidFill>
              <a:highlight>
                <a:srgbClr val="FFFFFF"/>
              </a:highlight>
              <a:latin typeface="Arial"/>
              <a:ea typeface="Arial"/>
              <a:cs typeface="Arial"/>
              <a:sym typeface="Arial"/>
            </a:endParaRPr>
          </a:p>
          <a:p>
            <a:pPr marL="0" lvl="0" indent="0" algn="l" rtl="0">
              <a:spcBef>
                <a:spcPts val="2300"/>
              </a:spcBef>
              <a:spcAft>
                <a:spcPts val="0"/>
              </a:spcAft>
              <a:buNone/>
            </a:pPr>
            <a:endParaRPr/>
          </a:p>
        </p:txBody>
      </p:sp>
      <p:sp>
        <p:nvSpPr>
          <p:cNvPr id="195" name="Google Shape;195;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6" name="Google Shape;196;p23"/>
          <p:cNvPicPr preferRelativeResize="0"/>
          <p:nvPr/>
        </p:nvPicPr>
        <p:blipFill>
          <a:blip r:embed="rId3">
            <a:alphaModFix/>
          </a:blip>
          <a:stretch>
            <a:fillRect/>
          </a:stretch>
        </p:blipFill>
        <p:spPr>
          <a:xfrm>
            <a:off x="671513" y="571500"/>
            <a:ext cx="7800975" cy="400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solidFill>
                  <a:srgbClr val="1A2B6B"/>
                </a:solidFill>
                <a:highlight>
                  <a:srgbClr val="FFFFFF"/>
                </a:highlight>
                <a:latin typeface="Arial"/>
                <a:ea typeface="Arial"/>
                <a:cs typeface="Arial"/>
                <a:sym typeface="Arial"/>
              </a:rPr>
              <a:t>Picking a Winner</a:t>
            </a:r>
            <a:endParaRPr sz="2400" b="1">
              <a:solidFill>
                <a:srgbClr val="1A2B6B"/>
              </a:solidFill>
              <a:highlight>
                <a:srgbClr val="FFFFFF"/>
              </a:highlight>
              <a:latin typeface="Arial"/>
              <a:ea typeface="Arial"/>
              <a:cs typeface="Arial"/>
              <a:sym typeface="Arial"/>
            </a:endParaRPr>
          </a:p>
          <a:p>
            <a:pPr marL="0" lvl="0" indent="0" algn="l" rtl="0">
              <a:spcBef>
                <a:spcPts val="2300"/>
              </a:spcBef>
              <a:spcAft>
                <a:spcPts val="0"/>
              </a:spcAft>
              <a:buNone/>
            </a:pPr>
            <a:endParaRPr/>
          </a:p>
        </p:txBody>
      </p:sp>
      <p:sp>
        <p:nvSpPr>
          <p:cNvPr id="202" name="Google Shape;202;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3" name="Google Shape;203;p24"/>
          <p:cNvPicPr preferRelativeResize="0"/>
          <p:nvPr/>
        </p:nvPicPr>
        <p:blipFill>
          <a:blip r:embed="rId3">
            <a:alphaModFix/>
          </a:blip>
          <a:stretch>
            <a:fillRect/>
          </a:stretch>
        </p:blipFill>
        <p:spPr>
          <a:xfrm>
            <a:off x="657225" y="1854325"/>
            <a:ext cx="7829550"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the Hardhat?</a:t>
            </a:r>
            <a:endParaRPr/>
          </a:p>
        </p:txBody>
      </p:sp>
      <p:sp>
        <p:nvSpPr>
          <p:cNvPr id="135" name="Google Shape;135;p14"/>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Hardhat adalah Environment yang digunakan pengembang untuk mengkompilasi, menguji, menyebarkan, dan men-debug dApps berbasis Ethereum. Ini berarti membantu pengembang dan pembuat kode untuk mengelola banyak tugas asli dalam mengembangkan kontrak pintar.</a:t>
            </a:r>
            <a:endParaRPr/>
          </a:p>
          <a:p>
            <a:pPr marL="0" lvl="0" indent="0" algn="l" rtl="0">
              <a:spcBef>
                <a:spcPts val="1200"/>
              </a:spcBef>
              <a:spcAft>
                <a:spcPts val="0"/>
              </a:spcAft>
              <a:buNone/>
            </a:pPr>
            <a:endParaRPr/>
          </a:p>
          <a:p>
            <a:pPr marL="0" lvl="0" indent="0" algn="l" rtl="0">
              <a:spcBef>
                <a:spcPts val="1200"/>
              </a:spcBef>
              <a:spcAft>
                <a:spcPts val="0"/>
              </a:spcAft>
              <a:buNone/>
            </a:pPr>
            <a:r>
              <a:rPr lang="en"/>
              <a:t>Hardhat hadir dengan jaringan Ethereum lokal yang sudah dibangun sebelumnya dengan fokus pada pengembangan. Jaringan ditentukan untuk debugging Soliditas dan fitur pesan kesalahan, jejak tumpukan, antara lain. Dengan demikian, lingkungan ini sangat membantu dalam memungkinkan pengembang untuk memahami di mana dApps mereka gagal dan bagaimana mereka dapat memecahkan masalah.</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2400"/>
              </a:spcBef>
              <a:spcAft>
                <a:spcPts val="600"/>
              </a:spcAft>
              <a:buNone/>
            </a:pPr>
            <a:r>
              <a:rPr lang="en" sz="2300" b="1">
                <a:solidFill>
                  <a:srgbClr val="000000"/>
                </a:solidFill>
                <a:highlight>
                  <a:srgbClr val="FFFFFF"/>
                </a:highlight>
                <a:latin typeface="Arial"/>
                <a:ea typeface="Arial"/>
                <a:cs typeface="Arial"/>
                <a:sym typeface="Arial"/>
              </a:rPr>
              <a:t>How to Verify a Smart Contract in 5 Steps Using Hardhat?</a:t>
            </a:r>
            <a:endParaRPr/>
          </a:p>
        </p:txBody>
      </p:sp>
      <p:sp>
        <p:nvSpPr>
          <p:cNvPr id="141" name="Google Shape;141;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4325" algn="l" rtl="0">
              <a:lnSpc>
                <a:spcPct val="166666"/>
              </a:lnSpc>
              <a:spcBef>
                <a:spcPts val="50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Setup Hardhat.</a:t>
            </a:r>
            <a:endParaRPr sz="1350">
              <a:solidFill>
                <a:srgbClr val="68738D"/>
              </a:solidFill>
              <a:highlight>
                <a:srgbClr val="FFFFFF"/>
              </a:highlight>
              <a:latin typeface="Arial"/>
              <a:ea typeface="Arial"/>
              <a:cs typeface="Arial"/>
              <a:sym typeface="Arial"/>
            </a:endParaRPr>
          </a:p>
          <a:p>
            <a:pPr marL="457200" lvl="0" indent="-314325" algn="l" rtl="0">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Create an NFT smart contract.</a:t>
            </a:r>
            <a:endParaRPr sz="1350">
              <a:solidFill>
                <a:srgbClr val="68738D"/>
              </a:solidFill>
              <a:highlight>
                <a:srgbClr val="FFFFFF"/>
              </a:highlight>
              <a:latin typeface="Arial"/>
              <a:ea typeface="Arial"/>
              <a:cs typeface="Arial"/>
              <a:sym typeface="Arial"/>
            </a:endParaRPr>
          </a:p>
          <a:p>
            <a:pPr marL="457200" lvl="0" indent="-314325" algn="l" rtl="0">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Create a deployment script.</a:t>
            </a:r>
            <a:endParaRPr sz="1350">
              <a:solidFill>
                <a:srgbClr val="68738D"/>
              </a:solidFill>
              <a:highlight>
                <a:srgbClr val="FFFFFF"/>
              </a:highlight>
              <a:latin typeface="Arial"/>
              <a:ea typeface="Arial"/>
              <a:cs typeface="Arial"/>
              <a:sym typeface="Arial"/>
            </a:endParaRPr>
          </a:p>
          <a:p>
            <a:pPr marL="457200" lvl="0" indent="-314325" algn="l" rtl="0">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Modify “hardhat.config.js”.</a:t>
            </a:r>
            <a:endParaRPr sz="1350">
              <a:solidFill>
                <a:srgbClr val="68738D"/>
              </a:solidFill>
              <a:highlight>
                <a:srgbClr val="FFFFFF"/>
              </a:highlight>
              <a:latin typeface="Arial"/>
              <a:ea typeface="Arial"/>
              <a:cs typeface="Arial"/>
              <a:sym typeface="Arial"/>
            </a:endParaRPr>
          </a:p>
          <a:p>
            <a:pPr marL="457200" lvl="0" indent="-314325" algn="l" rtl="0">
              <a:lnSpc>
                <a:spcPct val="166666"/>
              </a:lnSpc>
              <a:spcBef>
                <a:spcPts val="0"/>
              </a:spcBef>
              <a:spcAft>
                <a:spcPts val="0"/>
              </a:spcAft>
              <a:buClr>
                <a:srgbClr val="68738D"/>
              </a:buClr>
              <a:buSzPts val="1350"/>
              <a:buFont typeface="Arial"/>
              <a:buAutoNum type="arabicPeriod"/>
            </a:pPr>
            <a:r>
              <a:rPr lang="en" sz="1350">
                <a:solidFill>
                  <a:srgbClr val="68738D"/>
                </a:solidFill>
                <a:highlight>
                  <a:srgbClr val="FFFFFF"/>
                </a:highlight>
                <a:latin typeface="Arial"/>
                <a:ea typeface="Arial"/>
                <a:cs typeface="Arial"/>
                <a:sym typeface="Arial"/>
              </a:rPr>
              <a:t>Run scripts and verify the contract.</a:t>
            </a:r>
            <a:endParaRPr sz="1350">
              <a:solidFill>
                <a:srgbClr val="68738D"/>
              </a:solidFill>
              <a:highlight>
                <a:srgbClr val="FFFFFF"/>
              </a:highlight>
              <a:latin typeface="Arial"/>
              <a:ea typeface="Arial"/>
              <a:cs typeface="Arial"/>
              <a:sym typeface="Arial"/>
            </a:endParaRPr>
          </a:p>
          <a:p>
            <a:pPr marL="0" lvl="0" indent="0" algn="l" rtl="0">
              <a:spcBef>
                <a:spcPts val="23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 Up</a:t>
            </a:r>
            <a:endParaRPr/>
          </a:p>
        </p:txBody>
      </p:sp>
      <p:sp>
        <p:nvSpPr>
          <p:cNvPr id="147" name="Google Shape;147;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instal hardhat menggunakan benang atau npm</a:t>
            </a:r>
            <a:endParaRPr/>
          </a:p>
        </p:txBody>
      </p:sp>
      <p:pic>
        <p:nvPicPr>
          <p:cNvPr id="148" name="Google Shape;148;p16"/>
          <p:cNvPicPr preferRelativeResize="0"/>
          <p:nvPr/>
        </p:nvPicPr>
        <p:blipFill>
          <a:blip r:embed="rId3">
            <a:alphaModFix/>
          </a:blip>
          <a:stretch>
            <a:fillRect/>
          </a:stretch>
        </p:blipFill>
        <p:spPr>
          <a:xfrm>
            <a:off x="1003575" y="2632950"/>
            <a:ext cx="3081820" cy="540800"/>
          </a:xfrm>
          <a:prstGeom prst="rect">
            <a:avLst/>
          </a:prstGeom>
          <a:noFill/>
          <a:ln>
            <a:noFill/>
          </a:ln>
        </p:spPr>
      </p:pic>
      <p:pic>
        <p:nvPicPr>
          <p:cNvPr id="149" name="Google Shape;149;p16"/>
          <p:cNvPicPr preferRelativeResize="0"/>
          <p:nvPr/>
        </p:nvPicPr>
        <p:blipFill>
          <a:blip r:embed="rId4">
            <a:alphaModFix/>
          </a:blip>
          <a:stretch>
            <a:fillRect/>
          </a:stretch>
        </p:blipFill>
        <p:spPr>
          <a:xfrm>
            <a:off x="5346725" y="936275"/>
            <a:ext cx="3191925" cy="2623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Set Up</a:t>
            </a:r>
            <a:endParaRPr/>
          </a:p>
        </p:txBody>
      </p:sp>
      <p:sp>
        <p:nvSpPr>
          <p:cNvPr id="155" name="Google Shape;155;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Selanjutnya, kita akan memasang hardhat-deploy untuk meningkatkan pengalaman penerapan dan plugin tautan dana untuk membantu kami mendanai kontrak kami dengan LINK. Hardhat-deploy akan memungkinkan kita untuk menyebarkan di jaringan yang berbeda dan melacaknya. Selain itu, ada baiknya menggunakan kembali penerapan kami selama pengujian.</a:t>
            </a:r>
            <a:endParaRPr/>
          </a:p>
        </p:txBody>
      </p:sp>
      <p:sp>
        <p:nvSpPr>
          <p:cNvPr id="156" name="Google Shape;156;p17"/>
          <p:cNvSpPr txBox="1"/>
          <p:nvPr/>
        </p:nvSpPr>
        <p:spPr>
          <a:xfrm>
            <a:off x="1483475" y="3489800"/>
            <a:ext cx="65175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F8F8F2"/>
                </a:solidFill>
                <a:highlight>
                  <a:srgbClr val="08090A"/>
                </a:highlight>
              </a:rPr>
              <a:t>yarn add hardhat-deploy @appliedblockchain/chainlink-plugins-fund-link --dev</a:t>
            </a:r>
            <a:endParaRPr sz="1200">
              <a:solidFill>
                <a:srgbClr val="F8F8F2"/>
              </a:solidFill>
              <a:highlight>
                <a:srgbClr val="08090A"/>
              </a:highlight>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Hardhat.config.js</a:t>
            </a:r>
            <a:endParaRPr/>
          </a:p>
        </p:txBody>
      </p:sp>
      <p:sp>
        <p:nvSpPr>
          <p:cNvPr id="162" name="Google Shape;162;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18"/>
          <p:cNvPicPr preferRelativeResize="0"/>
          <p:nvPr/>
        </p:nvPicPr>
        <p:blipFill>
          <a:blip r:embed="rId3">
            <a:alphaModFix/>
          </a:blip>
          <a:stretch>
            <a:fillRect/>
          </a:stretch>
        </p:blipFill>
        <p:spPr>
          <a:xfrm>
            <a:off x="819150" y="1990713"/>
            <a:ext cx="5505450" cy="227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solidFill>
                  <a:srgbClr val="1A2B6B"/>
                </a:solidFill>
                <a:highlight>
                  <a:srgbClr val="FFFFFF"/>
                </a:highlight>
                <a:latin typeface="Arial"/>
                <a:ea typeface="Arial"/>
                <a:cs typeface="Arial"/>
                <a:sym typeface="Arial"/>
              </a:rPr>
              <a:t>Why Make a Decentralized Lottery?</a:t>
            </a:r>
            <a:endParaRPr sz="2400" b="1">
              <a:solidFill>
                <a:srgbClr val="1A2B6B"/>
              </a:solidFill>
              <a:highlight>
                <a:srgbClr val="FFFFFF"/>
              </a:highlight>
              <a:latin typeface="Arial"/>
              <a:ea typeface="Arial"/>
              <a:cs typeface="Arial"/>
              <a:sym typeface="Arial"/>
            </a:endParaRPr>
          </a:p>
          <a:p>
            <a:pPr marL="0" lvl="0" indent="0" algn="l" rtl="0">
              <a:spcBef>
                <a:spcPts val="2300"/>
              </a:spcBef>
              <a:spcAft>
                <a:spcPts val="0"/>
              </a:spcAft>
              <a:buNone/>
            </a:pPr>
            <a:endParaRPr/>
          </a:p>
        </p:txBody>
      </p:sp>
      <p:sp>
        <p:nvSpPr>
          <p:cNvPr id="169" name="Google Shape;169;p19"/>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Building lottery blockchain (atau lotere terdesentralisasi) hanya beberapa kontrak senilai kode dan relatif mudah untuk diputar. Pengembang yang menggunakan Chainlink Verifiable Random Function (VRF) dan Chainlink Alarm Clock memiliki kontrak lotre yang mudah dipelihara yang aman, abadi, dan terbukti acak. Namun, sebelum kita masuk ke cara membuat lotere terdesentralisasi, mari kita segera melihat mengapa kita harus membuat lotere blockchain.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0"/>
              </a:spcAft>
              <a:buNone/>
            </a:pPr>
            <a:r>
              <a:rPr lang="en" sz="2400" b="1">
                <a:solidFill>
                  <a:srgbClr val="1A2B6B"/>
                </a:solidFill>
                <a:highlight>
                  <a:srgbClr val="FFFFFF"/>
                </a:highlight>
                <a:latin typeface="Arial"/>
                <a:ea typeface="Arial"/>
                <a:cs typeface="Arial"/>
                <a:sym typeface="Arial"/>
              </a:rPr>
              <a:t>How do We Build a Blockchain Based Decentralized Lottery?</a:t>
            </a:r>
            <a:endParaRPr sz="2400" b="1">
              <a:solidFill>
                <a:srgbClr val="1A2B6B"/>
              </a:solidFill>
              <a:highlight>
                <a:srgbClr val="FFFFFF"/>
              </a:highlight>
              <a:latin typeface="Arial"/>
              <a:ea typeface="Arial"/>
              <a:cs typeface="Arial"/>
              <a:sym typeface="Arial"/>
            </a:endParaRPr>
          </a:p>
          <a:p>
            <a:pPr marL="0" lvl="0" indent="0" algn="l" rtl="0">
              <a:spcBef>
                <a:spcPts val="2300"/>
              </a:spcBef>
              <a:spcAft>
                <a:spcPts val="0"/>
              </a:spcAft>
              <a:buNone/>
            </a:pPr>
            <a:endParaRPr/>
          </a:p>
        </p:txBody>
      </p:sp>
      <p:sp>
        <p:nvSpPr>
          <p:cNvPr id="175" name="Google Shape;175;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lnSpc>
                <a:spcPct val="155555"/>
              </a:lnSpc>
              <a:spcBef>
                <a:spcPts val="0"/>
              </a:spcBef>
              <a:spcAft>
                <a:spcPts val="0"/>
              </a:spcAft>
              <a:buNone/>
            </a:pPr>
            <a:r>
              <a:rPr lang="en" sz="1350" b="1">
                <a:solidFill>
                  <a:srgbClr val="1A2B6B"/>
                </a:solidFill>
                <a:highlight>
                  <a:srgbClr val="FFFFFF"/>
                </a:highlight>
                <a:latin typeface="Arial"/>
                <a:ea typeface="Arial"/>
                <a:cs typeface="Arial"/>
                <a:sym typeface="Arial"/>
              </a:rPr>
              <a:t>Setup</a:t>
            </a:r>
            <a:endParaRPr sz="1350" b="1">
              <a:solidFill>
                <a:srgbClr val="1A2B6B"/>
              </a:solidFill>
              <a:highlight>
                <a:srgbClr val="FFFFFF"/>
              </a:highlight>
              <a:latin typeface="Arial"/>
              <a:ea typeface="Arial"/>
              <a:cs typeface="Arial"/>
              <a:sym typeface="Arial"/>
            </a:endParaRPr>
          </a:p>
          <a:p>
            <a:pPr marL="0" lvl="0" indent="0" algn="l" rtl="0">
              <a:spcBef>
                <a:spcPts val="2300"/>
              </a:spcBef>
              <a:spcAft>
                <a:spcPts val="1200"/>
              </a:spcAft>
              <a:buNone/>
            </a:pPr>
            <a:endParaRPr/>
          </a:p>
        </p:txBody>
      </p:sp>
      <p:pic>
        <p:nvPicPr>
          <p:cNvPr id="176" name="Google Shape;176;p20"/>
          <p:cNvPicPr preferRelativeResize="0"/>
          <p:nvPr/>
        </p:nvPicPr>
        <p:blipFill>
          <a:blip r:embed="rId3">
            <a:alphaModFix/>
          </a:blip>
          <a:stretch>
            <a:fillRect/>
          </a:stretch>
        </p:blipFill>
        <p:spPr>
          <a:xfrm>
            <a:off x="925663" y="2571760"/>
            <a:ext cx="6624707" cy="197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2400" b="1">
                <a:solidFill>
                  <a:srgbClr val="1A2B6B"/>
                </a:solidFill>
                <a:highlight>
                  <a:srgbClr val="FFFFFF"/>
                </a:highlight>
                <a:latin typeface="Arial"/>
                <a:ea typeface="Arial"/>
                <a:cs typeface="Arial"/>
                <a:sym typeface="Arial"/>
              </a:rPr>
              <a:t>Set a Timer for the Lottery</a:t>
            </a:r>
            <a:endParaRPr sz="2400" b="1">
              <a:solidFill>
                <a:srgbClr val="1A2B6B"/>
              </a:solidFill>
              <a:highlight>
                <a:srgbClr val="FFFFFF"/>
              </a:highlight>
              <a:latin typeface="Arial"/>
              <a:ea typeface="Arial"/>
              <a:cs typeface="Arial"/>
              <a:sym typeface="Arial"/>
            </a:endParaRPr>
          </a:p>
          <a:p>
            <a:pPr marL="0" lvl="0" indent="0" algn="l" rtl="0">
              <a:spcBef>
                <a:spcPts val="2300"/>
              </a:spcBef>
              <a:spcAft>
                <a:spcPts val="0"/>
              </a:spcAft>
              <a:buNone/>
            </a:pPr>
            <a:endParaRPr/>
          </a:p>
        </p:txBody>
      </p:sp>
      <p:pic>
        <p:nvPicPr>
          <p:cNvPr id="182" name="Google Shape;182;p21"/>
          <p:cNvPicPr preferRelativeResize="0"/>
          <p:nvPr/>
        </p:nvPicPr>
        <p:blipFill>
          <a:blip r:embed="rId3">
            <a:alphaModFix/>
          </a:blip>
          <a:stretch>
            <a:fillRect/>
          </a:stretch>
        </p:blipFill>
        <p:spPr>
          <a:xfrm>
            <a:off x="1726425" y="1490550"/>
            <a:ext cx="5691159" cy="30385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320</Words>
  <Application>Microsoft Office PowerPoint</Application>
  <PresentationFormat>On-screen Show (16:9)</PresentationFormat>
  <Paragraphs>26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Arial</vt:lpstr>
      <vt:lpstr>Office Theme</vt:lpstr>
      <vt:lpstr>Hardhat Smart Contract Lottery</vt:lpstr>
      <vt:lpstr>What the Hardhat?</vt:lpstr>
      <vt:lpstr>How to Verify a Smart Contract in 5 Steps Using Hardhat?</vt:lpstr>
      <vt:lpstr>Set Up</vt:lpstr>
      <vt:lpstr>Set Up</vt:lpstr>
      <vt:lpstr>Hardhat.config.js</vt:lpstr>
      <vt:lpstr>Why Make a Decentralized Lottery? </vt:lpstr>
      <vt:lpstr>How do We Build a Blockchain Based Decentralized Lottery? </vt:lpstr>
      <vt:lpstr>Set a Timer for the Lottery </vt:lpstr>
      <vt:lpstr>Enter the Lottery </vt:lpstr>
      <vt:lpstr>Connecting the Lottery to the Randomness </vt:lpstr>
      <vt:lpstr>Picking a Winner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Hardhat Smart Contract Lottery</dc:title>
  <dc:creator>Garry.A</dc:creator>
  <cp:lastModifiedBy>GARRY ABEL DIARAJA H</cp:lastModifiedBy>
  <cp:revision>1</cp:revision>
  <dcterms:modified xsi:type="dcterms:W3CDTF">2022-07-09T08:51:28Z</dcterms:modified>
</cp:coreProperties>
</file>