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85" r:id="rId5"/>
  </p:sldMasterIdLst>
  <p:notesMasterIdLst>
    <p:notesMasterId r:id="rId28"/>
  </p:notesMasterIdLst>
  <p:handoutMasterIdLst>
    <p:handoutMasterId r:id="rId29"/>
  </p:handoutMasterIdLst>
  <p:sldIdLst>
    <p:sldId id="346" r:id="rId6"/>
    <p:sldId id="347" r:id="rId7"/>
    <p:sldId id="331" r:id="rId8"/>
    <p:sldId id="332" r:id="rId9"/>
    <p:sldId id="333" r:id="rId10"/>
    <p:sldId id="337" r:id="rId11"/>
    <p:sldId id="338" r:id="rId12"/>
    <p:sldId id="334" r:id="rId13"/>
    <p:sldId id="341" r:id="rId14"/>
    <p:sldId id="344" r:id="rId15"/>
    <p:sldId id="320" r:id="rId16"/>
    <p:sldId id="339" r:id="rId17"/>
    <p:sldId id="336" r:id="rId18"/>
    <p:sldId id="335" r:id="rId19"/>
    <p:sldId id="342" r:id="rId20"/>
    <p:sldId id="340" r:id="rId21"/>
    <p:sldId id="321" r:id="rId22"/>
    <p:sldId id="343" r:id="rId23"/>
    <p:sldId id="345" r:id="rId24"/>
    <p:sldId id="328" r:id="rId25"/>
    <p:sldId id="329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F89937"/>
    <a:srgbClr val="EF8700"/>
    <a:srgbClr val="FF8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5" autoAdjust="0"/>
    <p:restoredTop sz="94016" autoAdjust="0"/>
  </p:normalViewPr>
  <p:slideViewPr>
    <p:cSldViewPr snapToGrid="0">
      <p:cViewPr varScale="1">
        <p:scale>
          <a:sx n="84" d="100"/>
          <a:sy n="84" d="100"/>
        </p:scale>
        <p:origin x="50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2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0B04-BEFE-411A-BA66-7AA0534377BE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8FB64-ED42-4D53-BF20-A8C570193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44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8F36A-5CB9-43EA-B5E7-6E9CCC6767DF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1A2E5-A4BE-4F4F-B076-F6A8C5E4B7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78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31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30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49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82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99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11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253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70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29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5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8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7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3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9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1A2E5-A4BE-4F4F-B076-F6A8C5E4B7F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21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0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2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76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142137"/>
            <a:ext cx="12192002" cy="2103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289232" y="2336125"/>
            <a:ext cx="1664970" cy="1637665"/>
          </a:xfrm>
          <a:prstGeom prst="rect">
            <a:avLst/>
          </a:prstGeom>
          <a:solidFill>
            <a:srgbClr val="F89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6000" dirty="0">
              <a:solidFill>
                <a:prstClr val="white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008177" y="2336125"/>
            <a:ext cx="5881517" cy="709295"/>
          </a:xfrm>
          <a:prstGeom prst="rect">
            <a:avLst/>
          </a:prstGeom>
          <a:solidFill>
            <a:srgbClr val="FA9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360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008177" y="3100027"/>
            <a:ext cx="5881517" cy="873125"/>
          </a:xfrm>
          <a:prstGeom prst="rect">
            <a:avLst/>
          </a:prstGeom>
          <a:solidFill>
            <a:srgbClr val="F89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000" dirty="0" smtClean="0">
              <a:solidFill>
                <a:prstClr val="white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46" y="1742678"/>
            <a:ext cx="7714269" cy="1262295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934" y="3380137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30" y="174565"/>
            <a:ext cx="1558838" cy="1361385"/>
          </a:xfrm>
          <a:prstGeom prst="rect">
            <a:avLst/>
          </a:prstGeom>
        </p:spPr>
      </p:pic>
      <p:sp>
        <p:nvSpPr>
          <p:cNvPr id="16" name="Rounded Rectangle 15"/>
          <p:cNvSpPr/>
          <p:nvPr userDrawn="1"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prstClr val="white">
                  <a:lumMod val="95000"/>
                  <a:lumOff val="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1" y="5555853"/>
            <a:ext cx="2045236" cy="52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47" y="5426228"/>
            <a:ext cx="2461483" cy="782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5521482"/>
            <a:ext cx="2742671" cy="591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36" y="2357476"/>
            <a:ext cx="1594962" cy="15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7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5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7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5/18/2015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08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5/18/2015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57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05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74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8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3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7E45-18E7-4E68-9CFE-A7C1697586BD}" type="datetimeFigureOut">
              <a:rPr lang="en-GB" smtClean="0"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7413-23A4-4BDB-AC92-D7726D1892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office.com/2014/08/13/json-light-support-rest-sharepoint-api-releas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ndlebars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ab.abhinayrathore.com/jquery-standard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shint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mponent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-boiler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jj163876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46" y="1769055"/>
            <a:ext cx="7714269" cy="12622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Building SharePoint Client Components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58079" y="3318590"/>
            <a:ext cx="9144002" cy="76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jQuery, REST &amp; Handlebars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5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Object Notation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 lightweight data exchange format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and human readable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need to parse (although you can)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Major browser support , functions built in</a:t>
            </a:r>
          </a:p>
          <a:p>
            <a:pPr lvl="2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JSON.filter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lvl="2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JSON.forEach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book = { title: ”Romeo &amp; Juliet”, author: ”William Shakespeare”};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ook.title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returns “Romeo &amp; Juliet”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 Light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 Light support was added in SharePoint 2013 SP1 release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Enables you to specify the detail in the JSON response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 SP1 you can only get JSON data using “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odata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=verbose”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SP1 you can use “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odata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nometadata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to optimise the response from SharePoint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 Light is available in Office 365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http://blogs.office.com/2014/08/13/json-light-support-rest-sharepoint-api-released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- Handlebars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http://handlebarsjs.com/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Handlebars is a JavaScript based semantic web template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Heavily used in other JavaScript frameworks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frameworks that use their own template system are built on top of the Handlebars template language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helpers in templates e.g. {{#each}} {{#if}}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create your own custom helpers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Content by Search problem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Introduced in SharePoint 2013 as an alternative to Content by Query Web Part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search query language to retrieve results from search index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display templates to present results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Enables cross site collection retrieval of results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FAST Search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But…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 by Search Web Part requires the Enterprise licence (costly)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companies cannot afford an Enterprise license for all users just for search functionality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solution - Content By Search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Lite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Gathers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from SharePoint Search REST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Search REST API is available in all versions of SharePoint 2013 Server including Foundation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Invoked by calling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jQuery(“#container”).</a:t>
            </a:r>
            <a:r>
              <a:rPr lang="en-GB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contentBySearchLite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();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Accepts options to change configuration</a:t>
            </a:r>
          </a:p>
          <a:p>
            <a:pPr marL="457200" lvl="1" indent="0">
              <a:buNone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(“#container”).</a:t>
            </a:r>
            <a:r>
              <a:rPr lang="en-GB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contentBySearchLite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({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params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: {</a:t>
            </a: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"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querytext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": "'SharePoint'",</a:t>
            </a: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"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selectproperties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": "'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Title,Description,Author,Path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'"</a:t>
            </a: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},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display: "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basic.hbs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",</a:t>
            </a: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noresults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noresults.hbs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};</a:t>
            </a:r>
          </a:p>
          <a:p>
            <a:pPr marL="457200" lvl="1" indent="0">
              <a:buNone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Works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SP2013 and Office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365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server side deployment, can be invoked from Script Editor web part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does it all fit together?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Assets are deployed to folder in Style Library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Assets are loaded on to SharePoint page through Script Editor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 is invoked on SharePoint body load</a:t>
            </a:r>
          </a:p>
          <a:p>
            <a:pPr lvl="1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spBodyOnLoadFunctionNames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jQuery(document).ready()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Attached to DOM element 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Asynchronous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jax calls are fired, template calls and REST API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Handlebar template are compiled and mixed with SharePoint data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 HTML from template is passed back to attached DOM element</a:t>
            </a:r>
          </a:p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GB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GB" sz="4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Beware of MDS!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Download Strategy feature in SharePoint 2013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Used to make page transitions quicker by only loading what has changed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Turned on by default in Team Sites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deactivated on a Web basis through feature deactivation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turned on in Publishing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Sites, not compatible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 JavaScript in Script Editor breaks MDS which can cause performance decrease larger than if it is turned off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 Best Practices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 best use of the jQuery framework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use $, use jQuery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$ prefix to “jQuery-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fied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variables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Native for loop is much, much quicker than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jQuery.each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promise interface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jQuery.ajax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().then()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http://lab.abhinayrathore.com/jquery-standards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Code Quality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JSHint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 code at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http://jshint.com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add-ins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for offline checking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Cyclomatic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complexity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complex is your code?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1-5 is ok, 5-10 look to improve, 10+ refactor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name is Garry Trinder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SharePoint Consultant @ Intelligent Decisioning Ltd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Been at ID since 2011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Worked with SharePoint since 2005 originally supporting a SharePoint Portal Server 2001 installation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MCTS SharePoint 2010 Configuration &amp; Application Development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Keen football fan and gamer</a:t>
            </a:r>
          </a:p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 plugins enable the creation for reusable script components with ‘surprisingly’ very little code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Handlebars Templates 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Enable us to separate the Presentation layer from JavaScript code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Creates reusable templates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REST APIs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 us around the headaches of implementing SharePoint CSOM code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need to handle security and context, SharePoint does that for us</a:t>
            </a:r>
          </a:p>
          <a:p>
            <a:pPr lvl="1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Returns JSON, easier to handle than XML in JavaScript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endParaRPr lang="en-GB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These are techniques that have been used by front end developers for years in Web 2.0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future for web components and moving to Web 3.0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Aims for Native browser support of components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http://webcomponents.org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all browsers currently support the standards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GB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technologies.”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9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listening :D</a:t>
            </a:r>
            <a:endParaRPr lang="en-GB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Contact Me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Twitter: @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garrytrinder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Email: garry.trinder@id-live.com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component?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component is functionality that is split into 3 layers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 – JavaScript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– API (REST)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– HTML &amp; CSS</a:t>
            </a: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aim is to create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Reusable code that can be used in the same project or different projects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Functionality that can change its behaviour based upon options given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Reusable templates to easily change the presentation without changing the logic</a:t>
            </a: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 to help make SP components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code wrapped in jQuery Plugin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Accepts options to change behaviour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SharePoint REST APIs</a:t>
            </a:r>
          </a:p>
          <a:p>
            <a:pPr lvl="2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Search, List, Web, User Profile, Publishing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Handlebars web template system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 - jQuery Plugin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Mainly used as DOM decorators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 JavaScript logic in plugin pattern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 from jQuery namespace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jQuery(“#element”).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pluginName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();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Accepts options 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(“#element”).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pluginName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({ “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foo”:”bar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”});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Boilerplate templates available to get you started quickly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github.com/jquery-boilerplate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6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- SharePoint 2013 REST APIs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URL based retrieval of data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need to understand SharePoint object model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return XML or JSON depending on how you call the services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APIs available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6962"/>
              </p:ext>
            </p:extLst>
          </p:nvPr>
        </p:nvGraphicFramePr>
        <p:xfrm>
          <a:off x="1960972" y="3686796"/>
          <a:ext cx="7913718" cy="2133600"/>
        </p:xfrm>
        <a:graphic>
          <a:graphicData uri="http://schemas.openxmlformats.org/drawingml/2006/table">
            <a:tbl>
              <a:tblPr/>
              <a:tblGrid>
                <a:gridCol w="206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Site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http://</a:t>
                      </a:r>
                      <a:r>
                        <a:rPr lang="en-GB" i="1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server/site/</a:t>
                      </a:r>
                      <a:r>
                        <a:rPr lang="en-GB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_api/site</a:t>
                      </a:r>
                      <a:endParaRPr lang="en-GB" dirty="0">
                        <a:solidFill>
                          <a:srgbClr val="454545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Web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http://</a:t>
                      </a:r>
                      <a:r>
                        <a:rPr lang="en-GB" i="1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server/site</a:t>
                      </a:r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/_api/web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 Profile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</a:t>
                      </a:r>
                      <a:r>
                        <a:rPr lang="en-GB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://</a:t>
                      </a:r>
                      <a:r>
                        <a:rPr lang="en-GB" i="1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server/site</a:t>
                      </a:r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/_api/SP.UserProfiles.PeopleManager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Search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</a:t>
                      </a:r>
                      <a:r>
                        <a:rPr lang="en-GB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://</a:t>
                      </a:r>
                      <a:r>
                        <a:rPr lang="en-GB" i="1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server/site</a:t>
                      </a:r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/_api/search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Publishing</a:t>
                      </a: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</a:t>
                      </a:r>
                      <a:r>
                        <a:rPr lang="en-GB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://</a:t>
                      </a:r>
                      <a:r>
                        <a:rPr lang="en-GB" i="1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server/site</a:t>
                      </a:r>
                      <a:r>
                        <a:rPr lang="en-GB" i="0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</a:t>
                      </a:r>
                      <a:r>
                        <a:rPr lang="en-GB" dirty="0" smtClean="0">
                          <a:solidFill>
                            <a:srgbClr val="454545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_api/publishing</a:t>
                      </a:r>
                      <a:endParaRPr lang="en-GB" dirty="0">
                        <a:solidFill>
                          <a:srgbClr val="454545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0960" marR="6096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SharePoint 2013 Search REST API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</a:t>
            </a:r>
          </a:p>
          <a:p>
            <a:pPr lvl="1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http://server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_api/search/query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 Parameters</a:t>
            </a:r>
          </a:p>
          <a:p>
            <a:pPr lvl="1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querytext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=‘SharePoint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contentclass:STS_ListItem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</a:p>
          <a:p>
            <a:pPr lvl="1"/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owlimit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=5 (default is 10)</a:t>
            </a:r>
          </a:p>
          <a:p>
            <a:pPr lvl="1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selectproperties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=‘Title, Description, Author’ </a:t>
            </a:r>
          </a:p>
          <a:p>
            <a:pPr lvl="1"/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ourceid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=‘&lt;GUID&gt;’ (result source)</a:t>
            </a:r>
          </a:p>
          <a:p>
            <a:pPr lvl="1"/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ortlist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Title:descending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Resources &amp; Tools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://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msdn.microsoft.com/en-us/library/office/jj163876.aspx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Postman – Chrome REST Extension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SharePoint Search Query Tool (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Codeplex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project)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Calling REST services from jQuery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Always use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jQuery.ajax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not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jQuery.getJSON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Always pass parameters as a data object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global variable _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spPageContextInfo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dynamic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Urls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xhr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jQuery.ajax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url: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spPageContextInfo.siteAbsoluteUrl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“/_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/search/query”,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data: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 “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querytext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: ”’SharePoint’”, “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rowlimit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: 2 },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headers: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Accept: "application/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json;odata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nometadata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});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xhr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260145"/>
            <a:ext cx="12192000" cy="597855"/>
          </a:xfrm>
          <a:prstGeom prst="roundRect">
            <a:avLst>
              <a:gd name="adj" fmla="val 3100"/>
            </a:avLst>
          </a:prstGeom>
          <a:solidFill>
            <a:srgbClr val="F89937"/>
          </a:solidFill>
          <a:ln w="3175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86521" tIns="186521" rIns="186521" bIns="18652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021"/>
            <a:r>
              <a:rPr lang="en-GB" sz="1400" i="1" kern="1200" dirty="0" smtClean="0">
                <a:solidFill>
                  <a:schemeClr val="l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“Enabling smarter business through cutting edge Microsoft technologies”</a:t>
            </a:r>
            <a:endParaRPr lang="en-GB" sz="1400" b="1" i="1" dirty="0">
              <a:solidFill>
                <a:schemeClr val="bg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SharedWithUsers xmlns="2552857d-216d-4367-802f-b88c50b0e2ae">
      <UserInfo>
        <DisplayName>Anthony Pounder</DisplayName>
        <AccountId>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034D74250E5B4BA4090EFBE7CF5E42" ma:contentTypeVersion="4" ma:contentTypeDescription="Create a new document." ma:contentTypeScope="" ma:versionID="02443c2035a799c41b69839ce7044870">
  <xsd:schema xmlns:xsd="http://www.w3.org/2001/XMLSchema" xmlns:xs="http://www.w3.org/2001/XMLSchema" xmlns:p="http://schemas.microsoft.com/office/2006/metadata/properties" xmlns:ns3="http://schemas.microsoft.com/sharepoint/v4" xmlns:ns4="2552857d-216d-4367-802f-b88c50b0e2ae" targetNamespace="http://schemas.microsoft.com/office/2006/metadata/properties" ma:root="true" ma:fieldsID="c5e4fedcfe00833c1fdc4fdfa4819e52" ns3:_="" ns4:_="">
    <xsd:import namespace="http://schemas.microsoft.com/sharepoint/v4"/>
    <xsd:import namespace="2552857d-216d-4367-802f-b88c50b0e2ae"/>
    <xsd:element name="properties">
      <xsd:complexType>
        <xsd:sequence>
          <xsd:element name="documentManagement">
            <xsd:complexType>
              <xsd:all>
                <xsd:element ref="ns3:IconOverla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2857d-216d-4367-802f-b88c50b0e2a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D0A47E-8465-45E4-A143-6B898563FDC0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2552857d-216d-4367-802f-b88c50b0e2ae"/>
  </ds:schemaRefs>
</ds:datastoreItem>
</file>

<file path=customXml/itemProps2.xml><?xml version="1.0" encoding="utf-8"?>
<ds:datastoreItem xmlns:ds="http://schemas.openxmlformats.org/officeDocument/2006/customXml" ds:itemID="{39DF7078-D336-45C2-B01A-7D14AE867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41FA4-0C87-4230-B40C-D52957D79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2552857d-216d-4367-802f-b88c50b0e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8732</TotalTime>
  <Words>1350</Words>
  <Application>Microsoft Office PowerPoint</Application>
  <PresentationFormat>Widescreen</PresentationFormat>
  <Paragraphs>232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Euphemia</vt:lpstr>
      <vt:lpstr>Segoe UI Light</vt:lpstr>
      <vt:lpstr>Segoe UI Symbol</vt:lpstr>
      <vt:lpstr>Times New Roman</vt:lpstr>
      <vt:lpstr>Wingdings</vt:lpstr>
      <vt:lpstr>Office Theme</vt:lpstr>
      <vt:lpstr>Banded Design Blue 16x9</vt:lpstr>
      <vt:lpstr>Building SharePoint Client Components</vt:lpstr>
      <vt:lpstr>About Me</vt:lpstr>
      <vt:lpstr>Contact Me</vt:lpstr>
      <vt:lpstr>What is a component?</vt:lpstr>
      <vt:lpstr>Technologies to help make SP components</vt:lpstr>
      <vt:lpstr>Logic - jQuery Plugin</vt:lpstr>
      <vt:lpstr>Data - SharePoint 2013 REST APIs</vt:lpstr>
      <vt:lpstr>SharePoint 2013 Search REST API</vt:lpstr>
      <vt:lpstr>Calling REST services from jQuery</vt:lpstr>
      <vt:lpstr>JSON</vt:lpstr>
      <vt:lpstr>JSON Light</vt:lpstr>
      <vt:lpstr>Presentation - Handlebars</vt:lpstr>
      <vt:lpstr>The Content by Search problem</vt:lpstr>
      <vt:lpstr>The solution - Content By Search Lite</vt:lpstr>
      <vt:lpstr>How does it all fit together?</vt:lpstr>
      <vt:lpstr>PowerPoint Presentation</vt:lpstr>
      <vt:lpstr>Beware of MDS!</vt:lpstr>
      <vt:lpstr>jQuery Best Practices</vt:lpstr>
      <vt:lpstr>JavaScript Code Quality</vt:lpstr>
      <vt:lpstr>Summary</vt:lpstr>
      <vt:lpstr>Finally</vt:lpstr>
      <vt:lpstr>Thank you for listening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Trinder</dc:creator>
  <cp:lastModifiedBy>Garry Trinder</cp:lastModifiedBy>
  <cp:revision>346</cp:revision>
  <dcterms:created xsi:type="dcterms:W3CDTF">2013-06-20T10:34:48Z</dcterms:created>
  <dcterms:modified xsi:type="dcterms:W3CDTF">2015-05-18T00:33:15Z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0x010100D1034D74250E5B4BA4090EFBE7CF5E42</vt:lpwstr>
  </property>
  <property fmtid="{D5CDD505-2E9C-101B-9397-08002B2CF9AE}" pid="3" name="_dlc_DocIdItemGuid">
    <vt:lpwstr>2fd45841-b04d-4aa0-af77-c7473b37e809</vt:lpwstr>
  </property>
  <property fmtid="{D5CDD505-2E9C-101B-9397-08002B2CF9AE}" pid="4" name="DocVizPreviewMetadata_Count">
    <vt:i4>14</vt:i4>
  </property>
  <property fmtid="{D5CDD505-2E9C-101B-9397-08002B2CF9AE}" pid="5" name="DocVizPreviewMetadata_0">
    <vt:lpwstr>300x168x2</vt:lpwstr>
  </property>
</Properties>
</file>