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9144000" cy="5143500" type="screen16x9"/>
  <p:notesSz cx="6858000" cy="9144000"/>
  <p:embeddedFontLst>
    <p:embeddedFont>
      <p:font typeface="Trebuchet MS" panose="020B0603020202020204" pitchFamily="34" charset="0"/>
      <p:regular r:id="rId15"/>
      <p:bold r:id="rId16"/>
      <p:italic r:id="rId17"/>
      <p:boldItalic r:id="rId18"/>
    </p:embeddedFont>
    <p:embeddedFont>
      <p:font typeface="Wingdings 3" panose="050401020108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621339efa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621339efa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621339efa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621339efa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621339ef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621339ef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5dd1d462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5dd1d462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5dd1d462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5dd1d462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5dd1d462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5dd1d462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621339ef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621339ef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621339ef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621339ef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21339ef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21339ef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621339ef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621339ef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621339efa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621339ef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14138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32553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9661479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41027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64127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17824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89025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2412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99802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4898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49474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80340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93015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60019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68556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245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36709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55380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2/2/2022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066290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Uzumaki Health</a:t>
            </a:r>
            <a:endParaRPr dirty="0"/>
          </a:p>
        </p:txBody>
      </p:sp>
      <p:sp>
        <p:nvSpPr>
          <p:cNvPr id="56" name="Google Shape;56;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Santiago Garcia, Victoria Finn, Brandon Lawson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Development Phases</a:t>
            </a:r>
            <a:endParaRPr/>
          </a:p>
        </p:txBody>
      </p:sp>
      <p:sp>
        <p:nvSpPr>
          <p:cNvPr id="126" name="Google Shape;126;p23"/>
          <p:cNvSpPr txBox="1">
            <a:spLocks noGrp="1"/>
          </p:cNvSpPr>
          <p:nvPr>
            <p:ph type="body" idx="1"/>
          </p:nvPr>
        </p:nvSpPr>
        <p:spPr>
          <a:xfrm>
            <a:off x="311700" y="11381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 SQL Databases, Tables cont…</a:t>
            </a:r>
            <a:endParaRPr/>
          </a:p>
          <a:p>
            <a:pPr marL="0" lvl="0" indent="0" algn="l" rtl="0">
              <a:spcBef>
                <a:spcPts val="1200"/>
              </a:spcBef>
              <a:spcAft>
                <a:spcPts val="1200"/>
              </a:spcAft>
              <a:buNone/>
            </a:pPr>
            <a:endParaRPr/>
          </a:p>
        </p:txBody>
      </p:sp>
      <p:pic>
        <p:nvPicPr>
          <p:cNvPr id="127" name="Google Shape;127;p23"/>
          <p:cNvPicPr preferRelativeResize="0"/>
          <p:nvPr/>
        </p:nvPicPr>
        <p:blipFill>
          <a:blip r:embed="rId3">
            <a:alphaModFix/>
          </a:blip>
          <a:stretch>
            <a:fillRect/>
          </a:stretch>
        </p:blipFill>
        <p:spPr>
          <a:xfrm>
            <a:off x="229225" y="1661950"/>
            <a:ext cx="5071874" cy="3041500"/>
          </a:xfrm>
          <a:prstGeom prst="rect">
            <a:avLst/>
          </a:prstGeom>
          <a:noFill/>
          <a:ln>
            <a:noFill/>
          </a:ln>
        </p:spPr>
      </p:pic>
      <p:pic>
        <p:nvPicPr>
          <p:cNvPr id="128" name="Google Shape;128;p23"/>
          <p:cNvPicPr preferRelativeResize="0"/>
          <p:nvPr/>
        </p:nvPicPr>
        <p:blipFill rotWithShape="1">
          <a:blip r:embed="rId4">
            <a:alphaModFix/>
          </a:blip>
          <a:srcRect l="23658" t="19626" r="37171" b="66891"/>
          <a:stretch/>
        </p:blipFill>
        <p:spPr>
          <a:xfrm>
            <a:off x="5415700" y="1911850"/>
            <a:ext cx="3581827" cy="572699"/>
          </a:xfrm>
          <a:prstGeom prst="rect">
            <a:avLst/>
          </a:prstGeom>
          <a:noFill/>
          <a:ln>
            <a:noFill/>
          </a:ln>
        </p:spPr>
      </p:pic>
      <p:pic>
        <p:nvPicPr>
          <p:cNvPr id="129" name="Google Shape;129;p23"/>
          <p:cNvPicPr preferRelativeResize="0"/>
          <p:nvPr/>
        </p:nvPicPr>
        <p:blipFill rotWithShape="1">
          <a:blip r:embed="rId5">
            <a:alphaModFix/>
          </a:blip>
          <a:srcRect r="43483"/>
          <a:stretch/>
        </p:blipFill>
        <p:spPr>
          <a:xfrm>
            <a:off x="5415700" y="3249738"/>
            <a:ext cx="3438373" cy="662925"/>
          </a:xfrm>
          <a:prstGeom prst="rect">
            <a:avLst/>
          </a:prstGeom>
          <a:noFill/>
          <a:ln>
            <a:noFill/>
          </a:ln>
        </p:spPr>
      </p:pic>
      <p:sp>
        <p:nvSpPr>
          <p:cNvPr id="130" name="Google Shape;130;p23"/>
          <p:cNvSpPr txBox="1"/>
          <p:nvPr/>
        </p:nvSpPr>
        <p:spPr>
          <a:xfrm>
            <a:off x="6246663" y="2484550"/>
            <a:ext cx="3316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Creating Foreign Key</a:t>
            </a:r>
            <a:endParaRPr sz="1300"/>
          </a:p>
        </p:txBody>
      </p:sp>
      <p:sp>
        <p:nvSpPr>
          <p:cNvPr id="131" name="Google Shape;131;p23"/>
          <p:cNvSpPr txBox="1"/>
          <p:nvPr/>
        </p:nvSpPr>
        <p:spPr>
          <a:xfrm>
            <a:off x="5670163" y="3912650"/>
            <a:ext cx="3072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Successful Foreign Key Test Statement</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Development Phases</a:t>
            </a:r>
            <a:endParaRPr/>
          </a:p>
        </p:txBody>
      </p:sp>
      <p:sp>
        <p:nvSpPr>
          <p:cNvPr id="137" name="Google Shape;137;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7. PHP </a:t>
            </a:r>
            <a:endParaRPr/>
          </a:p>
          <a:p>
            <a:pPr marL="0" lvl="0" indent="0" algn="l" rtl="0">
              <a:spcBef>
                <a:spcPts val="1200"/>
              </a:spcBef>
              <a:spcAft>
                <a:spcPts val="1200"/>
              </a:spcAft>
              <a:buNone/>
            </a:pPr>
            <a:r>
              <a:rPr lang="en"/>
              <a:t>We utilize embedded php to transfer ePHI bidirectionally. We define our database variables (db_name, db_password) to be passed in SQL connection parameters providing us a linkage between GUI and the SQL database. Utilizing global variables we are able to maintain session id to ensure the correct corresponding data is presented. SQL Select statements are properly constructed for accurate data management. Input validation is implemented anywhere a user can provide input. We close/disconnect the sql connection after each usage.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Cybersecurity Considerations</a:t>
            </a:r>
            <a:endParaRPr/>
          </a:p>
        </p:txBody>
      </p:sp>
      <p:sp>
        <p:nvSpPr>
          <p:cNvPr id="144" name="Google Shape;144;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User passwords are not stored in cleartext</a:t>
            </a:r>
            <a:endParaRPr/>
          </a:p>
          <a:p>
            <a:pPr marL="457200" lvl="0" indent="-342900" algn="l" rtl="0">
              <a:spcBef>
                <a:spcPts val="0"/>
              </a:spcBef>
              <a:spcAft>
                <a:spcPts val="0"/>
              </a:spcAft>
              <a:buSzPts val="1800"/>
              <a:buChar char="-"/>
            </a:pPr>
            <a:r>
              <a:rPr lang="en"/>
              <a:t>Each form has a recaptcha implemented to prevent bot attacks</a:t>
            </a:r>
            <a:endParaRPr/>
          </a:p>
          <a:p>
            <a:pPr marL="457200" lvl="0" indent="-342900" algn="l" rtl="0">
              <a:spcBef>
                <a:spcPts val="0"/>
              </a:spcBef>
              <a:spcAft>
                <a:spcPts val="0"/>
              </a:spcAft>
              <a:buSzPts val="1800"/>
              <a:buChar char="-"/>
            </a:pPr>
            <a:r>
              <a:rPr lang="en"/>
              <a:t>The control panel and SSH login use complex passwords that follow password security standards (capital and lowercase letters, numbers, symbols, minimum length of 16 characters, etc)</a:t>
            </a:r>
            <a:endParaRPr/>
          </a:p>
          <a:p>
            <a:pPr marL="457200" lvl="0" indent="-342900" algn="l" rtl="0">
              <a:spcBef>
                <a:spcPts val="0"/>
              </a:spcBef>
              <a:spcAft>
                <a:spcPts val="0"/>
              </a:spcAft>
              <a:buSzPts val="1800"/>
              <a:buChar char="-"/>
            </a:pPr>
            <a:r>
              <a:rPr lang="en"/>
              <a:t>Entire website is locked behind a login page</a:t>
            </a:r>
            <a:endParaRPr/>
          </a:p>
          <a:p>
            <a:pPr marL="457200" lvl="0" indent="-342900" algn="l" rtl="0">
              <a:spcBef>
                <a:spcPts val="0"/>
              </a:spcBef>
              <a:spcAft>
                <a:spcPts val="0"/>
              </a:spcAft>
              <a:buSzPts val="1800"/>
              <a:buChar char="-"/>
            </a:pPr>
            <a:r>
              <a:rPr lang="en"/>
              <a:t>HTML input validation on all forms</a:t>
            </a:r>
            <a:endParaRPr/>
          </a:p>
          <a:p>
            <a:pPr marL="457200" lvl="0" indent="-342900" algn="l" rtl="0">
              <a:spcBef>
                <a:spcPts val="0"/>
              </a:spcBef>
              <a:spcAft>
                <a:spcPts val="0"/>
              </a:spcAft>
              <a:buSzPts val="1800"/>
              <a:buChar char="-"/>
            </a:pPr>
            <a:r>
              <a:rPr lang="en"/>
              <a:t>3rd party payment processing with Stripe</a:t>
            </a:r>
            <a:endParaRPr/>
          </a:p>
          <a:p>
            <a:pPr marL="457200" lvl="0" indent="-342900" algn="l" rtl="0">
              <a:spcBef>
                <a:spcPts val="0"/>
              </a:spcBef>
              <a:spcAft>
                <a:spcPts val="0"/>
              </a:spcAft>
              <a:buSzPts val="1800"/>
              <a:buChar char="-"/>
            </a:pPr>
            <a:r>
              <a:rPr lang="en"/>
              <a:t>Automatic logoff within 15 minutes of inactivity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Uzumaki Health</a:t>
            </a:r>
            <a:endParaRPr/>
          </a:p>
        </p:txBody>
      </p:sp>
      <p:sp>
        <p:nvSpPr>
          <p:cNvPr id="63" name="Google Shape;63;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Uzumaki Health (uzumaki-usf.com) is a medical billing website that is compliant with HIPAA and PCI-DSS. The goal is to protect the customers’ PHI and cardholder data to the best of our ability. The website was developed with security as a top priority.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Checklist part 1</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25755" algn="l" rtl="0">
              <a:spcBef>
                <a:spcPts val="0"/>
              </a:spcBef>
              <a:spcAft>
                <a:spcPts val="0"/>
              </a:spcAft>
              <a:buSzPct val="100000"/>
              <a:buChar char="-"/>
            </a:pPr>
            <a:r>
              <a:rPr lang="en" dirty="0"/>
              <a:t>Completed original website configuration</a:t>
            </a:r>
            <a:endParaRPr dirty="0"/>
          </a:p>
          <a:p>
            <a:pPr marL="914400" lvl="1" indent="-304165" algn="l" rtl="0">
              <a:spcBef>
                <a:spcPts val="0"/>
              </a:spcBef>
              <a:spcAft>
                <a:spcPts val="0"/>
              </a:spcAft>
              <a:buSzPct val="100000"/>
              <a:buChar char="-"/>
            </a:pPr>
            <a:r>
              <a:rPr lang="en" dirty="0"/>
              <a:t>Purchased third party hosting and deployed server</a:t>
            </a:r>
            <a:endParaRPr dirty="0"/>
          </a:p>
          <a:p>
            <a:pPr marL="914400" lvl="1" indent="-304165" algn="l" rtl="0">
              <a:spcBef>
                <a:spcPts val="0"/>
              </a:spcBef>
              <a:spcAft>
                <a:spcPts val="0"/>
              </a:spcAft>
              <a:buSzPct val="100000"/>
              <a:buChar char="-"/>
            </a:pPr>
            <a:r>
              <a:rPr lang="en" dirty="0"/>
              <a:t>Purchased domain name and configured DNS records</a:t>
            </a:r>
            <a:endParaRPr dirty="0"/>
          </a:p>
          <a:p>
            <a:pPr marL="914400" lvl="1" indent="-304165" algn="l" rtl="0">
              <a:spcBef>
                <a:spcPts val="0"/>
              </a:spcBef>
              <a:spcAft>
                <a:spcPts val="0"/>
              </a:spcAft>
              <a:buSzPct val="100000"/>
              <a:buChar char="-"/>
            </a:pPr>
            <a:r>
              <a:rPr lang="en" dirty="0"/>
              <a:t>Installed cyberpanel</a:t>
            </a:r>
            <a:endParaRPr dirty="0"/>
          </a:p>
          <a:p>
            <a:pPr marL="914400" lvl="1" indent="-304165" algn="l" rtl="0">
              <a:spcBef>
                <a:spcPts val="0"/>
              </a:spcBef>
              <a:spcAft>
                <a:spcPts val="0"/>
              </a:spcAft>
              <a:buSzPct val="100000"/>
              <a:buChar char="-"/>
            </a:pPr>
            <a:r>
              <a:rPr lang="en" dirty="0"/>
              <a:t>Installed SSL Certificate</a:t>
            </a:r>
            <a:endParaRPr dirty="0"/>
          </a:p>
          <a:p>
            <a:pPr marL="914400" lvl="1" indent="-304165" algn="l" rtl="0">
              <a:spcBef>
                <a:spcPts val="0"/>
              </a:spcBef>
              <a:spcAft>
                <a:spcPts val="0"/>
              </a:spcAft>
              <a:buSzPct val="100000"/>
              <a:buChar char="-"/>
            </a:pPr>
            <a:r>
              <a:rPr lang="en" dirty="0"/>
              <a:t>Configured UFW Firewall</a:t>
            </a:r>
            <a:endParaRPr dirty="0"/>
          </a:p>
          <a:p>
            <a:pPr marL="914400" lvl="1" indent="-304165" algn="l" rtl="0">
              <a:spcBef>
                <a:spcPts val="0"/>
              </a:spcBef>
              <a:spcAft>
                <a:spcPts val="0"/>
              </a:spcAft>
              <a:buSzPct val="100000"/>
              <a:buChar char="-"/>
            </a:pPr>
            <a:r>
              <a:rPr lang="en" dirty="0"/>
              <a:t>Setup Mail Hosting with Zoho</a:t>
            </a:r>
            <a:endParaRPr dirty="0"/>
          </a:p>
          <a:p>
            <a:pPr marL="457200" lvl="0" indent="-325755" algn="l" rtl="0">
              <a:spcBef>
                <a:spcPts val="0"/>
              </a:spcBef>
              <a:spcAft>
                <a:spcPts val="0"/>
              </a:spcAft>
              <a:buSzPct val="100000"/>
              <a:buChar char="-"/>
            </a:pPr>
            <a:r>
              <a:rPr lang="en" dirty="0"/>
              <a:t>Created website navigation bar</a:t>
            </a:r>
            <a:endParaRPr dirty="0"/>
          </a:p>
          <a:p>
            <a:pPr marL="457200" lvl="0" indent="-325755" algn="l" rtl="0">
              <a:spcBef>
                <a:spcPts val="0"/>
              </a:spcBef>
              <a:spcAft>
                <a:spcPts val="0"/>
              </a:spcAft>
              <a:buSzPct val="100000"/>
              <a:buChar char="-"/>
            </a:pPr>
            <a:r>
              <a:rPr lang="en" dirty="0"/>
              <a:t>Created Contact Us Page and connected it with GetForm</a:t>
            </a:r>
            <a:endParaRPr dirty="0"/>
          </a:p>
          <a:p>
            <a:pPr marL="457200" lvl="0" indent="-325755" algn="l" rtl="0">
              <a:spcBef>
                <a:spcPts val="0"/>
              </a:spcBef>
              <a:spcAft>
                <a:spcPts val="0"/>
              </a:spcAft>
              <a:buSzPct val="100000"/>
              <a:buChar char="-"/>
            </a:pPr>
            <a:r>
              <a:rPr lang="en" dirty="0"/>
              <a:t>Created Payment Form and connected it with Stripe</a:t>
            </a:r>
            <a:endParaRPr dirty="0"/>
          </a:p>
          <a:p>
            <a:pPr marL="457200" lvl="0" indent="-325755" algn="l" rtl="0">
              <a:spcBef>
                <a:spcPts val="0"/>
              </a:spcBef>
              <a:spcAft>
                <a:spcPts val="0"/>
              </a:spcAft>
              <a:buSzPct val="100000"/>
              <a:buChar char="-"/>
            </a:pPr>
            <a:r>
              <a:rPr lang="en" dirty="0"/>
              <a:t>Created website databases and connected them to the frontend</a:t>
            </a:r>
            <a:endParaRPr dirty="0"/>
          </a:p>
          <a:p>
            <a:pPr marL="457200" lvl="0" indent="-325755" algn="l" rtl="0">
              <a:spcBef>
                <a:spcPts val="0"/>
              </a:spcBef>
              <a:spcAft>
                <a:spcPts val="0"/>
              </a:spcAft>
              <a:buSzPct val="100000"/>
              <a:buChar char="-"/>
            </a:pPr>
            <a:r>
              <a:rPr lang="en" dirty="0"/>
              <a:t>Implemented primary key system that auto increments for users table</a:t>
            </a:r>
            <a:endParaRPr dirty="0"/>
          </a:p>
          <a:p>
            <a:pPr marL="457200" lvl="0" indent="-325755" algn="l" rtl="0">
              <a:spcBef>
                <a:spcPts val="0"/>
              </a:spcBef>
              <a:spcAft>
                <a:spcPts val="0"/>
              </a:spcAft>
              <a:buSzPct val="100000"/>
              <a:buChar char="-"/>
            </a:pPr>
            <a:r>
              <a:rPr lang="en" dirty="0"/>
              <a:t>Implemented Captchas on all forms</a:t>
            </a:r>
            <a:endParaRPr dirty="0"/>
          </a:p>
          <a:p>
            <a:pPr marL="457200" lvl="0" indent="-325755" algn="l" rtl="0">
              <a:spcBef>
                <a:spcPts val="0"/>
              </a:spcBef>
              <a:spcAft>
                <a:spcPts val="0"/>
              </a:spcAft>
              <a:buSzPct val="100000"/>
              <a:buChar char="-"/>
            </a:pPr>
            <a:r>
              <a:rPr lang="en" dirty="0"/>
              <a:t>Researched HIPAA and PCI-DSS to become compliant</a:t>
            </a:r>
            <a:endParaRPr dirty="0"/>
          </a:p>
          <a:p>
            <a:pPr marL="457200" lvl="0" indent="-325755" algn="l" rtl="0">
              <a:spcBef>
                <a:spcPts val="0"/>
              </a:spcBef>
              <a:spcAft>
                <a:spcPts val="0"/>
              </a:spcAft>
              <a:buSzPct val="100000"/>
              <a:buChar char="-"/>
            </a:pPr>
            <a:r>
              <a:rPr lang="en" dirty="0"/>
              <a:t>Website testing and troubleshooting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Checklist part 2</a:t>
            </a:r>
            <a:endParaRPr dirty="0"/>
          </a:p>
        </p:txBody>
      </p:sp>
      <p:sp>
        <p:nvSpPr>
          <p:cNvPr id="77" name="Google Shape;77;p16"/>
          <p:cNvSpPr txBox="1">
            <a:spLocks noGrp="1"/>
          </p:cNvSpPr>
          <p:nvPr>
            <p:ph type="body" idx="1"/>
          </p:nvPr>
        </p:nvSpPr>
        <p:spPr>
          <a:xfrm>
            <a:off x="311700" y="1017725"/>
            <a:ext cx="8520600" cy="4039800"/>
          </a:xfrm>
          <a:prstGeom prst="rect">
            <a:avLst/>
          </a:prstGeom>
        </p:spPr>
        <p:txBody>
          <a:bodyPr spcFirstLastPara="1" wrap="square" lIns="91425" tIns="91425" rIns="91425" bIns="91425" anchor="t" anchorCtr="0">
            <a:normAutofit/>
          </a:bodyPr>
          <a:lstStyle/>
          <a:p>
            <a:pPr marL="457200" lvl="0" indent="-342900" algn="l" rtl="0">
              <a:lnSpc>
                <a:spcPct val="105000"/>
              </a:lnSpc>
              <a:spcBef>
                <a:spcPts val="0"/>
              </a:spcBef>
              <a:spcAft>
                <a:spcPts val="0"/>
              </a:spcAft>
              <a:buSzPts val="1800"/>
              <a:buChar char="-"/>
            </a:pPr>
            <a:r>
              <a:rPr lang="en" dirty="0"/>
              <a:t>Configuration troubleshoot log</a:t>
            </a:r>
            <a:endParaRPr dirty="0"/>
          </a:p>
          <a:p>
            <a:pPr marL="457200" lvl="0" indent="-342900" algn="l" rtl="0">
              <a:lnSpc>
                <a:spcPct val="105000"/>
              </a:lnSpc>
              <a:spcBef>
                <a:spcPts val="0"/>
              </a:spcBef>
              <a:spcAft>
                <a:spcPts val="0"/>
              </a:spcAft>
              <a:buSzPts val="1800"/>
              <a:buChar char="-"/>
            </a:pPr>
            <a:r>
              <a:rPr lang="en" dirty="0"/>
              <a:t>Created MyHealth page</a:t>
            </a:r>
            <a:endParaRPr dirty="0"/>
          </a:p>
          <a:p>
            <a:pPr marL="914400" lvl="1" indent="-317500" algn="l" rtl="0">
              <a:lnSpc>
                <a:spcPct val="105000"/>
              </a:lnSpc>
              <a:spcBef>
                <a:spcPts val="0"/>
              </a:spcBef>
              <a:spcAft>
                <a:spcPts val="0"/>
              </a:spcAft>
              <a:buSzPts val="1400"/>
              <a:buChar char="-"/>
            </a:pPr>
            <a:r>
              <a:rPr lang="en" dirty="0"/>
              <a:t>Vaccination Records: SQL table, php, html, css</a:t>
            </a:r>
            <a:endParaRPr dirty="0"/>
          </a:p>
          <a:p>
            <a:pPr marL="914400" lvl="1" indent="-317500" algn="l" rtl="0">
              <a:lnSpc>
                <a:spcPct val="105000"/>
              </a:lnSpc>
              <a:spcBef>
                <a:spcPts val="0"/>
              </a:spcBef>
              <a:spcAft>
                <a:spcPts val="0"/>
              </a:spcAft>
              <a:buSzPts val="1400"/>
              <a:buChar char="-"/>
            </a:pPr>
            <a:r>
              <a:rPr lang="en" dirty="0"/>
              <a:t>Prescription Records: SQL table, php, html, css</a:t>
            </a:r>
            <a:endParaRPr dirty="0"/>
          </a:p>
          <a:p>
            <a:pPr marL="914400" lvl="1" indent="-317500" algn="l" rtl="0">
              <a:lnSpc>
                <a:spcPct val="105000"/>
              </a:lnSpc>
              <a:spcBef>
                <a:spcPts val="0"/>
              </a:spcBef>
              <a:spcAft>
                <a:spcPts val="0"/>
              </a:spcAft>
              <a:buSzPts val="1400"/>
              <a:buChar char="-"/>
            </a:pPr>
            <a:r>
              <a:rPr lang="en" dirty="0"/>
              <a:t>Billing: Invoice, SQL table, php, html css</a:t>
            </a:r>
            <a:endParaRPr dirty="0"/>
          </a:p>
          <a:p>
            <a:pPr marL="914400" lvl="1" indent="-317500" algn="l" rtl="0">
              <a:lnSpc>
                <a:spcPct val="105000"/>
              </a:lnSpc>
              <a:spcBef>
                <a:spcPts val="0"/>
              </a:spcBef>
              <a:spcAft>
                <a:spcPts val="0"/>
              </a:spcAft>
              <a:buSzPts val="1400"/>
              <a:buChar char="-"/>
            </a:pPr>
            <a:r>
              <a:rPr lang="en" dirty="0"/>
              <a:t>Appointment: SQL table, php, html, css</a:t>
            </a:r>
            <a:endParaRPr dirty="0"/>
          </a:p>
          <a:p>
            <a:pPr marL="457200" lvl="0" indent="-342900" algn="l" rtl="0">
              <a:lnSpc>
                <a:spcPct val="105000"/>
              </a:lnSpc>
              <a:spcBef>
                <a:spcPts val="0"/>
              </a:spcBef>
              <a:spcAft>
                <a:spcPts val="0"/>
              </a:spcAft>
              <a:buSzPts val="1800"/>
              <a:buChar char="-"/>
            </a:pPr>
            <a:r>
              <a:rPr lang="en" dirty="0"/>
              <a:t>Created Profile page</a:t>
            </a:r>
            <a:endParaRPr dirty="0"/>
          </a:p>
          <a:p>
            <a:pPr marL="457200" lvl="0" indent="-342900" algn="l" rtl="0">
              <a:lnSpc>
                <a:spcPct val="105000"/>
              </a:lnSpc>
              <a:spcBef>
                <a:spcPts val="0"/>
              </a:spcBef>
              <a:spcAft>
                <a:spcPts val="0"/>
              </a:spcAft>
              <a:buSzPts val="1800"/>
              <a:buChar char="-"/>
            </a:pPr>
            <a:r>
              <a:rPr lang="en" dirty="0"/>
              <a:t>Embedded PHP to pull information from SQL database</a:t>
            </a:r>
            <a:endParaRPr dirty="0"/>
          </a:p>
          <a:p>
            <a:pPr marL="457200" lvl="0" indent="-342900" algn="l" rtl="0">
              <a:lnSpc>
                <a:spcPct val="105000"/>
              </a:lnSpc>
              <a:spcBef>
                <a:spcPts val="0"/>
              </a:spcBef>
              <a:spcAft>
                <a:spcPts val="0"/>
              </a:spcAft>
              <a:buSzPts val="1800"/>
              <a:buChar char="-"/>
            </a:pPr>
            <a:r>
              <a:rPr lang="en" dirty="0"/>
              <a:t>Accuracy of results, PHP SQL Statements</a:t>
            </a:r>
            <a:endParaRPr dirty="0"/>
          </a:p>
          <a:p>
            <a:pPr marL="457200" lvl="0" indent="-342900" algn="l" rtl="0">
              <a:lnSpc>
                <a:spcPct val="105000"/>
              </a:lnSpc>
              <a:spcBef>
                <a:spcPts val="0"/>
              </a:spcBef>
              <a:spcAft>
                <a:spcPts val="0"/>
              </a:spcAft>
              <a:buSzPts val="1800"/>
              <a:buChar char="-"/>
            </a:pPr>
            <a:r>
              <a:rPr lang="en" dirty="0"/>
              <a:t>Created Primary and Foreign keys in database tables</a:t>
            </a:r>
          </a:p>
          <a:p>
            <a:pPr marL="457200" lvl="0" indent="-342900" algn="l" rtl="0">
              <a:spcBef>
                <a:spcPts val="0"/>
              </a:spcBef>
              <a:spcAft>
                <a:spcPts val="0"/>
              </a:spcAft>
              <a:buSzPts val="1800"/>
              <a:buChar char="-"/>
            </a:pPr>
            <a:r>
              <a:rPr lang="en-US" dirty="0"/>
              <a:t>Created the Login Page</a:t>
            </a:r>
          </a:p>
          <a:p>
            <a:pPr marL="457200" lvl="0" indent="-342900" algn="l" rtl="0">
              <a:spcBef>
                <a:spcPts val="0"/>
              </a:spcBef>
              <a:spcAft>
                <a:spcPts val="0"/>
              </a:spcAft>
              <a:buSzPts val="1800"/>
              <a:buChar char="-"/>
            </a:pPr>
            <a:r>
              <a:rPr lang="en-US" dirty="0"/>
              <a:t>Created the Registration Page</a:t>
            </a:r>
          </a:p>
          <a:p>
            <a:pPr marL="457200" lvl="0" indent="-342900" algn="l" rtl="0">
              <a:spcBef>
                <a:spcPts val="0"/>
              </a:spcBef>
              <a:spcAft>
                <a:spcPts val="0"/>
              </a:spcAft>
              <a:buSzPts val="1800"/>
              <a:buChar char="-"/>
            </a:pPr>
            <a:r>
              <a:rPr lang="en-US" dirty="0"/>
              <a:t>Created the About Us Page</a:t>
            </a:r>
          </a:p>
          <a:p>
            <a:pPr marL="457200" lvl="0" indent="-342900" algn="l" rtl="0">
              <a:spcBef>
                <a:spcPts val="0"/>
              </a:spcBef>
              <a:spcAft>
                <a:spcPts val="0"/>
              </a:spcAft>
              <a:buSzPts val="1800"/>
              <a:buChar char="-"/>
            </a:pPr>
            <a:r>
              <a:rPr lang="en-US" dirty="0"/>
              <a:t>Created the Reset Password Page and function</a:t>
            </a:r>
          </a:p>
          <a:p>
            <a:pPr marL="457200" lvl="0" indent="-342900" algn="l" rtl="0">
              <a:spcBef>
                <a:spcPts val="0"/>
              </a:spcBef>
              <a:spcAft>
                <a:spcPts val="0"/>
              </a:spcAft>
              <a:buSzPts val="1800"/>
              <a:buChar char="-"/>
            </a:pPr>
            <a:r>
              <a:rPr lang="en-US" dirty="0"/>
              <a:t>Created the Logout function</a:t>
            </a:r>
          </a:p>
          <a:p>
            <a:pPr marL="457200" lvl="0" indent="-342900" algn="l" rtl="0">
              <a:spcBef>
                <a:spcPts val="0"/>
              </a:spcBef>
              <a:spcAft>
                <a:spcPts val="0"/>
              </a:spcAft>
              <a:buSzPts val="1800"/>
              <a:buChar char="-"/>
            </a:pPr>
            <a:r>
              <a:rPr lang="en-US" dirty="0"/>
              <a:t>Created PHP function to make it so only signed in users can use the website</a:t>
            </a:r>
          </a:p>
          <a:p>
            <a:pPr marL="457200" lvl="0" indent="-342900" algn="l" rtl="0">
              <a:lnSpc>
                <a:spcPct val="105000"/>
              </a:lnSpc>
              <a:spcBef>
                <a:spcPts val="0"/>
              </a:spcBef>
              <a:spcAft>
                <a:spcPts val="0"/>
              </a:spcAft>
              <a:buSzPts val="180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Development Phases</a:t>
            </a:r>
            <a:endParaRPr/>
          </a:p>
        </p:txBody>
      </p:sp>
      <p:sp>
        <p:nvSpPr>
          <p:cNvPr id="90" name="Google Shape;90;p18"/>
          <p:cNvSpPr txBox="1">
            <a:spLocks noGrp="1"/>
          </p:cNvSpPr>
          <p:nvPr>
            <p:ph type="body" idx="1"/>
          </p:nvPr>
        </p:nvSpPr>
        <p:spPr>
          <a:xfrm>
            <a:off x="311700" y="1152475"/>
            <a:ext cx="8578500" cy="9156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AutoNum type="arabicPeriod"/>
            </a:pPr>
            <a:r>
              <a:rPr lang="en" sz="1800"/>
              <a:t>Purchase web hosting and deploy web server.</a:t>
            </a:r>
            <a:endParaRPr sz="1800"/>
          </a:p>
          <a:p>
            <a:pPr marL="457200" lvl="0" indent="-334327" algn="l" rtl="0">
              <a:spcBef>
                <a:spcPts val="0"/>
              </a:spcBef>
              <a:spcAft>
                <a:spcPts val="0"/>
              </a:spcAft>
              <a:buSzPct val="100000"/>
              <a:buAutoNum type="arabicPeriod"/>
            </a:pPr>
            <a:r>
              <a:rPr lang="en" sz="1800"/>
              <a:t>Install CyberPanel to for website management.</a:t>
            </a:r>
            <a:endParaRPr sz="1800"/>
          </a:p>
          <a:p>
            <a:pPr marL="457200" lvl="0" indent="-334327" algn="l" rtl="0">
              <a:spcBef>
                <a:spcPts val="0"/>
              </a:spcBef>
              <a:spcAft>
                <a:spcPts val="0"/>
              </a:spcAft>
              <a:buSzPct val="100000"/>
              <a:buAutoNum type="arabicPeriod"/>
            </a:pPr>
            <a:r>
              <a:rPr lang="en" sz="1800"/>
              <a:t>Install SSL Certificate and configure UFW Firewall</a:t>
            </a:r>
            <a:endParaRPr sz="1800"/>
          </a:p>
        </p:txBody>
      </p:sp>
      <p:pic>
        <p:nvPicPr>
          <p:cNvPr id="91" name="Google Shape;91;p18"/>
          <p:cNvPicPr preferRelativeResize="0"/>
          <p:nvPr/>
        </p:nvPicPr>
        <p:blipFill>
          <a:blip r:embed="rId3">
            <a:alphaModFix/>
          </a:blip>
          <a:stretch>
            <a:fillRect/>
          </a:stretch>
        </p:blipFill>
        <p:spPr>
          <a:xfrm>
            <a:off x="505992" y="2068075"/>
            <a:ext cx="7996783" cy="255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Development Phases</a:t>
            </a:r>
            <a:endParaRPr/>
          </a:p>
        </p:txBody>
      </p:sp>
      <p:sp>
        <p:nvSpPr>
          <p:cNvPr id="97" name="Google Shape;97;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800"/>
              <a:t>4. Create website anatomy.</a:t>
            </a:r>
            <a:endParaRPr sz="1800"/>
          </a:p>
          <a:p>
            <a:pPr marL="0" lvl="0" indent="0" algn="l" rtl="0">
              <a:spcBef>
                <a:spcPts val="1200"/>
              </a:spcBef>
              <a:spcAft>
                <a:spcPts val="0"/>
              </a:spcAft>
              <a:buNone/>
            </a:pPr>
            <a:r>
              <a:rPr lang="en" sz="1800"/>
              <a:t>	The website is locked behind a login page, if a user tries to go to any other page in the site, they will be redirected back to login. </a:t>
            </a:r>
            <a:endParaRPr sz="1800"/>
          </a:p>
          <a:p>
            <a:pPr marL="0" lvl="0" indent="0" algn="l" rtl="0">
              <a:spcBef>
                <a:spcPts val="1200"/>
              </a:spcBef>
              <a:spcAft>
                <a:spcPts val="0"/>
              </a:spcAft>
              <a:buClr>
                <a:schemeClr val="dk1"/>
              </a:buClr>
              <a:buSzPts val="1100"/>
              <a:buFont typeface="Arial"/>
              <a:buNone/>
            </a:pPr>
            <a:r>
              <a:rPr lang="en" sz="1800"/>
              <a:t>Once a user logs in, they are greeted with the Home page and navigation bar.</a:t>
            </a:r>
            <a:endParaRPr sz="1800"/>
          </a:p>
          <a:p>
            <a:pPr marL="0" lvl="0" indent="0" algn="l" rtl="0">
              <a:spcBef>
                <a:spcPts val="1200"/>
              </a:spcBef>
              <a:spcAft>
                <a:spcPts val="1200"/>
              </a:spcAft>
              <a:buNone/>
            </a:pPr>
            <a:endParaRPr/>
          </a:p>
        </p:txBody>
      </p:sp>
      <p:sp>
        <p:nvSpPr>
          <p:cNvPr id="98" name="Google Shape;98;p19"/>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19"/>
          <p:cNvPicPr preferRelativeResize="0"/>
          <p:nvPr/>
        </p:nvPicPr>
        <p:blipFill>
          <a:blip r:embed="rId3">
            <a:alphaModFix/>
          </a:blip>
          <a:stretch>
            <a:fillRect/>
          </a:stretch>
        </p:blipFill>
        <p:spPr>
          <a:xfrm>
            <a:off x="4832398" y="225849"/>
            <a:ext cx="3621776" cy="2744275"/>
          </a:xfrm>
          <a:prstGeom prst="rect">
            <a:avLst/>
          </a:prstGeom>
          <a:noFill/>
          <a:ln>
            <a:noFill/>
          </a:ln>
        </p:spPr>
      </p:pic>
      <p:pic>
        <p:nvPicPr>
          <p:cNvPr id="100" name="Google Shape;100;p19"/>
          <p:cNvPicPr preferRelativeResize="0"/>
          <p:nvPr/>
        </p:nvPicPr>
        <p:blipFill>
          <a:blip r:embed="rId4">
            <a:alphaModFix/>
          </a:blip>
          <a:stretch>
            <a:fillRect/>
          </a:stretch>
        </p:blipFill>
        <p:spPr>
          <a:xfrm>
            <a:off x="4311600" y="3404326"/>
            <a:ext cx="4778674" cy="1094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Development Phases</a:t>
            </a:r>
            <a:endParaRPr/>
          </a:p>
        </p:txBody>
      </p:sp>
      <p:sp>
        <p:nvSpPr>
          <p:cNvPr id="106" name="Google Shape;106;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 Connect website to database.</a:t>
            </a:r>
            <a:endParaRPr/>
          </a:p>
          <a:p>
            <a:pPr marL="0" lvl="0" indent="0" algn="l" rtl="0">
              <a:spcBef>
                <a:spcPts val="1200"/>
              </a:spcBef>
              <a:spcAft>
                <a:spcPts val="0"/>
              </a:spcAft>
              <a:buNone/>
            </a:pPr>
            <a:r>
              <a:rPr lang="en"/>
              <a:t>There are two sections of the website that are connected to the database, the Login page and the My Health page.</a:t>
            </a:r>
            <a:endParaRPr/>
          </a:p>
          <a:p>
            <a:pPr marL="0" lvl="0" indent="0" algn="l" rtl="0">
              <a:spcBef>
                <a:spcPts val="1200"/>
              </a:spcBef>
              <a:spcAft>
                <a:spcPts val="0"/>
              </a:spcAft>
              <a:buNone/>
            </a:pPr>
            <a:r>
              <a:rPr lang="en"/>
              <a:t>The login page works from a users table that uses an ‘id’ field as a primary key that auto increments each time a new user is created.</a:t>
            </a:r>
            <a:endParaRPr/>
          </a:p>
          <a:p>
            <a:pPr marL="0" lvl="0" indent="0" algn="l" rtl="0">
              <a:spcBef>
                <a:spcPts val="1200"/>
              </a:spcBef>
              <a:spcAft>
                <a:spcPts val="1200"/>
              </a:spcAft>
              <a:buNone/>
            </a:pPr>
            <a:endParaRPr/>
          </a:p>
        </p:txBody>
      </p:sp>
      <p:pic>
        <p:nvPicPr>
          <p:cNvPr id="107" name="Google Shape;107;p20"/>
          <p:cNvPicPr preferRelativeResize="0"/>
          <p:nvPr/>
        </p:nvPicPr>
        <p:blipFill rotWithShape="1">
          <a:blip r:embed="rId3">
            <a:alphaModFix/>
          </a:blip>
          <a:srcRect t="38263"/>
          <a:stretch/>
        </p:blipFill>
        <p:spPr>
          <a:xfrm>
            <a:off x="2118125" y="3357625"/>
            <a:ext cx="5302725" cy="145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Development Phases</a:t>
            </a:r>
            <a:endParaRPr/>
          </a:p>
        </p:txBody>
      </p:sp>
      <p:sp>
        <p:nvSpPr>
          <p:cNvPr id="113" name="Google Shape;113;p21"/>
          <p:cNvSpPr txBox="1">
            <a:spLocks noGrp="1"/>
          </p:cNvSpPr>
          <p:nvPr>
            <p:ph type="body" idx="1"/>
          </p:nvPr>
        </p:nvSpPr>
        <p:spPr>
          <a:xfrm>
            <a:off x="272100" y="1132350"/>
            <a:ext cx="8599800" cy="410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 MyHealth Webpage</a:t>
            </a:r>
            <a:endParaRPr/>
          </a:p>
          <a:p>
            <a:pPr marL="0" lvl="0" indent="0" algn="l" rtl="0">
              <a:spcBef>
                <a:spcPts val="1200"/>
              </a:spcBef>
              <a:spcAft>
                <a:spcPts val="0"/>
              </a:spcAft>
              <a:buNone/>
            </a:pPr>
            <a:r>
              <a:rPr lang="en"/>
              <a:t>MyHealth is a collection of webpages that allow clients to view their personal health information. Here they are able to view prescriptions, vaccinations records, upcoming appointments, and billing. The Billing page allows for PCI-DSS compliant payment options provided through Stripes payment service.</a:t>
            </a:r>
            <a:endParaRPr/>
          </a:p>
          <a:p>
            <a:pPr marL="0" lvl="0" indent="0" algn="l" rtl="0">
              <a:spcBef>
                <a:spcPts val="1200"/>
              </a:spcBef>
              <a:spcAft>
                <a:spcPts val="1200"/>
              </a:spcAft>
              <a:buNone/>
            </a:pPr>
            <a:endParaRPr/>
          </a:p>
        </p:txBody>
      </p:sp>
      <p:pic>
        <p:nvPicPr>
          <p:cNvPr id="114" name="Google Shape;114;p21"/>
          <p:cNvPicPr preferRelativeResize="0"/>
          <p:nvPr/>
        </p:nvPicPr>
        <p:blipFill>
          <a:blip r:embed="rId3">
            <a:alphaModFix/>
          </a:blip>
          <a:stretch>
            <a:fillRect/>
          </a:stretch>
        </p:blipFill>
        <p:spPr>
          <a:xfrm>
            <a:off x="1498375" y="3030501"/>
            <a:ext cx="6147226" cy="187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Development Phases</a:t>
            </a:r>
            <a:endParaRPr/>
          </a:p>
        </p:txBody>
      </p:sp>
      <p:sp>
        <p:nvSpPr>
          <p:cNvPr id="120" name="Google Shape;120;p22"/>
          <p:cNvSpPr txBox="1">
            <a:spLocks noGrp="1"/>
          </p:cNvSpPr>
          <p:nvPr>
            <p:ph type="body" idx="1"/>
          </p:nvPr>
        </p:nvSpPr>
        <p:spPr>
          <a:xfrm>
            <a:off x="311700" y="1152475"/>
            <a:ext cx="8520600" cy="389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 SQL Databases, Tables</a:t>
            </a:r>
            <a:endParaRPr/>
          </a:p>
          <a:p>
            <a:pPr marL="0" lvl="0" indent="0" algn="l" rtl="0">
              <a:spcBef>
                <a:spcPts val="1200"/>
              </a:spcBef>
              <a:spcAft>
                <a:spcPts val="1200"/>
              </a:spcAft>
              <a:buNone/>
            </a:pPr>
            <a:r>
              <a:rPr lang="en"/>
              <a:t>Through PHPMYADMIN we are able to manage MySQL databases that stores ePHI. We designed a single database uzum_db to store information in a variety of tables. We designed table structures that help provide organization and input validation security. Anywhere a user can input text there will always be input validation restrictions. Passwords are stored hashed with Bcrypt and combined with a unique salt variable to reduce password collision. Information is stored and received through PHP statements that are synced with the active users ID (primary key). We utilize global variables(php), primary keys and foreign keys to ensure that accurate data is being shown user. </a:t>
            </a:r>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786</Words>
  <Application>Microsoft Office PowerPoint</Application>
  <PresentationFormat>On-screen Show (16:9)</PresentationFormat>
  <Paragraphs>70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Wingdings 3</vt:lpstr>
      <vt:lpstr>Arial</vt:lpstr>
      <vt:lpstr>Trebuchet MS</vt:lpstr>
      <vt:lpstr>Facet</vt:lpstr>
      <vt:lpstr>Uzumaki Health</vt:lpstr>
      <vt:lpstr>About Uzumaki Health</vt:lpstr>
      <vt:lpstr>Checklist part 1</vt:lpstr>
      <vt:lpstr>Checklist part 2</vt:lpstr>
      <vt:lpstr>Development Phases</vt:lpstr>
      <vt:lpstr>Development Phases</vt:lpstr>
      <vt:lpstr>Development Phases</vt:lpstr>
      <vt:lpstr>Development Phases</vt:lpstr>
      <vt:lpstr>Development Phases</vt:lpstr>
      <vt:lpstr>Development Phases</vt:lpstr>
      <vt:lpstr>Development Phases</vt:lpstr>
      <vt:lpstr>Cybersecurity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Uzumaki Health</dc:title>
  <cp:lastModifiedBy>Santiago Garcia</cp:lastModifiedBy>
  <cp:revision>1</cp:revision>
  <dcterms:modified xsi:type="dcterms:W3CDTF">2022-02-02T20:17:29Z</dcterms:modified>
</cp:coreProperties>
</file>