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8" r:id="rId4"/>
  </p:sldMasterIdLst>
  <p:notesMasterIdLst>
    <p:notesMasterId r:id="rId15"/>
  </p:notesMasterIdLst>
  <p:sldIdLst>
    <p:sldId id="256" r:id="rId5"/>
    <p:sldId id="275" r:id="rId6"/>
    <p:sldId id="259" r:id="rId7"/>
    <p:sldId id="262" r:id="rId8"/>
    <p:sldId id="265" r:id="rId9"/>
    <p:sldId id="269" r:id="rId10"/>
    <p:sldId id="270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1E815-6BAD-483E-8AFB-E5B3C1377A63}" v="2707" dt="2020-12-01T02:17:58.774"/>
    <p1510:client id="{6FDE572C-0BE8-1CCB-D541-1682F47D6733}" v="3548" dt="2020-11-30T04:57:12.139"/>
    <p1510:client id="{7971CF65-581A-402B-B13F-B73815CE41FA}" v="465" dt="2020-12-01T02:56:02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119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68DA0-F38A-4D67-8977-4209A064B056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610857-ECB7-4EE2-A160-7C638D25D64D}">
      <dgm:prSet phldrT="[Text]"/>
      <dgm:spPr/>
      <dgm:t>
        <a:bodyPr/>
        <a:lstStyle/>
        <a:p>
          <a:r>
            <a:rPr lang="en-US" spc="300"/>
            <a:t>DETERMINE WINE QUALITY OF WHITE WINES BASED OFF ELEVEN PREDICTIVE FEATURES </a:t>
          </a:r>
        </a:p>
      </dgm:t>
    </dgm:pt>
    <dgm:pt modelId="{DC3D9B24-9FB9-4404-AD6C-D2A4D3E95386}" type="parTrans" cxnId="{B4B957C5-6B71-4E7E-BAA9-D1DE1D96CADF}">
      <dgm:prSet/>
      <dgm:spPr/>
      <dgm:t>
        <a:bodyPr/>
        <a:lstStyle/>
        <a:p>
          <a:endParaRPr lang="en-US"/>
        </a:p>
      </dgm:t>
    </dgm:pt>
    <dgm:pt modelId="{4AAE33AF-B25D-44A6-B2C5-D62CD96C102D}" type="sibTrans" cxnId="{B4B957C5-6B71-4E7E-BAA9-D1DE1D96CADF}">
      <dgm:prSet/>
      <dgm:spPr/>
      <dgm:t>
        <a:bodyPr/>
        <a:lstStyle/>
        <a:p>
          <a:endParaRPr lang="en-US"/>
        </a:p>
      </dgm:t>
    </dgm:pt>
    <dgm:pt modelId="{E9703899-9CFE-49EB-9300-2DACDD477702}">
      <dgm:prSet phldrT="[Text]"/>
      <dgm:spPr/>
      <dgm:t>
        <a:bodyPr/>
        <a:lstStyle/>
        <a:p>
          <a:r>
            <a:rPr lang="en-US" spc="300"/>
            <a:t>PREDICT WHETHER A WINE SAMPLE IS RED OR WHITE</a:t>
          </a:r>
        </a:p>
      </dgm:t>
    </dgm:pt>
    <dgm:pt modelId="{11AC260C-E704-484F-A5E1-18D6D164A331}" type="parTrans" cxnId="{B7D7C326-33DC-4C94-962D-0DD28B465385}">
      <dgm:prSet/>
      <dgm:spPr/>
      <dgm:t>
        <a:bodyPr/>
        <a:lstStyle/>
        <a:p>
          <a:endParaRPr lang="en-US"/>
        </a:p>
      </dgm:t>
    </dgm:pt>
    <dgm:pt modelId="{7E4D9D92-6E11-4D93-B6C8-9AEA685A780B}" type="sibTrans" cxnId="{B7D7C326-33DC-4C94-962D-0DD28B465385}">
      <dgm:prSet/>
      <dgm:spPr/>
      <dgm:t>
        <a:bodyPr/>
        <a:lstStyle/>
        <a:p>
          <a:endParaRPr lang="en-US"/>
        </a:p>
      </dgm:t>
    </dgm:pt>
    <dgm:pt modelId="{72EF220A-6CC7-4E04-91DD-D9B3DF8C6F06}">
      <dgm:prSet phldrT="[Text]"/>
      <dgm:spPr/>
      <dgm:t>
        <a:bodyPr/>
        <a:lstStyle/>
        <a:p>
          <a:r>
            <a:rPr lang="en-US">
              <a:latin typeface="Modern Love"/>
            </a:rPr>
            <a:t>Find the best algorithm </a:t>
          </a:r>
          <a:endParaRPr lang="en-US"/>
        </a:p>
      </dgm:t>
    </dgm:pt>
    <dgm:pt modelId="{1FD32EE7-4B70-49E4-9A1F-B26227D80F51}" type="parTrans" cxnId="{27FD0471-0979-40B7-9468-9444D26D09C5}">
      <dgm:prSet/>
      <dgm:spPr/>
      <dgm:t>
        <a:bodyPr/>
        <a:lstStyle/>
        <a:p>
          <a:endParaRPr lang="en-US"/>
        </a:p>
      </dgm:t>
    </dgm:pt>
    <dgm:pt modelId="{F8C2CC0E-7384-48A4-9039-6B4C91A37F7F}" type="sibTrans" cxnId="{27FD0471-0979-40B7-9468-9444D26D09C5}">
      <dgm:prSet/>
      <dgm:spPr/>
      <dgm:t>
        <a:bodyPr/>
        <a:lstStyle/>
        <a:p>
          <a:endParaRPr lang="en-US"/>
        </a:p>
      </dgm:t>
    </dgm:pt>
    <dgm:pt modelId="{EC98037E-2A52-48D9-A18A-6CE2CD81BF1F}" type="pres">
      <dgm:prSet presAssocID="{D8968DA0-F38A-4D67-8977-4209A064B056}" presName="Name0" presStyleCnt="0">
        <dgm:presLayoutVars>
          <dgm:dir/>
          <dgm:resizeHandles val="exact"/>
        </dgm:presLayoutVars>
      </dgm:prSet>
      <dgm:spPr/>
    </dgm:pt>
    <dgm:pt modelId="{53959D34-6D05-4C15-90D5-C355D9CD4514}" type="pres">
      <dgm:prSet presAssocID="{12610857-ECB7-4EE2-A160-7C638D25D64D}" presName="composite" presStyleCnt="0"/>
      <dgm:spPr/>
    </dgm:pt>
    <dgm:pt modelId="{5005ECD4-9B3C-4C21-A799-816907E875B9}" type="pres">
      <dgm:prSet presAssocID="{12610857-ECB7-4EE2-A160-7C638D25D64D}" presName="rect1" presStyleLbl="trAlignAcc1" presStyleIdx="0" presStyleCnt="3">
        <dgm:presLayoutVars>
          <dgm:bulletEnabled val="1"/>
        </dgm:presLayoutVars>
      </dgm:prSet>
      <dgm:spPr/>
    </dgm:pt>
    <dgm:pt modelId="{65DADD6E-70BA-42D3-A6DF-45311C7B88AA}" type="pres">
      <dgm:prSet presAssocID="{12610857-ECB7-4EE2-A160-7C638D25D64D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556AE3D2-8E18-40F2-AA2D-8BFC260208FB}" type="pres">
      <dgm:prSet presAssocID="{4AAE33AF-B25D-44A6-B2C5-D62CD96C102D}" presName="sibTrans" presStyleCnt="0"/>
      <dgm:spPr/>
    </dgm:pt>
    <dgm:pt modelId="{7241DCEF-D713-4AAC-8BA1-94D17A5A2224}" type="pres">
      <dgm:prSet presAssocID="{E9703899-9CFE-49EB-9300-2DACDD477702}" presName="composite" presStyleCnt="0"/>
      <dgm:spPr/>
    </dgm:pt>
    <dgm:pt modelId="{7D311651-8D1D-4284-A413-66810FFE1217}" type="pres">
      <dgm:prSet presAssocID="{E9703899-9CFE-49EB-9300-2DACDD477702}" presName="rect1" presStyleLbl="trAlignAcc1" presStyleIdx="1" presStyleCnt="3">
        <dgm:presLayoutVars>
          <dgm:bulletEnabled val="1"/>
        </dgm:presLayoutVars>
      </dgm:prSet>
      <dgm:spPr/>
    </dgm:pt>
    <dgm:pt modelId="{91EFBE22-9FD9-4471-BABB-43B995B1FEB9}" type="pres">
      <dgm:prSet presAssocID="{E9703899-9CFE-49EB-9300-2DACDD477702}" presName="rect2" presStyleLbl="fgImgPlace1" presStyleIdx="1" presStyleCnt="3" custLinFactNeighborX="-9852" custLinFactNeighborY="-719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8F0F0CB2-487C-4624-82B5-124668B74D6A}" type="pres">
      <dgm:prSet presAssocID="{7E4D9D92-6E11-4D93-B6C8-9AEA685A780B}" presName="sibTrans" presStyleCnt="0"/>
      <dgm:spPr/>
    </dgm:pt>
    <dgm:pt modelId="{1EA8084B-1600-4584-AB99-F488832047DC}" type="pres">
      <dgm:prSet presAssocID="{72EF220A-6CC7-4E04-91DD-D9B3DF8C6F06}" presName="composite" presStyleCnt="0"/>
      <dgm:spPr/>
    </dgm:pt>
    <dgm:pt modelId="{E1169139-72E2-4328-A994-751217AE986E}" type="pres">
      <dgm:prSet presAssocID="{72EF220A-6CC7-4E04-91DD-D9B3DF8C6F06}" presName="rect1" presStyleLbl="trAlignAcc1" presStyleIdx="2" presStyleCnt="3" custLinFactNeighborX="-131">
        <dgm:presLayoutVars>
          <dgm:bulletEnabled val="1"/>
        </dgm:presLayoutVars>
      </dgm:prSet>
      <dgm:spPr/>
    </dgm:pt>
    <dgm:pt modelId="{7B92B41C-6A7C-4F08-BDBA-4E25ED5B9D41}" type="pres">
      <dgm:prSet presAssocID="{72EF220A-6CC7-4E04-91DD-D9B3DF8C6F06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Robot Hand"/>
        </a:ext>
      </dgm:extLst>
    </dgm:pt>
  </dgm:ptLst>
  <dgm:cxnLst>
    <dgm:cxn modelId="{B7D7C326-33DC-4C94-962D-0DD28B465385}" srcId="{D8968DA0-F38A-4D67-8977-4209A064B056}" destId="{E9703899-9CFE-49EB-9300-2DACDD477702}" srcOrd="1" destOrd="0" parTransId="{11AC260C-E704-484F-A5E1-18D6D164A331}" sibTransId="{7E4D9D92-6E11-4D93-B6C8-9AEA685A780B}"/>
    <dgm:cxn modelId="{27FD0471-0979-40B7-9468-9444D26D09C5}" srcId="{D8968DA0-F38A-4D67-8977-4209A064B056}" destId="{72EF220A-6CC7-4E04-91DD-D9B3DF8C6F06}" srcOrd="2" destOrd="0" parTransId="{1FD32EE7-4B70-49E4-9A1F-B26227D80F51}" sibTransId="{F8C2CC0E-7384-48A4-9039-6B4C91A37F7F}"/>
    <dgm:cxn modelId="{91C88079-2B93-4A26-959C-296DB7624C69}" type="presOf" srcId="{E9703899-9CFE-49EB-9300-2DACDD477702}" destId="{7D311651-8D1D-4284-A413-66810FFE1217}" srcOrd="0" destOrd="0" presId="urn:microsoft.com/office/officeart/2008/layout/PictureStrips"/>
    <dgm:cxn modelId="{828EAA7D-7786-4A2A-AEEA-CA1F7A8CD6D3}" type="presOf" srcId="{72EF220A-6CC7-4E04-91DD-D9B3DF8C6F06}" destId="{E1169139-72E2-4328-A994-751217AE986E}" srcOrd="0" destOrd="0" presId="urn:microsoft.com/office/officeart/2008/layout/PictureStrips"/>
    <dgm:cxn modelId="{2F21B9BD-1488-4424-98A7-F8E8918AD613}" type="presOf" srcId="{D8968DA0-F38A-4D67-8977-4209A064B056}" destId="{EC98037E-2A52-48D9-A18A-6CE2CD81BF1F}" srcOrd="0" destOrd="0" presId="urn:microsoft.com/office/officeart/2008/layout/PictureStrips"/>
    <dgm:cxn modelId="{B4B957C5-6B71-4E7E-BAA9-D1DE1D96CADF}" srcId="{D8968DA0-F38A-4D67-8977-4209A064B056}" destId="{12610857-ECB7-4EE2-A160-7C638D25D64D}" srcOrd="0" destOrd="0" parTransId="{DC3D9B24-9FB9-4404-AD6C-D2A4D3E95386}" sibTransId="{4AAE33AF-B25D-44A6-B2C5-D62CD96C102D}"/>
    <dgm:cxn modelId="{C17B79F1-8F87-4A79-BCFD-DD0953DE380C}" type="presOf" srcId="{12610857-ECB7-4EE2-A160-7C638D25D64D}" destId="{5005ECD4-9B3C-4C21-A799-816907E875B9}" srcOrd="0" destOrd="0" presId="urn:microsoft.com/office/officeart/2008/layout/PictureStrips"/>
    <dgm:cxn modelId="{87755B09-F36D-457F-954C-F27175AC1F12}" type="presParOf" srcId="{EC98037E-2A52-48D9-A18A-6CE2CD81BF1F}" destId="{53959D34-6D05-4C15-90D5-C355D9CD4514}" srcOrd="0" destOrd="0" presId="urn:microsoft.com/office/officeart/2008/layout/PictureStrips"/>
    <dgm:cxn modelId="{40AFEC0A-B6DE-477E-8E55-55FF49F63A57}" type="presParOf" srcId="{53959D34-6D05-4C15-90D5-C355D9CD4514}" destId="{5005ECD4-9B3C-4C21-A799-816907E875B9}" srcOrd="0" destOrd="0" presId="urn:microsoft.com/office/officeart/2008/layout/PictureStrips"/>
    <dgm:cxn modelId="{08CF605A-2DBF-4405-8D22-67673CEB28C5}" type="presParOf" srcId="{53959D34-6D05-4C15-90D5-C355D9CD4514}" destId="{65DADD6E-70BA-42D3-A6DF-45311C7B88AA}" srcOrd="1" destOrd="0" presId="urn:microsoft.com/office/officeart/2008/layout/PictureStrips"/>
    <dgm:cxn modelId="{6162B240-C659-493A-856A-F1E367948291}" type="presParOf" srcId="{EC98037E-2A52-48D9-A18A-6CE2CD81BF1F}" destId="{556AE3D2-8E18-40F2-AA2D-8BFC260208FB}" srcOrd="1" destOrd="0" presId="urn:microsoft.com/office/officeart/2008/layout/PictureStrips"/>
    <dgm:cxn modelId="{CD975B40-D10B-4D87-A83F-71C66E37949E}" type="presParOf" srcId="{EC98037E-2A52-48D9-A18A-6CE2CD81BF1F}" destId="{7241DCEF-D713-4AAC-8BA1-94D17A5A2224}" srcOrd="2" destOrd="0" presId="urn:microsoft.com/office/officeart/2008/layout/PictureStrips"/>
    <dgm:cxn modelId="{AEBBDD50-D7B3-497D-B4A2-C25D4C0817E4}" type="presParOf" srcId="{7241DCEF-D713-4AAC-8BA1-94D17A5A2224}" destId="{7D311651-8D1D-4284-A413-66810FFE1217}" srcOrd="0" destOrd="0" presId="urn:microsoft.com/office/officeart/2008/layout/PictureStrips"/>
    <dgm:cxn modelId="{0C0BE518-9B30-4705-A7AB-7137AF9BE9E8}" type="presParOf" srcId="{7241DCEF-D713-4AAC-8BA1-94D17A5A2224}" destId="{91EFBE22-9FD9-4471-BABB-43B995B1FEB9}" srcOrd="1" destOrd="0" presId="urn:microsoft.com/office/officeart/2008/layout/PictureStrips"/>
    <dgm:cxn modelId="{5CCBCA23-F7CD-4D39-9FD3-CCB4A858B3DB}" type="presParOf" srcId="{EC98037E-2A52-48D9-A18A-6CE2CD81BF1F}" destId="{8F0F0CB2-487C-4624-82B5-124668B74D6A}" srcOrd="3" destOrd="0" presId="urn:microsoft.com/office/officeart/2008/layout/PictureStrips"/>
    <dgm:cxn modelId="{F9D2C861-B143-41B8-976D-E3B477EB01EF}" type="presParOf" srcId="{EC98037E-2A52-48D9-A18A-6CE2CD81BF1F}" destId="{1EA8084B-1600-4584-AB99-F488832047DC}" srcOrd="4" destOrd="0" presId="urn:microsoft.com/office/officeart/2008/layout/PictureStrips"/>
    <dgm:cxn modelId="{BCD53036-1D59-42F4-BDBE-DB350F0ABD4D}" type="presParOf" srcId="{1EA8084B-1600-4584-AB99-F488832047DC}" destId="{E1169139-72E2-4328-A994-751217AE986E}" srcOrd="0" destOrd="0" presId="urn:microsoft.com/office/officeart/2008/layout/PictureStrips"/>
    <dgm:cxn modelId="{726EDDDE-FECC-416B-870B-F2E4DBC23B76}" type="presParOf" srcId="{1EA8084B-1600-4584-AB99-F488832047DC}" destId="{7B92B41C-6A7C-4F08-BDBA-4E25ED5B9D4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47CE1-30BE-4471-8821-6CBD0EB44480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F1A684-5D4C-49AF-9BD9-BDC59B26BAB5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>
              <a:latin typeface="+mn-lt"/>
            </a:rPr>
            <a:t>1</a:t>
          </a:r>
        </a:p>
      </dgm:t>
    </dgm:pt>
    <dgm:pt modelId="{D3491894-1967-4C1F-983C-1ADC19DD1815}" type="parTrans" cxnId="{B15D218C-B046-49D1-A737-19569A364C7F}">
      <dgm:prSet/>
      <dgm:spPr/>
      <dgm:t>
        <a:bodyPr/>
        <a:lstStyle/>
        <a:p>
          <a:endParaRPr lang="en-US"/>
        </a:p>
      </dgm:t>
    </dgm:pt>
    <dgm:pt modelId="{4913D7F7-895E-4B9D-99A8-4EF2C7BE8158}" type="sibTrans" cxnId="{B15D218C-B046-49D1-A737-19569A364C7F}">
      <dgm:prSet/>
      <dgm:spPr/>
      <dgm:t>
        <a:bodyPr/>
        <a:lstStyle/>
        <a:p>
          <a:endParaRPr lang="en-US"/>
        </a:p>
      </dgm:t>
    </dgm:pt>
    <dgm:pt modelId="{7E5DEDD6-29C8-4E9C-BA38-F1336F26EB68}">
      <dgm:prSet phldrT="[Text]" custT="1"/>
      <dgm:spPr/>
      <dgm:t>
        <a:bodyPr/>
        <a:lstStyle/>
        <a:p>
          <a:r>
            <a:rPr lang="en-US" sz="2400" b="0" i="1"/>
            <a:t>Unsupervised Learning:</a:t>
          </a:r>
        </a:p>
      </dgm:t>
    </dgm:pt>
    <dgm:pt modelId="{7CC15A63-CB7E-4508-92B7-F04AE299A72F}" type="parTrans" cxnId="{1FF1DEEC-7706-41CD-AB22-8DEA87D67758}">
      <dgm:prSet/>
      <dgm:spPr/>
      <dgm:t>
        <a:bodyPr/>
        <a:lstStyle/>
        <a:p>
          <a:endParaRPr lang="en-US"/>
        </a:p>
      </dgm:t>
    </dgm:pt>
    <dgm:pt modelId="{4986E9DD-7FD6-4A19-84E3-06885DDD2720}" type="sibTrans" cxnId="{1FF1DEEC-7706-41CD-AB22-8DEA87D67758}">
      <dgm:prSet/>
      <dgm:spPr/>
      <dgm:t>
        <a:bodyPr/>
        <a:lstStyle/>
        <a:p>
          <a:endParaRPr lang="en-US"/>
        </a:p>
      </dgm:t>
    </dgm:pt>
    <dgm:pt modelId="{05CC6AAF-00FB-46EC-9359-882E2ADE84A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/>
            <a:t>2</a:t>
          </a:r>
        </a:p>
      </dgm:t>
    </dgm:pt>
    <dgm:pt modelId="{64E9C1D7-8318-494A-8769-1E0E8AEE4524}" type="parTrans" cxnId="{E13852FB-0B06-45CE-831A-082B0EE05798}">
      <dgm:prSet/>
      <dgm:spPr/>
      <dgm:t>
        <a:bodyPr/>
        <a:lstStyle/>
        <a:p>
          <a:endParaRPr lang="en-US"/>
        </a:p>
      </dgm:t>
    </dgm:pt>
    <dgm:pt modelId="{3369EE2D-F6E5-47C6-A7CE-6672C2C1ED34}" type="sibTrans" cxnId="{E13852FB-0B06-45CE-831A-082B0EE05798}">
      <dgm:prSet/>
      <dgm:spPr/>
      <dgm:t>
        <a:bodyPr/>
        <a:lstStyle/>
        <a:p>
          <a:endParaRPr lang="en-US"/>
        </a:p>
      </dgm:t>
    </dgm:pt>
    <dgm:pt modelId="{9D18F577-D54C-4EFB-B2D1-F6B8C139DB92}">
      <dgm:prSet phldrT="[Text]" custT="1"/>
      <dgm:spPr/>
      <dgm:t>
        <a:bodyPr/>
        <a:lstStyle/>
        <a:p>
          <a:r>
            <a:rPr lang="en-US" sz="2400" b="0" i="1"/>
            <a:t>Supervised Learning (Wine Quality):</a:t>
          </a:r>
          <a:endParaRPr lang="en-US" sz="2400"/>
        </a:p>
      </dgm:t>
    </dgm:pt>
    <dgm:pt modelId="{EFE1C576-F970-4860-AC9F-156A8CCD90E1}" type="parTrans" cxnId="{1B88085F-C6A8-46D0-A615-8BDFB7BE2A1C}">
      <dgm:prSet/>
      <dgm:spPr/>
      <dgm:t>
        <a:bodyPr/>
        <a:lstStyle/>
        <a:p>
          <a:endParaRPr lang="en-US"/>
        </a:p>
      </dgm:t>
    </dgm:pt>
    <dgm:pt modelId="{87E70772-6ADD-41E3-927F-F760E3C940F4}" type="sibTrans" cxnId="{1B88085F-C6A8-46D0-A615-8BDFB7BE2A1C}">
      <dgm:prSet/>
      <dgm:spPr/>
      <dgm:t>
        <a:bodyPr/>
        <a:lstStyle/>
        <a:p>
          <a:endParaRPr lang="en-US"/>
        </a:p>
      </dgm:t>
    </dgm:pt>
    <dgm:pt modelId="{C751ADE6-A858-47D7-819C-72CDDF3477BE}">
      <dgm:prSet phldrT="[Text]"/>
      <dgm:spPr/>
      <dgm:t>
        <a:bodyPr/>
        <a:lstStyle/>
        <a:p>
          <a:r>
            <a:rPr lang="en-US"/>
            <a:t>3</a:t>
          </a:r>
        </a:p>
      </dgm:t>
    </dgm:pt>
    <dgm:pt modelId="{F5E3ED07-8ABB-4298-BAF7-6B4475488594}" type="parTrans" cxnId="{03B261BC-E293-4337-ACD4-5219CAC1D8D8}">
      <dgm:prSet/>
      <dgm:spPr/>
      <dgm:t>
        <a:bodyPr/>
        <a:lstStyle/>
        <a:p>
          <a:endParaRPr lang="en-US"/>
        </a:p>
      </dgm:t>
    </dgm:pt>
    <dgm:pt modelId="{9DA5BCB1-9EC9-4762-AB12-103E367F186D}" type="sibTrans" cxnId="{03B261BC-E293-4337-ACD4-5219CAC1D8D8}">
      <dgm:prSet/>
      <dgm:spPr/>
      <dgm:t>
        <a:bodyPr/>
        <a:lstStyle/>
        <a:p>
          <a:endParaRPr lang="en-US"/>
        </a:p>
      </dgm:t>
    </dgm:pt>
    <dgm:pt modelId="{E029FA79-E783-40C1-89D5-EC5B9D3F28AB}">
      <dgm:prSet phldrT="[Text]" custT="1"/>
      <dgm:spPr/>
      <dgm:t>
        <a:bodyPr/>
        <a:lstStyle/>
        <a:p>
          <a:r>
            <a:rPr lang="en-US" sz="2400"/>
            <a:t>Supervised Learning (Wine Type):</a:t>
          </a:r>
        </a:p>
      </dgm:t>
    </dgm:pt>
    <dgm:pt modelId="{43F1ED7E-289F-430F-B59E-EDD1F624A480}" type="parTrans" cxnId="{269EF847-27C5-447A-B2FC-54F0466D50B6}">
      <dgm:prSet/>
      <dgm:spPr/>
      <dgm:t>
        <a:bodyPr/>
        <a:lstStyle/>
        <a:p>
          <a:endParaRPr lang="en-US"/>
        </a:p>
      </dgm:t>
    </dgm:pt>
    <dgm:pt modelId="{C2867150-30F2-4FB2-9772-C6482F8D9B48}" type="sibTrans" cxnId="{269EF847-27C5-447A-B2FC-54F0466D50B6}">
      <dgm:prSet/>
      <dgm:spPr/>
      <dgm:t>
        <a:bodyPr/>
        <a:lstStyle/>
        <a:p>
          <a:endParaRPr lang="en-US"/>
        </a:p>
      </dgm:t>
    </dgm:pt>
    <dgm:pt modelId="{AD4BE038-2676-4F6C-A602-0424DFE1C4E3}">
      <dgm:prSet phldrT="[Text]"/>
      <dgm:spPr/>
      <dgm:t>
        <a:bodyPr/>
        <a:lstStyle/>
        <a:p>
          <a:r>
            <a:rPr lang="en-US" sz="1900"/>
            <a:t>Logistic Regression</a:t>
          </a:r>
        </a:p>
      </dgm:t>
    </dgm:pt>
    <dgm:pt modelId="{ABEC4E72-032E-45CA-9F9F-2FBF051B3CC0}" type="parTrans" cxnId="{9CC9002A-4F8E-4372-B458-04BA908B024F}">
      <dgm:prSet/>
      <dgm:spPr/>
      <dgm:t>
        <a:bodyPr/>
        <a:lstStyle/>
        <a:p>
          <a:endParaRPr lang="en-US"/>
        </a:p>
      </dgm:t>
    </dgm:pt>
    <dgm:pt modelId="{C45BE582-244F-4CE3-B558-539F97C7464E}" type="sibTrans" cxnId="{9CC9002A-4F8E-4372-B458-04BA908B024F}">
      <dgm:prSet/>
      <dgm:spPr/>
      <dgm:t>
        <a:bodyPr/>
        <a:lstStyle/>
        <a:p>
          <a:endParaRPr lang="en-US"/>
        </a:p>
      </dgm:t>
    </dgm:pt>
    <dgm:pt modelId="{12EBC711-DD12-497F-B6A6-BF29D1A987E1}">
      <dgm:prSet phldrT="[Text]" custT="1"/>
      <dgm:spPr/>
      <dgm:t>
        <a:bodyPr/>
        <a:lstStyle/>
        <a:p>
          <a:r>
            <a:rPr lang="en-US" sz="1800"/>
            <a:t>Principal Component Analysis</a:t>
          </a:r>
        </a:p>
      </dgm:t>
    </dgm:pt>
    <dgm:pt modelId="{A58333B3-5F80-42C9-BE40-67F6F8B8E104}" type="sibTrans" cxnId="{E7D06B69-F5F9-4432-8F77-9593B8918CF3}">
      <dgm:prSet/>
      <dgm:spPr/>
      <dgm:t>
        <a:bodyPr/>
        <a:lstStyle/>
        <a:p>
          <a:endParaRPr lang="en-US"/>
        </a:p>
      </dgm:t>
    </dgm:pt>
    <dgm:pt modelId="{F1DA6572-15A7-4905-8380-7020935BAAEB}" type="parTrans" cxnId="{E7D06B69-F5F9-4432-8F77-9593B8918CF3}">
      <dgm:prSet/>
      <dgm:spPr/>
      <dgm:t>
        <a:bodyPr/>
        <a:lstStyle/>
        <a:p>
          <a:endParaRPr lang="en-US"/>
        </a:p>
      </dgm:t>
    </dgm:pt>
    <dgm:pt modelId="{C39469E5-F38B-4CA6-A110-DC6A6317EB52}">
      <dgm:prSet/>
      <dgm:spPr/>
      <dgm:t>
        <a:bodyPr/>
        <a:lstStyle/>
        <a:p>
          <a:r>
            <a:rPr lang="en-US" sz="1900"/>
            <a:t>Linear Regression</a:t>
          </a:r>
        </a:p>
      </dgm:t>
    </dgm:pt>
    <dgm:pt modelId="{B4209A92-0AED-4049-AE59-1C22457261A7}" type="parTrans" cxnId="{EE97897F-B39F-4B87-8964-5D587678E45F}">
      <dgm:prSet/>
      <dgm:spPr/>
      <dgm:t>
        <a:bodyPr/>
        <a:lstStyle/>
        <a:p>
          <a:endParaRPr lang="en-US"/>
        </a:p>
      </dgm:t>
    </dgm:pt>
    <dgm:pt modelId="{05F45BAD-9B3E-446A-9012-588F568609C1}" type="sibTrans" cxnId="{EE97897F-B39F-4B87-8964-5D587678E45F}">
      <dgm:prSet/>
      <dgm:spPr/>
      <dgm:t>
        <a:bodyPr/>
        <a:lstStyle/>
        <a:p>
          <a:endParaRPr lang="en-US"/>
        </a:p>
      </dgm:t>
    </dgm:pt>
    <dgm:pt modelId="{BFCFA718-BE8C-4048-9BC2-42C4A4DC2702}">
      <dgm:prSet phldrT="[Text]"/>
      <dgm:spPr/>
      <dgm:t>
        <a:bodyPr/>
        <a:lstStyle/>
        <a:p>
          <a:r>
            <a:rPr lang="en-US" sz="1900"/>
            <a:t>Support Vector Machine</a:t>
          </a:r>
        </a:p>
      </dgm:t>
    </dgm:pt>
    <dgm:pt modelId="{0A5D7A58-3872-4846-ADC2-C06ADFAF275D}" type="parTrans" cxnId="{E178F891-9CFE-462F-946B-FBFAEC830EDA}">
      <dgm:prSet/>
      <dgm:spPr/>
      <dgm:t>
        <a:bodyPr/>
        <a:lstStyle/>
        <a:p>
          <a:endParaRPr lang="en-US"/>
        </a:p>
      </dgm:t>
    </dgm:pt>
    <dgm:pt modelId="{430CF89A-2A9B-441E-A4E4-BC1BA7C25E8F}" type="sibTrans" cxnId="{E178F891-9CFE-462F-946B-FBFAEC830EDA}">
      <dgm:prSet/>
      <dgm:spPr/>
      <dgm:t>
        <a:bodyPr/>
        <a:lstStyle/>
        <a:p>
          <a:endParaRPr lang="en-US"/>
        </a:p>
      </dgm:t>
    </dgm:pt>
    <dgm:pt modelId="{979366FA-2EF0-46A1-A262-F15C8AF7B06B}" type="pres">
      <dgm:prSet presAssocID="{96447CE1-30BE-4471-8821-6CBD0EB44480}" presName="linearFlow" presStyleCnt="0">
        <dgm:presLayoutVars>
          <dgm:dir/>
          <dgm:animLvl val="lvl"/>
          <dgm:resizeHandles val="exact"/>
        </dgm:presLayoutVars>
      </dgm:prSet>
      <dgm:spPr/>
    </dgm:pt>
    <dgm:pt modelId="{B5771CF4-69F5-4509-A3E7-F16FFE3C9C02}" type="pres">
      <dgm:prSet presAssocID="{A9F1A684-5D4C-49AF-9BD9-BDC59B26BAB5}" presName="composite" presStyleCnt="0"/>
      <dgm:spPr/>
    </dgm:pt>
    <dgm:pt modelId="{C1F822C1-2D72-4B7F-8A26-05DDA75BF467}" type="pres">
      <dgm:prSet presAssocID="{A9F1A684-5D4C-49AF-9BD9-BDC59B26BAB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1776113-5A7B-4CFC-8ECF-152D4D08DF8A}" type="pres">
      <dgm:prSet presAssocID="{A9F1A684-5D4C-49AF-9BD9-BDC59B26BAB5}" presName="descendantText" presStyleLbl="alignAcc1" presStyleIdx="0" presStyleCnt="3" custLinFactNeighborX="-1786" custLinFactNeighborY="20586">
        <dgm:presLayoutVars>
          <dgm:bulletEnabled val="1"/>
        </dgm:presLayoutVars>
      </dgm:prSet>
      <dgm:spPr/>
    </dgm:pt>
    <dgm:pt modelId="{FF7EB588-919B-4729-9FF2-9FB210248EF8}" type="pres">
      <dgm:prSet presAssocID="{4913D7F7-895E-4B9D-99A8-4EF2C7BE8158}" presName="sp" presStyleCnt="0"/>
      <dgm:spPr/>
    </dgm:pt>
    <dgm:pt modelId="{DC2B023F-CD9B-4600-AF7F-3AC920664DB0}" type="pres">
      <dgm:prSet presAssocID="{05CC6AAF-00FB-46EC-9359-882E2ADE84A9}" presName="composite" presStyleCnt="0"/>
      <dgm:spPr/>
    </dgm:pt>
    <dgm:pt modelId="{DF602EF4-D014-4F45-B00F-3FDCF654C1FE}" type="pres">
      <dgm:prSet presAssocID="{05CC6AAF-00FB-46EC-9359-882E2ADE84A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7B02FC6-36D7-4074-9540-B80C34D16730}" type="pres">
      <dgm:prSet presAssocID="{05CC6AAF-00FB-46EC-9359-882E2ADE84A9}" presName="descendantText" presStyleLbl="alignAcc1" presStyleIdx="1" presStyleCnt="3" custLinFactNeighborX="-1682" custLinFactNeighborY="21136">
        <dgm:presLayoutVars>
          <dgm:bulletEnabled val="1"/>
        </dgm:presLayoutVars>
      </dgm:prSet>
      <dgm:spPr/>
    </dgm:pt>
    <dgm:pt modelId="{C54D1274-B76E-4344-8EBC-FB6433F82EA7}" type="pres">
      <dgm:prSet presAssocID="{3369EE2D-F6E5-47C6-A7CE-6672C2C1ED34}" presName="sp" presStyleCnt="0"/>
      <dgm:spPr/>
    </dgm:pt>
    <dgm:pt modelId="{2B4F2406-B312-46B7-8E1B-5BF64C703B78}" type="pres">
      <dgm:prSet presAssocID="{C751ADE6-A858-47D7-819C-72CDDF3477BE}" presName="composite" presStyleCnt="0"/>
      <dgm:spPr/>
    </dgm:pt>
    <dgm:pt modelId="{DA8C597B-AB21-49D3-B50F-CE46185F0958}" type="pres">
      <dgm:prSet presAssocID="{C751ADE6-A858-47D7-819C-72CDDF3477B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39AC769-D7C9-4560-9CA6-848B5039F949}" type="pres">
      <dgm:prSet presAssocID="{C751ADE6-A858-47D7-819C-72CDDF3477BE}" presName="descendantText" presStyleLbl="alignAcc1" presStyleIdx="2" presStyleCnt="3" custLinFactNeighborX="-1602" custLinFactNeighborY="21591">
        <dgm:presLayoutVars>
          <dgm:bulletEnabled val="1"/>
        </dgm:presLayoutVars>
      </dgm:prSet>
      <dgm:spPr/>
    </dgm:pt>
  </dgm:ptLst>
  <dgm:cxnLst>
    <dgm:cxn modelId="{2C469217-1A0D-4715-92DB-01DA6D87254E}" type="presOf" srcId="{E029FA79-E783-40C1-89D5-EC5B9D3F28AB}" destId="{739AC769-D7C9-4560-9CA6-848B5039F949}" srcOrd="0" destOrd="0" presId="urn:microsoft.com/office/officeart/2005/8/layout/chevron2"/>
    <dgm:cxn modelId="{9CC9002A-4F8E-4372-B458-04BA908B024F}" srcId="{E029FA79-E783-40C1-89D5-EC5B9D3F28AB}" destId="{AD4BE038-2676-4F6C-A602-0424DFE1C4E3}" srcOrd="0" destOrd="0" parTransId="{ABEC4E72-032E-45CA-9F9F-2FBF051B3CC0}" sibTransId="{C45BE582-244F-4CE3-B558-539F97C7464E}"/>
    <dgm:cxn modelId="{4462BE2B-92C0-47F8-9B20-3455E1FEEC12}" type="presOf" srcId="{05CC6AAF-00FB-46EC-9359-882E2ADE84A9}" destId="{DF602EF4-D014-4F45-B00F-3FDCF654C1FE}" srcOrd="0" destOrd="0" presId="urn:microsoft.com/office/officeart/2005/8/layout/chevron2"/>
    <dgm:cxn modelId="{8ED1182D-BF7A-47AB-8E36-0B494D0E5E87}" type="presOf" srcId="{9D18F577-D54C-4EFB-B2D1-F6B8C139DB92}" destId="{D7B02FC6-36D7-4074-9540-B80C34D16730}" srcOrd="0" destOrd="0" presId="urn:microsoft.com/office/officeart/2005/8/layout/chevron2"/>
    <dgm:cxn modelId="{E2B34A38-4AB4-41EB-9FAA-0389C2F49DD3}" type="presOf" srcId="{7E5DEDD6-29C8-4E9C-BA38-F1336F26EB68}" destId="{81776113-5A7B-4CFC-8ECF-152D4D08DF8A}" srcOrd="0" destOrd="0" presId="urn:microsoft.com/office/officeart/2005/8/layout/chevron2"/>
    <dgm:cxn modelId="{1B88085F-C6A8-46D0-A615-8BDFB7BE2A1C}" srcId="{05CC6AAF-00FB-46EC-9359-882E2ADE84A9}" destId="{9D18F577-D54C-4EFB-B2D1-F6B8C139DB92}" srcOrd="0" destOrd="0" parTransId="{EFE1C576-F970-4860-AC9F-156A8CCD90E1}" sibTransId="{87E70772-6ADD-41E3-927F-F760E3C940F4}"/>
    <dgm:cxn modelId="{269EF847-27C5-447A-B2FC-54F0466D50B6}" srcId="{C751ADE6-A858-47D7-819C-72CDDF3477BE}" destId="{E029FA79-E783-40C1-89D5-EC5B9D3F28AB}" srcOrd="0" destOrd="0" parTransId="{43F1ED7E-289F-430F-B59E-EDD1F624A480}" sibTransId="{C2867150-30F2-4FB2-9772-C6482F8D9B48}"/>
    <dgm:cxn modelId="{E7D06B69-F5F9-4432-8F77-9593B8918CF3}" srcId="{7E5DEDD6-29C8-4E9C-BA38-F1336F26EB68}" destId="{12EBC711-DD12-497F-B6A6-BF29D1A987E1}" srcOrd="0" destOrd="0" parTransId="{F1DA6572-15A7-4905-8380-7020935BAAEB}" sibTransId="{A58333B3-5F80-42C9-BE40-67F6F8B8E104}"/>
    <dgm:cxn modelId="{A6212C4A-BA05-4246-A288-CF7C051C98B6}" type="presOf" srcId="{12EBC711-DD12-497F-B6A6-BF29D1A987E1}" destId="{81776113-5A7B-4CFC-8ECF-152D4D08DF8A}" srcOrd="0" destOrd="1" presId="urn:microsoft.com/office/officeart/2005/8/layout/chevron2"/>
    <dgm:cxn modelId="{E73B3B57-DF79-4433-8F95-99D0D9A4FB22}" type="presOf" srcId="{A9F1A684-5D4C-49AF-9BD9-BDC59B26BAB5}" destId="{C1F822C1-2D72-4B7F-8A26-05DDA75BF467}" srcOrd="0" destOrd="0" presId="urn:microsoft.com/office/officeart/2005/8/layout/chevron2"/>
    <dgm:cxn modelId="{EE97897F-B39F-4B87-8964-5D587678E45F}" srcId="{9D18F577-D54C-4EFB-B2D1-F6B8C139DB92}" destId="{C39469E5-F38B-4CA6-A110-DC6A6317EB52}" srcOrd="0" destOrd="0" parTransId="{B4209A92-0AED-4049-AE59-1C22457261A7}" sibTransId="{05F45BAD-9B3E-446A-9012-588F568609C1}"/>
    <dgm:cxn modelId="{B15D218C-B046-49D1-A737-19569A364C7F}" srcId="{96447CE1-30BE-4471-8821-6CBD0EB44480}" destId="{A9F1A684-5D4C-49AF-9BD9-BDC59B26BAB5}" srcOrd="0" destOrd="0" parTransId="{D3491894-1967-4C1F-983C-1ADC19DD1815}" sibTransId="{4913D7F7-895E-4B9D-99A8-4EF2C7BE8158}"/>
    <dgm:cxn modelId="{E178F891-9CFE-462F-946B-FBFAEC830EDA}" srcId="{E029FA79-E783-40C1-89D5-EC5B9D3F28AB}" destId="{BFCFA718-BE8C-4048-9BC2-42C4A4DC2702}" srcOrd="1" destOrd="0" parTransId="{0A5D7A58-3872-4846-ADC2-C06ADFAF275D}" sibTransId="{430CF89A-2A9B-441E-A4E4-BC1BA7C25E8F}"/>
    <dgm:cxn modelId="{03B261BC-E293-4337-ACD4-5219CAC1D8D8}" srcId="{96447CE1-30BE-4471-8821-6CBD0EB44480}" destId="{C751ADE6-A858-47D7-819C-72CDDF3477BE}" srcOrd="2" destOrd="0" parTransId="{F5E3ED07-8ABB-4298-BAF7-6B4475488594}" sibTransId="{9DA5BCB1-9EC9-4762-AB12-103E367F186D}"/>
    <dgm:cxn modelId="{86A4A2BE-DB47-4B32-8188-4ACC8308B71C}" type="presOf" srcId="{C751ADE6-A858-47D7-819C-72CDDF3477BE}" destId="{DA8C597B-AB21-49D3-B50F-CE46185F0958}" srcOrd="0" destOrd="0" presId="urn:microsoft.com/office/officeart/2005/8/layout/chevron2"/>
    <dgm:cxn modelId="{F278A8DF-C66D-4132-B410-530B011E809A}" type="presOf" srcId="{96447CE1-30BE-4471-8821-6CBD0EB44480}" destId="{979366FA-2EF0-46A1-A262-F15C8AF7B06B}" srcOrd="0" destOrd="0" presId="urn:microsoft.com/office/officeart/2005/8/layout/chevron2"/>
    <dgm:cxn modelId="{F3535DE6-C8EE-4F77-B0FC-A665A0E94E5A}" type="presOf" srcId="{AD4BE038-2676-4F6C-A602-0424DFE1C4E3}" destId="{739AC769-D7C9-4560-9CA6-848B5039F949}" srcOrd="0" destOrd="1" presId="urn:microsoft.com/office/officeart/2005/8/layout/chevron2"/>
    <dgm:cxn modelId="{7B10D5E9-9CB9-46A4-A12C-0449E17EC49A}" type="presOf" srcId="{BFCFA718-BE8C-4048-9BC2-42C4A4DC2702}" destId="{739AC769-D7C9-4560-9CA6-848B5039F949}" srcOrd="0" destOrd="2" presId="urn:microsoft.com/office/officeart/2005/8/layout/chevron2"/>
    <dgm:cxn modelId="{1FF1DEEC-7706-41CD-AB22-8DEA87D67758}" srcId="{A9F1A684-5D4C-49AF-9BD9-BDC59B26BAB5}" destId="{7E5DEDD6-29C8-4E9C-BA38-F1336F26EB68}" srcOrd="0" destOrd="0" parTransId="{7CC15A63-CB7E-4508-92B7-F04AE299A72F}" sibTransId="{4986E9DD-7FD6-4A19-84E3-06885DDD2720}"/>
    <dgm:cxn modelId="{52B647F7-8F3B-4A5A-A1CD-4A7C0237FAA3}" type="presOf" srcId="{C39469E5-F38B-4CA6-A110-DC6A6317EB52}" destId="{D7B02FC6-36D7-4074-9540-B80C34D16730}" srcOrd="0" destOrd="1" presId="urn:microsoft.com/office/officeart/2005/8/layout/chevron2"/>
    <dgm:cxn modelId="{E13852FB-0B06-45CE-831A-082B0EE05798}" srcId="{96447CE1-30BE-4471-8821-6CBD0EB44480}" destId="{05CC6AAF-00FB-46EC-9359-882E2ADE84A9}" srcOrd="1" destOrd="0" parTransId="{64E9C1D7-8318-494A-8769-1E0E8AEE4524}" sibTransId="{3369EE2D-F6E5-47C6-A7CE-6672C2C1ED34}"/>
    <dgm:cxn modelId="{48CCD7CC-4108-4F04-A92B-9EF58DD6435A}" type="presParOf" srcId="{979366FA-2EF0-46A1-A262-F15C8AF7B06B}" destId="{B5771CF4-69F5-4509-A3E7-F16FFE3C9C02}" srcOrd="0" destOrd="0" presId="urn:microsoft.com/office/officeart/2005/8/layout/chevron2"/>
    <dgm:cxn modelId="{F3A6A483-17BD-44CE-B3B6-AEABFF515964}" type="presParOf" srcId="{B5771CF4-69F5-4509-A3E7-F16FFE3C9C02}" destId="{C1F822C1-2D72-4B7F-8A26-05DDA75BF467}" srcOrd="0" destOrd="0" presId="urn:microsoft.com/office/officeart/2005/8/layout/chevron2"/>
    <dgm:cxn modelId="{C0F5DF98-B155-44FA-A534-E05E886E9AB9}" type="presParOf" srcId="{B5771CF4-69F5-4509-A3E7-F16FFE3C9C02}" destId="{81776113-5A7B-4CFC-8ECF-152D4D08DF8A}" srcOrd="1" destOrd="0" presId="urn:microsoft.com/office/officeart/2005/8/layout/chevron2"/>
    <dgm:cxn modelId="{7D88E375-0CD2-4607-8A80-DEFD98C3AB63}" type="presParOf" srcId="{979366FA-2EF0-46A1-A262-F15C8AF7B06B}" destId="{FF7EB588-919B-4729-9FF2-9FB210248EF8}" srcOrd="1" destOrd="0" presId="urn:microsoft.com/office/officeart/2005/8/layout/chevron2"/>
    <dgm:cxn modelId="{9230BEF8-1068-457C-ACA2-2224124F6B32}" type="presParOf" srcId="{979366FA-2EF0-46A1-A262-F15C8AF7B06B}" destId="{DC2B023F-CD9B-4600-AF7F-3AC920664DB0}" srcOrd="2" destOrd="0" presId="urn:microsoft.com/office/officeart/2005/8/layout/chevron2"/>
    <dgm:cxn modelId="{CEEB0E8A-4398-4D44-BE73-384591A9D25F}" type="presParOf" srcId="{DC2B023F-CD9B-4600-AF7F-3AC920664DB0}" destId="{DF602EF4-D014-4F45-B00F-3FDCF654C1FE}" srcOrd="0" destOrd="0" presId="urn:microsoft.com/office/officeart/2005/8/layout/chevron2"/>
    <dgm:cxn modelId="{C0B695D6-0E1C-4008-91E1-96234F80A8ED}" type="presParOf" srcId="{DC2B023F-CD9B-4600-AF7F-3AC920664DB0}" destId="{D7B02FC6-36D7-4074-9540-B80C34D16730}" srcOrd="1" destOrd="0" presId="urn:microsoft.com/office/officeart/2005/8/layout/chevron2"/>
    <dgm:cxn modelId="{1A50B48F-0A17-49F0-A553-24935F652E3C}" type="presParOf" srcId="{979366FA-2EF0-46A1-A262-F15C8AF7B06B}" destId="{C54D1274-B76E-4344-8EBC-FB6433F82EA7}" srcOrd="3" destOrd="0" presId="urn:microsoft.com/office/officeart/2005/8/layout/chevron2"/>
    <dgm:cxn modelId="{C38EA243-86B4-4DB1-B079-F8584E7D298A}" type="presParOf" srcId="{979366FA-2EF0-46A1-A262-F15C8AF7B06B}" destId="{2B4F2406-B312-46B7-8E1B-5BF64C703B78}" srcOrd="4" destOrd="0" presId="urn:microsoft.com/office/officeart/2005/8/layout/chevron2"/>
    <dgm:cxn modelId="{59F2B986-C817-4289-85AA-C4801EA76F5C}" type="presParOf" srcId="{2B4F2406-B312-46B7-8E1B-5BF64C703B78}" destId="{DA8C597B-AB21-49D3-B50F-CE46185F0958}" srcOrd="0" destOrd="0" presId="urn:microsoft.com/office/officeart/2005/8/layout/chevron2"/>
    <dgm:cxn modelId="{717F39B6-D7EE-431B-9CA4-71F23FED3C31}" type="presParOf" srcId="{2B4F2406-B312-46B7-8E1B-5BF64C703B78}" destId="{739AC769-D7C9-4560-9CA6-848B5039F9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5ECD4-9B3C-4C21-A799-816907E875B9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300"/>
            <a:t>DETERMINE WINE QUALITY OF WHITE WINES BASED OFF ELEVEN PREDICTIVE FEATURES </a:t>
          </a:r>
        </a:p>
      </dsp:txBody>
      <dsp:txXfrm>
        <a:off x="207272" y="542268"/>
        <a:ext cx="4943975" cy="1544992"/>
      </dsp:txXfrm>
    </dsp:sp>
    <dsp:sp modelId="{65DADD6E-70BA-42D3-A6DF-45311C7B88AA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11651-8D1D-4284-A413-66810FFE1217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300"/>
            <a:t>PREDICT WHETHER A WINE SAMPLE IS RED OR WHITE</a:t>
          </a:r>
        </a:p>
      </dsp:txBody>
      <dsp:txXfrm>
        <a:off x="5570351" y="542268"/>
        <a:ext cx="4943975" cy="1544992"/>
      </dsp:txXfrm>
    </dsp:sp>
    <dsp:sp modelId="{91EFBE22-9FD9-4471-BABB-43B995B1FEB9}">
      <dsp:nvSpPr>
        <dsp:cNvPr id="0" name=""/>
        <dsp:cNvSpPr/>
      </dsp:nvSpPr>
      <dsp:spPr>
        <a:xfrm>
          <a:off x="5257803" y="202366"/>
          <a:ext cx="1081494" cy="16222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69139-72E2-4328-A994-751217AE986E}">
      <dsp:nvSpPr>
        <dsp:cNvPr id="0" name=""/>
        <dsp:cNvSpPr/>
      </dsp:nvSpPr>
      <dsp:spPr>
        <a:xfrm>
          <a:off x="2882335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Modern Love"/>
            </a:rPr>
            <a:t>Find the best algorithm </a:t>
          </a:r>
          <a:endParaRPr lang="en-US" sz="2100" kern="1200"/>
        </a:p>
      </dsp:txBody>
      <dsp:txXfrm>
        <a:off x="2882335" y="2487242"/>
        <a:ext cx="4943975" cy="1544992"/>
      </dsp:txXfrm>
    </dsp:sp>
    <dsp:sp modelId="{7B92B41C-6A7C-4F08-BDBA-4E25ED5B9D41}">
      <dsp:nvSpPr>
        <dsp:cNvPr id="0" name=""/>
        <dsp:cNvSpPr/>
      </dsp:nvSpPr>
      <dsp:spPr>
        <a:xfrm>
          <a:off x="2682812" y="2264076"/>
          <a:ext cx="1081494" cy="16222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822C1-2D72-4B7F-8A26-05DDA75BF467}">
      <dsp:nvSpPr>
        <dsp:cNvPr id="0" name=""/>
        <dsp:cNvSpPr/>
      </dsp:nvSpPr>
      <dsp:spPr>
        <a:xfrm rot="5400000">
          <a:off x="-236563" y="240744"/>
          <a:ext cx="1577092" cy="1103964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+mn-lt"/>
            </a:rPr>
            <a:t>1</a:t>
          </a:r>
        </a:p>
      </dsp:txBody>
      <dsp:txXfrm rot="-5400000">
        <a:off x="1" y="556162"/>
        <a:ext cx="1103964" cy="473128"/>
      </dsp:txXfrm>
    </dsp:sp>
    <dsp:sp modelId="{81776113-5A7B-4CFC-8ECF-152D4D08DF8A}">
      <dsp:nvSpPr>
        <dsp:cNvPr id="0" name=""/>
        <dsp:cNvSpPr/>
      </dsp:nvSpPr>
      <dsp:spPr>
        <a:xfrm rot="5400000">
          <a:off x="4704340" y="-3537521"/>
          <a:ext cx="1025110" cy="8530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1" kern="1200"/>
            <a:t>Unsupervised Learning: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Principal Component Analysis</a:t>
          </a:r>
        </a:p>
      </dsp:txBody>
      <dsp:txXfrm rot="-5400000">
        <a:off x="951609" y="265252"/>
        <a:ext cx="8480531" cy="925026"/>
      </dsp:txXfrm>
    </dsp:sp>
    <dsp:sp modelId="{DF602EF4-D014-4F45-B00F-3FDCF654C1FE}">
      <dsp:nvSpPr>
        <dsp:cNvPr id="0" name=""/>
        <dsp:cNvSpPr/>
      </dsp:nvSpPr>
      <dsp:spPr>
        <a:xfrm rot="5400000">
          <a:off x="-236563" y="1623686"/>
          <a:ext cx="1577092" cy="1103964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 rot="-5400000">
        <a:off x="1" y="1939104"/>
        <a:ext cx="1103964" cy="473128"/>
      </dsp:txXfrm>
    </dsp:sp>
    <dsp:sp modelId="{D7B02FC6-36D7-4074-9540-B80C34D16730}">
      <dsp:nvSpPr>
        <dsp:cNvPr id="0" name=""/>
        <dsp:cNvSpPr/>
      </dsp:nvSpPr>
      <dsp:spPr>
        <a:xfrm rot="5400000">
          <a:off x="4713212" y="-2148941"/>
          <a:ext cx="1025110" cy="8530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1" kern="1200"/>
            <a:t>Supervised Learning (Wine Quality):</a:t>
          </a:r>
          <a:endParaRPr lang="en-US" sz="24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Linear Regression</a:t>
          </a:r>
        </a:p>
      </dsp:txBody>
      <dsp:txXfrm rot="-5400000">
        <a:off x="960481" y="1653832"/>
        <a:ext cx="8480531" cy="925026"/>
      </dsp:txXfrm>
    </dsp:sp>
    <dsp:sp modelId="{DA8C597B-AB21-49D3-B50F-CE46185F0958}">
      <dsp:nvSpPr>
        <dsp:cNvPr id="0" name=""/>
        <dsp:cNvSpPr/>
      </dsp:nvSpPr>
      <dsp:spPr>
        <a:xfrm rot="5400000">
          <a:off x="-236563" y="3006627"/>
          <a:ext cx="1577092" cy="11039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 rot="-5400000">
        <a:off x="1" y="3322045"/>
        <a:ext cx="1103964" cy="473128"/>
      </dsp:txXfrm>
    </dsp:sp>
    <dsp:sp modelId="{739AC769-D7C9-4560-9CA6-848B5039F949}">
      <dsp:nvSpPr>
        <dsp:cNvPr id="0" name=""/>
        <dsp:cNvSpPr/>
      </dsp:nvSpPr>
      <dsp:spPr>
        <a:xfrm rot="5400000">
          <a:off x="4720036" y="-761335"/>
          <a:ext cx="1025110" cy="8530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Supervised Learning (Wine Type):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Logistic Regression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Support Vector Machine</a:t>
          </a:r>
        </a:p>
      </dsp:txBody>
      <dsp:txXfrm rot="-5400000">
        <a:off x="967305" y="3041438"/>
        <a:ext cx="8480531" cy="925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B6B-1E06-4F91-B740-19C92A67E14E}" type="datetimeFigureOut">
              <a:rPr lang="en-US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1A4A5-B1C5-460C-A62B-DFFE9436505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A4A5-B1C5-460C-A62B-DFFE943650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A4A5-B1C5-460C-A62B-DFFE943650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A4A5-B1C5-460C-A62B-DFFE943650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modified the algorithm to round wine quality predictions to the nearest integer. New accuracy of 53%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A4A5-B1C5-460C-A62B-DFFE9436505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Train test ration 80/20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A4A5-B1C5-460C-A62B-DFFE9436505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precision is low = have a lot of false positives </a:t>
            </a:r>
          </a:p>
          <a:p>
            <a:r>
              <a:rPr lang="en-US" dirty="0"/>
              <a:t>If recall is high = Less false negatives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A4A5-B1C5-460C-A62B-DFFE943650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1A4A5-B1C5-460C-A62B-DFFE943650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848E-9373-4FAF-97AB-93AC2CCC1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B31D5-5261-4BD3-862A-2055F9FDB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332E-05DD-46AC-86B5-8FA29B93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6C9F-E58F-4EC9-8752-78C942A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63BE-189F-40CD-BED5-7C9C68F3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9C1C-B27C-4D1F-B3C8-481F1B01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CD5EF-2E41-4982-A020-AAA7DAAB0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F9CC-52FA-4E13-83C6-AE5EE9EA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F1FC-7D9F-40BD-8970-1C09D10F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221C-A5F1-4BA2-AFFC-73ED4F61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16F4B-CC25-427F-BDCC-71E319CBB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3FE4-FC4C-4D08-9EF6-C1033032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42AB-FC72-42B2-8BBC-DF0EB4A8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0D4D-0500-4A32-9E5F-1F3EB0A1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5BBA-0D49-4814-8A26-81E5E91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03F-D7A2-4C1B-8321-5CC31F44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9EB4-1CCF-416A-AF1C-6BD081AD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F67E-0598-461A-BEEC-D76A42F4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4DAC-3C8A-4508-916D-3937B505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744-5A44-419B-B174-D8383C0B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5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8426-8706-40CC-9285-41A7F32B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9D31-D6E9-4068-9D21-11C36E60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2513-A2C5-4247-85C1-2BA38B5E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5421-FCDC-47DD-9C45-83A35CEA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6BDB-467A-4A52-B4D5-008554C5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9B18-E1FF-4323-A45C-04147D53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5D33-A254-4CAA-9A5B-6F39D5788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2A52-CA99-48CB-A2B1-31064CCC7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C0EDB-0259-4500-AF37-E3B734C6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A1A3F-3B1B-4CAE-87FE-93435D8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7DF97-D62F-4C27-8F98-3DF16BB1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4680-A1DD-4344-BBDA-ABEF3A09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995C4-EED0-47E4-9143-E06B73E7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6165-48E1-4AF9-AD80-E6B7489D9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17CC1-E7F0-4EB0-A4ED-0A56F5E0C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1A9DE-D849-451A-8530-85D0ED96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1944-0D03-4593-8B4B-5508E0E7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5B865-EBFC-4DB9-B313-AFA229C4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8DE88-1574-48F7-8F27-A13BC5BF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FE10-F48D-447E-AF85-977004B1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0E616-5FBF-403D-A114-C94F227D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BA467-A96B-49FB-A82E-E61F48CE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E19C-50A6-4AAE-8382-99A686F6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1FD53-EE71-488F-8708-1D67F2C7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7E283-A4B8-4928-82F9-4B4463F4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49B5-32A2-4B29-BB64-115BF57D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1D6B-A4C3-4F44-B70B-B6CC6875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CE07-B54C-4DD8-A2F1-C97F193C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9FEA5-7569-4339-95E8-0C36A055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7061-0413-41D8-A46B-D2A45D5B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5D250-5BED-4E7A-BB33-715E2244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C5E8-0BCF-41D5-A48B-E18FD52C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668C-B34C-4A21-88CB-076804C8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3E93D-C25F-4243-A5B0-DAAB1EC72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C85D-98B2-418A-B858-E4EFA826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3814-00BF-4FB6-8E17-2EE35D71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C0667-9166-48FF-BBBD-B55B595C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BAFFF-8515-4077-98ED-F7A1BC4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0AFAB-00D9-459B-B5E1-42768D9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D7B7-352E-4DF0-8843-C981A7C8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1941-26D3-42B5-8820-B832B34DE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82AB-7117-465E-B669-45F5C8C39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1D34-C2F1-4C48-805B-DEA97B0D0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Wine+Qua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art-of-effective-visualization-of-multi-dimensional-data-6c7202990c57#:~:text=The%20best%20way%20to%20go,a%20dimension%20in%20the%20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7997B0-F77E-438E-B1FF-0AFF1DEBA8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14"/>
          <a:stretch/>
        </p:blipFill>
        <p:spPr>
          <a:xfrm>
            <a:off x="-58365" y="0"/>
            <a:ext cx="122574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FAD053-5DFF-4917-A9D8-E6125090D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97849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odern Love" panose="04090805081005020601" pitchFamily="82" charset="0"/>
              </a:rPr>
              <a:t>Predicting Wine Quality and Type 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C4806FCA-AB78-4405-8075-7DF71A8057B6}"/>
              </a:ext>
            </a:extLst>
          </p:cNvPr>
          <p:cNvSpPr txBox="1">
            <a:spLocks/>
          </p:cNvSpPr>
          <p:nvPr/>
        </p:nvSpPr>
        <p:spPr>
          <a:xfrm>
            <a:off x="171662" y="5481782"/>
            <a:ext cx="3520696" cy="174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Finding the differences between red and white wine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367F3A7-3733-4620-90A1-7E02448CBC23}"/>
              </a:ext>
            </a:extLst>
          </p:cNvPr>
          <p:cNvSpPr txBox="1">
            <a:spLocks/>
          </p:cNvSpPr>
          <p:nvPr/>
        </p:nvSpPr>
        <p:spPr>
          <a:xfrm>
            <a:off x="9216445" y="5853845"/>
            <a:ext cx="3520696" cy="174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Garson Chow</a:t>
            </a:r>
          </a:p>
          <a:p>
            <a:r>
              <a:rPr lang="en-US">
                <a:solidFill>
                  <a:srgbClr val="FFFFFF"/>
                </a:solidFill>
              </a:rPr>
              <a:t>Mei shin lee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B8064-A6CA-4130-AF74-FEC18E70A165}"/>
              </a:ext>
            </a:extLst>
          </p:cNvPr>
          <p:cNvSpPr txBox="1"/>
          <p:nvPr/>
        </p:nvSpPr>
        <p:spPr>
          <a:xfrm>
            <a:off x="3008248" y="24276"/>
            <a:ext cx="769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>
                <a:solidFill>
                  <a:schemeClr val="accent1"/>
                </a:solidFill>
              </a:rPr>
              <a:t>https://github.com/garsonbyte/Machine-Learning-Project</a:t>
            </a:r>
          </a:p>
        </p:txBody>
      </p:sp>
    </p:spTree>
    <p:extLst>
      <p:ext uri="{BB962C8B-B14F-4D97-AF65-F5344CB8AC3E}">
        <p14:creationId xmlns:p14="http://schemas.microsoft.com/office/powerpoint/2010/main" val="422257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D796E3-563B-4388-A1CF-A235C0ED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C8DC0-0726-4681-A4D3-B5FF4013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HTTPS://ARCHIVE.ICS.UCI.EDU/ML/DATASETS/WINE+QUALITY</a:t>
            </a:r>
            <a:endParaRPr lang="en-US" sz="1800"/>
          </a:p>
          <a:p>
            <a:r>
              <a:rPr lang="en-US" sz="1800" b="0" i="0" u="none" strike="noStrike">
                <a:effectLst/>
                <a:latin typeface="Whitney"/>
                <a:hlinkClick r:id="rId4" tooltip="https://towardsdatascience.com/the-art-of-effective-visualization-of-multi-dimensional-data-6c7202990c57#:~:text=The%20best%20way%20to%20go,a%20dimension%20in%20the%20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HTTPS://TOWARDSDATASCIENCE.COM/THE-ART-OF-EFFECTIVE-VISUALIZATION-OF-MULTI-DIMENSIONAL-DATA-6C7202990C57#:~:TEXT=THE%20BEST%20WAY%20TO%20GO,A%20DIMENSION%20IN%20THE%20DATA</a:t>
            </a:r>
            <a:endParaRPr lang="en-US" sz="1800" b="0" i="0" u="none" strike="noStrike">
              <a:effectLst/>
              <a:latin typeface="Whitney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652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84FF-DCD3-402E-B13D-2DDED84A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Goals: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4AF9B-1A51-451A-8917-6EFABBFFB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24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6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EAE1-6654-4273-9BB4-72485CFA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C59818-97A0-4850-A12D-9FE4FFCCB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639067"/>
              </p:ext>
            </p:extLst>
          </p:nvPr>
        </p:nvGraphicFramePr>
        <p:xfrm>
          <a:off x="1212648" y="1794659"/>
          <a:ext cx="9634538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9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26C4473-62BD-4D0C-8C14-D526122D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Overview of Data</a:t>
            </a:r>
          </a:p>
        </p:txBody>
      </p:sp>
      <p:graphicFrame>
        <p:nvGraphicFramePr>
          <p:cNvPr id="1202" name="Table 1202">
            <a:extLst>
              <a:ext uri="{FF2B5EF4-FFF2-40B4-BE49-F238E27FC236}">
                <a16:creationId xmlns:a16="http://schemas.microsoft.com/office/drawing/2014/main" id="{80D24F2A-7132-4D53-BF3A-A69B74C7EA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1129183"/>
              </p:ext>
            </p:extLst>
          </p:nvPr>
        </p:nvGraphicFramePr>
        <p:xfrm>
          <a:off x="529432" y="2168281"/>
          <a:ext cx="4643062" cy="16190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1531">
                  <a:extLst>
                    <a:ext uri="{9D8B030D-6E8A-4147-A177-3AD203B41FA5}">
                      <a16:colId xmlns:a16="http://schemas.microsoft.com/office/drawing/2014/main" val="696568264"/>
                    </a:ext>
                  </a:extLst>
                </a:gridCol>
                <a:gridCol w="2321531">
                  <a:extLst>
                    <a:ext uri="{9D8B030D-6E8A-4147-A177-3AD203B41FA5}">
                      <a16:colId xmlns:a16="http://schemas.microsoft.com/office/drawing/2014/main" val="3827864310"/>
                    </a:ext>
                  </a:extLst>
                </a:gridCol>
              </a:tblGrid>
              <a:tr h="405562">
                <a:tc>
                  <a:txBody>
                    <a:bodyPr/>
                    <a:lstStyle/>
                    <a:p>
                      <a:r>
                        <a:rPr lang="en-US" dirty="0"/>
                        <a:t>Wine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 of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42984"/>
                  </a:ext>
                </a:extLst>
              </a:tr>
              <a:tr h="405562">
                <a:tc>
                  <a:txBody>
                    <a:bodyPr/>
                    <a:lstStyle/>
                    <a:p>
                      <a:r>
                        <a:rPr lang="en-US"/>
                        <a:t>Red 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17002"/>
                  </a:ext>
                </a:extLst>
              </a:tr>
              <a:tr h="405562">
                <a:tc>
                  <a:txBody>
                    <a:bodyPr/>
                    <a:lstStyle/>
                    <a:p>
                      <a:r>
                        <a:rPr lang="en-US"/>
                        <a:t>White 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32867"/>
                  </a:ext>
                </a:extLst>
              </a:tr>
              <a:tr h="402337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0918"/>
                  </a:ext>
                </a:extLst>
              </a:tr>
            </a:tbl>
          </a:graphicData>
        </a:graphic>
      </p:graphicFrame>
      <p:sp>
        <p:nvSpPr>
          <p:cNvPr id="1375" name="TextBox 1374">
            <a:extLst>
              <a:ext uri="{FF2B5EF4-FFF2-40B4-BE49-F238E27FC236}">
                <a16:creationId xmlns:a16="http://schemas.microsoft.com/office/drawing/2014/main" id="{A0DA6FCF-600E-4787-9732-9AF32C380B36}"/>
              </a:ext>
            </a:extLst>
          </p:cNvPr>
          <p:cNvSpPr txBox="1"/>
          <p:nvPr/>
        </p:nvSpPr>
        <p:spPr>
          <a:xfrm>
            <a:off x="393430" y="4179031"/>
            <a:ext cx="50609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300"/>
              <a:t>*NOTE THAT WE HAVE ROUGHLY 3 TIMES MORE WHITE WINE SAMPLES THAN RED WINE SAMPLES.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B78D56-F913-4BCC-A404-91BB01BA0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" r="8951" b="10036"/>
          <a:stretch/>
        </p:blipFill>
        <p:spPr>
          <a:xfrm>
            <a:off x="5454380" y="1280514"/>
            <a:ext cx="5965013" cy="46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402C-8E3B-4DB0-B577-543A12C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Predicting Wine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0C8E-967A-4E47-946D-7667BFF532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spc="300" dirty="0"/>
              <a:t>PREDICTED WHITE WINE QUALITY USING 11 DIFFERENT FEATURES. </a:t>
            </a:r>
          </a:p>
          <a:p>
            <a:r>
              <a:rPr lang="en-US" sz="1800" spc="300" dirty="0"/>
              <a:t>TRAIN/TEST SPLIT RATIO OF 80%:20% </a:t>
            </a:r>
          </a:p>
          <a:p>
            <a:pPr>
              <a:buClr>
                <a:srgbClr val="B5B2A2"/>
              </a:buClr>
            </a:pPr>
            <a:endParaRPr lang="en-US" dirty="0"/>
          </a:p>
          <a:p>
            <a:pPr>
              <a:buClr>
                <a:srgbClr val="B5B2A2"/>
              </a:buClr>
            </a:pPr>
            <a:endParaRPr lang="en-US" dirty="0"/>
          </a:p>
          <a:p>
            <a:pPr marL="0" indent="0">
              <a:buClr>
                <a:srgbClr val="B5B2A2"/>
              </a:buClr>
              <a:buNone/>
            </a:pPr>
            <a:br>
              <a:rPr lang="en-US" dirty="0"/>
            </a:br>
            <a:br>
              <a:rPr lang="en-US" dirty="0"/>
            </a:br>
            <a:r>
              <a:rPr lang="en-US" sz="1800" spc="300" dirty="0"/>
              <a:t>RESULTS: </a:t>
            </a:r>
          </a:p>
          <a:p>
            <a:pPr marL="0" indent="0">
              <a:buClr>
                <a:srgbClr val="B5B2A2"/>
              </a:buClr>
              <a:buNone/>
            </a:pPr>
            <a:endParaRPr lang="en-US" dirty="0"/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4B7A7EB8-8162-4631-9A46-02D6306BB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5297" y="1833299"/>
            <a:ext cx="4878021" cy="3089284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711CD9-B701-44E5-A202-D3919FCD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93421"/>
              </p:ext>
            </p:extLst>
          </p:nvPr>
        </p:nvGraphicFramePr>
        <p:xfrm>
          <a:off x="856741" y="3175485"/>
          <a:ext cx="4452734" cy="1474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6367">
                  <a:extLst>
                    <a:ext uri="{9D8B030D-6E8A-4147-A177-3AD203B41FA5}">
                      <a16:colId xmlns:a16="http://schemas.microsoft.com/office/drawing/2014/main" val="827056579"/>
                    </a:ext>
                  </a:extLst>
                </a:gridCol>
                <a:gridCol w="2226367">
                  <a:extLst>
                    <a:ext uri="{9D8B030D-6E8A-4147-A177-3AD203B41FA5}">
                      <a16:colId xmlns:a16="http://schemas.microsoft.com/office/drawing/2014/main" val="77259945"/>
                    </a:ext>
                  </a:extLst>
                </a:gridCol>
              </a:tblGrid>
              <a:tr h="3695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 of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69264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r>
                        <a:rPr lang="en-US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18697"/>
                  </a:ext>
                </a:extLst>
              </a:tr>
              <a:tr h="36819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749"/>
                  </a:ext>
                </a:extLst>
              </a:tr>
              <a:tr h="3681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79511"/>
                  </a:ext>
                </a:extLst>
              </a:tr>
            </a:tbl>
          </a:graphicData>
        </a:graphic>
      </p:graphicFrame>
      <p:pic>
        <p:nvPicPr>
          <p:cNvPr id="9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07CB262F-E701-41A9-99B4-BFC3D8D0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8" y="5197596"/>
            <a:ext cx="4889500" cy="10362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BCC2C3-B185-4C32-8AC1-1AC88122A786}"/>
              </a:ext>
            </a:extLst>
          </p:cNvPr>
          <p:cNvSpPr txBox="1"/>
          <p:nvPr/>
        </p:nvSpPr>
        <p:spPr>
          <a:xfrm>
            <a:off x="6096000" y="5197596"/>
            <a:ext cx="48894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300"/>
              <a:t>WHEN REGULARIZATION WAS ADDED TO OUR MODEL, THE OVERALL ACCURACY RATE DECREASED. </a:t>
            </a:r>
          </a:p>
        </p:txBody>
      </p:sp>
    </p:spTree>
    <p:extLst>
      <p:ext uri="{BB962C8B-B14F-4D97-AF65-F5344CB8AC3E}">
        <p14:creationId xmlns:p14="http://schemas.microsoft.com/office/powerpoint/2010/main" val="35077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7C05-D842-46CB-A3ED-275E608B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Predicting Wine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F7A-389F-4D73-B364-C6E3455C4B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300"/>
              <a:t>LOGISTIC REGRESSION</a:t>
            </a:r>
          </a:p>
          <a:p>
            <a:pPr lvl="1">
              <a:buClr>
                <a:srgbClr val="B5B2A2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200ED-DB09-4156-AF56-28DF5747A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300"/>
              <a:t>SVM</a:t>
            </a:r>
          </a:p>
        </p:txBody>
      </p:sp>
      <p:pic>
        <p:nvPicPr>
          <p:cNvPr id="12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BFA86CC2-D5CE-4A14-8D9A-CD859BB0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80" y="2418408"/>
            <a:ext cx="4227116" cy="3412998"/>
          </a:xfrm>
          <a:prstGeom prst="rect">
            <a:avLst/>
          </a:prstGeom>
        </p:spPr>
      </p:pic>
      <p:pic>
        <p:nvPicPr>
          <p:cNvPr id="13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C74E2F98-EA97-48D8-9853-CB671FE06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386" y="2362937"/>
            <a:ext cx="4121690" cy="35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0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BB5-96BC-43FE-84AA-573BC907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Predicting Wine Type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91FB-2DEA-4A93-82DA-D6D64C849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467" y="1825625"/>
            <a:ext cx="49334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spc="300"/>
              <a:t>LOGISTIC REGRESSION WITH REGULARIZATION</a:t>
            </a:r>
          </a:p>
          <a:p>
            <a:pPr>
              <a:buClr>
                <a:srgbClr val="B5B2A2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0A4A-BDB6-4512-9559-0E593DB22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9195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spc="300"/>
              <a:t>SVM WITH RBF KERNEL</a:t>
            </a:r>
          </a:p>
          <a:p>
            <a:pPr>
              <a:buClr>
                <a:srgbClr val="B5B2A2"/>
              </a:buClr>
            </a:pPr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D61FE4C-9EF6-4C73-8B5F-967AD0F8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5" y="2302257"/>
            <a:ext cx="4648200" cy="3158419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CDBE153-2A80-493C-BFB3-E9005E7B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" y="2434025"/>
            <a:ext cx="4488508" cy="305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362A8-1BAE-43C9-B66E-C3525D422CE0}"/>
              </a:ext>
            </a:extLst>
          </p:cNvPr>
          <p:cNvSpPr txBox="1"/>
          <p:nvPr/>
        </p:nvSpPr>
        <p:spPr>
          <a:xfrm>
            <a:off x="6096000" y="5449310"/>
            <a:ext cx="57690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300"/>
              <a:t>ALL KERNELS FOR SVM PRESENTED EQUALLY GOOD RESULTS. AS REGULARIZATION WAS INCREASED, THE ACCURACY OF THE MODEL WAS DECREASED.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EDA71-7922-49D3-86CD-FC1DA93F351B}"/>
              </a:ext>
            </a:extLst>
          </p:cNvPr>
          <p:cNvSpPr txBox="1"/>
          <p:nvPr/>
        </p:nvSpPr>
        <p:spPr>
          <a:xfrm>
            <a:off x="640323" y="5449311"/>
            <a:ext cx="529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/>
              <a:t>ADDING REGULARIZATION WORSENED THE PERFORMANCE OF MODEL. THE PIVOT POINT OF THE GRAPH OCCURRED AT C = 1 (DEFAULT VALUE).</a:t>
            </a:r>
          </a:p>
        </p:txBody>
      </p:sp>
    </p:spTree>
    <p:extLst>
      <p:ext uri="{BB962C8B-B14F-4D97-AF65-F5344CB8AC3E}">
        <p14:creationId xmlns:p14="http://schemas.microsoft.com/office/powerpoint/2010/main" val="41990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8E56-E89F-4EF7-A26F-8CFAB45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n Love" panose="04090805081005020601" pitchFamily="82" charset="0"/>
              </a:rPr>
              <a:t>PCA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DA7CA49-17E9-4CB5-B003-48B30533E8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16572"/>
            <a:ext cx="4871093" cy="3386508"/>
          </a:xfr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D0EA2D84-176A-47B3-8F17-F026D6CEC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1973" y="1816572"/>
            <a:ext cx="4871093" cy="33900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81CE7-C1C3-44D4-ACE4-EDC0C6E959E6}"/>
              </a:ext>
            </a:extLst>
          </p:cNvPr>
          <p:cNvSpPr txBox="1"/>
          <p:nvPr/>
        </p:nvSpPr>
        <p:spPr>
          <a:xfrm>
            <a:off x="1399685" y="5415691"/>
            <a:ext cx="415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300">
                <a:ea typeface="+mn-lt"/>
                <a:cs typeface="+mn-lt"/>
              </a:rPr>
              <a:t>NO EXPLICIT STRUCTURE WAS FOUND AFTER APPLYING PCA</a:t>
            </a:r>
            <a:endParaRPr lang="en-US" spc="3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846A2-2263-4BA9-AEEE-C080B812D1DD}"/>
              </a:ext>
            </a:extLst>
          </p:cNvPr>
          <p:cNvSpPr txBox="1"/>
          <p:nvPr/>
        </p:nvSpPr>
        <p:spPr>
          <a:xfrm>
            <a:off x="6811050" y="5415691"/>
            <a:ext cx="3922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/>
              <a:t>THE ACCURACY TEST SCORES WERE MUCH LOWER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186343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DEC2-8DCE-4D86-9FDA-64855E2D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n Love" panose="04090805081005020601" pitchFamily="82" charset="0"/>
              </a:rPr>
              <a:t>Overall Results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B8EA-267F-435B-98A5-9818D2E9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63" y="2208246"/>
            <a:ext cx="3672676" cy="3271669"/>
          </a:xfrm>
        </p:spPr>
        <p:txBody>
          <a:bodyPr>
            <a:normAutofit/>
          </a:bodyPr>
          <a:lstStyle/>
          <a:p>
            <a:r>
              <a:rPr lang="en-US" sz="2000" spc="300"/>
              <a:t>LOGISTIC REGRESSION AND SVM SHOWED PROMISING RESULTS</a:t>
            </a:r>
          </a:p>
          <a:p>
            <a:r>
              <a:rPr lang="en-US" sz="2000" spc="300"/>
              <a:t>APPLYING PCA LOWERED THE ACCURACY AND PRECISION SCORES</a:t>
            </a:r>
          </a:p>
          <a:p>
            <a:r>
              <a:rPr lang="en-US" sz="2000" spc="300"/>
              <a:t>98.92 % ACCURACY (SVM)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6E7944C-7097-4B4C-8E10-E87F461241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30262" y="2035797"/>
            <a:ext cx="6055660" cy="3934366"/>
          </a:xfrm>
        </p:spPr>
      </p:pic>
    </p:spTree>
    <p:extLst>
      <p:ext uri="{BB962C8B-B14F-4D97-AF65-F5344CB8AC3E}">
        <p14:creationId xmlns:p14="http://schemas.microsoft.com/office/powerpoint/2010/main" val="192919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1A4DD65AEC24393E28C98CB164C1B" ma:contentTypeVersion="4" ma:contentTypeDescription="Create a new document." ma:contentTypeScope="" ma:versionID="c9ab37008404e2d2accdcb42fe118f87">
  <xsd:schema xmlns:xsd="http://www.w3.org/2001/XMLSchema" xmlns:xs="http://www.w3.org/2001/XMLSchema" xmlns:p="http://schemas.microsoft.com/office/2006/metadata/properties" xmlns:ns3="0c2bd712-b135-4d04-b27d-3650a584c5ce" targetNamespace="http://schemas.microsoft.com/office/2006/metadata/properties" ma:root="true" ma:fieldsID="4d79014326dd21cfe9008dea8f8a5049" ns3:_="">
    <xsd:import namespace="0c2bd712-b135-4d04-b27d-3650a584c5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bd712-b135-4d04-b27d-3650a584c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3B6A2A-7AEE-49C7-96EE-582A0AEDAF08}">
  <ds:schemaRefs>
    <ds:schemaRef ds:uri="0c2bd712-b135-4d04-b27d-3650a584c5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52B87D-6816-4A35-8D02-B98ED07E3F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671DE6-0823-4E48-AF52-AA092EE6D1A8}">
  <ds:schemaRefs>
    <ds:schemaRef ds:uri="0c2bd712-b135-4d04-b27d-3650a584c5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Widescreen</PresentationFormat>
  <Paragraphs>73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Whitney</vt:lpstr>
      <vt:lpstr>Arial</vt:lpstr>
      <vt:lpstr>Calibri</vt:lpstr>
      <vt:lpstr>Calibri Light</vt:lpstr>
      <vt:lpstr>Modern Love</vt:lpstr>
      <vt:lpstr>Office Theme</vt:lpstr>
      <vt:lpstr>Predicting Wine Quality and Type </vt:lpstr>
      <vt:lpstr>Goals:</vt:lpstr>
      <vt:lpstr>Methodology</vt:lpstr>
      <vt:lpstr>Overview of Data</vt:lpstr>
      <vt:lpstr>Predicting Wine Quality</vt:lpstr>
      <vt:lpstr>Predicting Wine Type</vt:lpstr>
      <vt:lpstr>Predicting Wine Type (cont.)</vt:lpstr>
      <vt:lpstr>PCA</vt:lpstr>
      <vt:lpstr>Overall Results for Classification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 and Type </dc:title>
  <dc:creator>Michelle Lee</dc:creator>
  <cp:lastModifiedBy>Mei</cp:lastModifiedBy>
  <cp:revision>2</cp:revision>
  <dcterms:created xsi:type="dcterms:W3CDTF">2020-11-30T05:12:25Z</dcterms:created>
  <dcterms:modified xsi:type="dcterms:W3CDTF">2020-12-01T02:56:02Z</dcterms:modified>
</cp:coreProperties>
</file>