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8"/>
  </p:notesMasterIdLst>
  <p:sldIdLst>
    <p:sldId id="523" r:id="rId2"/>
    <p:sldId id="520" r:id="rId3"/>
    <p:sldId id="522" r:id="rId4"/>
    <p:sldId id="525" r:id="rId5"/>
    <p:sldId id="526" r:id="rId6"/>
    <p:sldId id="527" r:id="rId7"/>
    <p:sldId id="528" r:id="rId8"/>
    <p:sldId id="530" r:id="rId9"/>
    <p:sldId id="533" r:id="rId10"/>
    <p:sldId id="532" r:id="rId11"/>
    <p:sldId id="529" r:id="rId12"/>
    <p:sldId id="531" r:id="rId13"/>
    <p:sldId id="524" r:id="rId14"/>
    <p:sldId id="519" r:id="rId15"/>
    <p:sldId id="516" r:id="rId16"/>
    <p:sldId id="51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97" autoAdjust="0"/>
    <p:restoredTop sz="85955" autoAdjust="0"/>
  </p:normalViewPr>
  <p:slideViewPr>
    <p:cSldViewPr>
      <p:cViewPr varScale="1">
        <p:scale>
          <a:sx n="97" d="100"/>
          <a:sy n="97" d="100"/>
        </p:scale>
        <p:origin x="176" y="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C3E2F-1531-4912-ACF1-D49E543AA292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1582-6BB1-431B-8A7D-5216DA96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03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51582-6BB1-431B-8A7D-5216DA9651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48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http://bl.ocks.org/mbostock</a:t>
            </a:r>
          </a:p>
          <a:p>
            <a:r>
              <a:rPr lang="en-US" dirty="0"/>
              <a:t>Mike </a:t>
            </a:r>
            <a:r>
              <a:rPr lang="en-US" dirty="0" err="1"/>
              <a:t>Bostock</a:t>
            </a:r>
            <a:r>
              <a:rPr lang="en-US" dirty="0"/>
              <a:t> is a god!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51582-6BB1-431B-8A7D-5216DA9651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07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</a:t>
            </a:r>
            <a:r>
              <a:rPr lang="en-US" baseline="0" dirty="0"/>
              <a:t> to see a certain d3 </a:t>
            </a:r>
            <a:r>
              <a:rPr lang="en-US" baseline="0" dirty="0" err="1"/>
              <a:t>featute</a:t>
            </a:r>
            <a:r>
              <a:rPr lang="en-US" baseline="0" dirty="0"/>
              <a:t> used in an example: bl.ocksplorer.org</a:t>
            </a:r>
          </a:p>
          <a:p>
            <a:r>
              <a:rPr lang="en-US" dirty="0"/>
              <a:t>Mike </a:t>
            </a:r>
            <a:r>
              <a:rPr lang="en-US" dirty="0" err="1"/>
              <a:t>Bostock</a:t>
            </a:r>
            <a:r>
              <a:rPr lang="en-US" dirty="0"/>
              <a:t> is a god!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51582-6BB1-431B-8A7D-5216DA9651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4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G_startscherm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5398368" cy="2522711"/>
          </a:xfrm>
        </p:spPr>
        <p:txBody>
          <a:bodyPr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6216" y="4293096"/>
            <a:ext cx="2160240" cy="2016224"/>
          </a:xfrm>
        </p:spPr>
        <p:txBody>
          <a:bodyPr anchor="b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333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929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660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7488" y="533400"/>
            <a:ext cx="2036762" cy="5661025"/>
          </a:xfrm>
        </p:spPr>
        <p:txBody>
          <a:bodyPr vert="eaVert"/>
          <a:lstStyle/>
          <a:p>
            <a:r>
              <a:rPr lang="nl-B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5957888" cy="5661025"/>
          </a:xfrm>
        </p:spPr>
        <p:txBody>
          <a:bodyPr vert="eaVert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292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 userDrawn="1"/>
        </p:nvSpPr>
        <p:spPr>
          <a:xfrm>
            <a:off x="3132138" y="6356350"/>
            <a:ext cx="3311525" cy="365125"/>
          </a:xfrm>
          <a:prstGeom prst="rect">
            <a:avLst/>
          </a:prstGeom>
        </p:spPr>
        <p:txBody>
          <a:bodyPr anchor="ctr"/>
          <a:lstStyle>
            <a:defPPr>
              <a:defRPr lang="nl-BE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nl-BE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35753" y="6286520"/>
            <a:ext cx="8072494" cy="15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86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88344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nl-BE" dirty="0"/>
              <a:t>Click to edit Master subtitle style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85800" y="1531938"/>
            <a:ext cx="7772400" cy="1470025"/>
          </a:xfrm>
        </p:spPr>
        <p:txBody>
          <a:bodyPr/>
          <a:lstStyle>
            <a:lvl1pPr algn="ctr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nl-BE" dirty="0"/>
              <a:t>Click to edit Master text styles</a:t>
            </a:r>
          </a:p>
        </p:txBody>
      </p:sp>
      <p:pic>
        <p:nvPicPr>
          <p:cNvPr id="14" name="Picture 41" descr="logobalk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5575"/>
            <a:ext cx="9144000" cy="585788"/>
          </a:xfrm>
          <a:prstGeom prst="rect">
            <a:avLst/>
          </a:prstGeom>
          <a:noFill/>
        </p:spPr>
      </p:pic>
      <p:pic>
        <p:nvPicPr>
          <p:cNvPr id="18" name="Picture 40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5825" y="125413"/>
            <a:ext cx="6905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 Box 42"/>
          <p:cNvSpPr txBox="1">
            <a:spLocks noChangeArrowheads="1"/>
          </p:cNvSpPr>
          <p:nvPr userDrawn="1"/>
        </p:nvSpPr>
        <p:spPr bwMode="auto">
          <a:xfrm>
            <a:off x="6296423" y="171329"/>
            <a:ext cx="239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GB" sz="1800" b="1" i="1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ea typeface="+mn-ea"/>
                <a:cs typeface="+mn-cs"/>
              </a:rPr>
              <a:t>ELIS – Data Science Lab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40" y="6349659"/>
            <a:ext cx="1355630" cy="44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535753" y="6286520"/>
            <a:ext cx="8072494" cy="15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03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defRPr sz="2800"/>
            </a:lvl1pPr>
            <a:lvl2pPr>
              <a:defRPr sz="2400"/>
            </a:lvl2pPr>
            <a:lvl4pPr>
              <a:defRPr sz="1800"/>
            </a:lvl4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sz="3600"/>
            </a:lvl1pPr>
          </a:lstStyle>
          <a:p>
            <a:r>
              <a:rPr lang="nl-BE" dirty="0"/>
              <a:t>Click to edit Master title style</a:t>
            </a:r>
            <a:endParaRPr lang="en-GB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35753" y="6286520"/>
            <a:ext cx="8072494" cy="15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31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nl-BE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35753" y="6286520"/>
            <a:ext cx="8072494" cy="15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23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295400"/>
            <a:ext cx="3983037" cy="4899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50" y="1295400"/>
            <a:ext cx="3983038" cy="4899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35753" y="6286520"/>
            <a:ext cx="8072494" cy="15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83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49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375025"/>
            <a:ext cx="8147050" cy="663575"/>
          </a:xfrm>
        </p:spPr>
        <p:txBody>
          <a:bodyPr/>
          <a:lstStyle/>
          <a:p>
            <a:r>
              <a:rPr lang="nl-BE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61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63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71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logobalk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5575"/>
            <a:ext cx="9144000" cy="585788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2763" y="1295400"/>
            <a:ext cx="8118475" cy="489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GB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670224" y="6438149"/>
            <a:ext cx="6584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551268-EA87-42D7-9E4D-7D1DB672A745}" type="slidenum">
              <a:rPr lang="en-GB" sz="1200" kern="1200">
                <a:latin typeface="Calibri" pitchFamily="34" charset="0"/>
                <a:ea typeface="+mn-ea"/>
                <a:cs typeface="+mn-cs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00" kern="12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8475" y="533400"/>
            <a:ext cx="814705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</a:t>
            </a:r>
          </a:p>
        </p:txBody>
      </p:sp>
      <p:pic>
        <p:nvPicPr>
          <p:cNvPr id="1064" name="Picture 40"/>
          <p:cNvPicPr>
            <a:picLocks noChangeAspect="1" noChangeArrowheads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5825" y="125413"/>
            <a:ext cx="6905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6" name="Text Box 42"/>
          <p:cNvSpPr txBox="1">
            <a:spLocks noChangeArrowheads="1"/>
          </p:cNvSpPr>
          <p:nvPr/>
        </p:nvSpPr>
        <p:spPr bwMode="auto">
          <a:xfrm>
            <a:off x="6296423" y="171329"/>
            <a:ext cx="239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GB" sz="1800" b="1" i="1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ea typeface="+mn-ea"/>
                <a:cs typeface="+mn-cs"/>
              </a:rPr>
              <a:t>ELIS – Data Science Lab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40" y="6349659"/>
            <a:ext cx="1355630" cy="44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42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Gill Sans MT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ts val="504"/>
        </a:spcBef>
        <a:spcAft>
          <a:spcPct val="0"/>
        </a:spcAft>
        <a:buSzPct val="125000"/>
        <a:buFont typeface="Arial" pitchFamily="34" charset="0"/>
        <a:buChar char="•"/>
        <a:defRPr sz="28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48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Gill Sans MT" pitchFamily="34" charset="0"/>
        </a:defRPr>
      </a:lvl2pPr>
      <a:lvl3pPr marL="1143000" indent="-228600" algn="l" rtl="0" eaLnBrk="1" fontAlgn="base" hangingPunct="1">
        <a:spcBef>
          <a:spcPts val="432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Gill Sans MT" pitchFamily="34" charset="0"/>
        </a:defRPr>
      </a:lvl3pPr>
      <a:lvl4pPr marL="1600200" indent="-228600" algn="l" rtl="0" eaLnBrk="1" fontAlgn="base" hangingPunct="1">
        <a:spcBef>
          <a:spcPts val="384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Gill Sans MT" pitchFamily="34" charset="0"/>
        </a:defRPr>
      </a:lvl4pPr>
      <a:lvl5pPr marL="2057400" indent="-228600" algn="l" rtl="0" eaLnBrk="1" fontAlgn="base" hangingPunct="1">
        <a:spcBef>
          <a:spcPts val="384"/>
        </a:spcBef>
        <a:spcAft>
          <a:spcPct val="0"/>
        </a:spcAft>
        <a:buFont typeface="Lucida Grande"/>
        <a:buChar char="»"/>
        <a:defRPr sz="1600">
          <a:solidFill>
            <a:schemeClr val="tx1"/>
          </a:solidFill>
          <a:latin typeface="Gill Sans MT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/blob/master/API.md%23transitions-d3-transition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d3/d3/blob/master/API.md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/wiki/Tutorials" TargetMode="External"/><Relationship Id="rId2" Type="http://schemas.openxmlformats.org/officeDocument/2006/relationships/hyperlink" Target="http://alignedleft.com/tutorials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stackoverflow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.ocks.org/mbostoc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-scale%23ordinal-scales" TargetMode="External"/><Relationship Id="rId2" Type="http://schemas.openxmlformats.org/officeDocument/2006/relationships/hyperlink" Target="https://github.com/d3/d3-scale%23continuous-scale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Right click in html page -&gt; inspect element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i="1" dirty="0" err="1"/>
              <a:t>console.log</a:t>
            </a:r>
            <a:r>
              <a:rPr lang="en-US" i="1" dirty="0"/>
              <a:t>(‘</a:t>
            </a:r>
            <a:r>
              <a:rPr lang="en-US" i="1" dirty="0" err="1"/>
              <a:t>logtext</a:t>
            </a:r>
            <a:r>
              <a:rPr lang="en-US" i="1" dirty="0"/>
              <a:t>’)</a:t>
            </a:r>
            <a:r>
              <a:rPr lang="en-US" dirty="0"/>
              <a:t> for debugging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Kickoff hints</a:t>
            </a:r>
          </a:p>
        </p:txBody>
      </p:sp>
    </p:spTree>
    <p:extLst>
      <p:ext uri="{BB962C8B-B14F-4D97-AF65-F5344CB8AC3E}">
        <p14:creationId xmlns:p14="http://schemas.microsoft.com/office/powerpoint/2010/main" val="106577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 interpolations: Transitions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384323"/>
            <a:ext cx="6105524" cy="4635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24300" y="2133600"/>
            <a:ext cx="1790700" cy="381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19400" y="4495800"/>
            <a:ext cx="1790700" cy="381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5835134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itchFamily="34" charset="0"/>
              </a:rPr>
              <a:t>.delay(), .duration(), </a:t>
            </a:r>
            <a:r>
              <a:rPr lang="en-US" dirty="0" err="1">
                <a:latin typeface="Gill Sans MT" pitchFamily="34" charset="0"/>
              </a:rPr>
              <a:t>attrTween</a:t>
            </a:r>
            <a:r>
              <a:rPr lang="en-US" dirty="0">
                <a:latin typeface="Gill Sans MT" pitchFamily="34" charset="0"/>
              </a:rPr>
              <a:t>(), </a:t>
            </a:r>
            <a:r>
              <a:rPr lang="en-US" dirty="0" err="1">
                <a:latin typeface="Gill Sans MT" pitchFamily="34" charset="0"/>
              </a:rPr>
              <a:t>styleTween</a:t>
            </a:r>
            <a:r>
              <a:rPr lang="en-US" dirty="0">
                <a:latin typeface="Gill Sans MT" pitchFamily="34" charset="0"/>
              </a:rPr>
              <a:t>(),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3600" y="6344940"/>
            <a:ext cx="662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https://github.com/d3/d3/blob/master/API.md#transitions-d3-transition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774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Continous</a:t>
            </a:r>
            <a:r>
              <a:rPr lang="en-US" dirty="0"/>
              <a:t>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295400"/>
            <a:ext cx="8142287" cy="48990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buildin</a:t>
            </a:r>
            <a:r>
              <a:rPr lang="en-US" dirty="0"/>
              <a:t> </a:t>
            </a:r>
            <a:r>
              <a:rPr lang="en-US" b="1" dirty="0" err="1"/>
              <a:t>setInterval</a:t>
            </a:r>
            <a:r>
              <a:rPr lang="en-US" dirty="0"/>
              <a:t> function in </a:t>
            </a:r>
            <a:r>
              <a:rPr lang="en-US" dirty="0" err="1"/>
              <a:t>javascript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/>
              <a:t>setInterval</a:t>
            </a:r>
            <a:r>
              <a:rPr lang="en-US" i="1" dirty="0"/>
              <a:t>(</a:t>
            </a:r>
            <a:r>
              <a:rPr lang="en-US" i="1" dirty="0" err="1"/>
              <a:t>updatefunc</a:t>
            </a:r>
            <a:r>
              <a:rPr lang="en-US" i="1" dirty="0"/>
              <a:t>(), 1500)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function </a:t>
            </a:r>
            <a:r>
              <a:rPr lang="en-US" i="1" dirty="0" err="1"/>
              <a:t>updatefunc</a:t>
            </a:r>
            <a:r>
              <a:rPr lang="en-US" i="1" dirty="0"/>
              <a:t>(){</a:t>
            </a:r>
          </a:p>
          <a:p>
            <a:pPr marL="0" indent="0">
              <a:buNone/>
            </a:pPr>
            <a:r>
              <a:rPr lang="en-US" i="1" dirty="0"/>
              <a:t>...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Symbol"/>
              <a:buChar char="Þ"/>
            </a:pPr>
            <a:r>
              <a:rPr lang="en-US" dirty="0"/>
              <a:t> run </a:t>
            </a:r>
            <a:r>
              <a:rPr lang="en-US" dirty="0" err="1"/>
              <a:t>updatefunc</a:t>
            </a:r>
            <a:r>
              <a:rPr lang="en-US" dirty="0"/>
              <a:t> every 1500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68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 layout encapsulates a strategy for laying out data elements visually, relative to each other”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https://github.com/d3/d3/blob/master/API.md</a:t>
            </a:r>
            <a:endParaRPr lang="en-US" sz="2000" dirty="0"/>
          </a:p>
          <a:p>
            <a:pPr marL="457200" lvl="1" indent="0">
              <a:buNone/>
            </a:pPr>
            <a:endParaRPr lang="en-US" b="1" i="1" dirty="0"/>
          </a:p>
          <a:p>
            <a:pPr marL="457200" lvl="1" indent="0">
              <a:buNone/>
            </a:pPr>
            <a:r>
              <a:rPr lang="en-US" b="1" i="1" dirty="0"/>
              <a:t>		     d3.layout.force()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1828800" lvl="4" indent="0">
              <a:buNone/>
            </a:pPr>
            <a:r>
              <a:rPr lang="en-US" sz="2400" b="1" i="1" dirty="0"/>
              <a:t>	         d3.layout.pack() </a:t>
            </a:r>
            <a:endParaRPr lang="en-US" sz="2400" i="1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i="1" dirty="0"/>
          </a:p>
          <a:p>
            <a:pPr marL="457200" lvl="1" indent="0">
              <a:buNone/>
            </a:pPr>
            <a:r>
              <a:rPr lang="en-US" b="1" i="1" dirty="0"/>
              <a:t>			    d3.layout.pie()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7172" name="Picture 4" descr="fo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86000"/>
            <a:ext cx="34290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</p:txBody>
      </p:sp>
      <p:pic>
        <p:nvPicPr>
          <p:cNvPr id="7170" name="Picture 2" descr="p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48" y="4224942"/>
            <a:ext cx="2971800" cy="133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i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515" y="4953000"/>
            <a:ext cx="2800695" cy="117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59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Scott Murray: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http://alignedleft.com/tutorials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Mike </a:t>
            </a:r>
            <a:r>
              <a:rPr lang="en-US" dirty="0" err="1"/>
              <a:t>Bostock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https://github.com/d3/d3/wiki/Tutorials</a:t>
            </a:r>
            <a:endParaRPr lang="en-US" sz="300" dirty="0"/>
          </a:p>
          <a:p>
            <a:pPr lvl="2"/>
            <a:r>
              <a:rPr lang="en-US" sz="2400" dirty="0"/>
              <a:t>Three Little Circles</a:t>
            </a:r>
          </a:p>
          <a:p>
            <a:pPr lvl="2"/>
            <a:r>
              <a:rPr lang="en-US" sz="2400" dirty="0"/>
              <a:t>Thinking with Joins</a:t>
            </a:r>
          </a:p>
          <a:p>
            <a:pPr lvl="2"/>
            <a:r>
              <a:rPr lang="en-US" sz="2400" dirty="0"/>
              <a:t>How Selections Work</a:t>
            </a:r>
          </a:p>
          <a:p>
            <a:pPr lvl="2"/>
            <a:r>
              <a:rPr lang="en-US" sz="2400" dirty="0"/>
              <a:t>General Update Pattern I, II, III</a:t>
            </a:r>
          </a:p>
          <a:p>
            <a:pPr lvl="2"/>
            <a:r>
              <a:rPr lang="en-US" sz="2400" dirty="0"/>
              <a:t>Working with Transitions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tutorials</a:t>
            </a:r>
          </a:p>
        </p:txBody>
      </p:sp>
    </p:spTree>
    <p:extLst>
      <p:ext uri="{BB962C8B-B14F-4D97-AF65-F5344CB8AC3E}">
        <p14:creationId xmlns:p14="http://schemas.microsoft.com/office/powerpoint/2010/main" val="3555596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www.stackoverflow.com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more help?</a:t>
            </a:r>
          </a:p>
        </p:txBody>
      </p:sp>
      <p:pic>
        <p:nvPicPr>
          <p:cNvPr id="1028" name="Picture 4" descr="https://appharbor.com/assets/images/stackoverflow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9330937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508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http://bl.ocks.org/mbostock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19200"/>
            <a:ext cx="5257800" cy="4855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676400"/>
            <a:ext cx="4783050" cy="432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78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613593" cy="508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40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csv</a:t>
            </a:r>
            <a:r>
              <a:rPr lang="en-US" dirty="0"/>
              <a:t>(), .</a:t>
            </a:r>
            <a:r>
              <a:rPr lang="en-US" dirty="0" err="1"/>
              <a:t>tsv</a:t>
            </a:r>
            <a:r>
              <a:rPr lang="en-US" dirty="0"/>
              <a:t>(), .</a:t>
            </a:r>
            <a:r>
              <a:rPr lang="en-US" dirty="0" err="1"/>
              <a:t>json</a:t>
            </a:r>
            <a:r>
              <a:rPr lang="en-US" dirty="0"/>
              <a:t>()</a:t>
            </a:r>
          </a:p>
          <a:p>
            <a:r>
              <a:rPr lang="en-US" dirty="0"/>
              <a:t>Asynchronous function -&gt; returns immediately</a:t>
            </a:r>
          </a:p>
          <a:p>
            <a:r>
              <a:rPr lang="en-US" dirty="0"/>
              <a:t>Dependent code should be in </a:t>
            </a:r>
            <a:r>
              <a:rPr lang="en-US" b="1" dirty="0"/>
              <a:t>callback</a:t>
            </a:r>
            <a:r>
              <a:rPr lang="en-US" dirty="0"/>
              <a:t> function!</a:t>
            </a:r>
          </a:p>
          <a:p>
            <a:r>
              <a:rPr lang="en-US" dirty="0"/>
              <a:t>Typically callback function contains all code!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files to variables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5867400" cy="129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89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variables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57200" y="1371600"/>
            <a:ext cx="8568600" cy="4799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979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Continuous: </a:t>
            </a:r>
            <a:r>
              <a:rPr lang="en-US" sz="2000" dirty="0">
                <a:hlinkClick r:id="rId2"/>
              </a:rPr>
              <a:t>https://github.com/d3/d3-scale#continuous-scales</a:t>
            </a:r>
            <a:endParaRPr lang="en-US" sz="2000" dirty="0"/>
          </a:p>
          <a:p>
            <a:r>
              <a:rPr lang="en-US" sz="2000" dirty="0"/>
              <a:t>Ordinal: </a:t>
            </a:r>
            <a:r>
              <a:rPr lang="en-US" sz="2000" dirty="0">
                <a:hlinkClick r:id="rId3"/>
              </a:rPr>
              <a:t>https://github.com/d3/d3-scale#ordinal-scales</a:t>
            </a:r>
            <a:endParaRPr lang="en-US" sz="2000" dirty="0"/>
          </a:p>
          <a:p>
            <a:r>
              <a:rPr lang="en-US" sz="2000" dirty="0"/>
              <a:t>Categorical =&gt; use Ordinal!</a:t>
            </a:r>
          </a:p>
          <a:p>
            <a:endParaRPr lang="en-US" sz="2000" dirty="0"/>
          </a:p>
          <a:p>
            <a:r>
              <a:rPr lang="en-US" sz="2000" dirty="0"/>
              <a:t>Functions: d3.max, d3.min</a:t>
            </a:r>
          </a:p>
          <a:p>
            <a:r>
              <a:rPr lang="en-US" sz="2000" dirty="0"/>
              <a:t>d3.scaleLinear(), d3.scaleLog()</a:t>
            </a:r>
          </a:p>
          <a:p>
            <a:r>
              <a:rPr lang="en-US" sz="2000" dirty="0"/>
              <a:t>d3.scaleOrdial()</a:t>
            </a:r>
          </a:p>
        </p:txBody>
      </p:sp>
      <p:pic>
        <p:nvPicPr>
          <p:cNvPr id="10" name="图片 9" descr="Screen Shot 2018-03-04 at 12.38.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87600"/>
            <a:ext cx="4140200" cy="1498600"/>
          </a:xfrm>
          <a:prstGeom prst="rect">
            <a:avLst/>
          </a:prstGeom>
        </p:spPr>
      </p:pic>
      <p:pic>
        <p:nvPicPr>
          <p:cNvPr id="15" name="图片 14" descr="Screen Shot 2018-03-04 at 12.56.3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0" y="4114800"/>
            <a:ext cx="3289300" cy="2133600"/>
          </a:xfrm>
          <a:prstGeom prst="rect">
            <a:avLst/>
          </a:prstGeom>
        </p:spPr>
      </p:pic>
      <p:pic>
        <p:nvPicPr>
          <p:cNvPr id="16" name="图片 15" descr="Screen Shot 2018-03-04 at 13.00.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241800"/>
            <a:ext cx="4381500" cy="193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21478" y="40386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ill Sans MT" pitchFamily="34" charset="0"/>
              </a:rPr>
              <a:t>CSS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Scales and Axis</a:t>
            </a:r>
          </a:p>
        </p:txBody>
      </p:sp>
    </p:spTree>
    <p:extLst>
      <p:ext uri="{BB962C8B-B14F-4D97-AF65-F5344CB8AC3E}">
        <p14:creationId xmlns:p14="http://schemas.microsoft.com/office/powerpoint/2010/main" val="27921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Selecting/Creating elements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Navigating the DOM using d3 CSS selectors! (‘#’ id, ‘.’ class)</a:t>
            </a:r>
          </a:p>
          <a:p>
            <a:endParaRPr lang="en-US" sz="1800" i="1" dirty="0"/>
          </a:p>
          <a:p>
            <a:r>
              <a:rPr lang="en-US" i="1" dirty="0"/>
              <a:t>.select </a:t>
            </a:r>
            <a:r>
              <a:rPr lang="en-US" dirty="0"/>
              <a:t>(</a:t>
            </a:r>
            <a:r>
              <a:rPr lang="en-US" sz="1200" dirty="0"/>
              <a:t>returns one el</a:t>
            </a:r>
            <a:r>
              <a:rPr lang="en-US" dirty="0"/>
              <a:t>)</a:t>
            </a:r>
          </a:p>
          <a:p>
            <a:endParaRPr lang="en-US" sz="1800" dirty="0"/>
          </a:p>
          <a:p>
            <a:r>
              <a:rPr lang="en-US" dirty="0"/>
              <a:t>D3 has a chainable API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231392"/>
            <a:ext cx="2962630" cy="501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1"/>
            <a:ext cx="4198928" cy="1862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95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Creating/Modifying selections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74929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56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Join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295400"/>
            <a:ext cx="7883033" cy="4899025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data() </a:t>
            </a:r>
            <a:r>
              <a:rPr lang="en-US" dirty="0"/>
              <a:t>function adds data to (non)existing</a:t>
            </a:r>
          </a:p>
          <a:p>
            <a:pPr marL="0" indent="0">
              <a:buNone/>
            </a:pPr>
            <a:r>
              <a:rPr lang="en-US" dirty="0"/>
              <a:t>elements in selection</a:t>
            </a:r>
          </a:p>
          <a:p>
            <a:pPr marL="0" indent="0">
              <a:buNone/>
            </a:pPr>
            <a:r>
              <a:rPr lang="en-US" dirty="0"/>
              <a:t>=&gt; div[0].__data__ = 4 </a:t>
            </a:r>
            <a:r>
              <a:rPr lang="en-US" sz="2000" dirty="0"/>
              <a:t>(join single element with .datum())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Join by index (join by key is also possible, by specifying second element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9" name="Picture 5" descr="C:\Users\ddewitte\Dropbox\BDS_share\BigDataVisualization\Lesson\pictures\NotAddedYet\datajoi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" y="2781300"/>
            <a:ext cx="7498429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70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Join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data() (</a:t>
            </a:r>
            <a:r>
              <a:rPr lang="en-US" dirty="0"/>
              <a:t>updates existing)</a:t>
            </a:r>
          </a:p>
          <a:p>
            <a:pPr marL="0" indent="0">
              <a:buNone/>
            </a:pPr>
            <a:r>
              <a:rPr lang="en-US" b="1" i="1" dirty="0"/>
              <a:t>enter() </a:t>
            </a:r>
            <a:r>
              <a:rPr lang="en-US" dirty="0"/>
              <a:t>(#data  &gt; #el)</a:t>
            </a:r>
          </a:p>
          <a:p>
            <a:pPr marL="0" indent="0">
              <a:buNone/>
            </a:pPr>
            <a:r>
              <a:rPr lang="en-US" b="1" i="1" dirty="0"/>
              <a:t>exit() </a:t>
            </a:r>
            <a:r>
              <a:rPr lang="en-US" dirty="0"/>
              <a:t>(#data &lt; #el)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Note: data is inherited</a:t>
            </a:r>
          </a:p>
          <a:p>
            <a:pPr marL="0" indent="0">
              <a:buNone/>
            </a:pPr>
            <a:r>
              <a:rPr lang="en-US" sz="2000" b="1" dirty="0"/>
              <a:t>from parent!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i="1" dirty="0" err="1"/>
              <a:t>var</a:t>
            </a:r>
            <a:r>
              <a:rPr lang="en-US" sz="2000" i="1" dirty="0"/>
              <a:t> b = d3.select(“body”);</a:t>
            </a:r>
          </a:p>
          <a:p>
            <a:pPr marL="0" indent="0">
              <a:buNone/>
            </a:pPr>
            <a:r>
              <a:rPr lang="en-US" sz="2000" i="1" dirty="0" err="1"/>
              <a:t>b.datum</a:t>
            </a:r>
            <a:r>
              <a:rPr lang="en-US" sz="2000" i="1" dirty="0"/>
              <a:t>(42);</a:t>
            </a:r>
          </a:p>
          <a:p>
            <a:pPr marL="0" indent="0">
              <a:buNone/>
            </a:pPr>
            <a:r>
              <a:rPr lang="en-US" sz="2000" i="1" dirty="0" err="1"/>
              <a:t>b.append</a:t>
            </a:r>
            <a:r>
              <a:rPr lang="en-US" sz="2000" i="1" dirty="0"/>
              <a:t>(“h1”)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h1 -&gt; also has a data element!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13971"/>
            <a:ext cx="3882407" cy="2456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3886200"/>
            <a:ext cx="528637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15000" y="5562600"/>
            <a:ext cx="2815607" cy="609600"/>
          </a:xfrm>
          <a:prstGeom prst="rect">
            <a:avLst/>
          </a:prstGeom>
          <a:noFill/>
          <a:ln w="666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9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interaction: events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48" y="1219200"/>
            <a:ext cx="5629275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71600" y="1207129"/>
            <a:ext cx="3352800" cy="381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5257800"/>
            <a:ext cx="3352800" cy="381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4" y="1219200"/>
            <a:ext cx="38004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>
            <a:off x="5562600" y="5943600"/>
            <a:ext cx="1600200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562600" y="2362200"/>
            <a:ext cx="1600200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581530"/>
      </p:ext>
    </p:extLst>
  </p:cSld>
  <p:clrMapOvr>
    <a:masterClrMapping/>
  </p:clrMapOvr>
</p:sld>
</file>

<file path=ppt/theme/theme1.xml><?xml version="1.0" encoding="utf-8"?>
<a:theme xmlns:a="http://schemas.openxmlformats.org/drawingml/2006/main" name="1_MMLab_ibbt">
  <a:themeElements>
    <a:clrScheme name="MMLab - Ugen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64A7C"/>
      </a:accent1>
      <a:accent2>
        <a:srgbClr val="FDB812"/>
      </a:accent2>
      <a:accent3>
        <a:srgbClr val="7B164A"/>
      </a:accent3>
      <a:accent4>
        <a:srgbClr val="4A7B16"/>
      </a:accent4>
      <a:accent5>
        <a:srgbClr val="4B96DF"/>
      </a:accent5>
      <a:accent6>
        <a:srgbClr val="061625"/>
      </a:accent6>
      <a:hlink>
        <a:srgbClr val="164A7C"/>
      </a:hlink>
      <a:folHlink>
        <a:srgbClr val="FDB812"/>
      </a:folHlink>
    </a:clrScheme>
    <a:fontScheme name="Century G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5131</TotalTime>
  <Words>471</Words>
  <Application>Microsoft Macintosh PowerPoint</Application>
  <PresentationFormat>On-screen Show (4:3)</PresentationFormat>
  <Paragraphs>109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Century Gothic</vt:lpstr>
      <vt:lpstr>Gill Sans MT</vt:lpstr>
      <vt:lpstr>Lucida Grande</vt:lpstr>
      <vt:lpstr>Symbol</vt:lpstr>
      <vt:lpstr>Tahoma</vt:lpstr>
      <vt:lpstr>Wingdings</vt:lpstr>
      <vt:lpstr>1_MMLab_ibbt</vt:lpstr>
      <vt:lpstr>Kickoff hints</vt:lpstr>
      <vt:lpstr>Reading data from files to variables</vt:lpstr>
      <vt:lpstr>Mapping variables</vt:lpstr>
      <vt:lpstr>Scales and Axis</vt:lpstr>
      <vt:lpstr>Selecting/Creating elements</vt:lpstr>
      <vt:lpstr>Creating/Modifying selections</vt:lpstr>
      <vt:lpstr>Data Join (1)</vt:lpstr>
      <vt:lpstr>Data Join (2)</vt:lpstr>
      <vt:lpstr>Adding interaction: events</vt:lpstr>
      <vt:lpstr>Smooth interpolations: Transitions</vt:lpstr>
      <vt:lpstr>Continous animation</vt:lpstr>
      <vt:lpstr>Layouts</vt:lpstr>
      <vt:lpstr>More tutorials</vt:lpstr>
      <vt:lpstr>Getting more help?</vt:lpstr>
      <vt:lpstr>http://bl.ocks.org/mbostock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Dieter De Witte</dc:creator>
  <cp:lastModifiedBy>Jefrey Lijffijt</cp:lastModifiedBy>
  <cp:revision>297</cp:revision>
  <dcterms:created xsi:type="dcterms:W3CDTF">2006-08-16T00:00:00Z</dcterms:created>
  <dcterms:modified xsi:type="dcterms:W3CDTF">2019-02-22T09:25:58Z</dcterms:modified>
</cp:coreProperties>
</file>