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9" r:id="rId2"/>
    <p:sldId id="256" r:id="rId3"/>
    <p:sldId id="260" r:id="rId4"/>
    <p:sldId id="265" r:id="rId5"/>
    <p:sldId id="299" r:id="rId6"/>
    <p:sldId id="294" r:id="rId7"/>
    <p:sldId id="289" r:id="rId8"/>
    <p:sldId id="288" r:id="rId9"/>
    <p:sldId id="296" r:id="rId10"/>
    <p:sldId id="297" r:id="rId11"/>
    <p:sldId id="300" r:id="rId12"/>
    <p:sldId id="269" r:id="rId13"/>
    <p:sldId id="271" r:id="rId14"/>
    <p:sldId id="266" r:id="rId15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4335" autoAdjust="0"/>
  </p:normalViewPr>
  <p:slideViewPr>
    <p:cSldViewPr snapToGrid="0" showGuides="1">
      <p:cViewPr>
        <p:scale>
          <a:sx n="50" d="100"/>
          <a:sy n="50" d="100"/>
        </p:scale>
        <p:origin x="256" y="24"/>
      </p:cViewPr>
      <p:guideLst>
        <p:guide orient="horz" pos="3072"/>
        <p:guide pos="5461"/>
      </p:guideLst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Goede </a:t>
            </a:r>
            <a:r>
              <a:rPr lang="en-US" dirty="0" err="1"/>
              <a:t>middag</a:t>
            </a:r>
            <a:r>
              <a:rPr lang="en-US" dirty="0"/>
              <a:t> </a:t>
            </a:r>
            <a:r>
              <a:rPr lang="en-US" dirty="0" err="1"/>
              <a:t>iedereen</a:t>
            </a:r>
            <a:r>
              <a:rPr lang="en-US" dirty="0"/>
              <a:t>.</a:t>
            </a:r>
          </a:p>
          <a:p>
            <a:r>
              <a:rPr lang="en-US" dirty="0" err="1"/>
              <a:t>Wij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groep</a:t>
            </a:r>
            <a:r>
              <a:rPr lang="en-US" dirty="0"/>
              <a:t> </a:t>
            </a:r>
            <a:r>
              <a:rPr lang="en-US" dirty="0" err="1"/>
              <a:t>BC10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Dit</a:t>
            </a:r>
            <a:r>
              <a:rPr lang="en-US" dirty="0"/>
              <a:t> is Bram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ben Garben.</a:t>
            </a:r>
          </a:p>
          <a:p>
            <a:r>
              <a:rPr lang="en-US" dirty="0" err="1"/>
              <a:t>Samen</a:t>
            </a:r>
            <a:r>
              <a:rPr lang="en-US" dirty="0"/>
              <a:t> met Xavier 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Robbe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 </a:t>
            </a:r>
            <a:r>
              <a:rPr lang="en-US" dirty="0" err="1"/>
              <a:t>wij</a:t>
            </a:r>
            <a:r>
              <a:rPr lang="en-US" dirty="0"/>
              <a:t> het project </a:t>
            </a:r>
            <a:r>
              <a:rPr lang="en-US" dirty="0" err="1"/>
              <a:t>voorraadbeheer</a:t>
            </a:r>
            <a:r>
              <a:rPr lang="en-US" dirty="0"/>
              <a:t> in </a:t>
            </a:r>
            <a:r>
              <a:rPr lang="en-US" dirty="0" err="1"/>
              <a:t>magazijnen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 dirty="0" err="1"/>
              <a:t>zullen</a:t>
            </a:r>
            <a:r>
              <a:rPr lang="en-US" dirty="0"/>
              <a:t> in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presentatie</a:t>
            </a:r>
            <a:r>
              <a:rPr lang="en-US" dirty="0"/>
              <a:t> de </a:t>
            </a:r>
            <a:r>
              <a:rPr lang="en-US" dirty="0" err="1"/>
              <a:t>probleemstelling</a:t>
            </a:r>
            <a:r>
              <a:rPr lang="en-US" dirty="0"/>
              <a:t>, de </a:t>
            </a:r>
            <a:r>
              <a:rPr lang="en-US" dirty="0" err="1"/>
              <a:t>doelstellingen</a:t>
            </a:r>
            <a:r>
              <a:rPr lang="en-US" dirty="0"/>
              <a:t>, de </a:t>
            </a:r>
            <a:r>
              <a:rPr lang="en-US" dirty="0" err="1"/>
              <a:t>ontwerpskeuzes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 planning </a:t>
            </a:r>
            <a:r>
              <a:rPr lang="en-US" dirty="0" err="1"/>
              <a:t>behandelen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879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>
                <a:sym typeface="Wingdings" pitchFamily="2" charset="2"/>
              </a:rPr>
              <a:t>Drone aansturen via Raspberry </a:t>
            </a:r>
          </a:p>
          <a:p>
            <a:endParaRPr lang="nl-BE" dirty="0">
              <a:sym typeface="Wingdings" pitchFamily="2" charset="2"/>
            </a:endParaRPr>
          </a:p>
          <a:p>
            <a:endParaRPr lang="nl-BE" dirty="0">
              <a:sym typeface="Wingdings" pitchFamily="2" charset="2"/>
            </a:endParaRP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398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Tot slot </a:t>
            </a:r>
            <a:r>
              <a:rPr lang="en-GB" dirty="0" err="1"/>
              <a:t>bespreken</a:t>
            </a:r>
            <a:r>
              <a:rPr lang="en-GB" dirty="0"/>
              <a:t> we </a:t>
            </a:r>
            <a:r>
              <a:rPr lang="en-GB" dirty="0" err="1"/>
              <a:t>nog</a:t>
            </a:r>
            <a:r>
              <a:rPr lang="en-GB" dirty="0"/>
              <a:t> de </a:t>
            </a:r>
            <a:r>
              <a:rPr lang="en-GB" dirty="0" err="1"/>
              <a:t>initiële</a:t>
            </a:r>
            <a:r>
              <a:rPr lang="en-GB" dirty="0"/>
              <a:t> planning.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113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De planning is opgedeeld in 13 weken, nl. de 12 lesweken en de inhaalweek.</a:t>
            </a:r>
          </a:p>
          <a:p>
            <a:endParaRPr lang="nl-BE" dirty="0"/>
          </a:p>
          <a:p>
            <a:r>
              <a:rPr lang="nl-BE" dirty="0"/>
              <a:t>In het begin focussen we op de hardware en vervolgens krijgt het software-aspect de aandacht.</a:t>
            </a:r>
          </a:p>
          <a:p>
            <a:endParaRPr lang="nl-BE" dirty="0"/>
          </a:p>
          <a:p>
            <a:r>
              <a:rPr lang="nl-BE" dirty="0"/>
              <a:t>We hebben ons voor elke taak opgesplitst in een groepjes van 2 personen.</a:t>
            </a:r>
          </a:p>
          <a:p>
            <a:r>
              <a:rPr lang="nl-BE" dirty="0"/>
              <a:t>Zo kunnen we elkaars mening vragen en daar op inspelen.</a:t>
            </a:r>
          </a:p>
          <a:p>
            <a:r>
              <a:rPr lang="nl-BE" dirty="0"/>
              <a:t>Elke kleur op de planning heeft dan ook een betekenis.</a:t>
            </a:r>
          </a:p>
          <a:p>
            <a:r>
              <a:rPr lang="nl-BE" dirty="0"/>
              <a:t>Vb. Bram en mezelf geven Presentatie 1, dus wij zijn het groenachtige kleur.</a:t>
            </a:r>
          </a:p>
          <a:p>
            <a:endParaRPr lang="nl-BE" dirty="0"/>
          </a:p>
          <a:p>
            <a:r>
              <a:rPr lang="nl-BE" dirty="0"/>
              <a:t>Tijdens de eerste 2 weken hebben we de hardware uitgezocht en besteld.</a:t>
            </a:r>
          </a:p>
          <a:p>
            <a:r>
              <a:rPr lang="nl-BE" dirty="0"/>
              <a:t>Die orders worden in de komende week geleverd.</a:t>
            </a:r>
          </a:p>
          <a:p>
            <a:r>
              <a:rPr lang="nl-BE" dirty="0"/>
              <a:t>Sinds gisteren is onze drone toegekomen en eerder vandaag hebben we die dan ook uitvoerig getest.</a:t>
            </a:r>
          </a:p>
          <a:p>
            <a:endParaRPr lang="nl-BE" dirty="0"/>
          </a:p>
          <a:p>
            <a:r>
              <a:rPr lang="nl-BE" dirty="0"/>
              <a:t>Momenteel is het UWB aspect ook grotendeels achter de rug en tegen het eind van volgende week moet het hardware-aspect volledig afgerond zijn.</a:t>
            </a:r>
          </a:p>
          <a:p>
            <a:endParaRPr lang="nl-BE" dirty="0"/>
          </a:p>
          <a:p>
            <a:r>
              <a:rPr lang="nl-BE" dirty="0"/>
              <a:t>Het aansturen van de drone is een taak van lange adem en kreeg dan ook het meeste tijd toegekend.</a:t>
            </a:r>
          </a:p>
          <a:p>
            <a:r>
              <a:rPr lang="nl-BE" dirty="0"/>
              <a:t>De full-mesh, waarbij meerdere drones door het magazijn vliegen en onderling communiceren is een uitbreiding, waarvan we nog niet weten of we er ooit toe zullen komen.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078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Bedankt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uw</a:t>
            </a:r>
            <a:r>
              <a:rPr lang="en-US" dirty="0"/>
              <a:t> </a:t>
            </a:r>
            <a:r>
              <a:rPr lang="en-US" dirty="0" err="1"/>
              <a:t>aandacht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Ik</a:t>
            </a:r>
            <a:r>
              <a:rPr lang="en-US" dirty="0"/>
              <a:t> hoop </a:t>
            </a:r>
            <a:r>
              <a:rPr lang="en-US" dirty="0" err="1"/>
              <a:t>dat</a:t>
            </a:r>
            <a:r>
              <a:rPr lang="en-US" dirty="0"/>
              <a:t> we u </a:t>
            </a:r>
            <a:r>
              <a:rPr lang="en-US" dirty="0" err="1"/>
              <a:t>iets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bijbrengen</a:t>
            </a:r>
            <a:r>
              <a:rPr lang="en-US" dirty="0"/>
              <a:t> over </a:t>
            </a:r>
            <a:r>
              <a:rPr lang="en-US" dirty="0" err="1"/>
              <a:t>ons</a:t>
            </a:r>
            <a:r>
              <a:rPr lang="en-US" dirty="0"/>
              <a:t> project.</a:t>
            </a:r>
          </a:p>
          <a:p>
            <a:endParaRPr lang="en-US" dirty="0"/>
          </a:p>
          <a:p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vragen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mogen</a:t>
            </a:r>
            <a:r>
              <a:rPr lang="en-US" dirty="0"/>
              <a:t> die nu </a:t>
            </a:r>
            <a:r>
              <a:rPr lang="en-US" dirty="0" err="1"/>
              <a:t>gesteld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839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Laat</a:t>
            </a:r>
            <a:r>
              <a:rPr lang="en-GB" dirty="0"/>
              <a:t> </a:t>
            </a:r>
            <a:r>
              <a:rPr lang="en-GB" dirty="0" err="1"/>
              <a:t>ons</a:t>
            </a:r>
            <a:r>
              <a:rPr lang="en-GB" dirty="0"/>
              <a:t> </a:t>
            </a:r>
            <a:r>
              <a:rPr lang="en-GB" dirty="0" err="1"/>
              <a:t>beginnen</a:t>
            </a:r>
            <a:r>
              <a:rPr lang="en-GB" dirty="0"/>
              <a:t> met de </a:t>
            </a:r>
            <a:r>
              <a:rPr lang="en-GB" dirty="0" err="1"/>
              <a:t>probleemanalyse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61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Voorraadbeheer in magazijnen gebeurt tegenwoordig vaak door werknemers die op de rekken of op een vorklift kruipen om handmatig barcodes in te scannen.</a:t>
            </a:r>
          </a:p>
          <a:p>
            <a:r>
              <a:rPr lang="nl-BE" dirty="0"/>
              <a:t>Dat is </a:t>
            </a:r>
            <a:r>
              <a:rPr lang="nl-BE" dirty="0">
                <a:sym typeface="Wingdings" pitchFamily="2" charset="2"/>
              </a:rPr>
              <a:t>traag, duur en vooral levensgevaarlijk.</a:t>
            </a:r>
          </a:p>
          <a:p>
            <a:endParaRPr lang="nl-BE" dirty="0">
              <a:sym typeface="Wingdings" pitchFamily="2" charset="2"/>
            </a:endParaRPr>
          </a:p>
          <a:p>
            <a:r>
              <a:rPr lang="nl-BE" dirty="0">
                <a:sym typeface="Wingdings" pitchFamily="2" charset="2"/>
              </a:rPr>
              <a:t>Oplossing  Automatisch aangestuurde drones die via een camera de barcodes kunnen inscannen</a:t>
            </a:r>
          </a:p>
          <a:p>
            <a:endParaRPr lang="nl-BE" dirty="0">
              <a:sym typeface="Wingdings" pitchFamily="2" charset="2"/>
            </a:endParaRPr>
          </a:p>
          <a:p>
            <a:r>
              <a:rPr lang="nl-BE" dirty="0">
                <a:sym typeface="Wingdings" pitchFamily="2" charset="2"/>
              </a:rPr>
              <a:t>WIJ  De basis, drone autonoom een vooraf bepaalde route laten vliegen in een magazijn. </a:t>
            </a:r>
          </a:p>
          <a:p>
            <a:r>
              <a:rPr lang="nl-BE" dirty="0">
                <a:sym typeface="Wingdings" pitchFamily="2" charset="2"/>
              </a:rPr>
              <a:t>Hierbij moeten we ook in real time de locatie van de drone kennen.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877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Vervolgens</a:t>
            </a:r>
            <a:r>
              <a:rPr lang="en-GB" dirty="0"/>
              <a:t> </a:t>
            </a:r>
            <a:r>
              <a:rPr lang="en-GB" dirty="0" err="1"/>
              <a:t>bespreken</a:t>
            </a:r>
            <a:r>
              <a:rPr lang="en-GB" dirty="0"/>
              <a:t> we de </a:t>
            </a:r>
            <a:r>
              <a:rPr lang="en-GB" dirty="0" err="1"/>
              <a:t>ontwerpskeuzes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193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Project samengevat op één dia</a:t>
            </a:r>
          </a:p>
          <a:p>
            <a:endParaRPr lang="nl-BE" dirty="0"/>
          </a:p>
          <a:p>
            <a:r>
              <a:rPr lang="nl-BE" dirty="0"/>
              <a:t>Drone</a:t>
            </a:r>
          </a:p>
          <a:p>
            <a:r>
              <a:rPr lang="nl-BE" dirty="0"/>
              <a:t>Raspberry Pi Zero W </a:t>
            </a:r>
            <a:r>
              <a:rPr lang="nl-BE" dirty="0">
                <a:sym typeface="Wingdings" pitchFamily="2" charset="2"/>
              </a:rPr>
              <a:t> De controller, kleine computer</a:t>
            </a:r>
            <a:endParaRPr lang="nl-BE" dirty="0"/>
          </a:p>
          <a:p>
            <a:r>
              <a:rPr lang="nl-BE" dirty="0"/>
              <a:t>LiPo Batterij </a:t>
            </a:r>
            <a:r>
              <a:rPr lang="nl-BE" dirty="0">
                <a:sym typeface="Wingdings" pitchFamily="2" charset="2"/>
              </a:rPr>
              <a:t> De controller van stroom voorzien</a:t>
            </a:r>
          </a:p>
          <a:p>
            <a:r>
              <a:rPr lang="nl-BE" dirty="0"/>
              <a:t>Bram zal nu verder uitweiden over de locatiebepaling en de server</a:t>
            </a:r>
          </a:p>
          <a:p>
            <a:endParaRPr lang="nl-BE" dirty="0"/>
          </a:p>
          <a:p>
            <a:r>
              <a:rPr lang="nl-BE" dirty="0"/>
              <a:t>Bram: </a:t>
            </a:r>
          </a:p>
          <a:p>
            <a:r>
              <a:rPr lang="nl-BE" dirty="0"/>
              <a:t>Pozyx tags en anchers</a:t>
            </a:r>
          </a:p>
          <a:p>
            <a:r>
              <a:rPr lang="nl-BE" dirty="0"/>
              <a:t>Theorie: Exact een route aan de drone meegeven vanaf een gekende locatie</a:t>
            </a:r>
          </a:p>
          <a:p>
            <a:r>
              <a:rPr lang="nl-BE" dirty="0"/>
              <a:t>Praktijk: Onhaalbaar </a:t>
            </a:r>
            <a:r>
              <a:rPr lang="nl-BE" dirty="0">
                <a:sym typeface="Wingdings" pitchFamily="2" charset="2"/>
              </a:rPr>
              <a:t> Ongekende obstakels, een ventilatieschacht etc.</a:t>
            </a:r>
          </a:p>
          <a:p>
            <a:r>
              <a:rPr lang="nl-BE" dirty="0">
                <a:sym typeface="Wingdings" pitchFamily="2" charset="2"/>
              </a:rPr>
              <a:t>Locatie is belangrijk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926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Bram:</a:t>
            </a:r>
          </a:p>
          <a:p>
            <a:r>
              <a:rPr lang="nl-BE" dirty="0"/>
              <a:t>Denken aan locatie </a:t>
            </a:r>
            <a:r>
              <a:rPr lang="nl-BE" dirty="0">
                <a:sym typeface="Wingdings" pitchFamily="2" charset="2"/>
              </a:rPr>
              <a:t> Gps, wifi, bluetooth  Te onnauwkeurig</a:t>
            </a:r>
          </a:p>
          <a:p>
            <a:r>
              <a:rPr lang="nl-BE" dirty="0">
                <a:sym typeface="Wingdings" pitchFamily="2" charset="2"/>
              </a:rPr>
              <a:t>Ons doel is om drone tussen rekken op 2m afstand te laten vliegen</a:t>
            </a:r>
          </a:p>
          <a:p>
            <a:endParaRPr lang="nl-BE" dirty="0">
              <a:sym typeface="Wingdings" pitchFamily="2" charset="2"/>
            </a:endParaRPr>
          </a:p>
          <a:p>
            <a:r>
              <a:rPr lang="nl-BE" dirty="0">
                <a:sym typeface="Wingdings" pitchFamily="2" charset="2"/>
              </a:rPr>
              <a:t>Oplossing UWB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631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Ankers op gekende locaties</a:t>
            </a:r>
          </a:p>
          <a:p>
            <a:r>
              <a:rPr lang="nl-BE" dirty="0"/>
              <a:t>Tag aan de Raspberry Pi op de drone</a:t>
            </a:r>
          </a:p>
          <a:p>
            <a:endParaRPr lang="nl-BE" dirty="0"/>
          </a:p>
          <a:p>
            <a:r>
              <a:rPr lang="nl-BE" dirty="0"/>
              <a:t>Tag spreekt om de beurt ankers aan, en weet hierdoor de afstand tot een bepaald punt in het magazijn</a:t>
            </a:r>
          </a:p>
          <a:p>
            <a:endParaRPr lang="nl-BE" dirty="0"/>
          </a:p>
          <a:p>
            <a:r>
              <a:rPr lang="nl-BE" dirty="0"/>
              <a:t>Eerst gekozen voor Pozyx, want was direct beschikbaar</a:t>
            </a:r>
          </a:p>
          <a:p>
            <a:r>
              <a:rPr lang="nl-BE" dirty="0"/>
              <a:t>Toekomst: misschien DecaWave DWM1001, + kleiner, goedkoper, lichter</a:t>
            </a:r>
          </a:p>
          <a:p>
            <a:endParaRPr lang="nl-BE" dirty="0"/>
          </a:p>
          <a:p>
            <a:r>
              <a:rPr lang="nl-BE" dirty="0"/>
              <a:t>Gewicht? Onze drone niet extreem belangrijk, maar uitbereiden naar kleinere drones wel.. </a:t>
            </a:r>
          </a:p>
          <a:p>
            <a:r>
              <a:rPr lang="nl-BE" dirty="0"/>
              <a:t>Stabiliteit, vliegtijd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677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Afstanden </a:t>
            </a:r>
            <a:r>
              <a:rPr lang="nl-BE" dirty="0">
                <a:sym typeface="Wingdings" pitchFamily="2" charset="2"/>
              </a:rPr>
              <a:t>naar positie</a:t>
            </a:r>
          </a:p>
          <a:p>
            <a:endParaRPr lang="nl-BE" dirty="0">
              <a:sym typeface="Wingdings" pitchFamily="2" charset="2"/>
            </a:endParaRP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503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Afstanden komen binnen op Raspberry Pi</a:t>
            </a:r>
          </a:p>
          <a:p>
            <a:endParaRPr lang="nl-BE" dirty="0"/>
          </a:p>
          <a:p>
            <a:r>
              <a:rPr lang="nl-BE" dirty="0"/>
              <a:t>Berekeningen verschuiven naar MQTT (=Message Queuing Telemetry Transport) server via wifi</a:t>
            </a:r>
          </a:p>
          <a:p>
            <a:endParaRPr lang="nl-BE" dirty="0"/>
          </a:p>
          <a:p>
            <a:r>
              <a:rPr lang="nl-BE" dirty="0"/>
              <a:t>Wie? Broker </a:t>
            </a:r>
            <a:r>
              <a:rPr lang="nl-BE" dirty="0">
                <a:sym typeface="Wingdings" pitchFamily="2" charset="2"/>
              </a:rPr>
              <a:t> Clients</a:t>
            </a:r>
          </a:p>
          <a:p>
            <a:r>
              <a:rPr lang="nl-BE" dirty="0">
                <a:sym typeface="Wingdings" pitchFamily="2" charset="2"/>
              </a:rPr>
              <a:t>Methoden? Publish  Subscribe</a:t>
            </a:r>
          </a:p>
          <a:p>
            <a:r>
              <a:rPr lang="nl-BE" dirty="0">
                <a:sym typeface="Wingdings" pitchFamily="2" charset="2"/>
              </a:rPr>
              <a:t>Topics? Ranging  Position </a:t>
            </a:r>
          </a:p>
          <a:p>
            <a:endParaRPr lang="nl-BE" dirty="0">
              <a:sym typeface="Wingdings" pitchFamily="2" charset="2"/>
            </a:endParaRPr>
          </a:p>
          <a:p>
            <a:r>
              <a:rPr lang="nl-BE" dirty="0">
                <a:sym typeface="Wingdings" pitchFamily="2" charset="2"/>
              </a:rPr>
              <a:t>Ander software matig concept m.b.t. Snelheid</a:t>
            </a:r>
          </a:p>
          <a:p>
            <a:r>
              <a:rPr lang="nl-BE" dirty="0">
                <a:sym typeface="Wingdings" pitchFamily="2" charset="2"/>
              </a:rPr>
              <a:t>Niet altijd alle ankers sturen, maar een selectie maken</a:t>
            </a:r>
          </a:p>
          <a:p>
            <a:endParaRPr lang="nl-BE" dirty="0">
              <a:sym typeface="Wingdings" pitchFamily="2" charset="2"/>
            </a:endParaRPr>
          </a:p>
          <a:p>
            <a:r>
              <a:rPr lang="nl-BE" dirty="0">
                <a:sym typeface="Wingdings" pitchFamily="2" charset="2"/>
              </a:rPr>
              <a:t>Zijnoot: De server die we ter beschikking hebben werkt reeds in 2D, probleem</a:t>
            </a:r>
          </a:p>
          <a:p>
            <a:r>
              <a:rPr lang="nl-BE" dirty="0">
                <a:sym typeface="Wingdings" pitchFamily="2" charset="2"/>
              </a:rPr>
              <a:t>Oplossing: Ultrasone sensor op de drone voor de hoogte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61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147F-ED97-47AF-A1B3-C82A179CF7F3}" type="datetime1">
              <a:rPr lang="nl-NL" smtClean="0"/>
              <a:t>27-3-2018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18" y="2275285"/>
            <a:ext cx="5462027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 baseline="0">
                <a:solidFill>
                  <a:srgbClr val="FFD200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rganisation Placeholder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564451" y="388531"/>
            <a:ext cx="8293993" cy="540000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1700"/>
              </a:lnSpc>
              <a:buNone/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/>
              <a:t>tweede niveau</a:t>
            </a:r>
            <a:endParaRPr lang="nl-BE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  <p:sp>
        <p:nvSpPr>
          <p:cNvPr id="5" name="Rectangle 4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55727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10" name="Rectangle 9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marL="2328863" indent="-550863" defTabSz="1912938">
              <a:lnSpc>
                <a:spcPct val="120000"/>
              </a:lnSpc>
              <a:tabLst/>
              <a:defRPr/>
            </a:lvl4pPr>
            <a:lvl5pPr marL="2962275" indent="-442913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0885-0B31-4E06-AE71-7E16801F2838}" type="datetime1">
              <a:rPr lang="nl-BE" noProof="0" smtClean="0"/>
              <a:t>27/03/2018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‹#›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0F60-8C93-4C37-B51A-4DDAE36F7E9B}" type="datetime1">
              <a:rPr lang="nl-BE" noProof="0" smtClean="0"/>
              <a:t>27/03/2018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94B6-17DF-4759-A7A5-128AFEA77F2C}" type="datetime1">
              <a:rPr lang="nl-BE" noProof="0" smtClean="0"/>
              <a:t>27/03/2018</a:t>
            </a:fld>
            <a:endParaRPr lang="nl-B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‹#›</a:t>
            </a:fld>
            <a:endParaRPr lang="nl-BE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27-3-2018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1717969"/>
          </a:xfrm>
        </p:spPr>
        <p:txBody>
          <a:bodyPr>
            <a:normAutofit/>
          </a:bodyPr>
          <a:lstStyle>
            <a:lvl1pPr marL="0" indent="0">
              <a:lnSpc>
                <a:spcPts val="35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7419544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55727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0D1A-A3AB-4E9F-892E-C45B5A80FDBF}" type="datetime1">
              <a:rPr lang="nl-BE" noProof="0" smtClean="0"/>
              <a:t>27/03/2018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7" y="7906160"/>
            <a:ext cx="2308379" cy="1847440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536575" indent="-45085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69988" indent="-45085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755775" indent="-45000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50863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hdphoto" Target="../media/hdphoto5.wdp"/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eg"/><Relationship Id="rId11" Type="http://schemas.microsoft.com/office/2007/relationships/hdphoto" Target="../media/hdphoto1.wdp"/><Relationship Id="rId5" Type="http://schemas.microsoft.com/office/2007/relationships/hdphoto" Target="../media/hdphoto3.wdp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microsoft.com/office/2007/relationships/hdphoto" Target="../media/hdphoto3.wdp"/><Relationship Id="rId4" Type="http://schemas.openxmlformats.org/officeDocument/2006/relationships/image" Target="../media/image6.JP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microsoft.com/office/2007/relationships/hdphoto" Target="../media/hdphoto3.wdp"/><Relationship Id="rId4" Type="http://schemas.openxmlformats.org/officeDocument/2006/relationships/image" Target="../media/image6.JP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50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Lokalisatie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10</a:t>
            </a:fld>
            <a:endParaRPr lang="nl-BE" noProof="0" dirty="0"/>
          </a:p>
        </p:txBody>
      </p:sp>
      <p:pic>
        <p:nvPicPr>
          <p:cNvPr id="6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5DC46D9F-5DB3-407F-B27A-199B3FE03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334" y="1289833"/>
            <a:ext cx="5040000" cy="5040000"/>
          </a:xfrm>
          <a:prstGeom prst="rect">
            <a:avLst/>
          </a:prstGeom>
        </p:spPr>
      </p:pic>
      <p:pic>
        <p:nvPicPr>
          <p:cNvPr id="18" name="Picture 17" descr="A close up of a computer&#10;&#10;Description generated with very high confidence">
            <a:extLst>
              <a:ext uri="{FF2B5EF4-FFF2-40B4-BE49-F238E27FC236}">
                <a16:creationId xmlns:a16="http://schemas.microsoft.com/office/drawing/2014/main" id="{E9750424-21F3-4252-B2D0-92619F4A0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981" b="96890" l="4320" r="95680">
                        <a14:foregroundMark x1="9120" y1="39713" x2="9120" y2="39713"/>
                        <a14:foregroundMark x1="10400" y1="67225" x2="4320" y2="40670"/>
                        <a14:foregroundMark x1="4320" y1="40670" x2="10560" y2="30383"/>
                        <a14:foregroundMark x1="10560" y1="30383" x2="16160" y2="28469"/>
                        <a14:foregroundMark x1="81280" y1="97129" x2="79040" y2="97129"/>
                        <a14:foregroundMark x1="81760" y1="6220" x2="81760" y2="6220"/>
                        <a14:foregroundMark x1="53920" y1="7416" x2="53920" y2="7416"/>
                        <a14:foregroundMark x1="44960" y1="7656" x2="44960" y2="7656"/>
                        <a14:foregroundMark x1="40160" y1="12440" x2="48640" y2="9091"/>
                        <a14:foregroundMark x1="48640" y1="9091" x2="48800" y2="9091"/>
                        <a14:foregroundMark x1="63680" y1="8612" x2="85440" y2="4545"/>
                        <a14:foregroundMark x1="85440" y1="4545" x2="91680" y2="15550"/>
                        <a14:foregroundMark x1="91680" y1="15550" x2="95040" y2="88278"/>
                        <a14:foregroundMark x1="96480" y1="3110" x2="99360" y2="26794"/>
                        <a14:foregroundMark x1="99360" y1="26794" x2="95680" y2="85407"/>
                        <a14:foregroundMark x1="95680" y1="85407" x2="85760" y2="82775"/>
                        <a14:foregroundMark x1="85760" y1="82775" x2="85120" y2="67464"/>
                        <a14:foregroundMark x1="85120" y1="67464" x2="93600" y2="21770"/>
                        <a14:foregroundMark x1="93600" y1="21770" x2="89280" y2="10526"/>
                        <a14:foregroundMark x1="89280" y1="10526" x2="89280" y2="1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698" y="2721429"/>
            <a:ext cx="4308479" cy="2881511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2965CAB-4FC4-44FC-974F-2A001BFFDAC2}"/>
              </a:ext>
            </a:extLst>
          </p:cNvPr>
          <p:cNvCxnSpPr/>
          <p:nvPr/>
        </p:nvCxnSpPr>
        <p:spPr>
          <a:xfrm>
            <a:off x="10825698" y="3439886"/>
            <a:ext cx="1440000" cy="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6FB14CB-AF01-40E5-B55A-B698917F5322}"/>
              </a:ext>
            </a:extLst>
          </p:cNvPr>
          <p:cNvSpPr/>
          <p:nvPr/>
        </p:nvSpPr>
        <p:spPr>
          <a:xfrm>
            <a:off x="11101321" y="2878001"/>
            <a:ext cx="902811" cy="561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 err="1"/>
              <a:t>WiFi</a:t>
            </a:r>
            <a:endParaRPr lang="en-US" sz="2800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23F847A8-BB39-104A-905A-5C2CBD1228CB}"/>
              </a:ext>
            </a:extLst>
          </p:cNvPr>
          <p:cNvSpPr/>
          <p:nvPr/>
        </p:nvSpPr>
        <p:spPr>
          <a:xfrm>
            <a:off x="14489275" y="5633519"/>
            <a:ext cx="1244251" cy="561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/>
              <a:t>Broker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0AA19BDF-AD92-7A4A-A12F-7E3E4651DE71}"/>
              </a:ext>
            </a:extLst>
          </p:cNvPr>
          <p:cNvSpPr/>
          <p:nvPr/>
        </p:nvSpPr>
        <p:spPr>
          <a:xfrm>
            <a:off x="8461939" y="5633519"/>
            <a:ext cx="1104790" cy="561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/>
              <a:t>Client</a:t>
            </a:r>
          </a:p>
        </p:txBody>
      </p: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948EDBA3-5879-4C4E-9DA7-07DFFCB2F29D}"/>
              </a:ext>
            </a:extLst>
          </p:cNvPr>
          <p:cNvSpPr/>
          <p:nvPr/>
        </p:nvSpPr>
        <p:spPr>
          <a:xfrm>
            <a:off x="13735049" y="6329833"/>
            <a:ext cx="2839127" cy="994818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>
                <a:solidFill>
                  <a:schemeClr val="tx1"/>
                </a:solidFill>
              </a:rPr>
              <a:t>ranging</a:t>
            </a:r>
          </a:p>
        </p:txBody>
      </p:sp>
      <p:sp>
        <p:nvSpPr>
          <p:cNvPr id="21" name="Afgeronde rechthoek 20">
            <a:extLst>
              <a:ext uri="{FF2B5EF4-FFF2-40B4-BE49-F238E27FC236}">
                <a16:creationId xmlns:a16="http://schemas.microsoft.com/office/drawing/2014/main" id="{51168160-DA0F-334F-A761-9505722CFD98}"/>
              </a:ext>
            </a:extLst>
          </p:cNvPr>
          <p:cNvSpPr/>
          <p:nvPr/>
        </p:nvSpPr>
        <p:spPr>
          <a:xfrm>
            <a:off x="13735050" y="7819390"/>
            <a:ext cx="2839127" cy="994818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>
                <a:solidFill>
                  <a:schemeClr val="tx1"/>
                </a:solidFill>
              </a:rPr>
              <a:t>position</a:t>
            </a:r>
          </a:p>
        </p:txBody>
      </p:sp>
      <p:cxnSp>
        <p:nvCxnSpPr>
          <p:cNvPr id="22" name="Straight Connector 30">
            <a:extLst>
              <a:ext uri="{FF2B5EF4-FFF2-40B4-BE49-F238E27FC236}">
                <a16:creationId xmlns:a16="http://schemas.microsoft.com/office/drawing/2014/main" id="{7A759B4C-2D26-4242-84A0-96BB232DB786}"/>
              </a:ext>
            </a:extLst>
          </p:cNvPr>
          <p:cNvCxnSpPr>
            <a:cxnSpLocks/>
          </p:cNvCxnSpPr>
          <p:nvPr/>
        </p:nvCxnSpPr>
        <p:spPr>
          <a:xfrm>
            <a:off x="9315450" y="8316799"/>
            <a:ext cx="4419599" cy="0"/>
          </a:xfrm>
          <a:prstGeom prst="line">
            <a:avLst/>
          </a:prstGeom>
          <a:ln w="28575">
            <a:solidFill>
              <a:srgbClr val="1E64C8"/>
            </a:solidFill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 9">
            <a:extLst>
              <a:ext uri="{FF2B5EF4-FFF2-40B4-BE49-F238E27FC236}">
                <a16:creationId xmlns:a16="http://schemas.microsoft.com/office/drawing/2014/main" id="{071612F6-9286-694F-804D-83A57870049B}"/>
              </a:ext>
            </a:extLst>
          </p:cNvPr>
          <p:cNvSpPr/>
          <p:nvPr/>
        </p:nvSpPr>
        <p:spPr>
          <a:xfrm>
            <a:off x="10671758" y="7819390"/>
            <a:ext cx="1725152" cy="561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/>
              <a:t>subscribe</a:t>
            </a:r>
          </a:p>
        </p:txBody>
      </p:sp>
      <p:cxnSp>
        <p:nvCxnSpPr>
          <p:cNvPr id="27" name="Straight Connector 30">
            <a:extLst>
              <a:ext uri="{FF2B5EF4-FFF2-40B4-BE49-F238E27FC236}">
                <a16:creationId xmlns:a16="http://schemas.microsoft.com/office/drawing/2014/main" id="{AEB4A00B-EA21-2D49-A0CF-320E483A87D7}"/>
              </a:ext>
            </a:extLst>
          </p:cNvPr>
          <p:cNvCxnSpPr>
            <a:cxnSpLocks/>
          </p:cNvCxnSpPr>
          <p:nvPr/>
        </p:nvCxnSpPr>
        <p:spPr>
          <a:xfrm>
            <a:off x="9312948" y="6811587"/>
            <a:ext cx="4419599" cy="0"/>
          </a:xfrm>
          <a:prstGeom prst="line">
            <a:avLst/>
          </a:prstGeom>
          <a:ln w="28575">
            <a:solidFill>
              <a:srgbClr val="1E64C8"/>
            </a:solidFill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9">
            <a:extLst>
              <a:ext uri="{FF2B5EF4-FFF2-40B4-BE49-F238E27FC236}">
                <a16:creationId xmlns:a16="http://schemas.microsoft.com/office/drawing/2014/main" id="{58C0E4DF-DDF9-8443-9557-AAE6CE129AD5}"/>
              </a:ext>
            </a:extLst>
          </p:cNvPr>
          <p:cNvSpPr/>
          <p:nvPr/>
        </p:nvSpPr>
        <p:spPr>
          <a:xfrm>
            <a:off x="10868830" y="6314178"/>
            <a:ext cx="1326005" cy="561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/>
              <a:t>publish</a:t>
            </a:r>
          </a:p>
        </p:txBody>
      </p:sp>
      <p:cxnSp>
        <p:nvCxnSpPr>
          <p:cNvPr id="29" name="Straight Connector 30">
            <a:extLst>
              <a:ext uri="{FF2B5EF4-FFF2-40B4-BE49-F238E27FC236}">
                <a16:creationId xmlns:a16="http://schemas.microsoft.com/office/drawing/2014/main" id="{7E6F7F88-C9CB-6E44-B17B-51B93ED27A69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15154613" y="7324651"/>
            <a:ext cx="1" cy="494739"/>
          </a:xfrm>
          <a:prstGeom prst="line">
            <a:avLst/>
          </a:prstGeom>
          <a:ln w="28575">
            <a:solidFill>
              <a:srgbClr val="1E64C8"/>
            </a:solidFill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25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 animBg="1"/>
      <p:bldP spid="21" grpId="0" animBg="1"/>
      <p:bldP spid="25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Setup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11</a:t>
            </a:fld>
            <a:endParaRPr lang="nl-BE" noProof="0" dirty="0"/>
          </a:p>
        </p:txBody>
      </p:sp>
      <p:sp>
        <p:nvSpPr>
          <p:cNvPr id="3" name="AutoShape 2" descr="Image result for raspberry pi 3 b">
            <a:extLst>
              <a:ext uri="{FF2B5EF4-FFF2-40B4-BE49-F238E27FC236}">
                <a16:creationId xmlns:a16="http://schemas.microsoft.com/office/drawing/2014/main" id="{2D9EC92C-E5B9-4CDA-87B7-A5387AA2C2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5957" y="3006226"/>
            <a:ext cx="12118513" cy="674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raspberry pi 3 b">
            <a:extLst>
              <a:ext uri="{FF2B5EF4-FFF2-40B4-BE49-F238E27FC236}">
                <a16:creationId xmlns:a16="http://schemas.microsoft.com/office/drawing/2014/main" id="{6841FE8A-B955-49A4-BDE3-CAF4FB06AF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02313" y="3348038"/>
            <a:ext cx="603885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" name="Content Placeholder 5" descr="A picture containing black, cat, rowel&#10;&#10;Description generated with very high confidence">
            <a:extLst>
              <a:ext uri="{FF2B5EF4-FFF2-40B4-BE49-F238E27FC236}">
                <a16:creationId xmlns:a16="http://schemas.microsoft.com/office/drawing/2014/main" id="{B53693E4-8F58-43A8-96CF-B878F517D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2" t="10567" r="6293" b="13768"/>
          <a:stretch/>
        </p:blipFill>
        <p:spPr>
          <a:xfrm>
            <a:off x="3722910" y="6971623"/>
            <a:ext cx="6583680" cy="2757623"/>
          </a:xfrm>
        </p:spPr>
      </p:pic>
      <p:pic>
        <p:nvPicPr>
          <p:cNvPr id="34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107C5C5B-7642-4BB3-96E7-102A4DE5FD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313" r="-1022" b="12709"/>
          <a:stretch/>
        </p:blipFill>
        <p:spPr>
          <a:xfrm flipH="1">
            <a:off x="5941534" y="4636456"/>
            <a:ext cx="3131312" cy="2235520"/>
          </a:xfrm>
          <a:prstGeom prst="rect">
            <a:avLst/>
          </a:prstGeom>
        </p:spPr>
      </p:pic>
      <p:pic>
        <p:nvPicPr>
          <p:cNvPr id="35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A545AF84-9A17-4661-BAE8-4F98AC37CAB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81" r="-1022" b="17903"/>
          <a:stretch/>
        </p:blipFill>
        <p:spPr>
          <a:xfrm>
            <a:off x="6174803" y="2436466"/>
            <a:ext cx="3131312" cy="1776588"/>
          </a:xfrm>
          <a:prstGeom prst="rect">
            <a:avLst/>
          </a:prstGeom>
        </p:spPr>
      </p:pic>
      <p:pic>
        <p:nvPicPr>
          <p:cNvPr id="39" name="Content Placeholder 8" descr="A close up of a device&#10;&#10;Description generated with high confidence">
            <a:extLst>
              <a:ext uri="{FF2B5EF4-FFF2-40B4-BE49-F238E27FC236}">
                <a16:creationId xmlns:a16="http://schemas.microsoft.com/office/drawing/2014/main" id="{8C46781D-4880-4D9D-97BC-99BCED8D11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052">
            <a:off x="6874778" y="-7699"/>
            <a:ext cx="2606483" cy="2287913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C4822D-EC9E-4DCD-9F57-77A47E0A417E}"/>
              </a:ext>
            </a:extLst>
          </p:cNvPr>
          <p:cNvCxnSpPr>
            <a:cxnSpLocks/>
          </p:cNvCxnSpPr>
          <p:nvPr/>
        </p:nvCxnSpPr>
        <p:spPr>
          <a:xfrm>
            <a:off x="4485243" y="4071343"/>
            <a:ext cx="1296000" cy="43200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080966-9266-44AE-87F3-B7E2DDB76C96}"/>
              </a:ext>
            </a:extLst>
          </p:cNvPr>
          <p:cNvCxnSpPr>
            <a:cxnSpLocks/>
          </p:cNvCxnSpPr>
          <p:nvPr/>
        </p:nvCxnSpPr>
        <p:spPr>
          <a:xfrm flipV="1">
            <a:off x="4485236" y="5962759"/>
            <a:ext cx="1296000" cy="43200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A circuit board&#10;&#10;Description generated with very high confidence">
            <a:extLst>
              <a:ext uri="{FF2B5EF4-FFF2-40B4-BE49-F238E27FC236}">
                <a16:creationId xmlns:a16="http://schemas.microsoft.com/office/drawing/2014/main" id="{72BCC989-6D2E-4BD7-9D79-3672AD2DF292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9707">
            <a:off x="7608790" y="1326797"/>
            <a:ext cx="1412045" cy="185536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F4C1FA7-8D31-4B5E-8312-6F6DE79F2443}"/>
              </a:ext>
            </a:extLst>
          </p:cNvPr>
          <p:cNvCxnSpPr>
            <a:cxnSpLocks/>
          </p:cNvCxnSpPr>
          <p:nvPr/>
        </p:nvCxnSpPr>
        <p:spPr>
          <a:xfrm>
            <a:off x="4331616" y="5238204"/>
            <a:ext cx="1440000" cy="1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88978A6-38F2-4750-AE67-4CB36D6C9241}"/>
              </a:ext>
            </a:extLst>
          </p:cNvPr>
          <p:cNvSpPr txBox="1"/>
          <p:nvPr/>
        </p:nvSpPr>
        <p:spPr>
          <a:xfrm>
            <a:off x="4611532" y="4684950"/>
            <a:ext cx="9237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00" dirty="0" err="1"/>
              <a:t>UWB</a:t>
            </a:r>
            <a:endParaRPr lang="en-US" sz="2500" dirty="0"/>
          </a:p>
        </p:txBody>
      </p:sp>
      <p:pic>
        <p:nvPicPr>
          <p:cNvPr id="49" name="Picture 48" descr="A close up of a computer&#10;&#10;Description generated with very high confidence">
            <a:extLst>
              <a:ext uri="{FF2B5EF4-FFF2-40B4-BE49-F238E27FC236}">
                <a16:creationId xmlns:a16="http://schemas.microsoft.com/office/drawing/2014/main" id="{88512F56-7837-4278-82D2-56ECA1C713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981" b="96890" l="4320" r="95680">
                        <a14:foregroundMark x1="9120" y1="39713" x2="9120" y2="39713"/>
                        <a14:foregroundMark x1="10400" y1="67225" x2="4320" y2="40670"/>
                        <a14:foregroundMark x1="4320" y1="40670" x2="10560" y2="30383"/>
                        <a14:foregroundMark x1="10560" y1="30383" x2="16160" y2="28469"/>
                        <a14:foregroundMark x1="81280" y1="97129" x2="79040" y2="97129"/>
                        <a14:foregroundMark x1="81760" y1="6220" x2="81760" y2="6220"/>
                        <a14:foregroundMark x1="53920" y1="7416" x2="53920" y2="7416"/>
                        <a14:foregroundMark x1="44960" y1="7656" x2="44960" y2="7656"/>
                        <a14:foregroundMark x1="40160" y1="12440" x2="48640" y2="9091"/>
                        <a14:foregroundMark x1="48640" y1="9091" x2="48800" y2="9091"/>
                        <a14:foregroundMark x1="63680" y1="8612" x2="85440" y2="4545"/>
                        <a14:foregroundMark x1="85440" y1="4545" x2="91680" y2="15550"/>
                        <a14:foregroundMark x1="91680" y1="15550" x2="95040" y2="88278"/>
                        <a14:foregroundMark x1="96480" y1="3110" x2="99360" y2="26794"/>
                        <a14:foregroundMark x1="99360" y1="26794" x2="95680" y2="85407"/>
                        <a14:foregroundMark x1="95680" y1="85407" x2="85760" y2="82775"/>
                        <a14:foregroundMark x1="85760" y1="82775" x2="85120" y2="67464"/>
                        <a14:foregroundMark x1="85120" y1="67464" x2="93600" y2="21770"/>
                        <a14:foregroundMark x1="93600" y1="21770" x2="89280" y2="10526"/>
                        <a14:foregroundMark x1="89280" y1="10526" x2="89280" y2="1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570" y="1694254"/>
            <a:ext cx="4297497" cy="2881511"/>
          </a:xfrm>
          <a:prstGeom prst="rect">
            <a:avLst/>
          </a:prstGeom>
        </p:spPr>
      </p:pic>
      <p:pic>
        <p:nvPicPr>
          <p:cNvPr id="53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551D223B-DE75-468D-BB6D-23371A598C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313" r="-1022" b="12709"/>
          <a:stretch/>
        </p:blipFill>
        <p:spPr>
          <a:xfrm flipH="1">
            <a:off x="1236501" y="6332812"/>
            <a:ext cx="2408034" cy="1719154"/>
          </a:xfrm>
          <a:prstGeom prst="rect">
            <a:avLst/>
          </a:prstGeom>
        </p:spPr>
      </p:pic>
      <p:pic>
        <p:nvPicPr>
          <p:cNvPr id="57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ED9EF8B5-70F7-4E88-91C8-180B65BCDF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313" r="-1022" b="12709"/>
          <a:stretch/>
        </p:blipFill>
        <p:spPr>
          <a:xfrm flipH="1">
            <a:off x="1234619" y="4170821"/>
            <a:ext cx="2408034" cy="1719154"/>
          </a:xfrm>
          <a:prstGeom prst="rect">
            <a:avLst/>
          </a:prstGeom>
        </p:spPr>
      </p:pic>
      <p:pic>
        <p:nvPicPr>
          <p:cNvPr id="58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9D5FE6FB-2B4A-4927-A8BD-8ACCDD0F52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313" r="-1022" b="12709"/>
          <a:stretch/>
        </p:blipFill>
        <p:spPr>
          <a:xfrm flipH="1">
            <a:off x="1206613" y="2008830"/>
            <a:ext cx="2408034" cy="1719154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B19131D-C40D-4BF9-8F9B-67F09B103CBC}"/>
              </a:ext>
            </a:extLst>
          </p:cNvPr>
          <p:cNvCxnSpPr/>
          <p:nvPr/>
        </p:nvCxnSpPr>
        <p:spPr>
          <a:xfrm>
            <a:off x="10106028" y="7745009"/>
            <a:ext cx="1440000" cy="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43B1B8C8-60F2-4BD6-A59F-6F6470F3D620}"/>
              </a:ext>
            </a:extLst>
          </p:cNvPr>
          <p:cNvSpPr/>
          <p:nvPr/>
        </p:nvSpPr>
        <p:spPr>
          <a:xfrm>
            <a:off x="10391773" y="7751467"/>
            <a:ext cx="902811" cy="561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 err="1"/>
              <a:t>WiFi</a:t>
            </a:r>
            <a:endParaRPr lang="en-US" sz="28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3F6A207-9705-484E-9D5D-E2FD81899E25}"/>
              </a:ext>
            </a:extLst>
          </p:cNvPr>
          <p:cNvCxnSpPr/>
          <p:nvPr/>
        </p:nvCxnSpPr>
        <p:spPr>
          <a:xfrm>
            <a:off x="10106028" y="3427009"/>
            <a:ext cx="1440000" cy="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8453D90-2C3C-4D9E-94A7-BA1C1B87C648}"/>
              </a:ext>
            </a:extLst>
          </p:cNvPr>
          <p:cNvSpPr/>
          <p:nvPr/>
        </p:nvSpPr>
        <p:spPr>
          <a:xfrm>
            <a:off x="10391773" y="2870790"/>
            <a:ext cx="902811" cy="561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 err="1"/>
              <a:t>WiFi</a:t>
            </a:r>
            <a:endParaRPr lang="en-US" sz="280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02DCEB8-DAD7-45C9-BB61-6A68795C11D3}"/>
              </a:ext>
            </a:extLst>
          </p:cNvPr>
          <p:cNvCxnSpPr>
            <a:cxnSpLocks/>
          </p:cNvCxnSpPr>
          <p:nvPr/>
        </p:nvCxnSpPr>
        <p:spPr>
          <a:xfrm>
            <a:off x="6513050" y="3441700"/>
            <a:ext cx="0" cy="1440000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119A96B-8E57-4395-B729-1C9A8B768280}"/>
              </a:ext>
            </a:extLst>
          </p:cNvPr>
          <p:cNvSpPr txBox="1"/>
          <p:nvPr/>
        </p:nvSpPr>
        <p:spPr>
          <a:xfrm>
            <a:off x="6523566" y="3886287"/>
            <a:ext cx="856655" cy="552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00" dirty="0"/>
              <a:t>USB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659EB35-A62B-475F-A0C7-FC1A82C66A82}"/>
              </a:ext>
            </a:extLst>
          </p:cNvPr>
          <p:cNvCxnSpPr>
            <a:cxnSpLocks/>
          </p:cNvCxnSpPr>
          <p:nvPr/>
        </p:nvCxnSpPr>
        <p:spPr>
          <a:xfrm>
            <a:off x="14425150" y="4724400"/>
            <a:ext cx="0" cy="1440000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CA965D3-CEB6-4989-BD55-760938D2B00F}"/>
              </a:ext>
            </a:extLst>
          </p:cNvPr>
          <p:cNvSpPr txBox="1"/>
          <p:nvPr/>
        </p:nvSpPr>
        <p:spPr>
          <a:xfrm>
            <a:off x="14435667" y="5041987"/>
            <a:ext cx="14725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00" dirty="0"/>
              <a:t>Ethernet</a:t>
            </a:r>
          </a:p>
        </p:txBody>
      </p:sp>
      <p:pic>
        <p:nvPicPr>
          <p:cNvPr id="14" name="Picture 13" descr="A circuit board&#10;&#10;Description generated with very high confidence">
            <a:extLst>
              <a:ext uri="{FF2B5EF4-FFF2-40B4-BE49-F238E27FC236}">
                <a16:creationId xmlns:a16="http://schemas.microsoft.com/office/drawing/2014/main" id="{F02E6873-3F41-4789-BA14-4E4FD8AF0C9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clrChange>
              <a:clrFrom>
                <a:srgbClr val="FBF6FC"/>
              </a:clrFrom>
              <a:clrTo>
                <a:srgbClr val="FBF6F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9074" b="76667" l="12930" r="86307">
                        <a14:foregroundMark x1="17076" y1="35833" x2="13148" y2="38148"/>
                        <a14:foregroundMark x1="13148" y1="38148" x2="12984" y2="53704"/>
                        <a14:foregroundMark x1="12984" y1="53704" x2="20567" y2="59167"/>
                        <a14:foregroundMark x1="20567" y1="59167" x2="21004" y2="58519"/>
                        <a14:foregroundMark x1="21822" y1="61667" x2="24113" y2="61852"/>
                        <a14:foregroundMark x1="33497" y1="70278" x2="28969" y2="66204"/>
                        <a14:foregroundMark x1="28969" y1="66204" x2="28969" y2="66204"/>
                        <a14:foregroundMark x1="40917" y1="75370" x2="45281" y2="76667"/>
                        <a14:foregroundMark x1="45281" y1="76667" x2="47791" y2="73796"/>
                        <a14:foregroundMark x1="51282" y1="70278" x2="81615" y2="44352"/>
                        <a14:foregroundMark x1="81615" y1="44352" x2="84288" y2="39167"/>
                        <a14:foregroundMark x1="84288" y1="39167" x2="81997" y2="33611"/>
                        <a14:foregroundMark x1="81997" y1="33611" x2="79487" y2="32037"/>
                        <a14:foregroundMark x1="84670" y1="40093" x2="82270" y2="34259"/>
                        <a14:foregroundMark x1="82270" y1="34259" x2="82270" y2="34074"/>
                        <a14:foregroundMark x1="86307" y1="36574" x2="84343" y2="38148"/>
                        <a14:foregroundMark x1="49645" y1="20278" x2="53682" y2="19074"/>
                        <a14:foregroundMark x1="53682" y1="19074" x2="54664" y2="20926"/>
                        <a14:foregroundMark x1="31341" y1="30725" x2="29078" y2="32315"/>
                        <a14:foregroundMark x1="32379" y1="29996" x2="32159" y2="30151"/>
                        <a14:foregroundMark x1="36989" y1="26759" x2="32864" y2="29656"/>
                        <a14:backgroundMark x1="32133" y1="30278" x2="32242" y2="29537"/>
                        <a14:backgroundMark x1="33606" y1="31481" x2="31315" y2="30648"/>
                        <a14:backgroundMark x1="33061" y1="30278" x2="32351" y2="299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367" t="12526" r="12336" b="19622"/>
          <a:stretch/>
        </p:blipFill>
        <p:spPr>
          <a:xfrm>
            <a:off x="11534054" y="6116226"/>
            <a:ext cx="5021013" cy="25637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B580BE5-3544-4D96-8808-16A5155361D9}"/>
              </a:ext>
            </a:extLst>
          </p:cNvPr>
          <p:cNvSpPr/>
          <p:nvPr/>
        </p:nvSpPr>
        <p:spPr>
          <a:xfrm>
            <a:off x="5941534" y="50800"/>
            <a:ext cx="3598135" cy="6821173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41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planning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12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61811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13</a:t>
            </a:fld>
            <a:endParaRPr lang="nl-BE" noProof="0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3BDBA3D-7777-45B6-8177-21D7F6221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40643" y="0"/>
            <a:ext cx="10405419" cy="97536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Initiële planning</a:t>
            </a:r>
          </a:p>
        </p:txBody>
      </p:sp>
    </p:spTree>
    <p:extLst>
      <p:ext uri="{BB962C8B-B14F-4D97-AF65-F5344CB8AC3E}">
        <p14:creationId xmlns:p14="http://schemas.microsoft.com/office/powerpoint/2010/main" val="3417539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644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Voorraadbeheer</a:t>
            </a:r>
            <a:br>
              <a:rPr lang="nl-NL" dirty="0"/>
            </a:br>
            <a:r>
              <a:rPr lang="nl-NL" dirty="0"/>
              <a:t>in magazijnen</a:t>
            </a:r>
          </a:p>
        </p:txBody>
      </p:sp>
      <p:sp>
        <p:nvSpPr>
          <p:cNvPr id="18" name="Ondertitel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Xavier Claerhoudt, Bram De Smet, Robbe De Vilder &amp; Garben Tanghe</a:t>
            </a:r>
          </a:p>
        </p:txBody>
      </p:sp>
      <p:sp>
        <p:nvSpPr>
          <p:cNvPr id="19" name="Tijdelijke aanduiding voor afbeelding 18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0" name="Tijdelijke aanduiding voor afbeelding 19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1" name="Tijdelijke aanduiding voor afbeelding 20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2" name="Tijdelijke aanduiding voor afbeelding 2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77C20-CD3E-4D2F-AF22-4E23F6624F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probleemanalyse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018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probleemanalyse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4</a:t>
            </a:fld>
            <a:endParaRPr lang="nl-BE" noProof="0" dirty="0"/>
          </a:p>
        </p:txBody>
      </p:sp>
      <p:pic>
        <p:nvPicPr>
          <p:cNvPr id="10" name="Content Placeholder 9" descr="A large room&#10;&#10;Description generated with high confidence">
            <a:extLst>
              <a:ext uri="{FF2B5EF4-FFF2-40B4-BE49-F238E27FC236}">
                <a16:creationId xmlns:a16="http://schemas.microsoft.com/office/drawing/2014/main" id="{CB18B540-A7A0-45B7-B302-B92E6367E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091" y="1230116"/>
            <a:ext cx="9724491" cy="7293368"/>
          </a:xfrm>
        </p:spPr>
      </p:pic>
    </p:spTree>
    <p:extLst>
      <p:ext uri="{BB962C8B-B14F-4D97-AF65-F5344CB8AC3E}">
        <p14:creationId xmlns:p14="http://schemas.microsoft.com/office/powerpoint/2010/main" val="188828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Ontwerpskeuzes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5284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Setup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6</a:t>
            </a:fld>
            <a:endParaRPr lang="nl-BE" noProof="0" dirty="0"/>
          </a:p>
        </p:txBody>
      </p:sp>
      <p:pic>
        <p:nvPicPr>
          <p:cNvPr id="5" name="Content Placeholder 5" descr="A picture containing black, cat, rowel&#10;&#10;Description generated with very high confidence">
            <a:extLst>
              <a:ext uri="{FF2B5EF4-FFF2-40B4-BE49-F238E27FC236}">
                <a16:creationId xmlns:a16="http://schemas.microsoft.com/office/drawing/2014/main" id="{209815B5-D362-4E21-B105-90FB07380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5" y="1278990"/>
            <a:ext cx="5752881" cy="2871674"/>
          </a:xfrm>
        </p:spPr>
      </p:pic>
      <p:pic>
        <p:nvPicPr>
          <p:cNvPr id="6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5DC46D9F-5DB3-407F-B27A-199B3FE0352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265" y="1289833"/>
            <a:ext cx="5040000" cy="5040000"/>
          </a:xfrm>
          <a:prstGeom prst="rect">
            <a:avLst/>
          </a:prstGeom>
        </p:spPr>
      </p:pic>
      <p:pic>
        <p:nvPicPr>
          <p:cNvPr id="18" name="Picture 17" descr="A close up of a computer&#10;&#10;Description generated with very high confidence">
            <a:extLst>
              <a:ext uri="{FF2B5EF4-FFF2-40B4-BE49-F238E27FC236}">
                <a16:creationId xmlns:a16="http://schemas.microsoft.com/office/drawing/2014/main" id="{E9750424-21F3-4252-B2D0-92619F4A0B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981" b="96890" l="4320" r="95680">
                        <a14:foregroundMark x1="9120" y1="39713" x2="9120" y2="39713"/>
                        <a14:foregroundMark x1="10400" y1="67225" x2="4320" y2="40670"/>
                        <a14:foregroundMark x1="4320" y1="40670" x2="10560" y2="30383"/>
                        <a14:foregroundMark x1="10560" y1="30383" x2="16160" y2="28469"/>
                        <a14:foregroundMark x1="81280" y1="97129" x2="79040" y2="97129"/>
                        <a14:foregroundMark x1="81760" y1="6220" x2="81760" y2="6220"/>
                        <a14:foregroundMark x1="53920" y1="7416" x2="53920" y2="7416"/>
                        <a14:foregroundMark x1="44960" y1="7656" x2="44960" y2="7656"/>
                        <a14:foregroundMark x1="40160" y1="12440" x2="48640" y2="9091"/>
                        <a14:foregroundMark x1="48640" y1="9091" x2="48800" y2="9091"/>
                        <a14:foregroundMark x1="63680" y1="8612" x2="85440" y2="4545"/>
                        <a14:foregroundMark x1="85440" y1="4545" x2="91680" y2="15550"/>
                        <a14:foregroundMark x1="91680" y1="15550" x2="95040" y2="88278"/>
                        <a14:foregroundMark x1="96480" y1="3110" x2="99360" y2="26794"/>
                        <a14:foregroundMark x1="99360" y1="26794" x2="95680" y2="85407"/>
                        <a14:foregroundMark x1="95680" y1="85407" x2="85760" y2="82775"/>
                        <a14:foregroundMark x1="85760" y1="82775" x2="85120" y2="67464"/>
                        <a14:foregroundMark x1="85120" y1="67464" x2="93600" y2="21770"/>
                        <a14:foregroundMark x1="93600" y1="21770" x2="89280" y2="10526"/>
                        <a14:foregroundMark x1="89280" y1="10526" x2="89280" y2="1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765" y="3432619"/>
            <a:ext cx="4297497" cy="288151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022078-64FB-4E01-B5F9-72AEBF028F24}"/>
              </a:ext>
            </a:extLst>
          </p:cNvPr>
          <p:cNvCxnSpPr/>
          <p:nvPr/>
        </p:nvCxnSpPr>
        <p:spPr>
          <a:xfrm>
            <a:off x="5783656" y="2721429"/>
            <a:ext cx="1440000" cy="0"/>
          </a:xfrm>
          <a:prstGeom prst="line">
            <a:avLst/>
          </a:prstGeom>
          <a:ln w="28575">
            <a:solidFill>
              <a:srgbClr val="1E64C8"/>
            </a:solidFill>
            <a:prstDash val="solid"/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ACC2CB-29EE-4B2E-8F9B-C4140FEBE798}"/>
              </a:ext>
            </a:extLst>
          </p:cNvPr>
          <p:cNvCxnSpPr>
            <a:cxnSpLocks/>
          </p:cNvCxnSpPr>
          <p:nvPr/>
        </p:nvCxnSpPr>
        <p:spPr>
          <a:xfrm>
            <a:off x="5927656" y="6249410"/>
            <a:ext cx="1296000" cy="43200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833622-E1CB-4406-BC3B-BEC0EA9F358B}"/>
              </a:ext>
            </a:extLst>
          </p:cNvPr>
          <p:cNvCxnSpPr>
            <a:cxnSpLocks/>
          </p:cNvCxnSpPr>
          <p:nvPr/>
        </p:nvCxnSpPr>
        <p:spPr>
          <a:xfrm flipV="1">
            <a:off x="5927656" y="8112638"/>
            <a:ext cx="1296000" cy="43200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2965CAB-4FC4-44FC-974F-2A001BFFDAC2}"/>
              </a:ext>
            </a:extLst>
          </p:cNvPr>
          <p:cNvCxnSpPr/>
          <p:nvPr/>
        </p:nvCxnSpPr>
        <p:spPr>
          <a:xfrm>
            <a:off x="11553828" y="4874809"/>
            <a:ext cx="1440000" cy="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385D8E-99CA-4AC3-915F-B7588F75E6E6}"/>
              </a:ext>
            </a:extLst>
          </p:cNvPr>
          <p:cNvCxnSpPr>
            <a:cxnSpLocks/>
          </p:cNvCxnSpPr>
          <p:nvPr/>
        </p:nvCxnSpPr>
        <p:spPr>
          <a:xfrm>
            <a:off x="7948150" y="4876800"/>
            <a:ext cx="0" cy="1440000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6" name="Content Placeholder 8" descr="A close up of a device&#10;&#10;Description generated with high confidence">
            <a:extLst>
              <a:ext uri="{FF2B5EF4-FFF2-40B4-BE49-F238E27FC236}">
                <a16:creationId xmlns:a16="http://schemas.microsoft.com/office/drawing/2014/main" id="{4DCA515B-FF18-4773-879C-D0DA14287E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084" y="0"/>
            <a:ext cx="2281867" cy="200297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A9CC6C6-26AC-4C9B-963B-9C13D9697B44}"/>
              </a:ext>
            </a:extLst>
          </p:cNvPr>
          <p:cNvCxnSpPr>
            <a:cxnSpLocks/>
          </p:cNvCxnSpPr>
          <p:nvPr/>
        </p:nvCxnSpPr>
        <p:spPr>
          <a:xfrm>
            <a:off x="10115019" y="2002972"/>
            <a:ext cx="0" cy="1436914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5E97ED60-7D5C-412E-BD73-CA59674ADA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8884" y="4893733"/>
            <a:ext cx="2154772" cy="215477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02DCF6-F5E2-4DE3-9B56-35798FF187D8}"/>
              </a:ext>
            </a:extLst>
          </p:cNvPr>
          <p:cNvCxnSpPr>
            <a:cxnSpLocks/>
          </p:cNvCxnSpPr>
          <p:nvPr/>
        </p:nvCxnSpPr>
        <p:spPr>
          <a:xfrm>
            <a:off x="5783656" y="7397024"/>
            <a:ext cx="1440000" cy="1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46C3ECD-1E1B-4EA5-888B-0E5F68D9A070}"/>
              </a:ext>
            </a:extLst>
          </p:cNvPr>
          <p:cNvCxnSpPr>
            <a:cxnSpLocks/>
          </p:cNvCxnSpPr>
          <p:nvPr/>
        </p:nvCxnSpPr>
        <p:spPr>
          <a:xfrm>
            <a:off x="8310100" y="4876800"/>
            <a:ext cx="0" cy="1440000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1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6D79CF16-C9A0-4673-AA2E-348378FF81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23655" y="6334075"/>
            <a:ext cx="2890416" cy="2856553"/>
          </a:xfrm>
          <a:prstGeom prst="rect">
            <a:avLst/>
          </a:prstGeom>
        </p:spPr>
      </p:pic>
      <p:pic>
        <p:nvPicPr>
          <p:cNvPr id="20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8DE2BD19-D59F-4A31-92EF-1B0D9E9D0F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41549" y="6333733"/>
            <a:ext cx="2154772" cy="2154771"/>
          </a:xfrm>
          <a:prstGeom prst="rect">
            <a:avLst/>
          </a:prstGeom>
        </p:spPr>
      </p:pic>
      <p:pic>
        <p:nvPicPr>
          <p:cNvPr id="22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ADF143CE-9778-400F-8F41-742E440E5F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8884" y="7764118"/>
            <a:ext cx="2154772" cy="215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2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AB8F2-0498-A641-BB29-3AA457B6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Lokalisatie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733B7EA9-5F7D-1A48-948A-B5BE09409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31" y="3997132"/>
            <a:ext cx="2963726" cy="1756008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C6F5415-09FB-E246-85FC-9FFA6DA1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7</a:t>
            </a:fld>
            <a:endParaRPr lang="nl-BE" noProof="0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35B8C32-6AEC-B547-80F6-2FFB096A58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364" y="1922095"/>
            <a:ext cx="1552660" cy="155266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C21EFF53-6811-1540-83AC-6426297A79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233" y="4000459"/>
            <a:ext cx="1148922" cy="1752681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554F8DF2-5EAE-244B-9990-CA9BF17D205A}"/>
              </a:ext>
            </a:extLst>
          </p:cNvPr>
          <p:cNvSpPr txBox="1"/>
          <p:nvPr/>
        </p:nvSpPr>
        <p:spPr>
          <a:xfrm>
            <a:off x="9757766" y="2421426"/>
            <a:ext cx="3764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BE" sz="2500" dirty="0"/>
              <a:t>6 – 10 m nauwkeurigheid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6DC4DF71-A40D-A14F-8206-17B2F697B3D4}"/>
              </a:ext>
            </a:extLst>
          </p:cNvPr>
          <p:cNvSpPr txBox="1"/>
          <p:nvPr/>
        </p:nvSpPr>
        <p:spPr>
          <a:xfrm>
            <a:off x="9757766" y="4599801"/>
            <a:ext cx="35862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BE" sz="2500" dirty="0"/>
              <a:t>1 – 5 m nauwkeurigheid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238F07D3-3D8F-9A46-95C2-613F419AE752}"/>
              </a:ext>
            </a:extLst>
          </p:cNvPr>
          <p:cNvSpPr txBox="1"/>
          <p:nvPr/>
        </p:nvSpPr>
        <p:spPr>
          <a:xfrm>
            <a:off x="9757766" y="6778176"/>
            <a:ext cx="34964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BE" sz="2500" dirty="0"/>
              <a:t>0.10 m nauwkeurigheid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EDA92F2B-4851-2046-8504-CBD93DD34229}"/>
              </a:ext>
            </a:extLst>
          </p:cNvPr>
          <p:cNvSpPr txBox="1"/>
          <p:nvPr/>
        </p:nvSpPr>
        <p:spPr>
          <a:xfrm>
            <a:off x="1644831" y="6452211"/>
            <a:ext cx="5526193" cy="997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BE" sz="5400" b="1" dirty="0"/>
              <a:t>Ultra Wide Band</a:t>
            </a:r>
            <a:endParaRPr lang="nl-BE" sz="4000" b="1" dirty="0"/>
          </a:p>
        </p:txBody>
      </p:sp>
    </p:spTree>
    <p:extLst>
      <p:ext uri="{BB962C8B-B14F-4D97-AF65-F5344CB8AC3E}">
        <p14:creationId xmlns:p14="http://schemas.microsoft.com/office/powerpoint/2010/main" val="330638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34D26-F9B2-3541-B32E-538B06BA2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Lokalisatie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2996FC-E90D-5E46-A05B-9A98CDEA2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Pozyx</a:t>
            </a:r>
          </a:p>
          <a:p>
            <a:r>
              <a:rPr lang="nl-BE" dirty="0"/>
              <a:t>DecaWave DWM1001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EA116A7-5556-A949-946A-85F83515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8</a:t>
            </a:fld>
            <a:endParaRPr lang="nl-BE" noProof="0" dirty="0"/>
          </a:p>
        </p:txBody>
      </p:sp>
      <p:pic>
        <p:nvPicPr>
          <p:cNvPr id="5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67F08306-C204-6048-B148-5DAED9ED93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46" y="8565823"/>
            <a:ext cx="2809160" cy="991638"/>
          </a:xfrm>
          <a:prstGeom prst="rect">
            <a:avLst/>
          </a:prstGeom>
        </p:spPr>
      </p:pic>
      <p:pic>
        <p:nvPicPr>
          <p:cNvPr id="6" name="Picture 7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8B607C42-22A3-4B47-957B-148034FB94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447" y="8771380"/>
            <a:ext cx="2645312" cy="580524"/>
          </a:xfrm>
          <a:prstGeom prst="rect">
            <a:avLst/>
          </a:prstGeom>
        </p:spPr>
      </p:pic>
      <p:pic>
        <p:nvPicPr>
          <p:cNvPr id="7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5CE4F5B8-1B23-2744-98D1-8B1A5AD80E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95296" y="2421380"/>
            <a:ext cx="6350000" cy="6350000"/>
          </a:xfrm>
          <a:prstGeom prst="rect">
            <a:avLst/>
          </a:prstGeom>
        </p:spPr>
      </p:pic>
      <p:pic>
        <p:nvPicPr>
          <p:cNvPr id="8" name="Content Placeholder 17" descr="A circuit board&#10;&#10;Description generated with very high confidence">
            <a:extLst>
              <a:ext uri="{FF2B5EF4-FFF2-40B4-BE49-F238E27FC236}">
                <a16:creationId xmlns:a16="http://schemas.microsoft.com/office/drawing/2014/main" id="{CDBBCEFF-A670-2443-BCCC-40DCBE5ED0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407" b="92478" l="6000" r="94000">
                        <a14:foregroundMark x1="6333" y1="54425" x2="6333" y2="54425"/>
                        <a14:foregroundMark x1="44667" y1="22124" x2="44667" y2="22124"/>
                        <a14:foregroundMark x1="50667" y1="15044" x2="50667" y2="15044"/>
                        <a14:foregroundMark x1="45667" y1="13274" x2="41000" y2="18584"/>
                        <a14:foregroundMark x1="41000" y1="18584" x2="36667" y2="20796"/>
                        <a14:foregroundMark x1="33000" y1="24779" x2="33000" y2="24779"/>
                        <a14:foregroundMark x1="28000" y1="28761" x2="14667" y2="41593"/>
                        <a14:foregroundMark x1="14667" y1="41593" x2="9333" y2="43363"/>
                        <a14:foregroundMark x1="9333" y1="43363" x2="6333" y2="45575"/>
                        <a14:foregroundMark x1="12667" y1="40708" x2="40333" y2="19469"/>
                        <a14:foregroundMark x1="40333" y1="19469" x2="40667" y2="19027"/>
                        <a14:foregroundMark x1="49667" y1="92478" x2="49667" y2="92478"/>
                        <a14:foregroundMark x1="58000" y1="86283" x2="58000" y2="86283"/>
                        <a14:foregroundMark x1="62333" y1="80973" x2="62333" y2="80973"/>
                        <a14:foregroundMark x1="85333" y1="46903" x2="85333" y2="46903"/>
                        <a14:foregroundMark x1="94333" y1="32301" x2="94333" y2="32301"/>
                        <a14:foregroundMark x1="54333" y1="8407" x2="54333" y2="84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069" y="3797963"/>
            <a:ext cx="4774558" cy="359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0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Setup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9</a:t>
            </a:fld>
            <a:endParaRPr lang="nl-BE" noProof="0" dirty="0"/>
          </a:p>
        </p:txBody>
      </p:sp>
      <p:pic>
        <p:nvPicPr>
          <p:cNvPr id="5" name="Content Placeholder 5" descr="A picture containing black, cat, rowel&#10;&#10;Description generated with very high confidence">
            <a:extLst>
              <a:ext uri="{FF2B5EF4-FFF2-40B4-BE49-F238E27FC236}">
                <a16:creationId xmlns:a16="http://schemas.microsoft.com/office/drawing/2014/main" id="{209815B5-D362-4E21-B105-90FB07380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5" y="1278990"/>
            <a:ext cx="5752881" cy="2871674"/>
          </a:xfrm>
        </p:spPr>
      </p:pic>
      <p:pic>
        <p:nvPicPr>
          <p:cNvPr id="6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5DC46D9F-5DB3-407F-B27A-199B3FE0352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265" y="1289833"/>
            <a:ext cx="5040000" cy="5040000"/>
          </a:xfrm>
          <a:prstGeom prst="rect">
            <a:avLst/>
          </a:prstGeom>
        </p:spPr>
      </p:pic>
      <p:pic>
        <p:nvPicPr>
          <p:cNvPr id="18" name="Picture 17" descr="A close up of a computer&#10;&#10;Description generated with very high confidence">
            <a:extLst>
              <a:ext uri="{FF2B5EF4-FFF2-40B4-BE49-F238E27FC236}">
                <a16:creationId xmlns:a16="http://schemas.microsoft.com/office/drawing/2014/main" id="{E9750424-21F3-4252-B2D0-92619F4A0B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981" b="96890" l="4320" r="95680">
                        <a14:foregroundMark x1="9120" y1="39713" x2="9120" y2="39713"/>
                        <a14:foregroundMark x1="10400" y1="67225" x2="4320" y2="40670"/>
                        <a14:foregroundMark x1="4320" y1="40670" x2="10560" y2="30383"/>
                        <a14:foregroundMark x1="10560" y1="30383" x2="16160" y2="28469"/>
                        <a14:foregroundMark x1="81280" y1="97129" x2="79040" y2="97129"/>
                        <a14:foregroundMark x1="81760" y1="6220" x2="81760" y2="6220"/>
                        <a14:foregroundMark x1="53920" y1="7416" x2="53920" y2="7416"/>
                        <a14:foregroundMark x1="44960" y1="7656" x2="44960" y2="7656"/>
                        <a14:foregroundMark x1="40160" y1="12440" x2="48640" y2="9091"/>
                        <a14:foregroundMark x1="48640" y1="9091" x2="48800" y2="9091"/>
                        <a14:foregroundMark x1="63680" y1="8612" x2="85440" y2="4545"/>
                        <a14:foregroundMark x1="85440" y1="4545" x2="91680" y2="15550"/>
                        <a14:foregroundMark x1="91680" y1="15550" x2="95040" y2="88278"/>
                        <a14:foregroundMark x1="96480" y1="3110" x2="99360" y2="26794"/>
                        <a14:foregroundMark x1="99360" y1="26794" x2="95680" y2="85407"/>
                        <a14:foregroundMark x1="95680" y1="85407" x2="85760" y2="82775"/>
                        <a14:foregroundMark x1="85760" y1="82775" x2="85120" y2="67464"/>
                        <a14:foregroundMark x1="85120" y1="67464" x2="93600" y2="21770"/>
                        <a14:foregroundMark x1="93600" y1="21770" x2="89280" y2="10526"/>
                        <a14:foregroundMark x1="89280" y1="10526" x2="89280" y2="1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765" y="3432619"/>
            <a:ext cx="4297497" cy="288151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022078-64FB-4E01-B5F9-72AEBF028F24}"/>
              </a:ext>
            </a:extLst>
          </p:cNvPr>
          <p:cNvCxnSpPr/>
          <p:nvPr/>
        </p:nvCxnSpPr>
        <p:spPr>
          <a:xfrm>
            <a:off x="5783656" y="2721429"/>
            <a:ext cx="1440000" cy="0"/>
          </a:xfrm>
          <a:prstGeom prst="line">
            <a:avLst/>
          </a:prstGeom>
          <a:ln w="28575">
            <a:solidFill>
              <a:srgbClr val="1E64C8"/>
            </a:solidFill>
            <a:prstDash val="solid"/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ACC2CB-29EE-4B2E-8F9B-C4140FEBE798}"/>
              </a:ext>
            </a:extLst>
          </p:cNvPr>
          <p:cNvCxnSpPr>
            <a:cxnSpLocks/>
          </p:cNvCxnSpPr>
          <p:nvPr/>
        </p:nvCxnSpPr>
        <p:spPr>
          <a:xfrm>
            <a:off x="5927656" y="6249410"/>
            <a:ext cx="1296000" cy="43200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833622-E1CB-4406-BC3B-BEC0EA9F358B}"/>
              </a:ext>
            </a:extLst>
          </p:cNvPr>
          <p:cNvCxnSpPr>
            <a:cxnSpLocks/>
          </p:cNvCxnSpPr>
          <p:nvPr/>
        </p:nvCxnSpPr>
        <p:spPr>
          <a:xfrm flipV="1">
            <a:off x="5927656" y="8112638"/>
            <a:ext cx="1296000" cy="43200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2965CAB-4FC4-44FC-974F-2A001BFFDAC2}"/>
              </a:ext>
            </a:extLst>
          </p:cNvPr>
          <p:cNvCxnSpPr/>
          <p:nvPr/>
        </p:nvCxnSpPr>
        <p:spPr>
          <a:xfrm>
            <a:off x="11553828" y="4874809"/>
            <a:ext cx="1440000" cy="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385D8E-99CA-4AC3-915F-B7588F75E6E6}"/>
              </a:ext>
            </a:extLst>
          </p:cNvPr>
          <p:cNvCxnSpPr>
            <a:cxnSpLocks/>
          </p:cNvCxnSpPr>
          <p:nvPr/>
        </p:nvCxnSpPr>
        <p:spPr>
          <a:xfrm>
            <a:off x="7948150" y="4876800"/>
            <a:ext cx="0" cy="1440000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6" name="Content Placeholder 8" descr="A close up of a device&#10;&#10;Description generated with high confidence">
            <a:extLst>
              <a:ext uri="{FF2B5EF4-FFF2-40B4-BE49-F238E27FC236}">
                <a16:creationId xmlns:a16="http://schemas.microsoft.com/office/drawing/2014/main" id="{4DCA515B-FF18-4773-879C-D0DA14287E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084" y="0"/>
            <a:ext cx="2281867" cy="200297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A9CC6C6-26AC-4C9B-963B-9C13D9697B44}"/>
              </a:ext>
            </a:extLst>
          </p:cNvPr>
          <p:cNvCxnSpPr>
            <a:cxnSpLocks/>
          </p:cNvCxnSpPr>
          <p:nvPr/>
        </p:nvCxnSpPr>
        <p:spPr>
          <a:xfrm>
            <a:off x="10115019" y="2002972"/>
            <a:ext cx="0" cy="1436914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5E97ED60-7D5C-412E-BD73-CA59674ADA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8884" y="4893733"/>
            <a:ext cx="2154772" cy="215477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02DCF6-F5E2-4DE3-9B56-35798FF187D8}"/>
              </a:ext>
            </a:extLst>
          </p:cNvPr>
          <p:cNvCxnSpPr>
            <a:cxnSpLocks/>
          </p:cNvCxnSpPr>
          <p:nvPr/>
        </p:nvCxnSpPr>
        <p:spPr>
          <a:xfrm>
            <a:off x="5783656" y="7397024"/>
            <a:ext cx="1440000" cy="1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46C3ECD-1E1B-4EA5-888B-0E5F68D9A070}"/>
              </a:ext>
            </a:extLst>
          </p:cNvPr>
          <p:cNvCxnSpPr>
            <a:cxnSpLocks/>
          </p:cNvCxnSpPr>
          <p:nvPr/>
        </p:nvCxnSpPr>
        <p:spPr>
          <a:xfrm>
            <a:off x="8310100" y="4876800"/>
            <a:ext cx="0" cy="1440000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1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6D79CF16-C9A0-4673-AA2E-348378FF81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23655" y="6334075"/>
            <a:ext cx="2890416" cy="2856553"/>
          </a:xfrm>
          <a:prstGeom prst="rect">
            <a:avLst/>
          </a:prstGeom>
        </p:spPr>
      </p:pic>
      <p:pic>
        <p:nvPicPr>
          <p:cNvPr id="20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8DE2BD19-D59F-4A31-92EF-1B0D9E9D0F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41549" y="6333733"/>
            <a:ext cx="2154772" cy="2154771"/>
          </a:xfrm>
          <a:prstGeom prst="rect">
            <a:avLst/>
          </a:prstGeom>
        </p:spPr>
      </p:pic>
      <p:pic>
        <p:nvPicPr>
          <p:cNvPr id="22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ADF143CE-9778-400F-8F41-742E440E5F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8884" y="7764118"/>
            <a:ext cx="2154772" cy="215477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98378B0-F384-4BE8-9145-430E57DE03D7}"/>
              </a:ext>
            </a:extLst>
          </p:cNvPr>
          <p:cNvSpPr/>
          <p:nvPr/>
        </p:nvSpPr>
        <p:spPr>
          <a:xfrm>
            <a:off x="11829609" y="4303751"/>
            <a:ext cx="902811" cy="561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 err="1"/>
              <a:t>WiFi</a:t>
            </a:r>
            <a:endParaRPr 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9F82B7-3555-4F6A-ABB5-38813CE5FC85}"/>
              </a:ext>
            </a:extLst>
          </p:cNvPr>
          <p:cNvSpPr txBox="1"/>
          <p:nvPr/>
        </p:nvSpPr>
        <p:spPr>
          <a:xfrm>
            <a:off x="6036723" y="6843026"/>
            <a:ext cx="9237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00" dirty="0" err="1"/>
              <a:t>UWB</a:t>
            </a:r>
            <a:endParaRPr lang="en-US" sz="25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E4C8C7-54FF-458B-98C0-1F9EBCC334C8}"/>
              </a:ext>
            </a:extLst>
          </p:cNvPr>
          <p:cNvSpPr txBox="1"/>
          <p:nvPr/>
        </p:nvSpPr>
        <p:spPr>
          <a:xfrm>
            <a:off x="7095066" y="5283287"/>
            <a:ext cx="856655" cy="552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00" dirty="0"/>
              <a:t>USB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D42B44-5C4F-49F5-8EFE-9A5058CD755F}"/>
              </a:ext>
            </a:extLst>
          </p:cNvPr>
          <p:cNvSpPr/>
          <p:nvPr/>
        </p:nvSpPr>
        <p:spPr>
          <a:xfrm>
            <a:off x="6124250" y="2134188"/>
            <a:ext cx="902811" cy="561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 err="1"/>
              <a:t>WiFi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8986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iteit Gent">
      <a:dk1>
        <a:sysClr val="windowText" lastClr="000000"/>
      </a:dk1>
      <a:lt1>
        <a:sysClr val="window" lastClr="FFFFFF"/>
      </a:lt1>
      <a:dk2>
        <a:srgbClr val="1E64C8"/>
      </a:dk2>
      <a:lt2>
        <a:srgbClr val="FFD200"/>
      </a:lt2>
      <a:accent1>
        <a:srgbClr val="1E64C8"/>
      </a:accent1>
      <a:accent2>
        <a:srgbClr val="FFD2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-NL-EA_1_0_13.potx" id="{5F6C1209-3523-440E-8533-DCE97EC5C651}" vid="{6C779022-81AC-4A5D-B0C5-44F49FEE6A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Powerpoint_UGent_EA_NL</Template>
  <TotalTime>891</TotalTime>
  <Words>712</Words>
  <Application>Microsoft Office PowerPoint</Application>
  <PresentationFormat>Custom</PresentationFormat>
  <Paragraphs>141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PowerPoint Presentation</vt:lpstr>
      <vt:lpstr>Voorraadbeheer in magazijnen</vt:lpstr>
      <vt:lpstr>probleemanalyse</vt:lpstr>
      <vt:lpstr>probleemanalyse</vt:lpstr>
      <vt:lpstr>Ontwerpskeuzes</vt:lpstr>
      <vt:lpstr>Setup</vt:lpstr>
      <vt:lpstr>Lokalisatie</vt:lpstr>
      <vt:lpstr>Lokalisatie</vt:lpstr>
      <vt:lpstr>Setup</vt:lpstr>
      <vt:lpstr>Lokalisatie</vt:lpstr>
      <vt:lpstr>Setup</vt:lpstr>
      <vt:lpstr>planning</vt:lpstr>
      <vt:lpstr>Initiële planning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Garben Tanghe</dc:creator>
  <cp:lastModifiedBy>Garben Tanghe</cp:lastModifiedBy>
  <cp:revision>241</cp:revision>
  <dcterms:created xsi:type="dcterms:W3CDTF">2018-03-01T15:03:35Z</dcterms:created>
  <dcterms:modified xsi:type="dcterms:W3CDTF">2018-03-27T08:46:13Z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2016-09-20T22:00:00Z</vt:filetime>
  </property>
  <property fmtid="{D5CDD505-2E9C-101B-9397-08002B2CF9AE}" pid="5" name="Build">
    <vt:lpwstr>13</vt:lpwstr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4A">
    <vt:lpwstr>copy of UK version translated to NL</vt:lpwstr>
  </property>
  <property fmtid="{D5CDD505-2E9C-101B-9397-08002B2CF9AE}" pid="11" name="Cmt 5">
    <vt:lpwstr>set text box and shape defaults</vt:lpwstr>
  </property>
  <property fmtid="{D5CDD505-2E9C-101B-9397-08002B2CF9AE}" pid="12" name="Cmt 6">
    <vt:lpwstr>closing slide acc. to letter</vt:lpwstr>
  </property>
  <property fmtid="{D5CDD505-2E9C-101B-9397-08002B2CF9AE}" pid="13" name="Cmt 7">
    <vt:lpwstr>logo opening slide sharpened</vt:lpwstr>
  </property>
  <property fmtid="{D5CDD505-2E9C-101B-9397-08002B2CF9AE}" pid="14" name="Cmt 8">
    <vt:lpwstr>split variable and fixed data in contact data; lang to NL-BE</vt:lpwstr>
  </property>
  <property fmtid="{D5CDD505-2E9C-101B-9397-08002B2CF9AE}" pid="15" name="Cmt 9">
    <vt:lpwstr>comments 19-9-2016</vt:lpwstr>
  </property>
  <property fmtid="{D5CDD505-2E9C-101B-9397-08002B2CF9AE}" pid="16" name="Cmt 10">
    <vt:lpwstr>social media redesigned</vt:lpwstr>
  </property>
  <property fmtid="{D5CDD505-2E9C-101B-9397-08002B2CF9AE}" pid="17" name="Cmt 11">
    <vt:lpwstr>Title Slide renamed to TitleSlide</vt:lpwstr>
  </property>
  <property fmtid="{D5CDD505-2E9C-101B-9397-08002B2CF9AE}" pid="18" name="Cmt 12">
    <vt:lpwstr>Title and text size</vt:lpwstr>
  </property>
  <property fmtid="{D5CDD505-2E9C-101B-9397-08002B2CF9AE}" pid="19" name="Cmt 13">
    <vt:lpwstr>socmed pictos &gt; normal view</vt:lpwstr>
  </property>
</Properties>
</file>