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0275213" cy="42803763"/>
  <p:notesSz cx="6858000" cy="9144000"/>
  <p:defaultTextStyle>
    <a:defPPr>
      <a:defRPr lang="nl-NL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1B9"/>
    <a:srgbClr val="000000"/>
    <a:srgbClr val="1E6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11" autoAdjust="0"/>
    <p:restoredTop sz="94660"/>
  </p:normalViewPr>
  <p:slideViewPr>
    <p:cSldViewPr snapToGrid="0" showGuides="1">
      <p:cViewPr varScale="1">
        <p:scale>
          <a:sx n="11" d="100"/>
          <a:sy n="11" d="100"/>
        </p:scale>
        <p:origin x="1780" y="152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- 1 facul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9600" y="5163528"/>
            <a:ext cx="27919313" cy="2713264"/>
          </a:xfrm>
        </p:spPr>
        <p:txBody>
          <a:bodyPr anchor="t" anchorCtr="0">
            <a:normAutofit/>
          </a:bodyPr>
          <a:lstStyle>
            <a:lvl1pPr algn="l">
              <a:lnSpc>
                <a:spcPts val="10490"/>
              </a:lnSpc>
              <a:defRPr sz="10000" u="none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</a:defRPr>
            </a:lvl1pPr>
          </a:lstStyle>
          <a:p>
            <a:r>
              <a:rPr lang="nl-NL" dirty="0"/>
              <a:t>Klik om de postertitel in te typen (max. 2 regels)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9600" y="2362039"/>
            <a:ext cx="27919313" cy="1023150"/>
          </a:xfrm>
          <a:prstGeom prst="rect">
            <a:avLst/>
          </a:prstGeom>
        </p:spPr>
        <p:txBody>
          <a:bodyPr numCol="1" anchor="b" anchorCtr="0">
            <a:normAutofit/>
          </a:bodyPr>
          <a:lstStyle>
            <a:lvl1pPr marL="0" indent="0" algn="l">
              <a:lnSpc>
                <a:spcPts val="5960"/>
              </a:lnSpc>
              <a:buNone/>
              <a:defRPr sz="5000" b="0" u="none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UGent Panno Text Medium" panose="02000606040000040003" pitchFamily="2" charset="0"/>
              </a:defRPr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nl-NL" dirty="0"/>
              <a:t>Klik om het projectnummer en de projectnaam in te typen</a:t>
            </a:r>
            <a:endParaRPr lang="en-US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9600" y="3598606"/>
            <a:ext cx="27919313" cy="1403207"/>
          </a:xfrm>
          <a:prstGeom prst="rect">
            <a:avLst/>
          </a:prstGeom>
        </p:spPr>
        <p:txBody>
          <a:bodyPr numCol="1">
            <a:normAutofit/>
          </a:bodyPr>
          <a:lstStyle>
            <a:lvl1pPr marL="0" indent="0">
              <a:lnSpc>
                <a:spcPts val="4470"/>
              </a:lnSpc>
              <a:buNone/>
              <a:defRPr sz="5000" baseline="0">
                <a:solidFill>
                  <a:schemeClr val="tx1"/>
                </a:solidFill>
                <a:latin typeface="UGent Panno Text SemiBold" panose="02000706040000040003" pitchFamily="2" charset="0"/>
              </a:defRPr>
            </a:lvl1pPr>
          </a:lstStyle>
          <a:p>
            <a:pPr lvl="0"/>
            <a:r>
              <a:rPr lang="nl-NL" dirty="0"/>
              <a:t>Klik om de auteurs in te typen / Op de tweede lijn begeleiders en promotoren </a:t>
            </a:r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1511300" y="8553600"/>
            <a:ext cx="27887613" cy="3042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/>
              <a:t>Klik om de introtekst in te typen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20793075" y="34509075"/>
            <a:ext cx="8348925" cy="4190925"/>
          </a:xfrm>
          <a:prstGeom prst="rect">
            <a:avLst/>
          </a:prstGeom>
          <a:solidFill>
            <a:srgbClr val="1E64C8"/>
          </a:solidFill>
        </p:spPr>
        <p:txBody>
          <a:bodyPr tIns="46800" bIns="46800" numCol="1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tabLst>
                <a:tab pos="812800" algn="l"/>
              </a:tabLst>
              <a:defRPr sz="3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Klik om contact en e-mail in te voegen</a:t>
            </a:r>
          </a:p>
        </p:txBody>
      </p:sp>
      <p:sp>
        <p:nvSpPr>
          <p:cNvPr id="7" name="Tijdelijke aanduiding voor afbeelding 5"/>
          <p:cNvSpPr>
            <a:spLocks noGrp="1"/>
          </p:cNvSpPr>
          <p:nvPr>
            <p:ph type="pic" sz="quarter" idx="17" hasCustomPrompt="1"/>
          </p:nvPr>
        </p:nvSpPr>
        <p:spPr>
          <a:xfrm>
            <a:off x="1518848" y="11350171"/>
            <a:ext cx="18255600" cy="9270000"/>
          </a:xfrm>
          <a:prstGeom prst="rect">
            <a:avLst/>
          </a:prstGeom>
        </p:spPr>
        <p:txBody>
          <a:bodyPr numCol="1"/>
          <a:lstStyle>
            <a:lvl1pPr algn="ctr">
              <a:lnSpc>
                <a:spcPct val="100000"/>
              </a:lnSpc>
              <a:defRPr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/>
              <a:t>Klik op het pictogram om een afbeelding in te voegen. </a:t>
            </a:r>
            <a:br>
              <a:rPr lang="nl-NL"/>
            </a:br>
            <a:r>
              <a:rPr lang="nl-NL"/>
              <a:t>Verplaats daarna de afbeelding naar de gewenste positie en zet witregels achter de afbeelding.</a:t>
            </a:r>
            <a:br>
              <a:rPr lang="nl-NL"/>
            </a:br>
            <a:r>
              <a:rPr lang="nl-NL"/>
              <a:t>Met de functie ‘Bijsnijden’ kunt u de foto in het afbeeldingsvenster schalen en verschuiven.</a:t>
            </a:r>
          </a:p>
        </p:txBody>
      </p:sp>
      <p:sp>
        <p:nvSpPr>
          <p:cNvPr id="9" name="Tijdelijke aanduiding voor afbeelding 5"/>
          <p:cNvSpPr>
            <a:spLocks noGrp="1"/>
          </p:cNvSpPr>
          <p:nvPr>
            <p:ph type="pic" sz="quarter" idx="18" hasCustomPrompt="1"/>
          </p:nvPr>
        </p:nvSpPr>
        <p:spPr>
          <a:xfrm>
            <a:off x="11073600" y="25200000"/>
            <a:ext cx="8730000" cy="9090000"/>
          </a:xfrm>
          <a:prstGeom prst="rect">
            <a:avLst/>
          </a:prstGeom>
        </p:spPr>
        <p:txBody>
          <a:bodyPr numCol="1"/>
          <a:lstStyle>
            <a:lvl1pPr algn="ctr">
              <a:lnSpc>
                <a:spcPct val="100000"/>
              </a:lnSpc>
              <a:defRPr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/>
              <a:t>Klik op het pictogram om een afbeelding in te voegen. </a:t>
            </a:r>
            <a:br>
              <a:rPr lang="nl-NL"/>
            </a:br>
            <a:r>
              <a:rPr lang="nl-NL"/>
              <a:t>Verplaats daarna de afbeelding naar de gewenste positie en zet witregels achter de afbeelding.</a:t>
            </a:r>
            <a:br>
              <a:rPr lang="nl-NL"/>
            </a:br>
            <a:r>
              <a:rPr lang="nl-NL"/>
              <a:t>Met de functie ‘Bijsnijden’ kunt u de foto in het afbeeldingsvenster schalen en verschuiven.</a:t>
            </a:r>
          </a:p>
        </p:txBody>
      </p:sp>
    </p:spTree>
    <p:extLst>
      <p:ext uri="{BB962C8B-B14F-4D97-AF65-F5344CB8AC3E}">
        <p14:creationId xmlns:p14="http://schemas.microsoft.com/office/powerpoint/2010/main" val="123971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13"/>
          <p:cNvSpPr/>
          <p:nvPr/>
        </p:nvSpPr>
        <p:spPr>
          <a:xfrm>
            <a:off x="759968" y="2225040"/>
            <a:ext cx="29520000" cy="37512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20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9600" y="5186746"/>
            <a:ext cx="28004399" cy="25978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000" y="8553449"/>
            <a:ext cx="28014843" cy="30427349"/>
          </a:xfrm>
          <a:custGeom>
            <a:avLst/>
            <a:gdLst>
              <a:gd name="connsiteX0" fmla="*/ 0 w 28008000"/>
              <a:gd name="connsiteY0" fmla="*/ 0 h 32159600"/>
              <a:gd name="connsiteX1" fmla="*/ 28008000 w 28008000"/>
              <a:gd name="connsiteY1" fmla="*/ 0 h 32159600"/>
              <a:gd name="connsiteX2" fmla="*/ 28008000 w 28008000"/>
              <a:gd name="connsiteY2" fmla="*/ 32159600 h 32159600"/>
              <a:gd name="connsiteX3" fmla="*/ 0 w 28008000"/>
              <a:gd name="connsiteY3" fmla="*/ 32159600 h 32159600"/>
              <a:gd name="connsiteX4" fmla="*/ 0 w 28008000"/>
              <a:gd name="connsiteY4" fmla="*/ 0 h 32159600"/>
              <a:gd name="connsiteX0" fmla="*/ 0 w 28008000"/>
              <a:gd name="connsiteY0" fmla="*/ 0 h 32159600"/>
              <a:gd name="connsiteX1" fmla="*/ 28008000 w 28008000"/>
              <a:gd name="connsiteY1" fmla="*/ 0 h 32159600"/>
              <a:gd name="connsiteX2" fmla="*/ 27994985 w 28008000"/>
              <a:gd name="connsiteY2" fmla="*/ 28013538 h 32159600"/>
              <a:gd name="connsiteX3" fmla="*/ 28008000 w 28008000"/>
              <a:gd name="connsiteY3" fmla="*/ 32159600 h 32159600"/>
              <a:gd name="connsiteX4" fmla="*/ 0 w 28008000"/>
              <a:gd name="connsiteY4" fmla="*/ 32159600 h 32159600"/>
              <a:gd name="connsiteX5" fmla="*/ 0 w 28008000"/>
              <a:gd name="connsiteY5" fmla="*/ 0 h 32159600"/>
              <a:gd name="connsiteX0" fmla="*/ 0 w 28008000"/>
              <a:gd name="connsiteY0" fmla="*/ 0 h 32163508"/>
              <a:gd name="connsiteX1" fmla="*/ 28008000 w 28008000"/>
              <a:gd name="connsiteY1" fmla="*/ 0 h 32163508"/>
              <a:gd name="connsiteX2" fmla="*/ 27994985 w 28008000"/>
              <a:gd name="connsiteY2" fmla="*/ 28013538 h 32163508"/>
              <a:gd name="connsiteX3" fmla="*/ 28008000 w 28008000"/>
              <a:gd name="connsiteY3" fmla="*/ 32159600 h 32163508"/>
              <a:gd name="connsiteX4" fmla="*/ 18850985 w 28008000"/>
              <a:gd name="connsiteY4" fmla="*/ 32163508 h 32163508"/>
              <a:gd name="connsiteX5" fmla="*/ 0 w 28008000"/>
              <a:gd name="connsiteY5" fmla="*/ 32159600 h 32163508"/>
              <a:gd name="connsiteX6" fmla="*/ 0 w 28008000"/>
              <a:gd name="connsiteY6" fmla="*/ 0 h 32163508"/>
              <a:gd name="connsiteX0" fmla="*/ 0 w 28008000"/>
              <a:gd name="connsiteY0" fmla="*/ 0 h 32163508"/>
              <a:gd name="connsiteX1" fmla="*/ 28008000 w 28008000"/>
              <a:gd name="connsiteY1" fmla="*/ 0 h 32163508"/>
              <a:gd name="connsiteX2" fmla="*/ 27994985 w 28008000"/>
              <a:gd name="connsiteY2" fmla="*/ 28013538 h 32163508"/>
              <a:gd name="connsiteX3" fmla="*/ 18934338 w 28008000"/>
              <a:gd name="connsiteY3" fmla="*/ 28115139 h 32163508"/>
              <a:gd name="connsiteX4" fmla="*/ 18850985 w 28008000"/>
              <a:gd name="connsiteY4" fmla="*/ 32163508 h 32163508"/>
              <a:gd name="connsiteX5" fmla="*/ 0 w 28008000"/>
              <a:gd name="connsiteY5" fmla="*/ 32159600 h 32163508"/>
              <a:gd name="connsiteX6" fmla="*/ 0 w 28008000"/>
              <a:gd name="connsiteY6" fmla="*/ 0 h 32163508"/>
              <a:gd name="connsiteX0" fmla="*/ 0 w 28008000"/>
              <a:gd name="connsiteY0" fmla="*/ 0 h 32159600"/>
              <a:gd name="connsiteX1" fmla="*/ 28008000 w 28008000"/>
              <a:gd name="connsiteY1" fmla="*/ 0 h 32159600"/>
              <a:gd name="connsiteX2" fmla="*/ 27994985 w 28008000"/>
              <a:gd name="connsiteY2" fmla="*/ 28013538 h 32159600"/>
              <a:gd name="connsiteX3" fmla="*/ 18934338 w 28008000"/>
              <a:gd name="connsiteY3" fmla="*/ 28115139 h 32159600"/>
              <a:gd name="connsiteX4" fmla="*/ 18921322 w 28008000"/>
              <a:gd name="connsiteY4" fmla="*/ 32128339 h 32159600"/>
              <a:gd name="connsiteX5" fmla="*/ 0 w 28008000"/>
              <a:gd name="connsiteY5" fmla="*/ 32159600 h 32159600"/>
              <a:gd name="connsiteX6" fmla="*/ 0 w 28008000"/>
              <a:gd name="connsiteY6" fmla="*/ 0 h 32159600"/>
              <a:gd name="connsiteX0" fmla="*/ 0 w 28008000"/>
              <a:gd name="connsiteY0" fmla="*/ 0 h 32159600"/>
              <a:gd name="connsiteX1" fmla="*/ 28008000 w 28008000"/>
              <a:gd name="connsiteY1" fmla="*/ 0 h 32159600"/>
              <a:gd name="connsiteX2" fmla="*/ 27994985 w 28008000"/>
              <a:gd name="connsiteY2" fmla="*/ 28013538 h 32159600"/>
              <a:gd name="connsiteX3" fmla="*/ 18934338 w 28008000"/>
              <a:gd name="connsiteY3" fmla="*/ 28115139 h 32159600"/>
              <a:gd name="connsiteX4" fmla="*/ 18921322 w 28008000"/>
              <a:gd name="connsiteY4" fmla="*/ 32128339 h 32159600"/>
              <a:gd name="connsiteX5" fmla="*/ 0 w 28008000"/>
              <a:gd name="connsiteY5" fmla="*/ 32159600 h 32159600"/>
              <a:gd name="connsiteX6" fmla="*/ 0 w 28008000"/>
              <a:gd name="connsiteY6" fmla="*/ 0 h 32159600"/>
              <a:gd name="connsiteX0" fmla="*/ 0 w 28008000"/>
              <a:gd name="connsiteY0" fmla="*/ 0 h 32159600"/>
              <a:gd name="connsiteX1" fmla="*/ 28008000 w 28008000"/>
              <a:gd name="connsiteY1" fmla="*/ 0 h 32159600"/>
              <a:gd name="connsiteX2" fmla="*/ 27994985 w 28008000"/>
              <a:gd name="connsiteY2" fmla="*/ 28013538 h 32159600"/>
              <a:gd name="connsiteX3" fmla="*/ 18934338 w 28008000"/>
              <a:gd name="connsiteY3" fmla="*/ 28115139 h 32159600"/>
              <a:gd name="connsiteX4" fmla="*/ 18921322 w 28008000"/>
              <a:gd name="connsiteY4" fmla="*/ 32128339 h 32159600"/>
              <a:gd name="connsiteX5" fmla="*/ 0 w 28008000"/>
              <a:gd name="connsiteY5" fmla="*/ 32159600 h 32159600"/>
              <a:gd name="connsiteX6" fmla="*/ 0 w 28008000"/>
              <a:gd name="connsiteY6" fmla="*/ 0 h 32159600"/>
              <a:gd name="connsiteX0" fmla="*/ 0 w 28008000"/>
              <a:gd name="connsiteY0" fmla="*/ 0 h 32159600"/>
              <a:gd name="connsiteX1" fmla="*/ 28008000 w 28008000"/>
              <a:gd name="connsiteY1" fmla="*/ 0 h 32159600"/>
              <a:gd name="connsiteX2" fmla="*/ 27994985 w 28008000"/>
              <a:gd name="connsiteY2" fmla="*/ 28013538 h 32159600"/>
              <a:gd name="connsiteX3" fmla="*/ 18934338 w 28008000"/>
              <a:gd name="connsiteY3" fmla="*/ 28115139 h 32159600"/>
              <a:gd name="connsiteX4" fmla="*/ 18921322 w 28008000"/>
              <a:gd name="connsiteY4" fmla="*/ 32128339 h 32159600"/>
              <a:gd name="connsiteX5" fmla="*/ 0 w 28008000"/>
              <a:gd name="connsiteY5" fmla="*/ 32159600 h 32159600"/>
              <a:gd name="connsiteX6" fmla="*/ 0 w 28008000"/>
              <a:gd name="connsiteY6" fmla="*/ 0 h 32159600"/>
              <a:gd name="connsiteX0" fmla="*/ 0 w 28008000"/>
              <a:gd name="connsiteY0" fmla="*/ 0 h 32159600"/>
              <a:gd name="connsiteX1" fmla="*/ 28008000 w 28008000"/>
              <a:gd name="connsiteY1" fmla="*/ 0 h 32159600"/>
              <a:gd name="connsiteX2" fmla="*/ 27994985 w 28008000"/>
              <a:gd name="connsiteY2" fmla="*/ 28013538 h 32159600"/>
              <a:gd name="connsiteX3" fmla="*/ 18934338 w 28008000"/>
              <a:gd name="connsiteY3" fmla="*/ 28009632 h 32159600"/>
              <a:gd name="connsiteX4" fmla="*/ 18921322 w 28008000"/>
              <a:gd name="connsiteY4" fmla="*/ 32128339 h 32159600"/>
              <a:gd name="connsiteX5" fmla="*/ 0 w 28008000"/>
              <a:gd name="connsiteY5" fmla="*/ 32159600 h 32159600"/>
              <a:gd name="connsiteX6" fmla="*/ 0 w 28008000"/>
              <a:gd name="connsiteY6" fmla="*/ 0 h 32159600"/>
              <a:gd name="connsiteX0" fmla="*/ 0 w 28008000"/>
              <a:gd name="connsiteY0" fmla="*/ 0 h 32159600"/>
              <a:gd name="connsiteX1" fmla="*/ 28008000 w 28008000"/>
              <a:gd name="connsiteY1" fmla="*/ 0 h 32159600"/>
              <a:gd name="connsiteX2" fmla="*/ 27994985 w 28008000"/>
              <a:gd name="connsiteY2" fmla="*/ 28013538 h 32159600"/>
              <a:gd name="connsiteX3" fmla="*/ 18934338 w 28008000"/>
              <a:gd name="connsiteY3" fmla="*/ 27597035 h 32159600"/>
              <a:gd name="connsiteX4" fmla="*/ 18921322 w 28008000"/>
              <a:gd name="connsiteY4" fmla="*/ 32128339 h 32159600"/>
              <a:gd name="connsiteX5" fmla="*/ 0 w 28008000"/>
              <a:gd name="connsiteY5" fmla="*/ 32159600 h 32159600"/>
              <a:gd name="connsiteX6" fmla="*/ 0 w 28008000"/>
              <a:gd name="connsiteY6" fmla="*/ 0 h 32159600"/>
              <a:gd name="connsiteX0" fmla="*/ 0 w 28014843"/>
              <a:gd name="connsiteY0" fmla="*/ 0 h 32159600"/>
              <a:gd name="connsiteX1" fmla="*/ 28008000 w 28014843"/>
              <a:gd name="connsiteY1" fmla="*/ 0 h 32159600"/>
              <a:gd name="connsiteX2" fmla="*/ 28014034 w 28014843"/>
              <a:gd name="connsiteY2" fmla="*/ 27563431 h 32159600"/>
              <a:gd name="connsiteX3" fmla="*/ 18934338 w 28014843"/>
              <a:gd name="connsiteY3" fmla="*/ 27597035 h 32159600"/>
              <a:gd name="connsiteX4" fmla="*/ 18921322 w 28014843"/>
              <a:gd name="connsiteY4" fmla="*/ 32128339 h 32159600"/>
              <a:gd name="connsiteX5" fmla="*/ 0 w 28014843"/>
              <a:gd name="connsiteY5" fmla="*/ 32159600 h 32159600"/>
              <a:gd name="connsiteX6" fmla="*/ 0 w 28014843"/>
              <a:gd name="connsiteY6" fmla="*/ 0 h 32159600"/>
              <a:gd name="connsiteX0" fmla="*/ 0 w 28014843"/>
              <a:gd name="connsiteY0" fmla="*/ 0 h 32159600"/>
              <a:gd name="connsiteX1" fmla="*/ 28008000 w 28014843"/>
              <a:gd name="connsiteY1" fmla="*/ 0 h 32159600"/>
              <a:gd name="connsiteX2" fmla="*/ 28014034 w 28014843"/>
              <a:gd name="connsiteY2" fmla="*/ 27563431 h 32159600"/>
              <a:gd name="connsiteX3" fmla="*/ 18953388 w 28014843"/>
              <a:gd name="connsiteY3" fmla="*/ 27578281 h 32159600"/>
              <a:gd name="connsiteX4" fmla="*/ 18921322 w 28014843"/>
              <a:gd name="connsiteY4" fmla="*/ 32128339 h 32159600"/>
              <a:gd name="connsiteX5" fmla="*/ 0 w 28014843"/>
              <a:gd name="connsiteY5" fmla="*/ 32159600 h 32159600"/>
              <a:gd name="connsiteX6" fmla="*/ 0 w 28014843"/>
              <a:gd name="connsiteY6" fmla="*/ 0 h 32159600"/>
              <a:gd name="connsiteX0" fmla="*/ 0 w 28014843"/>
              <a:gd name="connsiteY0" fmla="*/ 0 h 32159600"/>
              <a:gd name="connsiteX1" fmla="*/ 28008000 w 28014843"/>
              <a:gd name="connsiteY1" fmla="*/ 0 h 32159600"/>
              <a:gd name="connsiteX2" fmla="*/ 28014034 w 28014843"/>
              <a:gd name="connsiteY2" fmla="*/ 27563431 h 32159600"/>
              <a:gd name="connsiteX3" fmla="*/ 18915288 w 28014843"/>
              <a:gd name="connsiteY3" fmla="*/ 27578281 h 32159600"/>
              <a:gd name="connsiteX4" fmla="*/ 18921322 w 28014843"/>
              <a:gd name="connsiteY4" fmla="*/ 32128339 h 32159600"/>
              <a:gd name="connsiteX5" fmla="*/ 0 w 28014843"/>
              <a:gd name="connsiteY5" fmla="*/ 32159600 h 32159600"/>
              <a:gd name="connsiteX6" fmla="*/ 0 w 28014843"/>
              <a:gd name="connsiteY6" fmla="*/ 0 h 3215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14843" h="32159600">
                <a:moveTo>
                  <a:pt x="0" y="0"/>
                </a:moveTo>
                <a:lnTo>
                  <a:pt x="28008000" y="0"/>
                </a:lnTo>
                <a:cubicBezTo>
                  <a:pt x="28003662" y="9337846"/>
                  <a:pt x="28018372" y="18225585"/>
                  <a:pt x="28014034" y="27563431"/>
                </a:cubicBezTo>
                <a:lnTo>
                  <a:pt x="18915288" y="27578281"/>
                </a:lnTo>
                <a:cubicBezTo>
                  <a:pt x="18910949" y="28916014"/>
                  <a:pt x="18925661" y="30790606"/>
                  <a:pt x="18921322" y="32128339"/>
                </a:cubicBezTo>
                <a:lnTo>
                  <a:pt x="0" y="32159600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lIns="91440" tIns="0" rIns="91440" bIns="90000" numCol="3" spcCol="72000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7" name="Logo NL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6" y="40363860"/>
            <a:ext cx="2231307" cy="1704609"/>
          </a:xfrm>
          <a:prstGeom prst="rect">
            <a:avLst/>
          </a:prstGeom>
        </p:spPr>
      </p:pic>
      <p:pic>
        <p:nvPicPr>
          <p:cNvPr id="8" name="Logo Position" hidden="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39779570"/>
            <a:ext cx="3785624" cy="3026670"/>
          </a:xfrm>
          <a:prstGeom prst="rect">
            <a:avLst/>
          </a:prstGeom>
        </p:spPr>
      </p:pic>
      <p:sp>
        <p:nvSpPr>
          <p:cNvPr id="9" name="Tekstvak 8"/>
          <p:cNvSpPr txBox="1">
            <a:spLocks/>
          </p:cNvSpPr>
          <p:nvPr/>
        </p:nvSpPr>
        <p:spPr>
          <a:xfrm>
            <a:off x="20527200" y="34286400"/>
            <a:ext cx="8989200" cy="4694400"/>
          </a:xfrm>
          <a:prstGeom prst="rect">
            <a:avLst/>
          </a:prstGeom>
          <a:solidFill>
            <a:srgbClr val="1E64C8"/>
          </a:solidFill>
        </p:spPr>
        <p:txBody>
          <a:bodyPr wrap="square" lIns="360000" tIns="360000" rIns="360000" bIns="360000" rtlCol="0">
            <a:noAutofit/>
          </a:bodyPr>
          <a:lstStyle/>
          <a:p>
            <a:pPr defTabSz="3600000">
              <a:lnSpc>
                <a:spcPts val="2800"/>
              </a:lnSpc>
              <a:tabLst>
                <a:tab pos="358775" algn="l"/>
              </a:tabLst>
            </a:pPr>
            <a:r>
              <a:rPr lang="nl-NL" sz="3000">
                <a:solidFill>
                  <a:schemeClr val="bg1"/>
                </a:solidFill>
                <a:latin typeface="+mj-lt"/>
              </a:rPr>
              <a:t>	</a:t>
            </a:r>
          </a:p>
        </p:txBody>
      </p:sp>
      <p:sp>
        <p:nvSpPr>
          <p:cNvPr id="6" name="Colophon Position" hidden="1"/>
          <p:cNvSpPr/>
          <p:nvPr/>
        </p:nvSpPr>
        <p:spPr>
          <a:xfrm>
            <a:off x="20426400" y="6803999"/>
            <a:ext cx="9090000" cy="28008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Subtitle, Authors Position" hidden="1"/>
          <p:cNvSpPr/>
          <p:nvPr/>
        </p:nvSpPr>
        <p:spPr>
          <a:xfrm>
            <a:off x="1512000" y="3384000"/>
            <a:ext cx="28008000" cy="88103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osition" hidden="1"/>
          <p:cNvSpPr/>
          <p:nvPr/>
        </p:nvSpPr>
        <p:spPr>
          <a:xfrm>
            <a:off x="1512000" y="6264000"/>
            <a:ext cx="28008000" cy="2448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Faculty Logo Position" hidden="1"/>
          <p:cNvSpPr/>
          <p:nvPr/>
        </p:nvSpPr>
        <p:spPr>
          <a:xfrm>
            <a:off x="1512000" y="756000"/>
            <a:ext cx="28008000" cy="756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27997" cy="2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6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3027487" rtl="0" eaLnBrk="1" latinLnBrk="0" hangingPunct="1">
        <a:lnSpc>
          <a:spcPts val="10490"/>
        </a:lnSpc>
        <a:spcBef>
          <a:spcPct val="0"/>
        </a:spcBef>
        <a:buNone/>
        <a:defRPr sz="10000" u="none" kern="1200" cap="all" baseline="0">
          <a:solidFill>
            <a:srgbClr val="1E64C8"/>
          </a:solidFill>
          <a:latin typeface="+mj-lt"/>
          <a:ea typeface="+mj-ea"/>
          <a:cs typeface="+mj-cs"/>
        </a:defRPr>
      </a:lvl1pPr>
    </p:titleStyle>
    <p:bodyStyle>
      <a:lvl1pPr marL="0" indent="0" algn="l" defTabSz="302748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3800" b="1" kern="1200">
          <a:solidFill>
            <a:srgbClr val="1E64C8"/>
          </a:solidFill>
          <a:latin typeface="+mj-lt"/>
          <a:ea typeface="+mn-ea"/>
          <a:cs typeface="+mn-cs"/>
        </a:defRPr>
      </a:lvl1pPr>
      <a:lvl2pPr marL="0" indent="0" algn="l" defTabSz="302748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j-lt"/>
          <a:ea typeface="+mn-ea"/>
          <a:cs typeface="+mn-cs"/>
        </a:defRPr>
      </a:lvl2pPr>
      <a:lvl3pPr marL="0" indent="0" algn="l" defTabSz="302748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360000" algn="l" defTabSz="3027487" rtl="0" eaLnBrk="1" latinLnBrk="0" hangingPunct="1">
        <a:lnSpc>
          <a:spcPct val="100000"/>
        </a:lnSpc>
        <a:spcBef>
          <a:spcPts val="0"/>
        </a:spcBef>
        <a:buFont typeface="UGent Panno Text SemiBold" panose="02000706040000040003" pitchFamily="2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360000" algn="l" defTabSz="3027487" rtl="0" eaLnBrk="1" latinLnBrk="0" hangingPunct="1">
        <a:lnSpc>
          <a:spcPct val="100000"/>
        </a:lnSpc>
        <a:spcBef>
          <a:spcPts val="0"/>
        </a:spcBef>
        <a:buFont typeface="UGent Panno Text SemiBold" panose="02000706040000040003" pitchFamily="2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Voorraadbeheer in magazijnen door drones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BC10 Voorraadbeheer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Xavier Claerhoudt, Bram De Smet, Robbe De Vilder &amp; Garben Tanghe</a:t>
            </a:r>
          </a:p>
          <a:p>
            <a:r>
              <a:rPr lang="nl-NL" dirty="0"/>
              <a:t>Prof. D. Colle, Prof. E. De Poorter, Prof. M. Pickavet, Ir. J. Rossey, Ir. P. Stroobant &amp; Ir. J. Vanhie-Van Gerwen</a:t>
            </a:r>
          </a:p>
        </p:txBody>
      </p:sp>
      <p:sp>
        <p:nvSpPr>
          <p:cNvPr id="22" name="Tijdelijke aanduiding voor tekst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NL" dirty="0"/>
              <a:t>Het doel van dit project is om drones indoor te lokaliseren en aan te sturen.</a:t>
            </a:r>
          </a:p>
          <a:p>
            <a:r>
              <a:rPr lang="nl-NL" dirty="0"/>
              <a:t>Er wordt gebruik gemaakt van ultra-wideband (UWB), Pozyx tags en anchors, Raspberry Pis en een MQTT server.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6"/>
          </p:nvPr>
        </p:nvSpPr>
        <p:spPr>
          <a:xfrm>
            <a:off x="20793075" y="34509075"/>
            <a:ext cx="8348925" cy="4190925"/>
          </a:xfrm>
        </p:spPr>
        <p:txBody>
          <a:bodyPr>
            <a:normAutofit fontScale="92500" lnSpcReduction="10000"/>
          </a:bodyPr>
          <a:lstStyle/>
          <a:p>
            <a:r>
              <a:rPr lang="nl-NL" b="1" dirty="0"/>
              <a:t>Dit project werd uitgevoerd in het kader van het vakoverschrijdend projectvak in de computerwetenschappen</a:t>
            </a:r>
          </a:p>
          <a:p>
            <a:endParaRPr lang="nl-NL"/>
          </a:p>
          <a:p>
            <a:r>
              <a:rPr lang="nl-NL"/>
              <a:t>github</a:t>
            </a:r>
            <a:r>
              <a:rPr lang="nl-NL" dirty="0"/>
              <a:t>.ugent.be/gartangh/VOP_Voorraadbeheer</a:t>
            </a:r>
          </a:p>
          <a:p>
            <a:endParaRPr lang="nl-NL" dirty="0"/>
          </a:p>
          <a:p>
            <a:r>
              <a:rPr lang="nl-NL" dirty="0"/>
              <a:t>	Universiteit Gent</a:t>
            </a:r>
            <a:br>
              <a:rPr lang="nl-NL" dirty="0"/>
            </a:br>
            <a:endParaRPr lang="nl-NL" dirty="0"/>
          </a:p>
          <a:p>
            <a:r>
              <a:rPr lang="nl-NL" dirty="0"/>
              <a:t>	@</a:t>
            </a:r>
            <a:r>
              <a:rPr lang="nl-NL" dirty="0" err="1"/>
              <a:t>ugent</a:t>
            </a:r>
            <a:br>
              <a:rPr lang="nl-NL" dirty="0"/>
            </a:br>
            <a:endParaRPr lang="nl-NL" dirty="0"/>
          </a:p>
          <a:p>
            <a:r>
              <a:rPr lang="nl-NL" dirty="0"/>
              <a:t>	</a:t>
            </a:r>
            <a:r>
              <a:rPr lang="nl-NL" dirty="0" err="1"/>
              <a:t>Ghent</a:t>
            </a:r>
            <a:r>
              <a:rPr lang="nl-NL" dirty="0"/>
              <a:t> University</a:t>
            </a:r>
          </a:p>
        </p:txBody>
      </p:sp>
      <p:pic>
        <p:nvPicPr>
          <p:cNvPr id="1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650" y="36545311"/>
            <a:ext cx="460800" cy="550956"/>
          </a:xfrm>
          <a:prstGeom prst="rect">
            <a:avLst/>
          </a:prstGeom>
        </p:spPr>
      </p:pic>
      <p:pic>
        <p:nvPicPr>
          <p:cNvPr id="1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650" y="37298167"/>
            <a:ext cx="460800" cy="586017"/>
          </a:xfrm>
          <a:prstGeom prst="rect">
            <a:avLst/>
          </a:prstGeom>
        </p:spPr>
      </p:pic>
      <p:pic>
        <p:nvPicPr>
          <p:cNvPr id="16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650" y="38157187"/>
            <a:ext cx="460800" cy="460800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1478287" y="25200000"/>
            <a:ext cx="8973010" cy="4556568"/>
          </a:xfrm>
          <a:prstGeom prst="rect">
            <a:avLst/>
          </a:prstGeom>
          <a:solidFill>
            <a:srgbClr val="6F71B9"/>
          </a:solidFill>
        </p:spPr>
        <p:txBody>
          <a:bodyPr wrap="square" rtlCol="0">
            <a:spAutoFit/>
          </a:bodyPr>
          <a:lstStyle/>
          <a:p>
            <a:pPr marL="182563" defTabSz="3027487">
              <a:lnSpc>
                <a:spcPct val="120000"/>
              </a:lnSpc>
            </a:pPr>
            <a:r>
              <a:rPr lang="en-US" sz="3800" b="1" dirty="0">
                <a:solidFill>
                  <a:schemeClr val="bg1"/>
                </a:solidFill>
                <a:latin typeface="+mj-lt"/>
              </a:rPr>
              <a:t>Scan </a:t>
            </a:r>
            <a:r>
              <a:rPr lang="en-US" sz="3800" b="1" dirty="0" err="1">
                <a:solidFill>
                  <a:schemeClr val="bg1"/>
                </a:solidFill>
                <a:latin typeface="+mj-lt"/>
              </a:rPr>
              <a:t>deze</a:t>
            </a:r>
            <a:r>
              <a:rPr lang="en-US" sz="3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800" b="1" dirty="0" err="1">
                <a:solidFill>
                  <a:schemeClr val="bg1"/>
                </a:solidFill>
                <a:latin typeface="+mj-lt"/>
              </a:rPr>
              <a:t>QR</a:t>
            </a:r>
            <a:r>
              <a:rPr lang="en-US" sz="3800" b="1" dirty="0">
                <a:solidFill>
                  <a:schemeClr val="bg1"/>
                </a:solidFill>
                <a:latin typeface="+mj-lt"/>
              </a:rPr>
              <a:t>-code om </a:t>
            </a:r>
            <a:r>
              <a:rPr lang="en-US" sz="3800" b="1" dirty="0" err="1">
                <a:solidFill>
                  <a:schemeClr val="bg1"/>
                </a:solidFill>
                <a:latin typeface="+mj-lt"/>
              </a:rPr>
              <a:t>meer</a:t>
            </a:r>
            <a:r>
              <a:rPr lang="en-US" sz="3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800" b="1" dirty="0" err="1">
                <a:solidFill>
                  <a:schemeClr val="bg1"/>
                </a:solidFill>
                <a:latin typeface="+mj-lt"/>
              </a:rPr>
              <a:t>te</a:t>
            </a:r>
            <a:r>
              <a:rPr lang="en-US" sz="3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800" b="1" dirty="0" err="1">
                <a:solidFill>
                  <a:schemeClr val="bg1"/>
                </a:solidFill>
                <a:latin typeface="+mj-lt"/>
              </a:rPr>
              <a:t>weten</a:t>
            </a:r>
            <a:r>
              <a:rPr lang="en-US" sz="3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800" b="1" dirty="0" err="1">
                <a:solidFill>
                  <a:schemeClr val="bg1"/>
                </a:solidFill>
                <a:latin typeface="+mj-lt"/>
              </a:rPr>
              <a:t>te</a:t>
            </a:r>
            <a:r>
              <a:rPr lang="en-US" sz="3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800" b="1" dirty="0" err="1">
                <a:solidFill>
                  <a:schemeClr val="bg1"/>
                </a:solidFill>
                <a:latin typeface="+mj-lt"/>
              </a:rPr>
              <a:t>komen</a:t>
            </a:r>
            <a:r>
              <a:rPr lang="en-US" sz="3800" b="1" dirty="0">
                <a:solidFill>
                  <a:schemeClr val="bg1"/>
                </a:solidFill>
                <a:latin typeface="+mj-lt"/>
              </a:rPr>
              <a:t> over </a:t>
            </a:r>
            <a:r>
              <a:rPr lang="en-US" sz="3800" b="1" dirty="0" err="1">
                <a:solidFill>
                  <a:schemeClr val="bg1"/>
                </a:solidFill>
                <a:latin typeface="+mj-lt"/>
              </a:rPr>
              <a:t>dit</a:t>
            </a:r>
            <a:r>
              <a:rPr lang="en-US" sz="3800" b="1" dirty="0">
                <a:solidFill>
                  <a:schemeClr val="bg1"/>
                </a:solidFill>
                <a:latin typeface="+mj-lt"/>
              </a:rPr>
              <a:t> project!</a:t>
            </a:r>
            <a:endParaRPr lang="nl-NL" sz="3800" b="1" dirty="0">
              <a:solidFill>
                <a:schemeClr val="bg1"/>
              </a:solidFill>
              <a:latin typeface="+mj-lt"/>
            </a:endParaRPr>
          </a:p>
          <a:p>
            <a:pPr marL="182563" defTabSz="3027487">
              <a:lnSpc>
                <a:spcPct val="120000"/>
              </a:lnSpc>
            </a:pPr>
            <a:r>
              <a:rPr lang="nl-NL" sz="2800" dirty="0">
                <a:solidFill>
                  <a:schemeClr val="bg1"/>
                </a:solidFill>
              </a:rPr>
              <a:t>Je vindt er meer informatie om zelf aan de slag te kunnen gaan.</a:t>
            </a:r>
          </a:p>
          <a:p>
            <a:pPr marL="182563" defTabSz="3027487">
              <a:lnSpc>
                <a:spcPct val="120000"/>
              </a:lnSpc>
            </a:pPr>
            <a:endParaRPr lang="nl-NL" sz="2800" dirty="0">
              <a:solidFill>
                <a:schemeClr val="bg1"/>
              </a:solidFill>
            </a:endParaRPr>
          </a:p>
          <a:p>
            <a:pPr marL="182563" defTabSz="3027487">
              <a:lnSpc>
                <a:spcPct val="120000"/>
              </a:lnSpc>
            </a:pPr>
            <a:endParaRPr lang="nl-NL" sz="2800" dirty="0">
              <a:solidFill>
                <a:schemeClr val="bg1"/>
              </a:solidFill>
            </a:endParaRPr>
          </a:p>
          <a:p>
            <a:pPr marL="182563" defTabSz="3027487">
              <a:lnSpc>
                <a:spcPct val="120000"/>
              </a:lnSpc>
            </a:pPr>
            <a:endParaRPr lang="nl-NL" sz="2800" dirty="0">
              <a:solidFill>
                <a:schemeClr val="bg1"/>
              </a:solidFill>
            </a:endParaRPr>
          </a:p>
          <a:p>
            <a:pPr marL="182563" defTabSz="3027487">
              <a:lnSpc>
                <a:spcPct val="120000"/>
              </a:lnSpc>
            </a:pPr>
            <a:endParaRPr lang="nl-NL" sz="2800" dirty="0">
              <a:solidFill>
                <a:schemeClr val="bg1"/>
              </a:solidFill>
            </a:endParaRPr>
          </a:p>
          <a:p>
            <a:pPr marL="182563" defTabSz="3027487">
              <a:lnSpc>
                <a:spcPct val="120000"/>
              </a:lnSpc>
            </a:pPr>
            <a:endParaRPr lang="nl-NL" sz="2800" dirty="0">
              <a:solidFill>
                <a:schemeClr val="bg1"/>
              </a:solidFill>
            </a:endParaRPr>
          </a:p>
        </p:txBody>
      </p:sp>
      <p:pic>
        <p:nvPicPr>
          <p:cNvPr id="26" name="Picture Placeholder 25" descr="A picture containing black, sitting, indoor, cake&#10;&#10;Description generated with high confidence">
            <a:extLst>
              <a:ext uri="{FF2B5EF4-FFF2-40B4-BE49-F238E27FC236}">
                <a16:creationId xmlns:a16="http://schemas.microsoft.com/office/drawing/2014/main" id="{D86FC04E-E561-441A-9D43-10B2E9557AE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" r="2998"/>
          <a:stretch>
            <a:fillRect/>
          </a:stretch>
        </p:blipFill>
        <p:spPr/>
      </p:pic>
      <p:pic>
        <p:nvPicPr>
          <p:cNvPr id="32" name="Picture Placeholder 31" descr="A close up of a blue wall&#10;&#10;Description generated with high confidence">
            <a:extLst>
              <a:ext uri="{FF2B5EF4-FFF2-40B4-BE49-F238E27FC236}">
                <a16:creationId xmlns:a16="http://schemas.microsoft.com/office/drawing/2014/main" id="{9A6ACE13-8FF5-4311-9243-6303F361F4DA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" r="19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3270260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A0_UGent_EA_NL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UGent Panno Text SemiBold"/>
        <a:ea typeface=""/>
        <a:cs typeface=""/>
      </a:majorFont>
      <a:minorFont>
        <a:latin typeface="UGent Panno Text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E64C8"/>
        </a:solidFill>
      </a:spPr>
      <a:bodyPr rtlCol="0" anchor="ctr"/>
      <a:lstStyle>
        <a:defPPr algn="ctr">
          <a:defRPr sz="2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ster-EA-NL_1_1_15.potx" id="{94253CC2-579B-4E73-B1ED-E1FB2F260A57}" vid="{B610008A-6323-40FE-B733-D70D96165E0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posterA0_UGent_EA_NL</Template>
  <TotalTime>76</TotalTime>
  <Words>146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UGent Panno Text</vt:lpstr>
      <vt:lpstr>UGent Panno Text Medium</vt:lpstr>
      <vt:lpstr>UGent Panno Text SemiBold</vt:lpstr>
      <vt:lpstr>posterA0_UGent_EA_NL</vt:lpstr>
      <vt:lpstr>Voorraadbeheer in magazijnen door drones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Stroobandt</dc:creator>
  <cp:lastModifiedBy>Garben Tanghe</cp:lastModifiedBy>
  <cp:revision>34</cp:revision>
  <dcterms:created xsi:type="dcterms:W3CDTF">2018-05-09T14:55:15Z</dcterms:created>
  <dcterms:modified xsi:type="dcterms:W3CDTF">2018-05-20T14:51:04Z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Universiteit Gent</vt:lpwstr>
  </property>
  <property fmtid="{D5CDD505-2E9C-101B-9397-08002B2CF9AE}" pid="3" name="Developed by">
    <vt:lpwstr>12 Dozijn</vt:lpwstr>
  </property>
  <property fmtid="{D5CDD505-2E9C-101B-9397-08002B2CF9AE}" pid="4" name="Author">
    <vt:lpwstr>Hans Gouman</vt:lpwstr>
  </property>
  <property fmtid="{D5CDD505-2E9C-101B-9397-08002B2CF9AE}" pid="5" name="Date">
    <vt:filetime>2016-12-15T23:00:00Z</vt:filetime>
  </property>
  <property fmtid="{D5CDD505-2E9C-101B-9397-08002B2CF9AE}" pid="6" name="Version">
    <vt:lpwstr>1.1</vt:lpwstr>
  </property>
  <property fmtid="{D5CDD505-2E9C-101B-9397-08002B2CF9AE}" pid="7" name="Build">
    <vt:lpwstr>15</vt:lpwstr>
  </property>
  <property fmtid="{D5CDD505-2E9C-101B-9397-08002B2CF9AE}" pid="8" name="Status">
    <vt:lpwstr>Final</vt:lpwstr>
  </property>
  <property fmtid="{D5CDD505-2E9C-101B-9397-08002B2CF9AE}" pid="9" name="Cmt 4">
    <vt:lpwstr>faculties vs created from corporate build 4</vt:lpwstr>
  </property>
  <property fmtid="{D5CDD505-2E9C-101B-9397-08002B2CF9AE}" pid="10" name="Cmt 5">
    <vt:lpwstr>author box 1 column</vt:lpwstr>
  </property>
  <property fmtid="{D5CDD505-2E9C-101B-9397-08002B2CF9AE}" pid="11" name="Cmt 7">
    <vt:lpwstr>line spacings changed</vt:lpwstr>
  </property>
  <property fmtid="{D5CDD505-2E9C-101B-9397-08002B2CF9AE}" pid="12" name="Cmt 8">
    <vt:lpwstr>no font embedding</vt:lpwstr>
  </property>
  <property fmtid="{D5CDD505-2E9C-101B-9397-08002B2CF9AE}" pid="13" name="Cmt 9">
    <vt:lpwstr>socmed editable</vt:lpwstr>
  </property>
  <property fmtid="{D5CDD505-2E9C-101B-9397-08002B2CF9AE}" pid="14" name="Cmt 10">
    <vt:lpwstr>comments feedback</vt:lpwstr>
  </property>
  <property fmtid="{D5CDD505-2E9C-101B-9397-08002B2CF9AE}" pid="15" name="Cmt 11">
    <vt:lpwstr>position text box</vt:lpwstr>
  </property>
  <property fmtid="{D5CDD505-2E9C-101B-9397-08002B2CF9AE}" pid="16" name="Cmt 12">
    <vt:lpwstr>comments UG/AZ 16.11.25</vt:lpwstr>
  </property>
  <property fmtid="{D5CDD505-2E9C-101B-9397-08002B2CF9AE}" pid="17" name="Cmt 15">
    <vt:lpwstr>'Contact' editable</vt:lpwstr>
  </property>
</Properties>
</file>