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59" r:id="rId7"/>
    <p:sldId id="261" r:id="rId8"/>
    <p:sldId id="260" r:id="rId9"/>
    <p:sldId id="257" r:id="rId1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3DD26-1A4D-9B44-9234-6B6C9B598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77F0706-17FD-0042-9010-CE41E4823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30A879-5B3F-5D4C-8E4B-A113DA679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4172-871A-524E-A615-FCB7C4B4731B}" type="datetimeFigureOut">
              <a:rPr lang="nl-BE" smtClean="0"/>
              <a:t>20/02/18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2A1433-902F-DA45-A5C1-F3627FF2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E0130E-7A16-3E48-ACE9-6B4BA06D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8A79-1DAB-F145-8FE2-EDA00D2841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161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6C9724-43DA-2D44-A7C9-6DCB347D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FBFF311-EAA7-2147-A52B-D3DD54785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16CD6C-4086-164C-BCFD-94300ED9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4172-871A-524E-A615-FCB7C4B4731B}" type="datetimeFigureOut">
              <a:rPr lang="nl-BE" smtClean="0"/>
              <a:t>20/02/18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24D852-F0E7-3B49-A85E-165DCF1F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6A74D73-CD39-1444-99CD-EDA2D5CD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8A79-1DAB-F145-8FE2-EDA00D2841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865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3D9FD94-224F-024B-8B10-0442166F8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500F0B6-85E6-2245-9BDA-C45ABA567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29A5FD-B93B-AF4F-B6A8-ACE5C853E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4172-871A-524E-A615-FCB7C4B4731B}" type="datetimeFigureOut">
              <a:rPr lang="nl-BE" smtClean="0"/>
              <a:t>20/02/18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41B2A1-E9A2-0144-A92F-E396521B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F9BBD5C-1D96-D84E-90C5-2C9EB0D1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8A79-1DAB-F145-8FE2-EDA00D2841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197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5C01BA-DFB8-B649-A795-8A6D49BC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BD3B45-33A0-CF47-A09D-AAC770986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6371B8F-1F6F-4A48-A3E2-2E71DC40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4172-871A-524E-A615-FCB7C4B4731B}" type="datetimeFigureOut">
              <a:rPr lang="nl-BE" smtClean="0"/>
              <a:t>20/02/18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4A8C791-4C5F-7F41-8D05-296C766A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7A0AC48-F21A-7D41-8824-22F0986D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8A79-1DAB-F145-8FE2-EDA00D2841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55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88A51C-8DCD-204C-A6CA-A1CDFBCBD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41E687A-0D8E-5D49-AC1A-1F6FD3873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059748-8FA2-0E4D-B678-74741D33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4172-871A-524E-A615-FCB7C4B4731B}" type="datetimeFigureOut">
              <a:rPr lang="nl-BE" smtClean="0"/>
              <a:t>20/02/18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75C6D97-6573-834F-BA91-D9FD2DE0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43E730-2E1D-D24D-AD10-53879F23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8A79-1DAB-F145-8FE2-EDA00D2841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621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6C4D2-FB72-D34D-9F51-832C9092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3C682B-617F-F24F-97E2-AEA2A8C38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1CBDA1B-64C1-4141-A55E-7F04CA265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56C01FB-5D06-3046-A25C-EA5F40C3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4172-871A-524E-A615-FCB7C4B4731B}" type="datetimeFigureOut">
              <a:rPr lang="nl-BE" smtClean="0"/>
              <a:t>20/02/18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FB9876-22E1-064A-9F68-7CFBD3A6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26AF5AE-D4E3-684B-95F9-1257CE2A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8A79-1DAB-F145-8FE2-EDA00D2841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325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B9FB3-3C68-E34F-8509-5991A95D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1CA2B4E-F052-134D-ACFF-0691A6BF0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24CF8CB-9177-1B47-AA77-A96F45AF9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3A3B39A-FBB3-E543-B583-6E8D2107F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6972FE2-9B4F-7F48-8784-B577F1CFA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386DB34-3B1F-1A4A-8167-09C57DA54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4172-871A-524E-A615-FCB7C4B4731B}" type="datetimeFigureOut">
              <a:rPr lang="nl-BE" smtClean="0"/>
              <a:t>20/02/18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CAB7BE5-45EA-A546-A83F-CCE96F38A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6D277AF-5092-F34C-AEF1-15814235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8A79-1DAB-F145-8FE2-EDA00D2841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368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FE686-FE5B-2D48-8D94-FF6019F3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892FF8D-44F6-1748-A0D6-E39F0CF6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4172-871A-524E-A615-FCB7C4B4731B}" type="datetimeFigureOut">
              <a:rPr lang="nl-BE" smtClean="0"/>
              <a:t>20/02/18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29DD127-53A4-B949-8615-A6B860D9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258D0FA-CA4E-CA45-8C21-009FF657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8A79-1DAB-F145-8FE2-EDA00D2841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328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BCBD686-EBE0-D342-ADBF-E076EEE3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4172-871A-524E-A615-FCB7C4B4731B}" type="datetimeFigureOut">
              <a:rPr lang="nl-BE" smtClean="0"/>
              <a:t>20/02/18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4E83240-B609-7042-96BB-66C9E772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98B8878-AEB3-2E43-9BFE-AD015D23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8A79-1DAB-F145-8FE2-EDA00D2841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575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05EE78-DB3B-FC41-A11A-2C25B698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1B6468-2413-1B4E-9722-86AC7CB7E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DD0B9CD-0594-DE4B-8512-CAD86C68A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A71C0F-DF9D-3D42-BF55-9E33302F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4172-871A-524E-A615-FCB7C4B4731B}" type="datetimeFigureOut">
              <a:rPr lang="nl-BE" smtClean="0"/>
              <a:t>20/02/18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F925FB1-8724-164F-94EA-ECE51984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4EF7B6-22A3-7647-A67E-32A609EB0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8A79-1DAB-F145-8FE2-EDA00D2841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287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A3268-1F6E-084D-9CD1-ED162D17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54CA228-B555-6241-8A09-FCDBA3835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FE54C7B-00BF-6E4D-A4BF-537DB7E35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29DF6FB-2331-9046-85C2-CF3AF1B4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4172-871A-524E-A615-FCB7C4B4731B}" type="datetimeFigureOut">
              <a:rPr lang="nl-BE" smtClean="0"/>
              <a:t>20/02/18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53F76DD-44BB-2C48-8D5F-961BC31F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4F02CAB-2474-9B4A-A06C-EF0580F1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8A79-1DAB-F145-8FE2-EDA00D2841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32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721F327-98E9-5A43-ADB3-6B9BBC40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7AE63E2-5C76-ED4B-AC17-73FD27A35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D4A27ED-74E3-2A42-B9A5-1024846E0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14172-871A-524E-A615-FCB7C4B4731B}" type="datetimeFigureOut">
              <a:rPr lang="nl-BE" smtClean="0"/>
              <a:t>20/02/18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61690E-FDA3-734C-8B5D-88B4AF7AA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78C8AF6-1D48-2742-9003-DA54C8594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48A79-1DAB-F145-8FE2-EDA00D2841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304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de/Parrot-2500mAH-leistungsstarker-AR-Drone-Quadcopter-als-Bild-zeigen/dp/B01AJ2IEKQ/ref=sr_1_2?ie=UTF8&amp;qid=1519120162&amp;sr=8-2&amp;keywords=parrot+ar+drone+2.0+akku&amp;dpID=31q7rKKVc4L&amp;preST=_SY300_QL70_&amp;dpSrc=srch" TargetMode="External"/><Relationship Id="rId2" Type="http://schemas.openxmlformats.org/officeDocument/2006/relationships/hyperlink" Target="https://www.amazon.fr/gp/product/B00FS7SV1U/ref=ox_sc_act_title_1?smid=A1X6FK5RDHNB96&amp;psc=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dafruit.com/category/57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D45194-91C8-E54A-B4E8-49F99B4B0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VOP - Voorraadbeheer</a:t>
            </a:r>
          </a:p>
        </p:txBody>
      </p:sp>
    </p:spTree>
    <p:extLst>
      <p:ext uri="{BB962C8B-B14F-4D97-AF65-F5344CB8AC3E}">
        <p14:creationId xmlns:p14="http://schemas.microsoft.com/office/powerpoint/2010/main" val="207770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136E23-281C-B541-960A-0581970E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Load balancing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61987C-257A-0941-88E4-D838D140C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Power supply</a:t>
            </a:r>
          </a:p>
          <a:p>
            <a:r>
              <a:rPr lang="nl-BE" dirty="0"/>
              <a:t>Protocol Raspberry </a:t>
            </a:r>
            <a:r>
              <a:rPr lang="nl-BE" dirty="0">
                <a:sym typeface="Wingdings" pitchFamily="2" charset="2"/>
              </a:rPr>
              <a:t>&lt;-&gt; decawave (</a:t>
            </a:r>
            <a:r>
              <a:rPr lang="nl-BE" dirty="0"/>
              <a:t>I</a:t>
            </a:r>
            <a:r>
              <a:rPr lang="nl-BE" baseline="30000" dirty="0"/>
              <a:t>2</a:t>
            </a:r>
            <a:r>
              <a:rPr lang="nl-BE" dirty="0"/>
              <a:t>C/TWI)</a:t>
            </a:r>
          </a:p>
          <a:p>
            <a:r>
              <a:rPr lang="nl-BE" dirty="0"/>
              <a:t>Protocol drone &lt;-&gt; Raspberry (wifi/bluetooth)</a:t>
            </a:r>
          </a:p>
          <a:p>
            <a:r>
              <a:rPr lang="nl-BE" dirty="0"/>
              <a:t>Protocol Raspberry &lt;-&gt; Server (wifi)</a:t>
            </a:r>
          </a:p>
          <a:p>
            <a:r>
              <a:rPr lang="nl-BE" dirty="0"/>
              <a:t>UWB</a:t>
            </a:r>
          </a:p>
          <a:p>
            <a:r>
              <a:rPr lang="nl-BE" dirty="0"/>
              <a:t>Localization algoritms</a:t>
            </a:r>
          </a:p>
          <a:p>
            <a:r>
              <a:rPr lang="nl-BE" dirty="0"/>
              <a:t>Wifi mesh</a:t>
            </a:r>
          </a:p>
          <a:p>
            <a:r>
              <a:rPr lang="nl-BE" dirty="0"/>
              <a:t>Collisiondetection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4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EF8D04-7D57-F34C-887C-82700E4F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Drone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26238D53-7F6C-0F4F-B220-8F3CE57DD7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745563"/>
              </p:ext>
            </p:extLst>
          </p:nvPr>
        </p:nvGraphicFramePr>
        <p:xfrm>
          <a:off x="2106083" y="1690688"/>
          <a:ext cx="7979834" cy="19240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89917">
                  <a:extLst>
                    <a:ext uri="{9D8B030D-6E8A-4147-A177-3AD203B41FA5}">
                      <a16:colId xmlns:a16="http://schemas.microsoft.com/office/drawing/2014/main" val="4176759117"/>
                    </a:ext>
                  </a:extLst>
                </a:gridCol>
                <a:gridCol w="3989917">
                  <a:extLst>
                    <a:ext uri="{9D8B030D-6E8A-4147-A177-3AD203B41FA5}">
                      <a16:colId xmlns:a16="http://schemas.microsoft.com/office/drawing/2014/main" val="2796048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BE" sz="2400" dirty="0">
                          <a:effectLst/>
                        </a:rPr>
                        <a:t>Buy</a:t>
                      </a:r>
                      <a:endParaRPr lang="nl-BE" sz="2400" dirty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47625" marR="476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2400" dirty="0">
                          <a:effectLst/>
                        </a:rPr>
                        <a:t>DIY</a:t>
                      </a:r>
                      <a:endParaRPr lang="nl-BE" sz="2400" dirty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47625" marR="47625" marT="9525" marB="9525" anchor="ctr"/>
                </a:tc>
                <a:extLst>
                  <a:ext uri="{0D108BD9-81ED-4DB2-BD59-A6C34878D82A}">
                    <a16:rowId xmlns:a16="http://schemas.microsoft.com/office/drawing/2014/main" val="763675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BE" sz="2400" dirty="0">
                          <a:effectLst/>
                        </a:rPr>
                        <a:t>+ Easy</a:t>
                      </a:r>
                      <a:endParaRPr lang="nl-BE" sz="2400" dirty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47625" marR="476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2400" dirty="0">
                          <a:effectLst/>
                        </a:rPr>
                        <a:t>- Difficult</a:t>
                      </a:r>
                      <a:endParaRPr lang="nl-BE" sz="2400" dirty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47625" marR="47625" marT="9525" marB="9525" anchor="ctr"/>
                </a:tc>
                <a:extLst>
                  <a:ext uri="{0D108BD9-81ED-4DB2-BD59-A6C34878D82A}">
                    <a16:rowId xmlns:a16="http://schemas.microsoft.com/office/drawing/2014/main" val="604576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BE" sz="2400" dirty="0">
                          <a:effectLst/>
                        </a:rPr>
                        <a:t>+ Sensors available</a:t>
                      </a:r>
                      <a:endParaRPr lang="nl-BE" sz="2400" dirty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47625" marR="476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2400" dirty="0">
                          <a:effectLst/>
                        </a:rPr>
                        <a:t>- Programming</a:t>
                      </a:r>
                      <a:endParaRPr lang="nl-BE" sz="2400" dirty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47625" marR="47625" marT="9525" marB="9525" anchor="ctr"/>
                </a:tc>
                <a:extLst>
                  <a:ext uri="{0D108BD9-81ED-4DB2-BD59-A6C34878D82A}">
                    <a16:rowId xmlns:a16="http://schemas.microsoft.com/office/drawing/2014/main" val="1488275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BE" sz="2400" dirty="0">
                          <a:effectLst/>
                        </a:rPr>
                        <a:t>- To much extras </a:t>
                      </a:r>
                      <a:endParaRPr lang="nl-BE" sz="2400" dirty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47625" marR="476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2400" dirty="0">
                          <a:effectLst/>
                        </a:rPr>
                        <a:t>+ Personalised</a:t>
                      </a:r>
                      <a:endParaRPr lang="nl-BE" sz="2400" dirty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47625" marR="47625" marT="9525" marB="9525" anchor="ctr"/>
                </a:tc>
                <a:extLst>
                  <a:ext uri="{0D108BD9-81ED-4DB2-BD59-A6C34878D82A}">
                    <a16:rowId xmlns:a16="http://schemas.microsoft.com/office/drawing/2014/main" val="3873490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nl-BE" sz="2400" dirty="0">
                          <a:effectLst/>
                        </a:rPr>
                        <a:t>- Price</a:t>
                      </a:r>
                      <a:endParaRPr lang="nl-BE" sz="2400" dirty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47625" marR="476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2400" dirty="0">
                          <a:effectLst/>
                        </a:rPr>
                        <a:t>+ Price</a:t>
                      </a:r>
                      <a:endParaRPr lang="nl-BE" sz="2400" dirty="0">
                        <a:solidFill>
                          <a:schemeClr val="tx1"/>
                        </a:solidFill>
                        <a:effectLst/>
                        <a:latin typeface=".AppleSystemUIFont"/>
                      </a:endParaRPr>
                    </a:p>
                  </a:txBody>
                  <a:tcPr marL="47625" marR="47625" marT="9525" marB="9525" anchor="ctr"/>
                </a:tc>
                <a:extLst>
                  <a:ext uri="{0D108BD9-81ED-4DB2-BD59-A6C34878D82A}">
                    <a16:rowId xmlns:a16="http://schemas.microsoft.com/office/drawing/2014/main" val="1485415192"/>
                  </a:ext>
                </a:extLst>
              </a:tr>
            </a:tbl>
          </a:graphicData>
        </a:graphic>
      </p:graphicFrame>
      <p:sp>
        <p:nvSpPr>
          <p:cNvPr id="5" name="Tekstvak 4">
            <a:extLst>
              <a:ext uri="{FF2B5EF4-FFF2-40B4-BE49-F238E27FC236}">
                <a16:creationId xmlns:a16="http://schemas.microsoft.com/office/drawing/2014/main" id="{2DDE7942-47C1-9343-A4A9-E570926E6A7C}"/>
              </a:ext>
            </a:extLst>
          </p:cNvPr>
          <p:cNvSpPr txBox="1"/>
          <p:nvPr/>
        </p:nvSpPr>
        <p:spPr>
          <a:xfrm>
            <a:off x="2106083" y="4223808"/>
            <a:ext cx="589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dirty="0"/>
              <a:t>Conclusion =&gt; Buy one</a:t>
            </a:r>
          </a:p>
        </p:txBody>
      </p:sp>
    </p:spTree>
    <p:extLst>
      <p:ext uri="{BB962C8B-B14F-4D97-AF65-F5344CB8AC3E}">
        <p14:creationId xmlns:p14="http://schemas.microsoft.com/office/powerpoint/2010/main" val="286623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9E16D-C01B-0A47-9BD0-E9908E11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Parrot AR.Drone 2.0 Elite Edition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7D8B87DC-76A6-E24A-9A12-1FC32662E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260" y="1825625"/>
            <a:ext cx="6981480" cy="4351338"/>
          </a:xfrm>
        </p:spPr>
      </p:pic>
    </p:spTree>
    <p:extLst>
      <p:ext uri="{BB962C8B-B14F-4D97-AF65-F5344CB8AC3E}">
        <p14:creationId xmlns:p14="http://schemas.microsoft.com/office/powerpoint/2010/main" val="37167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0C959-05C9-184D-B71D-8A548FD0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 buy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CB43C5-3E0C-F247-AC2A-B4FB784B1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Drone (x2): </a:t>
            </a:r>
            <a:r>
              <a:rPr lang="nl-BE" dirty="0">
                <a:hlinkClick r:id="rId2"/>
              </a:rPr>
              <a:t>https://www.amazon.fr/gp/product/B00FS7SV1U/ref=ox_sc_act_title_1?smid=A1X6FK5RDHNB96&amp;psc=1</a:t>
            </a:r>
            <a:r>
              <a:rPr lang="nl-BE" dirty="0"/>
              <a:t> </a:t>
            </a:r>
          </a:p>
          <a:p>
            <a:endParaRPr lang="nl-BE" dirty="0"/>
          </a:p>
          <a:p>
            <a:r>
              <a:rPr lang="nl-BE" dirty="0"/>
              <a:t>Extra battery ? (</a:t>
            </a:r>
            <a:r>
              <a:rPr lang="nl-BE" dirty="0">
                <a:hlinkClick r:id="rId3"/>
              </a:rPr>
              <a:t>https://www.amazon.de/Parrot-2500mAH-leistungsstarker-AR-Drone-Quadcopter-als-Bild-zeigen/dp/B01AJ2IEKQ/ref=sr_1_2?ie=UTF8&amp;qid=1519120162&amp;sr=8-2&amp;keywords=parrot+ar+drone+2.0+akku&amp;dpID=31q7rKKVc4L&amp;preST=_SY300_QL70_&amp;dpSrc=srch</a:t>
            </a:r>
            <a:r>
              <a:rPr lang="nl-BE" dirty="0"/>
              <a:t>)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429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6187C-7318-2049-9018-E61B74B3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Battery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70D078-F7A6-4748-982F-1EA2D7ED5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Fly time = 15’ = 0,25h</a:t>
            </a:r>
          </a:p>
          <a:p>
            <a:r>
              <a:rPr lang="nl-BE" dirty="0"/>
              <a:t>LiPo battery </a:t>
            </a:r>
            <a:r>
              <a:rPr lang="nl-BE" dirty="0">
                <a:sym typeface="Wingdings" pitchFamily="2" charset="2"/>
              </a:rPr>
              <a:t> 3,7V 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Decawave peak current = ±150mA</a:t>
            </a:r>
          </a:p>
          <a:p>
            <a:r>
              <a:rPr lang="nl-BE" dirty="0"/>
              <a:t>Raspberry Pi zero W peak current = ± 200mA</a:t>
            </a:r>
          </a:p>
          <a:p>
            <a:r>
              <a:rPr lang="nl-BE" dirty="0"/>
              <a:t>Total = ±350mA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45092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D6255-9F1F-5E4E-A788-AB087C51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Battery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48565E-3752-E94C-9A05-FAA7FF94C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Decawave: 154mA * 3,6V = 0,55W</a:t>
            </a:r>
          </a:p>
          <a:p>
            <a:r>
              <a:rPr lang="nl-BE" dirty="0"/>
              <a:t>Raspberry Pi zero W: 150mA * 5V = 0,75W</a:t>
            </a:r>
          </a:p>
          <a:p>
            <a:r>
              <a:rPr lang="nl-BE" dirty="0"/>
              <a:t>Total power = 1,3W</a:t>
            </a:r>
          </a:p>
          <a:p>
            <a:endParaRPr lang="nl-BE" dirty="0"/>
          </a:p>
          <a:p>
            <a:r>
              <a:rPr lang="nl-BE" dirty="0"/>
              <a:t>Battery: 1,3W / 3,7V = 351mA</a:t>
            </a:r>
          </a:p>
          <a:p>
            <a:endParaRPr lang="nl-BE" dirty="0"/>
          </a:p>
          <a:p>
            <a:r>
              <a:rPr lang="nl-BE" dirty="0"/>
              <a:t>Fly time = 15’</a:t>
            </a:r>
          </a:p>
          <a:p>
            <a:r>
              <a:rPr lang="nl-BE" dirty="0"/>
              <a:t>Capacity = 351mA * 0,25h = 87,75mAh</a:t>
            </a:r>
          </a:p>
        </p:txBody>
      </p:sp>
    </p:spTree>
    <p:extLst>
      <p:ext uri="{BB962C8B-B14F-4D97-AF65-F5344CB8AC3E}">
        <p14:creationId xmlns:p14="http://schemas.microsoft.com/office/powerpoint/2010/main" val="85595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A2271-C122-3445-B79E-61554D87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Battery comparison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C5D9702A-654A-B546-AB64-E0B2FB7F2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2626193"/>
              </p:ext>
            </p:extLst>
          </p:nvPr>
        </p:nvGraphicFramePr>
        <p:xfrm>
          <a:off x="564444" y="1690688"/>
          <a:ext cx="11063112" cy="39342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43852">
                  <a:extLst>
                    <a:ext uri="{9D8B030D-6E8A-4147-A177-3AD203B41FA5}">
                      <a16:colId xmlns:a16="http://schemas.microsoft.com/office/drawing/2014/main" val="2149039862"/>
                    </a:ext>
                  </a:extLst>
                </a:gridCol>
                <a:gridCol w="1843852">
                  <a:extLst>
                    <a:ext uri="{9D8B030D-6E8A-4147-A177-3AD203B41FA5}">
                      <a16:colId xmlns:a16="http://schemas.microsoft.com/office/drawing/2014/main" val="1745950678"/>
                    </a:ext>
                  </a:extLst>
                </a:gridCol>
                <a:gridCol w="1843852">
                  <a:extLst>
                    <a:ext uri="{9D8B030D-6E8A-4147-A177-3AD203B41FA5}">
                      <a16:colId xmlns:a16="http://schemas.microsoft.com/office/drawing/2014/main" val="2902015837"/>
                    </a:ext>
                  </a:extLst>
                </a:gridCol>
                <a:gridCol w="1843852">
                  <a:extLst>
                    <a:ext uri="{9D8B030D-6E8A-4147-A177-3AD203B41FA5}">
                      <a16:colId xmlns:a16="http://schemas.microsoft.com/office/drawing/2014/main" val="2768192695"/>
                    </a:ext>
                  </a:extLst>
                </a:gridCol>
                <a:gridCol w="1843852">
                  <a:extLst>
                    <a:ext uri="{9D8B030D-6E8A-4147-A177-3AD203B41FA5}">
                      <a16:colId xmlns:a16="http://schemas.microsoft.com/office/drawing/2014/main" val="1852314947"/>
                    </a:ext>
                  </a:extLst>
                </a:gridCol>
                <a:gridCol w="1843852">
                  <a:extLst>
                    <a:ext uri="{9D8B030D-6E8A-4147-A177-3AD203B41FA5}">
                      <a16:colId xmlns:a16="http://schemas.microsoft.com/office/drawing/2014/main" val="3370192478"/>
                    </a:ext>
                  </a:extLst>
                </a:gridCol>
              </a:tblGrid>
              <a:tr h="444029"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u="none" strike="noStrike" dirty="0">
                          <a:effectLst/>
                        </a:rPr>
                        <a:t>Capaciteit (mAh)</a:t>
                      </a:r>
                      <a:endParaRPr lang="nl-B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2000" u="none" strike="noStrike" dirty="0">
                          <a:effectLst/>
                        </a:rPr>
                        <a:t>100</a:t>
                      </a:r>
                      <a:endParaRPr lang="nl-BE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2000" u="none" strike="noStrike" dirty="0">
                          <a:effectLst/>
                        </a:rPr>
                        <a:t>150</a:t>
                      </a:r>
                      <a:endParaRPr lang="nl-BE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2000" u="none" strike="noStrike" dirty="0">
                          <a:effectLst/>
                        </a:rPr>
                        <a:t>500</a:t>
                      </a:r>
                      <a:endParaRPr lang="nl-BE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2000" u="none" strike="noStrike" dirty="0">
                          <a:effectLst/>
                        </a:rPr>
                        <a:t>1200</a:t>
                      </a:r>
                      <a:endParaRPr lang="nl-BE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2000" u="none" strike="noStrike" dirty="0">
                          <a:effectLst/>
                        </a:rPr>
                        <a:t>2000</a:t>
                      </a:r>
                      <a:endParaRPr lang="nl-BE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1048183"/>
                  </a:ext>
                </a:extLst>
              </a:tr>
              <a:tr h="410163"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u="none" strike="noStrike" dirty="0">
                          <a:effectLst/>
                        </a:rPr>
                        <a:t>Voltage (V)</a:t>
                      </a:r>
                      <a:endParaRPr lang="nl-B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2000" u="none" strike="noStrike" dirty="0">
                          <a:effectLst/>
                        </a:rPr>
                        <a:t>3,7</a:t>
                      </a:r>
                      <a:endParaRPr lang="nl-BE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2000" u="none" strike="noStrike" dirty="0">
                          <a:effectLst/>
                        </a:rPr>
                        <a:t>3,7</a:t>
                      </a:r>
                      <a:endParaRPr lang="nl-BE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2000" u="none" strike="noStrike">
                          <a:effectLst/>
                        </a:rPr>
                        <a:t>3,7</a:t>
                      </a:r>
                      <a:endParaRPr lang="nl-BE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2000" u="none" strike="noStrike">
                          <a:effectLst/>
                        </a:rPr>
                        <a:t>3,7</a:t>
                      </a:r>
                      <a:endParaRPr lang="nl-BE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2000" u="none" strike="noStrike">
                          <a:effectLst/>
                        </a:rPr>
                        <a:t>3,7</a:t>
                      </a:r>
                      <a:endParaRPr lang="nl-BE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2192986"/>
                  </a:ext>
                </a:extLst>
              </a:tr>
              <a:tr h="410163"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u="none" strike="noStrike" dirty="0">
                          <a:effectLst/>
                        </a:rPr>
                        <a:t>Power Lead Length (mm)</a:t>
                      </a:r>
                      <a:endParaRPr lang="nl-B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2000" u="none" strike="noStrike">
                          <a:effectLst/>
                        </a:rPr>
                        <a:t>105</a:t>
                      </a:r>
                      <a:endParaRPr lang="nl-BE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2000" u="none" strike="noStrike" dirty="0">
                          <a:effectLst/>
                        </a:rPr>
                        <a:t>127,5</a:t>
                      </a:r>
                      <a:endParaRPr lang="nl-BE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2000" u="none" strike="noStrike" dirty="0">
                          <a:effectLst/>
                        </a:rPr>
                        <a:t>80</a:t>
                      </a:r>
                      <a:endParaRPr lang="nl-BE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BE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nl-BE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9658410"/>
                  </a:ext>
                </a:extLst>
              </a:tr>
              <a:tr h="410163"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u="none" strike="noStrike" dirty="0">
                          <a:effectLst/>
                        </a:rPr>
                        <a:t>Heigth (mm)</a:t>
                      </a:r>
                      <a:endParaRPr lang="nl-B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2000" u="none" strike="noStrike" dirty="0">
                          <a:effectLst/>
                        </a:rPr>
                        <a:t>11,5</a:t>
                      </a:r>
                      <a:endParaRPr lang="nl-BE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2000" u="none" strike="noStrike">
                          <a:effectLst/>
                        </a:rPr>
                        <a:t>19,75</a:t>
                      </a:r>
                      <a:endParaRPr lang="nl-BE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2000" u="none" strike="noStrike" dirty="0">
                          <a:effectLst/>
                        </a:rPr>
                        <a:t>29</a:t>
                      </a:r>
                      <a:endParaRPr lang="nl-BE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2000" u="none" strike="noStrike">
                          <a:effectLst/>
                        </a:rPr>
                        <a:t>34</a:t>
                      </a:r>
                      <a:endParaRPr lang="nl-BE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2000" u="none" strike="noStrike">
                          <a:effectLst/>
                        </a:rPr>
                        <a:t>60</a:t>
                      </a:r>
                      <a:endParaRPr lang="nl-BE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7412121"/>
                  </a:ext>
                </a:extLst>
              </a:tr>
              <a:tr h="410163"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u="none" strike="noStrike" dirty="0">
                          <a:effectLst/>
                        </a:rPr>
                        <a:t>Width (mm)</a:t>
                      </a:r>
                      <a:endParaRPr lang="nl-B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2000" u="none" strike="noStrike" dirty="0">
                          <a:effectLst/>
                        </a:rPr>
                        <a:t>31</a:t>
                      </a:r>
                      <a:endParaRPr lang="nl-BE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2000" u="none" strike="noStrike">
                          <a:effectLst/>
                        </a:rPr>
                        <a:t>26,02</a:t>
                      </a:r>
                      <a:endParaRPr lang="nl-BE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2000" u="none" strike="noStrike">
                          <a:effectLst/>
                        </a:rPr>
                        <a:t>36</a:t>
                      </a:r>
                      <a:endParaRPr lang="nl-BE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2000" u="none" strike="noStrike" dirty="0">
                          <a:effectLst/>
                        </a:rPr>
                        <a:t>62</a:t>
                      </a:r>
                      <a:endParaRPr lang="nl-BE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2000" u="none" strike="noStrike">
                          <a:effectLst/>
                        </a:rPr>
                        <a:t>36</a:t>
                      </a:r>
                      <a:endParaRPr lang="nl-BE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0521273"/>
                  </a:ext>
                </a:extLst>
              </a:tr>
              <a:tr h="410163"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u="none" strike="noStrike" dirty="0">
                          <a:effectLst/>
                        </a:rPr>
                        <a:t>Thickness (mm)</a:t>
                      </a:r>
                      <a:endParaRPr lang="nl-B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2000" u="none" strike="noStrike" dirty="0">
                          <a:effectLst/>
                        </a:rPr>
                        <a:t>3,8</a:t>
                      </a:r>
                      <a:endParaRPr lang="nl-BE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2000" u="none" strike="noStrike" dirty="0">
                          <a:effectLst/>
                        </a:rPr>
                        <a:t>3,8</a:t>
                      </a:r>
                      <a:endParaRPr lang="nl-BE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2000" u="none" strike="noStrike" dirty="0">
                          <a:effectLst/>
                        </a:rPr>
                        <a:t>4,75</a:t>
                      </a:r>
                      <a:endParaRPr lang="nl-BE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2000" u="none" strike="noStrike" dirty="0">
                          <a:effectLst/>
                        </a:rPr>
                        <a:t>5</a:t>
                      </a:r>
                      <a:endParaRPr lang="nl-BE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2000" u="none" strike="noStrike">
                          <a:effectLst/>
                        </a:rPr>
                        <a:t>7</a:t>
                      </a:r>
                      <a:endParaRPr lang="nl-BE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875279"/>
                  </a:ext>
                </a:extLst>
              </a:tr>
              <a:tr h="410163"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u="none" strike="noStrike" dirty="0">
                          <a:effectLst/>
                        </a:rPr>
                        <a:t>Volume (mm</a:t>
                      </a:r>
                      <a:r>
                        <a:rPr lang="nl-BE" sz="2000" u="none" strike="noStrike" baseline="30000" dirty="0">
                          <a:effectLst/>
                        </a:rPr>
                        <a:t>3</a:t>
                      </a:r>
                      <a:r>
                        <a:rPr lang="nl-BE" sz="2000" u="none" strike="noStrike" dirty="0">
                          <a:effectLst/>
                        </a:rPr>
                        <a:t>)</a:t>
                      </a:r>
                      <a:endParaRPr lang="nl-B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2000" u="none" strike="noStrike">
                          <a:effectLst/>
                        </a:rPr>
                        <a:t>1354,7</a:t>
                      </a:r>
                      <a:endParaRPr lang="nl-BE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2000" u="none" strike="noStrike">
                          <a:effectLst/>
                        </a:rPr>
                        <a:t>1952,801</a:t>
                      </a:r>
                      <a:endParaRPr lang="nl-BE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2000" u="none" strike="noStrike">
                          <a:effectLst/>
                        </a:rPr>
                        <a:t>4959</a:t>
                      </a:r>
                      <a:endParaRPr lang="nl-BE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2000" u="none" strike="noStrike" dirty="0">
                          <a:effectLst/>
                        </a:rPr>
                        <a:t>10540</a:t>
                      </a:r>
                      <a:endParaRPr lang="nl-BE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2000" u="none" strike="noStrike">
                          <a:effectLst/>
                        </a:rPr>
                        <a:t>15120</a:t>
                      </a:r>
                      <a:endParaRPr lang="nl-BE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3672927"/>
                  </a:ext>
                </a:extLst>
              </a:tr>
              <a:tr h="410163"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u="none" strike="noStrike" dirty="0">
                          <a:effectLst/>
                        </a:rPr>
                        <a:t>Mass (g)</a:t>
                      </a:r>
                      <a:endParaRPr lang="nl-B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2000" u="none" strike="noStrike">
                          <a:effectLst/>
                        </a:rPr>
                        <a:t>3</a:t>
                      </a:r>
                      <a:endParaRPr lang="nl-BE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2000" u="none" strike="noStrike">
                          <a:effectLst/>
                        </a:rPr>
                        <a:t>4,65</a:t>
                      </a:r>
                      <a:endParaRPr lang="nl-BE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2000" u="none" strike="noStrike" dirty="0">
                          <a:effectLst/>
                        </a:rPr>
                        <a:t>10,5</a:t>
                      </a:r>
                      <a:endParaRPr lang="nl-BE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2000" u="none" strike="noStrike" dirty="0">
                          <a:effectLst/>
                        </a:rPr>
                        <a:t>23</a:t>
                      </a:r>
                      <a:endParaRPr lang="nl-BE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2000" u="none" strike="noStrike" dirty="0">
                          <a:effectLst/>
                        </a:rPr>
                        <a:t>34</a:t>
                      </a:r>
                      <a:endParaRPr lang="nl-BE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7769385"/>
                  </a:ext>
                </a:extLst>
              </a:tr>
              <a:tr h="410163"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u="none" strike="noStrike" dirty="0">
                          <a:effectLst/>
                        </a:rPr>
                        <a:t>Price ($)</a:t>
                      </a:r>
                      <a:endParaRPr lang="nl-B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2000" u="none" strike="noStrike">
                          <a:effectLst/>
                        </a:rPr>
                        <a:t>5,95</a:t>
                      </a:r>
                      <a:endParaRPr lang="nl-BE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2000" u="none" strike="noStrike">
                          <a:effectLst/>
                        </a:rPr>
                        <a:t>5,95</a:t>
                      </a:r>
                      <a:endParaRPr lang="nl-BE" sz="2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2000" u="none" strike="noStrike" dirty="0">
                          <a:effectLst/>
                        </a:rPr>
                        <a:t>7,95</a:t>
                      </a:r>
                      <a:endParaRPr lang="nl-BE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2000" u="none" strike="noStrike" dirty="0">
                          <a:effectLst/>
                        </a:rPr>
                        <a:t>9,95</a:t>
                      </a:r>
                      <a:endParaRPr lang="nl-BE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2000" u="none" strike="noStrike" dirty="0">
                          <a:effectLst/>
                        </a:rPr>
                        <a:t>12,5</a:t>
                      </a:r>
                      <a:endParaRPr lang="nl-BE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1627514"/>
                  </a:ext>
                </a:extLst>
              </a:tr>
            </a:tbl>
          </a:graphicData>
        </a:graphic>
      </p:graphicFrame>
      <p:sp>
        <p:nvSpPr>
          <p:cNvPr id="5" name="Tekstvak 4">
            <a:extLst>
              <a:ext uri="{FF2B5EF4-FFF2-40B4-BE49-F238E27FC236}">
                <a16:creationId xmlns:a16="http://schemas.microsoft.com/office/drawing/2014/main" id="{24F250F3-13C6-1A48-B038-D2D09DBE28A9}"/>
              </a:ext>
            </a:extLst>
          </p:cNvPr>
          <p:cNvSpPr txBox="1"/>
          <p:nvPr/>
        </p:nvSpPr>
        <p:spPr>
          <a:xfrm>
            <a:off x="564444" y="5791200"/>
            <a:ext cx="1106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hlinkClick r:id="rId2"/>
              </a:rPr>
              <a:t>Source: https://www.adafruit.com/category/574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3142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E3C42-5CC3-D14A-9F5E-32A17DC2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Questions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D241C2-5423-5A4F-9E76-CB77E5476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Hoe moeten we de raspberry en de decawave voeden met 1 batterij?</a:t>
            </a:r>
          </a:p>
          <a:p>
            <a:r>
              <a:rPr lang="nl-BE" dirty="0"/>
              <a:t>Wat is de bedoeling van de LiPo SHIM/Zero Lipo?</a:t>
            </a:r>
          </a:p>
          <a:p>
            <a:r>
              <a:rPr lang="nl-BE" dirty="0"/>
              <a:t>Moeten wij nog een tussenstuk voorzien die de 3,7V omzet naar 5V om de Raspberry Pi Zero W te voeden?</a:t>
            </a:r>
          </a:p>
          <a:p>
            <a:r>
              <a:rPr lang="nl-BE" dirty="0"/>
              <a:t>Visualisatie, hoe moeten we het visueel mogelijk maken om de drone aan te sturen?</a:t>
            </a:r>
          </a:p>
        </p:txBody>
      </p:sp>
    </p:spTree>
    <p:extLst>
      <p:ext uri="{BB962C8B-B14F-4D97-AF65-F5344CB8AC3E}">
        <p14:creationId xmlns:p14="http://schemas.microsoft.com/office/powerpoint/2010/main" val="374262502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401</Words>
  <Application>Microsoft Macintosh PowerPoint</Application>
  <PresentationFormat>Breedbeeld</PresentationFormat>
  <Paragraphs>103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5" baseType="lpstr">
      <vt:lpstr>.AppleSystemUIFont</vt:lpstr>
      <vt:lpstr>Arial</vt:lpstr>
      <vt:lpstr>Calibri</vt:lpstr>
      <vt:lpstr>Calibri Light</vt:lpstr>
      <vt:lpstr>Wingdings</vt:lpstr>
      <vt:lpstr>Kantoorthema</vt:lpstr>
      <vt:lpstr>VOP - Voorraadbeheer</vt:lpstr>
      <vt:lpstr>Load balancing</vt:lpstr>
      <vt:lpstr>Drone</vt:lpstr>
      <vt:lpstr>Parrot AR.Drone 2.0 Elite Edition</vt:lpstr>
      <vt:lpstr>To buy</vt:lpstr>
      <vt:lpstr>Battery</vt:lpstr>
      <vt:lpstr>Battery</vt:lpstr>
      <vt:lpstr>Battery comparison</vt:lpstr>
      <vt:lpstr>Questions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VOP - Voorraadbeheer</dc:title>
  <dc:creator>Bram De Smet</dc:creator>
  <cp:lastModifiedBy>Bram De Smet</cp:lastModifiedBy>
  <cp:revision>14</cp:revision>
  <dcterms:created xsi:type="dcterms:W3CDTF">2018-02-20T08:13:22Z</dcterms:created>
  <dcterms:modified xsi:type="dcterms:W3CDTF">2018-02-20T10:12:14Z</dcterms:modified>
</cp:coreProperties>
</file>