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9" r:id="rId2"/>
    <p:sldId id="256" r:id="rId3"/>
    <p:sldId id="260" r:id="rId4"/>
    <p:sldId id="265" r:id="rId5"/>
    <p:sldId id="299" r:id="rId6"/>
    <p:sldId id="294" r:id="rId7"/>
    <p:sldId id="289" r:id="rId8"/>
    <p:sldId id="288" r:id="rId9"/>
    <p:sldId id="296" r:id="rId10"/>
    <p:sldId id="297" r:id="rId11"/>
    <p:sldId id="298" r:id="rId12"/>
    <p:sldId id="269" r:id="rId13"/>
    <p:sldId id="271" r:id="rId14"/>
    <p:sldId id="266" r:id="rId1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60591" autoAdjust="0"/>
  </p:normalViewPr>
  <p:slideViewPr>
    <p:cSldViewPr snapToGrid="0" showGuides="1">
      <p:cViewPr varScale="1">
        <p:scale>
          <a:sx n="29" d="100"/>
          <a:sy n="29" d="100"/>
        </p:scale>
        <p:origin x="1808" y="40"/>
      </p:cViewPr>
      <p:guideLst>
        <p:guide orient="horz" pos="3072"/>
        <p:guide pos="5461"/>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08/03/2018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3237113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Tot slot geven we u nog de initiële planning mee.</a:t>
            </a:r>
          </a:p>
          <a:p>
            <a:endParaRPr lang="nl-BE" dirty="0"/>
          </a:p>
          <a:p>
            <a:r>
              <a:rPr lang="nl-BE" dirty="0"/>
              <a:t>De planning is opgedeeld in 13 weken, nl. de 12 lesweken en de inhaalweek.</a:t>
            </a:r>
          </a:p>
          <a:p>
            <a:endParaRPr lang="nl-BE" dirty="0"/>
          </a:p>
          <a:p>
            <a:r>
              <a:rPr lang="nl-BE" dirty="0"/>
              <a:t>In het begin focussen we op de hardware en vervolgens krijgt het software-aspect de aandacht.</a:t>
            </a:r>
          </a:p>
          <a:p>
            <a:endParaRPr lang="nl-BE" dirty="0"/>
          </a:p>
          <a:p>
            <a:r>
              <a:rPr lang="nl-BE" dirty="0"/>
              <a:t>We hebben ons voor elke taak opgesplitst in een groepjes van 2 personen. Zo kunnen we elkaars mening vragen en daar op inspelen. Elke kleur op de planning heeft dan ook een betekenis.</a:t>
            </a:r>
          </a:p>
          <a:p>
            <a:r>
              <a:rPr lang="nl-BE" dirty="0"/>
              <a:t>Vb. Bram en mezelf geven presentatie 1, dus wij zijn het groenachtige kleur.</a:t>
            </a:r>
          </a:p>
          <a:p>
            <a:endParaRPr lang="nl-BE" dirty="0"/>
          </a:p>
          <a:p>
            <a:r>
              <a:rPr lang="nl-BE" dirty="0"/>
              <a:t>Tijdens de eerste 2 weken hebben we de hardware samengesteld en besteld. Die orders worden in de komende week geleverd. Sinds gisteren is onze drone toegekomen en eerder vandaag hebben we die dan ook uitvoerig getest.</a:t>
            </a:r>
          </a:p>
          <a:p>
            <a:endParaRPr lang="nl-BE" dirty="0"/>
          </a:p>
          <a:p>
            <a:r>
              <a:rPr lang="nl-BE" dirty="0"/>
              <a:t>Momenteel is het UWB aspect  ook grotendeels achter de rug en tegen het eind van volgende week moet het hardware-aspect volledig afgerond zijn.</a:t>
            </a:r>
          </a:p>
          <a:p>
            <a:endParaRPr lang="nl-BE" dirty="0"/>
          </a:p>
          <a:p>
            <a:r>
              <a:rPr lang="nl-BE" dirty="0"/>
              <a:t>Het aansturen van de drone is een taak van lange adem en kreeg dan ook het meeste tijd toegekend.</a:t>
            </a:r>
          </a:p>
          <a:p>
            <a:r>
              <a:rPr lang="nl-BE" dirty="0"/>
              <a:t>De full-mesh, waarbij meerdere drones door het magazijn vliegen en onderling communiceren is een uitbreiding, waarvan we nog niet weten of we er ooit toe zullen komen.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73607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r>
              <a:rPr lang="en-US" dirty="0"/>
              <a:t>.</a:t>
            </a:r>
          </a:p>
          <a:p>
            <a:r>
              <a:rPr lang="en-US" dirty="0" err="1"/>
              <a:t>Ik</a:t>
            </a:r>
            <a:r>
              <a:rPr lang="en-US" dirty="0"/>
              <a:t> hoop </a:t>
            </a:r>
            <a:r>
              <a:rPr lang="en-US" dirty="0" err="1"/>
              <a:t>dat</a:t>
            </a:r>
            <a:r>
              <a:rPr lang="en-US" dirty="0"/>
              <a:t> we u </a:t>
            </a:r>
            <a:r>
              <a:rPr lang="en-US" dirty="0" err="1"/>
              <a:t>iets</a:t>
            </a:r>
            <a:r>
              <a:rPr lang="en-US" dirty="0"/>
              <a:t> </a:t>
            </a:r>
            <a:r>
              <a:rPr lang="en-US" dirty="0" err="1"/>
              <a:t>hebben</a:t>
            </a:r>
            <a:r>
              <a:rPr lang="en-US" dirty="0"/>
              <a:t> </a:t>
            </a:r>
            <a:r>
              <a:rPr lang="en-US" dirty="0" err="1"/>
              <a:t>kunnen</a:t>
            </a:r>
            <a:r>
              <a:rPr lang="en-US" dirty="0"/>
              <a:t> </a:t>
            </a:r>
            <a:r>
              <a:rPr lang="en-US" dirty="0" err="1"/>
              <a:t>bijbrengen</a:t>
            </a:r>
            <a:r>
              <a:rPr lang="en-US" dirty="0"/>
              <a:t> over </a:t>
            </a:r>
            <a:r>
              <a:rPr lang="en-US" dirty="0" err="1"/>
              <a:t>ons</a:t>
            </a:r>
            <a:r>
              <a:rPr lang="en-US" dirty="0"/>
              <a:t> project.</a:t>
            </a:r>
          </a:p>
          <a:p>
            <a:r>
              <a:rPr lang="en-US" dirty="0" err="1"/>
              <a:t>Als</a:t>
            </a:r>
            <a:r>
              <a:rPr lang="en-US" dirty="0"/>
              <a:t> </a:t>
            </a:r>
            <a:r>
              <a:rPr lang="en-US" dirty="0" err="1"/>
              <a:t>er</a:t>
            </a:r>
            <a:r>
              <a:rPr lang="en-US" dirty="0"/>
              <a:t> </a:t>
            </a:r>
            <a:r>
              <a:rPr lang="en-US" dirty="0" err="1"/>
              <a:t>nog</a:t>
            </a:r>
            <a:r>
              <a:rPr lang="en-US" dirty="0"/>
              <a:t> </a:t>
            </a:r>
            <a:r>
              <a:rPr lang="en-US" dirty="0" err="1"/>
              <a:t>vragen</a:t>
            </a:r>
            <a:r>
              <a:rPr lang="en-US" dirty="0"/>
              <a:t> </a:t>
            </a:r>
            <a:r>
              <a:rPr lang="en-US" dirty="0" err="1"/>
              <a:t>zijn</a:t>
            </a:r>
            <a:r>
              <a:rPr lang="en-US" dirty="0"/>
              <a:t> </a:t>
            </a:r>
            <a:r>
              <a:rPr lang="en-US" dirty="0" err="1"/>
              <a:t>mogen</a:t>
            </a:r>
            <a:r>
              <a:rPr lang="en-US" dirty="0"/>
              <a:t> die nu </a:t>
            </a:r>
            <a:r>
              <a:rPr lang="en-US" dirty="0" err="1"/>
              <a:t>gesteld</a:t>
            </a:r>
            <a:r>
              <a:rPr lang="en-US" dirty="0"/>
              <a:t> </a:t>
            </a:r>
            <a:r>
              <a:rPr lang="en-US" dirty="0" err="1"/>
              <a:t>worden</a:t>
            </a:r>
            <a:r>
              <a:rPr lang="en-US" dirty="0"/>
              <a:t>.</a:t>
            </a:r>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62483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Voorraden beheren in een magazijn.</a:t>
            </a:r>
          </a:p>
          <a:p>
            <a:r>
              <a:rPr lang="nl-BE" dirty="0"/>
              <a:t>Nu handmatig barcodes scannen </a:t>
            </a:r>
            <a:r>
              <a:rPr lang="nl-BE" dirty="0">
                <a:sym typeface="Wingdings" pitchFamily="2" charset="2"/>
              </a:rPr>
              <a:t> traag, duur en gevaarlijk</a:t>
            </a:r>
          </a:p>
          <a:p>
            <a:endParaRPr lang="nl-BE" dirty="0">
              <a:sym typeface="Wingdings" pitchFamily="2" charset="2"/>
            </a:endParaRPr>
          </a:p>
          <a:p>
            <a:r>
              <a:rPr lang="nl-BE" dirty="0">
                <a:sym typeface="Wingdings" pitchFamily="2" charset="2"/>
              </a:rPr>
              <a:t>Oplossing  Automatisch aangestuurde drones die via een camera de barcodes kunnen inscannen</a:t>
            </a:r>
          </a:p>
          <a:p>
            <a:endParaRPr lang="nl-BE" dirty="0">
              <a:sym typeface="Wingdings" pitchFamily="2" charset="2"/>
            </a:endParaRPr>
          </a:p>
          <a:p>
            <a:r>
              <a:rPr lang="nl-BE" dirty="0">
                <a:sym typeface="Wingdings" pitchFamily="2" charset="2"/>
              </a:rPr>
              <a:t>WIJ  De basis, drone autonoom een vooraf bepaalde route laten vliegen in een magazijn. </a:t>
            </a:r>
          </a:p>
          <a:p>
            <a:r>
              <a:rPr lang="nl-BE">
                <a:sym typeface="Wingdings" pitchFamily="2" charset="2"/>
              </a:rPr>
              <a:t>Hierbij moeten we ook in real time de locatie van de drone kennen.</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54187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8471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Project samengevat op één dia</a:t>
            </a:r>
          </a:p>
          <a:p>
            <a:endParaRPr lang="nl-BE" dirty="0"/>
          </a:p>
          <a:p>
            <a:r>
              <a:rPr lang="nl-BE" dirty="0"/>
              <a:t>Drone </a:t>
            </a:r>
          </a:p>
          <a:p>
            <a:r>
              <a:rPr lang="nl-BE" dirty="0"/>
              <a:t>Raspberry Pi Zero W </a:t>
            </a:r>
            <a:r>
              <a:rPr lang="nl-BE" dirty="0">
                <a:sym typeface="Wingdings" pitchFamily="2" charset="2"/>
              </a:rPr>
              <a:t> De controller, kleine computer</a:t>
            </a:r>
            <a:endParaRPr lang="nl-BE" dirty="0"/>
          </a:p>
          <a:p>
            <a:r>
              <a:rPr lang="nl-BE" dirty="0"/>
              <a:t>LiPo Batterij </a:t>
            </a:r>
            <a:r>
              <a:rPr lang="nl-BE" dirty="0">
                <a:sym typeface="Wingdings" pitchFamily="2" charset="2"/>
              </a:rPr>
              <a:t> De controller van stroom voorzien</a:t>
            </a:r>
            <a:endParaRPr lang="nl-BE" dirty="0"/>
          </a:p>
          <a:p>
            <a:r>
              <a:rPr lang="nl-BE" dirty="0"/>
              <a:t>MQTT Server </a:t>
            </a:r>
            <a:r>
              <a:rPr lang="nl-BE" dirty="0">
                <a:sym typeface="Wingdings" pitchFamily="2" charset="2"/>
              </a:rPr>
              <a:t> Komt later aan bod</a:t>
            </a:r>
            <a:endParaRPr lang="nl-BE" dirty="0"/>
          </a:p>
          <a:p>
            <a:endParaRPr lang="nl-BE" dirty="0"/>
          </a:p>
          <a:p>
            <a:r>
              <a:rPr lang="nl-BE" dirty="0"/>
              <a:t>Bram: </a:t>
            </a:r>
          </a:p>
          <a:p>
            <a:r>
              <a:rPr lang="nl-BE" dirty="0"/>
              <a:t>Pozyx tags en anchers </a:t>
            </a:r>
          </a:p>
          <a:p>
            <a:r>
              <a:rPr lang="nl-BE" dirty="0"/>
              <a:t>Theorie: Exact een route aan de drone meegeven vanaf een gekende locatie</a:t>
            </a:r>
          </a:p>
          <a:p>
            <a:r>
              <a:rPr lang="nl-BE" dirty="0"/>
              <a:t>Praktijk: Onhaalbaar </a:t>
            </a:r>
            <a:r>
              <a:rPr lang="nl-BE" dirty="0">
                <a:sym typeface="Wingdings" pitchFamily="2" charset="2"/>
              </a:rPr>
              <a:t> Ongekende obstakels, een ventilatieschacht etc.</a:t>
            </a:r>
          </a:p>
          <a:p>
            <a:r>
              <a:rPr lang="nl-BE" dirty="0">
                <a:sym typeface="Wingdings" pitchFamily="2" charset="2"/>
              </a:rPr>
              <a:t>Locatie is belangrijk</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51392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Denken aan locatie </a:t>
            </a:r>
            <a:r>
              <a:rPr lang="nl-BE" dirty="0">
                <a:sym typeface="Wingdings" pitchFamily="2" charset="2"/>
              </a:rPr>
              <a:t> Gps, wifi, bluetooth  Te onnauwkeurig</a:t>
            </a:r>
          </a:p>
          <a:p>
            <a:r>
              <a:rPr lang="nl-BE" dirty="0">
                <a:sym typeface="Wingdings" pitchFamily="2" charset="2"/>
              </a:rPr>
              <a:t>Ons doel is om drone tussen rekken op 2m afstand te laten vliegen</a:t>
            </a:r>
          </a:p>
          <a:p>
            <a:endParaRPr lang="nl-BE" dirty="0">
              <a:sym typeface="Wingdings" pitchFamily="2" charset="2"/>
            </a:endParaRPr>
          </a:p>
          <a:p>
            <a:r>
              <a:rPr lang="nl-BE" dirty="0">
                <a:sym typeface="Wingdings" pitchFamily="2" charset="2"/>
              </a:rPr>
              <a:t>Oplossing UWB</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317663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Ankers op gekende locaties</a:t>
            </a:r>
          </a:p>
          <a:p>
            <a:r>
              <a:rPr lang="nl-BE" dirty="0"/>
              <a:t>Tag aan de Raspberry Pi op de drone</a:t>
            </a:r>
          </a:p>
          <a:p>
            <a:endParaRPr lang="nl-BE" dirty="0"/>
          </a:p>
          <a:p>
            <a:r>
              <a:rPr lang="nl-BE" dirty="0"/>
              <a:t>Tag spreekt om de beurt ankers aan, en weet hierdoor de afstand tot een bepaald punt in het magazijn</a:t>
            </a:r>
          </a:p>
          <a:p>
            <a:endParaRPr lang="nl-BE" dirty="0"/>
          </a:p>
          <a:p>
            <a:r>
              <a:rPr lang="nl-BE" dirty="0"/>
              <a:t>Eerst gekozen voor Pozyx, want was direct beschikbaar</a:t>
            </a:r>
          </a:p>
          <a:p>
            <a:r>
              <a:rPr lang="nl-BE" dirty="0"/>
              <a:t>Toekomst: misschien DecaWave DWM1001, + kleiner, goedkoper, lichter</a:t>
            </a:r>
          </a:p>
          <a:p>
            <a:endParaRPr lang="nl-BE" dirty="0"/>
          </a:p>
          <a:p>
            <a:r>
              <a:rPr lang="nl-BE" dirty="0"/>
              <a:t>Gewicht? Onze drone niet extreem belangrijk, maar uitbereiden naar kleinere drones wel.. </a:t>
            </a:r>
          </a:p>
          <a:p>
            <a:r>
              <a:rPr lang="nl-BE" dirty="0"/>
              <a:t>Stabiliteit, vliegtijd</a:t>
            </a: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41867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Afstanden </a:t>
            </a:r>
            <a:r>
              <a:rPr lang="nl-BE" dirty="0">
                <a:sym typeface="Wingdings" pitchFamily="2" charset="2"/>
              </a:rPr>
              <a:t>naar positie</a:t>
            </a:r>
          </a:p>
          <a:p>
            <a:endParaRPr lang="nl-BE" dirty="0">
              <a:sym typeface="Wingdings" pitchFamily="2" charset="2"/>
            </a:endParaRP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401550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Afstanden komen binnen op Raspberry Pi</a:t>
            </a:r>
          </a:p>
          <a:p>
            <a:endParaRPr lang="nl-BE" dirty="0"/>
          </a:p>
          <a:p>
            <a:r>
              <a:rPr lang="nl-BE" dirty="0"/>
              <a:t>Berekeningen verschuiven naar MQTT (=Message Queuing Telemetry Transport) server via wifi</a:t>
            </a:r>
          </a:p>
          <a:p>
            <a:endParaRPr lang="nl-BE" dirty="0"/>
          </a:p>
          <a:p>
            <a:r>
              <a:rPr lang="nl-BE" dirty="0"/>
              <a:t>Wie? Broker </a:t>
            </a:r>
            <a:r>
              <a:rPr lang="nl-BE" dirty="0">
                <a:sym typeface="Wingdings" pitchFamily="2" charset="2"/>
              </a:rPr>
              <a:t> Clients</a:t>
            </a:r>
          </a:p>
          <a:p>
            <a:r>
              <a:rPr lang="nl-BE" dirty="0">
                <a:sym typeface="Wingdings" pitchFamily="2" charset="2"/>
              </a:rPr>
              <a:t>Methoden? Publish  Subscribe</a:t>
            </a:r>
          </a:p>
          <a:p>
            <a:r>
              <a:rPr lang="nl-BE" dirty="0">
                <a:sym typeface="Wingdings" pitchFamily="2" charset="2"/>
              </a:rPr>
              <a:t>Topics? Ranging  Position </a:t>
            </a:r>
          </a:p>
          <a:p>
            <a:endParaRPr lang="nl-BE" dirty="0">
              <a:sym typeface="Wingdings" pitchFamily="2" charset="2"/>
            </a:endParaRPr>
          </a:p>
          <a:p>
            <a:r>
              <a:rPr lang="nl-BE" dirty="0">
                <a:sym typeface="Wingdings" pitchFamily="2" charset="2"/>
              </a:rPr>
              <a:t>Ander software matig concept m.b.t. Snelheid</a:t>
            </a:r>
          </a:p>
          <a:p>
            <a:r>
              <a:rPr lang="nl-BE" dirty="0">
                <a:sym typeface="Wingdings" pitchFamily="2" charset="2"/>
              </a:rPr>
              <a:t>Niet altijd alle ankers sturen, maar een selectie maken</a:t>
            </a:r>
          </a:p>
          <a:p>
            <a:endParaRPr lang="nl-BE" dirty="0">
              <a:sym typeface="Wingdings" pitchFamily="2" charset="2"/>
            </a:endParaRPr>
          </a:p>
          <a:p>
            <a:r>
              <a:rPr lang="nl-BE" dirty="0">
                <a:sym typeface="Wingdings" pitchFamily="2" charset="2"/>
              </a:rPr>
              <a:t>Zijnoot: De server die we ter beschikking hebben werkt reeds in 2D, probleem</a:t>
            </a:r>
          </a:p>
          <a:p>
            <a:r>
              <a:rPr lang="nl-BE" dirty="0">
                <a:sym typeface="Wingdings" pitchFamily="2" charset="2"/>
              </a:rPr>
              <a:t>Oplossing: Ultrasone sensor op de drone voor de hoogte</a:t>
            </a:r>
            <a:endParaRPr lang="nl-BE" dirty="0"/>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05461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sym typeface="Wingdings" pitchFamily="2" charset="2"/>
              </a:rPr>
              <a:t>Drone aansturen via Raspberry </a:t>
            </a:r>
          </a:p>
          <a:p>
            <a:endParaRPr lang="nl-BE" dirty="0">
              <a:sym typeface="Wingdings" pitchFamily="2" charset="2"/>
            </a:endParaRPr>
          </a:p>
          <a:p>
            <a:endParaRPr lang="nl-BE" dirty="0">
              <a:sym typeface="Wingdings" pitchFamily="2" charset="2"/>
            </a:endParaRP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25948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8-3-2018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8/03/2018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8/03/2018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8/03/2018</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8-3-2018</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8/03/2018</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Lokalisatie</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E6FB14CB-AF01-40E5-B55A-B698917F5322}"/>
              </a:ext>
            </a:extLst>
          </p:cNvPr>
          <p:cNvSpPr/>
          <p:nvPr/>
        </p:nvSpPr>
        <p:spPr>
          <a:xfrm>
            <a:off x="11101321" y="287800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8" name="Rectangle 9">
            <a:extLst>
              <a:ext uri="{FF2B5EF4-FFF2-40B4-BE49-F238E27FC236}">
                <a16:creationId xmlns:a16="http://schemas.microsoft.com/office/drawing/2014/main" id="{23F847A8-BB39-104A-905A-5C2CBD1228CB}"/>
              </a:ext>
            </a:extLst>
          </p:cNvPr>
          <p:cNvSpPr/>
          <p:nvPr/>
        </p:nvSpPr>
        <p:spPr>
          <a:xfrm>
            <a:off x="14489275" y="5633519"/>
            <a:ext cx="1244251" cy="561820"/>
          </a:xfrm>
          <a:prstGeom prst="rect">
            <a:avLst/>
          </a:prstGeom>
        </p:spPr>
        <p:txBody>
          <a:bodyPr wrap="none">
            <a:spAutoFit/>
          </a:bodyPr>
          <a:lstStyle/>
          <a:p>
            <a:pPr algn="ctr">
              <a:lnSpc>
                <a:spcPct val="120000"/>
              </a:lnSpc>
            </a:pPr>
            <a:r>
              <a:rPr lang="en-US" sz="2800" dirty="0"/>
              <a:t>Broker</a:t>
            </a:r>
          </a:p>
        </p:txBody>
      </p:sp>
      <p:sp>
        <p:nvSpPr>
          <p:cNvPr id="9" name="Rectangle 9">
            <a:extLst>
              <a:ext uri="{FF2B5EF4-FFF2-40B4-BE49-F238E27FC236}">
                <a16:creationId xmlns:a16="http://schemas.microsoft.com/office/drawing/2014/main" id="{0AA19BDF-AD92-7A4A-A12F-7E3E4651DE71}"/>
              </a:ext>
            </a:extLst>
          </p:cNvPr>
          <p:cNvSpPr/>
          <p:nvPr/>
        </p:nvSpPr>
        <p:spPr>
          <a:xfrm>
            <a:off x="8461939" y="5633519"/>
            <a:ext cx="1104790" cy="561820"/>
          </a:xfrm>
          <a:prstGeom prst="rect">
            <a:avLst/>
          </a:prstGeom>
        </p:spPr>
        <p:txBody>
          <a:bodyPr wrap="none">
            <a:spAutoFit/>
          </a:bodyPr>
          <a:lstStyle/>
          <a:p>
            <a:pPr algn="ctr">
              <a:lnSpc>
                <a:spcPct val="120000"/>
              </a:lnSpc>
            </a:pPr>
            <a:r>
              <a:rPr lang="en-US" sz="2800" dirty="0"/>
              <a:t>Client</a:t>
            </a:r>
          </a:p>
        </p:txBody>
      </p:sp>
      <p:sp>
        <p:nvSpPr>
          <p:cNvPr id="12" name="Afgeronde rechthoek 11">
            <a:extLst>
              <a:ext uri="{FF2B5EF4-FFF2-40B4-BE49-F238E27FC236}">
                <a16:creationId xmlns:a16="http://schemas.microsoft.com/office/drawing/2014/main" id="{948EDBA3-5879-4C4E-9DA7-07DFFCB2F29D}"/>
              </a:ext>
            </a:extLst>
          </p:cNvPr>
          <p:cNvSpPr/>
          <p:nvPr/>
        </p:nvSpPr>
        <p:spPr>
          <a:xfrm>
            <a:off x="13735049" y="6329833"/>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ranging</a:t>
            </a:r>
          </a:p>
        </p:txBody>
      </p:sp>
      <p:sp>
        <p:nvSpPr>
          <p:cNvPr id="21" name="Afgeronde rechthoek 20">
            <a:extLst>
              <a:ext uri="{FF2B5EF4-FFF2-40B4-BE49-F238E27FC236}">
                <a16:creationId xmlns:a16="http://schemas.microsoft.com/office/drawing/2014/main" id="{51168160-DA0F-334F-A761-9505722CFD98}"/>
              </a:ext>
            </a:extLst>
          </p:cNvPr>
          <p:cNvSpPr/>
          <p:nvPr/>
        </p:nvSpPr>
        <p:spPr>
          <a:xfrm>
            <a:off x="13735050" y="7819390"/>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position</a:t>
            </a:r>
          </a:p>
        </p:txBody>
      </p:sp>
      <p:cxnSp>
        <p:nvCxnSpPr>
          <p:cNvPr id="22" name="Straight Connector 30">
            <a:extLst>
              <a:ext uri="{FF2B5EF4-FFF2-40B4-BE49-F238E27FC236}">
                <a16:creationId xmlns:a16="http://schemas.microsoft.com/office/drawing/2014/main" id="{7A759B4C-2D26-4242-84A0-96BB232DB786}"/>
              </a:ext>
            </a:extLst>
          </p:cNvPr>
          <p:cNvCxnSpPr>
            <a:cxnSpLocks/>
          </p:cNvCxnSpPr>
          <p:nvPr/>
        </p:nvCxnSpPr>
        <p:spPr>
          <a:xfrm>
            <a:off x="9315450" y="8316799"/>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5" name="Rectangle 9">
            <a:extLst>
              <a:ext uri="{FF2B5EF4-FFF2-40B4-BE49-F238E27FC236}">
                <a16:creationId xmlns:a16="http://schemas.microsoft.com/office/drawing/2014/main" id="{071612F6-9286-694F-804D-83A57870049B}"/>
              </a:ext>
            </a:extLst>
          </p:cNvPr>
          <p:cNvSpPr/>
          <p:nvPr/>
        </p:nvSpPr>
        <p:spPr>
          <a:xfrm>
            <a:off x="10671758" y="7819390"/>
            <a:ext cx="1725152" cy="561820"/>
          </a:xfrm>
          <a:prstGeom prst="rect">
            <a:avLst/>
          </a:prstGeom>
        </p:spPr>
        <p:txBody>
          <a:bodyPr wrap="none">
            <a:spAutoFit/>
          </a:bodyPr>
          <a:lstStyle/>
          <a:p>
            <a:pPr algn="ctr">
              <a:lnSpc>
                <a:spcPct val="120000"/>
              </a:lnSpc>
            </a:pPr>
            <a:r>
              <a:rPr lang="en-US" sz="2800" dirty="0"/>
              <a:t>subscribe</a:t>
            </a:r>
          </a:p>
        </p:txBody>
      </p:sp>
      <p:cxnSp>
        <p:nvCxnSpPr>
          <p:cNvPr id="27" name="Straight Connector 30">
            <a:extLst>
              <a:ext uri="{FF2B5EF4-FFF2-40B4-BE49-F238E27FC236}">
                <a16:creationId xmlns:a16="http://schemas.microsoft.com/office/drawing/2014/main" id="{AEB4A00B-EA21-2D49-A0CF-320E483A87D7}"/>
              </a:ext>
            </a:extLst>
          </p:cNvPr>
          <p:cNvCxnSpPr>
            <a:cxnSpLocks/>
          </p:cNvCxnSpPr>
          <p:nvPr/>
        </p:nvCxnSpPr>
        <p:spPr>
          <a:xfrm>
            <a:off x="9312948" y="6811587"/>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8" name="Rectangle 9">
            <a:extLst>
              <a:ext uri="{FF2B5EF4-FFF2-40B4-BE49-F238E27FC236}">
                <a16:creationId xmlns:a16="http://schemas.microsoft.com/office/drawing/2014/main" id="{58C0E4DF-DDF9-8443-9557-AAE6CE129AD5}"/>
              </a:ext>
            </a:extLst>
          </p:cNvPr>
          <p:cNvSpPr/>
          <p:nvPr/>
        </p:nvSpPr>
        <p:spPr>
          <a:xfrm>
            <a:off x="10868830" y="6314178"/>
            <a:ext cx="1326005" cy="561820"/>
          </a:xfrm>
          <a:prstGeom prst="rect">
            <a:avLst/>
          </a:prstGeom>
        </p:spPr>
        <p:txBody>
          <a:bodyPr wrap="none">
            <a:spAutoFit/>
          </a:bodyPr>
          <a:lstStyle/>
          <a:p>
            <a:pPr algn="ctr">
              <a:lnSpc>
                <a:spcPct val="120000"/>
              </a:lnSpc>
            </a:pPr>
            <a:r>
              <a:rPr lang="en-US" sz="2800" dirty="0"/>
              <a:t>publish</a:t>
            </a:r>
          </a:p>
        </p:txBody>
      </p:sp>
      <p:cxnSp>
        <p:nvCxnSpPr>
          <p:cNvPr id="29" name="Straight Connector 30">
            <a:extLst>
              <a:ext uri="{FF2B5EF4-FFF2-40B4-BE49-F238E27FC236}">
                <a16:creationId xmlns:a16="http://schemas.microsoft.com/office/drawing/2014/main" id="{7E6F7F88-C9CB-6E44-B17B-51B93ED27A69}"/>
              </a:ext>
            </a:extLst>
          </p:cNvPr>
          <p:cNvCxnSpPr>
            <a:cxnSpLocks/>
            <a:stCxn id="12" idx="2"/>
            <a:endCxn id="21" idx="0"/>
          </p:cNvCxnSpPr>
          <p:nvPr/>
        </p:nvCxnSpPr>
        <p:spPr>
          <a:xfrm>
            <a:off x="15154613" y="7324651"/>
            <a:ext cx="1" cy="494739"/>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2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21" grpId="0" animBg="1"/>
      <p:bldP spid="25"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
        <p:nvSpPr>
          <p:cNvPr id="23" name="Rectangle 22">
            <a:extLst>
              <a:ext uri="{FF2B5EF4-FFF2-40B4-BE49-F238E27FC236}">
                <a16:creationId xmlns:a16="http://schemas.microsoft.com/office/drawing/2014/main" id="{087B9FDB-6D44-4EEE-92DB-99DD78C92001}"/>
              </a:ext>
            </a:extLst>
          </p:cNvPr>
          <p:cNvSpPr/>
          <p:nvPr/>
        </p:nvSpPr>
        <p:spPr>
          <a:xfrm>
            <a:off x="6057626" y="215037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6" name="Rectangle 25">
            <a:extLst>
              <a:ext uri="{FF2B5EF4-FFF2-40B4-BE49-F238E27FC236}">
                <a16:creationId xmlns:a16="http://schemas.microsoft.com/office/drawing/2014/main" id="{B98378B0-F384-4BE8-9145-430E57DE03D7}"/>
              </a:ext>
            </a:extLst>
          </p:cNvPr>
          <p:cNvSpPr/>
          <p:nvPr/>
        </p:nvSpPr>
        <p:spPr>
          <a:xfrm>
            <a:off x="11829609" y="430375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7" name="TextBox 26">
            <a:extLst>
              <a:ext uri="{FF2B5EF4-FFF2-40B4-BE49-F238E27FC236}">
                <a16:creationId xmlns:a16="http://schemas.microsoft.com/office/drawing/2014/main" id="{069F82B7-3555-4F6A-ABB5-38813CE5FC85}"/>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8" name="TextBox 27">
            <a:extLst>
              <a:ext uri="{FF2B5EF4-FFF2-40B4-BE49-F238E27FC236}">
                <a16:creationId xmlns:a16="http://schemas.microsoft.com/office/drawing/2014/main" id="{1FE4C8C7-54FF-458B-98C0-1F9EBCC334C8}"/>
              </a:ext>
            </a:extLst>
          </p:cNvPr>
          <p:cNvSpPr txBox="1"/>
          <p:nvPr/>
        </p:nvSpPr>
        <p:spPr>
          <a:xfrm>
            <a:off x="7095066" y="5283287"/>
            <a:ext cx="856655" cy="552868"/>
          </a:xfrm>
          <a:prstGeom prst="rect">
            <a:avLst/>
          </a:prstGeom>
          <a:noFill/>
        </p:spPr>
        <p:txBody>
          <a:bodyPr wrap="square" rtlCol="0">
            <a:spAutoFit/>
          </a:bodyPr>
          <a:lstStyle/>
          <a:p>
            <a:pPr algn="ctr">
              <a:lnSpc>
                <a:spcPct val="120000"/>
              </a:lnSpc>
            </a:pPr>
            <a:r>
              <a:rPr lang="en-US" sz="2500" dirty="0"/>
              <a:t>USB</a:t>
            </a:r>
          </a:p>
        </p:txBody>
      </p:sp>
    </p:spTree>
    <p:extLst>
      <p:ext uri="{BB962C8B-B14F-4D97-AF65-F5344CB8AC3E}">
        <p14:creationId xmlns:p14="http://schemas.microsoft.com/office/powerpoint/2010/main" val="19121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planning</a:t>
            </a:r>
          </a:p>
        </p:txBody>
      </p:sp>
      <p:sp>
        <p:nvSpPr>
          <p:cNvPr id="5" name="Slide Number Placeholder 4"/>
          <p:cNvSpPr>
            <a:spLocks noGrp="1"/>
          </p:cNvSpPr>
          <p:nvPr>
            <p:ph type="sldNum" sz="quarter" idx="4"/>
          </p:nvPr>
        </p:nvSpPr>
        <p:spPr/>
        <p:txBody>
          <a:bodyPr/>
          <a:lstStyle/>
          <a:p>
            <a:fld id="{7AE184E0-0BD4-4705-A12B-9B71DDE63301}" type="slidenum">
              <a:rPr lang="nl-BE" smtClean="0"/>
              <a:pPr/>
              <a:t>12</a:t>
            </a:fld>
            <a:endParaRPr lang="nl-BE" dirty="0"/>
          </a:p>
        </p:txBody>
      </p:sp>
    </p:spTree>
    <p:extLst>
      <p:ext uri="{BB962C8B-B14F-4D97-AF65-F5344CB8AC3E}">
        <p14:creationId xmlns:p14="http://schemas.microsoft.com/office/powerpoint/2010/main" val="376181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pic>
        <p:nvPicPr>
          <p:cNvPr id="3" name="Content Placeholder 2">
            <a:extLst>
              <a:ext uri="{FF2B5EF4-FFF2-40B4-BE49-F238E27FC236}">
                <a16:creationId xmlns:a16="http://schemas.microsoft.com/office/drawing/2014/main" id="{33BDBA3D-7777-45B6-8177-21D7F6221900}"/>
              </a:ext>
            </a:extLst>
          </p:cNvPr>
          <p:cNvPicPr>
            <a:picLocks noGrp="1" noChangeAspect="1"/>
          </p:cNvPicPr>
          <p:nvPr>
            <p:ph idx="1"/>
          </p:nvPr>
        </p:nvPicPr>
        <p:blipFill>
          <a:blip r:embed="rId3"/>
          <a:stretch>
            <a:fillRect/>
          </a:stretch>
        </p:blipFill>
        <p:spPr>
          <a:xfrm>
            <a:off x="3840643" y="0"/>
            <a:ext cx="10405419" cy="9753600"/>
          </a:xfrm>
          <a:prstGeom prst="rect">
            <a:avLst/>
          </a:prstGeom>
        </p:spPr>
      </p:pic>
      <p:sp>
        <p:nvSpPr>
          <p:cNvPr id="2" name="Titel 1"/>
          <p:cNvSpPr>
            <a:spLocks noGrp="1"/>
          </p:cNvSpPr>
          <p:nvPr>
            <p:ph type="title"/>
          </p:nvPr>
        </p:nvSpPr>
        <p:spPr/>
        <p:txBody>
          <a:bodyPr/>
          <a:lstStyle/>
          <a:p>
            <a:r>
              <a:rPr lang="nl-NL" dirty="0"/>
              <a:t>Initiële planning</a:t>
            </a:r>
          </a:p>
        </p:txBody>
      </p:sp>
    </p:spTree>
    <p:extLst>
      <p:ext uri="{BB962C8B-B14F-4D97-AF65-F5344CB8AC3E}">
        <p14:creationId xmlns:p14="http://schemas.microsoft.com/office/powerpoint/2010/main" val="341753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Voorraadbeheer</a:t>
            </a:r>
            <a:br>
              <a:rPr lang="nl-NL" dirty="0"/>
            </a:br>
            <a:r>
              <a:rPr lang="nl-NL" dirty="0"/>
              <a:t>in magazijnen</a:t>
            </a:r>
          </a:p>
        </p:txBody>
      </p:sp>
      <p:sp>
        <p:nvSpPr>
          <p:cNvPr id="18" name="Ondertitel 17"/>
          <p:cNvSpPr>
            <a:spLocks noGrp="1"/>
          </p:cNvSpPr>
          <p:nvPr>
            <p:ph type="subTitle" idx="1"/>
          </p:nvPr>
        </p:nvSpPr>
        <p:spPr/>
        <p:txBody>
          <a:bodyPr/>
          <a:lstStyle/>
          <a:p>
            <a:r>
              <a:rPr lang="nl-NL" dirty="0"/>
              <a:t>Xavier Claerhoudt, Bram De Smet, Robbe De Vilder &amp; Garben Tanghe</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
        <p:nvSpPr>
          <p:cNvPr id="3" name="Text Placeholder 2">
            <a:extLst>
              <a:ext uri="{FF2B5EF4-FFF2-40B4-BE49-F238E27FC236}">
                <a16:creationId xmlns:a16="http://schemas.microsoft.com/office/drawing/2014/main" id="{92477C20-CD3E-4D2F-AF22-4E23F6624F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56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probleemanalyse</a:t>
            </a:r>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p14="http://schemas.microsoft.com/office/powerpoint/2010/main" val="2760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probleemanalyse</a:t>
            </a:r>
            <a:endParaRPr lang="nl-NL"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pic>
        <p:nvPicPr>
          <p:cNvPr id="10" name="Content Placeholder 9" descr="A large room&#10;&#10;Description generated with high confidence">
            <a:extLst>
              <a:ext uri="{FF2B5EF4-FFF2-40B4-BE49-F238E27FC236}">
                <a16:creationId xmlns:a16="http://schemas.microsoft.com/office/drawing/2014/main" id="{CB18B540-A7A0-45B7-B302-B92E6367E2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7091" y="1230116"/>
            <a:ext cx="9724491" cy="7293368"/>
          </a:xfrm>
        </p:spPr>
      </p:pic>
    </p:spTree>
    <p:extLst>
      <p:ext uri="{BB962C8B-B14F-4D97-AF65-F5344CB8AC3E}">
        <p14:creationId xmlns:p14="http://schemas.microsoft.com/office/powerpoint/2010/main" val="188828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Ontwerpskeuzes</a:t>
            </a:r>
          </a:p>
        </p:txBody>
      </p:sp>
      <p:sp>
        <p:nvSpPr>
          <p:cNvPr id="5" name="Slide Number Placeholder 4"/>
          <p:cNvSpPr>
            <a:spLocks noGrp="1"/>
          </p:cNvSpPr>
          <p:nvPr>
            <p:ph type="sldNum" sz="quarter" idx="4"/>
          </p:nvPr>
        </p:nvSpPr>
        <p:spPr/>
        <p:txBody>
          <a:bodyPr/>
          <a:lstStyle/>
          <a:p>
            <a:fld id="{7AE184E0-0BD4-4705-A12B-9B71DDE63301}" type="slidenum">
              <a:rPr lang="nl-BE" smtClean="0"/>
              <a:pPr/>
              <a:t>5</a:t>
            </a:fld>
            <a:endParaRPr lang="nl-BE" dirty="0"/>
          </a:p>
        </p:txBody>
      </p:sp>
    </p:spTree>
    <p:extLst>
      <p:ext uri="{BB962C8B-B14F-4D97-AF65-F5344CB8AC3E}">
        <p14:creationId xmlns:p14="http://schemas.microsoft.com/office/powerpoint/2010/main" val="335284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Tree>
    <p:extLst>
      <p:ext uri="{BB962C8B-B14F-4D97-AF65-F5344CB8AC3E}">
        <p14:creationId xmlns:p14="http://schemas.microsoft.com/office/powerpoint/2010/main" val="218142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AB8F2-0498-A641-BB29-3AA457B69D7B}"/>
              </a:ext>
            </a:extLst>
          </p:cNvPr>
          <p:cNvSpPr>
            <a:spLocks noGrp="1"/>
          </p:cNvSpPr>
          <p:nvPr>
            <p:ph type="title"/>
          </p:nvPr>
        </p:nvSpPr>
        <p:spPr/>
        <p:txBody>
          <a:bodyPr/>
          <a:lstStyle/>
          <a:p>
            <a:r>
              <a:rPr lang="nl-BE" dirty="0"/>
              <a:t>Lokalisatie</a:t>
            </a:r>
          </a:p>
        </p:txBody>
      </p:sp>
      <p:pic>
        <p:nvPicPr>
          <p:cNvPr id="6" name="Tijdelijke aanduiding voor inhoud 5">
            <a:extLst>
              <a:ext uri="{FF2B5EF4-FFF2-40B4-BE49-F238E27FC236}">
                <a16:creationId xmlns:a16="http://schemas.microsoft.com/office/drawing/2014/main" id="{733B7EA9-5F7D-1A48-948A-B5BE0940912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4831" y="3997132"/>
            <a:ext cx="2963726" cy="1756008"/>
          </a:xfrm>
        </p:spPr>
      </p:pic>
      <p:sp>
        <p:nvSpPr>
          <p:cNvPr id="4" name="Tijdelijke aanduiding voor dianummer 3">
            <a:extLst>
              <a:ext uri="{FF2B5EF4-FFF2-40B4-BE49-F238E27FC236}">
                <a16:creationId xmlns:a16="http://schemas.microsoft.com/office/drawing/2014/main" id="{2C6F5415-09FB-E246-85FC-9FFA6DA13304}"/>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pic>
        <p:nvPicPr>
          <p:cNvPr id="8" name="Afbeelding 7">
            <a:extLst>
              <a:ext uri="{FF2B5EF4-FFF2-40B4-BE49-F238E27FC236}">
                <a16:creationId xmlns:a16="http://schemas.microsoft.com/office/drawing/2014/main" id="{E35B8C32-6AEC-B547-80F6-2FFB096A5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8364" y="1922095"/>
            <a:ext cx="1552660" cy="1552660"/>
          </a:xfrm>
          <a:prstGeom prst="rect">
            <a:avLst/>
          </a:prstGeom>
        </p:spPr>
      </p:pic>
      <p:pic>
        <p:nvPicPr>
          <p:cNvPr id="10" name="Afbeelding 9">
            <a:extLst>
              <a:ext uri="{FF2B5EF4-FFF2-40B4-BE49-F238E27FC236}">
                <a16:creationId xmlns:a16="http://schemas.microsoft.com/office/drawing/2014/main" id="{C21EFF53-6811-1540-83AC-6426297A79BB}"/>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5820233" y="4000459"/>
            <a:ext cx="1148922" cy="1752681"/>
          </a:xfrm>
          <a:prstGeom prst="rect">
            <a:avLst/>
          </a:prstGeom>
        </p:spPr>
      </p:pic>
      <p:sp>
        <p:nvSpPr>
          <p:cNvPr id="13" name="Tekstvak 12">
            <a:extLst>
              <a:ext uri="{FF2B5EF4-FFF2-40B4-BE49-F238E27FC236}">
                <a16:creationId xmlns:a16="http://schemas.microsoft.com/office/drawing/2014/main" id="{554F8DF2-5EAE-244B-9990-CA9BF17D205A}"/>
              </a:ext>
            </a:extLst>
          </p:cNvPr>
          <p:cNvSpPr txBox="1"/>
          <p:nvPr/>
        </p:nvSpPr>
        <p:spPr>
          <a:xfrm>
            <a:off x="9757766" y="2421426"/>
            <a:ext cx="3764172" cy="553998"/>
          </a:xfrm>
          <a:prstGeom prst="rect">
            <a:avLst/>
          </a:prstGeom>
          <a:noFill/>
        </p:spPr>
        <p:txBody>
          <a:bodyPr wrap="none" rtlCol="0">
            <a:spAutoFit/>
          </a:bodyPr>
          <a:lstStyle/>
          <a:p>
            <a:pPr>
              <a:lnSpc>
                <a:spcPct val="120000"/>
              </a:lnSpc>
            </a:pPr>
            <a:r>
              <a:rPr lang="nl-BE" sz="2500" dirty="0"/>
              <a:t>6 – 10 m nauwkeurigheid</a:t>
            </a:r>
          </a:p>
        </p:txBody>
      </p:sp>
      <p:sp>
        <p:nvSpPr>
          <p:cNvPr id="14" name="Tekstvak 13">
            <a:extLst>
              <a:ext uri="{FF2B5EF4-FFF2-40B4-BE49-F238E27FC236}">
                <a16:creationId xmlns:a16="http://schemas.microsoft.com/office/drawing/2014/main" id="{6DC4DF71-A40D-A14F-8206-17B2F697B3D4}"/>
              </a:ext>
            </a:extLst>
          </p:cNvPr>
          <p:cNvSpPr txBox="1"/>
          <p:nvPr/>
        </p:nvSpPr>
        <p:spPr>
          <a:xfrm>
            <a:off x="9757766" y="4599801"/>
            <a:ext cx="3586238" cy="553998"/>
          </a:xfrm>
          <a:prstGeom prst="rect">
            <a:avLst/>
          </a:prstGeom>
          <a:noFill/>
        </p:spPr>
        <p:txBody>
          <a:bodyPr wrap="none" rtlCol="0">
            <a:spAutoFit/>
          </a:bodyPr>
          <a:lstStyle/>
          <a:p>
            <a:pPr>
              <a:lnSpc>
                <a:spcPct val="120000"/>
              </a:lnSpc>
            </a:pPr>
            <a:r>
              <a:rPr lang="nl-BE" sz="2500" dirty="0"/>
              <a:t>1 – 5 m nauwkeurigheid</a:t>
            </a:r>
          </a:p>
        </p:txBody>
      </p:sp>
      <p:sp>
        <p:nvSpPr>
          <p:cNvPr id="15" name="Tekstvak 14">
            <a:extLst>
              <a:ext uri="{FF2B5EF4-FFF2-40B4-BE49-F238E27FC236}">
                <a16:creationId xmlns:a16="http://schemas.microsoft.com/office/drawing/2014/main" id="{238F07D3-3D8F-9A46-95C2-613F419AE752}"/>
              </a:ext>
            </a:extLst>
          </p:cNvPr>
          <p:cNvSpPr txBox="1"/>
          <p:nvPr/>
        </p:nvSpPr>
        <p:spPr>
          <a:xfrm>
            <a:off x="9757766" y="6778176"/>
            <a:ext cx="3496470" cy="553998"/>
          </a:xfrm>
          <a:prstGeom prst="rect">
            <a:avLst/>
          </a:prstGeom>
          <a:noFill/>
        </p:spPr>
        <p:txBody>
          <a:bodyPr wrap="none" rtlCol="0">
            <a:spAutoFit/>
          </a:bodyPr>
          <a:lstStyle/>
          <a:p>
            <a:pPr>
              <a:lnSpc>
                <a:spcPct val="120000"/>
              </a:lnSpc>
            </a:pPr>
            <a:r>
              <a:rPr lang="nl-BE" sz="2500" dirty="0"/>
              <a:t>0.10 m nauwkeurigheid</a:t>
            </a:r>
          </a:p>
        </p:txBody>
      </p:sp>
      <p:sp>
        <p:nvSpPr>
          <p:cNvPr id="16" name="Tekstvak 15">
            <a:extLst>
              <a:ext uri="{FF2B5EF4-FFF2-40B4-BE49-F238E27FC236}">
                <a16:creationId xmlns:a16="http://schemas.microsoft.com/office/drawing/2014/main" id="{EDA92F2B-4851-2046-8504-CBD93DD34229}"/>
              </a:ext>
            </a:extLst>
          </p:cNvPr>
          <p:cNvSpPr txBox="1"/>
          <p:nvPr/>
        </p:nvSpPr>
        <p:spPr>
          <a:xfrm>
            <a:off x="1644831" y="6452211"/>
            <a:ext cx="5526193" cy="997837"/>
          </a:xfrm>
          <a:prstGeom prst="rect">
            <a:avLst/>
          </a:prstGeom>
          <a:noFill/>
        </p:spPr>
        <p:txBody>
          <a:bodyPr wrap="none" rtlCol="0">
            <a:spAutoFit/>
          </a:bodyPr>
          <a:lstStyle/>
          <a:p>
            <a:pPr>
              <a:lnSpc>
                <a:spcPct val="120000"/>
              </a:lnSpc>
            </a:pPr>
            <a:r>
              <a:rPr lang="nl-BE" sz="5400" b="1" dirty="0"/>
              <a:t>Ultra Wide Band</a:t>
            </a:r>
            <a:endParaRPr lang="nl-BE" sz="4000" b="1" dirty="0"/>
          </a:p>
        </p:txBody>
      </p:sp>
    </p:spTree>
    <p:extLst>
      <p:ext uri="{BB962C8B-B14F-4D97-AF65-F5344CB8AC3E}">
        <p14:creationId xmlns:p14="http://schemas.microsoft.com/office/powerpoint/2010/main" val="330638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734D26-F9B2-3541-B32E-538B06BA29FC}"/>
              </a:ext>
            </a:extLst>
          </p:cNvPr>
          <p:cNvSpPr>
            <a:spLocks noGrp="1"/>
          </p:cNvSpPr>
          <p:nvPr>
            <p:ph type="title"/>
          </p:nvPr>
        </p:nvSpPr>
        <p:spPr/>
        <p:txBody>
          <a:bodyPr/>
          <a:lstStyle/>
          <a:p>
            <a:r>
              <a:rPr lang="nl-BE" dirty="0"/>
              <a:t>Lokalisatie</a:t>
            </a:r>
          </a:p>
        </p:txBody>
      </p:sp>
      <p:sp>
        <p:nvSpPr>
          <p:cNvPr id="3" name="Tijdelijke aanduiding voor inhoud 2">
            <a:extLst>
              <a:ext uri="{FF2B5EF4-FFF2-40B4-BE49-F238E27FC236}">
                <a16:creationId xmlns:a16="http://schemas.microsoft.com/office/drawing/2014/main" id="{CF2996FC-E90D-5E46-A05B-9A98CDEA281E}"/>
              </a:ext>
            </a:extLst>
          </p:cNvPr>
          <p:cNvSpPr>
            <a:spLocks noGrp="1"/>
          </p:cNvSpPr>
          <p:nvPr>
            <p:ph idx="1"/>
          </p:nvPr>
        </p:nvSpPr>
        <p:spPr/>
        <p:txBody>
          <a:bodyPr/>
          <a:lstStyle/>
          <a:p>
            <a:r>
              <a:rPr lang="nl-BE" dirty="0"/>
              <a:t>Pozyx</a:t>
            </a:r>
          </a:p>
          <a:p>
            <a:r>
              <a:rPr lang="nl-BE" dirty="0"/>
              <a:t>DecaWave DWM1001</a:t>
            </a:r>
          </a:p>
        </p:txBody>
      </p:sp>
      <p:sp>
        <p:nvSpPr>
          <p:cNvPr id="4" name="Tijdelijke aanduiding voor dianummer 3">
            <a:extLst>
              <a:ext uri="{FF2B5EF4-FFF2-40B4-BE49-F238E27FC236}">
                <a16:creationId xmlns:a16="http://schemas.microsoft.com/office/drawing/2014/main" id="{0EA116A7-5556-A949-946A-85F835158AB1}"/>
              </a:ext>
            </a:extLst>
          </p:cNvPr>
          <p:cNvSpPr>
            <a:spLocks noGrp="1"/>
          </p:cNvSpPr>
          <p:nvPr>
            <p:ph type="sldNum" sz="quarter" idx="12"/>
          </p:nvPr>
        </p:nvSpPr>
        <p:spPr/>
        <p:txBody>
          <a:bodyPr/>
          <a:lstStyle/>
          <a:p>
            <a:fld id="{7AE184E0-0BD4-4705-A12B-9B71DDE63301}" type="slidenum">
              <a:rPr lang="nl-BE" noProof="0" smtClean="0"/>
              <a:t>8</a:t>
            </a:fld>
            <a:endParaRPr lang="nl-BE" noProof="0" dirty="0"/>
          </a:p>
        </p:txBody>
      </p:sp>
      <p:pic>
        <p:nvPicPr>
          <p:cNvPr id="5" name="Picture 9" descr="A close up of a logo&#10;&#10;Description generated with high confidence">
            <a:extLst>
              <a:ext uri="{FF2B5EF4-FFF2-40B4-BE49-F238E27FC236}">
                <a16:creationId xmlns:a16="http://schemas.microsoft.com/office/drawing/2014/main" id="{67F08306-C204-6048-B148-5DAED9ED9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846" y="8565823"/>
            <a:ext cx="2809160" cy="991638"/>
          </a:xfrm>
          <a:prstGeom prst="rect">
            <a:avLst/>
          </a:prstGeom>
        </p:spPr>
      </p:pic>
      <p:pic>
        <p:nvPicPr>
          <p:cNvPr id="6" name="Picture 7" descr="A picture containing clipart&#10;&#10;Description generated with very high confidence">
            <a:extLst>
              <a:ext uri="{FF2B5EF4-FFF2-40B4-BE49-F238E27FC236}">
                <a16:creationId xmlns:a16="http://schemas.microsoft.com/office/drawing/2014/main" id="{8B607C42-22A3-4B47-957B-148034FB9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7447" y="8771380"/>
            <a:ext cx="2645312" cy="580524"/>
          </a:xfrm>
          <a:prstGeom prst="rect">
            <a:avLst/>
          </a:prstGeom>
        </p:spPr>
      </p:pic>
      <p:pic>
        <p:nvPicPr>
          <p:cNvPr id="7" name="Content Placeholder 5" descr="A circuit board&#10;&#10;Description generated with very high confidence">
            <a:extLst>
              <a:ext uri="{FF2B5EF4-FFF2-40B4-BE49-F238E27FC236}">
                <a16:creationId xmlns:a16="http://schemas.microsoft.com/office/drawing/2014/main" id="{5CE4F5B8-1B23-2744-98D1-8B1A5AD80EB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1995296" y="2421380"/>
            <a:ext cx="6350000" cy="6350000"/>
          </a:xfrm>
          <a:prstGeom prst="rect">
            <a:avLst/>
          </a:prstGeom>
        </p:spPr>
      </p:pic>
      <p:pic>
        <p:nvPicPr>
          <p:cNvPr id="8" name="Content Placeholder 17" descr="A circuit board&#10;&#10;Description generated with very high confidence">
            <a:extLst>
              <a:ext uri="{FF2B5EF4-FFF2-40B4-BE49-F238E27FC236}">
                <a16:creationId xmlns:a16="http://schemas.microsoft.com/office/drawing/2014/main" id="{CDBBCEFF-A670-2443-BCCC-40DCBE5ED0C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10053069" y="3797963"/>
            <a:ext cx="4774558" cy="3596834"/>
          </a:xfrm>
          <a:prstGeom prst="rect">
            <a:avLst/>
          </a:prstGeom>
        </p:spPr>
      </p:pic>
    </p:spTree>
    <p:extLst>
      <p:ext uri="{BB962C8B-B14F-4D97-AF65-F5344CB8AC3E}">
        <p14:creationId xmlns:p14="http://schemas.microsoft.com/office/powerpoint/2010/main" val="389800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9</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
        <p:nvSpPr>
          <p:cNvPr id="26" name="Rectangle 25">
            <a:extLst>
              <a:ext uri="{FF2B5EF4-FFF2-40B4-BE49-F238E27FC236}">
                <a16:creationId xmlns:a16="http://schemas.microsoft.com/office/drawing/2014/main" id="{B98378B0-F384-4BE8-9145-430E57DE03D7}"/>
              </a:ext>
            </a:extLst>
          </p:cNvPr>
          <p:cNvSpPr/>
          <p:nvPr/>
        </p:nvSpPr>
        <p:spPr>
          <a:xfrm>
            <a:off x="11829609" y="430375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7" name="TextBox 26">
            <a:extLst>
              <a:ext uri="{FF2B5EF4-FFF2-40B4-BE49-F238E27FC236}">
                <a16:creationId xmlns:a16="http://schemas.microsoft.com/office/drawing/2014/main" id="{069F82B7-3555-4F6A-ABB5-38813CE5FC85}"/>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8" name="TextBox 27">
            <a:extLst>
              <a:ext uri="{FF2B5EF4-FFF2-40B4-BE49-F238E27FC236}">
                <a16:creationId xmlns:a16="http://schemas.microsoft.com/office/drawing/2014/main" id="{1FE4C8C7-54FF-458B-98C0-1F9EBCC334C8}"/>
              </a:ext>
            </a:extLst>
          </p:cNvPr>
          <p:cNvSpPr txBox="1"/>
          <p:nvPr/>
        </p:nvSpPr>
        <p:spPr>
          <a:xfrm>
            <a:off x="7095066" y="5283287"/>
            <a:ext cx="856655" cy="552868"/>
          </a:xfrm>
          <a:prstGeom prst="rect">
            <a:avLst/>
          </a:prstGeom>
          <a:noFill/>
        </p:spPr>
        <p:txBody>
          <a:bodyPr wrap="square" rtlCol="0">
            <a:spAutoFit/>
          </a:bodyPr>
          <a:lstStyle/>
          <a:p>
            <a:pPr algn="ctr">
              <a:lnSpc>
                <a:spcPct val="120000"/>
              </a:lnSpc>
            </a:pPr>
            <a:r>
              <a:rPr lang="en-US" sz="2500" dirty="0"/>
              <a:t>USB</a:t>
            </a:r>
          </a:p>
        </p:txBody>
      </p:sp>
      <p:sp>
        <p:nvSpPr>
          <p:cNvPr id="23" name="Rectangle 22">
            <a:extLst>
              <a:ext uri="{FF2B5EF4-FFF2-40B4-BE49-F238E27FC236}">
                <a16:creationId xmlns:a16="http://schemas.microsoft.com/office/drawing/2014/main" id="{12D42B44-5C4F-49F5-8EFE-9A5058CD755F}"/>
              </a:ext>
            </a:extLst>
          </p:cNvPr>
          <p:cNvSpPr/>
          <p:nvPr/>
        </p:nvSpPr>
        <p:spPr>
          <a:xfrm>
            <a:off x="6124250" y="2134188"/>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Tree>
    <p:extLst>
      <p:ext uri="{BB962C8B-B14F-4D97-AF65-F5344CB8AC3E}">
        <p14:creationId xmlns:p14="http://schemas.microsoft.com/office/powerpoint/2010/main" val="3278986083"/>
      </p:ext>
    </p:extLst>
  </p:cSld>
  <p:clrMapOvr>
    <a:masterClrMapping/>
  </p:clrMapOvr>
</p:sld>
</file>

<file path=ppt/theme/theme1.xml><?xml version="1.0" encoding="utf-8"?>
<a:theme xmlns:a="http://schemas.openxmlformats.org/drawingml/2006/main" name="Office Theme">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EA_1_0_13.potx" id="{5F6C1209-3523-440E-8533-DCE97EC5C651}" vid="{6C779022-81AC-4A5D-B0C5-44F49FEE6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Powerpoint_UGent_EA_NL</Template>
  <TotalTime>820</TotalTime>
  <Words>636</Words>
  <Application>Microsoft Office PowerPoint</Application>
  <PresentationFormat>Custom</PresentationFormat>
  <Paragraphs>127</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Voorraadbeheer in magazijnen</vt:lpstr>
      <vt:lpstr>probleemanalyse</vt:lpstr>
      <vt:lpstr>probleemanalyse</vt:lpstr>
      <vt:lpstr>Ontwerpskeuzes</vt:lpstr>
      <vt:lpstr>Setup</vt:lpstr>
      <vt:lpstr>Lokalisatie</vt:lpstr>
      <vt:lpstr>Lokalisatie</vt:lpstr>
      <vt:lpstr>Setup</vt:lpstr>
      <vt:lpstr>Lokalisatie</vt:lpstr>
      <vt:lpstr>Setup</vt:lpstr>
      <vt:lpstr>planning</vt:lpstr>
      <vt:lpstr>Initiële planning</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Garben Tanghe</dc:creator>
  <cp:lastModifiedBy>Garben Tanghe</cp:lastModifiedBy>
  <cp:revision>185</cp:revision>
  <dcterms:created xsi:type="dcterms:W3CDTF">2018-03-01T15:03:35Z</dcterms:created>
  <dcterms:modified xsi:type="dcterms:W3CDTF">2018-03-08T14:11:55Z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