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9" r:id="rId2"/>
    <p:sldId id="256" r:id="rId3"/>
    <p:sldId id="260" r:id="rId4"/>
    <p:sldId id="265" r:id="rId5"/>
    <p:sldId id="267" r:id="rId6"/>
    <p:sldId id="294" r:id="rId7"/>
    <p:sldId id="289" r:id="rId8"/>
    <p:sldId id="288" r:id="rId9"/>
    <p:sldId id="268" r:id="rId10"/>
    <p:sldId id="296" r:id="rId11"/>
    <p:sldId id="297" r:id="rId12"/>
    <p:sldId id="298" r:id="rId13"/>
    <p:sldId id="269" r:id="rId14"/>
    <p:sldId id="271" r:id="rId15"/>
    <p:sldId id="266" r:id="rId16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 autoAdjust="0"/>
    <p:restoredTop sz="64317" autoAdjust="0"/>
  </p:normalViewPr>
  <p:slideViewPr>
    <p:cSldViewPr snapToGrid="0" showGuides="1">
      <p:cViewPr varScale="1">
        <p:scale>
          <a:sx n="70" d="100"/>
          <a:sy n="70" d="100"/>
        </p:scale>
        <p:origin x="3224" y="208"/>
      </p:cViewPr>
      <p:guideLst>
        <p:guide orient="horz" pos="3072"/>
        <p:guide pos="5461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06/03/2018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>
                <a:sym typeface="Wingdings" pitchFamily="2" charset="2"/>
              </a:rPr>
              <a:t>Drone aansturen via Raspberry </a:t>
            </a:r>
          </a:p>
          <a:p>
            <a:endParaRPr lang="nl-BE" dirty="0">
              <a:sym typeface="Wingdings" pitchFamily="2" charset="2"/>
            </a:endParaRPr>
          </a:p>
          <a:p>
            <a:endParaRPr lang="nl-BE" dirty="0">
              <a:sym typeface="Wingdings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480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13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Planning?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7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Voorraden beheren in een magazijn.</a:t>
            </a:r>
          </a:p>
          <a:p>
            <a:r>
              <a:rPr lang="nl-BE" dirty="0"/>
              <a:t>Nu handmatig barcodes scannen </a:t>
            </a:r>
            <a:r>
              <a:rPr lang="nl-BE" dirty="0">
                <a:sym typeface="Wingdings" pitchFamily="2" charset="2"/>
              </a:rPr>
              <a:t> Traag, duur en gevaarlijk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Oplossing  Automatisch aangestuurde drones die via een camera de barcodes kunnen inscannen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WIJ  De basis, drone autonoom een vooraf bepaalde route laten vliegen in een magazijn.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877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425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Project samengevat op één dia</a:t>
            </a:r>
          </a:p>
          <a:p>
            <a:endParaRPr lang="nl-BE" dirty="0"/>
          </a:p>
          <a:p>
            <a:r>
              <a:rPr lang="nl-BE" dirty="0"/>
              <a:t>Drone </a:t>
            </a:r>
          </a:p>
          <a:p>
            <a:r>
              <a:rPr lang="nl-BE" dirty="0"/>
              <a:t>Raspberry Pi Zero W </a:t>
            </a:r>
            <a:r>
              <a:rPr lang="nl-BE" dirty="0">
                <a:sym typeface="Wingdings" pitchFamily="2" charset="2"/>
              </a:rPr>
              <a:t> De controller, kleine computer</a:t>
            </a:r>
            <a:endParaRPr lang="nl-BE" dirty="0"/>
          </a:p>
          <a:p>
            <a:r>
              <a:rPr lang="nl-BE" dirty="0"/>
              <a:t>Batterij </a:t>
            </a:r>
            <a:r>
              <a:rPr lang="nl-BE" dirty="0">
                <a:sym typeface="Wingdings" pitchFamily="2" charset="2"/>
              </a:rPr>
              <a:t> De controller van stroom voorzien</a:t>
            </a:r>
            <a:endParaRPr lang="nl-BE" dirty="0"/>
          </a:p>
          <a:p>
            <a:r>
              <a:rPr lang="nl-BE" dirty="0"/>
              <a:t>Server </a:t>
            </a:r>
            <a:r>
              <a:rPr lang="nl-BE" dirty="0">
                <a:sym typeface="Wingdings" pitchFamily="2" charset="2"/>
              </a:rPr>
              <a:t> Komt later aan bod</a:t>
            </a:r>
            <a:endParaRPr lang="nl-BE" dirty="0"/>
          </a:p>
          <a:p>
            <a:endParaRPr lang="nl-BE" dirty="0"/>
          </a:p>
          <a:p>
            <a:r>
              <a:rPr lang="nl-BE" dirty="0"/>
              <a:t>Bram: </a:t>
            </a:r>
          </a:p>
          <a:p>
            <a:r>
              <a:rPr lang="nl-BE" dirty="0"/>
              <a:t>Pozyx tags en anchers </a:t>
            </a:r>
          </a:p>
          <a:p>
            <a:r>
              <a:rPr lang="nl-BE" dirty="0"/>
              <a:t>Theorie: Exact een route aan de drone meegeven vanaf een gekende locatie</a:t>
            </a:r>
          </a:p>
          <a:p>
            <a:r>
              <a:rPr lang="nl-BE" dirty="0"/>
              <a:t>Praktijk: Onhaalbaar </a:t>
            </a:r>
            <a:r>
              <a:rPr lang="nl-BE" dirty="0">
                <a:sym typeface="Wingdings" pitchFamily="2" charset="2"/>
              </a:rPr>
              <a:t> Ongekende obstakels, een ventilatieschacht etc.</a:t>
            </a:r>
          </a:p>
          <a:p>
            <a:r>
              <a:rPr lang="nl-BE" dirty="0">
                <a:sym typeface="Wingdings" pitchFamily="2" charset="2"/>
              </a:rPr>
              <a:t>Locatie is belangrijk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2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Bram:</a:t>
            </a:r>
          </a:p>
          <a:p>
            <a:r>
              <a:rPr lang="nl-BE" dirty="0"/>
              <a:t>Denken aan locatie </a:t>
            </a:r>
            <a:r>
              <a:rPr lang="nl-BE" dirty="0">
                <a:sym typeface="Wingdings" pitchFamily="2" charset="2"/>
              </a:rPr>
              <a:t> Gps, wifi, bluetooth  Te onnauwkeurig</a:t>
            </a:r>
          </a:p>
          <a:p>
            <a:r>
              <a:rPr lang="nl-BE" dirty="0">
                <a:sym typeface="Wingdings" pitchFamily="2" charset="2"/>
              </a:rPr>
              <a:t>Ons doel is om drone tussen rekken op 2m afstand te laten vliegen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Oplossing UWB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3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Bram:</a:t>
            </a:r>
          </a:p>
          <a:p>
            <a:r>
              <a:rPr lang="nl-BE" dirty="0"/>
              <a:t>Ankers op gekende locaties</a:t>
            </a:r>
          </a:p>
          <a:p>
            <a:r>
              <a:rPr lang="nl-BE" dirty="0"/>
              <a:t>Tag aan de Raspberry Pi op de drone</a:t>
            </a:r>
          </a:p>
          <a:p>
            <a:endParaRPr lang="nl-BE" dirty="0"/>
          </a:p>
          <a:p>
            <a:r>
              <a:rPr lang="nl-BE" dirty="0"/>
              <a:t>Tag spreekt om de beurt ankers aan, en weet hierdoor de afstand tot een bepaald punt in het magazijn</a:t>
            </a:r>
          </a:p>
          <a:p>
            <a:endParaRPr lang="nl-BE" dirty="0"/>
          </a:p>
          <a:p>
            <a:r>
              <a:rPr lang="nl-BE" dirty="0"/>
              <a:t>Eerst gekozen voor Pozyx, want was direct beschikbaar</a:t>
            </a:r>
          </a:p>
          <a:p>
            <a:r>
              <a:rPr lang="nl-BE" dirty="0"/>
              <a:t>Toekomst: misschien DecaWave DWM1001, + kleiner, goedkoper, lichter</a:t>
            </a:r>
          </a:p>
          <a:p>
            <a:endParaRPr lang="nl-BE" dirty="0"/>
          </a:p>
          <a:p>
            <a:r>
              <a:rPr lang="nl-BE" dirty="0"/>
              <a:t>Gewicht? Onze drone niet extreem belangrijk, maar uitbereiden naar kleinere drones wel.. </a:t>
            </a:r>
          </a:p>
          <a:p>
            <a:r>
              <a:rPr lang="nl-BE" dirty="0"/>
              <a:t>Stabiliteit, vliegtijd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77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64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Bram:</a:t>
            </a:r>
          </a:p>
          <a:p>
            <a:r>
              <a:rPr lang="nl-BE" dirty="0"/>
              <a:t>Afstanden </a:t>
            </a:r>
            <a:r>
              <a:rPr lang="nl-BE" dirty="0">
                <a:sym typeface="Wingdings" pitchFamily="2" charset="2"/>
              </a:rPr>
              <a:t>naar positie</a:t>
            </a:r>
          </a:p>
          <a:p>
            <a:endParaRPr lang="nl-BE" dirty="0">
              <a:sym typeface="Wingdings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50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Afstanden komen binnen op Raspberry Pi</a:t>
            </a:r>
          </a:p>
          <a:p>
            <a:endParaRPr lang="nl-BE" dirty="0"/>
          </a:p>
          <a:p>
            <a:r>
              <a:rPr lang="nl-BE" dirty="0"/>
              <a:t>Berekeningen verschuiven naar MQTT (=Message Queuing Telemetry Transport) server via wifi</a:t>
            </a:r>
          </a:p>
          <a:p>
            <a:endParaRPr lang="nl-BE" dirty="0"/>
          </a:p>
          <a:p>
            <a:r>
              <a:rPr lang="nl-BE" dirty="0"/>
              <a:t>Wie? Broker </a:t>
            </a:r>
            <a:r>
              <a:rPr lang="nl-BE" dirty="0">
                <a:sym typeface="Wingdings" pitchFamily="2" charset="2"/>
              </a:rPr>
              <a:t> Clients</a:t>
            </a:r>
          </a:p>
          <a:p>
            <a:r>
              <a:rPr lang="nl-BE" dirty="0">
                <a:sym typeface="Wingdings" pitchFamily="2" charset="2"/>
              </a:rPr>
              <a:t>Methoden? Publish  Subscribe</a:t>
            </a:r>
          </a:p>
          <a:p>
            <a:r>
              <a:rPr lang="nl-BE" dirty="0">
                <a:sym typeface="Wingdings" pitchFamily="2" charset="2"/>
              </a:rPr>
              <a:t>Topics? Ranging  Position 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Ander software matig concept m.b.t. Snelheid</a:t>
            </a:r>
          </a:p>
          <a:p>
            <a:r>
              <a:rPr lang="nl-BE" dirty="0">
                <a:sym typeface="Wingdings" pitchFamily="2" charset="2"/>
              </a:rPr>
              <a:t>Niet altijd alle ankers sturen, maar een selectie maken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Zijnoot: De server die we ter beschikking hebben werkt reeds in 2D, probleem</a:t>
            </a:r>
          </a:p>
          <a:p>
            <a:r>
              <a:rPr lang="nl-BE" dirty="0">
                <a:sym typeface="Wingdings" pitchFamily="2" charset="2"/>
              </a:rPr>
              <a:t>Oplossing: Ultrasone sensor op de drone voor de hoogte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61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06-03-18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6/03/18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6/03/18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6/03/18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06-03-18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6/03/18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JP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JP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pic>
        <p:nvPicPr>
          <p:cNvPr id="5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209815B5-D362-4E21-B105-90FB0738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" y="1278990"/>
            <a:ext cx="5752881" cy="2871674"/>
          </a:xfrm>
        </p:spPr>
      </p:pic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65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765" y="3432619"/>
            <a:ext cx="4297497" cy="28815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22078-64FB-4E01-B5F9-72AEBF028F24}"/>
              </a:ext>
            </a:extLst>
          </p:cNvPr>
          <p:cNvCxnSpPr/>
          <p:nvPr/>
        </p:nvCxnSpPr>
        <p:spPr>
          <a:xfrm>
            <a:off x="5783656" y="272142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prstDash val="solid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ACC2CB-29EE-4B2E-8F9B-C4140FEBE798}"/>
              </a:ext>
            </a:extLst>
          </p:cNvPr>
          <p:cNvCxnSpPr>
            <a:cxnSpLocks/>
          </p:cNvCxnSpPr>
          <p:nvPr/>
        </p:nvCxnSpPr>
        <p:spPr>
          <a:xfrm>
            <a:off x="5927656" y="6249410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833622-E1CB-4406-BC3B-BEC0EA9F358B}"/>
              </a:ext>
            </a:extLst>
          </p:cNvPr>
          <p:cNvCxnSpPr>
            <a:cxnSpLocks/>
          </p:cNvCxnSpPr>
          <p:nvPr/>
        </p:nvCxnSpPr>
        <p:spPr>
          <a:xfrm flipV="1">
            <a:off x="5927656" y="8112638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965CAB-4FC4-44FC-974F-2A001BFFDAC2}"/>
              </a:ext>
            </a:extLst>
          </p:cNvPr>
          <p:cNvCxnSpPr/>
          <p:nvPr/>
        </p:nvCxnSpPr>
        <p:spPr>
          <a:xfrm>
            <a:off x="11553828" y="48748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385D8E-99CA-4AC3-915F-B7588F75E6E6}"/>
              </a:ext>
            </a:extLst>
          </p:cNvPr>
          <p:cNvCxnSpPr>
            <a:cxnSpLocks/>
          </p:cNvCxnSpPr>
          <p:nvPr/>
        </p:nvCxnSpPr>
        <p:spPr>
          <a:xfrm>
            <a:off x="794815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DCA515B-FF18-4773-879C-D0DA14287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84" y="0"/>
            <a:ext cx="2281867" cy="20029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9CC6C6-26AC-4C9B-963B-9C13D9697B44}"/>
              </a:ext>
            </a:extLst>
          </p:cNvPr>
          <p:cNvCxnSpPr>
            <a:cxnSpLocks/>
          </p:cNvCxnSpPr>
          <p:nvPr/>
        </p:nvCxnSpPr>
        <p:spPr>
          <a:xfrm>
            <a:off x="10115019" y="2002972"/>
            <a:ext cx="0" cy="1436914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E97ED60-7D5C-412E-BD73-CA59674AD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4893733"/>
            <a:ext cx="2154772" cy="21547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2DCF6-F5E2-4DE3-9B56-35798FF187D8}"/>
              </a:ext>
            </a:extLst>
          </p:cNvPr>
          <p:cNvCxnSpPr>
            <a:cxnSpLocks/>
          </p:cNvCxnSpPr>
          <p:nvPr/>
        </p:nvCxnSpPr>
        <p:spPr>
          <a:xfrm>
            <a:off x="5783656" y="739702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6C3ECD-1E1B-4EA5-888B-0E5F68D9A070}"/>
              </a:ext>
            </a:extLst>
          </p:cNvPr>
          <p:cNvCxnSpPr>
            <a:cxnSpLocks/>
          </p:cNvCxnSpPr>
          <p:nvPr/>
        </p:nvCxnSpPr>
        <p:spPr>
          <a:xfrm>
            <a:off x="831010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6D79CF16-C9A0-4673-AA2E-348378FF81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3655" y="6334075"/>
            <a:ext cx="2890416" cy="2856553"/>
          </a:xfrm>
          <a:prstGeom prst="rect">
            <a:avLst/>
          </a:prstGeom>
        </p:spPr>
      </p:pic>
      <p:pic>
        <p:nvPicPr>
          <p:cNvPr id="20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8DE2BD19-D59F-4A31-92EF-1B0D9E9D0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1549" y="6333733"/>
            <a:ext cx="2154772" cy="2154771"/>
          </a:xfrm>
          <a:prstGeom prst="rect">
            <a:avLst/>
          </a:prstGeom>
        </p:spPr>
      </p:pic>
      <p:pic>
        <p:nvPicPr>
          <p:cNvPr id="22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ADF143CE-9778-400F-8F41-742E440E5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7764118"/>
            <a:ext cx="2154772" cy="215477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98378B0-F384-4BE8-9145-430E57DE03D7}"/>
              </a:ext>
            </a:extLst>
          </p:cNvPr>
          <p:cNvSpPr/>
          <p:nvPr/>
        </p:nvSpPr>
        <p:spPr>
          <a:xfrm>
            <a:off x="11829609" y="4303751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F82B7-3555-4F6A-ABB5-38813CE5FC85}"/>
              </a:ext>
            </a:extLst>
          </p:cNvPr>
          <p:cNvSpPr txBox="1"/>
          <p:nvPr/>
        </p:nvSpPr>
        <p:spPr>
          <a:xfrm>
            <a:off x="6036723" y="6843026"/>
            <a:ext cx="92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 err="1"/>
              <a:t>UWB</a:t>
            </a:r>
            <a:endParaRPr lang="en-US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E4C8C7-54FF-458B-98C0-1F9EBCC334C8}"/>
              </a:ext>
            </a:extLst>
          </p:cNvPr>
          <p:cNvSpPr txBox="1"/>
          <p:nvPr/>
        </p:nvSpPr>
        <p:spPr>
          <a:xfrm>
            <a:off x="7095066" y="5283287"/>
            <a:ext cx="856655" cy="55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327898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Lokalisatie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34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698" y="2721429"/>
            <a:ext cx="4308479" cy="288151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965CAB-4FC4-44FC-974F-2A001BFFDAC2}"/>
              </a:ext>
            </a:extLst>
          </p:cNvPr>
          <p:cNvCxnSpPr/>
          <p:nvPr/>
        </p:nvCxnSpPr>
        <p:spPr>
          <a:xfrm>
            <a:off x="10825698" y="3439886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6FB14CB-AF01-40E5-B55A-B698917F5322}"/>
              </a:ext>
            </a:extLst>
          </p:cNvPr>
          <p:cNvSpPr/>
          <p:nvPr/>
        </p:nvSpPr>
        <p:spPr>
          <a:xfrm>
            <a:off x="11101321" y="2878001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3F847A8-BB39-104A-905A-5C2CBD1228CB}"/>
              </a:ext>
            </a:extLst>
          </p:cNvPr>
          <p:cNvSpPr/>
          <p:nvPr/>
        </p:nvSpPr>
        <p:spPr>
          <a:xfrm>
            <a:off x="14489275" y="5633519"/>
            <a:ext cx="1244251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Broker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AA19BDF-AD92-7A4A-A12F-7E3E4651DE71}"/>
              </a:ext>
            </a:extLst>
          </p:cNvPr>
          <p:cNvSpPr/>
          <p:nvPr/>
        </p:nvSpPr>
        <p:spPr>
          <a:xfrm>
            <a:off x="8461939" y="5633519"/>
            <a:ext cx="1104790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Client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948EDBA3-5879-4C4E-9DA7-07DFFCB2F29D}"/>
              </a:ext>
            </a:extLst>
          </p:cNvPr>
          <p:cNvSpPr/>
          <p:nvPr/>
        </p:nvSpPr>
        <p:spPr>
          <a:xfrm>
            <a:off x="13735049" y="6329833"/>
            <a:ext cx="2839127" cy="994818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>
                <a:solidFill>
                  <a:schemeClr val="tx1"/>
                </a:solidFill>
              </a:rPr>
              <a:t>ranging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:a16="http://schemas.microsoft.com/office/drawing/2014/main" id="{51168160-DA0F-334F-A761-9505722CFD98}"/>
              </a:ext>
            </a:extLst>
          </p:cNvPr>
          <p:cNvSpPr/>
          <p:nvPr/>
        </p:nvSpPr>
        <p:spPr>
          <a:xfrm>
            <a:off x="13735050" y="7819390"/>
            <a:ext cx="2839127" cy="994818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>
                <a:solidFill>
                  <a:schemeClr val="tx1"/>
                </a:solidFill>
              </a:rPr>
              <a:t>position</a:t>
            </a:r>
          </a:p>
        </p:txBody>
      </p:sp>
      <p:cxnSp>
        <p:nvCxnSpPr>
          <p:cNvPr id="22" name="Straight Connector 30">
            <a:extLst>
              <a:ext uri="{FF2B5EF4-FFF2-40B4-BE49-F238E27FC236}">
                <a16:creationId xmlns:a16="http://schemas.microsoft.com/office/drawing/2014/main" id="{7A759B4C-2D26-4242-84A0-96BB232DB786}"/>
              </a:ext>
            </a:extLst>
          </p:cNvPr>
          <p:cNvCxnSpPr>
            <a:cxnSpLocks/>
          </p:cNvCxnSpPr>
          <p:nvPr/>
        </p:nvCxnSpPr>
        <p:spPr>
          <a:xfrm>
            <a:off x="9315450" y="8316799"/>
            <a:ext cx="4419599" cy="0"/>
          </a:xfrm>
          <a:prstGeom prst="line">
            <a:avLst/>
          </a:prstGeom>
          <a:ln w="28575">
            <a:solidFill>
              <a:srgbClr val="1E64C8"/>
            </a:solidFill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9">
            <a:extLst>
              <a:ext uri="{FF2B5EF4-FFF2-40B4-BE49-F238E27FC236}">
                <a16:creationId xmlns:a16="http://schemas.microsoft.com/office/drawing/2014/main" id="{071612F6-9286-694F-804D-83A57870049B}"/>
              </a:ext>
            </a:extLst>
          </p:cNvPr>
          <p:cNvSpPr/>
          <p:nvPr/>
        </p:nvSpPr>
        <p:spPr>
          <a:xfrm>
            <a:off x="10671758" y="7819390"/>
            <a:ext cx="1725152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subscribe</a:t>
            </a:r>
          </a:p>
        </p:txBody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AEB4A00B-EA21-2D49-A0CF-320E483A87D7}"/>
              </a:ext>
            </a:extLst>
          </p:cNvPr>
          <p:cNvCxnSpPr>
            <a:cxnSpLocks/>
          </p:cNvCxnSpPr>
          <p:nvPr/>
        </p:nvCxnSpPr>
        <p:spPr>
          <a:xfrm>
            <a:off x="9312948" y="6811587"/>
            <a:ext cx="4419599" cy="0"/>
          </a:xfrm>
          <a:prstGeom prst="line">
            <a:avLst/>
          </a:prstGeom>
          <a:ln w="28575">
            <a:solidFill>
              <a:srgbClr val="1E64C8"/>
            </a:solidFill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9">
            <a:extLst>
              <a:ext uri="{FF2B5EF4-FFF2-40B4-BE49-F238E27FC236}">
                <a16:creationId xmlns:a16="http://schemas.microsoft.com/office/drawing/2014/main" id="{58C0E4DF-DDF9-8443-9557-AAE6CE129AD5}"/>
              </a:ext>
            </a:extLst>
          </p:cNvPr>
          <p:cNvSpPr/>
          <p:nvPr/>
        </p:nvSpPr>
        <p:spPr>
          <a:xfrm>
            <a:off x="10868830" y="6314178"/>
            <a:ext cx="1326005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publish</a:t>
            </a:r>
          </a:p>
        </p:txBody>
      </p:sp>
      <p:cxnSp>
        <p:nvCxnSpPr>
          <p:cNvPr id="29" name="Straight Connector 30">
            <a:extLst>
              <a:ext uri="{FF2B5EF4-FFF2-40B4-BE49-F238E27FC236}">
                <a16:creationId xmlns:a16="http://schemas.microsoft.com/office/drawing/2014/main" id="{7E6F7F88-C9CB-6E44-B17B-51B93ED27A6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15154613" y="7324651"/>
            <a:ext cx="1" cy="494739"/>
          </a:xfrm>
          <a:prstGeom prst="line">
            <a:avLst/>
          </a:prstGeom>
          <a:ln w="28575">
            <a:solidFill>
              <a:srgbClr val="1E64C8"/>
            </a:solidFill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5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21" grpId="0" animBg="1"/>
      <p:bldP spid="2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12</a:t>
            </a:fld>
            <a:endParaRPr lang="nl-BE" noProof="0" dirty="0"/>
          </a:p>
        </p:txBody>
      </p:sp>
      <p:pic>
        <p:nvPicPr>
          <p:cNvPr id="5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209815B5-D362-4E21-B105-90FB0738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" y="1278990"/>
            <a:ext cx="5752881" cy="2871674"/>
          </a:xfrm>
        </p:spPr>
      </p:pic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65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765" y="3432619"/>
            <a:ext cx="4297497" cy="28815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22078-64FB-4E01-B5F9-72AEBF028F24}"/>
              </a:ext>
            </a:extLst>
          </p:cNvPr>
          <p:cNvCxnSpPr/>
          <p:nvPr/>
        </p:nvCxnSpPr>
        <p:spPr>
          <a:xfrm>
            <a:off x="5783656" y="272142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prstDash val="solid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ACC2CB-29EE-4B2E-8F9B-C4140FEBE798}"/>
              </a:ext>
            </a:extLst>
          </p:cNvPr>
          <p:cNvCxnSpPr>
            <a:cxnSpLocks/>
          </p:cNvCxnSpPr>
          <p:nvPr/>
        </p:nvCxnSpPr>
        <p:spPr>
          <a:xfrm>
            <a:off x="5927656" y="6249410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833622-E1CB-4406-BC3B-BEC0EA9F358B}"/>
              </a:ext>
            </a:extLst>
          </p:cNvPr>
          <p:cNvCxnSpPr>
            <a:cxnSpLocks/>
          </p:cNvCxnSpPr>
          <p:nvPr/>
        </p:nvCxnSpPr>
        <p:spPr>
          <a:xfrm flipV="1">
            <a:off x="5927656" y="8112638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965CAB-4FC4-44FC-974F-2A001BFFDAC2}"/>
              </a:ext>
            </a:extLst>
          </p:cNvPr>
          <p:cNvCxnSpPr/>
          <p:nvPr/>
        </p:nvCxnSpPr>
        <p:spPr>
          <a:xfrm>
            <a:off x="11553828" y="48748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385D8E-99CA-4AC3-915F-B7588F75E6E6}"/>
              </a:ext>
            </a:extLst>
          </p:cNvPr>
          <p:cNvCxnSpPr>
            <a:cxnSpLocks/>
          </p:cNvCxnSpPr>
          <p:nvPr/>
        </p:nvCxnSpPr>
        <p:spPr>
          <a:xfrm>
            <a:off x="794815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DCA515B-FF18-4773-879C-D0DA14287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84" y="0"/>
            <a:ext cx="2281867" cy="20029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9CC6C6-26AC-4C9B-963B-9C13D9697B44}"/>
              </a:ext>
            </a:extLst>
          </p:cNvPr>
          <p:cNvCxnSpPr>
            <a:cxnSpLocks/>
          </p:cNvCxnSpPr>
          <p:nvPr/>
        </p:nvCxnSpPr>
        <p:spPr>
          <a:xfrm>
            <a:off x="10115019" y="2002972"/>
            <a:ext cx="0" cy="1436914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E97ED60-7D5C-412E-BD73-CA59674AD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4893733"/>
            <a:ext cx="2154772" cy="21547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2DCF6-F5E2-4DE3-9B56-35798FF187D8}"/>
              </a:ext>
            </a:extLst>
          </p:cNvPr>
          <p:cNvCxnSpPr>
            <a:cxnSpLocks/>
          </p:cNvCxnSpPr>
          <p:nvPr/>
        </p:nvCxnSpPr>
        <p:spPr>
          <a:xfrm>
            <a:off x="5783656" y="739702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6C3ECD-1E1B-4EA5-888B-0E5F68D9A070}"/>
              </a:ext>
            </a:extLst>
          </p:cNvPr>
          <p:cNvCxnSpPr>
            <a:cxnSpLocks/>
          </p:cNvCxnSpPr>
          <p:nvPr/>
        </p:nvCxnSpPr>
        <p:spPr>
          <a:xfrm>
            <a:off x="831010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6D79CF16-C9A0-4673-AA2E-348378FF81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3655" y="6334075"/>
            <a:ext cx="2890416" cy="2856553"/>
          </a:xfrm>
          <a:prstGeom prst="rect">
            <a:avLst/>
          </a:prstGeom>
        </p:spPr>
      </p:pic>
      <p:pic>
        <p:nvPicPr>
          <p:cNvPr id="20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8DE2BD19-D59F-4A31-92EF-1B0D9E9D0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1549" y="6333733"/>
            <a:ext cx="2154772" cy="2154771"/>
          </a:xfrm>
          <a:prstGeom prst="rect">
            <a:avLst/>
          </a:prstGeom>
        </p:spPr>
      </p:pic>
      <p:pic>
        <p:nvPicPr>
          <p:cNvPr id="22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ADF143CE-9778-400F-8F41-742E440E5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7764118"/>
            <a:ext cx="2154772" cy="21547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87B9FDB-6D44-4EEE-92DB-99DD78C92001}"/>
              </a:ext>
            </a:extLst>
          </p:cNvPr>
          <p:cNvSpPr/>
          <p:nvPr/>
        </p:nvSpPr>
        <p:spPr>
          <a:xfrm>
            <a:off x="6057626" y="2150371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8378B0-F384-4BE8-9145-430E57DE03D7}"/>
              </a:ext>
            </a:extLst>
          </p:cNvPr>
          <p:cNvSpPr/>
          <p:nvPr/>
        </p:nvSpPr>
        <p:spPr>
          <a:xfrm>
            <a:off x="11829609" y="4303751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F82B7-3555-4F6A-ABB5-38813CE5FC85}"/>
              </a:ext>
            </a:extLst>
          </p:cNvPr>
          <p:cNvSpPr txBox="1"/>
          <p:nvPr/>
        </p:nvSpPr>
        <p:spPr>
          <a:xfrm>
            <a:off x="6036723" y="6843026"/>
            <a:ext cx="92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 err="1"/>
              <a:t>UWB</a:t>
            </a:r>
            <a:endParaRPr lang="en-US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E4C8C7-54FF-458B-98C0-1F9EBCC334C8}"/>
              </a:ext>
            </a:extLst>
          </p:cNvPr>
          <p:cNvSpPr txBox="1"/>
          <p:nvPr/>
        </p:nvSpPr>
        <p:spPr>
          <a:xfrm>
            <a:off x="7095066" y="5283287"/>
            <a:ext cx="856655" cy="55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191216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6181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Initiële planning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14</a:t>
            </a:fld>
            <a:endParaRPr lang="nl-BE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4CE05-DCBB-455E-9EDB-2A95F35B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3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44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Voorraadbeheer</a:t>
            </a:r>
            <a:br>
              <a:rPr lang="nl-NL" dirty="0"/>
            </a:br>
            <a:r>
              <a:rPr lang="nl-NL" dirty="0"/>
              <a:t>in magazijnen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Xavier Claerhoudt, Bram De Smet, Robbe De Vilder &amp; Garben Tanghe</a:t>
            </a:r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ijdelijke aanduiding voor afbeelding 1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Tijdelijke aanduiding voor afbeelding 2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Tijdelijke aanduiding voor afbeelding 2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7C20-CD3E-4D2F-AF22-4E23F6624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probleemanalyse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probleemanalyse</a:t>
            </a:r>
            <a:endParaRPr lang="nl-NL" dirty="0"/>
          </a:p>
        </p:txBody>
      </p:sp>
      <p:pic>
        <p:nvPicPr>
          <p:cNvPr id="8" name="Content Placeholder 7" descr="A picture containing fence, warehouse, indoor, floor&#10;&#10;Description generated with very high confidence">
            <a:extLst>
              <a:ext uri="{FF2B5EF4-FFF2-40B4-BE49-F238E27FC236}">
                <a16:creationId xmlns:a16="http://schemas.microsoft.com/office/drawing/2014/main" id="{6E5AD5FB-4101-4963-B765-86997C98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118" y="1613130"/>
            <a:ext cx="10015682" cy="6722161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871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pic>
        <p:nvPicPr>
          <p:cNvPr id="5" name="Content Placeholder 5" descr="A picture containing black, cat, rowel&#10;&#10;Description generated with very high confidence">
            <a:extLst>
              <a:ext uri="{FF2B5EF4-FFF2-40B4-BE49-F238E27FC236}">
                <a16:creationId xmlns:a16="http://schemas.microsoft.com/office/drawing/2014/main" id="{209815B5-D362-4E21-B105-90FB0738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" y="1278990"/>
            <a:ext cx="5752881" cy="2871674"/>
          </a:xfrm>
        </p:spPr>
      </p:pic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65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765" y="3432619"/>
            <a:ext cx="4297497" cy="28815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022078-64FB-4E01-B5F9-72AEBF028F24}"/>
              </a:ext>
            </a:extLst>
          </p:cNvPr>
          <p:cNvCxnSpPr/>
          <p:nvPr/>
        </p:nvCxnSpPr>
        <p:spPr>
          <a:xfrm>
            <a:off x="5783656" y="272142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prstDash val="solid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ACC2CB-29EE-4B2E-8F9B-C4140FEBE798}"/>
              </a:ext>
            </a:extLst>
          </p:cNvPr>
          <p:cNvCxnSpPr>
            <a:cxnSpLocks/>
          </p:cNvCxnSpPr>
          <p:nvPr/>
        </p:nvCxnSpPr>
        <p:spPr>
          <a:xfrm>
            <a:off x="5927656" y="6249410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833622-E1CB-4406-BC3B-BEC0EA9F358B}"/>
              </a:ext>
            </a:extLst>
          </p:cNvPr>
          <p:cNvCxnSpPr>
            <a:cxnSpLocks/>
          </p:cNvCxnSpPr>
          <p:nvPr/>
        </p:nvCxnSpPr>
        <p:spPr>
          <a:xfrm flipV="1">
            <a:off x="5927656" y="8112638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965CAB-4FC4-44FC-974F-2A001BFFDAC2}"/>
              </a:ext>
            </a:extLst>
          </p:cNvPr>
          <p:cNvCxnSpPr/>
          <p:nvPr/>
        </p:nvCxnSpPr>
        <p:spPr>
          <a:xfrm>
            <a:off x="11553828" y="48748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385D8E-99CA-4AC3-915F-B7588F75E6E6}"/>
              </a:ext>
            </a:extLst>
          </p:cNvPr>
          <p:cNvCxnSpPr>
            <a:cxnSpLocks/>
          </p:cNvCxnSpPr>
          <p:nvPr/>
        </p:nvCxnSpPr>
        <p:spPr>
          <a:xfrm>
            <a:off x="794815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Content Placeholder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4DCA515B-FF18-4773-879C-D0DA14287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84" y="0"/>
            <a:ext cx="2281867" cy="20029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9CC6C6-26AC-4C9B-963B-9C13D9697B44}"/>
              </a:ext>
            </a:extLst>
          </p:cNvPr>
          <p:cNvCxnSpPr>
            <a:cxnSpLocks/>
          </p:cNvCxnSpPr>
          <p:nvPr/>
        </p:nvCxnSpPr>
        <p:spPr>
          <a:xfrm>
            <a:off x="10115019" y="2002972"/>
            <a:ext cx="0" cy="1436914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E97ED60-7D5C-412E-BD73-CA59674AD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4893733"/>
            <a:ext cx="2154772" cy="21547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02DCF6-F5E2-4DE3-9B56-35798FF187D8}"/>
              </a:ext>
            </a:extLst>
          </p:cNvPr>
          <p:cNvCxnSpPr>
            <a:cxnSpLocks/>
          </p:cNvCxnSpPr>
          <p:nvPr/>
        </p:nvCxnSpPr>
        <p:spPr>
          <a:xfrm>
            <a:off x="5783656" y="739702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6C3ECD-1E1B-4EA5-888B-0E5F68D9A070}"/>
              </a:ext>
            </a:extLst>
          </p:cNvPr>
          <p:cNvCxnSpPr>
            <a:cxnSpLocks/>
          </p:cNvCxnSpPr>
          <p:nvPr/>
        </p:nvCxnSpPr>
        <p:spPr>
          <a:xfrm>
            <a:off x="831010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6D79CF16-C9A0-4673-AA2E-348378FF81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3655" y="6334075"/>
            <a:ext cx="2890416" cy="2856553"/>
          </a:xfrm>
          <a:prstGeom prst="rect">
            <a:avLst/>
          </a:prstGeom>
        </p:spPr>
      </p:pic>
      <p:pic>
        <p:nvPicPr>
          <p:cNvPr id="20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8DE2BD19-D59F-4A31-92EF-1B0D9E9D0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1549" y="6333733"/>
            <a:ext cx="2154772" cy="2154771"/>
          </a:xfrm>
          <a:prstGeom prst="rect">
            <a:avLst/>
          </a:prstGeom>
        </p:spPr>
      </p:pic>
      <p:pic>
        <p:nvPicPr>
          <p:cNvPr id="22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ADF143CE-9778-400F-8F41-742E440E5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7764118"/>
            <a:ext cx="2154772" cy="21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2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AB8F2-0498-A641-BB29-3AA457B6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Localisatie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33B7EA9-5F7D-1A48-948A-B5BE09409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31" y="3997132"/>
            <a:ext cx="2963726" cy="1756008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6F5415-09FB-E246-85FC-9FFA6DA1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35B8C32-6AEC-B547-80F6-2FFB096A58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64" y="1922095"/>
            <a:ext cx="1552660" cy="155266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C21EFF53-6811-1540-83AC-6426297A79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33" y="4000459"/>
            <a:ext cx="1148922" cy="1752681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554F8DF2-5EAE-244B-9990-CA9BF17D205A}"/>
              </a:ext>
            </a:extLst>
          </p:cNvPr>
          <p:cNvSpPr txBox="1"/>
          <p:nvPr/>
        </p:nvSpPr>
        <p:spPr>
          <a:xfrm>
            <a:off x="9757766" y="2421426"/>
            <a:ext cx="3764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6 – 10 m nauwkeurigheid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DC4DF71-A40D-A14F-8206-17B2F697B3D4}"/>
              </a:ext>
            </a:extLst>
          </p:cNvPr>
          <p:cNvSpPr txBox="1"/>
          <p:nvPr/>
        </p:nvSpPr>
        <p:spPr>
          <a:xfrm>
            <a:off x="9757766" y="4599801"/>
            <a:ext cx="3586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1 – 5 m nauwkeurigheid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238F07D3-3D8F-9A46-95C2-613F419AE752}"/>
              </a:ext>
            </a:extLst>
          </p:cNvPr>
          <p:cNvSpPr txBox="1"/>
          <p:nvPr/>
        </p:nvSpPr>
        <p:spPr>
          <a:xfrm>
            <a:off x="9757766" y="6778176"/>
            <a:ext cx="3496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0.10 m nauwkeurigheid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EDA92F2B-4851-2046-8504-CBD93DD34229}"/>
              </a:ext>
            </a:extLst>
          </p:cNvPr>
          <p:cNvSpPr txBox="1"/>
          <p:nvPr/>
        </p:nvSpPr>
        <p:spPr>
          <a:xfrm>
            <a:off x="1644831" y="6452211"/>
            <a:ext cx="5526193" cy="997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5400" b="1" dirty="0"/>
              <a:t>Ultra Wide Band</a:t>
            </a:r>
            <a:endParaRPr lang="nl-BE" sz="4000" b="1" dirty="0"/>
          </a:p>
        </p:txBody>
      </p:sp>
    </p:spTree>
    <p:extLst>
      <p:ext uri="{BB962C8B-B14F-4D97-AF65-F5344CB8AC3E}">
        <p14:creationId xmlns:p14="http://schemas.microsoft.com/office/powerpoint/2010/main" val="330638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34D26-F9B2-3541-B32E-538B06BA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2996FC-E90D-5E46-A05B-9A98CDEA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Pozyx</a:t>
            </a:r>
          </a:p>
          <a:p>
            <a:r>
              <a:rPr lang="nl-BE" dirty="0"/>
              <a:t>DecaWave DWM1001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EA116A7-5556-A949-946A-85F83515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  <p:pic>
        <p:nvPicPr>
          <p:cNvPr id="5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67F08306-C204-6048-B148-5DAED9ED93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46" y="8565823"/>
            <a:ext cx="2809160" cy="991638"/>
          </a:xfrm>
          <a:prstGeom prst="rect">
            <a:avLst/>
          </a:prstGeom>
        </p:spPr>
      </p:pic>
      <p:pic>
        <p:nvPicPr>
          <p:cNvPr id="6" name="Picture 7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B607C42-22A3-4B47-957B-148034FB94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47" y="8771380"/>
            <a:ext cx="2645312" cy="580524"/>
          </a:xfrm>
          <a:prstGeom prst="rect">
            <a:avLst/>
          </a:prstGeom>
        </p:spPr>
      </p:pic>
      <p:pic>
        <p:nvPicPr>
          <p:cNvPr id="7" name="Content Placeholder 5" descr="A circuit board&#10;&#10;Description generated with very high confidence">
            <a:extLst>
              <a:ext uri="{FF2B5EF4-FFF2-40B4-BE49-F238E27FC236}">
                <a16:creationId xmlns:a16="http://schemas.microsoft.com/office/drawing/2014/main" id="{5CE4F5B8-1B23-2744-98D1-8B1A5AD80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5296" y="2421380"/>
            <a:ext cx="6350000" cy="6350000"/>
          </a:xfrm>
          <a:prstGeom prst="rect">
            <a:avLst/>
          </a:prstGeom>
        </p:spPr>
      </p:pic>
      <p:pic>
        <p:nvPicPr>
          <p:cNvPr id="8" name="Content Placeholder 17" descr="A circuit board&#10;&#10;Description generated with very high confidence">
            <a:extLst>
              <a:ext uri="{FF2B5EF4-FFF2-40B4-BE49-F238E27FC236}">
                <a16:creationId xmlns:a16="http://schemas.microsoft.com/office/drawing/2014/main" id="{CDBBCEFF-A670-2443-BCCC-40DCBE5ED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407" b="92478" l="6000" r="94000">
                        <a14:foregroundMark x1="6333" y1="54425" x2="6333" y2="54425"/>
                        <a14:foregroundMark x1="44667" y1="22124" x2="44667" y2="22124"/>
                        <a14:foregroundMark x1="50667" y1="15044" x2="50667" y2="15044"/>
                        <a14:foregroundMark x1="45667" y1="13274" x2="41000" y2="18584"/>
                        <a14:foregroundMark x1="41000" y1="18584" x2="36667" y2="20796"/>
                        <a14:foregroundMark x1="33000" y1="24779" x2="33000" y2="24779"/>
                        <a14:foregroundMark x1="28000" y1="28761" x2="14667" y2="41593"/>
                        <a14:foregroundMark x1="14667" y1="41593" x2="9333" y2="43363"/>
                        <a14:foregroundMark x1="9333" y1="43363" x2="6333" y2="45575"/>
                        <a14:foregroundMark x1="12667" y1="40708" x2="40333" y2="19469"/>
                        <a14:foregroundMark x1="40333" y1="19469" x2="40667" y2="19027"/>
                        <a14:foregroundMark x1="49667" y1="92478" x2="49667" y2="92478"/>
                        <a14:foregroundMark x1="58000" y1="86283" x2="58000" y2="86283"/>
                        <a14:foregroundMark x1="62333" y1="80973" x2="62333" y2="80973"/>
                        <a14:foregroundMark x1="85333" y1="46903" x2="85333" y2="46903"/>
                        <a14:foregroundMark x1="94333" y1="32301" x2="94333" y2="32301"/>
                        <a14:foregroundMark x1="54333" y1="8407" x2="54333" y2="8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069" y="3797963"/>
            <a:ext cx="4774558" cy="35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0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671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Powerpoint_UGent_EA_NL</Template>
  <TotalTime>776</TotalTime>
  <Words>385</Words>
  <Application>Microsoft Macintosh PowerPoint</Application>
  <PresentationFormat>Aangepast</PresentationFormat>
  <Paragraphs>110</Paragraphs>
  <Slides>15</Slides>
  <Notes>12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PowerPoint-presentatie</vt:lpstr>
      <vt:lpstr>Voorraadbeheer in magazijnen</vt:lpstr>
      <vt:lpstr>probleemanalyse</vt:lpstr>
      <vt:lpstr>probleemanalyse</vt:lpstr>
      <vt:lpstr>Hardware</vt:lpstr>
      <vt:lpstr>Setup</vt:lpstr>
      <vt:lpstr>Localisatie</vt:lpstr>
      <vt:lpstr>Lokalisatie</vt:lpstr>
      <vt:lpstr>Software</vt:lpstr>
      <vt:lpstr>Setup</vt:lpstr>
      <vt:lpstr>Lokalisatie</vt:lpstr>
      <vt:lpstr>Setup</vt:lpstr>
      <vt:lpstr>planning</vt:lpstr>
      <vt:lpstr>Initiële planning</vt:lpstr>
      <vt:lpstr>PowerPoint-presentatie</vt:lpstr>
    </vt:vector>
  </TitlesOfParts>
  <Company>UGent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Garben Tanghe</dc:creator>
  <cp:lastModifiedBy>Bram De Smet</cp:lastModifiedBy>
  <cp:revision>160</cp:revision>
  <dcterms:created xsi:type="dcterms:W3CDTF">2018-03-01T15:03:35Z</dcterms:created>
  <dcterms:modified xsi:type="dcterms:W3CDTF">2018-03-06T18:52:45Z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