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56" r:id="rId3"/>
    <p:sldId id="260" r:id="rId4"/>
    <p:sldId id="265" r:id="rId5"/>
    <p:sldId id="299" r:id="rId6"/>
    <p:sldId id="294" r:id="rId7"/>
    <p:sldId id="289" r:id="rId8"/>
    <p:sldId id="288" r:id="rId9"/>
    <p:sldId id="296" r:id="rId10"/>
    <p:sldId id="297" r:id="rId11"/>
    <p:sldId id="298" r:id="rId12"/>
    <p:sldId id="269" r:id="rId13"/>
    <p:sldId id="271" r:id="rId14"/>
    <p:sldId id="266" r:id="rId15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60591" autoAdjust="0"/>
  </p:normalViewPr>
  <p:slideViewPr>
    <p:cSldViewPr snapToGrid="0" showGuides="1">
      <p:cViewPr varScale="1">
        <p:scale>
          <a:sx n="29" d="100"/>
          <a:sy n="29" d="100"/>
        </p:scale>
        <p:origin x="1808" y="40"/>
      </p:cViewPr>
      <p:guideLst>
        <p:guide orient="horz" pos="3072"/>
        <p:guide pos="5461"/>
      </p:guideLst>
    </p:cSldViewPr>
  </p:slideViewPr>
  <p:notesTextViewPr>
    <p:cViewPr>
      <p:scale>
        <a:sx n="140" d="100"/>
        <a:sy n="140" d="100"/>
      </p:scale>
      <p:origin x="0" y="-16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Goede </a:t>
            </a:r>
            <a:r>
              <a:rPr lang="en-US" dirty="0" err="1"/>
              <a:t>middag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.</a:t>
            </a:r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BC10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Bram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ben Garben.</a:t>
            </a:r>
          </a:p>
          <a:p>
            <a:r>
              <a:rPr lang="en-US" dirty="0" err="1"/>
              <a:t>Samen</a:t>
            </a:r>
            <a:r>
              <a:rPr lang="en-US" dirty="0"/>
              <a:t> met Xavier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Robbe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het project </a:t>
            </a:r>
            <a:r>
              <a:rPr lang="en-US" dirty="0" err="1"/>
              <a:t>voorraadbeheer</a:t>
            </a:r>
            <a:r>
              <a:rPr lang="en-US" dirty="0"/>
              <a:t> in </a:t>
            </a:r>
            <a:r>
              <a:rPr lang="en-US" dirty="0" err="1"/>
              <a:t>magazijnen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zullen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de </a:t>
            </a:r>
            <a:r>
              <a:rPr lang="en-US" dirty="0" err="1"/>
              <a:t>probleemstelling</a:t>
            </a:r>
            <a:r>
              <a:rPr lang="en-US" dirty="0"/>
              <a:t>, de </a:t>
            </a:r>
            <a:r>
              <a:rPr lang="en-US" dirty="0" err="1"/>
              <a:t>doelstellingen</a:t>
            </a:r>
            <a:r>
              <a:rPr lang="en-US" dirty="0"/>
              <a:t>, de </a:t>
            </a:r>
            <a:r>
              <a:rPr lang="en-US" dirty="0" err="1"/>
              <a:t>ontwerpskeuzes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planning </a:t>
            </a:r>
            <a:r>
              <a:rPr lang="en-US" dirty="0" err="1"/>
              <a:t>behandelen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8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hoop </a:t>
            </a:r>
            <a:r>
              <a:rPr lang="en-US" dirty="0" err="1"/>
              <a:t>dat</a:t>
            </a:r>
            <a:r>
              <a:rPr lang="en-US" dirty="0"/>
              <a:t> we u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bijbrengen</a:t>
            </a:r>
            <a:r>
              <a:rPr lang="en-US" dirty="0"/>
              <a:t> over </a:t>
            </a:r>
            <a:r>
              <a:rPr lang="en-US" dirty="0" err="1"/>
              <a:t>ons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die nu </a:t>
            </a:r>
            <a:r>
              <a:rPr lang="en-US" dirty="0" err="1"/>
              <a:t>gesteld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met de </a:t>
            </a:r>
            <a:r>
              <a:rPr lang="en-GB" dirty="0" err="1"/>
              <a:t>probleemanalyse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Voorraadbeheer in magazijnen gebeurt tegenwoordig vaak door werknemers die op de rekken of op een vorklift kruipen om handmatig barcodes in te scannen.</a:t>
            </a:r>
          </a:p>
          <a:p>
            <a:r>
              <a:rPr lang="nl-BE" dirty="0"/>
              <a:t>Dat is </a:t>
            </a:r>
            <a:r>
              <a:rPr lang="nl-BE" dirty="0">
                <a:sym typeface="Wingdings" pitchFamily="2" charset="2"/>
              </a:rPr>
              <a:t>traag, duur en vooral levensgevaarlijk.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 Automatisch aangestuurde drones die via een camera de barcodes kunnen inscannen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WIJ  De basis, drone autonoom een vooraf bepaalde route laten vliegen in een magazijn. </a:t>
            </a:r>
          </a:p>
          <a:p>
            <a:r>
              <a:rPr lang="nl-BE" dirty="0">
                <a:sym typeface="Wingdings" pitchFamily="2" charset="2"/>
              </a:rPr>
              <a:t>Hierbij moeten we ook in real time de locatie van de drone kennen.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bespreken</a:t>
            </a:r>
            <a:r>
              <a:rPr lang="en-GB" dirty="0"/>
              <a:t> we de </a:t>
            </a:r>
            <a:r>
              <a:rPr lang="en-GB" dirty="0" err="1"/>
              <a:t>ontwerpskeuzes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9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Project samengevat op één dia</a:t>
            </a:r>
          </a:p>
          <a:p>
            <a:endParaRPr lang="nl-BE" dirty="0"/>
          </a:p>
          <a:p>
            <a:r>
              <a:rPr lang="nl-BE" dirty="0"/>
              <a:t>Drone</a:t>
            </a:r>
          </a:p>
          <a:p>
            <a:r>
              <a:rPr lang="nl-BE" dirty="0"/>
              <a:t>Raspberry Pi Zero W </a:t>
            </a:r>
            <a:r>
              <a:rPr lang="nl-BE" dirty="0">
                <a:sym typeface="Wingdings" pitchFamily="2" charset="2"/>
              </a:rPr>
              <a:t> De controller, kleine computer</a:t>
            </a:r>
            <a:endParaRPr lang="nl-BE" dirty="0"/>
          </a:p>
          <a:p>
            <a:r>
              <a:rPr lang="nl-BE" dirty="0"/>
              <a:t>LiPo Batterij </a:t>
            </a:r>
            <a:r>
              <a:rPr lang="nl-BE" dirty="0">
                <a:sym typeface="Wingdings" pitchFamily="2" charset="2"/>
              </a:rPr>
              <a:t> De controller van stroom voorzien</a:t>
            </a:r>
          </a:p>
          <a:p>
            <a:r>
              <a:rPr lang="nl-BE" dirty="0"/>
              <a:t>Bram zal nu verder uitweiden over de locatiebepaling en de server</a:t>
            </a:r>
          </a:p>
          <a:p>
            <a:endParaRPr lang="nl-BE" dirty="0"/>
          </a:p>
          <a:p>
            <a:r>
              <a:rPr lang="nl-BE" dirty="0"/>
              <a:t>Bram: </a:t>
            </a:r>
          </a:p>
          <a:p>
            <a:r>
              <a:rPr lang="nl-BE" dirty="0"/>
              <a:t>Pozyx tags en anchers</a:t>
            </a:r>
          </a:p>
          <a:p>
            <a:r>
              <a:rPr lang="nl-BE" dirty="0"/>
              <a:t>Theorie: Exact een route aan de drone meegeven vanaf een gekende locatie</a:t>
            </a:r>
          </a:p>
          <a:p>
            <a:r>
              <a:rPr lang="nl-BE" dirty="0"/>
              <a:t>Praktijk: Onhaalbaar </a:t>
            </a:r>
            <a:r>
              <a:rPr lang="nl-BE" dirty="0">
                <a:sym typeface="Wingdings" pitchFamily="2" charset="2"/>
              </a:rPr>
              <a:t> Ongekende obstakels, een ventilatieschacht etc.</a:t>
            </a:r>
          </a:p>
          <a:p>
            <a:r>
              <a:rPr lang="nl-BE" dirty="0">
                <a:sym typeface="Wingdings" pitchFamily="2" charset="2"/>
              </a:rPr>
              <a:t>Locatie is belangrijk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Denken aan locatie </a:t>
            </a:r>
            <a:r>
              <a:rPr lang="nl-BE" dirty="0">
                <a:sym typeface="Wingdings" pitchFamily="2" charset="2"/>
              </a:rPr>
              <a:t> Gps, wifi, bluetooth  Te onnauwkeurig</a:t>
            </a:r>
          </a:p>
          <a:p>
            <a:r>
              <a:rPr lang="nl-BE" dirty="0">
                <a:sym typeface="Wingdings" pitchFamily="2" charset="2"/>
              </a:rPr>
              <a:t>Ons doel is om drone tussen rekken op 2m afstand te laten vliegen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UWB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3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</a:t>
            </a:r>
            <a:r>
              <a:rPr lang="nl-BE" dirty="0">
                <a:sym typeface="Wingdings" pitchFamily="2" charset="2"/>
              </a:rPr>
              <a:t>naar positie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komen binnen op Raspberry Pi</a:t>
            </a:r>
          </a:p>
          <a:p>
            <a:endParaRPr lang="nl-BE" dirty="0"/>
          </a:p>
          <a:p>
            <a:r>
              <a:rPr lang="nl-BE" dirty="0"/>
              <a:t>Berekeningen verschuiven naar MQTT (=Message Queuing Telemetry Transport) server via wifi</a:t>
            </a:r>
          </a:p>
          <a:p>
            <a:endParaRPr lang="nl-BE" dirty="0"/>
          </a:p>
          <a:p>
            <a:r>
              <a:rPr lang="nl-BE" dirty="0"/>
              <a:t>Wie? Broker </a:t>
            </a:r>
            <a:r>
              <a:rPr lang="nl-BE" dirty="0">
                <a:sym typeface="Wingdings" pitchFamily="2" charset="2"/>
              </a:rPr>
              <a:t> Clients</a:t>
            </a:r>
          </a:p>
          <a:p>
            <a:r>
              <a:rPr lang="nl-BE" dirty="0">
                <a:sym typeface="Wingdings" pitchFamily="2" charset="2"/>
              </a:rPr>
              <a:t>Methoden? Publish  Subscribe</a:t>
            </a:r>
          </a:p>
          <a:p>
            <a:r>
              <a:rPr lang="nl-BE" dirty="0">
                <a:sym typeface="Wingdings" pitchFamily="2" charset="2"/>
              </a:rPr>
              <a:t>Topics? Ranging  Position 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Ander software matig concept m.b.t. Snelheid</a:t>
            </a:r>
          </a:p>
          <a:p>
            <a:r>
              <a:rPr lang="nl-BE" dirty="0">
                <a:sym typeface="Wingdings" pitchFamily="2" charset="2"/>
              </a:rPr>
              <a:t>Niet altijd alle ankers sturen, maar een selectie maken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Zijnoot: De server die we ter beschikking hebben werkt reeds in 2D, probleem</a:t>
            </a:r>
          </a:p>
          <a:p>
            <a:r>
              <a:rPr lang="nl-BE" dirty="0">
                <a:sym typeface="Wingdings" pitchFamily="2" charset="2"/>
              </a:rPr>
              <a:t>Oplossing: Ultrasone sensor op de drone voor de hoogte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8-3-2018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8/03/2018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8/03/2018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8/03/2018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8-3-2018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8/03/2018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Lokalisatie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3F847A8-BB39-104A-905A-5C2CBD1228CB}"/>
              </a:ext>
            </a:extLst>
          </p:cNvPr>
          <p:cNvSpPr/>
          <p:nvPr/>
        </p:nvSpPr>
        <p:spPr>
          <a:xfrm>
            <a:off x="14489275" y="5633519"/>
            <a:ext cx="1244251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Broker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A19BDF-AD92-7A4A-A12F-7E3E4651DE71}"/>
              </a:ext>
            </a:extLst>
          </p:cNvPr>
          <p:cNvSpPr/>
          <p:nvPr/>
        </p:nvSpPr>
        <p:spPr>
          <a:xfrm>
            <a:off x="8461939" y="5633519"/>
            <a:ext cx="1104790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Client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948EDBA3-5879-4C4E-9DA7-07DFFCB2F29D}"/>
              </a:ext>
            </a:extLst>
          </p:cNvPr>
          <p:cNvSpPr/>
          <p:nvPr/>
        </p:nvSpPr>
        <p:spPr>
          <a:xfrm>
            <a:off x="13735049" y="6329833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ranging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1168160-DA0F-334F-A761-9505722CFD98}"/>
              </a:ext>
            </a:extLst>
          </p:cNvPr>
          <p:cNvSpPr/>
          <p:nvPr/>
        </p:nvSpPr>
        <p:spPr>
          <a:xfrm>
            <a:off x="13735050" y="7819390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id="{7A759B4C-2D26-4242-84A0-96BB232DB786}"/>
              </a:ext>
            </a:extLst>
          </p:cNvPr>
          <p:cNvCxnSpPr>
            <a:cxnSpLocks/>
          </p:cNvCxnSpPr>
          <p:nvPr/>
        </p:nvCxnSpPr>
        <p:spPr>
          <a:xfrm>
            <a:off x="9315450" y="8316799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:a16="http://schemas.microsoft.com/office/drawing/2014/main" id="{071612F6-9286-694F-804D-83A57870049B}"/>
              </a:ext>
            </a:extLst>
          </p:cNvPr>
          <p:cNvSpPr/>
          <p:nvPr/>
        </p:nvSpPr>
        <p:spPr>
          <a:xfrm>
            <a:off x="10671758" y="7819390"/>
            <a:ext cx="1725152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subscribe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AEB4A00B-EA21-2D49-A0CF-320E483A87D7}"/>
              </a:ext>
            </a:extLst>
          </p:cNvPr>
          <p:cNvCxnSpPr>
            <a:cxnSpLocks/>
          </p:cNvCxnSpPr>
          <p:nvPr/>
        </p:nvCxnSpPr>
        <p:spPr>
          <a:xfrm>
            <a:off x="9312948" y="6811587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58C0E4DF-DDF9-8443-9557-AAE6CE129AD5}"/>
              </a:ext>
            </a:extLst>
          </p:cNvPr>
          <p:cNvSpPr/>
          <p:nvPr/>
        </p:nvSpPr>
        <p:spPr>
          <a:xfrm>
            <a:off x="10868830" y="6314178"/>
            <a:ext cx="1326005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publish</a:t>
            </a:r>
          </a:p>
        </p:txBody>
      </p:sp>
      <p:cxnSp>
        <p:nvCxnSpPr>
          <p:cNvPr id="29" name="Straight Connector 30">
            <a:extLst>
              <a:ext uri="{FF2B5EF4-FFF2-40B4-BE49-F238E27FC236}">
                <a16:creationId xmlns:a16="http://schemas.microsoft.com/office/drawing/2014/main" id="{7E6F7F88-C9CB-6E44-B17B-51B93ED27A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5154613" y="7324651"/>
            <a:ext cx="1" cy="494739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21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7B9FDB-6D44-4EEE-92DB-99DD78C92001}"/>
              </a:ext>
            </a:extLst>
          </p:cNvPr>
          <p:cNvSpPr/>
          <p:nvPr/>
        </p:nvSpPr>
        <p:spPr>
          <a:xfrm>
            <a:off x="6057626" y="215037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9121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BDBA3D-7777-45B6-8177-21D7F622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0643" y="0"/>
            <a:ext cx="10405419" cy="9753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probleemanalyse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10" name="Content Placeholder 9" descr="A large room&#10;&#10;Description generated with high confidence">
            <a:extLst>
              <a:ext uri="{FF2B5EF4-FFF2-40B4-BE49-F238E27FC236}">
                <a16:creationId xmlns:a16="http://schemas.microsoft.com/office/drawing/2014/main" id="{CB18B540-A7A0-45B7-B302-B92E6367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91" y="1230116"/>
            <a:ext cx="9724491" cy="7293368"/>
          </a:xfrm>
        </p:spPr>
      </p:pic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Ontwerpskeuzes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8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AB8F2-0498-A641-BB29-3AA457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33B7EA9-5F7D-1A48-948A-B5BE0940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1" y="3997132"/>
            <a:ext cx="2963726" cy="175600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6F5415-09FB-E246-85FC-9FFA6DA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5B8C32-6AEC-B547-80F6-2FFB096A5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4" y="1922095"/>
            <a:ext cx="1552660" cy="15526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1EFF53-6811-1540-83AC-6426297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4000459"/>
            <a:ext cx="1148922" cy="175268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54F8DF2-5EAE-244B-9990-CA9BF17D205A}"/>
              </a:ext>
            </a:extLst>
          </p:cNvPr>
          <p:cNvSpPr txBox="1"/>
          <p:nvPr/>
        </p:nvSpPr>
        <p:spPr>
          <a:xfrm>
            <a:off x="9757766" y="2421426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6 – 10 m nauwkeurigheid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DC4DF71-A40D-A14F-8206-17B2F697B3D4}"/>
              </a:ext>
            </a:extLst>
          </p:cNvPr>
          <p:cNvSpPr txBox="1"/>
          <p:nvPr/>
        </p:nvSpPr>
        <p:spPr>
          <a:xfrm>
            <a:off x="9757766" y="4599801"/>
            <a:ext cx="3586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1 – 5 m nauwkeurigheid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38F07D3-3D8F-9A46-95C2-613F419AE752}"/>
              </a:ext>
            </a:extLst>
          </p:cNvPr>
          <p:cNvSpPr txBox="1"/>
          <p:nvPr/>
        </p:nvSpPr>
        <p:spPr>
          <a:xfrm>
            <a:off x="9757766" y="6778176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0.10 m nauwkeurigheid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DA92F2B-4851-2046-8504-CBD93DD34229}"/>
              </a:ext>
            </a:extLst>
          </p:cNvPr>
          <p:cNvSpPr txBox="1"/>
          <p:nvPr/>
        </p:nvSpPr>
        <p:spPr>
          <a:xfrm>
            <a:off x="1644831" y="6452211"/>
            <a:ext cx="5526193" cy="9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5400" b="1" dirty="0"/>
              <a:t>Ultra Wide Band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33063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Pozyx</a:t>
            </a:r>
          </a:p>
          <a:p>
            <a:r>
              <a:rPr lang="nl-BE" dirty="0"/>
              <a:t>DecaWave DWM1001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B607C42-22A3-4B47-957B-148034FB9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7" y="8771380"/>
            <a:ext cx="2645312" cy="580524"/>
          </a:xfrm>
          <a:prstGeom prst="rect">
            <a:avLst/>
          </a:prstGeom>
        </p:spPr>
      </p:pic>
      <p:pic>
        <p:nvPicPr>
          <p:cNvPr id="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CE4F5B8-1B23-2744-98D1-8B1A5AD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5296" y="2421380"/>
            <a:ext cx="6350000" cy="6350000"/>
          </a:xfrm>
          <a:prstGeom prst="rect">
            <a:avLst/>
          </a:prstGeom>
        </p:spPr>
      </p:pic>
      <p:pic>
        <p:nvPicPr>
          <p:cNvPr id="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CDBBCEFF-A670-2443-BCCC-40DCBE5ED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69" y="3797963"/>
            <a:ext cx="4774558" cy="3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42B44-5C4F-49F5-8EFE-9A5058CD755F}"/>
              </a:ext>
            </a:extLst>
          </p:cNvPr>
          <p:cNvSpPr/>
          <p:nvPr/>
        </p:nvSpPr>
        <p:spPr>
          <a:xfrm>
            <a:off x="6124250" y="2134188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9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838</TotalTime>
  <Words>711</Words>
  <Application>Microsoft Office PowerPoint</Application>
  <PresentationFormat>Custom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Voorraadbeheer in magazijnen</vt:lpstr>
      <vt:lpstr>probleemanalyse</vt:lpstr>
      <vt:lpstr>probleemanalyse</vt:lpstr>
      <vt:lpstr>Ontwerpskeuzes</vt:lpstr>
      <vt:lpstr>Setup</vt:lpstr>
      <vt:lpstr>Lokalisatie</vt:lpstr>
      <vt:lpstr>Lokalisatie</vt:lpstr>
      <vt:lpstr>Setup</vt:lpstr>
      <vt:lpstr>Lokalisatie</vt:lpstr>
      <vt:lpstr>Setup</vt:lpstr>
      <vt:lpstr>planning</vt:lpstr>
      <vt:lpstr>Initiële planning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206</cp:revision>
  <dcterms:created xsi:type="dcterms:W3CDTF">2018-03-01T15:03:35Z</dcterms:created>
  <dcterms:modified xsi:type="dcterms:W3CDTF">2018-03-08T15:44:43Z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