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9" r:id="rId2"/>
    <p:sldId id="256" r:id="rId3"/>
    <p:sldId id="260" r:id="rId4"/>
    <p:sldId id="265" r:id="rId5"/>
    <p:sldId id="269" r:id="rId6"/>
    <p:sldId id="266" r:id="rId7"/>
    <p:sldId id="272" r:id="rId8"/>
    <p:sldId id="273" r:id="rId9"/>
    <p:sldId id="274" r:id="rId10"/>
    <p:sldId id="275" r:id="rId11"/>
    <p:sldId id="277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2" r:id="rId27"/>
    <p:sldId id="294" r:id="rId28"/>
    <p:sldId id="291" r:id="rId29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1E6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94" autoAdjust="0"/>
  </p:normalViewPr>
  <p:slideViewPr>
    <p:cSldViewPr snapToGrid="0" showGuides="1">
      <p:cViewPr varScale="1">
        <p:scale>
          <a:sx n="55" d="100"/>
          <a:sy n="55" d="100"/>
        </p:scale>
        <p:origin x="55" y="187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8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25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0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2-3-2018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2/03/2018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2/03/2018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2/03/2018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2-3-2018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2/03/2018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Quiz 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Quiz room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Instellingen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</a:t>
            </a:r>
            <a:r>
              <a:rPr lang="nl-NL" sz="3200" dirty="0" err="1">
                <a:latin typeface="UGent Panno Text" panose="02000506040000040003" pitchFamily="2" charset="0"/>
              </a:rPr>
              <a:t>guest</a:t>
            </a:r>
            <a:endParaRPr lang="nl-NL" sz="3200" dirty="0">
              <a:latin typeface="UGent Panno Text" panose="02000506040000040003" pitchFamily="2" charset="0"/>
            </a:endParaRP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Max. aantal teams/spelers per team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Nieuw team/Aansluiten bij team; Chatten; Ready; Terug;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Quiz verwijderd/Team verwijderd/ Team vol/… – Error </a:t>
            </a:r>
            <a:r>
              <a:rPr lang="nl-NL" sz="3200" dirty="0" err="1">
                <a:latin typeface="UGent Panno Text" panose="02000506040000040003" pitchFamily="2" charset="0"/>
              </a:rPr>
              <a:t>message</a:t>
            </a:r>
            <a:endParaRPr lang="nl-NL" sz="3200" dirty="0">
              <a:latin typeface="UGent Panno Text" panose="02000506040000040003" pitchFamily="2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13624213" y="5045554"/>
            <a:ext cx="2690573" cy="2940977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1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Quiz 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Quiz room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Instellingen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Max. aantal teams/spelers per team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Nieuw team/Aansluiten bij team; Chatten; Ready; Terug; Start quiz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Quiz verwijderd/Team verwijderd/ Team vol/… – Error </a:t>
            </a:r>
            <a:r>
              <a:rPr lang="nl-NL" sz="3200" dirty="0" err="1">
                <a:latin typeface="UGent Panno Text" panose="02000506040000040003" pitchFamily="2" charset="0"/>
              </a:rPr>
              <a:t>message</a:t>
            </a:r>
            <a:r>
              <a:rPr lang="nl-NL" sz="3200" dirty="0">
                <a:latin typeface="UGent Panno Text" panose="02000506040000040003" pitchFamily="2" charset="0"/>
              </a:rPr>
              <a:t>; Iedereen ready – Melding;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13624213" y="5045554"/>
            <a:ext cx="2690573" cy="2940977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0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Creëer Team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Maak team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Instellingen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</a:t>
            </a:r>
            <a:r>
              <a:rPr lang="nl-NL" sz="3200" dirty="0" err="1">
                <a:latin typeface="UGent Panno Text" panose="02000506040000040003" pitchFamily="2" charset="0"/>
              </a:rPr>
              <a:t>guest</a:t>
            </a:r>
            <a:r>
              <a:rPr lang="nl-NL" sz="3200" dirty="0">
                <a:latin typeface="UGent Panno Text" panose="02000506040000040003" pitchFamily="2" charset="0"/>
              </a:rPr>
              <a:t> en kapitein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Unieke teamnaam en kleur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Instellen; Uitnodigen; Annuleren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Quiz verwijderd/Teamnaam in gebruik/….– Error </a:t>
            </a:r>
            <a:r>
              <a:rPr lang="nl-NL" sz="3200" dirty="0" err="1">
                <a:latin typeface="UGent Panno Text" panose="02000506040000040003" pitchFamily="2" charset="0"/>
              </a:rPr>
              <a:t>message</a:t>
            </a:r>
            <a:endParaRPr lang="nl-NL" sz="3200" dirty="0">
              <a:latin typeface="UGent Panno Text" panose="02000506040000040003" pitchFamily="2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9689223" y="6466175"/>
            <a:ext cx="2690573" cy="1960195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3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Ronde instellingen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Start quiz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Instellingen ronde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 en quiz gestart (quizmaster)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Thema en moeilijkheidsgraad kiezen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Instellen; Starten (of random na delay)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(als host) of slechts 1 team meer – Quiz wordt beëindigd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hthoek: afgeronde hoeken 100">
            <a:extLst>
              <a:ext uri="{FF2B5EF4-FFF2-40B4-BE49-F238E27FC236}">
                <a16:creationId xmlns:a16="http://schemas.microsoft.com/office/drawing/2014/main" id="{028C97FE-0800-40E8-A0D2-7B1413F802F4}"/>
              </a:ext>
            </a:extLst>
          </p:cNvPr>
          <p:cNvSpPr/>
          <p:nvPr/>
        </p:nvSpPr>
        <p:spPr>
          <a:xfrm>
            <a:off x="14035458" y="2414704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Ronde </a:t>
            </a:r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2" name="Rechthoek: afgeronde hoeken 101">
            <a:extLst>
              <a:ext uri="{FF2B5EF4-FFF2-40B4-BE49-F238E27FC236}">
                <a16:creationId xmlns:a16="http://schemas.microsoft.com/office/drawing/2014/main" id="{0B1453BA-AC4D-4634-A8E3-1736678CA330}"/>
              </a:ext>
            </a:extLst>
          </p:cNvPr>
          <p:cNvSpPr/>
          <p:nvPr/>
        </p:nvSpPr>
        <p:spPr>
          <a:xfrm>
            <a:off x="10155309" y="629193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scorebord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3" name="Rechthoek: afgeronde hoeken 102">
            <a:extLst>
              <a:ext uri="{FF2B5EF4-FFF2-40B4-BE49-F238E27FC236}">
                <a16:creationId xmlns:a16="http://schemas.microsoft.com/office/drawing/2014/main" id="{8ED99422-D3BA-40AF-93B0-69C1C3C1F8F6}"/>
              </a:ext>
            </a:extLst>
          </p:cNvPr>
          <p:cNvSpPr/>
          <p:nvPr/>
        </p:nvSpPr>
        <p:spPr>
          <a:xfrm>
            <a:off x="10155309" y="1111099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04" name="Rechthoek: afgeronde hoeken 103">
            <a:extLst>
              <a:ext uri="{FF2B5EF4-FFF2-40B4-BE49-F238E27FC236}">
                <a16:creationId xmlns:a16="http://schemas.microsoft.com/office/drawing/2014/main" id="{2E99B156-8F51-4FD7-BB3B-073114EF0435}"/>
              </a:ext>
            </a:extLst>
          </p:cNvPr>
          <p:cNvSpPr/>
          <p:nvPr/>
        </p:nvSpPr>
        <p:spPr>
          <a:xfrm>
            <a:off x="10155309" y="1679398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105" name="Rechte verbindingslijn met pijl 104">
            <a:extLst>
              <a:ext uri="{FF2B5EF4-FFF2-40B4-BE49-F238E27FC236}">
                <a16:creationId xmlns:a16="http://schemas.microsoft.com/office/drawing/2014/main" id="{972E3042-1F50-462C-8D6C-09BEAA0B51D8}"/>
              </a:ext>
            </a:extLst>
          </p:cNvPr>
          <p:cNvCxnSpPr>
            <a:cxnSpLocks/>
            <a:endCxn id="102" idx="0"/>
          </p:cNvCxnSpPr>
          <p:nvPr/>
        </p:nvCxnSpPr>
        <p:spPr>
          <a:xfrm flipH="1">
            <a:off x="11415309" y="2997843"/>
            <a:ext cx="2620149" cy="329409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5F305AFE-9252-4383-8B62-D65CF6EECCF9}"/>
              </a:ext>
            </a:extLst>
          </p:cNvPr>
          <p:cNvCxnSpPr>
            <a:cxnSpLocks/>
            <a:stCxn id="102" idx="3"/>
            <a:endCxn id="110" idx="1"/>
          </p:cNvCxnSpPr>
          <p:nvPr/>
        </p:nvCxnSpPr>
        <p:spPr>
          <a:xfrm>
            <a:off x="12675309" y="6651933"/>
            <a:ext cx="1360149" cy="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>
            <a:extLst>
              <a:ext uri="{FF2B5EF4-FFF2-40B4-BE49-F238E27FC236}">
                <a16:creationId xmlns:a16="http://schemas.microsoft.com/office/drawing/2014/main" id="{34DED12F-0C22-4F37-9AC3-E023968F0048}"/>
              </a:ext>
            </a:extLst>
          </p:cNvPr>
          <p:cNvSpPr txBox="1"/>
          <p:nvPr/>
        </p:nvSpPr>
        <p:spPr>
          <a:xfrm>
            <a:off x="12944766" y="5841583"/>
            <a:ext cx="1090692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108" name="Rechte verbindingslijn met pijl 107">
            <a:extLst>
              <a:ext uri="{FF2B5EF4-FFF2-40B4-BE49-F238E27FC236}">
                <a16:creationId xmlns:a16="http://schemas.microsoft.com/office/drawing/2014/main" id="{7089494B-F9F9-49A5-8B8D-7DC190D899F2}"/>
              </a:ext>
            </a:extLst>
          </p:cNvPr>
          <p:cNvCxnSpPr>
            <a:cxnSpLocks/>
            <a:stCxn id="101" idx="1"/>
            <a:endCxn id="104" idx="3"/>
          </p:cNvCxnSpPr>
          <p:nvPr/>
        </p:nvCxnSpPr>
        <p:spPr>
          <a:xfrm flipH="1">
            <a:off x="12675309" y="2774704"/>
            <a:ext cx="136014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hoek: afgeronde hoeken 108">
            <a:extLst>
              <a:ext uri="{FF2B5EF4-FFF2-40B4-BE49-F238E27FC236}">
                <a16:creationId xmlns:a16="http://schemas.microsoft.com/office/drawing/2014/main" id="{8C4A0DE4-B4A9-4A8B-B5F5-E2174FB32BDE}"/>
              </a:ext>
            </a:extLst>
          </p:cNvPr>
          <p:cNvSpPr/>
          <p:nvPr/>
        </p:nvSpPr>
        <p:spPr>
          <a:xfrm>
            <a:off x="14035458" y="4695419"/>
            <a:ext cx="2520000" cy="334473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Quizmaster </a:t>
            </a:r>
            <a:r>
              <a:rPr lang="en-GB" sz="2000" dirty="0" err="1">
                <a:latin typeface="UGent Panno Text" panose="02000506040000040003" pitchFamily="2" charset="0"/>
              </a:rPr>
              <a:t>overzicht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10" name="Rechthoek: afgeronde hoeken 109">
            <a:extLst>
              <a:ext uri="{FF2B5EF4-FFF2-40B4-BE49-F238E27FC236}">
                <a16:creationId xmlns:a16="http://schemas.microsoft.com/office/drawing/2014/main" id="{21AB86DC-C08A-42CB-A6F8-8F55F10A56E9}"/>
              </a:ext>
            </a:extLst>
          </p:cNvPr>
          <p:cNvSpPr/>
          <p:nvPr/>
        </p:nvSpPr>
        <p:spPr>
          <a:xfrm>
            <a:off x="14035458" y="5263717"/>
            <a:ext cx="2520000" cy="2776433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scores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Tips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geven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Alerts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(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huidig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, locked in…)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Time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Freeze knop</a:t>
            </a:r>
          </a:p>
        </p:txBody>
      </p: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6F3731A6-E106-4192-97BA-15F3D7A5887A}"/>
              </a:ext>
            </a:extLst>
          </p:cNvPr>
          <p:cNvCxnSpPr>
            <a:cxnSpLocks/>
            <a:stCxn id="109" idx="0"/>
            <a:endCxn id="101" idx="2"/>
          </p:cNvCxnSpPr>
          <p:nvPr/>
        </p:nvCxnSpPr>
        <p:spPr>
          <a:xfrm flipV="1">
            <a:off x="15295458" y="3134704"/>
            <a:ext cx="0" cy="156071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kstvak 111">
            <a:extLst>
              <a:ext uri="{FF2B5EF4-FFF2-40B4-BE49-F238E27FC236}">
                <a16:creationId xmlns:a16="http://schemas.microsoft.com/office/drawing/2014/main" id="{C43722D2-70D8-43FB-85F4-3A86732F1BE3}"/>
              </a:ext>
            </a:extLst>
          </p:cNvPr>
          <p:cNvSpPr txBox="1"/>
          <p:nvPr/>
        </p:nvSpPr>
        <p:spPr>
          <a:xfrm>
            <a:off x="12810037" y="2291557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(QM)</a:t>
            </a:r>
          </a:p>
        </p:txBody>
      </p:sp>
      <p:sp>
        <p:nvSpPr>
          <p:cNvPr id="113" name="Tekstvak 112">
            <a:extLst>
              <a:ext uri="{FF2B5EF4-FFF2-40B4-BE49-F238E27FC236}">
                <a16:creationId xmlns:a16="http://schemas.microsoft.com/office/drawing/2014/main" id="{D35BC949-E454-4912-843F-09BABDBE7307}"/>
              </a:ext>
            </a:extLst>
          </p:cNvPr>
          <p:cNvSpPr txBox="1"/>
          <p:nvPr/>
        </p:nvSpPr>
        <p:spPr>
          <a:xfrm>
            <a:off x="15357601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ronde</a:t>
            </a:r>
          </a:p>
        </p:txBody>
      </p:sp>
      <p:sp>
        <p:nvSpPr>
          <p:cNvPr id="114" name="Tekstvak 113">
            <a:extLst>
              <a:ext uri="{FF2B5EF4-FFF2-40B4-BE49-F238E27FC236}">
                <a16:creationId xmlns:a16="http://schemas.microsoft.com/office/drawing/2014/main" id="{DB7ADF3F-4AF4-4DB9-9602-A1C1BD05EA4B}"/>
              </a:ext>
            </a:extLst>
          </p:cNvPr>
          <p:cNvSpPr txBox="1"/>
          <p:nvPr/>
        </p:nvSpPr>
        <p:spPr>
          <a:xfrm>
            <a:off x="9740436" y="4776484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cxnSp>
        <p:nvCxnSpPr>
          <p:cNvPr id="115" name="Rechte verbindingslijn met pijl 114">
            <a:extLst>
              <a:ext uri="{FF2B5EF4-FFF2-40B4-BE49-F238E27FC236}">
                <a16:creationId xmlns:a16="http://schemas.microsoft.com/office/drawing/2014/main" id="{7B315946-108A-4EC9-8DA2-3C1997A99100}"/>
              </a:ext>
            </a:extLst>
          </p:cNvPr>
          <p:cNvCxnSpPr>
            <a:cxnSpLocks/>
          </p:cNvCxnSpPr>
          <p:nvPr/>
        </p:nvCxnSpPr>
        <p:spPr>
          <a:xfrm flipV="1">
            <a:off x="14984871" y="3134704"/>
            <a:ext cx="0" cy="1560715"/>
          </a:xfrm>
          <a:prstGeom prst="straightConnector1">
            <a:avLst/>
          </a:prstGeom>
          <a:ln w="762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kstvak 115">
            <a:extLst>
              <a:ext uri="{FF2B5EF4-FFF2-40B4-BE49-F238E27FC236}">
                <a16:creationId xmlns:a16="http://schemas.microsoft.com/office/drawing/2014/main" id="{4F4D2F3F-E85A-4D90-BC12-4F60BE6ED566}"/>
              </a:ext>
            </a:extLst>
          </p:cNvPr>
          <p:cNvSpPr txBox="1"/>
          <p:nvPr/>
        </p:nvSpPr>
        <p:spPr>
          <a:xfrm>
            <a:off x="14235838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Delay</a:t>
            </a:r>
          </a:p>
        </p:txBody>
      </p:sp>
      <p:sp>
        <p:nvSpPr>
          <p:cNvPr id="117" name="Rechthoek: afgeronde hoeken 116">
            <a:extLst>
              <a:ext uri="{FF2B5EF4-FFF2-40B4-BE49-F238E27FC236}">
                <a16:creationId xmlns:a16="http://schemas.microsoft.com/office/drawing/2014/main" id="{CBBF69DD-9F49-4F7E-A5DF-CE9E0371F368}"/>
              </a:ext>
            </a:extLst>
          </p:cNvPr>
          <p:cNvSpPr/>
          <p:nvPr/>
        </p:nvSpPr>
        <p:spPr>
          <a:xfrm>
            <a:off x="10155309" y="7853737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118" name="Rechte verbindingslijn met pijl 117">
            <a:extLst>
              <a:ext uri="{FF2B5EF4-FFF2-40B4-BE49-F238E27FC236}">
                <a16:creationId xmlns:a16="http://schemas.microsoft.com/office/drawing/2014/main" id="{03362B5E-2256-4EE9-B22D-AB428985FB97}"/>
              </a:ext>
            </a:extLst>
          </p:cNvPr>
          <p:cNvCxnSpPr>
            <a:cxnSpLocks/>
            <a:stCxn id="117" idx="0"/>
            <a:endCxn id="102" idx="2"/>
          </p:cNvCxnSpPr>
          <p:nvPr/>
        </p:nvCxnSpPr>
        <p:spPr>
          <a:xfrm flipV="1">
            <a:off x="11415309" y="7011933"/>
            <a:ext cx="0" cy="84180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>
            <a:extLst>
              <a:ext uri="{FF2B5EF4-FFF2-40B4-BE49-F238E27FC236}">
                <a16:creationId xmlns:a16="http://schemas.microsoft.com/office/drawing/2014/main" id="{9C88B634-45B4-4B17-A983-A24DD9171604}"/>
              </a:ext>
            </a:extLst>
          </p:cNvPr>
          <p:cNvSpPr txBox="1"/>
          <p:nvPr/>
        </p:nvSpPr>
        <p:spPr>
          <a:xfrm>
            <a:off x="11542606" y="7144170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120" name="Verbindingslijn: gebogen 119">
            <a:extLst>
              <a:ext uri="{FF2B5EF4-FFF2-40B4-BE49-F238E27FC236}">
                <a16:creationId xmlns:a16="http://schemas.microsoft.com/office/drawing/2014/main" id="{2F569B2C-076F-49C8-A5C3-E1FC7091ABE0}"/>
              </a:ext>
            </a:extLst>
          </p:cNvPr>
          <p:cNvCxnSpPr>
            <a:cxnSpLocks/>
            <a:stCxn id="104" idx="1"/>
            <a:endCxn id="117" idx="1"/>
          </p:cNvCxnSpPr>
          <p:nvPr/>
        </p:nvCxnSpPr>
        <p:spPr>
          <a:xfrm rot="10800000" flipV="1">
            <a:off x="10155309" y="2774703"/>
            <a:ext cx="12700" cy="5439033"/>
          </a:xfrm>
          <a:prstGeom prst="bentConnector3">
            <a:avLst>
              <a:gd name="adj1" fmla="val 3987339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kstvak 120">
            <a:extLst>
              <a:ext uri="{FF2B5EF4-FFF2-40B4-BE49-F238E27FC236}">
                <a16:creationId xmlns:a16="http://schemas.microsoft.com/office/drawing/2014/main" id="{87AC5F63-277C-4670-A8ED-BEE32E436BB7}"/>
              </a:ext>
            </a:extLst>
          </p:cNvPr>
          <p:cNvSpPr txBox="1"/>
          <p:nvPr/>
        </p:nvSpPr>
        <p:spPr>
          <a:xfrm>
            <a:off x="11769420" y="4254777"/>
            <a:ext cx="10906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122" name="Rechthoek: afgeronde hoeken 121">
            <a:extLst>
              <a:ext uri="{FF2B5EF4-FFF2-40B4-BE49-F238E27FC236}">
                <a16:creationId xmlns:a16="http://schemas.microsoft.com/office/drawing/2014/main" id="{4352CB37-BF15-4ED5-8A9C-CEDB1DEA1C8B}"/>
              </a:ext>
            </a:extLst>
          </p:cNvPr>
          <p:cNvSpPr>
            <a:spLocks noChangeAspect="1"/>
          </p:cNvSpPr>
          <p:nvPr/>
        </p:nvSpPr>
        <p:spPr>
          <a:xfrm>
            <a:off x="13945759" y="2294210"/>
            <a:ext cx="2690573" cy="96669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4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Quizmaster overzicht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3"/>
            <a:ext cx="7110903" cy="7361499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Quiz bezig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Overzicht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 (quizmaster)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R:Lijst van scores, problemen, antwoorden (huidig/</a:t>
            </a:r>
            <a:r>
              <a:rPr lang="nl-NL" sz="3200" dirty="0" err="1">
                <a:latin typeface="UGent Panno Text" panose="02000506040000040003" pitchFamily="2" charset="0"/>
              </a:rPr>
              <a:t>locked</a:t>
            </a:r>
            <a:r>
              <a:rPr lang="nl-NL" sz="3200" dirty="0">
                <a:latin typeface="UGent Panno Text" panose="02000506040000040003" pitchFamily="2" charset="0"/>
              </a:rPr>
              <a:t> in), tijd, tips geven, tijd </a:t>
            </a:r>
            <a:r>
              <a:rPr lang="nl-NL" sz="3200" dirty="0" err="1">
                <a:latin typeface="UGent Panno Text" panose="02000506040000040003" pitchFamily="2" charset="0"/>
              </a:rPr>
              <a:t>freezen</a:t>
            </a:r>
            <a:r>
              <a:rPr lang="nl-NL" sz="3200" dirty="0">
                <a:latin typeface="UGent Panno Text" panose="02000506040000040003" pitchFamily="2" charset="0"/>
              </a:rPr>
              <a:t>…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Quiz loopt, vragen worden beantwoord en hints gegeven indien nodig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(als host) of slechts 1 team meer – Quiz wordt beëindigd zonder </a:t>
            </a:r>
            <a:r>
              <a:rPr lang="nl-NL" sz="3200" dirty="0" err="1">
                <a:latin typeface="UGent Panno Text" panose="02000506040000040003" pitchFamily="2" charset="0"/>
              </a:rPr>
              <a:t>prijsuitrijking</a:t>
            </a:r>
            <a:endParaRPr lang="nl-NL" sz="3200" dirty="0">
              <a:latin typeface="UGent Panno Text" panose="02000506040000040003" pitchFamily="2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hthoek: afgeronde hoeken 89">
            <a:extLst>
              <a:ext uri="{FF2B5EF4-FFF2-40B4-BE49-F238E27FC236}">
                <a16:creationId xmlns:a16="http://schemas.microsoft.com/office/drawing/2014/main" id="{3518B032-3F9A-4FB8-AA6A-265486EA382E}"/>
              </a:ext>
            </a:extLst>
          </p:cNvPr>
          <p:cNvSpPr/>
          <p:nvPr/>
        </p:nvSpPr>
        <p:spPr>
          <a:xfrm>
            <a:off x="14035458" y="2414704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Ronde </a:t>
            </a:r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91" name="Rechthoek: afgeronde hoeken 90">
            <a:extLst>
              <a:ext uri="{FF2B5EF4-FFF2-40B4-BE49-F238E27FC236}">
                <a16:creationId xmlns:a16="http://schemas.microsoft.com/office/drawing/2014/main" id="{C2434691-6AC0-4173-815C-0FB5B619596D}"/>
              </a:ext>
            </a:extLst>
          </p:cNvPr>
          <p:cNvSpPr/>
          <p:nvPr/>
        </p:nvSpPr>
        <p:spPr>
          <a:xfrm>
            <a:off x="10155309" y="629193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scorebord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92" name="Rechthoek: afgeronde hoeken 91">
            <a:extLst>
              <a:ext uri="{FF2B5EF4-FFF2-40B4-BE49-F238E27FC236}">
                <a16:creationId xmlns:a16="http://schemas.microsoft.com/office/drawing/2014/main" id="{F6BA1433-6DAE-451F-9B69-02AF188813DA}"/>
              </a:ext>
            </a:extLst>
          </p:cNvPr>
          <p:cNvSpPr/>
          <p:nvPr/>
        </p:nvSpPr>
        <p:spPr>
          <a:xfrm>
            <a:off x="10155309" y="1111099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93" name="Rechthoek: afgeronde hoeken 92">
            <a:extLst>
              <a:ext uri="{FF2B5EF4-FFF2-40B4-BE49-F238E27FC236}">
                <a16:creationId xmlns:a16="http://schemas.microsoft.com/office/drawing/2014/main" id="{FDCF4390-7FC7-4B65-9CD1-6C1194103DA4}"/>
              </a:ext>
            </a:extLst>
          </p:cNvPr>
          <p:cNvSpPr/>
          <p:nvPr/>
        </p:nvSpPr>
        <p:spPr>
          <a:xfrm>
            <a:off x="10155309" y="1679398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D128E14C-3E4A-4135-BB90-40269E314CDC}"/>
              </a:ext>
            </a:extLst>
          </p:cNvPr>
          <p:cNvCxnSpPr>
            <a:cxnSpLocks/>
            <a:endCxn id="91" idx="0"/>
          </p:cNvCxnSpPr>
          <p:nvPr/>
        </p:nvCxnSpPr>
        <p:spPr>
          <a:xfrm flipH="1">
            <a:off x="11415309" y="2997843"/>
            <a:ext cx="2620149" cy="329409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hte verbindingslijn met pijl 94">
            <a:extLst>
              <a:ext uri="{FF2B5EF4-FFF2-40B4-BE49-F238E27FC236}">
                <a16:creationId xmlns:a16="http://schemas.microsoft.com/office/drawing/2014/main" id="{154EF0A8-0875-4531-81F3-4DE61FF887EE}"/>
              </a:ext>
            </a:extLst>
          </p:cNvPr>
          <p:cNvCxnSpPr>
            <a:cxnSpLocks/>
            <a:stCxn id="91" idx="3"/>
            <a:endCxn id="99" idx="1"/>
          </p:cNvCxnSpPr>
          <p:nvPr/>
        </p:nvCxnSpPr>
        <p:spPr>
          <a:xfrm>
            <a:off x="12675309" y="6651933"/>
            <a:ext cx="1360149" cy="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kstvak 95">
            <a:extLst>
              <a:ext uri="{FF2B5EF4-FFF2-40B4-BE49-F238E27FC236}">
                <a16:creationId xmlns:a16="http://schemas.microsoft.com/office/drawing/2014/main" id="{2EA7E0CE-2081-49EA-B688-98538BE4097C}"/>
              </a:ext>
            </a:extLst>
          </p:cNvPr>
          <p:cNvSpPr txBox="1"/>
          <p:nvPr/>
        </p:nvSpPr>
        <p:spPr>
          <a:xfrm>
            <a:off x="12944766" y="5841583"/>
            <a:ext cx="1090692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97" name="Rechte verbindingslijn met pijl 96">
            <a:extLst>
              <a:ext uri="{FF2B5EF4-FFF2-40B4-BE49-F238E27FC236}">
                <a16:creationId xmlns:a16="http://schemas.microsoft.com/office/drawing/2014/main" id="{ED9EA3C9-A675-49DD-A088-11BA2663CF66}"/>
              </a:ext>
            </a:extLst>
          </p:cNvPr>
          <p:cNvCxnSpPr>
            <a:cxnSpLocks/>
            <a:stCxn id="90" idx="1"/>
            <a:endCxn id="93" idx="3"/>
          </p:cNvCxnSpPr>
          <p:nvPr/>
        </p:nvCxnSpPr>
        <p:spPr>
          <a:xfrm flipH="1">
            <a:off x="12675309" y="2774704"/>
            <a:ext cx="136014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hoek: afgeronde hoeken 97">
            <a:extLst>
              <a:ext uri="{FF2B5EF4-FFF2-40B4-BE49-F238E27FC236}">
                <a16:creationId xmlns:a16="http://schemas.microsoft.com/office/drawing/2014/main" id="{ED972071-87A5-4D0F-B28C-30A2CDCC9A97}"/>
              </a:ext>
            </a:extLst>
          </p:cNvPr>
          <p:cNvSpPr/>
          <p:nvPr/>
        </p:nvSpPr>
        <p:spPr>
          <a:xfrm>
            <a:off x="14035458" y="4695419"/>
            <a:ext cx="2520000" cy="334473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Quizmaster </a:t>
            </a:r>
            <a:r>
              <a:rPr lang="en-GB" sz="2000" dirty="0" err="1">
                <a:latin typeface="UGent Panno Text" panose="02000506040000040003" pitchFamily="2" charset="0"/>
              </a:rPr>
              <a:t>overzicht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99" name="Rechthoek: afgeronde hoeken 98">
            <a:extLst>
              <a:ext uri="{FF2B5EF4-FFF2-40B4-BE49-F238E27FC236}">
                <a16:creationId xmlns:a16="http://schemas.microsoft.com/office/drawing/2014/main" id="{778A2A3E-BF6E-4B3A-86B8-4233CC2ABF23}"/>
              </a:ext>
            </a:extLst>
          </p:cNvPr>
          <p:cNvSpPr/>
          <p:nvPr/>
        </p:nvSpPr>
        <p:spPr>
          <a:xfrm>
            <a:off x="14035458" y="5263717"/>
            <a:ext cx="2520000" cy="2776433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scores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Tips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geven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Alerts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(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huidig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, locked in…)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Time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Freeze knop</a:t>
            </a:r>
          </a:p>
        </p:txBody>
      </p:sp>
      <p:cxnSp>
        <p:nvCxnSpPr>
          <p:cNvPr id="100" name="Rechte verbindingslijn met pijl 99">
            <a:extLst>
              <a:ext uri="{FF2B5EF4-FFF2-40B4-BE49-F238E27FC236}">
                <a16:creationId xmlns:a16="http://schemas.microsoft.com/office/drawing/2014/main" id="{9258D374-01B7-4943-A33B-81B3EA83AFCD}"/>
              </a:ext>
            </a:extLst>
          </p:cNvPr>
          <p:cNvCxnSpPr>
            <a:cxnSpLocks/>
            <a:stCxn id="98" idx="0"/>
            <a:endCxn id="90" idx="2"/>
          </p:cNvCxnSpPr>
          <p:nvPr/>
        </p:nvCxnSpPr>
        <p:spPr>
          <a:xfrm flipV="1">
            <a:off x="15295458" y="3134704"/>
            <a:ext cx="0" cy="156071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kstvak 100">
            <a:extLst>
              <a:ext uri="{FF2B5EF4-FFF2-40B4-BE49-F238E27FC236}">
                <a16:creationId xmlns:a16="http://schemas.microsoft.com/office/drawing/2014/main" id="{4BDAC257-62C4-4F20-B996-28DA898A8726}"/>
              </a:ext>
            </a:extLst>
          </p:cNvPr>
          <p:cNvSpPr txBox="1"/>
          <p:nvPr/>
        </p:nvSpPr>
        <p:spPr>
          <a:xfrm>
            <a:off x="12810037" y="2291557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(QM)</a:t>
            </a:r>
          </a:p>
        </p:txBody>
      </p:sp>
      <p:sp>
        <p:nvSpPr>
          <p:cNvPr id="102" name="Tekstvak 101">
            <a:extLst>
              <a:ext uri="{FF2B5EF4-FFF2-40B4-BE49-F238E27FC236}">
                <a16:creationId xmlns:a16="http://schemas.microsoft.com/office/drawing/2014/main" id="{41BAC9B8-D07D-410A-A1FD-7682B17FC596}"/>
              </a:ext>
            </a:extLst>
          </p:cNvPr>
          <p:cNvSpPr txBox="1"/>
          <p:nvPr/>
        </p:nvSpPr>
        <p:spPr>
          <a:xfrm>
            <a:off x="15357601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ronde</a:t>
            </a:r>
          </a:p>
        </p:txBody>
      </p:sp>
      <p:sp>
        <p:nvSpPr>
          <p:cNvPr id="103" name="Tekstvak 102">
            <a:extLst>
              <a:ext uri="{FF2B5EF4-FFF2-40B4-BE49-F238E27FC236}">
                <a16:creationId xmlns:a16="http://schemas.microsoft.com/office/drawing/2014/main" id="{95666C38-72DF-4591-93F5-173FBFF12AFE}"/>
              </a:ext>
            </a:extLst>
          </p:cNvPr>
          <p:cNvSpPr txBox="1"/>
          <p:nvPr/>
        </p:nvSpPr>
        <p:spPr>
          <a:xfrm>
            <a:off x="9740436" y="4776484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cxnSp>
        <p:nvCxnSpPr>
          <p:cNvPr id="104" name="Rechte verbindingslijn met pijl 103">
            <a:extLst>
              <a:ext uri="{FF2B5EF4-FFF2-40B4-BE49-F238E27FC236}">
                <a16:creationId xmlns:a16="http://schemas.microsoft.com/office/drawing/2014/main" id="{9F4ABF0E-7D85-4EAF-9538-0108C5B8222F}"/>
              </a:ext>
            </a:extLst>
          </p:cNvPr>
          <p:cNvCxnSpPr>
            <a:cxnSpLocks/>
          </p:cNvCxnSpPr>
          <p:nvPr/>
        </p:nvCxnSpPr>
        <p:spPr>
          <a:xfrm flipV="1">
            <a:off x="14984871" y="3134704"/>
            <a:ext cx="0" cy="1560715"/>
          </a:xfrm>
          <a:prstGeom prst="straightConnector1">
            <a:avLst/>
          </a:prstGeom>
          <a:ln w="762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vak 104">
            <a:extLst>
              <a:ext uri="{FF2B5EF4-FFF2-40B4-BE49-F238E27FC236}">
                <a16:creationId xmlns:a16="http://schemas.microsoft.com/office/drawing/2014/main" id="{DFC73A6D-970C-41D5-840A-CDA3DD0E887C}"/>
              </a:ext>
            </a:extLst>
          </p:cNvPr>
          <p:cNvSpPr txBox="1"/>
          <p:nvPr/>
        </p:nvSpPr>
        <p:spPr>
          <a:xfrm>
            <a:off x="14235838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Delay</a:t>
            </a:r>
          </a:p>
        </p:txBody>
      </p:sp>
      <p:sp>
        <p:nvSpPr>
          <p:cNvPr id="106" name="Rechthoek: afgeronde hoeken 105">
            <a:extLst>
              <a:ext uri="{FF2B5EF4-FFF2-40B4-BE49-F238E27FC236}">
                <a16:creationId xmlns:a16="http://schemas.microsoft.com/office/drawing/2014/main" id="{B4E6BBF9-06F7-4E29-ADF7-56B9229B1320}"/>
              </a:ext>
            </a:extLst>
          </p:cNvPr>
          <p:cNvSpPr/>
          <p:nvPr/>
        </p:nvSpPr>
        <p:spPr>
          <a:xfrm>
            <a:off x="10155309" y="7853737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107" name="Rechte verbindingslijn met pijl 106">
            <a:extLst>
              <a:ext uri="{FF2B5EF4-FFF2-40B4-BE49-F238E27FC236}">
                <a16:creationId xmlns:a16="http://schemas.microsoft.com/office/drawing/2014/main" id="{44785EC2-C3BA-4318-89A9-DCE414359E52}"/>
              </a:ext>
            </a:extLst>
          </p:cNvPr>
          <p:cNvCxnSpPr>
            <a:cxnSpLocks/>
            <a:stCxn id="106" idx="0"/>
            <a:endCxn id="91" idx="2"/>
          </p:cNvCxnSpPr>
          <p:nvPr/>
        </p:nvCxnSpPr>
        <p:spPr>
          <a:xfrm flipV="1">
            <a:off x="11415309" y="7011933"/>
            <a:ext cx="0" cy="84180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kstvak 107">
            <a:extLst>
              <a:ext uri="{FF2B5EF4-FFF2-40B4-BE49-F238E27FC236}">
                <a16:creationId xmlns:a16="http://schemas.microsoft.com/office/drawing/2014/main" id="{6B4A481D-C81C-4D2E-9744-08CBB49F8F8B}"/>
              </a:ext>
            </a:extLst>
          </p:cNvPr>
          <p:cNvSpPr txBox="1"/>
          <p:nvPr/>
        </p:nvSpPr>
        <p:spPr>
          <a:xfrm>
            <a:off x="11542606" y="7144170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109" name="Verbindingslijn: gebogen 108">
            <a:extLst>
              <a:ext uri="{FF2B5EF4-FFF2-40B4-BE49-F238E27FC236}">
                <a16:creationId xmlns:a16="http://schemas.microsoft.com/office/drawing/2014/main" id="{E1B2058F-DE3A-410B-8624-BCCAE4159243}"/>
              </a:ext>
            </a:extLst>
          </p:cNvPr>
          <p:cNvCxnSpPr>
            <a:cxnSpLocks/>
            <a:stCxn id="93" idx="1"/>
            <a:endCxn id="106" idx="1"/>
          </p:cNvCxnSpPr>
          <p:nvPr/>
        </p:nvCxnSpPr>
        <p:spPr>
          <a:xfrm rot="10800000" flipV="1">
            <a:off x="10155309" y="2774703"/>
            <a:ext cx="12700" cy="5439033"/>
          </a:xfrm>
          <a:prstGeom prst="bentConnector3">
            <a:avLst>
              <a:gd name="adj1" fmla="val 3987339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kstvak 109">
            <a:extLst>
              <a:ext uri="{FF2B5EF4-FFF2-40B4-BE49-F238E27FC236}">
                <a16:creationId xmlns:a16="http://schemas.microsoft.com/office/drawing/2014/main" id="{54FA1A3D-3C92-4CF0-981E-DF8844F5D620}"/>
              </a:ext>
            </a:extLst>
          </p:cNvPr>
          <p:cNvSpPr txBox="1"/>
          <p:nvPr/>
        </p:nvSpPr>
        <p:spPr>
          <a:xfrm>
            <a:off x="11769420" y="4254777"/>
            <a:ext cx="10906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111" name="Rechthoek: afgeronde hoeken 110">
            <a:extLst>
              <a:ext uri="{FF2B5EF4-FFF2-40B4-BE49-F238E27FC236}">
                <a16:creationId xmlns:a16="http://schemas.microsoft.com/office/drawing/2014/main" id="{F5AE93C2-64C9-42DF-A129-5B880C54A583}"/>
              </a:ext>
            </a:extLst>
          </p:cNvPr>
          <p:cNvSpPr>
            <a:spLocks noChangeAspect="1"/>
          </p:cNvSpPr>
          <p:nvPr/>
        </p:nvSpPr>
        <p:spPr>
          <a:xfrm>
            <a:off x="13937471" y="4570282"/>
            <a:ext cx="2690573" cy="3608729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0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Tussentijds scorebord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Ronde beëindigd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Scores, verder of einde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 (quizmaster), ronde beëindigd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Verder quizzen – Ronde instellen; Einde quiz – Prijsuitreiking; Delay – Eind quiz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(als host) of slechts 1 team meer – Quiz wordt beëindigd zonder prijsuitreiking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hthoek: afgeronde hoeken 31">
            <a:extLst>
              <a:ext uri="{FF2B5EF4-FFF2-40B4-BE49-F238E27FC236}">
                <a16:creationId xmlns:a16="http://schemas.microsoft.com/office/drawing/2014/main" id="{2609B119-B780-4C1F-ADA9-639F4346C25A}"/>
              </a:ext>
            </a:extLst>
          </p:cNvPr>
          <p:cNvSpPr/>
          <p:nvPr/>
        </p:nvSpPr>
        <p:spPr>
          <a:xfrm>
            <a:off x="14035458" y="2414704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Ronde </a:t>
            </a:r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875E0441-BBA6-449E-A58A-B41BF764CEF9}"/>
              </a:ext>
            </a:extLst>
          </p:cNvPr>
          <p:cNvSpPr/>
          <p:nvPr/>
        </p:nvSpPr>
        <p:spPr>
          <a:xfrm>
            <a:off x="10155309" y="629193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scorebord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48A9A857-BD4A-4EEE-9FCA-106A133BCD21}"/>
              </a:ext>
            </a:extLst>
          </p:cNvPr>
          <p:cNvSpPr/>
          <p:nvPr/>
        </p:nvSpPr>
        <p:spPr>
          <a:xfrm>
            <a:off x="10155309" y="1111099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DD325118-C87D-4D55-913E-602060CE16AE}"/>
              </a:ext>
            </a:extLst>
          </p:cNvPr>
          <p:cNvSpPr/>
          <p:nvPr/>
        </p:nvSpPr>
        <p:spPr>
          <a:xfrm>
            <a:off x="10155309" y="1679398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30FAC53E-0E6C-49C6-9A53-7EE6143C9EC2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11415309" y="2997843"/>
            <a:ext cx="2620149" cy="329409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F67E4277-0DCB-4EE1-8B04-60EF97B200C2}"/>
              </a:ext>
            </a:extLst>
          </p:cNvPr>
          <p:cNvCxnSpPr>
            <a:cxnSpLocks/>
            <a:stCxn id="34" idx="3"/>
            <a:endCxn id="44" idx="1"/>
          </p:cNvCxnSpPr>
          <p:nvPr/>
        </p:nvCxnSpPr>
        <p:spPr>
          <a:xfrm>
            <a:off x="12675309" y="6651933"/>
            <a:ext cx="1360149" cy="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0">
            <a:extLst>
              <a:ext uri="{FF2B5EF4-FFF2-40B4-BE49-F238E27FC236}">
                <a16:creationId xmlns:a16="http://schemas.microsoft.com/office/drawing/2014/main" id="{C41362C3-4D4C-4B60-B05B-941791897160}"/>
              </a:ext>
            </a:extLst>
          </p:cNvPr>
          <p:cNvSpPr txBox="1"/>
          <p:nvPr/>
        </p:nvSpPr>
        <p:spPr>
          <a:xfrm>
            <a:off x="12944766" y="5841583"/>
            <a:ext cx="1090692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5200227F-90DD-42C3-A0B9-F88CF6D788A1}"/>
              </a:ext>
            </a:extLst>
          </p:cNvPr>
          <p:cNvCxnSpPr>
            <a:cxnSpLocks/>
            <a:stCxn id="32" idx="1"/>
            <a:endCxn id="38" idx="3"/>
          </p:cNvCxnSpPr>
          <p:nvPr/>
        </p:nvCxnSpPr>
        <p:spPr>
          <a:xfrm flipH="1">
            <a:off x="12675309" y="2774704"/>
            <a:ext cx="136014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53DFC6C2-CFEB-4F83-9919-ACB4DAA5326B}"/>
              </a:ext>
            </a:extLst>
          </p:cNvPr>
          <p:cNvSpPr/>
          <p:nvPr/>
        </p:nvSpPr>
        <p:spPr>
          <a:xfrm>
            <a:off x="14035458" y="4695419"/>
            <a:ext cx="2520000" cy="334473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Quizmaster </a:t>
            </a:r>
            <a:r>
              <a:rPr lang="en-GB" sz="2000" dirty="0" err="1">
                <a:latin typeface="UGent Panno Text" panose="02000506040000040003" pitchFamily="2" charset="0"/>
              </a:rPr>
              <a:t>overzicht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C9AD0611-2F0D-4D48-AD3D-5C9E049C3C1E}"/>
              </a:ext>
            </a:extLst>
          </p:cNvPr>
          <p:cNvSpPr/>
          <p:nvPr/>
        </p:nvSpPr>
        <p:spPr>
          <a:xfrm>
            <a:off x="14035458" y="5263717"/>
            <a:ext cx="2520000" cy="2776433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scores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Tips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geven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Alerts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(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huidig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, locked in…)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Time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Freeze knop</a:t>
            </a:r>
          </a:p>
        </p:txBody>
      </p: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49873142-964E-4CA8-A38D-61E1401877C5}"/>
              </a:ext>
            </a:extLst>
          </p:cNvPr>
          <p:cNvCxnSpPr>
            <a:cxnSpLocks/>
            <a:stCxn id="43" idx="0"/>
            <a:endCxn id="32" idx="2"/>
          </p:cNvCxnSpPr>
          <p:nvPr/>
        </p:nvCxnSpPr>
        <p:spPr>
          <a:xfrm flipV="1">
            <a:off x="15295458" y="3134704"/>
            <a:ext cx="0" cy="156071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C1EEC77F-3DCB-4531-9964-DF8BA425B8D7}"/>
              </a:ext>
            </a:extLst>
          </p:cNvPr>
          <p:cNvSpPr txBox="1"/>
          <p:nvPr/>
        </p:nvSpPr>
        <p:spPr>
          <a:xfrm>
            <a:off x="12810037" y="2291557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(QM)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D8CEC08F-CAAD-416B-9D2C-088AC22E5B26}"/>
              </a:ext>
            </a:extLst>
          </p:cNvPr>
          <p:cNvSpPr txBox="1"/>
          <p:nvPr/>
        </p:nvSpPr>
        <p:spPr>
          <a:xfrm>
            <a:off x="15357601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ronde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8989E45D-669E-444B-8884-36D1DC499483}"/>
              </a:ext>
            </a:extLst>
          </p:cNvPr>
          <p:cNvSpPr txBox="1"/>
          <p:nvPr/>
        </p:nvSpPr>
        <p:spPr>
          <a:xfrm>
            <a:off x="9740436" y="4776484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A2427F31-6DBC-4960-A5A2-B640EEE4C1E9}"/>
              </a:ext>
            </a:extLst>
          </p:cNvPr>
          <p:cNvCxnSpPr>
            <a:cxnSpLocks/>
          </p:cNvCxnSpPr>
          <p:nvPr/>
        </p:nvCxnSpPr>
        <p:spPr>
          <a:xfrm flipV="1">
            <a:off x="14984871" y="3134704"/>
            <a:ext cx="0" cy="1560715"/>
          </a:xfrm>
          <a:prstGeom prst="straightConnector1">
            <a:avLst/>
          </a:prstGeom>
          <a:ln w="762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87533D85-4180-4DBE-987C-200AE59B4AC8}"/>
              </a:ext>
            </a:extLst>
          </p:cNvPr>
          <p:cNvSpPr txBox="1"/>
          <p:nvPr/>
        </p:nvSpPr>
        <p:spPr>
          <a:xfrm>
            <a:off x="14235838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Delay</a:t>
            </a:r>
          </a:p>
        </p:txBody>
      </p:sp>
      <p:sp>
        <p:nvSpPr>
          <p:cNvPr id="56" name="Rechthoek: afgeronde hoeken 55">
            <a:extLst>
              <a:ext uri="{FF2B5EF4-FFF2-40B4-BE49-F238E27FC236}">
                <a16:creationId xmlns:a16="http://schemas.microsoft.com/office/drawing/2014/main" id="{50C2F871-D941-46B8-A7DA-5BE5D598934A}"/>
              </a:ext>
            </a:extLst>
          </p:cNvPr>
          <p:cNvSpPr/>
          <p:nvPr/>
        </p:nvSpPr>
        <p:spPr>
          <a:xfrm>
            <a:off x="10155309" y="7853737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8" name="Rechte verbindingslijn met pijl 57">
            <a:extLst>
              <a:ext uri="{FF2B5EF4-FFF2-40B4-BE49-F238E27FC236}">
                <a16:creationId xmlns:a16="http://schemas.microsoft.com/office/drawing/2014/main" id="{ECF7F90E-AB76-4E7B-B922-0122406E0D7C}"/>
              </a:ext>
            </a:extLst>
          </p:cNvPr>
          <p:cNvCxnSpPr>
            <a:cxnSpLocks/>
            <a:stCxn id="56" idx="0"/>
            <a:endCxn id="34" idx="2"/>
          </p:cNvCxnSpPr>
          <p:nvPr/>
        </p:nvCxnSpPr>
        <p:spPr>
          <a:xfrm flipV="1">
            <a:off x="11415309" y="7011933"/>
            <a:ext cx="0" cy="84180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vak 58">
            <a:extLst>
              <a:ext uri="{FF2B5EF4-FFF2-40B4-BE49-F238E27FC236}">
                <a16:creationId xmlns:a16="http://schemas.microsoft.com/office/drawing/2014/main" id="{B9EE1294-6268-4B66-98D7-675FF4F9AB0B}"/>
              </a:ext>
            </a:extLst>
          </p:cNvPr>
          <p:cNvSpPr txBox="1"/>
          <p:nvPr/>
        </p:nvSpPr>
        <p:spPr>
          <a:xfrm>
            <a:off x="11542606" y="7144170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60" name="Verbindingslijn: gebogen 59">
            <a:extLst>
              <a:ext uri="{FF2B5EF4-FFF2-40B4-BE49-F238E27FC236}">
                <a16:creationId xmlns:a16="http://schemas.microsoft.com/office/drawing/2014/main" id="{317A8E10-CA1C-4EEF-B550-570E6A547EC1}"/>
              </a:ext>
            </a:extLst>
          </p:cNvPr>
          <p:cNvCxnSpPr>
            <a:cxnSpLocks/>
            <a:stCxn id="38" idx="1"/>
            <a:endCxn id="56" idx="1"/>
          </p:cNvCxnSpPr>
          <p:nvPr/>
        </p:nvCxnSpPr>
        <p:spPr>
          <a:xfrm rot="10800000" flipV="1">
            <a:off x="10155309" y="2774703"/>
            <a:ext cx="12700" cy="5439033"/>
          </a:xfrm>
          <a:prstGeom prst="bentConnector3">
            <a:avLst>
              <a:gd name="adj1" fmla="val 3987339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D0CD171A-F7E2-43F3-B4AB-93F3208D6163}"/>
              </a:ext>
            </a:extLst>
          </p:cNvPr>
          <p:cNvSpPr txBox="1"/>
          <p:nvPr/>
        </p:nvSpPr>
        <p:spPr>
          <a:xfrm>
            <a:off x="11769420" y="4254777"/>
            <a:ext cx="10906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62" name="Rechthoek: afgeronde hoeken 61">
            <a:extLst>
              <a:ext uri="{FF2B5EF4-FFF2-40B4-BE49-F238E27FC236}">
                <a16:creationId xmlns:a16="http://schemas.microsoft.com/office/drawing/2014/main" id="{ACD355AF-6E95-4BE6-BB8A-FBB5A46ED978}"/>
              </a:ext>
            </a:extLst>
          </p:cNvPr>
          <p:cNvSpPr>
            <a:spLocks noChangeAspect="1"/>
          </p:cNvSpPr>
          <p:nvPr/>
        </p:nvSpPr>
        <p:spPr>
          <a:xfrm>
            <a:off x="10076373" y="6184224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3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Prijsuitreiking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Quiz beëindigd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Prijsuitreiking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 (quizmaster), quiz beëindigd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Automatische uitreiking; Eerste drie teams krijgen punten (verdeeld over leden)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Juiste spelers krijgen juiste prijs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voor prijsuitreiking– Geen uitreiking en geen prijs ontvangen; 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hthoek: afgeronde hoeken 89">
            <a:extLst>
              <a:ext uri="{FF2B5EF4-FFF2-40B4-BE49-F238E27FC236}">
                <a16:creationId xmlns:a16="http://schemas.microsoft.com/office/drawing/2014/main" id="{44023AC8-D617-4AE0-A9EF-6FAFB69C962A}"/>
              </a:ext>
            </a:extLst>
          </p:cNvPr>
          <p:cNvSpPr/>
          <p:nvPr/>
        </p:nvSpPr>
        <p:spPr>
          <a:xfrm>
            <a:off x="14035458" y="2414704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Ronde </a:t>
            </a:r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91" name="Rechthoek: afgeronde hoeken 90">
            <a:extLst>
              <a:ext uri="{FF2B5EF4-FFF2-40B4-BE49-F238E27FC236}">
                <a16:creationId xmlns:a16="http://schemas.microsoft.com/office/drawing/2014/main" id="{AA9CDA72-7645-41C7-9596-BAABEAFF60AF}"/>
              </a:ext>
            </a:extLst>
          </p:cNvPr>
          <p:cNvSpPr/>
          <p:nvPr/>
        </p:nvSpPr>
        <p:spPr>
          <a:xfrm>
            <a:off x="10155309" y="629193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scorebord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92" name="Rechthoek: afgeronde hoeken 91">
            <a:extLst>
              <a:ext uri="{FF2B5EF4-FFF2-40B4-BE49-F238E27FC236}">
                <a16:creationId xmlns:a16="http://schemas.microsoft.com/office/drawing/2014/main" id="{CA623A4E-BCF8-4F71-9182-A76381A9AB33}"/>
              </a:ext>
            </a:extLst>
          </p:cNvPr>
          <p:cNvSpPr/>
          <p:nvPr/>
        </p:nvSpPr>
        <p:spPr>
          <a:xfrm>
            <a:off x="10155309" y="1111099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93" name="Rechthoek: afgeronde hoeken 92">
            <a:extLst>
              <a:ext uri="{FF2B5EF4-FFF2-40B4-BE49-F238E27FC236}">
                <a16:creationId xmlns:a16="http://schemas.microsoft.com/office/drawing/2014/main" id="{F43FCCC8-1B1C-44CE-8D5F-A5338F23C66C}"/>
              </a:ext>
            </a:extLst>
          </p:cNvPr>
          <p:cNvSpPr/>
          <p:nvPr/>
        </p:nvSpPr>
        <p:spPr>
          <a:xfrm>
            <a:off x="10155309" y="1679398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0E67F425-3FE4-4DCC-A4A7-6F87BDE1FAC8}"/>
              </a:ext>
            </a:extLst>
          </p:cNvPr>
          <p:cNvCxnSpPr>
            <a:cxnSpLocks/>
            <a:endCxn id="91" idx="0"/>
          </p:cNvCxnSpPr>
          <p:nvPr/>
        </p:nvCxnSpPr>
        <p:spPr>
          <a:xfrm flipH="1">
            <a:off x="11415309" y="2997843"/>
            <a:ext cx="2620149" cy="329409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hte verbindingslijn met pijl 94">
            <a:extLst>
              <a:ext uri="{FF2B5EF4-FFF2-40B4-BE49-F238E27FC236}">
                <a16:creationId xmlns:a16="http://schemas.microsoft.com/office/drawing/2014/main" id="{F0A055B8-4DC5-41F6-AB74-9D3BED369FEC}"/>
              </a:ext>
            </a:extLst>
          </p:cNvPr>
          <p:cNvCxnSpPr>
            <a:cxnSpLocks/>
            <a:stCxn id="91" idx="3"/>
            <a:endCxn id="99" idx="1"/>
          </p:cNvCxnSpPr>
          <p:nvPr/>
        </p:nvCxnSpPr>
        <p:spPr>
          <a:xfrm>
            <a:off x="12675309" y="6651933"/>
            <a:ext cx="1360149" cy="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kstvak 95">
            <a:extLst>
              <a:ext uri="{FF2B5EF4-FFF2-40B4-BE49-F238E27FC236}">
                <a16:creationId xmlns:a16="http://schemas.microsoft.com/office/drawing/2014/main" id="{2A00877C-4D55-429D-B135-AA4F63DB1E70}"/>
              </a:ext>
            </a:extLst>
          </p:cNvPr>
          <p:cNvSpPr txBox="1"/>
          <p:nvPr/>
        </p:nvSpPr>
        <p:spPr>
          <a:xfrm>
            <a:off x="12944766" y="5841583"/>
            <a:ext cx="1090692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97" name="Rechte verbindingslijn met pijl 96">
            <a:extLst>
              <a:ext uri="{FF2B5EF4-FFF2-40B4-BE49-F238E27FC236}">
                <a16:creationId xmlns:a16="http://schemas.microsoft.com/office/drawing/2014/main" id="{8EEF6F61-E705-4DBE-B8F7-BD21FF1720E2}"/>
              </a:ext>
            </a:extLst>
          </p:cNvPr>
          <p:cNvCxnSpPr>
            <a:cxnSpLocks/>
            <a:stCxn id="90" idx="1"/>
            <a:endCxn id="93" idx="3"/>
          </p:cNvCxnSpPr>
          <p:nvPr/>
        </p:nvCxnSpPr>
        <p:spPr>
          <a:xfrm flipH="1">
            <a:off x="12675309" y="2774704"/>
            <a:ext cx="136014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hoek: afgeronde hoeken 97">
            <a:extLst>
              <a:ext uri="{FF2B5EF4-FFF2-40B4-BE49-F238E27FC236}">
                <a16:creationId xmlns:a16="http://schemas.microsoft.com/office/drawing/2014/main" id="{F0983695-D87E-44CE-B1B0-13B1EAAD9A94}"/>
              </a:ext>
            </a:extLst>
          </p:cNvPr>
          <p:cNvSpPr/>
          <p:nvPr/>
        </p:nvSpPr>
        <p:spPr>
          <a:xfrm>
            <a:off x="14035458" y="4695419"/>
            <a:ext cx="2520000" cy="334473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Quizmaster </a:t>
            </a:r>
            <a:r>
              <a:rPr lang="en-GB" sz="2000" dirty="0" err="1">
                <a:latin typeface="UGent Panno Text" panose="02000506040000040003" pitchFamily="2" charset="0"/>
              </a:rPr>
              <a:t>overzicht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99" name="Rechthoek: afgeronde hoeken 98">
            <a:extLst>
              <a:ext uri="{FF2B5EF4-FFF2-40B4-BE49-F238E27FC236}">
                <a16:creationId xmlns:a16="http://schemas.microsoft.com/office/drawing/2014/main" id="{E9101F4E-413E-4870-BA9E-2C9E4619EBBA}"/>
              </a:ext>
            </a:extLst>
          </p:cNvPr>
          <p:cNvSpPr/>
          <p:nvPr/>
        </p:nvSpPr>
        <p:spPr>
          <a:xfrm>
            <a:off x="14035458" y="5263717"/>
            <a:ext cx="2520000" cy="2776433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scores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Tips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geven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Alerts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(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huidig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, locked in…)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Time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Freeze knop</a:t>
            </a:r>
          </a:p>
        </p:txBody>
      </p:sp>
      <p:cxnSp>
        <p:nvCxnSpPr>
          <p:cNvPr id="100" name="Rechte verbindingslijn met pijl 99">
            <a:extLst>
              <a:ext uri="{FF2B5EF4-FFF2-40B4-BE49-F238E27FC236}">
                <a16:creationId xmlns:a16="http://schemas.microsoft.com/office/drawing/2014/main" id="{AF21A05C-FEBC-41ED-AF25-5EEC0840A0B6}"/>
              </a:ext>
            </a:extLst>
          </p:cNvPr>
          <p:cNvCxnSpPr>
            <a:cxnSpLocks/>
            <a:stCxn id="98" idx="0"/>
            <a:endCxn id="90" idx="2"/>
          </p:cNvCxnSpPr>
          <p:nvPr/>
        </p:nvCxnSpPr>
        <p:spPr>
          <a:xfrm flipV="1">
            <a:off x="15295458" y="3134704"/>
            <a:ext cx="0" cy="156071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kstvak 100">
            <a:extLst>
              <a:ext uri="{FF2B5EF4-FFF2-40B4-BE49-F238E27FC236}">
                <a16:creationId xmlns:a16="http://schemas.microsoft.com/office/drawing/2014/main" id="{54A5A143-2D8C-4EB0-9BFF-BA66C133453D}"/>
              </a:ext>
            </a:extLst>
          </p:cNvPr>
          <p:cNvSpPr txBox="1"/>
          <p:nvPr/>
        </p:nvSpPr>
        <p:spPr>
          <a:xfrm>
            <a:off x="12810037" y="2291557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(QM)</a:t>
            </a:r>
          </a:p>
        </p:txBody>
      </p:sp>
      <p:sp>
        <p:nvSpPr>
          <p:cNvPr id="102" name="Tekstvak 101">
            <a:extLst>
              <a:ext uri="{FF2B5EF4-FFF2-40B4-BE49-F238E27FC236}">
                <a16:creationId xmlns:a16="http://schemas.microsoft.com/office/drawing/2014/main" id="{52CA3242-DB14-45D4-B505-401834BC0EFA}"/>
              </a:ext>
            </a:extLst>
          </p:cNvPr>
          <p:cNvSpPr txBox="1"/>
          <p:nvPr/>
        </p:nvSpPr>
        <p:spPr>
          <a:xfrm>
            <a:off x="15357601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ronde</a:t>
            </a:r>
          </a:p>
        </p:txBody>
      </p:sp>
      <p:sp>
        <p:nvSpPr>
          <p:cNvPr id="103" name="Tekstvak 102">
            <a:extLst>
              <a:ext uri="{FF2B5EF4-FFF2-40B4-BE49-F238E27FC236}">
                <a16:creationId xmlns:a16="http://schemas.microsoft.com/office/drawing/2014/main" id="{C38112C2-7809-48A7-81D2-20CFAA0A57E7}"/>
              </a:ext>
            </a:extLst>
          </p:cNvPr>
          <p:cNvSpPr txBox="1"/>
          <p:nvPr/>
        </p:nvSpPr>
        <p:spPr>
          <a:xfrm>
            <a:off x="9740436" y="4776484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cxnSp>
        <p:nvCxnSpPr>
          <p:cNvPr id="104" name="Rechte verbindingslijn met pijl 103">
            <a:extLst>
              <a:ext uri="{FF2B5EF4-FFF2-40B4-BE49-F238E27FC236}">
                <a16:creationId xmlns:a16="http://schemas.microsoft.com/office/drawing/2014/main" id="{47CC1F84-89C7-4D52-B022-A03455E477A3}"/>
              </a:ext>
            </a:extLst>
          </p:cNvPr>
          <p:cNvCxnSpPr>
            <a:cxnSpLocks/>
          </p:cNvCxnSpPr>
          <p:nvPr/>
        </p:nvCxnSpPr>
        <p:spPr>
          <a:xfrm flipV="1">
            <a:off x="14984871" y="3134704"/>
            <a:ext cx="0" cy="1560715"/>
          </a:xfrm>
          <a:prstGeom prst="straightConnector1">
            <a:avLst/>
          </a:prstGeom>
          <a:ln w="762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vak 104">
            <a:extLst>
              <a:ext uri="{FF2B5EF4-FFF2-40B4-BE49-F238E27FC236}">
                <a16:creationId xmlns:a16="http://schemas.microsoft.com/office/drawing/2014/main" id="{9AFC8690-CB7E-4026-AF0B-E923993ABA5B}"/>
              </a:ext>
            </a:extLst>
          </p:cNvPr>
          <p:cNvSpPr txBox="1"/>
          <p:nvPr/>
        </p:nvSpPr>
        <p:spPr>
          <a:xfrm>
            <a:off x="14235838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Delay</a:t>
            </a:r>
          </a:p>
        </p:txBody>
      </p:sp>
      <p:sp>
        <p:nvSpPr>
          <p:cNvPr id="106" name="Rechthoek: afgeronde hoeken 105">
            <a:extLst>
              <a:ext uri="{FF2B5EF4-FFF2-40B4-BE49-F238E27FC236}">
                <a16:creationId xmlns:a16="http://schemas.microsoft.com/office/drawing/2014/main" id="{460FD5F8-8205-4B6D-9064-A76E45C9F874}"/>
              </a:ext>
            </a:extLst>
          </p:cNvPr>
          <p:cNvSpPr/>
          <p:nvPr/>
        </p:nvSpPr>
        <p:spPr>
          <a:xfrm>
            <a:off x="10155309" y="7853737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107" name="Rechte verbindingslijn met pijl 106">
            <a:extLst>
              <a:ext uri="{FF2B5EF4-FFF2-40B4-BE49-F238E27FC236}">
                <a16:creationId xmlns:a16="http://schemas.microsoft.com/office/drawing/2014/main" id="{2DBA230A-ACC4-49D1-AED6-23CE378EFF3E}"/>
              </a:ext>
            </a:extLst>
          </p:cNvPr>
          <p:cNvCxnSpPr>
            <a:cxnSpLocks/>
            <a:stCxn id="106" idx="0"/>
            <a:endCxn id="91" idx="2"/>
          </p:cNvCxnSpPr>
          <p:nvPr/>
        </p:nvCxnSpPr>
        <p:spPr>
          <a:xfrm flipV="1">
            <a:off x="11415309" y="7011933"/>
            <a:ext cx="0" cy="84180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kstvak 107">
            <a:extLst>
              <a:ext uri="{FF2B5EF4-FFF2-40B4-BE49-F238E27FC236}">
                <a16:creationId xmlns:a16="http://schemas.microsoft.com/office/drawing/2014/main" id="{93F606C9-9AFE-40A0-B7F8-611072F9CF40}"/>
              </a:ext>
            </a:extLst>
          </p:cNvPr>
          <p:cNvSpPr txBox="1"/>
          <p:nvPr/>
        </p:nvSpPr>
        <p:spPr>
          <a:xfrm>
            <a:off x="11542606" y="7144170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109" name="Verbindingslijn: gebogen 108">
            <a:extLst>
              <a:ext uri="{FF2B5EF4-FFF2-40B4-BE49-F238E27FC236}">
                <a16:creationId xmlns:a16="http://schemas.microsoft.com/office/drawing/2014/main" id="{83A66924-9616-412B-97D9-C17B4C7A7099}"/>
              </a:ext>
            </a:extLst>
          </p:cNvPr>
          <p:cNvCxnSpPr>
            <a:cxnSpLocks/>
            <a:stCxn id="93" idx="1"/>
            <a:endCxn id="106" idx="1"/>
          </p:cNvCxnSpPr>
          <p:nvPr/>
        </p:nvCxnSpPr>
        <p:spPr>
          <a:xfrm rot="10800000" flipV="1">
            <a:off x="10155309" y="2774703"/>
            <a:ext cx="12700" cy="5439033"/>
          </a:xfrm>
          <a:prstGeom prst="bentConnector3">
            <a:avLst>
              <a:gd name="adj1" fmla="val 3987339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kstvak 109">
            <a:extLst>
              <a:ext uri="{FF2B5EF4-FFF2-40B4-BE49-F238E27FC236}">
                <a16:creationId xmlns:a16="http://schemas.microsoft.com/office/drawing/2014/main" id="{359A3914-1043-4AA2-9FAC-7EB0322AB7A6}"/>
              </a:ext>
            </a:extLst>
          </p:cNvPr>
          <p:cNvSpPr txBox="1"/>
          <p:nvPr/>
        </p:nvSpPr>
        <p:spPr>
          <a:xfrm>
            <a:off x="11769420" y="4254777"/>
            <a:ext cx="10906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111" name="Rechthoek: afgeronde hoeken 110">
            <a:extLst>
              <a:ext uri="{FF2B5EF4-FFF2-40B4-BE49-F238E27FC236}">
                <a16:creationId xmlns:a16="http://schemas.microsoft.com/office/drawing/2014/main" id="{DA4EFC17-AC93-4AE1-AE10-BA8ED92AC8B5}"/>
              </a:ext>
            </a:extLst>
          </p:cNvPr>
          <p:cNvSpPr>
            <a:spLocks noChangeAspect="1"/>
          </p:cNvSpPr>
          <p:nvPr/>
        </p:nvSpPr>
        <p:spPr>
          <a:xfrm>
            <a:off x="10069535" y="7741193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7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Prijsuitreiking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Prijsuitreiking  </a:t>
            </a:r>
            <a:r>
              <a:rPr lang="nl-NL" sz="4000" dirty="0" err="1">
                <a:latin typeface="UGent Panno Text" panose="02000506040000040003" pitchFamily="2" charset="0"/>
                <a:sym typeface="Wingdings" panose="05000000000000000000" pitchFamily="2" charset="2"/>
              </a:rPr>
              <a:t>Rematch</a:t>
            </a:r>
            <a:endParaRPr lang="nl-NL" sz="4000" dirty="0">
              <a:latin typeface="UGent Panno Text" panose="02000506040000040003" pitchFamily="2" charset="0"/>
              <a:sym typeface="Wingdings" panose="05000000000000000000" pitchFamily="2" charset="2"/>
            </a:endParaRP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 (quizmaster), prijzen uitgereikt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Minstens twee leden van team; Quizmaster beslist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Kies </a:t>
            </a:r>
            <a:r>
              <a:rPr lang="nl-NL" sz="3200" dirty="0" err="1">
                <a:latin typeface="UGent Panno Text" panose="02000506040000040003" pitchFamily="2" charset="0"/>
              </a:rPr>
              <a:t>rematch</a:t>
            </a:r>
            <a:r>
              <a:rPr lang="nl-NL" sz="3200" dirty="0">
                <a:latin typeface="UGent Panno Text" panose="02000506040000040003" pitchFamily="2" charset="0"/>
              </a:rPr>
              <a:t> of exit (of exit via delay)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4035458" y="2414704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Ronde </a:t>
            </a:r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0155309" y="629193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scorebord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0155309" y="1111099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0155309" y="1679398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B95DC4C0-D6BF-45D8-A808-8BCEB1CD78F9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1415309" y="2997843"/>
            <a:ext cx="2620149" cy="329409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C93AEC3A-D641-4575-9CE9-34A968CCAFDD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>
            <a:off x="12675309" y="6651933"/>
            <a:ext cx="1360149" cy="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006AD104-8D6C-4E96-87C8-F9D94EAE5504}"/>
              </a:ext>
            </a:extLst>
          </p:cNvPr>
          <p:cNvSpPr txBox="1"/>
          <p:nvPr/>
        </p:nvSpPr>
        <p:spPr>
          <a:xfrm>
            <a:off x="12944766" y="5841583"/>
            <a:ext cx="1090692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1"/>
            <a:endCxn id="39" idx="3"/>
          </p:cNvCxnSpPr>
          <p:nvPr/>
        </p:nvCxnSpPr>
        <p:spPr>
          <a:xfrm flipH="1">
            <a:off x="12675309" y="2774704"/>
            <a:ext cx="136014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88FD1A1F-48C7-4345-B521-D1A698836196}"/>
              </a:ext>
            </a:extLst>
          </p:cNvPr>
          <p:cNvSpPr/>
          <p:nvPr/>
        </p:nvSpPr>
        <p:spPr>
          <a:xfrm>
            <a:off x="14035458" y="4695419"/>
            <a:ext cx="2520000" cy="334473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Quizmaster </a:t>
            </a:r>
            <a:r>
              <a:rPr lang="en-GB" sz="2000" dirty="0" err="1">
                <a:latin typeface="UGent Panno Text" panose="02000506040000040003" pitchFamily="2" charset="0"/>
              </a:rPr>
              <a:t>overzicht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5" name="Rechthoek: afgeronde hoeken 44">
            <a:extLst>
              <a:ext uri="{FF2B5EF4-FFF2-40B4-BE49-F238E27FC236}">
                <a16:creationId xmlns:a16="http://schemas.microsoft.com/office/drawing/2014/main" id="{D8E22431-8934-41E4-B02B-1966EE153226}"/>
              </a:ext>
            </a:extLst>
          </p:cNvPr>
          <p:cNvSpPr/>
          <p:nvPr/>
        </p:nvSpPr>
        <p:spPr>
          <a:xfrm>
            <a:off x="14035458" y="5263717"/>
            <a:ext cx="2520000" cy="2776433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scores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Tips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geven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Alerts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(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huidig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, locked in…)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Time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Freeze knop</a:t>
            </a:r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76F03192-67E0-43F1-BA27-97A88C48259C}"/>
              </a:ext>
            </a:extLst>
          </p:cNvPr>
          <p:cNvCxnSpPr>
            <a:cxnSpLocks/>
            <a:stCxn id="44" idx="0"/>
            <a:endCxn id="34" idx="2"/>
          </p:cNvCxnSpPr>
          <p:nvPr/>
        </p:nvCxnSpPr>
        <p:spPr>
          <a:xfrm flipV="1">
            <a:off x="15295458" y="3134704"/>
            <a:ext cx="0" cy="156071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B5ACE356-8487-4D6C-A8AD-93FF41351205}"/>
              </a:ext>
            </a:extLst>
          </p:cNvPr>
          <p:cNvSpPr txBox="1"/>
          <p:nvPr/>
        </p:nvSpPr>
        <p:spPr>
          <a:xfrm>
            <a:off x="12810037" y="2291557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(QM)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2817F0AD-854B-43A9-A05A-FD7F1557C34D}"/>
              </a:ext>
            </a:extLst>
          </p:cNvPr>
          <p:cNvSpPr txBox="1"/>
          <p:nvPr/>
        </p:nvSpPr>
        <p:spPr>
          <a:xfrm>
            <a:off x="15357601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ronde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B954B286-59D3-4E64-9F63-359A4CBC43C0}"/>
              </a:ext>
            </a:extLst>
          </p:cNvPr>
          <p:cNvSpPr txBox="1"/>
          <p:nvPr/>
        </p:nvSpPr>
        <p:spPr>
          <a:xfrm>
            <a:off x="9740436" y="4776484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cxnSp>
        <p:nvCxnSpPr>
          <p:cNvPr id="51" name="Rechte verbindingslijn met pijl 50">
            <a:extLst>
              <a:ext uri="{FF2B5EF4-FFF2-40B4-BE49-F238E27FC236}">
                <a16:creationId xmlns:a16="http://schemas.microsoft.com/office/drawing/2014/main" id="{9CD44CC8-F8C0-4E29-8FE8-733D1D7209CB}"/>
              </a:ext>
            </a:extLst>
          </p:cNvPr>
          <p:cNvCxnSpPr>
            <a:cxnSpLocks/>
          </p:cNvCxnSpPr>
          <p:nvPr/>
        </p:nvCxnSpPr>
        <p:spPr>
          <a:xfrm flipV="1">
            <a:off x="14984871" y="3134704"/>
            <a:ext cx="0" cy="1560715"/>
          </a:xfrm>
          <a:prstGeom prst="straightConnector1">
            <a:avLst/>
          </a:prstGeom>
          <a:ln w="762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E18DA02A-4466-43C5-A6FE-D6C1DE321DAD}"/>
              </a:ext>
            </a:extLst>
          </p:cNvPr>
          <p:cNvSpPr txBox="1"/>
          <p:nvPr/>
        </p:nvSpPr>
        <p:spPr>
          <a:xfrm>
            <a:off x="14235838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Delay</a:t>
            </a:r>
          </a:p>
        </p:txBody>
      </p:sp>
      <p:sp>
        <p:nvSpPr>
          <p:cNvPr id="56" name="Rechthoek: afgeronde hoeken 55">
            <a:extLst>
              <a:ext uri="{FF2B5EF4-FFF2-40B4-BE49-F238E27FC236}">
                <a16:creationId xmlns:a16="http://schemas.microsoft.com/office/drawing/2014/main" id="{AEA782E3-35A3-4D8A-810E-C073F222F746}"/>
              </a:ext>
            </a:extLst>
          </p:cNvPr>
          <p:cNvSpPr/>
          <p:nvPr/>
        </p:nvSpPr>
        <p:spPr>
          <a:xfrm>
            <a:off x="10155309" y="7853737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7" name="Rechte verbindingslijn met pijl 56">
            <a:extLst>
              <a:ext uri="{FF2B5EF4-FFF2-40B4-BE49-F238E27FC236}">
                <a16:creationId xmlns:a16="http://schemas.microsoft.com/office/drawing/2014/main" id="{6835BD23-6B64-4248-A9F0-5456D0918260}"/>
              </a:ext>
            </a:extLst>
          </p:cNvPr>
          <p:cNvCxnSpPr>
            <a:cxnSpLocks/>
            <a:stCxn id="56" idx="0"/>
            <a:endCxn id="37" idx="2"/>
          </p:cNvCxnSpPr>
          <p:nvPr/>
        </p:nvCxnSpPr>
        <p:spPr>
          <a:xfrm flipV="1">
            <a:off x="11415309" y="7011933"/>
            <a:ext cx="0" cy="84180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vak 57">
            <a:extLst>
              <a:ext uri="{FF2B5EF4-FFF2-40B4-BE49-F238E27FC236}">
                <a16:creationId xmlns:a16="http://schemas.microsoft.com/office/drawing/2014/main" id="{9B8A97B3-DD9C-414D-8D5A-47EE5E9485C6}"/>
              </a:ext>
            </a:extLst>
          </p:cNvPr>
          <p:cNvSpPr txBox="1"/>
          <p:nvPr/>
        </p:nvSpPr>
        <p:spPr>
          <a:xfrm>
            <a:off x="11542606" y="7144170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59" name="Verbindingslijn: gebogen 58">
            <a:extLst>
              <a:ext uri="{FF2B5EF4-FFF2-40B4-BE49-F238E27FC236}">
                <a16:creationId xmlns:a16="http://schemas.microsoft.com/office/drawing/2014/main" id="{C1D89608-1786-479F-80CF-DF88563BD132}"/>
              </a:ext>
            </a:extLst>
          </p:cNvPr>
          <p:cNvCxnSpPr>
            <a:cxnSpLocks/>
            <a:stCxn id="39" idx="1"/>
            <a:endCxn id="56" idx="1"/>
          </p:cNvCxnSpPr>
          <p:nvPr/>
        </p:nvCxnSpPr>
        <p:spPr>
          <a:xfrm rot="10800000" flipV="1">
            <a:off x="10155309" y="2774703"/>
            <a:ext cx="12700" cy="5439033"/>
          </a:xfrm>
          <a:prstGeom prst="bentConnector3">
            <a:avLst>
              <a:gd name="adj1" fmla="val 3987339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>
            <a:extLst>
              <a:ext uri="{FF2B5EF4-FFF2-40B4-BE49-F238E27FC236}">
                <a16:creationId xmlns:a16="http://schemas.microsoft.com/office/drawing/2014/main" id="{F9FCE724-42AF-4683-81C0-6071CECB27F1}"/>
              </a:ext>
            </a:extLst>
          </p:cNvPr>
          <p:cNvSpPr txBox="1"/>
          <p:nvPr/>
        </p:nvSpPr>
        <p:spPr>
          <a:xfrm>
            <a:off x="11769420" y="4254777"/>
            <a:ext cx="10906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62" name="Rechthoek: afgeronde hoeken 61">
            <a:extLst>
              <a:ext uri="{FF2B5EF4-FFF2-40B4-BE49-F238E27FC236}">
                <a16:creationId xmlns:a16="http://schemas.microsoft.com/office/drawing/2014/main" id="{230FF7B0-7A2E-4BBC-BEEF-30D7F04B28AF}"/>
              </a:ext>
            </a:extLst>
          </p:cNvPr>
          <p:cNvSpPr>
            <a:spLocks noChangeAspect="1"/>
          </p:cNvSpPr>
          <p:nvPr/>
        </p:nvSpPr>
        <p:spPr>
          <a:xfrm>
            <a:off x="10069535" y="7741193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971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Wacht tot start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Ready  Wachtscherm met status van medespelers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 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Zolang ready blijft: wachtscherm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Wachten tot iedereen ready en quiz start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62" name="Rechthoek: afgeronde hoeken 61">
            <a:extLst>
              <a:ext uri="{FF2B5EF4-FFF2-40B4-BE49-F238E27FC236}">
                <a16:creationId xmlns:a16="http://schemas.microsoft.com/office/drawing/2014/main" id="{230FF7B0-7A2E-4BBC-BEEF-30D7F04B28AF}"/>
              </a:ext>
            </a:extLst>
          </p:cNvPr>
          <p:cNvSpPr>
            <a:spLocks noChangeAspect="1"/>
          </p:cNvSpPr>
          <p:nvPr/>
        </p:nvSpPr>
        <p:spPr>
          <a:xfrm>
            <a:off x="13263650" y="4398351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EAFCA285-AB98-42B3-B88F-EEF7C00EFA4C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cxnSp>
        <p:nvCxnSpPr>
          <p:cNvPr id="73" name="Rechte verbindingslijn met pijl 72">
            <a:extLst>
              <a:ext uri="{FF2B5EF4-FFF2-40B4-BE49-F238E27FC236}">
                <a16:creationId xmlns:a16="http://schemas.microsoft.com/office/drawing/2014/main" id="{2A16AF7D-F75D-436C-999E-C7858B5C7E77}"/>
              </a:ext>
            </a:extLst>
          </p:cNvPr>
          <p:cNvCxnSpPr>
            <a:cxnSpLocks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kstvak 73">
            <a:extLst>
              <a:ext uri="{FF2B5EF4-FFF2-40B4-BE49-F238E27FC236}">
                <a16:creationId xmlns:a16="http://schemas.microsoft.com/office/drawing/2014/main" id="{007156A2-D7FB-4AB6-98A8-8B8531F140F1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0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Huidige vraag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Nieuwe vraag  Antwoorden met overleg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 (niet kapitein)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Vlot overleg mogelijk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Mening van speler komt bij kapitein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62" name="Rechthoek: afgeronde hoeken 61">
            <a:extLst>
              <a:ext uri="{FF2B5EF4-FFF2-40B4-BE49-F238E27FC236}">
                <a16:creationId xmlns:a16="http://schemas.microsoft.com/office/drawing/2014/main" id="{230FF7B0-7A2E-4BBC-BEEF-30D7F04B28AF}"/>
              </a:ext>
            </a:extLst>
          </p:cNvPr>
          <p:cNvSpPr>
            <a:spLocks noChangeAspect="1"/>
          </p:cNvSpPr>
          <p:nvPr/>
        </p:nvSpPr>
        <p:spPr>
          <a:xfrm>
            <a:off x="9659878" y="4391089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8D8BEF8F-B394-4D2C-945F-BAD0E557757E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57788E41-A581-4BD2-9209-A5396077E716}"/>
              </a:ext>
            </a:extLst>
          </p:cNvPr>
          <p:cNvCxnSpPr>
            <a:cxnSpLocks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38E81D76-D66C-4E1F-8B3B-867F6975B29C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Analyse projectopdracht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UGent Panno Text" panose="02000506040000040003" pitchFamily="2" charset="0"/>
              </a:rPr>
              <a:t>Door Arthur </a:t>
            </a:r>
            <a:r>
              <a:rPr lang="nl-NL" dirty="0" err="1">
                <a:latin typeface="UGent Panno Text" panose="02000506040000040003" pitchFamily="2" charset="0"/>
              </a:rPr>
              <a:t>Crapé</a:t>
            </a:r>
            <a:r>
              <a:rPr lang="nl-NL" dirty="0">
                <a:latin typeface="UGent Panno Text" panose="02000506040000040003" pitchFamily="2" charset="0"/>
              </a:rPr>
              <a:t>, Hannes </a:t>
            </a:r>
            <a:r>
              <a:rPr lang="nl-NL" dirty="0" err="1">
                <a:latin typeface="UGent Panno Text" panose="02000506040000040003" pitchFamily="2" charset="0"/>
              </a:rPr>
              <a:t>Demuynck</a:t>
            </a:r>
            <a:r>
              <a:rPr lang="nl-NL" dirty="0">
                <a:latin typeface="UGent Panno Text" panose="02000506040000040003" pitchFamily="2" charset="0"/>
              </a:rPr>
              <a:t>, Emiel Huyghe &amp; </a:t>
            </a:r>
            <a:r>
              <a:rPr lang="nl-NL" dirty="0" err="1">
                <a:latin typeface="UGent Panno Text" panose="02000506040000040003" pitchFamily="2" charset="0"/>
              </a:rPr>
              <a:t>Garben</a:t>
            </a:r>
            <a:r>
              <a:rPr lang="nl-NL" dirty="0">
                <a:latin typeface="UGent Panno Text" panose="02000506040000040003" pitchFamily="2" charset="0"/>
              </a:rPr>
              <a:t> </a:t>
            </a:r>
            <a:r>
              <a:rPr lang="nl-NL" dirty="0" err="1">
                <a:latin typeface="UGent Panno Text" panose="02000506040000040003" pitchFamily="2" charset="0"/>
              </a:rPr>
              <a:t>Tanghe</a:t>
            </a:r>
            <a:endParaRPr lang="nl-NL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Huidige vraag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Nieuwe vraag  Antwoorden met overleg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 én kapitein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Voldoende tijd, meningen van het team komen binnen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Antwoorden (of foutief indien tijd verstreken) - Naar volgende vraag of einde ronde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54B1EC87-9635-4958-B5E3-6CE965855D2A}"/>
              </a:ext>
            </a:extLst>
          </p:cNvPr>
          <p:cNvSpPr>
            <a:spLocks noChangeAspect="1"/>
          </p:cNvSpPr>
          <p:nvPr/>
        </p:nvSpPr>
        <p:spPr>
          <a:xfrm>
            <a:off x="9659878" y="4391089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FD6527A0-0D3D-4145-AB26-1303CFD46663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23CEEC63-E8A8-4764-8341-01BA5CF52983}"/>
              </a:ext>
            </a:extLst>
          </p:cNvPr>
          <p:cNvCxnSpPr>
            <a:cxnSpLocks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26A0A4ED-4DEA-47F1-91DB-3182C377DCA5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82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434206" cy="863693"/>
          </a:xfrm>
        </p:spPr>
        <p:txBody>
          <a:bodyPr/>
          <a:lstStyle/>
          <a:p>
            <a:r>
              <a:rPr lang="nl-NL" sz="4800" dirty="0">
                <a:latin typeface="UGent Panno Text" panose="02000506040000040003" pitchFamily="2" charset="0"/>
              </a:rPr>
              <a:t>Wacht tot iedereen antwoordt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Antwoord ingediend Wachten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Zolang wachten: wachtscherm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Alle antwoorden binnen of tijd verstreken - Naar volgende vraag of einde ronde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54B1EC87-9635-4958-B5E3-6CE965855D2A}"/>
              </a:ext>
            </a:extLst>
          </p:cNvPr>
          <p:cNvSpPr>
            <a:spLocks noChangeAspect="1"/>
          </p:cNvSpPr>
          <p:nvPr/>
        </p:nvSpPr>
        <p:spPr>
          <a:xfrm>
            <a:off x="9675011" y="6265289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E9932BFA-3DFC-4484-A3CC-85AC6822EE84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0FF48023-4271-436B-B11A-A942C66267DC}"/>
              </a:ext>
            </a:extLst>
          </p:cNvPr>
          <p:cNvCxnSpPr>
            <a:cxnSpLocks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>
            <a:extLst>
              <a:ext uri="{FF2B5EF4-FFF2-40B4-BE49-F238E27FC236}">
                <a16:creationId xmlns:a16="http://schemas.microsoft.com/office/drawing/2014/main" id="{10132689-76E5-4CD5-86C1-C4B24E9DAE66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Tussentijds scoreboard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Ronde beëindigd Wachten met tussentijds scorebord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Zolang wachten: scorebord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Naar volgende ronde of einde 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B5ACE356-8487-4D6C-A8AD-93FF41351205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3122901C-D080-4BD9-B8E2-57121F7B1915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54B1EC87-9635-4958-B5E3-6CE965855D2A}"/>
              </a:ext>
            </a:extLst>
          </p:cNvPr>
          <p:cNvSpPr>
            <a:spLocks noChangeAspect="1"/>
          </p:cNvSpPr>
          <p:nvPr/>
        </p:nvSpPr>
        <p:spPr>
          <a:xfrm>
            <a:off x="13277054" y="6256493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8452BB8-EA76-48BF-85C2-565933C44F42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34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Prijsuitreiking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Quiz beëindigd Prijsuitreiking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Zolang prijsuitreiking: blijft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Prijzen uitgereikt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B5ACE356-8487-4D6C-A8AD-93FF41351205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3122901C-D080-4BD9-B8E2-57121F7B1915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54B1EC87-9635-4958-B5E3-6CE965855D2A}"/>
              </a:ext>
            </a:extLst>
          </p:cNvPr>
          <p:cNvSpPr>
            <a:spLocks noChangeAspect="1"/>
          </p:cNvSpPr>
          <p:nvPr/>
        </p:nvSpPr>
        <p:spPr>
          <a:xfrm>
            <a:off x="13271139" y="7835889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8452BB8-EA76-48BF-85C2-565933C44F42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27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Prijsuitreiking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Prijsuitreiking beëindigd </a:t>
            </a:r>
            <a:r>
              <a:rPr lang="nl-NL" sz="4000" dirty="0" err="1">
                <a:latin typeface="UGent Panno Text" panose="02000506040000040003" pitchFamily="2" charset="0"/>
                <a:sym typeface="Wingdings" panose="05000000000000000000" pitchFamily="2" charset="2"/>
              </a:rPr>
              <a:t>Rematch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 of </a:t>
            </a:r>
            <a:r>
              <a:rPr lang="nl-NL" sz="4000" dirty="0" err="1">
                <a:latin typeface="UGent Panno Text" panose="02000506040000040003" pitchFamily="2" charset="0"/>
                <a:sym typeface="Wingdings" panose="05000000000000000000" pitchFamily="2" charset="2"/>
              </a:rPr>
              <a:t>quit</a:t>
            </a:r>
            <a:endParaRPr lang="nl-NL" sz="4000" dirty="0">
              <a:latin typeface="UGent Panno Text" panose="02000506040000040003" pitchFamily="2" charset="0"/>
              <a:sym typeface="Wingdings" panose="05000000000000000000" pitchFamily="2" charset="2"/>
            </a:endParaRP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Keuze gemaakt – Quiz room of exit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B5ACE356-8487-4D6C-A8AD-93FF41351205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3122901C-D080-4BD9-B8E2-57121F7B1915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54B1EC87-9635-4958-B5E3-6CE965855D2A}"/>
              </a:ext>
            </a:extLst>
          </p:cNvPr>
          <p:cNvSpPr>
            <a:spLocks noChangeAspect="1"/>
          </p:cNvSpPr>
          <p:nvPr/>
        </p:nvSpPr>
        <p:spPr>
          <a:xfrm>
            <a:off x="13271139" y="7835889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8452BB8-EA76-48BF-85C2-565933C44F42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17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Eerste iteratie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25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1348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Eerste iteratie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Kan weggelaten worden:</a:t>
            </a:r>
          </a:p>
          <a:p>
            <a:pPr lvl="1"/>
            <a:r>
              <a:rPr lang="nl-NL" sz="4000" dirty="0">
                <a:solidFill>
                  <a:srgbClr val="FF0000"/>
                </a:solidFill>
                <a:latin typeface="UGent Panno Text" panose="02000506040000040003" pitchFamily="2" charset="0"/>
              </a:rPr>
              <a:t>Time </a:t>
            </a:r>
            <a:r>
              <a:rPr lang="nl-NL" sz="4000" dirty="0" err="1">
                <a:solidFill>
                  <a:srgbClr val="FF0000"/>
                </a:solidFill>
                <a:latin typeface="UGent Panno Text" panose="02000506040000040003" pitchFamily="2" charset="0"/>
              </a:rPr>
              <a:t>freeze</a:t>
            </a:r>
            <a:endParaRPr lang="nl-NL" sz="4000" dirty="0">
              <a:solidFill>
                <a:srgbClr val="FF0000"/>
              </a:solidFill>
              <a:latin typeface="UGent Panno Text" panose="02000506040000040003" pitchFamily="2" charset="0"/>
            </a:endParaRPr>
          </a:p>
          <a:p>
            <a:pPr lvl="1"/>
            <a:r>
              <a:rPr lang="nl-NL" sz="4000" dirty="0">
                <a:solidFill>
                  <a:srgbClr val="00B050"/>
                </a:solidFill>
                <a:latin typeface="UGent Panno Text" panose="02000506040000040003" pitchFamily="2" charset="0"/>
              </a:rPr>
              <a:t>Quizroom</a:t>
            </a:r>
          </a:p>
          <a:p>
            <a:pPr lvl="1"/>
            <a:r>
              <a:rPr lang="nl-NL" sz="4000" dirty="0">
                <a:solidFill>
                  <a:srgbClr val="FF0000"/>
                </a:solidFill>
                <a:latin typeface="UGent Panno Text" panose="02000506040000040003" pitchFamily="2" charset="0"/>
              </a:rPr>
              <a:t>Prijsuitreiking</a:t>
            </a:r>
          </a:p>
          <a:p>
            <a:pPr lvl="1"/>
            <a:r>
              <a:rPr lang="nl-NL" sz="4000" dirty="0">
                <a:solidFill>
                  <a:srgbClr val="FF0000"/>
                </a:solidFill>
                <a:latin typeface="UGent Panno Text" panose="02000506040000040003" pitchFamily="2" charset="0"/>
              </a:rPr>
              <a:t>Opgeslagen accounts (level, </a:t>
            </a:r>
            <a:r>
              <a:rPr lang="nl-NL" sz="4000" dirty="0" err="1">
                <a:solidFill>
                  <a:srgbClr val="FF0000"/>
                </a:solidFill>
                <a:latin typeface="UGent Panno Text" panose="02000506040000040003" pitchFamily="2" charset="0"/>
              </a:rPr>
              <a:t>experience</a:t>
            </a:r>
            <a:r>
              <a:rPr lang="nl-NL" sz="4000" dirty="0">
                <a:solidFill>
                  <a:srgbClr val="FF0000"/>
                </a:solidFill>
                <a:latin typeface="UGent Panno Text" panose="02000506040000040003" pitchFamily="2" charset="0"/>
              </a:rPr>
              <a:t> points…)</a:t>
            </a:r>
          </a:p>
          <a:p>
            <a:r>
              <a:rPr lang="nl-NL" dirty="0">
                <a:latin typeface="UGent Panno Text" panose="02000506040000040003" pitchFamily="2" charset="0"/>
              </a:rPr>
              <a:t>Voldoende realistisch/ambitieus?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26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344779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152" y="284392"/>
            <a:ext cx="157052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Klassen </a:t>
            </a:r>
            <a:r>
              <a:rPr lang="nl-NL">
                <a:latin typeface="UGent Panno Text" panose="02000506040000040003" pitchFamily="2" charset="0"/>
              </a:rPr>
              <a:t>(rudimentair)</a:t>
            </a:r>
            <a:endParaRPr lang="nl-NL" dirty="0">
              <a:latin typeface="UGent Panno Text" panose="02000506040000040003" pitchFamily="2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27</a:t>
            </a:fld>
            <a:endParaRPr lang="nl-BE" noProof="0" dirty="0"/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32367AEB-6675-462A-81F5-01B2E77BD623}"/>
              </a:ext>
            </a:extLst>
          </p:cNvPr>
          <p:cNvSpPr/>
          <p:nvPr/>
        </p:nvSpPr>
        <p:spPr>
          <a:xfrm>
            <a:off x="11781200" y="1699044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User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2DE60935-3CD2-471C-B853-5469A4192706}"/>
              </a:ext>
            </a:extLst>
          </p:cNvPr>
          <p:cNvSpPr/>
          <p:nvPr/>
        </p:nvSpPr>
        <p:spPr>
          <a:xfrm>
            <a:off x="10301056" y="309791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Guest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AEB3BF80-8A97-4AE5-9776-807AEF5B0F7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1561056" y="2419044"/>
            <a:ext cx="1480144" cy="678875"/>
          </a:xfrm>
          <a:prstGeom prst="straightConnector1">
            <a:avLst/>
          </a:prstGeom>
          <a:ln w="7620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FD8B16DA-258E-4E0C-8272-91F47245D6BA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V="1">
            <a:off x="11560496" y="3817919"/>
            <a:ext cx="560" cy="710308"/>
          </a:xfrm>
          <a:prstGeom prst="straightConnector1">
            <a:avLst/>
          </a:prstGeom>
          <a:ln w="7620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hoek: afgeronde hoeken 29">
            <a:extLst>
              <a:ext uri="{FF2B5EF4-FFF2-40B4-BE49-F238E27FC236}">
                <a16:creationId xmlns:a16="http://schemas.microsoft.com/office/drawing/2014/main" id="{E983D338-50CC-406D-A2D7-6B32A894B8E2}"/>
              </a:ext>
            </a:extLst>
          </p:cNvPr>
          <p:cNvSpPr/>
          <p:nvPr/>
        </p:nvSpPr>
        <p:spPr>
          <a:xfrm>
            <a:off x="13505338" y="311738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479CFD3-A798-4CD5-8092-88D080F1AA36}"/>
              </a:ext>
            </a:extLst>
          </p:cNvPr>
          <p:cNvCxnSpPr>
            <a:cxnSpLocks/>
            <a:stCxn id="30" idx="0"/>
            <a:endCxn id="5" idx="2"/>
          </p:cNvCxnSpPr>
          <p:nvPr/>
        </p:nvCxnSpPr>
        <p:spPr>
          <a:xfrm flipH="1" flipV="1">
            <a:off x="13041200" y="2419044"/>
            <a:ext cx="1724138" cy="698339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009FE138-87BF-450C-A693-29DE0A32EADE}"/>
              </a:ext>
            </a:extLst>
          </p:cNvPr>
          <p:cNvSpPr/>
          <p:nvPr/>
        </p:nvSpPr>
        <p:spPr>
          <a:xfrm>
            <a:off x="10300496" y="4528227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Player</a:t>
            </a:r>
          </a:p>
        </p:txBody>
      </p:sp>
      <p:sp>
        <p:nvSpPr>
          <p:cNvPr id="41" name="Rechthoek: afgeronde hoeken 40">
            <a:extLst>
              <a:ext uri="{FF2B5EF4-FFF2-40B4-BE49-F238E27FC236}">
                <a16:creationId xmlns:a16="http://schemas.microsoft.com/office/drawing/2014/main" id="{995A43F3-3442-45CF-A19A-2EEDFA98138A}"/>
              </a:ext>
            </a:extLst>
          </p:cNvPr>
          <p:cNvSpPr/>
          <p:nvPr/>
        </p:nvSpPr>
        <p:spPr>
          <a:xfrm>
            <a:off x="13505338" y="4535722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Quizmaster</a:t>
            </a:r>
          </a:p>
        </p:txBody>
      </p: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6809E212-2971-493E-ABDA-9C618F7A2030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14765338" y="3837383"/>
            <a:ext cx="0" cy="698339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hoek: afgeronde hoeken 65">
            <a:extLst>
              <a:ext uri="{FF2B5EF4-FFF2-40B4-BE49-F238E27FC236}">
                <a16:creationId xmlns:a16="http://schemas.microsoft.com/office/drawing/2014/main" id="{ED9B8CAE-0D77-44FD-BEED-BE861DD46A2E}"/>
              </a:ext>
            </a:extLst>
          </p:cNvPr>
          <p:cNvSpPr/>
          <p:nvPr/>
        </p:nvSpPr>
        <p:spPr>
          <a:xfrm>
            <a:off x="1467862" y="1699044"/>
            <a:ext cx="2520000" cy="293881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67" name="Rechthoek: afgeronde hoeken 66">
            <a:extLst>
              <a:ext uri="{FF2B5EF4-FFF2-40B4-BE49-F238E27FC236}">
                <a16:creationId xmlns:a16="http://schemas.microsoft.com/office/drawing/2014/main" id="{7260B733-957D-4A36-BF37-813162CFF016}"/>
              </a:ext>
            </a:extLst>
          </p:cNvPr>
          <p:cNvSpPr/>
          <p:nvPr/>
        </p:nvSpPr>
        <p:spPr>
          <a:xfrm>
            <a:off x="1467862" y="2267343"/>
            <a:ext cx="2520000" cy="237051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Teams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Vrije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players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Quizmaster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Score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Instellingen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39B28319-A0BD-4B4C-9264-EE0995CA4CDE}"/>
              </a:ext>
            </a:extLst>
          </p:cNvPr>
          <p:cNvSpPr/>
          <p:nvPr/>
        </p:nvSpPr>
        <p:spPr>
          <a:xfrm>
            <a:off x="5884179" y="5659615"/>
            <a:ext cx="2520000" cy="169714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69" name="Rechthoek: afgeronde hoeken 68">
            <a:extLst>
              <a:ext uri="{FF2B5EF4-FFF2-40B4-BE49-F238E27FC236}">
                <a16:creationId xmlns:a16="http://schemas.microsoft.com/office/drawing/2014/main" id="{5A350855-A024-48BF-9E55-4A2C177B42F3}"/>
              </a:ext>
            </a:extLst>
          </p:cNvPr>
          <p:cNvSpPr/>
          <p:nvPr/>
        </p:nvSpPr>
        <p:spPr>
          <a:xfrm>
            <a:off x="5884179" y="6227913"/>
            <a:ext cx="2520000" cy="1128851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Players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Kleur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70" name="Rechthoek: afgeronde hoeken 69">
            <a:extLst>
              <a:ext uri="{FF2B5EF4-FFF2-40B4-BE49-F238E27FC236}">
                <a16:creationId xmlns:a16="http://schemas.microsoft.com/office/drawing/2014/main" id="{315817BF-B8D7-4CEB-83A5-4100430D40A3}"/>
              </a:ext>
            </a:extLst>
          </p:cNvPr>
          <p:cNvSpPr/>
          <p:nvPr/>
        </p:nvSpPr>
        <p:spPr>
          <a:xfrm>
            <a:off x="5884179" y="1941747"/>
            <a:ext cx="2520000" cy="231234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71" name="Rechthoek: afgeronde hoeken 70">
            <a:extLst>
              <a:ext uri="{FF2B5EF4-FFF2-40B4-BE49-F238E27FC236}">
                <a16:creationId xmlns:a16="http://schemas.microsoft.com/office/drawing/2014/main" id="{6DF66A4F-5AC2-4557-832F-CA033A29D20E}"/>
              </a:ext>
            </a:extLst>
          </p:cNvPr>
          <p:cNvSpPr/>
          <p:nvPr/>
        </p:nvSpPr>
        <p:spPr>
          <a:xfrm>
            <a:off x="5884179" y="2510045"/>
            <a:ext cx="2520000" cy="1744043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Tijd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Text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Afbeelding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Opties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72" name="Rechthoek: afgeronde hoeken 71">
            <a:extLst>
              <a:ext uri="{FF2B5EF4-FFF2-40B4-BE49-F238E27FC236}">
                <a16:creationId xmlns:a16="http://schemas.microsoft.com/office/drawing/2014/main" id="{EB9568C9-76A8-48A2-80CE-CA0C03670FDD}"/>
              </a:ext>
            </a:extLst>
          </p:cNvPr>
          <p:cNvSpPr/>
          <p:nvPr/>
        </p:nvSpPr>
        <p:spPr>
          <a:xfrm>
            <a:off x="1467862" y="5321257"/>
            <a:ext cx="2520000" cy="203550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Ronde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73" name="Rechthoek: afgeronde hoeken 72">
            <a:extLst>
              <a:ext uri="{FF2B5EF4-FFF2-40B4-BE49-F238E27FC236}">
                <a16:creationId xmlns:a16="http://schemas.microsoft.com/office/drawing/2014/main" id="{5F6E309E-6AD4-4FB7-B45E-4D9F3312F4DC}"/>
              </a:ext>
            </a:extLst>
          </p:cNvPr>
          <p:cNvSpPr/>
          <p:nvPr/>
        </p:nvSpPr>
        <p:spPr>
          <a:xfrm>
            <a:off x="1467862" y="5889556"/>
            <a:ext cx="2520000" cy="1467208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Thema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Moeilijkheidsgraad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vraag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Score</a:t>
            </a:r>
          </a:p>
        </p:txBody>
      </p:sp>
      <p:sp>
        <p:nvSpPr>
          <p:cNvPr id="74" name="Rechthoek: afgeronde hoeken 73">
            <a:extLst>
              <a:ext uri="{FF2B5EF4-FFF2-40B4-BE49-F238E27FC236}">
                <a16:creationId xmlns:a16="http://schemas.microsoft.com/office/drawing/2014/main" id="{425B4309-0387-46B3-9C5A-8F64A7EBC06A}"/>
              </a:ext>
            </a:extLst>
          </p:cNvPr>
          <p:cNvSpPr/>
          <p:nvPr/>
        </p:nvSpPr>
        <p:spPr>
          <a:xfrm>
            <a:off x="10521200" y="6558471"/>
            <a:ext cx="2520000" cy="107580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QuizList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75" name="Rechthoek: afgeronde hoeken 74">
            <a:extLst>
              <a:ext uri="{FF2B5EF4-FFF2-40B4-BE49-F238E27FC236}">
                <a16:creationId xmlns:a16="http://schemas.microsoft.com/office/drawing/2014/main" id="{CD5EE646-5EEB-457F-821A-DCFA9F773CCB}"/>
              </a:ext>
            </a:extLst>
          </p:cNvPr>
          <p:cNvSpPr/>
          <p:nvPr/>
        </p:nvSpPr>
        <p:spPr>
          <a:xfrm>
            <a:off x="10521200" y="7126771"/>
            <a:ext cx="2520000" cy="50750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Quizzen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1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Taakverdeling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28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0785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Algemeen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concept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Quiz starten/</a:t>
            </a:r>
            <a:r>
              <a:rPr lang="nl-NL" dirty="0" err="1">
                <a:latin typeface="UGent Panno Text" panose="02000506040000040003" pitchFamily="2" charset="0"/>
              </a:rPr>
              <a:t>joinen</a:t>
            </a:r>
            <a:endParaRPr lang="nl-NL" dirty="0">
              <a:latin typeface="UGent Panno Text" panose="02000506040000040003" pitchFamily="2" charset="0"/>
            </a:endParaRPr>
          </a:p>
          <a:p>
            <a:r>
              <a:rPr lang="nl-NL" dirty="0">
                <a:latin typeface="UGent Panno Text" panose="02000506040000040003" pitchFamily="2" charset="0"/>
              </a:rPr>
              <a:t>Quizvormen:</a:t>
            </a:r>
          </a:p>
          <a:p>
            <a:pPr lvl="1"/>
            <a:r>
              <a:rPr lang="nl-NL" sz="4000" dirty="0">
                <a:latin typeface="UGent Panno Text" panose="02000506040000040003" pitchFamily="2" charset="0"/>
              </a:rPr>
              <a:t>Meerkeuze</a:t>
            </a:r>
          </a:p>
          <a:p>
            <a:pPr lvl="1"/>
            <a:r>
              <a:rPr lang="nl-NL" sz="4000" dirty="0">
                <a:latin typeface="UGent Panno Text" panose="02000506040000040003" pitchFamily="2" charset="0"/>
              </a:rPr>
              <a:t>Instapixel</a:t>
            </a:r>
          </a:p>
          <a:p>
            <a:r>
              <a:rPr lang="nl-NL" dirty="0">
                <a:latin typeface="UGent Panno Text" panose="02000506040000040003" pitchFamily="2" charset="0"/>
              </a:rPr>
              <a:t>Teams</a:t>
            </a:r>
          </a:p>
          <a:p>
            <a:pPr lvl="1"/>
            <a:r>
              <a:rPr lang="nl-NL" sz="4000" dirty="0">
                <a:latin typeface="UGent Panno Text" panose="02000506040000040003" pitchFamily="2" charset="0"/>
              </a:rPr>
              <a:t>Kapitein + leden</a:t>
            </a:r>
          </a:p>
          <a:p>
            <a:pPr lvl="1"/>
            <a:r>
              <a:rPr lang="nl-NL" sz="4000" dirty="0">
                <a:latin typeface="UGent Panno Text" panose="02000506040000040003" pitchFamily="2" charset="0"/>
              </a:rPr>
              <a:t>Antwoorden met </a:t>
            </a:r>
            <a:r>
              <a:rPr lang="nl-NL" sz="4000" dirty="0" err="1">
                <a:latin typeface="UGent Panno Text" panose="02000506040000040003" pitchFamily="2" charset="0"/>
              </a:rPr>
              <a:t>voting</a:t>
            </a:r>
            <a:r>
              <a:rPr lang="nl-NL" sz="4000" dirty="0">
                <a:latin typeface="UGent Panno Text" panose="02000506040000040003" pitchFamily="2" charset="0"/>
              </a:rPr>
              <a:t> systeem: kapitein doorslaggevend</a:t>
            </a:r>
          </a:p>
          <a:p>
            <a:pPr lvl="1"/>
            <a:endParaRPr lang="nl-NL" sz="4000" dirty="0">
              <a:latin typeface="UGent Panno Text" panose="02000506040000040003" pitchFamily="2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User </a:t>
            </a:r>
            <a:r>
              <a:rPr lang="nl-NL" dirty="0" err="1">
                <a:latin typeface="UGent Panno Text" panose="02000506040000040003" pitchFamily="2" charset="0"/>
              </a:rPr>
              <a:t>stories</a:t>
            </a:r>
            <a:r>
              <a:rPr lang="nl-NL" dirty="0">
                <a:latin typeface="UGent Panno Text" panose="02000506040000040003" pitchFamily="2" charset="0"/>
              </a:rPr>
              <a:t>: flow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046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116610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Aanmelden of inloggen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Opstart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Gebruikersnaam + passwoord: </a:t>
            </a:r>
            <a:r>
              <a:rPr lang="nl-NL" sz="4000" dirty="0" err="1">
                <a:latin typeface="UGent Panno Text" panose="02000506040000040003" pitchFamily="2" charset="0"/>
                <a:sym typeface="Wingdings" panose="05000000000000000000" pitchFamily="2" charset="2"/>
              </a:rPr>
              <a:t>indentificeren</a:t>
            </a:r>
            <a:endParaRPr lang="nl-NL" sz="4000" dirty="0">
              <a:latin typeface="UGent Panno Text" panose="02000506040000040003" pitchFamily="2" charset="0"/>
            </a:endParaRP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Niet ingelogd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Hoofdlettergevoelig, alle tekens...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Correct of nieuw (en vrij) – Ga verder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Foutief of reeds in gebruik - Opnieuw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9696587" y="2191778"/>
            <a:ext cx="2690573" cy="887154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6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116610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Aanmelden of inloggen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Ingelogd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Deelnemen of hosten</a:t>
            </a:r>
            <a:endParaRPr lang="nl-NL" sz="4000" dirty="0">
              <a:latin typeface="UGent Panno Text" panose="02000506040000040003" pitchFamily="2" charset="0"/>
            </a:endParaRP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2 keuzes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Maak keuze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Maak geen keuze: Blijft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9681432" y="3603673"/>
            <a:ext cx="2690573" cy="887154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0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Lijst van bestaande quizzen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Deelnemen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Lijst met quizzen: </a:t>
            </a:r>
            <a:endParaRPr lang="nl-NL" sz="4000" dirty="0">
              <a:latin typeface="UGent Panno Text" panose="02000506040000040003" pitchFamily="2" charset="0"/>
            </a:endParaRP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Deelnemen of terugkeren; Niet in volle quiz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Selecteer quiz; Terug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Geen keuze: Blijft; Quiz net verwijderd: Error </a:t>
            </a:r>
            <a:r>
              <a:rPr lang="nl-NL" sz="3200" dirty="0" err="1">
                <a:latin typeface="UGent Panno Text" panose="02000506040000040003" pitchFamily="2" charset="0"/>
              </a:rPr>
              <a:t>message</a:t>
            </a:r>
            <a:endParaRPr lang="nl-NL" sz="3200" dirty="0">
              <a:latin typeface="UGent Panno Text" panose="02000506040000040003" pitchFamily="2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13616826" y="3615248"/>
            <a:ext cx="2690573" cy="887154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9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Instellingen van quiz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Hosten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Instellingen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Instellingen vastleggen: Quiznaam, aantal spelers, aantal teams, max. teamgrootte…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Doorgaan; Terug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Ongeldige invoer – Error </a:t>
            </a:r>
            <a:r>
              <a:rPr lang="nl-NL" sz="3200" dirty="0" err="1">
                <a:latin typeface="UGent Panno Text" panose="02000506040000040003" pitchFamily="2" charset="0"/>
              </a:rPr>
              <a:t>message</a:t>
            </a:r>
            <a:r>
              <a:rPr lang="nl-NL" sz="3200" dirty="0">
                <a:latin typeface="UGent Panno Text" panose="02000506040000040003" pitchFamily="2" charset="0"/>
              </a:rPr>
              <a:t>; Reeds gebruikte quiznaam - Opnieuw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9677648" y="5037871"/>
            <a:ext cx="2690573" cy="887154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6139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Powerpoint_UGent_EA_NL</Template>
  <TotalTime>238</TotalTime>
  <Words>1821</Words>
  <Application>Microsoft Office PowerPoint</Application>
  <PresentationFormat>Aangepast</PresentationFormat>
  <Paragraphs>556</Paragraphs>
  <Slides>28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3" baseType="lpstr">
      <vt:lpstr>Arial</vt:lpstr>
      <vt:lpstr>Calibri</vt:lpstr>
      <vt:lpstr>UGent Panno Text</vt:lpstr>
      <vt:lpstr>Wingdings</vt:lpstr>
      <vt:lpstr>Kantoorthema</vt:lpstr>
      <vt:lpstr>PowerPoint-presentatie</vt:lpstr>
      <vt:lpstr>Analyse projectopdracht</vt:lpstr>
      <vt:lpstr>Algemeen</vt:lpstr>
      <vt:lpstr>concept</vt:lpstr>
      <vt:lpstr>User stories: flow</vt:lpstr>
      <vt:lpstr>Aanmelden of inloggen</vt:lpstr>
      <vt:lpstr>Aanmelden of inloggen</vt:lpstr>
      <vt:lpstr>Lijst van bestaande quizzen</vt:lpstr>
      <vt:lpstr>Instellingen van quiz</vt:lpstr>
      <vt:lpstr>Quiz room</vt:lpstr>
      <vt:lpstr>Quiz room</vt:lpstr>
      <vt:lpstr>Creëer Team</vt:lpstr>
      <vt:lpstr>Ronde instellingen</vt:lpstr>
      <vt:lpstr>Quizmaster overzicht</vt:lpstr>
      <vt:lpstr>Tussentijds scorebord</vt:lpstr>
      <vt:lpstr>Prijsuitreiking</vt:lpstr>
      <vt:lpstr>Prijsuitreiking</vt:lpstr>
      <vt:lpstr>Wacht tot start</vt:lpstr>
      <vt:lpstr>Huidige vraag</vt:lpstr>
      <vt:lpstr>Huidige vraag</vt:lpstr>
      <vt:lpstr>Wacht tot iedereen antwoordt</vt:lpstr>
      <vt:lpstr>Tussentijds scoreboard</vt:lpstr>
      <vt:lpstr>Prijsuitreiking</vt:lpstr>
      <vt:lpstr>Prijsuitreiking</vt:lpstr>
      <vt:lpstr>Eerste iteratie</vt:lpstr>
      <vt:lpstr>Eerste iteratie</vt:lpstr>
      <vt:lpstr>Klassen (rudimentair)</vt:lpstr>
      <vt:lpstr>Taakverdeling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Emiel Huyghe</dc:creator>
  <cp:lastModifiedBy>Emiel Huyghe</cp:lastModifiedBy>
  <cp:revision>29</cp:revision>
  <dcterms:created xsi:type="dcterms:W3CDTF">2018-03-01T18:58:38Z</dcterms:created>
  <dcterms:modified xsi:type="dcterms:W3CDTF">2018-03-02T09:54:37Z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