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7"/>
    <p:sldMasterId id="2147483676" r:id="rId8"/>
  </p:sldMasterIdLst>
  <p:notesMasterIdLst>
    <p:notesMasterId r:id="rId38"/>
  </p:notesMasterIdLst>
  <p:sldIdLst>
    <p:sldId id="1860" r:id="rId9"/>
    <p:sldId id="345" r:id="rId10"/>
    <p:sldId id="324" r:id="rId11"/>
    <p:sldId id="1861" r:id="rId12"/>
    <p:sldId id="323" r:id="rId13"/>
    <p:sldId id="313" r:id="rId14"/>
    <p:sldId id="319" r:id="rId15"/>
    <p:sldId id="315" r:id="rId16"/>
    <p:sldId id="317" r:id="rId17"/>
    <p:sldId id="333" r:id="rId18"/>
    <p:sldId id="374" r:id="rId19"/>
    <p:sldId id="335" r:id="rId20"/>
    <p:sldId id="334" r:id="rId21"/>
    <p:sldId id="375" r:id="rId22"/>
    <p:sldId id="338" r:id="rId23"/>
    <p:sldId id="376" r:id="rId24"/>
    <p:sldId id="341" r:id="rId25"/>
    <p:sldId id="342" r:id="rId26"/>
    <p:sldId id="1862" r:id="rId27"/>
    <p:sldId id="505" r:id="rId28"/>
    <p:sldId id="343" r:id="rId29"/>
    <p:sldId id="509" r:id="rId30"/>
    <p:sldId id="363" r:id="rId31"/>
    <p:sldId id="365" r:id="rId32"/>
    <p:sldId id="366" r:id="rId33"/>
    <p:sldId id="368" r:id="rId34"/>
    <p:sldId id="371" r:id="rId35"/>
    <p:sldId id="372" r:id="rId36"/>
    <p:sldId id="373" r:id="rId37"/>
  </p:sldIdLst>
  <p:sldSz cx="12436475" cy="6994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C8480CCF-D596-4E8D-A129-B857B513D16E}">
          <p14:sldIdLst>
            <p14:sldId id="1860"/>
          </p14:sldIdLst>
        </p14:section>
        <p14:section name="An introduction" id="{D50414B0-008B-451C-9D2E-9C752AFC1D39}">
          <p14:sldIdLst>
            <p14:sldId id="345"/>
            <p14:sldId id="324"/>
            <p14:sldId id="1861"/>
          </p14:sldIdLst>
        </p14:section>
        <p14:section name="High productivity" id="{97191D78-56B6-4180-BB49-99FED81A325D}">
          <p14:sldIdLst>
            <p14:sldId id="323"/>
            <p14:sldId id="313"/>
            <p14:sldId id="319"/>
            <p14:sldId id="315"/>
            <p14:sldId id="317"/>
          </p14:sldIdLst>
        </p14:section>
        <p14:section name="App Service scenarios" id="{0FA50BBB-DE3E-4089-8DDA-A4DAEECA5E09}">
          <p14:sldIdLst>
            <p14:sldId id="333"/>
            <p14:sldId id="374"/>
            <p14:sldId id="335"/>
            <p14:sldId id="334"/>
            <p14:sldId id="375"/>
            <p14:sldId id="338"/>
            <p14:sldId id="376"/>
            <p14:sldId id="341"/>
            <p14:sldId id="342"/>
          </p14:sldIdLst>
        </p14:section>
        <p14:section name="Product details" id="{18EB12B9-6E68-4C6E-B2BC-E126FA5D9004}">
          <p14:sldIdLst>
            <p14:sldId id="1862"/>
            <p14:sldId id="505"/>
          </p14:sldIdLst>
        </p14:section>
        <p14:section name="Customer success" id="{9212FB78-B6CF-4EE6-B085-A5B899B2FB35}">
          <p14:sldIdLst>
            <p14:sldId id="343"/>
            <p14:sldId id="509"/>
            <p14:sldId id="363"/>
            <p14:sldId id="365"/>
            <p14:sldId id="366"/>
            <p14:sldId id="368"/>
            <p14:sldId id="371"/>
            <p14:sldId id="372"/>
            <p14:sldId id="37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lla Lin" initials="SL" lastIdx="26" clrIdx="0">
    <p:extLst>
      <p:ext uri="{19B8F6BF-5375-455C-9EA6-DF929625EA0E}">
        <p15:presenceInfo xmlns:p15="http://schemas.microsoft.com/office/powerpoint/2012/main" userId="S-1-5-21-2127521184-1604012920-1887927527-15187798" providerId="AD"/>
      </p:ext>
    </p:extLst>
  </p:cmAuthor>
  <p:cmAuthor id="2" name="Chris French (Synaxis Corporation)" initials="CF(C" lastIdx="4" clrIdx="1">
    <p:extLst>
      <p:ext uri="{19B8F6BF-5375-455C-9EA6-DF929625EA0E}">
        <p15:presenceInfo xmlns:p15="http://schemas.microsoft.com/office/powerpoint/2012/main" userId="S-1-5-21-1438657580-2144415004-1681733944-1001" providerId="AD"/>
      </p:ext>
    </p:extLst>
  </p:cmAuthor>
  <p:cmAuthor id="3" name="Heather Milt" initials="HM" lastIdx="1" clrIdx="2">
    <p:extLst>
      <p:ext uri="{19B8F6BF-5375-455C-9EA6-DF929625EA0E}">
        <p15:presenceInfo xmlns:p15="http://schemas.microsoft.com/office/powerpoint/2012/main" userId="bd293c284e5bd4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797979"/>
    <a:srgbClr val="FFFFFF"/>
    <a:srgbClr val="E6E6E6"/>
    <a:srgbClr val="B1D6F2"/>
    <a:srgbClr val="00188F"/>
    <a:srgbClr val="ED7D31"/>
    <a:srgbClr val="4DB0FF"/>
    <a:srgbClr val="646464"/>
    <a:srgbClr val="59B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92" autoAdjust="0"/>
    <p:restoredTop sz="96091" autoAdjust="0"/>
  </p:normalViewPr>
  <p:slideViewPr>
    <p:cSldViewPr snapToGrid="0">
      <p:cViewPr varScale="1">
        <p:scale>
          <a:sx n="95" d="100"/>
          <a:sy n="95" d="100"/>
        </p:scale>
        <p:origin x="33" y="2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commentAuthors" Target="commentAuthor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viewProps" Target="viewProps.xml"/><Relationship Id="rId40" Type="http://schemas.openxmlformats.org/officeDocument/2006/relationships/presProps" Target="presProps.xml"/><Relationship Id="rId37" Type="http://schemas.openxmlformats.org/officeDocument/2006/relationships/slide" Target="slides/slide29.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3" Type="http://schemas.openxmlformats.org/officeDocument/2006/relationships/tableStyles" Target="tableStyles.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2.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CC79F-02CB-464A-AAC2-0BC641E572AA}" type="datetimeFigureOut">
              <a:rPr lang="en-US" smtClean="0"/>
              <a:t>1/8/2019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63C1C0-2EDE-4529-A2ED-7C8A47A76DF8}" type="slidenum">
              <a:rPr lang="en-US" smtClean="0"/>
              <a:t>‹#›</a:t>
            </a:fld>
            <a:endParaRPr lang="en-US"/>
          </a:p>
        </p:txBody>
      </p:sp>
    </p:spTree>
    <p:extLst>
      <p:ext uri="{BB962C8B-B14F-4D97-AF65-F5344CB8AC3E}">
        <p14:creationId xmlns:p14="http://schemas.microsoft.com/office/powerpoint/2010/main" val="951103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1/8/2019 3:54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101651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Edwards Lifesciences</a:t>
            </a:r>
            <a:endParaRPr lang="en-US" sz="1000" b="0" dirty="0">
              <a:solidFill>
                <a:srgbClr val="505050"/>
              </a:solidFill>
              <a:latin typeface="Segoe UI" panose="020B0502040204020203" pitchFamily="34" charset="0"/>
              <a:cs typeface="Segoe UI" panose="020B0502040204020203" pitchFamily="34" charset="0"/>
            </a:endParaRP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United States</a:t>
            </a:r>
            <a:endParaRPr lang="en-US" sz="1000" b="0" dirty="0">
              <a:solidFill>
                <a:srgbClr val="505050"/>
              </a:solidFill>
              <a:latin typeface="Segoe UI" panose="020B0502040204020203" pitchFamily="34" charset="0"/>
              <a:cs typeface="Segoe UI" panose="020B0502040204020203" pitchFamily="34" charset="0"/>
            </a:endParaRP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Professional Services</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 </a:t>
            </a:r>
            <a:r>
              <a:rPr lang="en-US" sz="1000" b="0" baseline="0" dirty="0">
                <a:solidFill>
                  <a:srgbClr val="505050"/>
                </a:solidFill>
                <a:latin typeface="Segoe UI" panose="020B0502040204020203" pitchFamily="34" charset="0"/>
                <a:cs typeface="Segoe UI" panose="020B0502040204020203" pitchFamily="34" charset="0"/>
              </a:rPr>
              <a:t>n/a</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 May 22, 2018</a:t>
            </a:r>
            <a:endParaRPr lang="en-US" sz="1000" dirty="0">
              <a:effectLst/>
              <a:latin typeface="Segoe UI" panose="020B0502040204020203" pitchFamily="34" charset="0"/>
              <a:cs typeface="Segoe UI" panose="020B0502040204020203" pitchFamily="34" charset="0"/>
            </a:endParaRPr>
          </a:p>
          <a:p>
            <a:r>
              <a:rPr lang="en-US" sz="1000" b="1" dirty="0">
                <a:latin typeface="Segoe UI" panose="020B0502040204020203" pitchFamily="34" charset="0"/>
                <a:cs typeface="Segoe UI" panose="020B0502040204020203" pitchFamily="34" charset="0"/>
              </a:rPr>
              <a:t>Case study source: </a:t>
            </a:r>
            <a:r>
              <a:rPr lang="en-US" sz="1000" b="0" dirty="0">
                <a:latin typeface="Segoe UI" panose="020B0502040204020203" pitchFamily="34" charset="0"/>
                <a:cs typeface="Segoe UI" panose="020B0502040204020203" pitchFamily="34" charset="0"/>
              </a:rPr>
              <a:t>https://customers.microsoft.com/en-us/story/edwards-professional-services-azure</a:t>
            </a:r>
          </a:p>
          <a:p>
            <a:pPr lvl="0"/>
            <a:r>
              <a:rPr lang="en-US" sz="1000" b="1" dirty="0">
                <a:solidFill>
                  <a:srgbClr val="505050"/>
                </a:solidFill>
                <a:latin typeface="Segoe UI" panose="020B0502040204020203" pitchFamily="34" charset="0"/>
                <a:cs typeface="Segoe UI" panose="020B0502040204020203" pitchFamily="34" charset="0"/>
              </a:rPr>
              <a:t>Products: </a:t>
            </a:r>
            <a:r>
              <a:rPr lang="en-US" sz="1000" dirty="0"/>
              <a:t>Microsoft Azure, Azure App Service, Azure SQL Database, Microsoft Power BI</a:t>
            </a:r>
          </a:p>
          <a:p>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 </a:t>
            </a:r>
            <a:r>
              <a:rPr lang="en-US" sz="1200" b="0" i="0" kern="1200" dirty="0">
                <a:solidFill>
                  <a:schemeClr val="tx1"/>
                </a:solidFill>
                <a:effectLst/>
                <a:latin typeface="+mn-lt"/>
                <a:ea typeface="+mn-ea"/>
                <a:cs typeface="+mn-cs"/>
              </a:rPr>
              <a:t>Edwards Lifesciences designs and manufactures medical technologies that help patients with structural heart disease live healthier and longer lives.</a:t>
            </a:r>
            <a:endPar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Create a cloud based solution to </a:t>
            </a:r>
            <a:r>
              <a:rPr lang="en-US" sz="1000" dirty="0">
                <a:solidFill>
                  <a:schemeClr val="bg1"/>
                </a:solidFill>
                <a:latin typeface="Segoe UI Semilight" panose="020B0402040204020203" pitchFamily="34" charset="0"/>
                <a:cs typeface="Segoe UI Semilight" panose="020B0402040204020203" pitchFamily="34" charset="0"/>
              </a:rPr>
              <a:t>help physicians identify and manage patients with heart-valve disease </a:t>
            </a:r>
            <a:endPar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Edwards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CardioCare</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 </a:t>
            </a:r>
          </a:p>
          <a:p>
            <a:pPr marL="628650" marR="0" lvl="1"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Scalability: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Between early testing through launch,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Cardicare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used Azure services to process more than 150,000 echocardiograms</a:t>
            </a:r>
          </a:p>
          <a:p>
            <a:pPr marL="628650" marR="0" lvl="1"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Flexibility/low overhead: </a:t>
            </a:r>
            <a:r>
              <a:rPr lang="en-US" sz="1000" kern="0" dirty="0">
                <a:solidFill>
                  <a:srgbClr val="797979"/>
                </a:solidFill>
                <a:latin typeface="Segoe UI Light" panose="020B0502040204020203" pitchFamily="34" charset="0"/>
                <a:cs typeface="Segoe UI Light" panose="020B0502040204020203" pitchFamily="34" charset="0"/>
              </a:rPr>
              <a:t>Edwards Lifesciences was able to deliver app services, isolate databases, and support multifactor authentication and encryption without having to manage any infrastructure.</a:t>
            </a:r>
            <a:endPar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28650" lvl="1" indent="-171450" defTabSz="913841" fontAlgn="base">
              <a:lnSpc>
                <a:spcPct val="90000"/>
              </a:lnSpc>
              <a:buClr>
                <a:prstClr val="white"/>
              </a:buClr>
              <a:buSzPct val="100000"/>
              <a:buFont typeface="Arial" panose="020B0604020202020204" pitchFamily="34" charset="0"/>
              <a:buChar char="•"/>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Compliance</a:t>
            </a:r>
            <a:r>
              <a:rPr kumimoji="0" lang="fr-FR" sz="1399" b="1" i="0" u="none" strike="noStrike" kern="0" cap="none" spc="10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a:t>
            </a:r>
            <a:r>
              <a:rPr kumimoji="0" lang="fr-FR" sz="1399" b="1" i="0" u="none" strike="noStrike" kern="0" cap="none" spc="100" normalizeH="0" baseline="0" noProof="0" dirty="0">
                <a:ln>
                  <a:noFill/>
                </a:ln>
                <a:solidFill>
                  <a:srgbClr val="0078D7"/>
                </a:solidFill>
                <a:effectLst/>
                <a:uLnTx/>
                <a:uFillTx/>
                <a:latin typeface="Segoe UI Semibold" panose="020B0702040204020203" pitchFamily="34" charset="0"/>
                <a:ea typeface="+mn-ea"/>
                <a:cs typeface="Segoe UI Semibold" panose="020B0702040204020203" pitchFamily="34" charset="0"/>
              </a:rPr>
              <a:t> </a:t>
            </a:r>
            <a:r>
              <a:rPr lang="en-US" sz="1400" kern="0">
                <a:solidFill>
                  <a:srgbClr val="797979"/>
                </a:solidFill>
                <a:latin typeface="Segoe UI Light" panose="020B0502040204020203" pitchFamily="34" charset="0"/>
                <a:cs typeface="Segoe UI Light" panose="020B0502040204020203" pitchFamily="34" charset="0"/>
              </a:rPr>
              <a:t>The </a:t>
            </a:r>
            <a:r>
              <a:rPr lang="en-US" sz="1400" kern="0" dirty="0">
                <a:solidFill>
                  <a:srgbClr val="797979"/>
                </a:solidFill>
                <a:latin typeface="Segoe UI Light" panose="020B0502040204020203" pitchFamily="34" charset="0"/>
                <a:cs typeface="Segoe UI Light" panose="020B0502040204020203" pitchFamily="34" charset="0"/>
              </a:rPr>
              <a:t>Edwards </a:t>
            </a:r>
            <a:r>
              <a:rPr lang="en-US" sz="1400" kern="0" dirty="0" err="1">
                <a:solidFill>
                  <a:srgbClr val="797979"/>
                </a:solidFill>
                <a:latin typeface="Segoe UI Light" panose="020B0502040204020203" pitchFamily="34" charset="0"/>
                <a:cs typeface="Segoe UI Light" panose="020B0502040204020203" pitchFamily="34" charset="0"/>
              </a:rPr>
              <a:t>CardioCare</a:t>
            </a:r>
            <a:r>
              <a:rPr lang="en-US" sz="1400" kern="0" dirty="0">
                <a:solidFill>
                  <a:srgbClr val="797979"/>
                </a:solidFill>
                <a:latin typeface="Segoe UI Light" panose="020B0502040204020203" pitchFamily="34" charset="0"/>
                <a:cs typeface="Segoe UI Light" panose="020B0502040204020203" pitchFamily="34" charset="0"/>
              </a:rPr>
              <a:t> program is subject to compliance with the Health Insurance Portability and Accountability Act of 1996 (HIPAA). With Microsoft Azure, they were able meet this critical need.</a:t>
            </a:r>
          </a:p>
          <a:p>
            <a:pPr marL="628650" marR="0" lvl="1"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endParaRPr lang="en-US" sz="1000" kern="0" dirty="0">
              <a:solidFill>
                <a:srgbClr val="797979"/>
              </a:solidFill>
              <a:latin typeface="Segoe UI Light" panose="020B0502040204020203" pitchFamily="34" charset="0"/>
              <a:cs typeface="Segoe UI Light" panose="020B0502040204020203" pitchFamily="34" charset="0"/>
            </a:endParaRPr>
          </a:p>
          <a:p>
            <a:pPr marL="628650" marR="0" lvl="1"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endPar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a:p>
            <a:pPr marL="628650" marR="0" lvl="1"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endPar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5779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a:solidFill>
                  <a:srgbClr val="505050"/>
                </a:solidFill>
                <a:latin typeface="Segoe UI" panose="020B0502040204020203" pitchFamily="34" charset="0"/>
                <a:cs typeface="Segoe UI" panose="020B0502040204020203" pitchFamily="34" charset="0"/>
              </a:rPr>
              <a:t>Heineken</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The Netherlands, International</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Retail &amp; Consumer Goods</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 </a:t>
            </a:r>
            <a:r>
              <a:rPr lang="en-US" sz="1000" b="0" baseline="0" dirty="0">
                <a:solidFill>
                  <a:srgbClr val="505050"/>
                </a:solidFill>
                <a:latin typeface="Segoe UI" panose="020B0502040204020203" pitchFamily="34" charset="0"/>
                <a:cs typeface="Segoe UI" panose="020B0502040204020203" pitchFamily="34" charset="0"/>
              </a:rPr>
              <a:t>n/a</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 </a:t>
            </a:r>
            <a:r>
              <a:rPr lang="en-US" sz="1000" dirty="0">
                <a:effectLst/>
                <a:latin typeface="Segoe UI" panose="020B0502040204020203" pitchFamily="34" charset="0"/>
                <a:cs typeface="Segoe UI" panose="020B0502040204020203" pitchFamily="34" charset="0"/>
              </a:rPr>
              <a:t>May 10, 2015</a:t>
            </a:r>
          </a:p>
          <a:p>
            <a:r>
              <a:rPr lang="en-US" sz="1000" b="1" dirty="0">
                <a:latin typeface="Segoe UI" panose="020B0502040204020203" pitchFamily="34" charset="0"/>
                <a:cs typeface="Segoe UI" panose="020B0502040204020203" pitchFamily="34" charset="0"/>
              </a:rPr>
              <a:t>Case study source:</a:t>
            </a:r>
            <a:r>
              <a:rPr lang="en-US" sz="1000" dirty="0">
                <a:latin typeface="Segoe UI" panose="020B0502040204020203" pitchFamily="34" charset="0"/>
                <a:cs typeface="Segoe UI" panose="020B0502040204020203" pitchFamily="34" charset="0"/>
              </a:rPr>
              <a:t> https://enterprise.microsoft.com/en-us/customer-story/industries/retail-and-consumer-goods/heineken/</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b="0" dirty="0">
                <a:solidFill>
                  <a:srgbClr val="505050"/>
                </a:solidFill>
                <a:latin typeface="Segoe UI" panose="020B0502040204020203" pitchFamily="34" charset="0"/>
                <a:cs typeface="Segoe UI" panose="020B0502040204020203" pitchFamily="34" charset="0"/>
              </a:rPr>
              <a:t>Azure App Service, Azure Table Storage</a:t>
            </a:r>
          </a:p>
          <a:p>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HEINEKEN sells its flagship premium beer in 178 countries.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In an effort to consolidate its marketing efforts, Heineken planned to launch two global, technology-intensive campaigns: a 100MB campaign inspired by the James Bond movie </a:t>
            </a:r>
            <a:r>
              <a:rPr kumimoji="0" lang="en-US" sz="1000" b="0" i="1"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Skyfall</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and a virtual pinball game based on the UEFA Champions League. Heineken required a cloud-based solution that could support millions of people simultaneously accessing the digital campaigns with minimum latency.</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Heineken chose Azure over Amazon Web Services to launch its campaigns. Azure App Services helped the brewery release the Bond-style film to 10.5 million global viewers quickly and reliably. It then quadrupled its Azure datacenters and chose Azure Table storage to support 2 million pinball gameplays per hour with real-time updates to the global leaderboard.</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 </a:t>
            </a:r>
          </a:p>
          <a:p>
            <a:pPr marL="685800" marR="0" lvl="1" indent="-22860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Massive Scale to Meet Demand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supported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more than 10 million viewers and 2 million gameplays per hour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for Heineken’s movie and pinball campaigns.</a:t>
            </a:r>
          </a:p>
          <a:p>
            <a:pPr marL="685800" marR="0" lvl="1" indent="-22860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Millions of Users, Minimum Latency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Heineken’s virtual pinball game achieved typical latency rates between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200 and 300 milliseconds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throughout the campaign.</a:t>
            </a:r>
          </a:p>
          <a:p>
            <a:pPr marL="685800" marR="0" lvl="1" indent="-22860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Low-cost Infrastructure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 Azure allows Heineken to scale its digital efforts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without incurring the cost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of building and maintaining additional global data centers.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846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err="1">
                <a:latin typeface="Segoe UI" panose="020B0502040204020203" pitchFamily="34" charset="0"/>
                <a:cs typeface="Segoe UI" panose="020B0502040204020203" pitchFamily="34" charset="0"/>
              </a:rPr>
              <a:t>Northpower</a:t>
            </a:r>
            <a:endParaRPr lang="en-US" sz="1000" b="0" dirty="0">
              <a:latin typeface="Segoe UI" panose="020B0502040204020203" pitchFamily="34" charset="0"/>
              <a:cs typeface="Segoe UI" panose="020B0502040204020203" pitchFamily="34" charset="0"/>
            </a:endParaRP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New Zealand</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dirty="0">
                <a:solidFill>
                  <a:srgbClr val="505050"/>
                </a:solidFill>
                <a:latin typeface="Segoe UI" panose="020B0502040204020203" pitchFamily="34" charset="0"/>
                <a:cs typeface="Segoe UI" panose="020B0502040204020203" pitchFamily="34" charset="0"/>
              </a:rPr>
              <a:t>Power &amp; Utilities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 </a:t>
            </a:r>
            <a:r>
              <a:rPr lang="en-US" sz="1000" b="0" baseline="0" dirty="0">
                <a:solidFill>
                  <a:srgbClr val="505050"/>
                </a:solidFill>
                <a:latin typeface="Segoe UI" panose="020B0502040204020203" pitchFamily="34" charset="0"/>
                <a:cs typeface="Segoe UI" panose="020B0502040204020203" pitchFamily="34" charset="0"/>
              </a:rPr>
              <a:t>n/a</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a:t>
            </a:r>
            <a:r>
              <a:rPr lang="en-US" sz="1000" b="0" i="0" kern="1200" dirty="0">
                <a:solidFill>
                  <a:schemeClr val="tx1"/>
                </a:solidFill>
                <a:effectLst/>
                <a:latin typeface="Segoe UI" panose="020B0502040204020203" pitchFamily="34" charset="0"/>
                <a:ea typeface="+mn-ea"/>
                <a:cs typeface="Segoe UI" panose="020B0502040204020203" pitchFamily="34" charset="0"/>
              </a:rPr>
              <a:t> </a:t>
            </a:r>
            <a:r>
              <a:rPr lang="en-US" sz="1000" dirty="0">
                <a:effectLst/>
                <a:latin typeface="Segoe UI" panose="020B0502040204020203" pitchFamily="34" charset="0"/>
                <a:cs typeface="Segoe UI" panose="020B0502040204020203" pitchFamily="34" charset="0"/>
              </a:rPr>
              <a:t>January 10, 2017</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b="0" i="0" kern="1200" dirty="0">
                <a:solidFill>
                  <a:schemeClr val="tx1"/>
                </a:solidFill>
                <a:effectLst/>
                <a:latin typeface="Segoe UI" panose="020B0502040204020203" pitchFamily="34" charset="0"/>
                <a:ea typeface="+mn-ea"/>
                <a:cs typeface="Segoe UI" panose="020B0502040204020203" pitchFamily="34" charset="0"/>
              </a:rPr>
              <a:t>http://customers.microsoft.com/en-US/story/northpower-azure-utilities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b="0" dirty="0">
                <a:solidFill>
                  <a:srgbClr val="505050"/>
                </a:solidFill>
                <a:latin typeface="Segoe UI" panose="020B0502040204020203" pitchFamily="34" charset="0"/>
                <a:cs typeface="Segoe UI" panose="020B0502040204020203" pitchFamily="34" charset="0"/>
              </a:rPr>
              <a:t>Azure App Service, Azure Logic Apps, Azure Service Bus, Azure Web Apps</a:t>
            </a:r>
            <a:endParaRPr lang="en-US" sz="1000" b="1"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000" b="0" i="0" u="none" strike="noStrike" kern="0" cap="none" spc="0" normalizeH="0" baseline="0" dirty="0" err="1">
                <a:ln>
                  <a:noFill/>
                </a:ln>
                <a:solidFill>
                  <a:srgbClr val="FFFFFF"/>
                </a:solidFill>
                <a:effectLst/>
                <a:uLnTx/>
                <a:uFillTx/>
                <a:latin typeface="Segoe UI" panose="020B0502040204020203" pitchFamily="34" charset="0"/>
                <a:ea typeface="+mn-ea"/>
                <a:cs typeface="Segoe UI" panose="020B0502040204020203" pitchFamily="34" charset="0"/>
              </a:rPr>
              <a:t>Northpower</a:t>
            </a:r>
            <a:r>
              <a:rPr kumimoji="0" lang="en-US" sz="1000" b="0" i="0" u="none" strike="noStrike" kern="0" cap="none" spc="0" normalizeH="0" baseline="0" dirty="0">
                <a:ln>
                  <a:noFill/>
                </a:ln>
                <a:solidFill>
                  <a:srgbClr val="FFFFFF"/>
                </a:solidFill>
                <a:effectLst/>
                <a:uLnTx/>
                <a:uFillTx/>
                <a:latin typeface="Segoe UI" panose="020B0502040204020203" pitchFamily="34" charset="0"/>
                <a:ea typeface="+mn-ea"/>
                <a:cs typeface="Segoe UI" panose="020B0502040204020203" pitchFamily="34" charset="0"/>
              </a:rPr>
              <a:t> is a New Zealand-based electrical contractor and power distribution company responsible for maintaining power supplies for 800,000 proprieties across the country.</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 </a:t>
            </a:r>
            <a:r>
              <a:rPr kumimoji="0" lang="en-US" sz="1000" b="0" i="0" u="none" strike="noStrike" kern="0" cap="none" spc="0" normalizeH="0" baseline="0" dirty="0">
                <a:ln>
                  <a:noFill/>
                </a:ln>
                <a:solidFill>
                  <a:srgbClr val="FFFFFF"/>
                </a:solidFill>
                <a:effectLst/>
                <a:uLnTx/>
                <a:uFillTx/>
                <a:latin typeface="Segoe UI" panose="020B0502040204020203" pitchFamily="34" charset="0"/>
                <a:ea typeface="+mn-ea"/>
                <a:cs typeface="Segoe UI" panose="020B0502040204020203" pitchFamily="34" charset="0"/>
              </a:rPr>
              <a:t>It wanted an out-of-band, sure-fire app for receiving and sending client service requests to its cloud-based dispatch solution. This kind of app would be especially useful during network communication outages, which could affect </a:t>
            </a:r>
            <a:r>
              <a:rPr kumimoji="0" lang="en-US" sz="1000" b="0" i="0" u="none" strike="noStrike" kern="0" cap="none" spc="0" normalizeH="0" baseline="0" dirty="0" err="1">
                <a:ln>
                  <a:noFill/>
                </a:ln>
                <a:solidFill>
                  <a:srgbClr val="FFFFFF"/>
                </a:solidFill>
                <a:effectLst/>
                <a:uLnTx/>
                <a:uFillTx/>
                <a:latin typeface="Segoe UI" panose="020B0502040204020203" pitchFamily="34" charset="0"/>
                <a:ea typeface="+mn-ea"/>
                <a:cs typeface="Segoe UI" panose="020B0502040204020203" pitchFamily="34" charset="0"/>
              </a:rPr>
              <a:t>Northpower’s</a:t>
            </a:r>
            <a:r>
              <a:rPr kumimoji="0" lang="en-US" sz="1000" b="0" i="0" u="none" strike="noStrike" kern="0" cap="none" spc="0" normalizeH="0" baseline="0" dirty="0">
                <a:ln>
                  <a:noFill/>
                </a:ln>
                <a:solidFill>
                  <a:srgbClr val="FFFFFF"/>
                </a:solidFill>
                <a:effectLst/>
                <a:uLnTx/>
                <a:uFillTx/>
                <a:latin typeface="Segoe UI" panose="020B0502040204020203" pitchFamily="34" charset="0"/>
                <a:ea typeface="+mn-ea"/>
                <a:cs typeface="Segoe UI" panose="020B0502040204020203" pitchFamily="34" charset="0"/>
              </a:rPr>
              <a:t> ability to address customer requests.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Using Azure,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Northpower</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created a B2B app in the cloud that connects client fault centers to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Northpower</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Dispatch services. Thanks to App Service, it took just 400 hours to build the app, named Reactive, which helps keep engineers working even if a major storm affects server communications.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Faster Time-to-Deployment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Northpower</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along with consulting firm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Adaptiv</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Integration, developed, tested, and delivered the Reactive app in just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400 hours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Greater Resiliency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is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highly resilient</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meaning field service teams continue to receive customer requests even if the internal network is down.</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Long-term Cost Savings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Northpower</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has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reduced the time and money spent</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on maintaining hardware and operating systems.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284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a:latin typeface="Segoe UI" panose="020B0502040204020203" pitchFamily="34" charset="0"/>
                <a:cs typeface="Segoe UI" panose="020B0502040204020203" pitchFamily="34" charset="0"/>
              </a:rPr>
              <a:t>Nine Entertainment Company</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Australia</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Entertainment, Media Services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a:t>
            </a:r>
            <a:r>
              <a:rPr lang="en-US" sz="1000" b="0" baseline="0" dirty="0">
                <a:solidFill>
                  <a:srgbClr val="505050"/>
                </a:solidFill>
                <a:latin typeface="Segoe UI" panose="020B0502040204020203" pitchFamily="34" charset="0"/>
                <a:cs typeface="Segoe UI" panose="020B0502040204020203" pitchFamily="34" charset="0"/>
              </a:rPr>
              <a:t> n/a</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 </a:t>
            </a:r>
            <a:r>
              <a:rPr lang="en-US" sz="1000" b="0" dirty="0">
                <a:solidFill>
                  <a:srgbClr val="505050"/>
                </a:solidFill>
                <a:latin typeface="Segoe UI" panose="020B0502040204020203" pitchFamily="34" charset="0"/>
                <a:cs typeface="Segoe UI" panose="020B0502040204020203" pitchFamily="34" charset="0"/>
              </a:rPr>
              <a:t>August 9, 2016</a:t>
            </a:r>
            <a:endParaRPr lang="en-US" sz="1000" b="0" dirty="0">
              <a:effectLst/>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dirty="0">
                <a:latin typeface="Segoe UI" panose="020B0502040204020203" pitchFamily="34" charset="0"/>
                <a:cs typeface="Segoe UI" panose="020B0502040204020203" pitchFamily="34" charset="0"/>
              </a:rPr>
              <a:t>https://customers.microsoft.com/en-us/story/delivering-breaking-news-localized-to-users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b="0" dirty="0">
                <a:solidFill>
                  <a:srgbClr val="505050"/>
                </a:solidFill>
                <a:latin typeface="Segoe UI" panose="020B0502040204020203" pitchFamily="34" charset="0"/>
                <a:cs typeface="Segoe UI" panose="020B0502040204020203" pitchFamily="34" charset="0"/>
              </a:rPr>
              <a:t>Azure App Service, Azure Media Service, .NET Framework</a:t>
            </a:r>
          </a:p>
          <a:p>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Based in Sydney, Nine Entertainment Company (NEC) is one of Australia's leading media and entertainment groups. </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To align with the times, NEC’s news outlet, 9NEWS, wanted a mobile app that would deliver the latest location-specific news to its subscribers. The app needed to process 100,000s of concurrent requests and deliver up-to-date push notifications based on subscribers’ chosen topics without overwhelming NEC’s servers.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NEC relied on Azure App Service, and specifically its Mobile Apps solution, to develop the 9NEWS Alerts app. The app scans 9NEWS’s website every 60 seconds for the latest updates. It then uses Mobile Apps’ auto scaling feature to send personalized notifications with minimum lag. </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Minimum Latency With Auto Scaling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The news app uses Mobile App’s auto scaling feature to deliver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30,000 to 200,000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geo-specific notifications each hour without lag.</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Intuitive Integration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Integration among Mobile Apps, Xamarin, and NEC’s native code helped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simplify the development process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Time and Cost Savings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Powerful, familiar tools from App Service helped NEC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compress development cycles, cut time-to-market, and boost cost savings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975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a:solidFill>
                  <a:srgbClr val="505050"/>
                </a:solidFill>
                <a:latin typeface="Segoe UI" panose="020B0502040204020203" pitchFamily="34" charset="0"/>
                <a:cs typeface="Segoe UI" panose="020B0502040204020203" pitchFamily="34" charset="0"/>
              </a:rPr>
              <a:t>Canadian Broadcasting Corporation / Radio-Canada</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Canada</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Entertainment, Media Services</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a:t>
            </a:r>
            <a:r>
              <a:rPr lang="en-US" sz="1000" b="0" baseline="0" dirty="0">
                <a:solidFill>
                  <a:srgbClr val="505050"/>
                </a:solidFill>
                <a:latin typeface="Segoe UI" panose="020B0502040204020203" pitchFamily="34" charset="0"/>
                <a:cs typeface="Segoe UI" panose="020B0502040204020203" pitchFamily="34" charset="0"/>
              </a:rPr>
              <a:t> n/a</a:t>
            </a:r>
            <a:br>
              <a:rPr lang="en-US" sz="1000" kern="1200" dirty="0">
                <a:solidFill>
                  <a:schemeClr val="tx1"/>
                </a:solidFill>
                <a:latin typeface="Segoe UI" panose="020B0502040204020203" pitchFamily="34" charset="0"/>
                <a:ea typeface="+mn-ea"/>
                <a:cs typeface="Segoe UI" panose="020B0502040204020203" pitchFamily="34" charset="0"/>
              </a:rPr>
            </a:br>
            <a:r>
              <a:rPr lang="en-US" sz="1000" b="1" dirty="0">
                <a:solidFill>
                  <a:srgbClr val="505050"/>
                </a:solidFill>
                <a:latin typeface="Segoe UI" panose="020B0502040204020203" pitchFamily="34" charset="0"/>
                <a:cs typeface="Segoe UI" panose="020B0502040204020203" pitchFamily="34" charset="0"/>
              </a:rPr>
              <a:t>Publish Date: </a:t>
            </a:r>
            <a:r>
              <a:rPr lang="en-US" sz="1000" b="0" dirty="0">
                <a:solidFill>
                  <a:srgbClr val="505050"/>
                </a:solidFill>
                <a:effectLst/>
                <a:latin typeface="Segoe UI" panose="020B0502040204020203" pitchFamily="34" charset="0"/>
                <a:cs typeface="Segoe UI" panose="020B0502040204020203" pitchFamily="34" charset="0"/>
              </a:rPr>
              <a:t>October 22</a:t>
            </a:r>
            <a:r>
              <a:rPr lang="en-US" sz="1000" dirty="0">
                <a:effectLst/>
                <a:latin typeface="Segoe UI" panose="020B0502040204020203" pitchFamily="34" charset="0"/>
                <a:cs typeface="Segoe UI" panose="020B0502040204020203" pitchFamily="34" charset="0"/>
              </a:rPr>
              <a:t>, 2015</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dirty="0">
                <a:latin typeface="Segoe UI" panose="020B0502040204020203" pitchFamily="34" charset="0"/>
                <a:cs typeface="Segoe UI" panose="020B0502040204020203" pitchFamily="34" charset="0"/>
              </a:rPr>
              <a:t>https://azure.microsoft.com/en-us/blog/canadian-broadcasting-corporation-radio-canada-leverage-azure-for-smooth-election-coverage/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dirty="0">
                <a:solidFill>
                  <a:srgbClr val="505050"/>
                </a:solidFill>
                <a:latin typeface="Segoe UI" panose="020B0502040204020203" pitchFamily="34" charset="0"/>
                <a:cs typeface="Segoe UI" panose="020B0502040204020203" pitchFamily="34" charset="0"/>
              </a:rPr>
              <a:t>Azure App Service</a:t>
            </a:r>
            <a:endParaRPr lang="en-US" sz="1000" b="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The Canadian Broadcasting Corporation, branded as CBC/Radio-Canada, is Canada’s oldest broadcasting network.</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As a trusted news source, CBC/Radio-Canada wanted to a build an app that Canadians could access on mobile and desktop devices to get real-time results on the night of the 2015 federal election. The app needed to support millions of concurrent users without lag in both English and French. </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CBC/Radio-Canada selected Azure, and specifically App Service, to develop and host its app. App Service enabled the broadcaster to scale its infrastructure across three different geographic regions and serve more than 3.6 billion requests during a six-hour period. The app was so successful that users took to social media to praise its performance.</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Significant Scalability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App Service enabled CBC/Radio-Canada to scale its app to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three different regions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and utilize close to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1,300 compute cores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Trusted Reliability Despite High Volumes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By the end of the night, the election app had handled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3.6 billion requests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with peaks of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more than 800,000 requests per second</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Boosted Reputation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Social media posts praising the app helped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solidify the broadcaster’s reputation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as a cutting-edge, reliable news source.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404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a:solidFill>
                  <a:srgbClr val="505050"/>
                </a:solidFill>
                <a:latin typeface="Segoe UI" panose="020B0502040204020203" pitchFamily="34" charset="0"/>
                <a:cs typeface="Segoe UI" panose="020B0502040204020203" pitchFamily="34" charset="0"/>
              </a:rPr>
              <a:t>If P&amp;C Insurance​</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Nordic and Baltic regions</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Insurance</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 </a:t>
            </a:r>
            <a:r>
              <a:rPr lang="en-US" sz="1000" dirty="0">
                <a:latin typeface="Segoe UI" panose="020B0502040204020203" pitchFamily="34" charset="0"/>
                <a:cs typeface="Segoe UI" panose="020B0502040204020203" pitchFamily="34" charset="0"/>
              </a:rPr>
              <a:t>n/a</a:t>
            </a:r>
            <a:endParaRPr lang="en-US" sz="1000" b="0" baseline="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 </a:t>
            </a:r>
            <a:r>
              <a:rPr lang="en-US" sz="1000" b="0" dirty="0">
                <a:solidFill>
                  <a:srgbClr val="505050"/>
                </a:solidFill>
                <a:effectLst/>
                <a:latin typeface="Segoe UI" panose="020B0502040204020203" pitchFamily="34" charset="0"/>
                <a:cs typeface="Segoe UI" panose="020B0502040204020203" pitchFamily="34" charset="0"/>
              </a:rPr>
              <a:t>August 7, 2016</a:t>
            </a:r>
            <a:endParaRPr lang="en-US" sz="1000" dirty="0">
              <a:effectLst/>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kern="1200" dirty="0">
                <a:solidFill>
                  <a:schemeClr val="tx1"/>
                </a:solidFill>
                <a:effectLst/>
                <a:latin typeface="Segoe UI" panose="020B0502040204020203" pitchFamily="34" charset="0"/>
                <a:ea typeface="+mn-ea"/>
                <a:cs typeface="Segoe UI" panose="020B0502040204020203" pitchFamily="34" charset="0"/>
              </a:rPr>
              <a:t>http://customers.microsoft.com/en-US/story/leading-european-insurance-firm-transforms-online-services-with-azure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dirty="0">
                <a:solidFill>
                  <a:srgbClr val="505050"/>
                </a:solidFill>
                <a:latin typeface="Segoe UI" panose="020B0502040204020203" pitchFamily="34" charset="0"/>
                <a:cs typeface="Segoe UI" panose="020B0502040204020203" pitchFamily="34" charset="0"/>
              </a:rPr>
              <a:t>Azure App Service, Azure Active Directory, Azure CDN, Azure </a:t>
            </a:r>
            <a:r>
              <a:rPr lang="en-US" sz="1000" dirty="0" err="1">
                <a:solidFill>
                  <a:srgbClr val="505050"/>
                </a:solidFill>
                <a:latin typeface="Segoe UI" panose="020B0502040204020203" pitchFamily="34" charset="0"/>
                <a:cs typeface="Segoe UI" panose="020B0502040204020203" pitchFamily="34" charset="0"/>
              </a:rPr>
              <a:t>Redis</a:t>
            </a:r>
            <a:r>
              <a:rPr lang="en-US" sz="1000" dirty="0">
                <a:solidFill>
                  <a:srgbClr val="505050"/>
                </a:solidFill>
                <a:latin typeface="Segoe UI" panose="020B0502040204020203" pitchFamily="34" charset="0"/>
                <a:cs typeface="Segoe UI" panose="020B0502040204020203" pitchFamily="34" charset="0"/>
              </a:rPr>
              <a:t> Cache, Azure SQL Database, Azure Storage, Azure Traffic Manager, Visual Studio 2013</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If P&amp;C Insurance is a leading insurance company in the Nordic and Baltic regions, with 3.6 millions customers in eight countries across Europe.</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With online sales increasing 20% annually, If P&amp;C Insurance needed to rethink its web-based portals—especially those in three Baltic countries, where each portal ran on separate platforms. This made those portals difficult to manage and impacted the time-to-market for new products.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If P&amp;C Insurance chose Azure over Amazon Web Services to consolidate its Baltic portals, which are now hosted on App Service. Azure’s suite of solutions has helped the insurance company reduce the time spent managing infrastructure, connect to new data sources more easily, and release innovative products faster.</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Reduced Release Cycle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and its App Service solution have enabled If P&amp;C Insurance to release portal changes within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five minutes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—down from two weeks.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Better Response to Marketplace Trends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The insurance company can now integrate with new data sources and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launch innovative products faster and more easily</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Greater Innovation at Lower Risk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allows If P&amp;C Insurance to continue to innovate—but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faster and without significant risk</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8512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lang="en-US" sz="1000" b="0" dirty="0">
                <a:solidFill>
                  <a:srgbClr val="505050"/>
                </a:solidFill>
                <a:latin typeface="Segoe UI" panose="020B0502040204020203" pitchFamily="34" charset="0"/>
                <a:cs typeface="Segoe UI" panose="020B0502040204020203" pitchFamily="34" charset="0"/>
              </a:rPr>
              <a:t>Swiss Re</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Switzerland</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Insurance</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 </a:t>
            </a:r>
            <a:r>
              <a:rPr lang="en-US" sz="1000" dirty="0">
                <a:latin typeface="Segoe UI" panose="020B0502040204020203" pitchFamily="34" charset="0"/>
                <a:cs typeface="Segoe UI" panose="020B0502040204020203" pitchFamily="34" charset="0"/>
              </a:rPr>
              <a:t>n/a</a:t>
            </a:r>
            <a:endParaRPr lang="en-US" sz="1000" b="0" baseline="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Publish Date: </a:t>
            </a:r>
            <a:r>
              <a:rPr lang="en-US" sz="1000" b="0" dirty="0">
                <a:solidFill>
                  <a:srgbClr val="505050"/>
                </a:solidFill>
                <a:effectLst/>
                <a:latin typeface="Segoe UI" panose="020B0502040204020203" pitchFamily="34" charset="0"/>
                <a:cs typeface="Segoe UI" panose="020B0502040204020203" pitchFamily="34" charset="0"/>
              </a:rPr>
              <a:t>May 9, 2017</a:t>
            </a:r>
            <a:endParaRPr lang="en-US" sz="1000" dirty="0">
              <a:effectLst/>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kern="1200" dirty="0">
                <a:solidFill>
                  <a:schemeClr val="tx1"/>
                </a:solidFill>
                <a:effectLst/>
                <a:latin typeface="Segoe UI" panose="020B0502040204020203" pitchFamily="34" charset="0"/>
                <a:ea typeface="+mn-ea"/>
                <a:cs typeface="Segoe UI" panose="020B0502040204020203" pitchFamily="34" charset="0"/>
              </a:rPr>
              <a:t>http://customers.microsoft.com/en-US/story/swissre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dirty="0">
                <a:solidFill>
                  <a:srgbClr val="505050"/>
                </a:solidFill>
                <a:latin typeface="Segoe UI" panose="020B0502040204020203" pitchFamily="34" charset="0"/>
                <a:cs typeface="Segoe UI" panose="020B0502040204020203" pitchFamily="34" charset="0"/>
              </a:rPr>
              <a:t>Azure App Service, Azure API Management, Azure SQL Database, Visual Studio Team Services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Swiss Re is a wholesale provider of insurance and reinsurance. The second-largest reinsurance company in the world, Swiss Re has offices in more than 25 countries and reported revenue of US$33 billion in 2016.</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To break away from traditional reinsurance models, the insurer sought to create a cloud-based service that automatically reimbursed airline passengers for delayed flights.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Swiss Re issued an RFP to multiple cloud providers for the project and eventually chose Azure for its affordability, agility, and ability to accelerate the insurer’s time-to-market. Swiss Re worked with </a:t>
            </a:r>
            <a:r>
              <a:rPr kumimoji="0" lang="en-US" sz="1000" b="0" i="0" u="none" strike="noStrike" kern="0" cap="none" spc="0" normalizeH="0" baseline="0" noProof="0" dirty="0" err="1">
                <a:ln>
                  <a:noFill/>
                </a:ln>
                <a:solidFill>
                  <a:srgbClr val="FFFFFF"/>
                </a:solidFill>
                <a:effectLst/>
                <a:uLnTx/>
                <a:uFillTx/>
                <a:latin typeface="Segoe UI" panose="020B0502040204020203" pitchFamily="34" charset="0"/>
                <a:ea typeface="+mn-ea"/>
                <a:cs typeface="Segoe UI" panose="020B0502040204020203" pitchFamily="34" charset="0"/>
              </a:rPr>
              <a:t>Codit</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 Microsoft partner, to launch the service, which took just eight months thanks to App Service and other Azure offerings.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Accelerated Time-to-Market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Swiss Re launched its Azure-based service in just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eight months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which included four months of development.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Greater Agility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The new service processes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millions of micro-insurance policies concurrently</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and deploys new features up to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6 times daily</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Platform for Advancing Innovation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provides Swiss Re a flexible and affordable platform to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continue delivering innovative services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406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Customer: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Ukraine International Airlines (UIA) </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Country or Region: </a:t>
            </a:r>
            <a:r>
              <a:rPr lang="en-US" sz="1000" b="0" dirty="0">
                <a:solidFill>
                  <a:srgbClr val="505050"/>
                </a:solidFill>
                <a:latin typeface="Segoe UI" panose="020B0502040204020203" pitchFamily="34" charset="0"/>
                <a:cs typeface="Segoe UI" panose="020B0502040204020203" pitchFamily="34" charset="0"/>
              </a:rPr>
              <a:t>Ukraine</a:t>
            </a:r>
          </a:p>
          <a:p>
            <a:pPr lvl="0">
              <a:lnSpc>
                <a:spcPct val="90000"/>
              </a:lnSpc>
              <a:spcAft>
                <a:spcPts val="340"/>
              </a:spcAft>
              <a:defRPr/>
            </a:pPr>
            <a:r>
              <a:rPr lang="en-US" sz="1000" b="1" dirty="0">
                <a:solidFill>
                  <a:srgbClr val="505050"/>
                </a:solidFill>
                <a:latin typeface="Segoe UI" panose="020B0502040204020203" pitchFamily="34" charset="0"/>
                <a:cs typeface="Segoe UI" panose="020B0502040204020203" pitchFamily="34" charset="0"/>
              </a:rPr>
              <a:t>Vertical: </a:t>
            </a:r>
            <a:r>
              <a:rPr lang="en-US" sz="1000" b="0" dirty="0">
                <a:solidFill>
                  <a:srgbClr val="505050"/>
                </a:solidFill>
                <a:latin typeface="Segoe UI" panose="020B0502040204020203" pitchFamily="34" charset="0"/>
                <a:cs typeface="Segoe UI" panose="020B0502040204020203" pitchFamily="34" charset="0"/>
              </a:rPr>
              <a:t>Hospitality &amp; Travel</a:t>
            </a:r>
            <a:endParaRPr lang="en-US" sz="1000" dirty="0">
              <a:solidFill>
                <a:srgbClr val="505050"/>
              </a:solidFill>
              <a:latin typeface="Segoe UI" panose="020B0502040204020203" pitchFamily="34" charset="0"/>
              <a:cs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Video</a:t>
            </a:r>
            <a:r>
              <a:rPr lang="en-US" sz="1000" b="1" baseline="0" dirty="0">
                <a:solidFill>
                  <a:srgbClr val="505050"/>
                </a:solidFill>
                <a:latin typeface="Segoe UI" panose="020B0502040204020203" pitchFamily="34" charset="0"/>
                <a:cs typeface="Segoe UI" panose="020B0502040204020203" pitchFamily="34" charset="0"/>
              </a:rPr>
              <a:t> Link:</a:t>
            </a:r>
            <a:r>
              <a:rPr lang="en-US" sz="1000" b="0" baseline="0" dirty="0">
                <a:solidFill>
                  <a:srgbClr val="505050"/>
                </a:solidFill>
                <a:latin typeface="Segoe UI" panose="020B0502040204020203" pitchFamily="34" charset="0"/>
                <a:cs typeface="Segoe UI" panose="020B0502040204020203" pitchFamily="34" charset="0"/>
              </a:rPr>
              <a:t> </a:t>
            </a:r>
            <a:r>
              <a:rPr lang="en-US" sz="1000" kern="1200" dirty="0">
                <a:solidFill>
                  <a:schemeClr val="tx1"/>
                </a:solidFill>
                <a:latin typeface="Segoe UI" panose="020B0502040204020203" pitchFamily="34" charset="0"/>
                <a:ea typeface="+mn-ea"/>
                <a:cs typeface="Segoe UI" panose="020B0502040204020203" pitchFamily="34" charset="0"/>
              </a:rPr>
              <a:t>n/a</a:t>
            </a:r>
            <a:br>
              <a:rPr lang="en-US" sz="1000" kern="1200" dirty="0">
                <a:solidFill>
                  <a:schemeClr val="tx1"/>
                </a:solidFill>
                <a:latin typeface="Segoe UI" panose="020B0502040204020203" pitchFamily="34" charset="0"/>
                <a:ea typeface="+mn-ea"/>
                <a:cs typeface="Segoe UI" panose="020B0502040204020203" pitchFamily="34" charset="0"/>
              </a:rPr>
            </a:br>
            <a:r>
              <a:rPr lang="en-US" sz="1000" b="1" dirty="0">
                <a:solidFill>
                  <a:srgbClr val="505050"/>
                </a:solidFill>
                <a:latin typeface="Segoe UI" panose="020B0502040204020203" pitchFamily="34" charset="0"/>
                <a:cs typeface="Segoe UI" panose="020B0502040204020203" pitchFamily="34" charset="0"/>
              </a:rPr>
              <a:t>Publish Date: </a:t>
            </a:r>
            <a:r>
              <a:rPr lang="en-US" sz="1000" dirty="0">
                <a:effectLst/>
                <a:latin typeface="Segoe UI" panose="020B0502040204020203" pitchFamily="34" charset="0"/>
                <a:cs typeface="Segoe UI" panose="020B0502040204020203" pitchFamily="34" charset="0"/>
              </a:rPr>
              <a:t>June 14, 2017</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i="0" kern="1200" dirty="0">
                <a:solidFill>
                  <a:schemeClr val="tx1"/>
                </a:solidFill>
                <a:effectLst/>
                <a:latin typeface="Segoe UI" panose="020B0502040204020203" pitchFamily="34" charset="0"/>
                <a:ea typeface="+mn-ea"/>
                <a:cs typeface="Segoe UI" panose="020B0502040204020203" pitchFamily="34" charset="0"/>
              </a:rPr>
              <a:t>Case Study Link: </a:t>
            </a:r>
            <a:r>
              <a:rPr lang="en-US" sz="1000" dirty="0">
                <a:latin typeface="Segoe UI" panose="020B0502040204020203" pitchFamily="34" charset="0"/>
                <a:cs typeface="Segoe UI" panose="020B0502040204020203" pitchFamily="34" charset="0"/>
              </a:rPr>
              <a:t>https://customers.microsoft.com/en-us/story/ukraine-international-airlines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solidFill>
                  <a:srgbClr val="505050"/>
                </a:solidFill>
                <a:latin typeface="Segoe UI" panose="020B0502040204020203" pitchFamily="34" charset="0"/>
                <a:cs typeface="Segoe UI" panose="020B0502040204020203" pitchFamily="34" charset="0"/>
              </a:rPr>
              <a:t>Products: </a:t>
            </a:r>
            <a:r>
              <a:rPr lang="en-US" sz="1000" dirty="0">
                <a:solidFill>
                  <a:srgbClr val="505050"/>
                </a:solidFill>
                <a:latin typeface="Segoe UI" panose="020B0502040204020203" pitchFamily="34" charset="0"/>
                <a:cs typeface="Segoe UI" panose="020B0502040204020203" pitchFamily="34" charset="0"/>
              </a:rPr>
              <a:t>Azure App Service, Azure Backup, Azure Storage, Azure Virtual Machines, Azure Virtual Network, Azure Web Apps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000" dirty="0">
              <a:latin typeface="Segoe UI" panose="020B0502040204020203" pitchFamily="34" charset="0"/>
              <a:cs typeface="Segoe UI" panose="020B0502040204020203" pitchFamily="34" charset="0"/>
            </a:endParaRPr>
          </a:p>
          <a:p>
            <a:pPr marL="0" marR="0" lvl="0" indent="0" algn="l" defTabSz="931746" rtl="0" eaLnBrk="1" fontAlgn="base" latinLnBrk="0" hangingPunct="1">
              <a:lnSpc>
                <a:spcPct val="100000"/>
              </a:lnSpc>
              <a:spcBef>
                <a:spcPts val="600"/>
              </a:spcBef>
              <a:spcAft>
                <a:spcPts val="200"/>
              </a:spcAft>
              <a:buClrTx/>
              <a:buSzTx/>
              <a:buFontTx/>
              <a:buNone/>
              <a:tabLst/>
              <a:defRPr/>
            </a:pPr>
            <a:r>
              <a:rPr lang="en-US" sz="1000" b="1" kern="0" cap="all" dirty="0">
                <a:ln w="3175">
                  <a:noFill/>
                </a:ln>
                <a:solidFill>
                  <a:srgbClr val="FFFFFF"/>
                </a:solidFill>
                <a:latin typeface="Segoe UI" panose="020B0502040204020203" pitchFamily="34" charset="0"/>
                <a:ea typeface="Segoe UI" panose="020B0502040204020203" pitchFamily="34" charset="0"/>
                <a:cs typeface="Segoe UI" pitchFamily="34" charset="0"/>
              </a:rPr>
              <a:t>Key points:</a:t>
            </a:r>
            <a:endParaRPr kumimoji="0" lang="x-none" sz="1000" b="1" i="0" u="none" strike="noStrike" kern="0" cap="all" spc="0" normalizeH="0" noProof="0" dirty="0">
              <a:ln w="3175">
                <a:noFill/>
              </a:ln>
              <a:solidFill>
                <a:srgbClr val="FFFFFF"/>
              </a:solidFill>
              <a:effectLst/>
              <a:uLnTx/>
              <a:uFillTx/>
              <a:latin typeface="Segoe UI" panose="020B0502040204020203" pitchFamily="34" charset="0"/>
              <a:ea typeface="Segoe UI" panose="020B0502040204020203" pitchFamily="34" charset="0"/>
              <a:cs typeface="Segoe UI" pitchFamily="34" charset="0"/>
            </a:endParaRP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Customer Profile:</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t>
            </a:r>
            <a:r>
              <a:rPr kumimoji="0" lang="en-US" sz="1000" b="0" i="0" u="none" strike="noStrike" kern="0" cap="none" spc="0" normalizeH="0" baseline="0" dirty="0">
                <a:ln>
                  <a:noFill/>
                </a:ln>
                <a:solidFill>
                  <a:srgbClr val="FFFFFF"/>
                </a:solidFill>
                <a:effectLst/>
                <a:uLnTx/>
                <a:uFillTx/>
                <a:latin typeface="Segoe UI" panose="020B0502040204020203" pitchFamily="34" charset="0"/>
                <a:ea typeface="+mn-ea"/>
                <a:cs typeface="Segoe UI" panose="020B0502040204020203" pitchFamily="34" charset="0"/>
              </a:rPr>
              <a:t>Ukraine International offers a vast selection of point-to-point and transit travel opportunities. The airline connects Ukraine with 38 countries in Europe, Asia, America, Africa, and the Middle East. The carrier operates 1100 international and domestic flights weekly and provides connections with partner airlines’ services to over 3000 destinations worldwide.</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Objectives:</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Ukraine International Airlines (UIA) is constantly striving to expand to new markets. Unfortunately, a host of problems with its website, including security breaches that hindered performance and reliability, prevented the airline from properly serving customers outside Ukraine. UIA hoped that migrating the site to the cloud from its own datacenters would help resolve these issues.</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Solution: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UIA chose Azure over Amazon Web Services primarily for its enterprise-grade security and support for open source software. It was also impressed with Azure’s suite of infrastructure offerings, including App Service, which now hosts the airline’s website.</a:t>
            </a:r>
          </a:p>
          <a:p>
            <a:pPr marL="171450" marR="0" lvl="0" indent="-171450" algn="l" defTabSz="931746" rtl="0" eaLnBrk="1" fontAlgn="base" latinLnBrk="0" hangingPunct="1">
              <a:lnSpc>
                <a:spcPct val="100000"/>
              </a:lnSpc>
              <a:spcBef>
                <a:spcPts val="600"/>
              </a:spcBef>
              <a:spcAft>
                <a:spcPts val="600"/>
              </a:spcAft>
              <a:buClrTx/>
              <a:buSzTx/>
              <a:buFont typeface="Arial" panose="020B0604020202020204" pitchFamily="34" charset="0"/>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Results: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Boosted Site Performance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Azure and App Service has increased UIA’s website performance by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200%</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and allows it to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easily scale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during peak times, like holidays.</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Increased Site Traffic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The website’s improved performance has led to increased site traffic. In the U.S. alone, site visits have grown by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16%</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a:t>
            </a:r>
          </a:p>
          <a:p>
            <a:pPr marL="628650" marR="0" lvl="1" indent="-171450" algn="l" defTabSz="931746" rtl="0" eaLnBrk="1" fontAlgn="base" latinLnBrk="0" hangingPunct="1">
              <a:lnSpc>
                <a:spcPct val="100000"/>
              </a:lnSpc>
              <a:spcBef>
                <a:spcPts val="600"/>
              </a:spcBef>
              <a:spcAft>
                <a:spcPts val="600"/>
              </a:spcAft>
              <a:buClrTx/>
              <a:buSzTx/>
              <a:buFont typeface="Wingdings" panose="05000000000000000000" pitchFamily="2" charset="2"/>
              <a:buChar char="§"/>
              <a:tabLst/>
              <a:defRPr/>
            </a:pP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Reduced Costs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 By moving the website to Azure from its own datacenters, UIA has saved about </a:t>
            </a:r>
            <a:r>
              <a:rPr kumimoji="0" lang="en-US" sz="1000" b="1"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$2,000 per month </a:t>
            </a:r>
            <a:r>
              <a:rPr kumimoji="0" lang="en-US" sz="1000" b="0" i="0" u="none" strike="noStrike" kern="0" cap="none" spc="0" normalizeH="0" baseline="0" noProof="0" dirty="0">
                <a:ln>
                  <a:noFill/>
                </a:ln>
                <a:solidFill>
                  <a:srgbClr val="FFFFFF"/>
                </a:solidFill>
                <a:effectLst/>
                <a:uLnTx/>
                <a:uFillTx/>
                <a:latin typeface="Segoe UI" panose="020B0502040204020203" pitchFamily="34" charset="0"/>
                <a:ea typeface="+mn-ea"/>
                <a:cs typeface="Segoe UI" panose="020B0502040204020203" pitchFamily="34" charset="0"/>
              </a:rPr>
              <a:t>in operating costs.</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C63C1C0-2EDE-4529-A2ED-7C8A47A76D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3069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US" dirty="0"/>
          </a:p>
        </p:txBody>
      </p:sp>
      <p:sp>
        <p:nvSpPr>
          <p:cNvPr id="3" name="Subtitle 2"/>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D02235-C08E-4AEA-8D61-FC3E7E13898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1349344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5008"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5965" y="1861968"/>
            <a:ext cx="5285502" cy="4437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D02235-C08E-4AEA-8D61-FC3E7E13898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3764909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627" y="372394"/>
            <a:ext cx="10726460" cy="13519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4" name="Content Placeholder 3"/>
          <p:cNvSpPr>
            <a:spLocks noGrp="1"/>
          </p:cNvSpPr>
          <p:nvPr>
            <p:ph sz="half" idx="2"/>
          </p:nvPr>
        </p:nvSpPr>
        <p:spPr>
          <a:xfrm>
            <a:off x="856628" y="2554944"/>
            <a:ext cx="5261211"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Edit Master text styles</a:t>
            </a:r>
          </a:p>
        </p:txBody>
      </p:sp>
      <p:sp>
        <p:nvSpPr>
          <p:cNvPr id="6" name="Content Placeholder 5"/>
          <p:cNvSpPr>
            <a:spLocks noGrp="1"/>
          </p:cNvSpPr>
          <p:nvPr>
            <p:ph sz="quarter" idx="4"/>
          </p:nvPr>
        </p:nvSpPr>
        <p:spPr>
          <a:xfrm>
            <a:off x="6295965" y="2554944"/>
            <a:ext cx="5287122" cy="375793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02235-C08E-4AEA-8D61-FC3E7E13898F}" type="datetimeFigureOut">
              <a:rPr lang="en-US" smtClean="0"/>
              <a:t>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10353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D02235-C08E-4AEA-8D61-FC3E7E13898F}" type="datetimeFigureOut">
              <a:rPr lang="en-US" smtClean="0"/>
              <a:t>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3494743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D02235-C08E-4AEA-8D61-FC3E7E13898F}" type="datetimeFigureOut">
              <a:rPr lang="en-US" smtClean="0"/>
              <a:t>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2668833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dirty="0"/>
          </a:p>
        </p:txBody>
      </p:sp>
      <p:sp>
        <p:nvSpPr>
          <p:cNvPr id="3" name="Content Placeholder 2"/>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3D02235-C08E-4AEA-8D61-FC3E7E13898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292670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US" dirty="0"/>
          </a:p>
        </p:txBody>
      </p:sp>
      <p:sp>
        <p:nvSpPr>
          <p:cNvPr id="3" name="Picture Placeholder 2"/>
          <p:cNvSpPr>
            <a:spLocks noGrp="1" noChangeAspect="1"/>
          </p:cNvSpPr>
          <p:nvPr>
            <p:ph type="pic" idx="1"/>
          </p:nvPr>
        </p:nvSpPr>
        <p:spPr>
          <a:xfrm>
            <a:off x="5287122" y="1007083"/>
            <a:ext cx="6295965" cy="4970646"/>
          </a:xfrm>
        </p:spPr>
        <p:txBody>
          <a:bodyPr anchor="t"/>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r>
              <a:rPr lang="en-US"/>
              <a:t>Click icon to add picture</a:t>
            </a:r>
            <a:endParaRPr lang="en-US" dirty="0"/>
          </a:p>
        </p:txBody>
      </p:sp>
      <p:sp>
        <p:nvSpPr>
          <p:cNvPr id="4" name="Text Placeholder 3"/>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Edit Master text styles</a:t>
            </a:r>
          </a:p>
        </p:txBody>
      </p:sp>
      <p:sp>
        <p:nvSpPr>
          <p:cNvPr id="5" name="Date Placeholder 4"/>
          <p:cNvSpPr>
            <a:spLocks noGrp="1"/>
          </p:cNvSpPr>
          <p:nvPr>
            <p:ph type="dt" sz="half" idx="10"/>
          </p:nvPr>
        </p:nvSpPr>
        <p:spPr/>
        <p:txBody>
          <a:bodyPr/>
          <a:lstStyle/>
          <a:p>
            <a:fld id="{E3D02235-C08E-4AEA-8D61-FC3E7E13898F}" type="datetimeFigureOut">
              <a:rPr lang="en-US" smtClean="0"/>
              <a:t>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315723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2235-C08E-4AEA-8D61-FC3E7E13898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1251757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99852" y="372394"/>
            <a:ext cx="2681615" cy="592753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5008" y="372394"/>
            <a:ext cx="7889389" cy="59275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2235-C08E-4AEA-8D61-FC3E7E13898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1858369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Walk-in">
    <p:bg>
      <p:bgRef idx="1001">
        <a:schemeClr val="bg2"/>
      </p:bgRef>
    </p:bg>
    <p:spTree>
      <p:nvGrpSpPr>
        <p:cNvPr id="1" name=""/>
        <p:cNvGrpSpPr/>
        <p:nvPr/>
      </p:nvGrpSpPr>
      <p:grpSpPr>
        <a:xfrm>
          <a:off x="0" y="0"/>
          <a:ext cx="0" cy="0"/>
          <a:chOff x="0" y="0"/>
          <a:chExt cx="0" cy="0"/>
        </a:xfrm>
      </p:grpSpPr>
      <p:pic>
        <p:nvPicPr>
          <p:cNvPr id="4" name="Picture 3" descr="A sky view looking up at the camera&#10;&#10;Description generated with high confidence">
            <a:extLst>
              <a:ext uri="{FF2B5EF4-FFF2-40B4-BE49-F238E27FC236}">
                <a16:creationId xmlns:a16="http://schemas.microsoft.com/office/drawing/2014/main" id="{DAA71D16-3EE8-43BC-ACB7-565FEC06C6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46"/>
            <a:ext cx="12436475" cy="6993835"/>
          </a:xfrm>
          <a:prstGeom prst="rect">
            <a:avLst/>
          </a:prstGeom>
        </p:spPr>
      </p:pic>
      <p:sp>
        <p:nvSpPr>
          <p:cNvPr id="54" name="Rectangle 53">
            <a:extLst>
              <a:ext uri="{FF2B5EF4-FFF2-40B4-BE49-F238E27FC236}">
                <a16:creationId xmlns:a16="http://schemas.microsoft.com/office/drawing/2014/main" id="{4899085C-4B16-41A5-A2CB-5D4798A0322E}"/>
              </a:ext>
            </a:extLst>
          </p:cNvPr>
          <p:cNvSpPr/>
          <p:nvPr userDrawn="1"/>
        </p:nvSpPr>
        <p:spPr bwMode="white">
          <a:xfrm>
            <a:off x="9344539" y="4565448"/>
            <a:ext cx="2368037" cy="1458018"/>
          </a:xfrm>
          <a:prstGeom prst="rect">
            <a:avLst/>
          </a:prstGeom>
        </p:spPr>
        <p:txBody>
          <a:bodyPr wrap="square" lIns="0" tIns="0" rIns="0" bIns="0">
            <a:spAutoFit/>
          </a:bodyPr>
          <a:lstStyle/>
          <a:p>
            <a:pPr marL="0" marR="0" lvl="0" indent="0" algn="l" defTabSz="951121" rtl="0" eaLnBrk="1" fontAlgn="auto" latinLnBrk="0" hangingPunct="1">
              <a:lnSpc>
                <a:spcPct val="100000"/>
              </a:lnSpc>
              <a:spcBef>
                <a:spcPts val="816"/>
              </a:spcBef>
              <a:spcAft>
                <a:spcPts val="0"/>
              </a:spcAft>
              <a:buClrTx/>
              <a:buSzTx/>
              <a:buFontTx/>
              <a:buNone/>
              <a:tabLst/>
              <a:defRPr/>
            </a:pPr>
            <a:r>
              <a:rPr kumimoji="0" lang="en-US" sz="2652"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Learn.</a:t>
            </a:r>
          </a:p>
          <a:p>
            <a:pPr marL="0" marR="0" lvl="0" indent="0" algn="l" defTabSz="951121" rtl="0" eaLnBrk="1" fontAlgn="auto" latinLnBrk="0" hangingPunct="1">
              <a:lnSpc>
                <a:spcPct val="100000"/>
              </a:lnSpc>
              <a:spcBef>
                <a:spcPts val="816"/>
              </a:spcBef>
              <a:spcAft>
                <a:spcPts val="0"/>
              </a:spcAft>
              <a:buClrTx/>
              <a:buSzTx/>
              <a:buFontTx/>
              <a:buNone/>
              <a:tabLst/>
              <a:defRPr/>
            </a:pPr>
            <a:r>
              <a:rPr kumimoji="0" lang="en-US" sz="2652"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Connect.</a:t>
            </a:r>
          </a:p>
          <a:p>
            <a:pPr marL="0" marR="0" lvl="0" indent="0" algn="l" defTabSz="951121" rtl="0" eaLnBrk="1" fontAlgn="auto" latinLnBrk="0" hangingPunct="1">
              <a:lnSpc>
                <a:spcPct val="100000"/>
              </a:lnSpc>
              <a:spcBef>
                <a:spcPts val="816"/>
              </a:spcBef>
              <a:spcAft>
                <a:spcPts val="0"/>
              </a:spcAft>
              <a:buClrTx/>
              <a:buSzTx/>
              <a:buFontTx/>
              <a:buNone/>
              <a:tabLst/>
              <a:defRPr/>
            </a:pPr>
            <a:r>
              <a:rPr kumimoji="0" lang="en-US" sz="2652" b="0" i="0" u="none" strike="noStrike" kern="1200" cap="none" normalizeH="0" baseline="0" noProof="0">
                <a:ln w="3175">
                  <a:noFill/>
                </a:ln>
                <a:gradFill>
                  <a:gsLst>
                    <a:gs pos="14801">
                      <a:schemeClr val="bg1"/>
                    </a:gs>
                    <a:gs pos="75000">
                      <a:schemeClr val="bg1"/>
                    </a:gs>
                  </a:gsLst>
                  <a:lin ang="5400000" scaled="1"/>
                </a:gradFill>
                <a:effectLst/>
                <a:uLnTx/>
                <a:uFillTx/>
                <a:latin typeface="Segoe UI Semibold"/>
                <a:ea typeface="+mn-ea"/>
                <a:cs typeface="Segoe UI" pitchFamily="34" charset="0"/>
              </a:rPr>
              <a:t>Explore.</a:t>
            </a:r>
          </a:p>
        </p:txBody>
      </p:sp>
    </p:spTree>
    <p:extLst>
      <p:ext uri="{BB962C8B-B14F-4D97-AF65-F5344CB8AC3E}">
        <p14:creationId xmlns:p14="http://schemas.microsoft.com/office/powerpoint/2010/main" val="17599969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dden slide">
    <p:bg>
      <p:bgPr>
        <a:solidFill>
          <a:schemeClr val="bg1">
            <a:lumMod val="5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7B6D2C-4312-4967-BAAC-9D48AEB848A3}"/>
              </a:ext>
            </a:extLst>
          </p:cNvPr>
          <p:cNvSpPr/>
          <p:nvPr userDrawn="1"/>
        </p:nvSpPr>
        <p:spPr>
          <a:xfrm>
            <a:off x="0" y="6371154"/>
            <a:ext cx="12436475" cy="623371"/>
          </a:xfrm>
          <a:prstGeom prst="rect">
            <a:avLst/>
          </a:prstGeom>
          <a:solidFill>
            <a:srgbClr val="92D050">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
        <p:nvSpPr>
          <p:cNvPr id="2" name="Title 1">
            <a:extLst>
              <a:ext uri="{FF2B5EF4-FFF2-40B4-BE49-F238E27FC236}">
                <a16:creationId xmlns:a16="http://schemas.microsoft.com/office/drawing/2014/main" id="{51969540-D041-46CC-B2E2-E9066012215A}"/>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F9534536-D30D-44F8-BCC3-003C1D55AB01}"/>
              </a:ext>
            </a:extLst>
          </p:cNvPr>
          <p:cNvSpPr txBox="1"/>
          <p:nvPr userDrawn="1"/>
        </p:nvSpPr>
        <p:spPr>
          <a:xfrm>
            <a:off x="108001" y="6431716"/>
            <a:ext cx="4113855" cy="512317"/>
          </a:xfrm>
          <a:prstGeom prst="rect">
            <a:avLst/>
          </a:prstGeom>
        </p:spPr>
        <p:txBody>
          <a:bodyPr wrap="square" lIns="0" tIns="0" rIns="0" bIns="0" rtlCol="0" anchor="t" anchorCtr="0">
            <a:spAutoFit/>
          </a:bodyPr>
          <a:lstStyle/>
          <a:p>
            <a:r>
              <a:rPr lang="en-US" sz="3264">
                <a:solidFill>
                  <a:srgbClr val="000000"/>
                </a:solidFill>
              </a:rPr>
              <a:t>Hidden Slide</a:t>
            </a:r>
          </a:p>
        </p:txBody>
      </p:sp>
      <p:sp>
        <p:nvSpPr>
          <p:cNvPr id="10" name="Content Placeholder 9">
            <a:extLst>
              <a:ext uri="{FF2B5EF4-FFF2-40B4-BE49-F238E27FC236}">
                <a16:creationId xmlns:a16="http://schemas.microsoft.com/office/drawing/2014/main" id="{71AD671C-BBA0-4AB5-91D7-E4F245ACA47B}"/>
              </a:ext>
            </a:extLst>
          </p:cNvPr>
          <p:cNvSpPr>
            <a:spLocks noGrp="1"/>
          </p:cNvSpPr>
          <p:nvPr>
            <p:ph sz="quarter" idx="12"/>
          </p:nvPr>
        </p:nvSpPr>
        <p:spPr>
          <a:xfrm>
            <a:off x="482589" y="1282329"/>
            <a:ext cx="11487517" cy="5080045"/>
          </a:xfrm>
        </p:spPr>
        <p:txBody>
          <a:bodyPr/>
          <a:lstStyle>
            <a:lvl1pPr>
              <a:defRPr b="1" i="0">
                <a:solidFill>
                  <a:schemeClr val="tx1"/>
                </a:solidFill>
                <a:latin typeface="Segoe Semibold" charset="0"/>
                <a:ea typeface="Segoe Semibold" charset="0"/>
                <a:cs typeface="Segoe Semibold" charset="0"/>
              </a:defRPr>
            </a:lvl1pPr>
            <a:lvl2pPr>
              <a:defRPr sz="2040" b="0" i="0">
                <a:solidFill>
                  <a:schemeClr val="tx1"/>
                </a:solidFill>
                <a:latin typeface="Segoe UI" charset="0"/>
                <a:ea typeface="Segoe UI" charset="0"/>
                <a:cs typeface="Segoe UI" charset="0"/>
              </a:defRPr>
            </a:lvl2pPr>
            <a:lvl3pPr>
              <a:defRPr sz="2040" b="0" i="0">
                <a:solidFill>
                  <a:schemeClr val="tx1"/>
                </a:solidFill>
                <a:latin typeface="Segoe UI" charset="0"/>
                <a:ea typeface="Segoe UI" charset="0"/>
                <a:cs typeface="Segoe UI" charset="0"/>
              </a:defRPr>
            </a:lvl3pPr>
            <a:lvl4pPr>
              <a:defRPr sz="2040" b="0" i="0">
                <a:solidFill>
                  <a:schemeClr val="tx1"/>
                </a:solidFill>
                <a:latin typeface="Segoe UI" charset="0"/>
                <a:ea typeface="Segoe UI" charset="0"/>
                <a:cs typeface="Segoe UI" charset="0"/>
              </a:defRPr>
            </a:lvl4pPr>
            <a:lvl5pPr>
              <a:defRPr sz="2040" b="0" i="0">
                <a:solidFill>
                  <a:schemeClr val="tx1"/>
                </a:solidFill>
                <a:latin typeface="Segoe UI" charset="0"/>
                <a:ea typeface="Segoe UI" charset="0"/>
                <a:cs typeface="Segoe UI"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a:extLst>
              <a:ext uri="{FF2B5EF4-FFF2-40B4-BE49-F238E27FC236}">
                <a16:creationId xmlns:a16="http://schemas.microsoft.com/office/drawing/2014/main" id="{FE4AE94F-5DCA-ED49-8E82-3CDE4E86917D}"/>
              </a:ext>
            </a:extLst>
          </p:cNvPr>
          <p:cNvSpPr>
            <a:spLocks noGrp="1"/>
          </p:cNvSpPr>
          <p:nvPr>
            <p:ph type="sldNum" sz="quarter" idx="13"/>
          </p:nvPr>
        </p:nvSpPr>
        <p:spPr>
          <a:xfrm>
            <a:off x="11231691" y="6570756"/>
            <a:ext cx="1203799" cy="423769"/>
          </a:xfrm>
          <a:prstGeom prst="rect">
            <a:avLst/>
          </a:prstGeom>
        </p:spPr>
        <p:txBody>
          <a:bodyPr/>
          <a:lstStyle>
            <a:lvl1pPr>
              <a:defRPr>
                <a:solidFill>
                  <a:schemeClr val="tx2"/>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1568740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D02235-C08E-4AEA-8D61-FC3E7E13898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35586918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Clean)">
    <p:spTree>
      <p:nvGrpSpPr>
        <p:cNvPr id="1" name=""/>
        <p:cNvGrpSpPr/>
        <p:nvPr/>
      </p:nvGrpSpPr>
      <p:grpSpPr>
        <a:xfrm>
          <a:off x="0" y="0"/>
          <a:ext cx="0" cy="0"/>
          <a:chOff x="0" y="0"/>
          <a:chExt cx="0" cy="0"/>
        </a:xfrm>
      </p:grpSpPr>
      <p:sp>
        <p:nvSpPr>
          <p:cNvPr id="16" name="Title 13"/>
          <p:cNvSpPr>
            <a:spLocks noGrp="1"/>
          </p:cNvSpPr>
          <p:nvPr>
            <p:ph type="title" hasCustomPrompt="1"/>
          </p:nvPr>
        </p:nvSpPr>
        <p:spPr>
          <a:xfrm>
            <a:off x="466368" y="2649360"/>
            <a:ext cx="10765324" cy="1430781"/>
          </a:xfrm>
          <a:prstGeom prst="rect">
            <a:avLst/>
          </a:prstGeom>
        </p:spPr>
        <p:txBody>
          <a:bodyPr lIns="0" anchor="b">
            <a:noAutofit/>
          </a:bodyPr>
          <a:lstStyle>
            <a:lvl1pPr>
              <a:defRPr sz="8159"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66368" y="5479620"/>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66368" y="5970863"/>
            <a:ext cx="3614351"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798734" y="5479044"/>
            <a:ext cx="2171373" cy="324392"/>
          </a:xfrm>
          <a:prstGeom prst="rect">
            <a:avLst/>
          </a:prstGeom>
        </p:spPr>
        <p:txBody>
          <a:bodyPr rIns="0" anchor="t" anchorCtr="0"/>
          <a:lstStyle>
            <a:lvl1pPr algn="r">
              <a:defRPr sz="1836"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780271" y="5480133"/>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790495" y="5967544"/>
            <a:ext cx="3604126"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793724" y="6545019"/>
            <a:ext cx="2176383" cy="371790"/>
          </a:xfrm>
          <a:prstGeom prst="rect">
            <a:avLst/>
          </a:prstGeom>
        </p:spPr>
        <p:txBody>
          <a:bodyPr vert="horz" lIns="91440" tIns="45720" rIns="0" bIns="45720" rtlCol="0" anchor="t"/>
          <a:lstStyle>
            <a:lvl1pPr algn="r">
              <a:defRPr sz="1224">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66368" y="4080140"/>
            <a:ext cx="10765324" cy="692909"/>
          </a:xfrm>
          <a:prstGeom prst="rect">
            <a:avLst/>
          </a:prstGeom>
        </p:spPr>
        <p:txBody>
          <a:bodyPr vert="horz" lIns="0" tIns="91440" rIns="0" bIns="0" rtlCol="0" anchor="t" anchorCtr="0">
            <a:noAutofit/>
          </a:bodyPr>
          <a:lstStyle>
            <a:lvl1pPr marL="466211" indent="-466211">
              <a:buFont typeface="+mj-lt"/>
              <a:buNone/>
              <a:tabLst>
                <a:tab pos="1865193" algn="l"/>
              </a:tabLst>
              <a:defRPr sz="3264"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23" name="Picture 22">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26" name="TextBox 25">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38531600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zure ic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D3CEEF9C-DF58-4941-813A-2F778539DBEE}"/>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11052"/>
          <a:stretch/>
        </p:blipFill>
        <p:spPr>
          <a:xfrm>
            <a:off x="4696121" y="267021"/>
            <a:ext cx="7740354" cy="6727505"/>
          </a:xfrm>
          <a:prstGeom prst="rect">
            <a:avLst/>
          </a:prstGeom>
        </p:spPr>
      </p:pic>
      <p:sp>
        <p:nvSpPr>
          <p:cNvPr id="16" name="Title 13"/>
          <p:cNvSpPr>
            <a:spLocks noGrp="1"/>
          </p:cNvSpPr>
          <p:nvPr>
            <p:ph type="title" hasCustomPrompt="1"/>
          </p:nvPr>
        </p:nvSpPr>
        <p:spPr>
          <a:xfrm>
            <a:off x="466368" y="2649360"/>
            <a:ext cx="10765324" cy="1430781"/>
          </a:xfrm>
          <a:prstGeom prst="rect">
            <a:avLst/>
          </a:prstGeom>
        </p:spPr>
        <p:txBody>
          <a:bodyPr lIns="0" anchor="b">
            <a:noAutofit/>
          </a:bodyPr>
          <a:lstStyle>
            <a:lvl1pPr>
              <a:defRPr sz="8159"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66368" y="5479620"/>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66368" y="5970863"/>
            <a:ext cx="3614351"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798734" y="5479044"/>
            <a:ext cx="2171373" cy="324392"/>
          </a:xfrm>
          <a:prstGeom prst="rect">
            <a:avLst/>
          </a:prstGeom>
        </p:spPr>
        <p:txBody>
          <a:bodyPr rIns="0" anchor="t" anchorCtr="0"/>
          <a:lstStyle>
            <a:lvl1pPr algn="r">
              <a:defRPr sz="1836"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780271" y="5480133"/>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790495" y="5967544"/>
            <a:ext cx="3604126"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793724" y="6545019"/>
            <a:ext cx="2176383" cy="371790"/>
          </a:xfrm>
          <a:prstGeom prst="rect">
            <a:avLst/>
          </a:prstGeom>
        </p:spPr>
        <p:txBody>
          <a:bodyPr vert="horz" lIns="91440" tIns="45720" rIns="0" bIns="45720" rtlCol="0" anchor="t"/>
          <a:lstStyle>
            <a:lvl1pPr algn="r">
              <a:defRPr sz="1224">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66368" y="4080140"/>
            <a:ext cx="10765324" cy="692909"/>
          </a:xfrm>
          <a:prstGeom prst="rect">
            <a:avLst/>
          </a:prstGeom>
        </p:spPr>
        <p:txBody>
          <a:bodyPr vert="horz" lIns="0" tIns="91440" rIns="0" bIns="0" rtlCol="0" anchor="t" anchorCtr="0">
            <a:noAutofit/>
          </a:bodyPr>
          <a:lstStyle>
            <a:lvl1pPr marL="466211" indent="-466211">
              <a:buFont typeface="+mj-lt"/>
              <a:buNone/>
              <a:tabLst>
                <a:tab pos="1865193" algn="l"/>
              </a:tabLst>
              <a:defRPr sz="3264"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9" name="Picture 18">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4"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312909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Viz 1)">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FCDE27-EDA2-144F-8BC6-6083D6D909B4}"/>
              </a:ext>
            </a:extLst>
          </p:cNvPr>
          <p:cNvPicPr>
            <a:picLocks noChangeAspect="1"/>
          </p:cNvPicPr>
          <p:nvPr userDrawn="1"/>
        </p:nvPicPr>
        <p:blipFill rotWithShape="1">
          <a:blip r:embed="rId2" cstate="print">
            <a:lum bright="-18000"/>
            <a:alphaModFix amt="20000"/>
            <a:extLst>
              <a:ext uri="{28A0092B-C50C-407E-A947-70E740481C1C}">
                <a14:useLocalDpi xmlns:a14="http://schemas.microsoft.com/office/drawing/2010/main"/>
              </a:ext>
            </a:extLst>
          </a:blip>
          <a:srcRect t="12321" r="8879"/>
          <a:stretch/>
        </p:blipFill>
        <p:spPr>
          <a:xfrm>
            <a:off x="5893130" y="0"/>
            <a:ext cx="6543345" cy="6132752"/>
          </a:xfrm>
          <a:prstGeom prst="rect">
            <a:avLst/>
          </a:prstGeom>
        </p:spPr>
      </p:pic>
      <p:sp>
        <p:nvSpPr>
          <p:cNvPr id="16" name="Title 13"/>
          <p:cNvSpPr>
            <a:spLocks noGrp="1"/>
          </p:cNvSpPr>
          <p:nvPr>
            <p:ph type="title" hasCustomPrompt="1"/>
          </p:nvPr>
        </p:nvSpPr>
        <p:spPr>
          <a:xfrm>
            <a:off x="466368" y="2649360"/>
            <a:ext cx="10765324" cy="1430781"/>
          </a:xfrm>
          <a:prstGeom prst="rect">
            <a:avLst/>
          </a:prstGeom>
        </p:spPr>
        <p:txBody>
          <a:bodyPr lIns="0" anchor="b">
            <a:noAutofit/>
          </a:bodyPr>
          <a:lstStyle>
            <a:lvl1pPr>
              <a:defRPr sz="8159"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3" name="Shape 78"/>
          <p:cNvSpPr txBox="1">
            <a:spLocks noGrp="1"/>
          </p:cNvSpPr>
          <p:nvPr>
            <p:ph type="body" idx="7" hasCustomPrompt="1"/>
          </p:nvPr>
        </p:nvSpPr>
        <p:spPr>
          <a:xfrm>
            <a:off x="466368" y="4080140"/>
            <a:ext cx="10765324" cy="692909"/>
          </a:xfrm>
          <a:prstGeom prst="rect">
            <a:avLst/>
          </a:prstGeom>
        </p:spPr>
        <p:txBody>
          <a:bodyPr vert="horz" lIns="0" tIns="91440" rIns="0" bIns="0" rtlCol="0" anchor="t" anchorCtr="0">
            <a:noAutofit/>
          </a:bodyPr>
          <a:lstStyle>
            <a:lvl1pPr marL="466211" indent="-466211">
              <a:buFont typeface="+mj-lt"/>
              <a:buNone/>
              <a:tabLst>
                <a:tab pos="1865193" algn="l"/>
              </a:tabLst>
              <a:defRPr sz="3264"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24" name="Text Placeholder 2"/>
          <p:cNvSpPr>
            <a:spLocks noGrp="1"/>
          </p:cNvSpPr>
          <p:nvPr>
            <p:ph type="body" sz="quarter" idx="25" hasCustomPrompt="1"/>
          </p:nvPr>
        </p:nvSpPr>
        <p:spPr>
          <a:xfrm>
            <a:off x="466368" y="5479620"/>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66368" y="5970863"/>
            <a:ext cx="3614351"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798734" y="5479044"/>
            <a:ext cx="2171373" cy="324392"/>
          </a:xfrm>
          <a:prstGeom prst="rect">
            <a:avLst/>
          </a:prstGeom>
        </p:spPr>
        <p:txBody>
          <a:bodyPr rIns="0" anchor="t" anchorCtr="0"/>
          <a:lstStyle>
            <a:lvl1pPr algn="r">
              <a:defRPr sz="1836"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780271" y="5480133"/>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790495" y="5967544"/>
            <a:ext cx="3604126"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793724" y="6545019"/>
            <a:ext cx="2176383" cy="371790"/>
          </a:xfrm>
          <a:prstGeom prst="rect">
            <a:avLst/>
          </a:prstGeom>
        </p:spPr>
        <p:txBody>
          <a:bodyPr vert="horz" lIns="91440" tIns="45720" rIns="0" bIns="45720" rtlCol="0" anchor="t"/>
          <a:lstStyle>
            <a:lvl1pPr algn="r">
              <a:defRPr sz="1224">
                <a:solidFill>
                  <a:srgbClr val="B2B2B2"/>
                </a:solidFill>
              </a:defRPr>
            </a:lvl1pPr>
          </a:lstStyle>
          <a:p>
            <a:endParaRPr lang="en-US" dirty="0"/>
          </a:p>
        </p:txBody>
      </p:sp>
      <p:pic>
        <p:nvPicPr>
          <p:cNvPr id="17" name="Picture 16">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19" name="TextBox 18">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3595149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Viz 2)">
    <p:spTree>
      <p:nvGrpSpPr>
        <p:cNvPr id="1" name=""/>
        <p:cNvGrpSpPr/>
        <p:nvPr/>
      </p:nvGrpSpPr>
      <p:grpSpPr>
        <a:xfrm>
          <a:off x="0" y="0"/>
          <a:ext cx="0" cy="0"/>
          <a:chOff x="0" y="0"/>
          <a:chExt cx="0" cy="0"/>
        </a:xfrm>
      </p:grpSpPr>
      <p:pic>
        <p:nvPicPr>
          <p:cNvPr id="19" name="Picture 18"/>
          <p:cNvPicPr>
            <a:picLocks noChangeAspect="1"/>
          </p:cNvPicPr>
          <p:nvPr userDrawn="1"/>
        </p:nvPicPr>
        <p:blipFill rotWithShape="1">
          <a:blip r:embed="rId2">
            <a:alphaModFix amt="15000"/>
            <a:extLst>
              <a:ext uri="{28A0092B-C50C-407E-A947-70E740481C1C}">
                <a14:useLocalDpi xmlns:a14="http://schemas.microsoft.com/office/drawing/2010/main"/>
              </a:ext>
            </a:extLst>
          </a:blip>
          <a:srcRect/>
          <a:stretch/>
        </p:blipFill>
        <p:spPr>
          <a:xfrm>
            <a:off x="-472" y="2921763"/>
            <a:ext cx="12458310" cy="4072762"/>
          </a:xfrm>
          <a:prstGeom prst="rect">
            <a:avLst/>
          </a:prstGeom>
        </p:spPr>
      </p:pic>
      <p:sp>
        <p:nvSpPr>
          <p:cNvPr id="16" name="Title 13"/>
          <p:cNvSpPr>
            <a:spLocks noGrp="1"/>
          </p:cNvSpPr>
          <p:nvPr>
            <p:ph type="title" hasCustomPrompt="1"/>
          </p:nvPr>
        </p:nvSpPr>
        <p:spPr>
          <a:xfrm>
            <a:off x="466368" y="2649360"/>
            <a:ext cx="10765324" cy="1430781"/>
          </a:xfrm>
          <a:prstGeom prst="rect">
            <a:avLst/>
          </a:prstGeom>
        </p:spPr>
        <p:txBody>
          <a:bodyPr lIns="0" anchor="b">
            <a:noAutofit/>
          </a:bodyPr>
          <a:lstStyle>
            <a:lvl1pPr>
              <a:defRPr sz="8159" b="1" i="0" baseline="0">
                <a:solidFill>
                  <a:schemeClr val="accent2"/>
                </a:solidFill>
                <a:latin typeface="Segoe UI Semibold" charset="0"/>
                <a:ea typeface="Segoe UI Semibold" charset="0"/>
                <a:cs typeface="Segoe UI Semibold" charset="0"/>
              </a:defRPr>
            </a:lvl1pPr>
          </a:lstStyle>
          <a:p>
            <a:r>
              <a:rPr lang="en-US" dirty="0"/>
              <a:t>Title</a:t>
            </a:r>
          </a:p>
        </p:txBody>
      </p:sp>
      <p:sp>
        <p:nvSpPr>
          <p:cNvPr id="24" name="Text Placeholder 2"/>
          <p:cNvSpPr>
            <a:spLocks noGrp="1"/>
          </p:cNvSpPr>
          <p:nvPr>
            <p:ph type="body" sz="quarter" idx="25" hasCustomPrompt="1"/>
          </p:nvPr>
        </p:nvSpPr>
        <p:spPr>
          <a:xfrm>
            <a:off x="466368" y="5479620"/>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25" name="Text Placeholder 2"/>
          <p:cNvSpPr>
            <a:spLocks noGrp="1"/>
          </p:cNvSpPr>
          <p:nvPr>
            <p:ph type="body" sz="quarter" idx="26" hasCustomPrompt="1"/>
          </p:nvPr>
        </p:nvSpPr>
        <p:spPr>
          <a:xfrm>
            <a:off x="466368" y="5970863"/>
            <a:ext cx="3614351"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Speaker title</a:t>
            </a:r>
          </a:p>
        </p:txBody>
      </p:sp>
      <p:sp>
        <p:nvSpPr>
          <p:cNvPr id="29" name="Text Placeholder 2"/>
          <p:cNvSpPr>
            <a:spLocks noGrp="1"/>
          </p:cNvSpPr>
          <p:nvPr>
            <p:ph type="body" sz="quarter" idx="27" hasCustomPrompt="1"/>
          </p:nvPr>
        </p:nvSpPr>
        <p:spPr>
          <a:xfrm>
            <a:off x="9798734" y="5479044"/>
            <a:ext cx="2171373" cy="324392"/>
          </a:xfrm>
          <a:prstGeom prst="rect">
            <a:avLst/>
          </a:prstGeom>
        </p:spPr>
        <p:txBody>
          <a:bodyPr rIns="0" anchor="t" anchorCtr="0"/>
          <a:lstStyle>
            <a:lvl1pPr algn="r">
              <a:defRPr sz="1836" b="1" i="0">
                <a:latin typeface="Segoe UI Semibold" charset="0"/>
                <a:ea typeface="Segoe UI Semibold" charset="0"/>
                <a:cs typeface="Segoe UI Semibold" charset="0"/>
              </a:defRPr>
            </a:lvl1pPr>
          </a:lstStyle>
          <a:p>
            <a:pPr lvl="0"/>
            <a:r>
              <a:rPr lang="en-US" dirty="0"/>
              <a:t>Day Month Year</a:t>
            </a:r>
          </a:p>
        </p:txBody>
      </p:sp>
      <p:sp>
        <p:nvSpPr>
          <p:cNvPr id="13"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780271" y="5480133"/>
            <a:ext cx="3614351" cy="430566"/>
          </a:xfrm>
          <a:prstGeom prst="rect">
            <a:avLst/>
          </a:prstGeom>
        </p:spPr>
        <p:txBody>
          <a:bodyPr/>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15"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790495" y="5967544"/>
            <a:ext cx="3604126" cy="324392"/>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Co-speaker title</a:t>
            </a:r>
          </a:p>
        </p:txBody>
      </p:sp>
      <p:sp>
        <p:nvSpPr>
          <p:cNvPr id="20" name="Footer Placeholder 1">
            <a:extLst>
              <a:ext uri="{FF2B5EF4-FFF2-40B4-BE49-F238E27FC236}">
                <a16:creationId xmlns:a16="http://schemas.microsoft.com/office/drawing/2014/main" id="{6FCFDA85-7B5A-43B0-8D52-8F256008F114}"/>
              </a:ext>
            </a:extLst>
          </p:cNvPr>
          <p:cNvSpPr>
            <a:spLocks noGrp="1"/>
          </p:cNvSpPr>
          <p:nvPr>
            <p:ph type="ftr" sz="quarter" idx="3"/>
          </p:nvPr>
        </p:nvSpPr>
        <p:spPr>
          <a:xfrm>
            <a:off x="9793724" y="6545019"/>
            <a:ext cx="2176383" cy="371790"/>
          </a:xfrm>
          <a:prstGeom prst="rect">
            <a:avLst/>
          </a:prstGeom>
        </p:spPr>
        <p:txBody>
          <a:bodyPr vert="horz" lIns="91440" tIns="45720" rIns="0" bIns="45720" rtlCol="0" anchor="t"/>
          <a:lstStyle>
            <a:lvl1pPr algn="r">
              <a:defRPr sz="1224">
                <a:solidFill>
                  <a:srgbClr val="B2B2B2"/>
                </a:solidFill>
              </a:defRPr>
            </a:lvl1pPr>
          </a:lstStyle>
          <a:p>
            <a:endParaRPr lang="en-US" dirty="0"/>
          </a:p>
        </p:txBody>
      </p:sp>
      <p:sp>
        <p:nvSpPr>
          <p:cNvPr id="17" name="Shape 78">
            <a:extLst>
              <a:ext uri="{FF2B5EF4-FFF2-40B4-BE49-F238E27FC236}">
                <a16:creationId xmlns:a16="http://schemas.microsoft.com/office/drawing/2014/main" id="{5B62705F-AD52-EB48-85F8-19E8F8A3F041}"/>
              </a:ext>
            </a:extLst>
          </p:cNvPr>
          <p:cNvSpPr txBox="1">
            <a:spLocks noGrp="1"/>
          </p:cNvSpPr>
          <p:nvPr>
            <p:ph type="body" idx="7" hasCustomPrompt="1"/>
          </p:nvPr>
        </p:nvSpPr>
        <p:spPr>
          <a:xfrm>
            <a:off x="466368" y="4080140"/>
            <a:ext cx="10765324" cy="692909"/>
          </a:xfrm>
          <a:prstGeom prst="rect">
            <a:avLst/>
          </a:prstGeom>
        </p:spPr>
        <p:txBody>
          <a:bodyPr vert="horz" lIns="0" tIns="91440" rIns="0" bIns="0" rtlCol="0" anchor="t" anchorCtr="0">
            <a:noAutofit/>
          </a:bodyPr>
          <a:lstStyle>
            <a:lvl1pPr marL="466211" indent="-466211">
              <a:buFont typeface="+mj-lt"/>
              <a:buNone/>
              <a:tabLst>
                <a:tab pos="1865193" algn="l"/>
              </a:tabLst>
              <a:defRPr sz="3264"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pic>
        <p:nvPicPr>
          <p:cNvPr id="14" name="Picture 13">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842856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Agenda (Viz 1)">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print">
            <a:lum bright="-18000"/>
            <a:alphaModFix amt="20000"/>
            <a:extLst>
              <a:ext uri="{28A0092B-C50C-407E-A947-70E740481C1C}">
                <a14:useLocalDpi xmlns:a14="http://schemas.microsoft.com/office/drawing/2010/main"/>
              </a:ext>
            </a:extLst>
          </a:blip>
          <a:srcRect t="12321" r="8879"/>
          <a:stretch/>
        </p:blipFill>
        <p:spPr>
          <a:xfrm>
            <a:off x="5893130" y="0"/>
            <a:ext cx="6543345" cy="6132752"/>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659741" y="4503983"/>
            <a:ext cx="4310366" cy="2086712"/>
          </a:xfrm>
          <a:prstGeom prst="rect">
            <a:avLst/>
          </a:prstGeom>
        </p:spPr>
        <p:txBody>
          <a:bodyPr lIns="182880" anchor="ctr" anchorCtr="0">
            <a:normAutofit/>
          </a:bodyPr>
          <a:lstStyle>
            <a:lvl1pPr>
              <a:lnSpc>
                <a:spcPct val="110000"/>
              </a:lnSpc>
              <a:spcBef>
                <a:spcPts val="0"/>
              </a:spcBef>
              <a:spcAft>
                <a:spcPts val="1224"/>
              </a:spcAft>
              <a:defRPr sz="204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66368" y="1904065"/>
            <a:ext cx="11503739" cy="1437763"/>
          </a:xfrm>
          <a:prstGeom prst="rect">
            <a:avLst/>
          </a:prstGeom>
        </p:spPr>
        <p:txBody>
          <a:bodyPr lIns="0" anchor="t" anchorCtr="0">
            <a:noAutofit/>
          </a:bodyPr>
          <a:lstStyle>
            <a:lvl1pPr>
              <a:lnSpc>
                <a:spcPct val="85000"/>
              </a:lnSpc>
              <a:defRPr sz="6119"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66368" y="3341829"/>
            <a:ext cx="11503739" cy="738311"/>
          </a:xfrm>
          <a:prstGeom prst="rect">
            <a:avLst/>
          </a:prstGeom>
        </p:spPr>
        <p:txBody>
          <a:bodyPr vert="horz" lIns="0" tIns="0" rIns="0" bIns="0" rtlCol="0" anchor="b" anchorCtr="0">
            <a:noAutofit/>
          </a:bodyPr>
          <a:lstStyle>
            <a:lvl1pPr marL="466211" indent="-466211">
              <a:buFont typeface="+mj-lt"/>
              <a:buNone/>
              <a:tabLst>
                <a:tab pos="1865193" algn="l"/>
              </a:tabLst>
              <a:defRPr sz="2448"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66368" y="5479045"/>
            <a:ext cx="3614351" cy="400324"/>
          </a:xfrm>
          <a:prstGeom prst="rect">
            <a:avLst/>
          </a:prstGeom>
        </p:spPr>
        <p:txBody>
          <a:bodyPr rIns="91440" anchor="b" anchorCtr="0"/>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66368" y="5879368"/>
            <a:ext cx="3614351" cy="324392"/>
          </a:xfrm>
          <a:prstGeom prst="rect">
            <a:avLst/>
          </a:prstGeom>
        </p:spPr>
        <p:txBody>
          <a:bodyPr rIns="91440" anchor="b" anchorCtr="0"/>
          <a:lstStyle>
            <a:lvl1pPr>
              <a:defRPr sz="1836"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80719" y="5479045"/>
            <a:ext cx="3579023" cy="400324"/>
          </a:xfrm>
          <a:prstGeom prst="rect">
            <a:avLst/>
          </a:prstGeom>
        </p:spPr>
        <p:txBody>
          <a:bodyPr rIns="91440" anchor="b" anchorCtr="0"/>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080719" y="5879368"/>
            <a:ext cx="3579022" cy="324392"/>
          </a:xfrm>
          <a:prstGeom prst="rect">
            <a:avLst/>
          </a:prstGeom>
        </p:spPr>
        <p:txBody>
          <a:bodyPr anchor="b" anchorCtr="0"/>
          <a:lstStyle>
            <a:lvl1pPr>
              <a:defRPr sz="1836"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659740" y="4503983"/>
            <a:ext cx="0" cy="208671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66368" y="4736873"/>
            <a:ext cx="738416" cy="738311"/>
          </a:xfrm>
          <a:prstGeom prst="ellipse">
            <a:avLst/>
          </a:prstGeom>
        </p:spPr>
        <p:txBody>
          <a:bodyPr wrap="none" anchor="ctr" anchorCtr="0"/>
          <a:lstStyle>
            <a:lvl1pPr algn="ctr">
              <a:defRPr sz="1224"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91049" y="4722955"/>
            <a:ext cx="738416" cy="738311"/>
          </a:xfrm>
          <a:prstGeom prst="ellipse">
            <a:avLst/>
          </a:prstGeom>
        </p:spPr>
        <p:txBody>
          <a:bodyPr wrap="none" anchor="ctr" anchorCtr="0"/>
          <a:lstStyle>
            <a:lvl1pPr algn="ctr">
              <a:defRPr sz="1224" b="0">
                <a:solidFill>
                  <a:srgbClr val="B4009E"/>
                </a:solidFill>
              </a:defRPr>
            </a:lvl1pPr>
          </a:lstStyle>
          <a:p>
            <a:r>
              <a:rPr lang="en-US"/>
              <a:t>Click icon to add picture</a:t>
            </a:r>
          </a:p>
        </p:txBody>
      </p:sp>
      <p:pic>
        <p:nvPicPr>
          <p:cNvPr id="15" name="Picture 14">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22" name="TextBox 21">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1904464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Agenda (Viz 2)">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E6DEDFF-894F-394F-8931-EC56C5D3D6A9}"/>
              </a:ext>
            </a:extLst>
          </p:cNvPr>
          <p:cNvPicPr>
            <a:picLocks noChangeAspect="1"/>
          </p:cNvPicPr>
          <p:nvPr userDrawn="1"/>
        </p:nvPicPr>
        <p:blipFill rotWithShape="1">
          <a:blip r:embed="rId2">
            <a:alphaModFix amt="15000"/>
            <a:extLst>
              <a:ext uri="{28A0092B-C50C-407E-A947-70E740481C1C}">
                <a14:useLocalDpi xmlns:a14="http://schemas.microsoft.com/office/drawing/2010/main"/>
              </a:ext>
            </a:extLst>
          </a:blip>
          <a:srcRect/>
          <a:stretch/>
        </p:blipFill>
        <p:spPr>
          <a:xfrm>
            <a:off x="-472" y="2921763"/>
            <a:ext cx="12458310" cy="4072762"/>
          </a:xfrm>
          <a:prstGeom prst="rect">
            <a:avLst/>
          </a:prstGeom>
        </p:spPr>
      </p:pic>
      <p:sp>
        <p:nvSpPr>
          <p:cNvPr id="20" name="Text Placeholder 2">
            <a:extLst>
              <a:ext uri="{FF2B5EF4-FFF2-40B4-BE49-F238E27FC236}">
                <a16:creationId xmlns:a16="http://schemas.microsoft.com/office/drawing/2014/main" id="{20A3B10F-BCBB-9C40-AC34-24E67107407F}"/>
              </a:ext>
            </a:extLst>
          </p:cNvPr>
          <p:cNvSpPr>
            <a:spLocks noGrp="1"/>
          </p:cNvSpPr>
          <p:nvPr>
            <p:ph type="body" sz="quarter" idx="30" hasCustomPrompt="1"/>
          </p:nvPr>
        </p:nvSpPr>
        <p:spPr>
          <a:xfrm>
            <a:off x="7659741" y="4503983"/>
            <a:ext cx="4310366" cy="2086712"/>
          </a:xfrm>
          <a:prstGeom prst="rect">
            <a:avLst/>
          </a:prstGeom>
        </p:spPr>
        <p:txBody>
          <a:bodyPr lIns="182880" anchor="ctr" anchorCtr="0">
            <a:normAutofit/>
          </a:bodyPr>
          <a:lstStyle>
            <a:lvl1pPr>
              <a:lnSpc>
                <a:spcPct val="110000"/>
              </a:lnSpc>
              <a:spcBef>
                <a:spcPts val="0"/>
              </a:spcBef>
              <a:spcAft>
                <a:spcPts val="1224"/>
              </a:spcAft>
              <a:defRPr sz="204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Agenda 1</a:t>
            </a:r>
          </a:p>
          <a:p>
            <a:pPr lvl="0"/>
            <a:r>
              <a:rPr lang="en-US" dirty="0"/>
              <a:t>Agenda 2 -</a:t>
            </a:r>
            <a:br>
              <a:rPr lang="en-US" dirty="0"/>
            </a:br>
            <a:r>
              <a:rPr lang="en-US" dirty="0"/>
              <a:t>Could go to 2 lines</a:t>
            </a:r>
          </a:p>
          <a:p>
            <a:pPr lvl="0"/>
            <a:r>
              <a:rPr lang="en-US" dirty="0"/>
              <a:t>Agenda 3</a:t>
            </a:r>
          </a:p>
        </p:txBody>
      </p:sp>
      <p:sp>
        <p:nvSpPr>
          <p:cNvPr id="31" name="Title 13"/>
          <p:cNvSpPr>
            <a:spLocks noGrp="1"/>
          </p:cNvSpPr>
          <p:nvPr>
            <p:ph type="title" hasCustomPrompt="1"/>
          </p:nvPr>
        </p:nvSpPr>
        <p:spPr>
          <a:xfrm>
            <a:off x="466368" y="1904065"/>
            <a:ext cx="11503739" cy="1437763"/>
          </a:xfrm>
          <a:prstGeom prst="rect">
            <a:avLst/>
          </a:prstGeom>
        </p:spPr>
        <p:txBody>
          <a:bodyPr lIns="0" anchor="t" anchorCtr="0">
            <a:noAutofit/>
          </a:bodyPr>
          <a:lstStyle>
            <a:lvl1pPr>
              <a:lnSpc>
                <a:spcPct val="85000"/>
              </a:lnSpc>
              <a:defRPr sz="6119" b="1" i="0" baseline="0">
                <a:solidFill>
                  <a:schemeClr val="accent2"/>
                </a:solidFill>
                <a:latin typeface="Segoe UI Semibold" charset="0"/>
                <a:ea typeface="Segoe UI Semibold" charset="0"/>
                <a:cs typeface="Segoe UI Semibold" charset="0"/>
              </a:defRPr>
            </a:lvl1pPr>
          </a:lstStyle>
          <a:p>
            <a:r>
              <a:rPr lang="en-US" dirty="0"/>
              <a:t>Title Goes Here</a:t>
            </a:r>
            <a:br>
              <a:rPr lang="en-US" dirty="0"/>
            </a:br>
            <a:r>
              <a:rPr lang="en-US" dirty="0"/>
              <a:t>May Take Two Lines</a:t>
            </a:r>
          </a:p>
        </p:txBody>
      </p:sp>
      <p:sp>
        <p:nvSpPr>
          <p:cNvPr id="32" name="Shape 78"/>
          <p:cNvSpPr txBox="1">
            <a:spLocks noGrp="1"/>
          </p:cNvSpPr>
          <p:nvPr>
            <p:ph type="body" idx="7" hasCustomPrompt="1"/>
          </p:nvPr>
        </p:nvSpPr>
        <p:spPr>
          <a:xfrm>
            <a:off x="466368" y="3341829"/>
            <a:ext cx="11503739" cy="738311"/>
          </a:xfrm>
          <a:prstGeom prst="rect">
            <a:avLst/>
          </a:prstGeom>
        </p:spPr>
        <p:txBody>
          <a:bodyPr vert="horz" lIns="0" tIns="0" rIns="0" bIns="0" rtlCol="0" anchor="b" anchorCtr="0">
            <a:noAutofit/>
          </a:bodyPr>
          <a:lstStyle>
            <a:lvl1pPr marL="466211" indent="-466211">
              <a:buFont typeface="+mj-lt"/>
              <a:buNone/>
              <a:tabLst>
                <a:tab pos="1865193" algn="l"/>
              </a:tabLst>
              <a:defRPr sz="2448" b="1" i="0" dirty="0">
                <a:solidFill>
                  <a:schemeClr val="tx1"/>
                </a:solidFill>
                <a:latin typeface="Segoe UI Semibold" charset="0"/>
                <a:ea typeface="Segoe UI Semibold" charset="0"/>
                <a:cs typeface="Segoe UI Semibold" charset="0"/>
              </a:defRPr>
            </a:lvl1pPr>
          </a:lstStyle>
          <a:p>
            <a:pPr marL="0" lvl="0" indent="0"/>
            <a:r>
              <a:rPr lang="en-US" dirty="0"/>
              <a:t>Sub Title</a:t>
            </a:r>
          </a:p>
        </p:txBody>
      </p:sp>
      <p:sp>
        <p:nvSpPr>
          <p:cNvPr id="33" name="Text Placeholder 2"/>
          <p:cNvSpPr>
            <a:spLocks noGrp="1"/>
          </p:cNvSpPr>
          <p:nvPr>
            <p:ph type="body" sz="quarter" idx="25" hasCustomPrompt="1"/>
          </p:nvPr>
        </p:nvSpPr>
        <p:spPr>
          <a:xfrm>
            <a:off x="466368" y="5479045"/>
            <a:ext cx="3614351" cy="400324"/>
          </a:xfrm>
          <a:prstGeom prst="rect">
            <a:avLst/>
          </a:prstGeom>
        </p:spPr>
        <p:txBody>
          <a:bodyPr rIns="91440" anchor="b" anchorCtr="0"/>
          <a:lstStyle>
            <a:lvl1pPr>
              <a:defRPr sz="2040" b="1" i="0">
                <a:solidFill>
                  <a:schemeClr val="accent2"/>
                </a:solidFill>
                <a:latin typeface="Segoe UI Semibold" charset="0"/>
                <a:ea typeface="Segoe UI Semibold" charset="0"/>
                <a:cs typeface="Segoe UI Semibold" charset="0"/>
              </a:defRPr>
            </a:lvl1pPr>
          </a:lstStyle>
          <a:p>
            <a:pPr lvl="0"/>
            <a:r>
              <a:rPr lang="en-US" dirty="0"/>
              <a:t>Speaker</a:t>
            </a:r>
          </a:p>
        </p:txBody>
      </p:sp>
      <p:sp>
        <p:nvSpPr>
          <p:cNvPr id="34" name="Text Placeholder 2"/>
          <p:cNvSpPr>
            <a:spLocks noGrp="1"/>
          </p:cNvSpPr>
          <p:nvPr>
            <p:ph type="body" sz="quarter" idx="26" hasCustomPrompt="1"/>
          </p:nvPr>
        </p:nvSpPr>
        <p:spPr>
          <a:xfrm>
            <a:off x="466368" y="5879368"/>
            <a:ext cx="3614351" cy="324392"/>
          </a:xfrm>
          <a:prstGeom prst="rect">
            <a:avLst/>
          </a:prstGeom>
        </p:spPr>
        <p:txBody>
          <a:bodyPr rIns="91440" anchor="b" anchorCtr="0"/>
          <a:lstStyle>
            <a:lvl1pPr>
              <a:defRPr sz="1836" b="0" i="0">
                <a:solidFill>
                  <a:schemeClr val="tx1"/>
                </a:solidFill>
                <a:latin typeface="Segoe UI" charset="0"/>
                <a:ea typeface="Segoe UI" charset="0"/>
                <a:cs typeface="Segoe UI" charset="0"/>
              </a:defRPr>
            </a:lvl1pPr>
          </a:lstStyle>
          <a:p>
            <a:pPr lvl="0"/>
            <a:r>
              <a:rPr lang="en-US" dirty="0"/>
              <a:t>Speaker title</a:t>
            </a:r>
          </a:p>
        </p:txBody>
      </p:sp>
      <p:sp>
        <p:nvSpPr>
          <p:cNvPr id="36" name="Text Placeholder 2">
            <a:extLst>
              <a:ext uri="{FF2B5EF4-FFF2-40B4-BE49-F238E27FC236}">
                <a16:creationId xmlns:a16="http://schemas.microsoft.com/office/drawing/2014/main" id="{CF18DCE4-9A94-4E0D-A1A1-F6C7301E0F02}"/>
              </a:ext>
            </a:extLst>
          </p:cNvPr>
          <p:cNvSpPr>
            <a:spLocks noGrp="1"/>
          </p:cNvSpPr>
          <p:nvPr>
            <p:ph type="body" sz="quarter" idx="28" hasCustomPrompt="1"/>
          </p:nvPr>
        </p:nvSpPr>
        <p:spPr>
          <a:xfrm>
            <a:off x="4080719" y="5479045"/>
            <a:ext cx="3579022" cy="400324"/>
          </a:xfrm>
          <a:prstGeom prst="rect">
            <a:avLst/>
          </a:prstGeom>
        </p:spPr>
        <p:txBody>
          <a:bodyPr rIns="91440" anchor="b" anchorCtr="0"/>
          <a:lstStyle>
            <a:lvl1pPr>
              <a:defRPr sz="2040" b="1" i="0">
                <a:solidFill>
                  <a:schemeClr val="accent2"/>
                </a:solidFill>
                <a:latin typeface="Segoe UI Semibold" charset="0"/>
                <a:ea typeface="Segoe UI Semibold" charset="0"/>
                <a:cs typeface="Segoe UI Semibold" charset="0"/>
              </a:defRPr>
            </a:lvl1pPr>
          </a:lstStyle>
          <a:p>
            <a:pPr lvl="0"/>
            <a:r>
              <a:rPr lang="en-US" dirty="0"/>
              <a:t>Co-speaker</a:t>
            </a:r>
          </a:p>
        </p:txBody>
      </p:sp>
      <p:sp>
        <p:nvSpPr>
          <p:cNvPr id="37" name="Text Placeholder 2">
            <a:extLst>
              <a:ext uri="{FF2B5EF4-FFF2-40B4-BE49-F238E27FC236}">
                <a16:creationId xmlns:a16="http://schemas.microsoft.com/office/drawing/2014/main" id="{FE8F6500-0BE8-4DED-A01D-37810D79CAF3}"/>
              </a:ext>
            </a:extLst>
          </p:cNvPr>
          <p:cNvSpPr>
            <a:spLocks noGrp="1"/>
          </p:cNvSpPr>
          <p:nvPr>
            <p:ph type="body" sz="quarter" idx="29" hasCustomPrompt="1"/>
          </p:nvPr>
        </p:nvSpPr>
        <p:spPr>
          <a:xfrm>
            <a:off x="4113910" y="5879368"/>
            <a:ext cx="3545831" cy="324392"/>
          </a:xfrm>
          <a:prstGeom prst="rect">
            <a:avLst/>
          </a:prstGeom>
        </p:spPr>
        <p:txBody>
          <a:bodyPr anchor="b" anchorCtr="0"/>
          <a:lstStyle>
            <a:lvl1pPr>
              <a:defRPr sz="1836" b="0" i="0">
                <a:solidFill>
                  <a:schemeClr val="tx1"/>
                </a:solidFill>
                <a:latin typeface="Segoe UI" charset="0"/>
                <a:ea typeface="Segoe UI" charset="0"/>
                <a:cs typeface="Segoe UI" charset="0"/>
              </a:defRPr>
            </a:lvl1pPr>
          </a:lstStyle>
          <a:p>
            <a:pPr lvl="0"/>
            <a:r>
              <a:rPr lang="en-US" dirty="0"/>
              <a:t>Co-speaker title</a:t>
            </a:r>
          </a:p>
        </p:txBody>
      </p:sp>
      <p:cxnSp>
        <p:nvCxnSpPr>
          <p:cNvPr id="19" name="Straight Connector 18">
            <a:extLst>
              <a:ext uri="{FF2B5EF4-FFF2-40B4-BE49-F238E27FC236}">
                <a16:creationId xmlns:a16="http://schemas.microsoft.com/office/drawing/2014/main" id="{70F78DAC-1D16-F44B-8C69-4EF798092D9B}"/>
              </a:ext>
            </a:extLst>
          </p:cNvPr>
          <p:cNvCxnSpPr>
            <a:cxnSpLocks/>
          </p:cNvCxnSpPr>
          <p:nvPr userDrawn="1"/>
        </p:nvCxnSpPr>
        <p:spPr>
          <a:xfrm>
            <a:off x="7659740" y="4503983"/>
            <a:ext cx="0" cy="208671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3" name="Picture Placeholder 2">
            <a:extLst>
              <a:ext uri="{FF2B5EF4-FFF2-40B4-BE49-F238E27FC236}">
                <a16:creationId xmlns:a16="http://schemas.microsoft.com/office/drawing/2014/main" id="{1B03715C-ACC3-A74C-AF99-A23185CB5518}"/>
              </a:ext>
            </a:extLst>
          </p:cNvPr>
          <p:cNvSpPr>
            <a:spLocks noGrp="1"/>
          </p:cNvSpPr>
          <p:nvPr>
            <p:ph type="pic" sz="quarter" idx="31"/>
          </p:nvPr>
        </p:nvSpPr>
        <p:spPr>
          <a:xfrm>
            <a:off x="466368" y="4736873"/>
            <a:ext cx="738416" cy="738311"/>
          </a:xfrm>
          <a:prstGeom prst="ellipse">
            <a:avLst/>
          </a:prstGeom>
        </p:spPr>
        <p:txBody>
          <a:bodyPr wrap="none" anchor="ctr" anchorCtr="0"/>
          <a:lstStyle>
            <a:lvl1pPr algn="ctr">
              <a:defRPr sz="1224" b="0">
                <a:solidFill>
                  <a:srgbClr val="B4009E"/>
                </a:solidFill>
              </a:defRPr>
            </a:lvl1pPr>
          </a:lstStyle>
          <a:p>
            <a:r>
              <a:rPr lang="en-US" dirty="0"/>
              <a:t>Click icon to add picture</a:t>
            </a:r>
          </a:p>
        </p:txBody>
      </p:sp>
      <p:sp>
        <p:nvSpPr>
          <p:cNvPr id="21" name="Picture Placeholder 2">
            <a:extLst>
              <a:ext uri="{FF2B5EF4-FFF2-40B4-BE49-F238E27FC236}">
                <a16:creationId xmlns:a16="http://schemas.microsoft.com/office/drawing/2014/main" id="{A01D6265-C0A3-A24A-BA21-3D49432304F4}"/>
              </a:ext>
            </a:extLst>
          </p:cNvPr>
          <p:cNvSpPr>
            <a:spLocks noGrp="1"/>
          </p:cNvSpPr>
          <p:nvPr>
            <p:ph type="pic" sz="quarter" idx="32"/>
          </p:nvPr>
        </p:nvSpPr>
        <p:spPr>
          <a:xfrm>
            <a:off x="4091049" y="4722955"/>
            <a:ext cx="738416" cy="738311"/>
          </a:xfrm>
          <a:prstGeom prst="ellipse">
            <a:avLst/>
          </a:prstGeom>
        </p:spPr>
        <p:txBody>
          <a:bodyPr wrap="none" anchor="ctr" anchorCtr="0"/>
          <a:lstStyle>
            <a:lvl1pPr algn="ctr">
              <a:defRPr sz="1224" b="0">
                <a:solidFill>
                  <a:srgbClr val="B4009E"/>
                </a:solidFill>
              </a:defRPr>
            </a:lvl1pPr>
          </a:lstStyle>
          <a:p>
            <a:r>
              <a:rPr lang="en-US"/>
              <a:t>Click icon to add picture</a:t>
            </a:r>
          </a:p>
        </p:txBody>
      </p:sp>
      <p:pic>
        <p:nvPicPr>
          <p:cNvPr id="16" name="Picture 15">
            <a:extLst>
              <a:ext uri="{FF2B5EF4-FFF2-40B4-BE49-F238E27FC236}">
                <a16:creationId xmlns:a16="http://schemas.microsoft.com/office/drawing/2014/main" id="{7781351A-A478-41FB-BCD6-2EE0D4E9A87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451420" y="260589"/>
            <a:ext cx="1970911" cy="802710"/>
          </a:xfrm>
          <a:prstGeom prst="rect">
            <a:avLst/>
          </a:prstGeom>
        </p:spPr>
      </p:pic>
      <p:sp>
        <p:nvSpPr>
          <p:cNvPr id="17" name="TextBox 16">
            <a:extLst>
              <a:ext uri="{FF2B5EF4-FFF2-40B4-BE49-F238E27FC236}">
                <a16:creationId xmlns:a16="http://schemas.microsoft.com/office/drawing/2014/main" id="{91874D8E-4A3D-473B-A3EF-1ADA39056EA8}"/>
              </a:ext>
            </a:extLst>
          </p:cNvPr>
          <p:cNvSpPr txBox="1"/>
          <p:nvPr userDrawn="1"/>
        </p:nvSpPr>
        <p:spPr>
          <a:xfrm>
            <a:off x="9984425" y="434441"/>
            <a:ext cx="1985682" cy="448228"/>
          </a:xfrm>
          <a:prstGeom prst="rect">
            <a:avLst/>
          </a:prstGeom>
        </p:spPr>
        <p:txBody>
          <a:bodyPr wrap="square" lIns="0" tIns="0" rIns="0" bIns="0" rtlCol="0" anchor="t" anchorCtr="0">
            <a:spAutoFit/>
          </a:bodyPr>
          <a:lstStyle/>
          <a:p>
            <a:pPr algn="r"/>
            <a:r>
              <a:rPr lang="en-US" sz="2856" dirty="0"/>
              <a:t>Azure</a:t>
            </a:r>
          </a:p>
        </p:txBody>
      </p:sp>
    </p:spTree>
    <p:extLst>
      <p:ext uri="{BB962C8B-B14F-4D97-AF65-F5344CB8AC3E}">
        <p14:creationId xmlns:p14="http://schemas.microsoft.com/office/powerpoint/2010/main" val="18011934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Divider (Service Fabric)">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3" name="Picture 2">
            <a:extLst>
              <a:ext uri="{FF2B5EF4-FFF2-40B4-BE49-F238E27FC236}">
                <a16:creationId xmlns:a16="http://schemas.microsoft.com/office/drawing/2014/main" id="{2796D3E0-E033-4691-95B0-E09F49CB47D9}"/>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6388249" y="-1"/>
            <a:ext cx="6048227" cy="5795464"/>
          </a:xfrm>
          <a:prstGeom prst="rect">
            <a:avLst/>
          </a:prstGeom>
        </p:spPr>
      </p:pic>
    </p:spTree>
    <p:extLst>
      <p:ext uri="{BB962C8B-B14F-4D97-AF65-F5344CB8AC3E}">
        <p14:creationId xmlns:p14="http://schemas.microsoft.com/office/powerpoint/2010/main" val="490557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2_Divider (FSI)">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
        <p:nvSpPr>
          <p:cNvPr id="12" name="Rectangle 11">
            <a:extLst>
              <a:ext uri="{FF2B5EF4-FFF2-40B4-BE49-F238E27FC236}">
                <a16:creationId xmlns:a16="http://schemas.microsoft.com/office/drawing/2014/main" id="{C8C5224E-CD4F-4C58-AD0F-5C52D0DCA5A2}"/>
              </a:ext>
            </a:extLst>
          </p:cNvPr>
          <p:cNvSpPr/>
          <p:nvPr userDrawn="1"/>
        </p:nvSpPr>
        <p:spPr>
          <a:xfrm rot="502919">
            <a:off x="9500045" y="3304361"/>
            <a:ext cx="4164852" cy="2938664"/>
          </a:xfrm>
          <a:prstGeom prst="rect">
            <a:avLst/>
          </a:prstGeom>
          <a:solidFill>
            <a:srgbClr val="414241">
              <a:alpha val="70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36"/>
          </a:p>
        </p:txBody>
      </p:sp>
    </p:spTree>
    <p:extLst>
      <p:ext uri="{BB962C8B-B14F-4D97-AF65-F5344CB8AC3E}">
        <p14:creationId xmlns:p14="http://schemas.microsoft.com/office/powerpoint/2010/main" val="4650656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Divider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a:ext>
            </a:extLst>
          </a:blip>
          <a:srcRect/>
          <a:stretch/>
        </p:blipFill>
        <p:spPr>
          <a:xfrm rot="16200000">
            <a:off x="5272614" y="-169339"/>
            <a:ext cx="6994527" cy="7333200"/>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1964153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_Divider (FSI)">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21" name="Picture 20">
            <a:extLst>
              <a:ext uri="{FF2B5EF4-FFF2-40B4-BE49-F238E27FC236}">
                <a16:creationId xmlns:a16="http://schemas.microsoft.com/office/drawing/2014/main" id="{3C941185-6378-42F9-8C9C-6673A38B00D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35534" t="25169" r="33766" b="36761"/>
          <a:stretch/>
        </p:blipFill>
        <p:spPr>
          <a:xfrm>
            <a:off x="8447920" y="0"/>
            <a:ext cx="3898395" cy="5857337"/>
          </a:xfrm>
          <a:prstGeom prst="rect">
            <a:avLst/>
          </a:prstGeom>
        </p:spPr>
      </p:pic>
    </p:spTree>
    <p:extLst>
      <p:ext uri="{BB962C8B-B14F-4D97-AF65-F5344CB8AC3E}">
        <p14:creationId xmlns:p14="http://schemas.microsoft.com/office/powerpoint/2010/main" val="184353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F1F35B-B1F5-4D3A-92D9-45961D4C2C77}"/>
              </a:ext>
            </a:extLst>
          </p:cNvPr>
          <p:cNvSpPr/>
          <p:nvPr userDrawn="1"/>
        </p:nvSpPr>
        <p:spPr>
          <a:xfrm>
            <a:off x="0" y="-1"/>
            <a:ext cx="12436476" cy="6994526"/>
          </a:xfrm>
          <a:prstGeom prst="rect">
            <a:avLst/>
          </a:prstGeom>
          <a:solidFill>
            <a:srgbClr val="4142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21E323D-1685-4086-B629-D97E1F2308CD}"/>
              </a:ext>
            </a:extLst>
          </p:cNvPr>
          <p:cNvGrpSpPr/>
          <p:nvPr userDrawn="1"/>
        </p:nvGrpSpPr>
        <p:grpSpPr>
          <a:xfrm>
            <a:off x="7471194" y="248760"/>
            <a:ext cx="4707554" cy="4707554"/>
            <a:chOff x="6012021" y="3296761"/>
            <a:chExt cx="397193" cy="397193"/>
          </a:xfrm>
          <a:solidFill>
            <a:srgbClr val="646464"/>
          </a:solidFill>
        </p:grpSpPr>
        <p:sp>
          <p:nvSpPr>
            <p:cNvPr id="10" name="Freeform: Shape 9">
              <a:extLst>
                <a:ext uri="{FF2B5EF4-FFF2-40B4-BE49-F238E27FC236}">
                  <a16:creationId xmlns:a16="http://schemas.microsoft.com/office/drawing/2014/main" id="{0A8B9148-9728-45CB-86D5-1C6D86678295}"/>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2AA28E8-0501-4D4C-AD8D-C632FEA7B279}"/>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2E6BB6-2783-4A22-BFFA-F870CF94F246}"/>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25756C9-E867-48D5-B1F1-E4ABF1E32DCB}"/>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2B16421-0EF4-423F-8BC3-E076FAA1246F}"/>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a:p>
          </p:txBody>
        </p:sp>
      </p:grpSp>
      <p:pic>
        <p:nvPicPr>
          <p:cNvPr id="16" name="Picture 15">
            <a:extLst>
              <a:ext uri="{FF2B5EF4-FFF2-40B4-BE49-F238E27FC236}">
                <a16:creationId xmlns:a16="http://schemas.microsoft.com/office/drawing/2014/main" id="{C431664F-C870-4F8B-BABB-54EA990C83F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2546" y="255503"/>
            <a:ext cx="1932167" cy="787042"/>
          </a:xfrm>
          <a:prstGeom prst="rect">
            <a:avLst/>
          </a:prstGeom>
        </p:spPr>
      </p:pic>
      <p:sp>
        <p:nvSpPr>
          <p:cNvPr id="17" name="TextBox 16">
            <a:extLst>
              <a:ext uri="{FF2B5EF4-FFF2-40B4-BE49-F238E27FC236}">
                <a16:creationId xmlns:a16="http://schemas.microsoft.com/office/drawing/2014/main" id="{ED1F975A-514C-4018-913B-8F5EBB52239E}"/>
              </a:ext>
            </a:extLst>
          </p:cNvPr>
          <p:cNvSpPr txBox="1"/>
          <p:nvPr userDrawn="1"/>
        </p:nvSpPr>
        <p:spPr>
          <a:xfrm>
            <a:off x="9788152" y="425961"/>
            <a:ext cx="1946648" cy="430887"/>
          </a:xfrm>
          <a:prstGeom prst="rect">
            <a:avLst/>
          </a:prstGeom>
        </p:spPr>
        <p:txBody>
          <a:bodyPr wrap="square" lIns="0" tIns="0" rIns="0" bIns="0" rtlCol="0" anchor="t" anchorCtr="0">
            <a:spAutoFit/>
          </a:bodyPr>
          <a:lstStyle/>
          <a:p>
            <a:pPr algn="r"/>
            <a:r>
              <a:rPr lang="en-US" sz="2800" dirty="0">
                <a:solidFill>
                  <a:schemeClr val="bg1"/>
                </a:solidFill>
              </a:rPr>
              <a:t>Azure</a:t>
            </a:r>
          </a:p>
        </p:txBody>
      </p:sp>
    </p:spTree>
    <p:extLst>
      <p:ext uri="{BB962C8B-B14F-4D97-AF65-F5344CB8AC3E}">
        <p14:creationId xmlns:p14="http://schemas.microsoft.com/office/powerpoint/2010/main" val="22796868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Ent)">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40" name="Picture 39">
            <a:extLst>
              <a:ext uri="{FF2B5EF4-FFF2-40B4-BE49-F238E27FC236}">
                <a16:creationId xmlns:a16="http://schemas.microsoft.com/office/drawing/2014/main" id="{D5F2884A-D8C5-45EF-97D1-F712C9281553}"/>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4368"/>
          <a:stretch/>
        </p:blipFill>
        <p:spPr>
          <a:xfrm>
            <a:off x="6899050" y="225037"/>
            <a:ext cx="5536440" cy="4132003"/>
          </a:xfrm>
          <a:prstGeom prst="rect">
            <a:avLst/>
          </a:prstGeom>
        </p:spPr>
      </p:pic>
    </p:spTree>
    <p:extLst>
      <p:ext uri="{BB962C8B-B14F-4D97-AF65-F5344CB8AC3E}">
        <p14:creationId xmlns:p14="http://schemas.microsoft.com/office/powerpoint/2010/main" val="364322963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Divider (O&amp;G)">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3" name="Picture 2">
            <a:extLst>
              <a:ext uri="{FF2B5EF4-FFF2-40B4-BE49-F238E27FC236}">
                <a16:creationId xmlns:a16="http://schemas.microsoft.com/office/drawing/2014/main" id="{55A76474-C9AF-42D7-8247-CB0D3B9F73A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3386" t="4936"/>
          <a:stretch/>
        </p:blipFill>
        <p:spPr>
          <a:xfrm flipH="1">
            <a:off x="6871885" y="0"/>
            <a:ext cx="5563604" cy="5213490"/>
          </a:xfrm>
          <a:prstGeom prst="rect">
            <a:avLst/>
          </a:prstGeom>
        </p:spPr>
      </p:pic>
    </p:spTree>
    <p:extLst>
      <p:ext uri="{BB962C8B-B14F-4D97-AF65-F5344CB8AC3E}">
        <p14:creationId xmlns:p14="http://schemas.microsoft.com/office/powerpoint/2010/main" val="37288782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2_Divider (Hospitality)">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37" name="Picture 36">
            <a:extLst>
              <a:ext uri="{FF2B5EF4-FFF2-40B4-BE49-F238E27FC236}">
                <a16:creationId xmlns:a16="http://schemas.microsoft.com/office/drawing/2014/main" id="{20739E88-D4F6-47E6-9809-DF1408ED369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4350"/>
          <a:stretch/>
        </p:blipFill>
        <p:spPr>
          <a:xfrm>
            <a:off x="4964479" y="422588"/>
            <a:ext cx="7471010" cy="4439576"/>
          </a:xfrm>
          <a:prstGeom prst="rect">
            <a:avLst/>
          </a:prstGeom>
        </p:spPr>
      </p:pic>
    </p:spTree>
    <p:extLst>
      <p:ext uri="{BB962C8B-B14F-4D97-AF65-F5344CB8AC3E}">
        <p14:creationId xmlns:p14="http://schemas.microsoft.com/office/powerpoint/2010/main" val="11201492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2_Divider (ProServ)">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grpSp>
        <p:nvGrpSpPr>
          <p:cNvPr id="6" name="Group 5">
            <a:extLst>
              <a:ext uri="{FF2B5EF4-FFF2-40B4-BE49-F238E27FC236}">
                <a16:creationId xmlns:a16="http://schemas.microsoft.com/office/drawing/2014/main" id="{64B8AB4D-1B2B-426C-B4F8-33B1DC3E427A}"/>
              </a:ext>
            </a:extLst>
          </p:cNvPr>
          <p:cNvGrpSpPr/>
          <p:nvPr userDrawn="1"/>
        </p:nvGrpSpPr>
        <p:grpSpPr>
          <a:xfrm>
            <a:off x="8436200" y="283239"/>
            <a:ext cx="3396644" cy="5458934"/>
            <a:chOff x="6735763" y="2655888"/>
            <a:chExt cx="473075" cy="760413"/>
          </a:xfrm>
        </p:grpSpPr>
        <p:sp>
          <p:nvSpPr>
            <p:cNvPr id="7" name="Freeform 145">
              <a:extLst>
                <a:ext uri="{FF2B5EF4-FFF2-40B4-BE49-F238E27FC236}">
                  <a16:creationId xmlns:a16="http://schemas.microsoft.com/office/drawing/2014/main" id="{8C969B98-35BC-49E1-8955-AC4090C57181}"/>
                </a:ext>
              </a:extLst>
            </p:cNvPr>
            <p:cNvSpPr>
              <a:spLocks/>
            </p:cNvSpPr>
            <p:nvPr/>
          </p:nvSpPr>
          <p:spPr bwMode="auto">
            <a:xfrm>
              <a:off x="6883400" y="3082925"/>
              <a:ext cx="184150" cy="33338"/>
            </a:xfrm>
            <a:custGeom>
              <a:avLst/>
              <a:gdLst>
                <a:gd name="T0" fmla="*/ 54 w 54"/>
                <a:gd name="T1" fmla="*/ 5 h 10"/>
                <a:gd name="T2" fmla="*/ 49 w 54"/>
                <a:gd name="T3" fmla="*/ 10 h 10"/>
                <a:gd name="T4" fmla="*/ 4 w 54"/>
                <a:gd name="T5" fmla="*/ 10 h 10"/>
                <a:gd name="T6" fmla="*/ 0 w 54"/>
                <a:gd name="T7" fmla="*/ 5 h 10"/>
                <a:gd name="T8" fmla="*/ 0 w 54"/>
                <a:gd name="T9" fmla="*/ 5 h 10"/>
                <a:gd name="T10" fmla="*/ 4 w 54"/>
                <a:gd name="T11" fmla="*/ 0 h 10"/>
                <a:gd name="T12" fmla="*/ 49 w 54"/>
                <a:gd name="T13" fmla="*/ 0 h 10"/>
                <a:gd name="T14" fmla="*/ 54 w 54"/>
                <a:gd name="T15" fmla="*/ 5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10">
                  <a:moveTo>
                    <a:pt x="54" y="5"/>
                  </a:moveTo>
                  <a:cubicBezTo>
                    <a:pt x="54" y="8"/>
                    <a:pt x="52" y="10"/>
                    <a:pt x="49" y="10"/>
                  </a:cubicBezTo>
                  <a:cubicBezTo>
                    <a:pt x="4" y="10"/>
                    <a:pt x="4" y="10"/>
                    <a:pt x="4" y="10"/>
                  </a:cubicBezTo>
                  <a:cubicBezTo>
                    <a:pt x="2" y="10"/>
                    <a:pt x="0" y="8"/>
                    <a:pt x="0" y="5"/>
                  </a:cubicBezTo>
                  <a:cubicBezTo>
                    <a:pt x="0" y="5"/>
                    <a:pt x="0" y="5"/>
                    <a:pt x="0" y="5"/>
                  </a:cubicBezTo>
                  <a:cubicBezTo>
                    <a:pt x="0" y="2"/>
                    <a:pt x="2" y="0"/>
                    <a:pt x="4" y="0"/>
                  </a:cubicBezTo>
                  <a:cubicBezTo>
                    <a:pt x="49" y="0"/>
                    <a:pt x="49" y="0"/>
                    <a:pt x="49" y="0"/>
                  </a:cubicBezTo>
                  <a:cubicBezTo>
                    <a:pt x="52" y="0"/>
                    <a:pt x="54" y="2"/>
                    <a:pt x="54" y="5"/>
                  </a:cubicBez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8" name="Freeform 146">
              <a:extLst>
                <a:ext uri="{FF2B5EF4-FFF2-40B4-BE49-F238E27FC236}">
                  <a16:creationId xmlns:a16="http://schemas.microsoft.com/office/drawing/2014/main" id="{B2C536F6-7A33-491D-B446-1CF9B4F5979B}"/>
                </a:ext>
              </a:extLst>
            </p:cNvPr>
            <p:cNvSpPr>
              <a:spLocks/>
            </p:cNvSpPr>
            <p:nvPr/>
          </p:nvSpPr>
          <p:spPr bwMode="auto">
            <a:xfrm>
              <a:off x="6738938" y="3032125"/>
              <a:ext cx="469900" cy="68263"/>
            </a:xfrm>
            <a:custGeom>
              <a:avLst/>
              <a:gdLst>
                <a:gd name="T0" fmla="*/ 137 w 137"/>
                <a:gd name="T1" fmla="*/ 10 h 20"/>
                <a:gd name="T2" fmla="*/ 127 w 137"/>
                <a:gd name="T3" fmla="*/ 20 h 20"/>
                <a:gd name="T4" fmla="*/ 10 w 137"/>
                <a:gd name="T5" fmla="*/ 20 h 20"/>
                <a:gd name="T6" fmla="*/ 0 w 137"/>
                <a:gd name="T7" fmla="*/ 10 h 20"/>
                <a:gd name="T8" fmla="*/ 0 w 137"/>
                <a:gd name="T9" fmla="*/ 10 h 20"/>
                <a:gd name="T10" fmla="*/ 10 w 137"/>
                <a:gd name="T11" fmla="*/ 0 h 20"/>
                <a:gd name="T12" fmla="*/ 127 w 137"/>
                <a:gd name="T13" fmla="*/ 0 h 20"/>
                <a:gd name="T14" fmla="*/ 137 w 137"/>
                <a:gd name="T15" fmla="*/ 1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20">
                  <a:moveTo>
                    <a:pt x="137" y="10"/>
                  </a:moveTo>
                  <a:cubicBezTo>
                    <a:pt x="137" y="15"/>
                    <a:pt x="133" y="20"/>
                    <a:pt x="127" y="20"/>
                  </a:cubicBezTo>
                  <a:cubicBezTo>
                    <a:pt x="10" y="20"/>
                    <a:pt x="10" y="20"/>
                    <a:pt x="10" y="20"/>
                  </a:cubicBezTo>
                  <a:cubicBezTo>
                    <a:pt x="4" y="20"/>
                    <a:pt x="0" y="15"/>
                    <a:pt x="0" y="10"/>
                  </a:cubicBezTo>
                  <a:cubicBezTo>
                    <a:pt x="0" y="10"/>
                    <a:pt x="0" y="10"/>
                    <a:pt x="0" y="10"/>
                  </a:cubicBezTo>
                  <a:cubicBezTo>
                    <a:pt x="0" y="5"/>
                    <a:pt x="4" y="0"/>
                    <a:pt x="10" y="0"/>
                  </a:cubicBezTo>
                  <a:cubicBezTo>
                    <a:pt x="127" y="0"/>
                    <a:pt x="127" y="0"/>
                    <a:pt x="127" y="0"/>
                  </a:cubicBezTo>
                  <a:cubicBezTo>
                    <a:pt x="133" y="0"/>
                    <a:pt x="137" y="5"/>
                    <a:pt x="137" y="10"/>
                  </a:cubicBezTo>
                  <a:close/>
                </a:path>
              </a:pathLst>
            </a:custGeom>
            <a:solidFill>
              <a:srgbClr val="50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1" name="Rectangle 147">
              <a:extLst>
                <a:ext uri="{FF2B5EF4-FFF2-40B4-BE49-F238E27FC236}">
                  <a16:creationId xmlns:a16="http://schemas.microsoft.com/office/drawing/2014/main" id="{BA05E5BF-4506-4106-8DC7-6EFFE36BD828}"/>
                </a:ext>
              </a:extLst>
            </p:cNvPr>
            <p:cNvSpPr>
              <a:spLocks noChangeArrowheads="1"/>
            </p:cNvSpPr>
            <p:nvPr/>
          </p:nvSpPr>
          <p:spPr bwMode="auto">
            <a:xfrm>
              <a:off x="6948488" y="2881313"/>
              <a:ext cx="53975" cy="150813"/>
            </a:xfrm>
            <a:prstGeom prst="rect">
              <a:avLst/>
            </a:prstGeom>
            <a:solidFill>
              <a:srgbClr val="4748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2" name="Freeform 148">
              <a:extLst>
                <a:ext uri="{FF2B5EF4-FFF2-40B4-BE49-F238E27FC236}">
                  <a16:creationId xmlns:a16="http://schemas.microsoft.com/office/drawing/2014/main" id="{77607DE3-88F7-4CCB-8374-EE387EF409AE}"/>
                </a:ext>
              </a:extLst>
            </p:cNvPr>
            <p:cNvSpPr>
              <a:spLocks/>
            </p:cNvSpPr>
            <p:nvPr/>
          </p:nvSpPr>
          <p:spPr bwMode="auto">
            <a:xfrm>
              <a:off x="6937375" y="3168650"/>
              <a:ext cx="76200" cy="142875"/>
            </a:xfrm>
            <a:custGeom>
              <a:avLst/>
              <a:gdLst>
                <a:gd name="T0" fmla="*/ 48 w 48"/>
                <a:gd name="T1" fmla="*/ 90 h 90"/>
                <a:gd name="T2" fmla="*/ 0 w 48"/>
                <a:gd name="T3" fmla="*/ 90 h 90"/>
                <a:gd name="T4" fmla="*/ 5 w 48"/>
                <a:gd name="T5" fmla="*/ 0 h 90"/>
                <a:gd name="T6" fmla="*/ 41 w 48"/>
                <a:gd name="T7" fmla="*/ 0 h 90"/>
                <a:gd name="T8" fmla="*/ 48 w 48"/>
                <a:gd name="T9" fmla="*/ 90 h 90"/>
              </a:gdLst>
              <a:ahLst/>
              <a:cxnLst>
                <a:cxn ang="0">
                  <a:pos x="T0" y="T1"/>
                </a:cxn>
                <a:cxn ang="0">
                  <a:pos x="T2" y="T3"/>
                </a:cxn>
                <a:cxn ang="0">
                  <a:pos x="T4" y="T5"/>
                </a:cxn>
                <a:cxn ang="0">
                  <a:pos x="T6" y="T7"/>
                </a:cxn>
                <a:cxn ang="0">
                  <a:pos x="T8" y="T9"/>
                </a:cxn>
              </a:cxnLst>
              <a:rect l="0" t="0" r="r" b="b"/>
              <a:pathLst>
                <a:path w="48" h="90">
                  <a:moveTo>
                    <a:pt x="48" y="90"/>
                  </a:moveTo>
                  <a:lnTo>
                    <a:pt x="0" y="90"/>
                  </a:lnTo>
                  <a:lnTo>
                    <a:pt x="5" y="0"/>
                  </a:lnTo>
                  <a:lnTo>
                    <a:pt x="41" y="0"/>
                  </a:lnTo>
                  <a:lnTo>
                    <a:pt x="48" y="90"/>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3" name="Freeform 149">
              <a:extLst>
                <a:ext uri="{FF2B5EF4-FFF2-40B4-BE49-F238E27FC236}">
                  <a16:creationId xmlns:a16="http://schemas.microsoft.com/office/drawing/2014/main" id="{0ADF1B02-A157-4BC6-B538-3D6AB24C67FD}"/>
                </a:ext>
              </a:extLst>
            </p:cNvPr>
            <p:cNvSpPr>
              <a:spLocks/>
            </p:cNvSpPr>
            <p:nvPr/>
          </p:nvSpPr>
          <p:spPr bwMode="auto">
            <a:xfrm>
              <a:off x="6954838" y="3109913"/>
              <a:ext cx="38100" cy="58738"/>
            </a:xfrm>
            <a:custGeom>
              <a:avLst/>
              <a:gdLst>
                <a:gd name="T0" fmla="*/ 24 w 24"/>
                <a:gd name="T1" fmla="*/ 37 h 37"/>
                <a:gd name="T2" fmla="*/ 0 w 24"/>
                <a:gd name="T3" fmla="*/ 37 h 37"/>
                <a:gd name="T4" fmla="*/ 2 w 24"/>
                <a:gd name="T5" fmla="*/ 0 h 37"/>
                <a:gd name="T6" fmla="*/ 22 w 24"/>
                <a:gd name="T7" fmla="*/ 0 h 37"/>
                <a:gd name="T8" fmla="*/ 24 w 24"/>
                <a:gd name="T9" fmla="*/ 37 h 37"/>
              </a:gdLst>
              <a:ahLst/>
              <a:cxnLst>
                <a:cxn ang="0">
                  <a:pos x="T0" y="T1"/>
                </a:cxn>
                <a:cxn ang="0">
                  <a:pos x="T2" y="T3"/>
                </a:cxn>
                <a:cxn ang="0">
                  <a:pos x="T4" y="T5"/>
                </a:cxn>
                <a:cxn ang="0">
                  <a:pos x="T6" y="T7"/>
                </a:cxn>
                <a:cxn ang="0">
                  <a:pos x="T8" y="T9"/>
                </a:cxn>
              </a:cxnLst>
              <a:rect l="0" t="0" r="r" b="b"/>
              <a:pathLst>
                <a:path w="24" h="37">
                  <a:moveTo>
                    <a:pt x="24" y="37"/>
                  </a:moveTo>
                  <a:lnTo>
                    <a:pt x="0" y="37"/>
                  </a:lnTo>
                  <a:lnTo>
                    <a:pt x="2" y="0"/>
                  </a:lnTo>
                  <a:lnTo>
                    <a:pt x="22" y="0"/>
                  </a:lnTo>
                  <a:lnTo>
                    <a:pt x="24" y="37"/>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4" name="Oval 150">
              <a:extLst>
                <a:ext uri="{FF2B5EF4-FFF2-40B4-BE49-F238E27FC236}">
                  <a16:creationId xmlns:a16="http://schemas.microsoft.com/office/drawing/2014/main" id="{D9E1C805-CA52-4DAE-BFC8-DB152CF5D7C6}"/>
                </a:ext>
              </a:extLst>
            </p:cNvPr>
            <p:cNvSpPr>
              <a:spLocks noChangeArrowheads="1"/>
            </p:cNvSpPr>
            <p:nvPr/>
          </p:nvSpPr>
          <p:spPr bwMode="auto">
            <a:xfrm>
              <a:off x="6735763" y="3332163"/>
              <a:ext cx="85725" cy="84138"/>
            </a:xfrm>
            <a:prstGeom prst="ellipse">
              <a:avLst/>
            </a:pr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5" name="Oval 151">
              <a:extLst>
                <a:ext uri="{FF2B5EF4-FFF2-40B4-BE49-F238E27FC236}">
                  <a16:creationId xmlns:a16="http://schemas.microsoft.com/office/drawing/2014/main" id="{62086044-00EA-4775-8CF8-50F553762597}"/>
                </a:ext>
              </a:extLst>
            </p:cNvPr>
            <p:cNvSpPr>
              <a:spLocks noChangeArrowheads="1"/>
            </p:cNvSpPr>
            <p:nvPr/>
          </p:nvSpPr>
          <p:spPr bwMode="auto">
            <a:xfrm>
              <a:off x="7123113" y="3328988"/>
              <a:ext cx="82550" cy="84138"/>
            </a:xfrm>
            <a:prstGeom prst="ellipse">
              <a:avLst/>
            </a:pr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6" name="Freeform 152">
              <a:extLst>
                <a:ext uri="{FF2B5EF4-FFF2-40B4-BE49-F238E27FC236}">
                  <a16:creationId xmlns:a16="http://schemas.microsoft.com/office/drawing/2014/main" id="{0F7522AD-B13C-4066-8042-D08587D64005}"/>
                </a:ext>
              </a:extLst>
            </p:cNvPr>
            <p:cNvSpPr>
              <a:spLocks/>
            </p:cNvSpPr>
            <p:nvPr/>
          </p:nvSpPr>
          <p:spPr bwMode="auto">
            <a:xfrm>
              <a:off x="6811963" y="3116263"/>
              <a:ext cx="112713" cy="34925"/>
            </a:xfrm>
            <a:custGeom>
              <a:avLst/>
              <a:gdLst>
                <a:gd name="T0" fmla="*/ 33 w 33"/>
                <a:gd name="T1" fmla="*/ 0 h 10"/>
                <a:gd name="T2" fmla="*/ 33 w 33"/>
                <a:gd name="T3" fmla="*/ 3 h 10"/>
                <a:gd name="T4" fmla="*/ 26 w 33"/>
                <a:gd name="T5" fmla="*/ 10 h 10"/>
                <a:gd name="T6" fmla="*/ 0 w 33"/>
                <a:gd name="T7" fmla="*/ 10 h 10"/>
              </a:gdLst>
              <a:ahLst/>
              <a:cxnLst>
                <a:cxn ang="0">
                  <a:pos x="T0" y="T1"/>
                </a:cxn>
                <a:cxn ang="0">
                  <a:pos x="T2" y="T3"/>
                </a:cxn>
                <a:cxn ang="0">
                  <a:pos x="T4" y="T5"/>
                </a:cxn>
                <a:cxn ang="0">
                  <a:pos x="T6" y="T7"/>
                </a:cxn>
              </a:cxnLst>
              <a:rect l="0" t="0" r="r" b="b"/>
              <a:pathLst>
                <a:path w="33" h="10">
                  <a:moveTo>
                    <a:pt x="33" y="0"/>
                  </a:moveTo>
                  <a:cubicBezTo>
                    <a:pt x="33" y="3"/>
                    <a:pt x="33" y="3"/>
                    <a:pt x="33" y="3"/>
                  </a:cubicBezTo>
                  <a:cubicBezTo>
                    <a:pt x="33" y="7"/>
                    <a:pt x="30" y="10"/>
                    <a:pt x="26" y="10"/>
                  </a:cubicBezTo>
                  <a:cubicBezTo>
                    <a:pt x="0" y="10"/>
                    <a:pt x="0" y="10"/>
                    <a:pt x="0" y="10"/>
                  </a:cubicBezTo>
                </a:path>
              </a:pathLst>
            </a:custGeom>
            <a:noFill/>
            <a:ln w="6350" cap="flat">
              <a:solidFill>
                <a:srgbClr val="505151"/>
              </a:solidFill>
              <a:prstDash val="solid"/>
              <a:miter lim="800000"/>
              <a:headEnd/>
              <a:tailEnd/>
            </a:ln>
            <a:extLst/>
          </p:spPr>
          <p:txBody>
            <a:bodyPr vert="horz" wrap="square" lIns="91440" tIns="45720" rIns="91440" bIns="45720" numCol="1" anchor="t" anchorCtr="0" compatLnSpc="1">
              <a:prstTxWarp prst="textNoShape">
                <a:avLst/>
              </a:prstTxWarp>
            </a:bodyPr>
            <a:lstStyle/>
            <a:p>
              <a:endParaRPr lang="en-US" sz="1836"/>
            </a:p>
          </p:txBody>
        </p:sp>
        <p:sp>
          <p:nvSpPr>
            <p:cNvPr id="17" name="Freeform 153">
              <a:extLst>
                <a:ext uri="{FF2B5EF4-FFF2-40B4-BE49-F238E27FC236}">
                  <a16:creationId xmlns:a16="http://schemas.microsoft.com/office/drawing/2014/main" id="{3C3B588D-A45F-48C5-AD8F-DD1BAF1748DB}"/>
                </a:ext>
              </a:extLst>
            </p:cNvPr>
            <p:cNvSpPr>
              <a:spLocks/>
            </p:cNvSpPr>
            <p:nvPr/>
          </p:nvSpPr>
          <p:spPr bwMode="auto">
            <a:xfrm>
              <a:off x="6750050" y="3136900"/>
              <a:ext cx="68263" cy="28575"/>
            </a:xfrm>
            <a:custGeom>
              <a:avLst/>
              <a:gdLst>
                <a:gd name="T0" fmla="*/ 43 w 43"/>
                <a:gd name="T1" fmla="*/ 13 h 18"/>
                <a:gd name="T2" fmla="*/ 0 w 43"/>
                <a:gd name="T3" fmla="*/ 18 h 18"/>
                <a:gd name="T4" fmla="*/ 0 w 43"/>
                <a:gd name="T5" fmla="*/ 0 h 18"/>
                <a:gd name="T6" fmla="*/ 43 w 43"/>
                <a:gd name="T7" fmla="*/ 2 h 18"/>
                <a:gd name="T8" fmla="*/ 43 w 43"/>
                <a:gd name="T9" fmla="*/ 13 h 18"/>
              </a:gdLst>
              <a:ahLst/>
              <a:cxnLst>
                <a:cxn ang="0">
                  <a:pos x="T0" y="T1"/>
                </a:cxn>
                <a:cxn ang="0">
                  <a:pos x="T2" y="T3"/>
                </a:cxn>
                <a:cxn ang="0">
                  <a:pos x="T4" y="T5"/>
                </a:cxn>
                <a:cxn ang="0">
                  <a:pos x="T6" y="T7"/>
                </a:cxn>
                <a:cxn ang="0">
                  <a:pos x="T8" y="T9"/>
                </a:cxn>
              </a:cxnLst>
              <a:rect l="0" t="0" r="r" b="b"/>
              <a:pathLst>
                <a:path w="43" h="18">
                  <a:moveTo>
                    <a:pt x="43" y="13"/>
                  </a:moveTo>
                  <a:lnTo>
                    <a:pt x="0" y="18"/>
                  </a:lnTo>
                  <a:lnTo>
                    <a:pt x="0" y="0"/>
                  </a:lnTo>
                  <a:lnTo>
                    <a:pt x="43" y="2"/>
                  </a:lnTo>
                  <a:lnTo>
                    <a:pt x="43" y="13"/>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18" name="Freeform 154">
              <a:extLst>
                <a:ext uri="{FF2B5EF4-FFF2-40B4-BE49-F238E27FC236}">
                  <a16:creationId xmlns:a16="http://schemas.microsoft.com/office/drawing/2014/main" id="{3E9A45FB-B1DA-425B-93EB-321E67B46387}"/>
                </a:ext>
              </a:extLst>
            </p:cNvPr>
            <p:cNvSpPr>
              <a:spLocks/>
            </p:cNvSpPr>
            <p:nvPr/>
          </p:nvSpPr>
          <p:spPr bwMode="auto">
            <a:xfrm>
              <a:off x="6780213" y="2655888"/>
              <a:ext cx="390525" cy="239713"/>
            </a:xfrm>
            <a:custGeom>
              <a:avLst/>
              <a:gdLst>
                <a:gd name="T0" fmla="*/ 114 w 114"/>
                <a:gd name="T1" fmla="*/ 54 h 70"/>
                <a:gd name="T2" fmla="*/ 97 w 114"/>
                <a:gd name="T3" fmla="*/ 70 h 70"/>
                <a:gd name="T4" fmla="*/ 16 w 114"/>
                <a:gd name="T5" fmla="*/ 70 h 70"/>
                <a:gd name="T6" fmla="*/ 0 w 114"/>
                <a:gd name="T7" fmla="*/ 54 h 70"/>
                <a:gd name="T8" fmla="*/ 0 w 114"/>
                <a:gd name="T9" fmla="*/ 17 h 70"/>
                <a:gd name="T10" fmla="*/ 16 w 114"/>
                <a:gd name="T11" fmla="*/ 0 h 70"/>
                <a:gd name="T12" fmla="*/ 97 w 114"/>
                <a:gd name="T13" fmla="*/ 0 h 70"/>
                <a:gd name="T14" fmla="*/ 114 w 114"/>
                <a:gd name="T15" fmla="*/ 17 h 70"/>
                <a:gd name="T16" fmla="*/ 114 w 114"/>
                <a:gd name="T17"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70">
                  <a:moveTo>
                    <a:pt x="114" y="54"/>
                  </a:moveTo>
                  <a:cubicBezTo>
                    <a:pt x="114" y="63"/>
                    <a:pt x="106" y="70"/>
                    <a:pt x="97" y="70"/>
                  </a:cubicBezTo>
                  <a:cubicBezTo>
                    <a:pt x="16" y="70"/>
                    <a:pt x="16" y="70"/>
                    <a:pt x="16" y="70"/>
                  </a:cubicBezTo>
                  <a:cubicBezTo>
                    <a:pt x="7" y="70"/>
                    <a:pt x="0" y="63"/>
                    <a:pt x="0" y="54"/>
                  </a:cubicBezTo>
                  <a:cubicBezTo>
                    <a:pt x="0" y="17"/>
                    <a:pt x="0" y="17"/>
                    <a:pt x="0" y="17"/>
                  </a:cubicBezTo>
                  <a:cubicBezTo>
                    <a:pt x="0" y="8"/>
                    <a:pt x="7" y="0"/>
                    <a:pt x="16" y="0"/>
                  </a:cubicBezTo>
                  <a:cubicBezTo>
                    <a:pt x="97" y="0"/>
                    <a:pt x="97" y="0"/>
                    <a:pt x="97" y="0"/>
                  </a:cubicBezTo>
                  <a:cubicBezTo>
                    <a:pt x="106" y="0"/>
                    <a:pt x="114" y="8"/>
                    <a:pt x="114" y="17"/>
                  </a:cubicBezTo>
                  <a:lnTo>
                    <a:pt x="114" y="54"/>
                  </a:lnTo>
                  <a:close/>
                </a:path>
              </a:pathLst>
            </a:custGeom>
            <a:solidFill>
              <a:srgbClr val="5051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dirty="0"/>
            </a:p>
          </p:txBody>
        </p:sp>
        <p:sp>
          <p:nvSpPr>
            <p:cNvPr id="19" name="Freeform 155">
              <a:extLst>
                <a:ext uri="{FF2B5EF4-FFF2-40B4-BE49-F238E27FC236}">
                  <a16:creationId xmlns:a16="http://schemas.microsoft.com/office/drawing/2014/main" id="{15B549F1-A976-4780-A60B-D76B09CF01FA}"/>
                </a:ext>
              </a:extLst>
            </p:cNvPr>
            <p:cNvSpPr>
              <a:spLocks/>
            </p:cNvSpPr>
            <p:nvPr/>
          </p:nvSpPr>
          <p:spPr bwMode="auto">
            <a:xfrm>
              <a:off x="6780213" y="3263900"/>
              <a:ext cx="384175" cy="60325"/>
            </a:xfrm>
            <a:custGeom>
              <a:avLst/>
              <a:gdLst>
                <a:gd name="T0" fmla="*/ 112 w 112"/>
                <a:gd name="T1" fmla="*/ 18 h 18"/>
                <a:gd name="T2" fmla="*/ 98 w 112"/>
                <a:gd name="T3" fmla="*/ 9 h 18"/>
                <a:gd name="T4" fmla="*/ 56 w 112"/>
                <a:gd name="T5" fmla="*/ 0 h 18"/>
                <a:gd name="T6" fmla="*/ 14 w 112"/>
                <a:gd name="T7" fmla="*/ 9 h 18"/>
                <a:gd name="T8" fmla="*/ 0 w 112"/>
                <a:gd name="T9" fmla="*/ 18 h 18"/>
                <a:gd name="T10" fmla="*/ 112 w 112"/>
                <a:gd name="T11" fmla="*/ 18 h 18"/>
              </a:gdLst>
              <a:ahLst/>
              <a:cxnLst>
                <a:cxn ang="0">
                  <a:pos x="T0" y="T1"/>
                </a:cxn>
                <a:cxn ang="0">
                  <a:pos x="T2" y="T3"/>
                </a:cxn>
                <a:cxn ang="0">
                  <a:pos x="T4" y="T5"/>
                </a:cxn>
                <a:cxn ang="0">
                  <a:pos x="T6" y="T7"/>
                </a:cxn>
                <a:cxn ang="0">
                  <a:pos x="T8" y="T9"/>
                </a:cxn>
                <a:cxn ang="0">
                  <a:pos x="T10" y="T11"/>
                </a:cxn>
              </a:cxnLst>
              <a:rect l="0" t="0" r="r" b="b"/>
              <a:pathLst>
                <a:path w="112" h="18">
                  <a:moveTo>
                    <a:pt x="112" y="18"/>
                  </a:moveTo>
                  <a:cubicBezTo>
                    <a:pt x="110" y="12"/>
                    <a:pt x="105" y="10"/>
                    <a:pt x="98" y="9"/>
                  </a:cubicBezTo>
                  <a:cubicBezTo>
                    <a:pt x="56" y="0"/>
                    <a:pt x="56" y="0"/>
                    <a:pt x="56" y="0"/>
                  </a:cubicBezTo>
                  <a:cubicBezTo>
                    <a:pt x="14" y="9"/>
                    <a:pt x="14" y="9"/>
                    <a:pt x="14" y="9"/>
                  </a:cubicBezTo>
                  <a:cubicBezTo>
                    <a:pt x="8" y="10"/>
                    <a:pt x="2" y="12"/>
                    <a:pt x="0" y="18"/>
                  </a:cubicBezTo>
                  <a:lnTo>
                    <a:pt x="112" y="18"/>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0" name="Rectangle 156">
              <a:extLst>
                <a:ext uri="{FF2B5EF4-FFF2-40B4-BE49-F238E27FC236}">
                  <a16:creationId xmlns:a16="http://schemas.microsoft.com/office/drawing/2014/main" id="{25E4D67E-1BC5-468D-96F1-B235FFB70904}"/>
                </a:ext>
              </a:extLst>
            </p:cNvPr>
            <p:cNvSpPr>
              <a:spLocks noChangeArrowheads="1"/>
            </p:cNvSpPr>
            <p:nvPr/>
          </p:nvSpPr>
          <p:spPr bwMode="auto">
            <a:xfrm>
              <a:off x="6780213" y="3324225"/>
              <a:ext cx="41275" cy="49213"/>
            </a:xfrm>
            <a:prstGeom prst="rect">
              <a:avLst/>
            </a:prstGeom>
            <a:solidFill>
              <a:srgbClr val="4748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1" name="Rectangle 157">
              <a:extLst>
                <a:ext uri="{FF2B5EF4-FFF2-40B4-BE49-F238E27FC236}">
                  <a16:creationId xmlns:a16="http://schemas.microsoft.com/office/drawing/2014/main" id="{9FB881E2-7DED-49B1-8D00-3B8033F604F3}"/>
                </a:ext>
              </a:extLst>
            </p:cNvPr>
            <p:cNvSpPr>
              <a:spLocks noChangeArrowheads="1"/>
            </p:cNvSpPr>
            <p:nvPr/>
          </p:nvSpPr>
          <p:spPr bwMode="auto">
            <a:xfrm>
              <a:off x="7123113" y="3324225"/>
              <a:ext cx="41275" cy="49213"/>
            </a:xfrm>
            <a:prstGeom prst="rect">
              <a:avLst/>
            </a:prstGeom>
            <a:solidFill>
              <a:srgbClr val="4748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2" name="Freeform 158">
              <a:extLst>
                <a:ext uri="{FF2B5EF4-FFF2-40B4-BE49-F238E27FC236}">
                  <a16:creationId xmlns:a16="http://schemas.microsoft.com/office/drawing/2014/main" id="{684E3E0F-8CDC-4B35-BEFD-6AAC54F9563A}"/>
                </a:ext>
              </a:extLst>
            </p:cNvPr>
            <p:cNvSpPr>
              <a:spLocks/>
            </p:cNvSpPr>
            <p:nvPr/>
          </p:nvSpPr>
          <p:spPr bwMode="auto">
            <a:xfrm>
              <a:off x="6945313" y="3332163"/>
              <a:ext cx="17463" cy="84138"/>
            </a:xfrm>
            <a:custGeom>
              <a:avLst/>
              <a:gdLst>
                <a:gd name="T0" fmla="*/ 5 w 5"/>
                <a:gd name="T1" fmla="*/ 23 h 25"/>
                <a:gd name="T2" fmla="*/ 4 w 5"/>
                <a:gd name="T3" fmla="*/ 25 h 25"/>
                <a:gd name="T4" fmla="*/ 1 w 5"/>
                <a:gd name="T5" fmla="*/ 25 h 25"/>
                <a:gd name="T6" fmla="*/ 0 w 5"/>
                <a:gd name="T7" fmla="*/ 23 h 25"/>
                <a:gd name="T8" fmla="*/ 0 w 5"/>
                <a:gd name="T9" fmla="*/ 1 h 25"/>
                <a:gd name="T10" fmla="*/ 1 w 5"/>
                <a:gd name="T11" fmla="*/ 0 h 25"/>
                <a:gd name="T12" fmla="*/ 4 w 5"/>
                <a:gd name="T13" fmla="*/ 0 h 25"/>
                <a:gd name="T14" fmla="*/ 5 w 5"/>
                <a:gd name="T15" fmla="*/ 1 h 25"/>
                <a:gd name="T16" fmla="*/ 5 w 5"/>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5">
                  <a:moveTo>
                    <a:pt x="5" y="23"/>
                  </a:moveTo>
                  <a:cubicBezTo>
                    <a:pt x="5" y="24"/>
                    <a:pt x="5" y="25"/>
                    <a:pt x="4" y="25"/>
                  </a:cubicBezTo>
                  <a:cubicBezTo>
                    <a:pt x="1" y="25"/>
                    <a:pt x="1" y="25"/>
                    <a:pt x="1" y="25"/>
                  </a:cubicBezTo>
                  <a:cubicBezTo>
                    <a:pt x="0" y="25"/>
                    <a:pt x="0" y="24"/>
                    <a:pt x="0" y="23"/>
                  </a:cubicBezTo>
                  <a:cubicBezTo>
                    <a:pt x="0" y="1"/>
                    <a:pt x="0" y="1"/>
                    <a:pt x="0" y="1"/>
                  </a:cubicBezTo>
                  <a:cubicBezTo>
                    <a:pt x="0" y="1"/>
                    <a:pt x="0" y="0"/>
                    <a:pt x="1" y="0"/>
                  </a:cubicBezTo>
                  <a:cubicBezTo>
                    <a:pt x="4" y="0"/>
                    <a:pt x="4" y="0"/>
                    <a:pt x="4" y="0"/>
                  </a:cubicBezTo>
                  <a:cubicBezTo>
                    <a:pt x="5" y="0"/>
                    <a:pt x="5" y="1"/>
                    <a:pt x="5" y="1"/>
                  </a:cubicBezTo>
                  <a:lnTo>
                    <a:pt x="5" y="23"/>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3" name="Freeform 159">
              <a:extLst>
                <a:ext uri="{FF2B5EF4-FFF2-40B4-BE49-F238E27FC236}">
                  <a16:creationId xmlns:a16="http://schemas.microsoft.com/office/drawing/2014/main" id="{B9AD3355-41EC-48E8-A154-DC5A4B79F98A}"/>
                </a:ext>
              </a:extLst>
            </p:cNvPr>
            <p:cNvSpPr>
              <a:spLocks/>
            </p:cNvSpPr>
            <p:nvPr/>
          </p:nvSpPr>
          <p:spPr bwMode="auto">
            <a:xfrm>
              <a:off x="6986588" y="3332163"/>
              <a:ext cx="20638" cy="84138"/>
            </a:xfrm>
            <a:custGeom>
              <a:avLst/>
              <a:gdLst>
                <a:gd name="T0" fmla="*/ 6 w 6"/>
                <a:gd name="T1" fmla="*/ 23 h 25"/>
                <a:gd name="T2" fmla="*/ 4 w 6"/>
                <a:gd name="T3" fmla="*/ 25 h 25"/>
                <a:gd name="T4" fmla="*/ 1 w 6"/>
                <a:gd name="T5" fmla="*/ 25 h 25"/>
                <a:gd name="T6" fmla="*/ 0 w 6"/>
                <a:gd name="T7" fmla="*/ 23 h 25"/>
                <a:gd name="T8" fmla="*/ 0 w 6"/>
                <a:gd name="T9" fmla="*/ 1 h 25"/>
                <a:gd name="T10" fmla="*/ 1 w 6"/>
                <a:gd name="T11" fmla="*/ 0 h 25"/>
                <a:gd name="T12" fmla="*/ 4 w 6"/>
                <a:gd name="T13" fmla="*/ 0 h 25"/>
                <a:gd name="T14" fmla="*/ 6 w 6"/>
                <a:gd name="T15" fmla="*/ 1 h 25"/>
                <a:gd name="T16" fmla="*/ 6 w 6"/>
                <a:gd name="T17"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25">
                  <a:moveTo>
                    <a:pt x="6" y="23"/>
                  </a:moveTo>
                  <a:cubicBezTo>
                    <a:pt x="6" y="24"/>
                    <a:pt x="5" y="25"/>
                    <a:pt x="4" y="25"/>
                  </a:cubicBezTo>
                  <a:cubicBezTo>
                    <a:pt x="1" y="25"/>
                    <a:pt x="1" y="25"/>
                    <a:pt x="1" y="25"/>
                  </a:cubicBezTo>
                  <a:cubicBezTo>
                    <a:pt x="1" y="25"/>
                    <a:pt x="0" y="24"/>
                    <a:pt x="0" y="23"/>
                  </a:cubicBezTo>
                  <a:cubicBezTo>
                    <a:pt x="0" y="1"/>
                    <a:pt x="0" y="1"/>
                    <a:pt x="0" y="1"/>
                  </a:cubicBezTo>
                  <a:cubicBezTo>
                    <a:pt x="0" y="1"/>
                    <a:pt x="1" y="0"/>
                    <a:pt x="1" y="0"/>
                  </a:cubicBezTo>
                  <a:cubicBezTo>
                    <a:pt x="4" y="0"/>
                    <a:pt x="4" y="0"/>
                    <a:pt x="4" y="0"/>
                  </a:cubicBezTo>
                  <a:cubicBezTo>
                    <a:pt x="5" y="0"/>
                    <a:pt x="6" y="1"/>
                    <a:pt x="6" y="1"/>
                  </a:cubicBezTo>
                  <a:lnTo>
                    <a:pt x="6" y="23"/>
                  </a:lnTo>
                  <a:close/>
                </a:path>
              </a:pathLst>
            </a:custGeom>
            <a:solidFill>
              <a:srgbClr val="4748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sp>
          <p:nvSpPr>
            <p:cNvPr id="24" name="Rectangle 160">
              <a:extLst>
                <a:ext uri="{FF2B5EF4-FFF2-40B4-BE49-F238E27FC236}">
                  <a16:creationId xmlns:a16="http://schemas.microsoft.com/office/drawing/2014/main" id="{AEB87A54-C1A9-4D88-88E9-8E367FF01C60}"/>
                </a:ext>
              </a:extLst>
            </p:cNvPr>
            <p:cNvSpPr>
              <a:spLocks noChangeArrowheads="1"/>
            </p:cNvSpPr>
            <p:nvPr/>
          </p:nvSpPr>
          <p:spPr bwMode="auto">
            <a:xfrm>
              <a:off x="6951663" y="3273425"/>
              <a:ext cx="44450" cy="115888"/>
            </a:xfrm>
            <a:prstGeom prst="rect">
              <a:avLst/>
            </a:prstGeom>
            <a:solidFill>
              <a:srgbClr val="4748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36"/>
            </a:p>
          </p:txBody>
        </p:sp>
      </p:grpSp>
    </p:spTree>
    <p:extLst>
      <p:ext uri="{BB962C8B-B14F-4D97-AF65-F5344CB8AC3E}">
        <p14:creationId xmlns:p14="http://schemas.microsoft.com/office/powerpoint/2010/main" val="4643382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_Divider (Manu)">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pic>
        <p:nvPicPr>
          <p:cNvPr id="3" name="Picture 2">
            <a:extLst>
              <a:ext uri="{FF2B5EF4-FFF2-40B4-BE49-F238E27FC236}">
                <a16:creationId xmlns:a16="http://schemas.microsoft.com/office/drawing/2014/main" id="{FC488352-25A8-4E82-8644-109F3DBE72D8}"/>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4279"/>
          <a:stretch/>
        </p:blipFill>
        <p:spPr>
          <a:xfrm>
            <a:off x="6155724" y="224509"/>
            <a:ext cx="6279766" cy="5197913"/>
          </a:xfrm>
          <a:prstGeom prst="rect">
            <a:avLst/>
          </a:prstGeom>
        </p:spPr>
      </p:pic>
    </p:spTree>
    <p:extLst>
      <p:ext uri="{BB962C8B-B14F-4D97-AF65-F5344CB8AC3E}">
        <p14:creationId xmlns:p14="http://schemas.microsoft.com/office/powerpoint/2010/main" val="22408049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 Index (Clean)">
    <p:spTree>
      <p:nvGrpSpPr>
        <p:cNvPr id="1" name=""/>
        <p:cNvGrpSpPr/>
        <p:nvPr/>
      </p:nvGrpSpPr>
      <p:grpSpPr>
        <a:xfrm>
          <a:off x="0" y="0"/>
          <a:ext cx="0" cy="0"/>
          <a:chOff x="0" y="0"/>
          <a:chExt cx="0" cy="0"/>
        </a:xfrm>
      </p:grpSpPr>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659741" y="4503983"/>
            <a:ext cx="4310366" cy="2086712"/>
          </a:xfrm>
          <a:prstGeom prst="rect">
            <a:avLst/>
          </a:prstGeom>
        </p:spPr>
        <p:txBody>
          <a:bodyPr lIns="182880" anchor="ctr" anchorCtr="0">
            <a:normAutofit/>
          </a:bodyPr>
          <a:lstStyle>
            <a:lvl1pPr>
              <a:lnSpc>
                <a:spcPct val="110000"/>
              </a:lnSpc>
              <a:spcBef>
                <a:spcPts val="0"/>
              </a:spcBef>
              <a:spcAft>
                <a:spcPts val="1224"/>
              </a:spcAft>
              <a:defRPr sz="204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659740" y="4503983"/>
            <a:ext cx="0" cy="208671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39517717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1_Divider + Index (Viz 1)">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alphaModFix amt="15000"/>
            <a:extLst>
              <a:ext uri="{28A0092B-C50C-407E-A947-70E740481C1C}">
                <a14:useLocalDpi xmlns:a14="http://schemas.microsoft.com/office/drawing/2010/main"/>
              </a:ext>
            </a:extLst>
          </a:blip>
          <a:srcRect/>
          <a:stretch/>
        </p:blipFill>
        <p:spPr>
          <a:xfrm rot="16200000">
            <a:off x="5272614" y="-169339"/>
            <a:ext cx="6994527" cy="7333200"/>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7" name="Text Placeholder 2">
            <a:extLst>
              <a:ext uri="{FF2B5EF4-FFF2-40B4-BE49-F238E27FC236}">
                <a16:creationId xmlns:a16="http://schemas.microsoft.com/office/drawing/2014/main" id="{80C3935E-1AD6-2C48-9FC4-9A48E6D6824E}"/>
              </a:ext>
            </a:extLst>
          </p:cNvPr>
          <p:cNvSpPr>
            <a:spLocks noGrp="1"/>
          </p:cNvSpPr>
          <p:nvPr>
            <p:ph type="body" sz="quarter" idx="30" hasCustomPrompt="1"/>
          </p:nvPr>
        </p:nvSpPr>
        <p:spPr>
          <a:xfrm>
            <a:off x="7659741" y="4503983"/>
            <a:ext cx="4310366" cy="2086712"/>
          </a:xfrm>
          <a:prstGeom prst="rect">
            <a:avLst/>
          </a:prstGeom>
        </p:spPr>
        <p:txBody>
          <a:bodyPr lIns="182880" anchor="ctr" anchorCtr="0">
            <a:normAutofit/>
          </a:bodyPr>
          <a:lstStyle>
            <a:lvl1pPr>
              <a:lnSpc>
                <a:spcPct val="110000"/>
              </a:lnSpc>
              <a:spcBef>
                <a:spcPts val="0"/>
              </a:spcBef>
              <a:spcAft>
                <a:spcPts val="1224"/>
              </a:spcAft>
              <a:defRPr sz="2040" b="0" i="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pPr lvl="0"/>
            <a:r>
              <a:rPr lang="en-US" dirty="0"/>
              <a:t>Contents of this section go here</a:t>
            </a:r>
          </a:p>
        </p:txBody>
      </p:sp>
      <p:cxnSp>
        <p:nvCxnSpPr>
          <p:cNvPr id="12" name="Straight Connector 11">
            <a:extLst>
              <a:ext uri="{FF2B5EF4-FFF2-40B4-BE49-F238E27FC236}">
                <a16:creationId xmlns:a16="http://schemas.microsoft.com/office/drawing/2014/main" id="{3E757CA4-1FCF-A447-967E-3A3240DB80B6}"/>
              </a:ext>
            </a:extLst>
          </p:cNvPr>
          <p:cNvCxnSpPr>
            <a:cxnSpLocks/>
          </p:cNvCxnSpPr>
          <p:nvPr userDrawn="1"/>
        </p:nvCxnSpPr>
        <p:spPr>
          <a:xfrm>
            <a:off x="7659740" y="4503983"/>
            <a:ext cx="0" cy="2086712"/>
          </a:xfrm>
          <a:prstGeom prst="line">
            <a:avLst/>
          </a:prstGeom>
          <a:ln>
            <a:solidFill>
              <a:schemeClr val="accent2"/>
            </a:solidFill>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38A6C5B0-D99B-9745-B65C-48225644DEFD}"/>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4631535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Io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7786E81-E6CB-644F-A2CF-67E98B2C4FFA}"/>
              </a:ext>
            </a:extLst>
          </p:cNvPr>
          <p:cNvPicPr>
            <a:picLocks noChangeAspect="1"/>
          </p:cNvPicPr>
          <p:nvPr userDrawn="1"/>
        </p:nvPicPr>
        <p:blipFill>
          <a:blip r:embed="rId2">
            <a:lum bright="13000"/>
            <a:alphaModFix amt="8000"/>
            <a:extLst>
              <a:ext uri="{28A0092B-C50C-407E-A947-70E740481C1C}">
                <a14:useLocalDpi xmlns:a14="http://schemas.microsoft.com/office/drawing/2010/main"/>
              </a:ext>
            </a:extLst>
          </a:blip>
          <a:stretch>
            <a:fillRect/>
          </a:stretch>
        </p:blipFill>
        <p:spPr>
          <a:xfrm>
            <a:off x="5930186" y="118051"/>
            <a:ext cx="6135371" cy="6567792"/>
          </a:xfrm>
          <a:prstGeom prst="rect">
            <a:avLst/>
          </a:prstGeom>
        </p:spPr>
      </p:pic>
      <p:sp>
        <p:nvSpPr>
          <p:cNvPr id="9" name="Title 13">
            <a:extLst>
              <a:ext uri="{FF2B5EF4-FFF2-40B4-BE49-F238E27FC236}">
                <a16:creationId xmlns:a16="http://schemas.microsoft.com/office/drawing/2014/main" id="{6037461D-632E-404D-BB75-731493EDC066}"/>
              </a:ext>
            </a:extLst>
          </p:cNvPr>
          <p:cNvSpPr>
            <a:spLocks noGrp="1"/>
          </p:cNvSpPr>
          <p:nvPr>
            <p:ph type="title" hasCustomPrompt="1"/>
          </p:nvPr>
        </p:nvSpPr>
        <p:spPr>
          <a:xfrm>
            <a:off x="413770" y="3341830"/>
            <a:ext cx="9379954" cy="1430359"/>
          </a:xfrm>
          <a:prstGeom prst="rect">
            <a:avLst/>
          </a:prstGeom>
        </p:spPr>
        <p:txBody>
          <a:bodyPr lIns="0" anchor="t" anchorCtr="0">
            <a:noAutofit/>
          </a:bodyPr>
          <a:lstStyle>
            <a:lvl1pPr>
              <a:defRPr sz="5507" baseline="0">
                <a:solidFill>
                  <a:schemeClr val="tx1"/>
                </a:solidFill>
              </a:defRPr>
            </a:lvl1pPr>
          </a:lstStyle>
          <a:p>
            <a:r>
              <a:rPr lang="en-US" dirty="0"/>
              <a:t>Divider</a:t>
            </a:r>
          </a:p>
        </p:txBody>
      </p:sp>
      <p:sp>
        <p:nvSpPr>
          <p:cNvPr id="10" name="Shape 78">
            <a:extLst>
              <a:ext uri="{FF2B5EF4-FFF2-40B4-BE49-F238E27FC236}">
                <a16:creationId xmlns:a16="http://schemas.microsoft.com/office/drawing/2014/main" id="{02FD2D8F-4FAF-48C2-B9C9-6D1822EE9549}"/>
              </a:ext>
            </a:extLst>
          </p:cNvPr>
          <p:cNvSpPr txBox="1">
            <a:spLocks noGrp="1"/>
          </p:cNvSpPr>
          <p:nvPr>
            <p:ph type="body" idx="7" hasCustomPrompt="1"/>
          </p:nvPr>
        </p:nvSpPr>
        <p:spPr>
          <a:xfrm>
            <a:off x="472243" y="2642376"/>
            <a:ext cx="8621929" cy="699454"/>
          </a:xfrm>
          <a:prstGeom prst="rect">
            <a:avLst/>
          </a:prstGeom>
        </p:spPr>
        <p:txBody>
          <a:bodyPr vert="horz" lIns="0" tIns="0" rIns="0" bIns="0" rtlCol="0" anchor="b" anchorCtr="0">
            <a:noAutofit/>
          </a:bodyPr>
          <a:lstStyle>
            <a:lvl1pPr marL="466211" indent="-466211">
              <a:buFont typeface="+mj-lt"/>
              <a:buNone/>
              <a:defRPr sz="2448" b="0" i="0" dirty="0">
                <a:solidFill>
                  <a:schemeClr val="accent2"/>
                </a:solidFill>
                <a:latin typeface="Segoe UI Semibold" panose="020B0702040204020203" pitchFamily="34" charset="0"/>
                <a:cs typeface="Segoe UI Semibold" panose="020B0702040204020203" pitchFamily="34" charset="0"/>
              </a:defRPr>
            </a:lvl1pPr>
          </a:lstStyle>
          <a:p>
            <a:pPr marL="0" lvl="0" indent="0"/>
            <a:r>
              <a:rPr lang="en-US" dirty="0"/>
              <a:t>Click to edit Master text styles</a:t>
            </a:r>
          </a:p>
        </p:txBody>
      </p:sp>
      <p:sp>
        <p:nvSpPr>
          <p:cNvPr id="2" name="Slide Number Placeholder 1">
            <a:extLst>
              <a:ext uri="{FF2B5EF4-FFF2-40B4-BE49-F238E27FC236}">
                <a16:creationId xmlns:a16="http://schemas.microsoft.com/office/drawing/2014/main" id="{78DB1D9C-4A07-1A4E-8C31-FDBDD36F1915}"/>
              </a:ext>
            </a:extLst>
          </p:cNvPr>
          <p:cNvSpPr>
            <a:spLocks noGrp="1"/>
          </p:cNvSpPr>
          <p:nvPr>
            <p:ph type="sldNum" sz="quarter" idx="3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Tree>
    <p:extLst>
      <p:ext uri="{BB962C8B-B14F-4D97-AF65-F5344CB8AC3E}">
        <p14:creationId xmlns:p14="http://schemas.microsoft.com/office/powerpoint/2010/main" val="25738048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emo">
    <p:spTree>
      <p:nvGrpSpPr>
        <p:cNvPr id="1" name=""/>
        <p:cNvGrpSpPr/>
        <p:nvPr/>
      </p:nvGrpSpPr>
      <p:grpSpPr>
        <a:xfrm>
          <a:off x="0" y="0"/>
          <a:ext cx="0" cy="0"/>
          <a:chOff x="0" y="0"/>
          <a:chExt cx="0" cy="0"/>
        </a:xfrm>
      </p:grpSpPr>
      <p:sp>
        <p:nvSpPr>
          <p:cNvPr id="19" name="Title 13">
            <a:extLst>
              <a:ext uri="{FF2B5EF4-FFF2-40B4-BE49-F238E27FC236}">
                <a16:creationId xmlns:a16="http://schemas.microsoft.com/office/drawing/2014/main" id="{FB11FEBD-5C2F-4BE7-BB21-A5DB64908724}"/>
              </a:ext>
            </a:extLst>
          </p:cNvPr>
          <p:cNvSpPr>
            <a:spLocks noGrp="1"/>
          </p:cNvSpPr>
          <p:nvPr>
            <p:ph type="title" hasCustomPrompt="1"/>
          </p:nvPr>
        </p:nvSpPr>
        <p:spPr>
          <a:xfrm>
            <a:off x="417347" y="2642377"/>
            <a:ext cx="10814344" cy="1010352"/>
          </a:xfrm>
          <a:prstGeom prst="rect">
            <a:avLst/>
          </a:prstGeom>
        </p:spPr>
        <p:txBody>
          <a:bodyPr lIns="0" anchor="b" anchorCtr="0">
            <a:noAutofit/>
          </a:bodyPr>
          <a:lstStyle>
            <a:lvl1pPr>
              <a:defRPr sz="6119" b="1" i="0" baseline="0">
                <a:solidFill>
                  <a:schemeClr val="tx1"/>
                </a:solidFill>
                <a:latin typeface="Segoe UI Semibold" charset="0"/>
                <a:ea typeface="Segoe UI Semibold" charset="0"/>
                <a:cs typeface="Segoe UI Semibold" charset="0"/>
              </a:defRPr>
            </a:lvl1pPr>
          </a:lstStyle>
          <a:p>
            <a:r>
              <a:rPr lang="en-US" dirty="0"/>
              <a:t>Demo</a:t>
            </a:r>
          </a:p>
        </p:txBody>
      </p:sp>
      <p:sp>
        <p:nvSpPr>
          <p:cNvPr id="24" name="Shape 78">
            <a:extLst>
              <a:ext uri="{FF2B5EF4-FFF2-40B4-BE49-F238E27FC236}">
                <a16:creationId xmlns:a16="http://schemas.microsoft.com/office/drawing/2014/main" id="{BAAE8EAD-16BA-4B71-B2FF-661EA6C64800}"/>
              </a:ext>
            </a:extLst>
          </p:cNvPr>
          <p:cNvSpPr txBox="1">
            <a:spLocks noGrp="1"/>
          </p:cNvSpPr>
          <p:nvPr>
            <p:ph type="body" idx="7" hasCustomPrompt="1"/>
          </p:nvPr>
        </p:nvSpPr>
        <p:spPr>
          <a:xfrm>
            <a:off x="466368" y="3652729"/>
            <a:ext cx="10765324" cy="433227"/>
          </a:xfrm>
          <a:prstGeom prst="rect">
            <a:avLst/>
          </a:prstGeom>
        </p:spPr>
        <p:txBody>
          <a:bodyPr vert="horz" lIns="0" tIns="0" rIns="0" bIns="0" rtlCol="0" anchor="t" anchorCtr="0">
            <a:noAutofit/>
          </a:bodyPr>
          <a:lstStyle>
            <a:lvl1pPr marL="466211" indent="-466211">
              <a:buFont typeface="+mj-lt"/>
              <a:buNone/>
              <a:defRPr sz="2856" b="1" i="0" dirty="0">
                <a:solidFill>
                  <a:schemeClr val="accent2"/>
                </a:solidFill>
                <a:latin typeface="Segoe UI Semibold" charset="0"/>
                <a:ea typeface="Segoe UI Semibold" charset="0"/>
                <a:cs typeface="Segoe UI Semibold" charset="0"/>
              </a:defRPr>
            </a:lvl1pPr>
          </a:lstStyle>
          <a:p>
            <a:pPr marL="0" lvl="0" indent="0"/>
            <a:r>
              <a:rPr lang="en-US" dirty="0"/>
              <a:t>Click to edit Master text styles</a:t>
            </a:r>
          </a:p>
        </p:txBody>
      </p:sp>
      <p:sp>
        <p:nvSpPr>
          <p:cNvPr id="26" name="Text Placeholder 2">
            <a:extLst>
              <a:ext uri="{FF2B5EF4-FFF2-40B4-BE49-F238E27FC236}">
                <a16:creationId xmlns:a16="http://schemas.microsoft.com/office/drawing/2014/main" id="{01413CC7-FF34-4272-956B-B08BCBB287FE}"/>
              </a:ext>
            </a:extLst>
          </p:cNvPr>
          <p:cNvSpPr>
            <a:spLocks noGrp="1"/>
          </p:cNvSpPr>
          <p:nvPr>
            <p:ph type="body" sz="quarter" idx="25" hasCustomPrompt="1"/>
          </p:nvPr>
        </p:nvSpPr>
        <p:spPr>
          <a:xfrm>
            <a:off x="466368" y="5479044"/>
            <a:ext cx="3849592" cy="413326"/>
          </a:xfrm>
          <a:prstGeom prst="rect">
            <a:avLst/>
          </a:prstGeom>
        </p:spPr>
        <p:txBody>
          <a:bodyPr/>
          <a:lstStyle>
            <a:lvl1pPr>
              <a:defRPr sz="2856" b="1" i="0">
                <a:solidFill>
                  <a:schemeClr val="tx1"/>
                </a:solidFill>
                <a:latin typeface="Segoe UI Semibold" charset="0"/>
                <a:ea typeface="Segoe UI Semibold" charset="0"/>
                <a:cs typeface="Segoe UI Semibold" charset="0"/>
              </a:defRPr>
            </a:lvl1pPr>
          </a:lstStyle>
          <a:p>
            <a:pPr lvl="0"/>
            <a:r>
              <a:rPr lang="en-US" dirty="0"/>
              <a:t>Speaker</a:t>
            </a:r>
          </a:p>
        </p:txBody>
      </p:sp>
      <p:sp>
        <p:nvSpPr>
          <p:cNvPr id="27" name="Text Placeholder 2">
            <a:extLst>
              <a:ext uri="{FF2B5EF4-FFF2-40B4-BE49-F238E27FC236}">
                <a16:creationId xmlns:a16="http://schemas.microsoft.com/office/drawing/2014/main" id="{7FC9AA33-9990-4126-B01B-6E5F8AB46A1D}"/>
              </a:ext>
            </a:extLst>
          </p:cNvPr>
          <p:cNvSpPr>
            <a:spLocks noGrp="1"/>
          </p:cNvSpPr>
          <p:nvPr>
            <p:ph type="body" sz="quarter" idx="26" hasCustomPrompt="1"/>
          </p:nvPr>
        </p:nvSpPr>
        <p:spPr>
          <a:xfrm>
            <a:off x="466368" y="5953235"/>
            <a:ext cx="3849592" cy="336578"/>
          </a:xfrm>
          <a:prstGeom prst="rect">
            <a:avLst/>
          </a:prstGeom>
        </p:spPr>
        <p:txBody>
          <a:bodyPr anchor="b"/>
          <a:lstStyle>
            <a:lvl1pPr>
              <a:defRPr sz="2040" b="0" i="0">
                <a:solidFill>
                  <a:schemeClr val="tx1"/>
                </a:solidFill>
                <a:latin typeface="Segoe UI" charset="0"/>
                <a:ea typeface="Segoe UI" charset="0"/>
                <a:cs typeface="Segoe UI" charset="0"/>
              </a:defRPr>
            </a:lvl1pPr>
          </a:lstStyle>
          <a:p>
            <a:pPr lvl="0"/>
            <a:r>
              <a:rPr lang="en-US" dirty="0"/>
              <a:t>Speaker title</a:t>
            </a:r>
          </a:p>
        </p:txBody>
      </p:sp>
      <p:sp>
        <p:nvSpPr>
          <p:cNvPr id="2" name="Slide Number Placeholder 1">
            <a:extLst>
              <a:ext uri="{FF2B5EF4-FFF2-40B4-BE49-F238E27FC236}">
                <a16:creationId xmlns:a16="http://schemas.microsoft.com/office/drawing/2014/main" id="{FB2C2356-D61D-0A43-A1C6-D11A93A3A509}"/>
              </a:ext>
            </a:extLst>
          </p:cNvPr>
          <p:cNvSpPr>
            <a:spLocks noGrp="1"/>
          </p:cNvSpPr>
          <p:nvPr>
            <p:ph type="sldNum" sz="quarter" idx="27"/>
          </p:nvPr>
        </p:nvSpPr>
        <p:spPr/>
        <p:txBody>
          <a:bodyPr/>
          <a:lstStyle/>
          <a:p>
            <a:fld id="{529AFA16-AEC4-7D4A-82F3-BDAE8E49079E}" type="slidenum">
              <a:rPr lang="en-US" smtClean="0"/>
              <a:pPr/>
              <a:t>‹#›</a:t>
            </a:fld>
            <a:endParaRPr lang="en-US"/>
          </a:p>
        </p:txBody>
      </p:sp>
      <p:sp>
        <p:nvSpPr>
          <p:cNvPr id="8" name="MSIPCM914a47ef9da007a5f5ca1e01" descr="{&quot;HashCode&quot;:-1634785317,&quot;Placement&quot;:&quot;Footer&quot;,&quot;Top&quot;:519.343,&quot;Left&quot;:0.0,&quot;SlideWidth&quot;:960,&quot;SlideHeight&quot;:540}">
            <a:extLst>
              <a:ext uri="{FF2B5EF4-FFF2-40B4-BE49-F238E27FC236}">
                <a16:creationId xmlns:a16="http://schemas.microsoft.com/office/drawing/2014/main" id="{5A3DB5A4-3B39-4F7C-A696-23A2A8A963EE}"/>
              </a:ext>
            </a:extLst>
          </p:cNvPr>
          <p:cNvSpPr txBox="1"/>
          <p:nvPr userDrawn="1"/>
        </p:nvSpPr>
        <p:spPr>
          <a:xfrm>
            <a:off x="0" y="6780696"/>
            <a:ext cx="2166441" cy="160091"/>
          </a:xfrm>
          <a:prstGeom prst="rect">
            <a:avLst/>
          </a:prstGeom>
        </p:spPr>
        <p:txBody>
          <a:bodyPr vert="horz" wrap="square" lIns="0" tIns="0" rIns="0" bIns="0" rtlCol="0" anchor="ctr" anchorCtr="1">
            <a:spAutoFit/>
          </a:bodyPr>
          <a:lstStyle/>
          <a:p>
            <a:pPr algn="l">
              <a:spcBef>
                <a:spcPts val="0"/>
              </a:spcBef>
              <a:spcAft>
                <a:spcPts val="0"/>
              </a:spcAft>
            </a:pPr>
            <a:r>
              <a:rPr lang="en-US" sz="1020">
                <a:solidFill>
                  <a:schemeClr val="accent6"/>
                </a:solidFill>
                <a:latin typeface="Calibri" panose="020F0502020204030204" pitchFamily="34" charset="0"/>
              </a:rPr>
              <a:t>Classified as Microsoft Confidential</a:t>
            </a:r>
          </a:p>
        </p:txBody>
      </p:sp>
    </p:spTree>
    <p:extLst>
      <p:ext uri="{BB962C8B-B14F-4D97-AF65-F5344CB8AC3E}">
        <p14:creationId xmlns:p14="http://schemas.microsoft.com/office/powerpoint/2010/main" val="2584353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s! | Q+A | Contact | Resources">
    <p:spTree>
      <p:nvGrpSpPr>
        <p:cNvPr id="1" name=""/>
        <p:cNvGrpSpPr/>
        <p:nvPr/>
      </p:nvGrpSpPr>
      <p:grpSpPr>
        <a:xfrm>
          <a:off x="0" y="0"/>
          <a:ext cx="0" cy="0"/>
          <a:chOff x="0" y="0"/>
          <a:chExt cx="0" cy="0"/>
        </a:xfrm>
      </p:grpSpPr>
      <p:sp>
        <p:nvSpPr>
          <p:cNvPr id="5" name="Footer Placeholder 6" hidden="1"/>
          <p:cNvSpPr txBox="1">
            <a:spLocks/>
          </p:cNvSpPr>
          <p:nvPr userDrawn="1"/>
        </p:nvSpPr>
        <p:spPr>
          <a:xfrm>
            <a:off x="10740594" y="6683657"/>
            <a:ext cx="1697051" cy="31086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16">
                <a:solidFill>
                  <a:srgbClr val="666666"/>
                </a:solidFill>
              </a:rPr>
              <a:t>MICROSOFT CONFIDENTIAL</a:t>
            </a:r>
          </a:p>
        </p:txBody>
      </p:sp>
      <p:sp>
        <p:nvSpPr>
          <p:cNvPr id="8" name="Content Placeholder 7"/>
          <p:cNvSpPr>
            <a:spLocks noGrp="1"/>
          </p:cNvSpPr>
          <p:nvPr>
            <p:ph sz="quarter" idx="10" hasCustomPrompt="1"/>
          </p:nvPr>
        </p:nvSpPr>
        <p:spPr>
          <a:xfrm>
            <a:off x="6218237" y="1204613"/>
            <a:ext cx="5751871" cy="5012743"/>
          </a:xfrm>
        </p:spPr>
        <p:txBody>
          <a:bodyPr lIns="274320" tIns="0" rIns="0" anchor="ctr" anchorCtr="0">
            <a:normAutofit/>
          </a:bodyPr>
          <a:lstStyle>
            <a:lvl1pPr>
              <a:spcAft>
                <a:spcPts val="612"/>
              </a:spcAft>
              <a:defRPr b="1" i="0">
                <a:latin typeface="Segoe UI Semibold" charset="0"/>
                <a:ea typeface="Segoe UI Semibold" charset="0"/>
                <a:cs typeface="Segoe UI Semibold" charset="0"/>
              </a:defRPr>
            </a:lvl1pPr>
            <a:lvl2pPr>
              <a:spcAft>
                <a:spcPts val="612"/>
              </a:spcAft>
              <a:buClrTx/>
              <a:defRPr sz="2040">
                <a:solidFill>
                  <a:schemeClr val="tx1"/>
                </a:solidFill>
              </a:defRPr>
            </a:lvl2pPr>
            <a:lvl3pPr>
              <a:spcAft>
                <a:spcPts val="612"/>
              </a:spcAft>
              <a:buClrTx/>
              <a:defRPr sz="2040">
                <a:solidFill>
                  <a:schemeClr val="tx1"/>
                </a:solidFill>
              </a:defRPr>
            </a:lvl3pPr>
            <a:lvl4pPr>
              <a:spcAft>
                <a:spcPts val="612"/>
              </a:spcAft>
              <a:buClrTx/>
              <a:defRPr sz="2040">
                <a:solidFill>
                  <a:schemeClr val="tx1"/>
                </a:solidFill>
              </a:defRPr>
            </a:lvl4pPr>
            <a:lvl5pPr>
              <a:spcAft>
                <a:spcPts val="612"/>
              </a:spcAft>
              <a:buClrTx/>
              <a:defRPr sz="1428" b="0" i="0">
                <a:solidFill>
                  <a:srgbClr val="D2D2D2"/>
                </a:solidFill>
                <a:latin typeface="Segoe UI" charset="0"/>
                <a:ea typeface="Segoe UI" charset="0"/>
                <a:cs typeface="Segoe U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Title 2"/>
          <p:cNvSpPr>
            <a:spLocks noGrp="1"/>
          </p:cNvSpPr>
          <p:nvPr>
            <p:ph type="title" hasCustomPrompt="1"/>
          </p:nvPr>
        </p:nvSpPr>
        <p:spPr>
          <a:xfrm>
            <a:off x="466368" y="466302"/>
            <a:ext cx="5751870" cy="738311"/>
          </a:xfrm>
        </p:spPr>
        <p:txBody>
          <a:bodyPr/>
          <a:lstStyle>
            <a:lvl1pPr>
              <a:defRPr b="1" i="0">
                <a:latin typeface="Segoe UI Semibold" charset="0"/>
                <a:ea typeface="Segoe UI Semibold" charset="0"/>
                <a:cs typeface="Segoe UI Semibold" charset="0"/>
              </a:defRPr>
            </a:lvl1pPr>
          </a:lstStyle>
          <a:p>
            <a:r>
              <a:rPr lang="en-US" sz="4488" b="1" i="0" dirty="0">
                <a:solidFill>
                  <a:schemeClr val="tx1"/>
                </a:solidFill>
                <a:latin typeface="Segoe UI Semibold" charset="0"/>
                <a:ea typeface="Segoe UI Semibold" charset="0"/>
                <a:cs typeface="Segoe UI Semibold" charset="0"/>
              </a:rPr>
              <a:t>Q+A</a:t>
            </a:r>
            <a:r>
              <a:rPr lang="en-US" sz="4488" b="1" i="0" baseline="0" dirty="0">
                <a:solidFill>
                  <a:schemeClr val="tx1"/>
                </a:solidFill>
                <a:latin typeface="Segoe UI Semibold" charset="0"/>
                <a:ea typeface="Segoe UI Semibold" charset="0"/>
                <a:cs typeface="Segoe UI Semibold" charset="0"/>
              </a:rPr>
              <a:t> </a:t>
            </a:r>
            <a:r>
              <a:rPr lang="en-US" sz="4488" b="1" i="0" baseline="0" dirty="0">
                <a:solidFill>
                  <a:schemeClr val="accent2"/>
                </a:solidFill>
                <a:latin typeface="Segoe UI Semibold" charset="0"/>
                <a:ea typeface="Segoe UI Semibold" charset="0"/>
                <a:cs typeface="Segoe UI Semibold" charset="0"/>
              </a:rPr>
              <a:t>|</a:t>
            </a:r>
            <a:r>
              <a:rPr lang="en-US" sz="4488" b="1" i="0" baseline="0" dirty="0">
                <a:solidFill>
                  <a:schemeClr val="tx2"/>
                </a:solidFill>
                <a:latin typeface="Segoe UI Semibold" charset="0"/>
                <a:ea typeface="Segoe UI Semibold" charset="0"/>
                <a:cs typeface="Segoe UI Semibold" charset="0"/>
              </a:rPr>
              <a:t> </a:t>
            </a:r>
            <a:r>
              <a:rPr lang="en-US" sz="4488" b="1" i="0" baseline="0" dirty="0">
                <a:solidFill>
                  <a:schemeClr val="tx1"/>
                </a:solidFill>
                <a:latin typeface="Segoe UI Semibold" charset="0"/>
                <a:ea typeface="Segoe UI Semibold" charset="0"/>
                <a:cs typeface="Segoe UI Semibold" charset="0"/>
              </a:rPr>
              <a:t>Thank you!</a:t>
            </a:r>
            <a:endParaRPr lang="en-US" sz="4488" b="1" i="0" dirty="0">
              <a:solidFill>
                <a:schemeClr val="tx1"/>
              </a:solidFill>
              <a:latin typeface="Segoe UI Semibold" charset="0"/>
              <a:ea typeface="Segoe UI Semibold" charset="0"/>
              <a:cs typeface="Segoe UI Semibold" charset="0"/>
            </a:endParaRPr>
          </a:p>
        </p:txBody>
      </p:sp>
      <p:cxnSp>
        <p:nvCxnSpPr>
          <p:cNvPr id="4" name="Straight Connector 3"/>
          <p:cNvCxnSpPr>
            <a:cxnSpLocks/>
          </p:cNvCxnSpPr>
          <p:nvPr userDrawn="1"/>
        </p:nvCxnSpPr>
        <p:spPr>
          <a:xfrm>
            <a:off x="6218238" y="1204613"/>
            <a:ext cx="0" cy="5012743"/>
          </a:xfrm>
          <a:prstGeom prst="line">
            <a:avLst/>
          </a:prstGeom>
          <a:ln>
            <a:solidFill>
              <a:schemeClr val="accent2"/>
            </a:solidFill>
          </a:ln>
        </p:spPr>
        <p:style>
          <a:lnRef idx="2">
            <a:schemeClr val="accent3"/>
          </a:lnRef>
          <a:fillRef idx="0">
            <a:schemeClr val="accent3"/>
          </a:fillRef>
          <a:effectRef idx="1">
            <a:schemeClr val="accent3"/>
          </a:effectRef>
          <a:fontRef idx="minor">
            <a:schemeClr val="tx1"/>
          </a:fontRef>
        </p:style>
      </p:cxnSp>
      <p:sp>
        <p:nvSpPr>
          <p:cNvPr id="2" name="Slide Number Placeholder 1">
            <a:extLst>
              <a:ext uri="{FF2B5EF4-FFF2-40B4-BE49-F238E27FC236}">
                <a16:creationId xmlns:a16="http://schemas.microsoft.com/office/drawing/2014/main" id="{5F8DABAB-52C7-7E48-B9B1-C0740F8CB39D}"/>
              </a:ext>
            </a:extLst>
          </p:cNvPr>
          <p:cNvSpPr>
            <a:spLocks noGrp="1"/>
          </p:cNvSpPr>
          <p:nvPr>
            <p:ph type="sldNum" sz="quarter" idx="11"/>
          </p:nvPr>
        </p:nvSpPr>
        <p:spPr>
          <a:xfrm>
            <a:off x="11231691" y="6570756"/>
            <a:ext cx="1203799" cy="423769"/>
          </a:xfrm>
          <a:prstGeom prst="rect">
            <a:avLst/>
          </a:prstGeom>
        </p:spPr>
        <p:txBody>
          <a:bodyPr/>
          <a:lstStyle/>
          <a:p>
            <a:fld id="{529AFA16-AEC4-7D4A-82F3-BDAE8E49079E}" type="slidenum">
              <a:rPr lang="en-US" smtClean="0"/>
              <a:pPr/>
              <a:t>‹#›</a:t>
            </a:fld>
            <a:endParaRPr lang="en-US"/>
          </a:p>
        </p:txBody>
      </p:sp>
      <p:sp>
        <p:nvSpPr>
          <p:cNvPr id="7" name="Text Placeholder 2">
            <a:extLst>
              <a:ext uri="{FF2B5EF4-FFF2-40B4-BE49-F238E27FC236}">
                <a16:creationId xmlns:a16="http://schemas.microsoft.com/office/drawing/2014/main" id="{9B3359C7-D4E2-44EB-BFB9-83B13AD0909F}"/>
              </a:ext>
            </a:extLst>
          </p:cNvPr>
          <p:cNvSpPr>
            <a:spLocks noGrp="1"/>
          </p:cNvSpPr>
          <p:nvPr>
            <p:ph type="body" sz="quarter" idx="24" hasCustomPrompt="1"/>
          </p:nvPr>
        </p:nvSpPr>
        <p:spPr>
          <a:xfrm>
            <a:off x="466368" y="5255178"/>
            <a:ext cx="3583760" cy="481089"/>
          </a:xfrm>
        </p:spPr>
        <p:txBody>
          <a:bodyPr/>
          <a:lstStyle>
            <a:lvl1pPr>
              <a:defRPr sz="2448" b="1" i="0">
                <a:latin typeface="Segoe UI Semibold" charset="0"/>
                <a:ea typeface="Segoe UI Semibold" charset="0"/>
                <a:cs typeface="Segoe UI Semibold" charset="0"/>
              </a:defRPr>
            </a:lvl1pPr>
          </a:lstStyle>
          <a:p>
            <a:pPr lvl="0"/>
            <a:r>
              <a:rPr lang="en-US" dirty="0"/>
              <a:t>Speaker</a:t>
            </a:r>
          </a:p>
        </p:txBody>
      </p:sp>
      <p:sp>
        <p:nvSpPr>
          <p:cNvPr id="9" name="Text Placeholder 2">
            <a:extLst>
              <a:ext uri="{FF2B5EF4-FFF2-40B4-BE49-F238E27FC236}">
                <a16:creationId xmlns:a16="http://schemas.microsoft.com/office/drawing/2014/main" id="{425D7F76-CA4B-43EC-AC3B-BA75576CA8FA}"/>
              </a:ext>
            </a:extLst>
          </p:cNvPr>
          <p:cNvSpPr>
            <a:spLocks noGrp="1"/>
          </p:cNvSpPr>
          <p:nvPr>
            <p:ph type="body" sz="quarter" idx="25" hasCustomPrompt="1"/>
          </p:nvPr>
        </p:nvSpPr>
        <p:spPr>
          <a:xfrm>
            <a:off x="466367" y="5736267"/>
            <a:ext cx="3583760" cy="481089"/>
          </a:xfrm>
        </p:spPr>
        <p:txBody>
          <a:bodyPr/>
          <a:lstStyle>
            <a:lvl1pPr>
              <a:defRPr sz="2040" b="0" i="0">
                <a:solidFill>
                  <a:schemeClr val="tx1"/>
                </a:solidFill>
                <a:latin typeface="Segoe UI" charset="0"/>
                <a:ea typeface="Segoe UI" charset="0"/>
                <a:cs typeface="Segoe UI" charset="0"/>
              </a:defRPr>
            </a:lvl1pPr>
          </a:lstStyle>
          <a:p>
            <a:pPr lvl="0"/>
            <a:r>
              <a:rPr lang="en-US"/>
              <a:t>Speaker title</a:t>
            </a:r>
          </a:p>
        </p:txBody>
      </p:sp>
    </p:spTree>
    <p:extLst>
      <p:ext uri="{BB962C8B-B14F-4D97-AF65-F5344CB8AC3E}">
        <p14:creationId xmlns:p14="http://schemas.microsoft.com/office/powerpoint/2010/main" val="2308119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EF1F35B-B1F5-4D3A-92D9-45961D4C2C77}"/>
              </a:ext>
            </a:extLst>
          </p:cNvPr>
          <p:cNvSpPr/>
          <p:nvPr userDrawn="1"/>
        </p:nvSpPr>
        <p:spPr>
          <a:xfrm>
            <a:off x="0" y="-1"/>
            <a:ext cx="12436476" cy="6994526"/>
          </a:xfrm>
          <a:prstGeom prst="rect">
            <a:avLst/>
          </a:prstGeom>
          <a:solidFill>
            <a:srgbClr val="4142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621E323D-1685-4086-B629-D97E1F2308CD}"/>
              </a:ext>
            </a:extLst>
          </p:cNvPr>
          <p:cNvGrpSpPr/>
          <p:nvPr userDrawn="1"/>
        </p:nvGrpSpPr>
        <p:grpSpPr>
          <a:xfrm>
            <a:off x="7471194" y="248760"/>
            <a:ext cx="4707554" cy="4707554"/>
            <a:chOff x="6012021" y="3296761"/>
            <a:chExt cx="397193" cy="397193"/>
          </a:xfrm>
          <a:solidFill>
            <a:srgbClr val="646464"/>
          </a:solidFill>
        </p:grpSpPr>
        <p:sp>
          <p:nvSpPr>
            <p:cNvPr id="10" name="Freeform: Shape 9">
              <a:extLst>
                <a:ext uri="{FF2B5EF4-FFF2-40B4-BE49-F238E27FC236}">
                  <a16:creationId xmlns:a16="http://schemas.microsoft.com/office/drawing/2014/main" id="{0A8B9148-9728-45CB-86D5-1C6D86678295}"/>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2AA28E8-0501-4D4C-AD8D-C632FEA7B279}"/>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2E6BB6-2783-4A22-BFFA-F870CF94F246}"/>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25756C9-E867-48D5-B1F1-E4ABF1E32DCB}"/>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2B16421-0EF4-423F-8BC3-E076FAA1246F}"/>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1253455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End (Data Viz)">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19900" y="2895979"/>
            <a:ext cx="4002972" cy="1630325"/>
          </a:xfrm>
          <a:prstGeom prst="rect">
            <a:avLst/>
          </a:prstGeom>
        </p:spPr>
      </p:pic>
      <p:sp>
        <p:nvSpPr>
          <p:cNvPr id="5" name="Rectangle 2">
            <a:extLst>
              <a:ext uri="{FF2B5EF4-FFF2-40B4-BE49-F238E27FC236}">
                <a16:creationId xmlns:a16="http://schemas.microsoft.com/office/drawing/2014/main" id="{0CD2D2BF-BCAB-4D60-84D5-268B210223FA}"/>
              </a:ext>
            </a:extLst>
          </p:cNvPr>
          <p:cNvSpPr>
            <a:spLocks noChangeArrowheads="1"/>
          </p:cNvSpPr>
          <p:nvPr userDrawn="1"/>
        </p:nvSpPr>
        <p:spPr bwMode="auto">
          <a:xfrm>
            <a:off x="386612" y="6333866"/>
            <a:ext cx="5850551" cy="254262"/>
          </a:xfrm>
          <a:prstGeom prst="rect">
            <a:avLst/>
          </a:prstGeom>
          <a:noFill/>
          <a:ln w="9525">
            <a:noFill/>
            <a:miter lim="800000"/>
            <a:headEnd/>
            <a:tailEnd/>
          </a:ln>
        </p:spPr>
        <p:txBody>
          <a:bodyPr wrap="square">
            <a:spAutoFit/>
          </a:bodyPr>
          <a:lstStyle/>
          <a:p>
            <a:pPr marL="0" lvl="1" defTabSz="932278">
              <a:defRPr/>
            </a:pPr>
            <a:r>
              <a:rPr lang="en-US" sz="1020" b="0" i="0" dirty="0">
                <a:solidFill>
                  <a:schemeClr val="tx1"/>
                </a:solidFill>
                <a:latin typeface="Segoe UI" charset="0"/>
                <a:ea typeface="Segoe UI" charset="0"/>
                <a:cs typeface="Segoe UI" charset="0"/>
              </a:rPr>
              <a:t>© Copyright Microsoft Corporation. All rights reserved.</a:t>
            </a:r>
          </a:p>
        </p:txBody>
      </p:sp>
      <p:pic>
        <p:nvPicPr>
          <p:cNvPr id="4" name="Picture 3"/>
          <p:cNvPicPr>
            <a:picLocks noChangeAspect="1"/>
          </p:cNvPicPr>
          <p:nvPr userDrawn="1"/>
        </p:nvPicPr>
        <p:blipFill>
          <a:blip r:embed="rId3">
            <a:lum bright="13000"/>
            <a:alphaModFix amt="8000"/>
            <a:extLst>
              <a:ext uri="{28A0092B-C50C-407E-A947-70E740481C1C}">
                <a14:useLocalDpi xmlns:a14="http://schemas.microsoft.com/office/drawing/2010/main"/>
              </a:ext>
            </a:extLst>
          </a:blip>
          <a:stretch>
            <a:fillRect/>
          </a:stretch>
        </p:blipFill>
        <p:spPr>
          <a:xfrm rot="17100000">
            <a:off x="6058175" y="-191875"/>
            <a:ext cx="6134500" cy="6568723"/>
          </a:xfrm>
          <a:prstGeom prst="rect">
            <a:avLst/>
          </a:prstGeom>
        </p:spPr>
      </p:pic>
    </p:spTree>
    <p:extLst>
      <p:ext uri="{BB962C8B-B14F-4D97-AF65-F5344CB8AC3E}">
        <p14:creationId xmlns:p14="http://schemas.microsoft.com/office/powerpoint/2010/main" val="755373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End (Clean)">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4C959DC-72E4-47D6-8569-7330C93B1929}"/>
              </a:ext>
            </a:extLst>
          </p:cNvPr>
          <p:cNvSpPr>
            <a:spLocks noChangeArrowheads="1"/>
          </p:cNvSpPr>
          <p:nvPr userDrawn="1"/>
        </p:nvSpPr>
        <p:spPr bwMode="auto">
          <a:xfrm>
            <a:off x="386612" y="6333866"/>
            <a:ext cx="5850551" cy="254262"/>
          </a:xfrm>
          <a:prstGeom prst="rect">
            <a:avLst/>
          </a:prstGeom>
          <a:noFill/>
          <a:ln w="9525">
            <a:noFill/>
            <a:miter lim="800000"/>
            <a:headEnd/>
            <a:tailEnd/>
          </a:ln>
        </p:spPr>
        <p:txBody>
          <a:bodyPr wrap="square">
            <a:spAutoFit/>
          </a:bodyPr>
          <a:lstStyle/>
          <a:p>
            <a:pPr marL="0" lvl="1" defTabSz="932278">
              <a:defRPr/>
            </a:pPr>
            <a:r>
              <a:rPr lang="en-US" sz="1020" b="0" i="0" dirty="0">
                <a:solidFill>
                  <a:schemeClr val="tx1"/>
                </a:solidFill>
                <a:latin typeface="Segoe UI" charset="0"/>
                <a:ea typeface="Segoe UI" charset="0"/>
                <a:cs typeface="Segoe UI" charset="0"/>
              </a:rPr>
              <a:t>© Copyright Microsoft Corporation. All rights reserved.</a:t>
            </a:r>
          </a:p>
        </p:txBody>
      </p:sp>
      <p:pic>
        <p:nvPicPr>
          <p:cNvPr id="5" name="Picture 4">
            <a:extLst>
              <a:ext uri="{FF2B5EF4-FFF2-40B4-BE49-F238E27FC236}">
                <a16:creationId xmlns:a16="http://schemas.microsoft.com/office/drawing/2014/main" id="{9BA4684F-B256-4B3D-8CF8-E3919E085680}"/>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19900" y="2895979"/>
            <a:ext cx="4002972" cy="1630325"/>
          </a:xfrm>
          <a:prstGeom prst="rect">
            <a:avLst/>
          </a:prstGeom>
        </p:spPr>
      </p:pic>
    </p:spTree>
    <p:extLst>
      <p:ext uri="{BB962C8B-B14F-4D97-AF65-F5344CB8AC3E}">
        <p14:creationId xmlns:p14="http://schemas.microsoft.com/office/powerpoint/2010/main" val="8151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velop_Worlflow">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69B87B-DE01-4135-985D-70A40AB6B12E}"/>
              </a:ext>
            </a:extLst>
          </p:cNvPr>
          <p:cNvSpPr txBox="1"/>
          <p:nvPr userDrawn="1"/>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High </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productivity</a:t>
            </a:r>
          </a:p>
        </p:txBody>
      </p:sp>
      <p:sp>
        <p:nvSpPr>
          <p:cNvPr id="8" name="Rectangle 7">
            <a:extLst>
              <a:ext uri="{FF2B5EF4-FFF2-40B4-BE49-F238E27FC236}">
                <a16:creationId xmlns:a16="http://schemas.microsoft.com/office/drawing/2014/main" id="{2CF40BDE-9E68-4E4C-AF22-67BB96828421}"/>
              </a:ext>
            </a:extLst>
          </p:cNvPr>
          <p:cNvSpPr/>
          <p:nvPr userDrawn="1"/>
        </p:nvSpPr>
        <p:spPr>
          <a:xfrm>
            <a:off x="349624" y="3000092"/>
            <a:ext cx="2738350"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Built-in capabilities to automate rapid develop-build-deploy-monitor loop</a:t>
            </a:r>
          </a:p>
        </p:txBody>
      </p:sp>
      <p:cxnSp>
        <p:nvCxnSpPr>
          <p:cNvPr id="9" name="Straight Connector 8">
            <a:extLst>
              <a:ext uri="{FF2B5EF4-FFF2-40B4-BE49-F238E27FC236}">
                <a16:creationId xmlns:a16="http://schemas.microsoft.com/office/drawing/2014/main" id="{83628787-2888-4814-96CE-671D15243576}"/>
              </a:ext>
            </a:extLst>
          </p:cNvPr>
          <p:cNvCxnSpPr>
            <a:cxnSpLocks/>
          </p:cNvCxnSpPr>
          <p:nvPr userDrawn="1"/>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402124-E25F-44D0-B2E9-82EF72F430D7}"/>
              </a:ext>
            </a:extLst>
          </p:cNvPr>
          <p:cNvSpPr/>
          <p:nvPr userDrawn="1"/>
        </p:nvSpPr>
        <p:spPr>
          <a:xfrm>
            <a:off x="349624" y="3799979"/>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Develop</a:t>
            </a:r>
            <a:endParaRPr lang="en-US" sz="1200" kern="0" dirty="0">
              <a:solidFill>
                <a:srgbClr val="797979"/>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FB3ED18D-3C6E-4D8B-AF93-E01200C7C8EA}"/>
              </a:ext>
            </a:extLst>
          </p:cNvPr>
          <p:cNvSpPr/>
          <p:nvPr userDrawn="1"/>
        </p:nvSpPr>
        <p:spPr>
          <a:xfrm>
            <a:off x="349624" y="4269755"/>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Build</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F4F2E2DF-16E4-4CD5-ABA1-BDB005691DF3}"/>
              </a:ext>
            </a:extLst>
          </p:cNvPr>
          <p:cNvSpPr/>
          <p:nvPr userDrawn="1"/>
        </p:nvSpPr>
        <p:spPr>
          <a:xfrm>
            <a:off x="349624" y="4739531"/>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Deploy</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95F243BE-C724-451F-8245-48F60AE15510}"/>
              </a:ext>
            </a:extLst>
          </p:cNvPr>
          <p:cNvSpPr/>
          <p:nvPr userDrawn="1"/>
        </p:nvSpPr>
        <p:spPr>
          <a:xfrm>
            <a:off x="349624" y="5209307"/>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Monitor</a:t>
            </a:r>
            <a:endParaRPr lang="en-US" sz="1200" kern="0" dirty="0">
              <a:solidFill>
                <a:srgbClr val="D9D9D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45959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ild_Workflow">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69B87B-DE01-4135-985D-70A40AB6B12E}"/>
              </a:ext>
            </a:extLst>
          </p:cNvPr>
          <p:cNvSpPr txBox="1"/>
          <p:nvPr userDrawn="1"/>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High </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productivity</a:t>
            </a:r>
          </a:p>
        </p:txBody>
      </p:sp>
      <p:sp>
        <p:nvSpPr>
          <p:cNvPr id="8" name="Rectangle 7">
            <a:extLst>
              <a:ext uri="{FF2B5EF4-FFF2-40B4-BE49-F238E27FC236}">
                <a16:creationId xmlns:a16="http://schemas.microsoft.com/office/drawing/2014/main" id="{2CF40BDE-9E68-4E4C-AF22-67BB96828421}"/>
              </a:ext>
            </a:extLst>
          </p:cNvPr>
          <p:cNvSpPr/>
          <p:nvPr userDrawn="1"/>
        </p:nvSpPr>
        <p:spPr>
          <a:xfrm>
            <a:off x="349624" y="3000092"/>
            <a:ext cx="2738350"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Built-in capabilities to automate rapid develop-build-deploy-monitor loop</a:t>
            </a:r>
          </a:p>
        </p:txBody>
      </p:sp>
      <p:cxnSp>
        <p:nvCxnSpPr>
          <p:cNvPr id="9" name="Straight Connector 8">
            <a:extLst>
              <a:ext uri="{FF2B5EF4-FFF2-40B4-BE49-F238E27FC236}">
                <a16:creationId xmlns:a16="http://schemas.microsoft.com/office/drawing/2014/main" id="{83628787-2888-4814-96CE-671D15243576}"/>
              </a:ext>
            </a:extLst>
          </p:cNvPr>
          <p:cNvCxnSpPr>
            <a:cxnSpLocks/>
          </p:cNvCxnSpPr>
          <p:nvPr userDrawn="1"/>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402124-E25F-44D0-B2E9-82EF72F430D7}"/>
              </a:ext>
            </a:extLst>
          </p:cNvPr>
          <p:cNvSpPr/>
          <p:nvPr userDrawn="1"/>
        </p:nvSpPr>
        <p:spPr>
          <a:xfrm>
            <a:off x="349624" y="3799979"/>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Develop</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FB3ED18D-3C6E-4D8B-AF93-E01200C7C8EA}"/>
              </a:ext>
            </a:extLst>
          </p:cNvPr>
          <p:cNvSpPr/>
          <p:nvPr userDrawn="1"/>
        </p:nvSpPr>
        <p:spPr>
          <a:xfrm>
            <a:off x="349624" y="4269755"/>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Build</a:t>
            </a:r>
            <a:endParaRPr lang="en-US" sz="1200" kern="0" dirty="0">
              <a:solidFill>
                <a:srgbClr val="797979"/>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F4F2E2DF-16E4-4CD5-ABA1-BDB005691DF3}"/>
              </a:ext>
            </a:extLst>
          </p:cNvPr>
          <p:cNvSpPr/>
          <p:nvPr userDrawn="1"/>
        </p:nvSpPr>
        <p:spPr>
          <a:xfrm>
            <a:off x="349624" y="4739531"/>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Deploy</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95F243BE-C724-451F-8245-48F60AE15510}"/>
              </a:ext>
            </a:extLst>
          </p:cNvPr>
          <p:cNvSpPr/>
          <p:nvPr userDrawn="1"/>
        </p:nvSpPr>
        <p:spPr>
          <a:xfrm>
            <a:off x="349624" y="5209307"/>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Monitor</a:t>
            </a:r>
            <a:endParaRPr lang="en-US" sz="1200" kern="0" dirty="0">
              <a:solidFill>
                <a:srgbClr val="D9D9D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8924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ploy_Workflow">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69B87B-DE01-4135-985D-70A40AB6B12E}"/>
              </a:ext>
            </a:extLst>
          </p:cNvPr>
          <p:cNvSpPr txBox="1"/>
          <p:nvPr userDrawn="1"/>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High </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productivity</a:t>
            </a:r>
          </a:p>
        </p:txBody>
      </p:sp>
      <p:sp>
        <p:nvSpPr>
          <p:cNvPr id="8" name="Rectangle 7">
            <a:extLst>
              <a:ext uri="{FF2B5EF4-FFF2-40B4-BE49-F238E27FC236}">
                <a16:creationId xmlns:a16="http://schemas.microsoft.com/office/drawing/2014/main" id="{2CF40BDE-9E68-4E4C-AF22-67BB96828421}"/>
              </a:ext>
            </a:extLst>
          </p:cNvPr>
          <p:cNvSpPr/>
          <p:nvPr userDrawn="1"/>
        </p:nvSpPr>
        <p:spPr>
          <a:xfrm>
            <a:off x="349624" y="3000092"/>
            <a:ext cx="2738350"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Built-in capabilities to automate rapid develop-build-deploy-monitor loop</a:t>
            </a:r>
          </a:p>
        </p:txBody>
      </p:sp>
      <p:cxnSp>
        <p:nvCxnSpPr>
          <p:cNvPr id="9" name="Straight Connector 8">
            <a:extLst>
              <a:ext uri="{FF2B5EF4-FFF2-40B4-BE49-F238E27FC236}">
                <a16:creationId xmlns:a16="http://schemas.microsoft.com/office/drawing/2014/main" id="{83628787-2888-4814-96CE-671D15243576}"/>
              </a:ext>
            </a:extLst>
          </p:cNvPr>
          <p:cNvCxnSpPr>
            <a:cxnSpLocks/>
          </p:cNvCxnSpPr>
          <p:nvPr userDrawn="1"/>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402124-E25F-44D0-B2E9-82EF72F430D7}"/>
              </a:ext>
            </a:extLst>
          </p:cNvPr>
          <p:cNvSpPr/>
          <p:nvPr userDrawn="1"/>
        </p:nvSpPr>
        <p:spPr>
          <a:xfrm>
            <a:off x="349624" y="3799979"/>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Develop</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FB3ED18D-3C6E-4D8B-AF93-E01200C7C8EA}"/>
              </a:ext>
            </a:extLst>
          </p:cNvPr>
          <p:cNvSpPr/>
          <p:nvPr userDrawn="1"/>
        </p:nvSpPr>
        <p:spPr>
          <a:xfrm>
            <a:off x="349624" y="4269755"/>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Build</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F4F2E2DF-16E4-4CD5-ABA1-BDB005691DF3}"/>
              </a:ext>
            </a:extLst>
          </p:cNvPr>
          <p:cNvSpPr/>
          <p:nvPr userDrawn="1"/>
        </p:nvSpPr>
        <p:spPr>
          <a:xfrm>
            <a:off x="349624" y="4739531"/>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Deploy</a:t>
            </a:r>
            <a:endParaRPr lang="en-US" sz="1200" kern="0" dirty="0">
              <a:solidFill>
                <a:srgbClr val="797979"/>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95F243BE-C724-451F-8245-48F60AE15510}"/>
              </a:ext>
            </a:extLst>
          </p:cNvPr>
          <p:cNvSpPr/>
          <p:nvPr userDrawn="1"/>
        </p:nvSpPr>
        <p:spPr>
          <a:xfrm>
            <a:off x="349624" y="5209307"/>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Monitor</a:t>
            </a:r>
            <a:endParaRPr lang="en-US" sz="1200" kern="0" dirty="0">
              <a:solidFill>
                <a:srgbClr val="D9D9D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6977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nitor_Workflow">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B69B87B-DE01-4135-985D-70A40AB6B12E}"/>
              </a:ext>
            </a:extLst>
          </p:cNvPr>
          <p:cNvSpPr txBox="1"/>
          <p:nvPr userDrawn="1"/>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High </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productivity</a:t>
            </a:r>
          </a:p>
        </p:txBody>
      </p:sp>
      <p:sp>
        <p:nvSpPr>
          <p:cNvPr id="8" name="Rectangle 7">
            <a:extLst>
              <a:ext uri="{FF2B5EF4-FFF2-40B4-BE49-F238E27FC236}">
                <a16:creationId xmlns:a16="http://schemas.microsoft.com/office/drawing/2014/main" id="{2CF40BDE-9E68-4E4C-AF22-67BB96828421}"/>
              </a:ext>
            </a:extLst>
          </p:cNvPr>
          <p:cNvSpPr/>
          <p:nvPr userDrawn="1"/>
        </p:nvSpPr>
        <p:spPr>
          <a:xfrm>
            <a:off x="349624" y="3000092"/>
            <a:ext cx="2738350"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Built-in capabilities to automate rapid develop-build-deploy-monitor loop</a:t>
            </a:r>
          </a:p>
        </p:txBody>
      </p:sp>
      <p:cxnSp>
        <p:nvCxnSpPr>
          <p:cNvPr id="9" name="Straight Connector 8">
            <a:extLst>
              <a:ext uri="{FF2B5EF4-FFF2-40B4-BE49-F238E27FC236}">
                <a16:creationId xmlns:a16="http://schemas.microsoft.com/office/drawing/2014/main" id="{83628787-2888-4814-96CE-671D15243576}"/>
              </a:ext>
            </a:extLst>
          </p:cNvPr>
          <p:cNvCxnSpPr>
            <a:cxnSpLocks/>
          </p:cNvCxnSpPr>
          <p:nvPr userDrawn="1"/>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6402124-E25F-44D0-B2E9-82EF72F430D7}"/>
              </a:ext>
            </a:extLst>
          </p:cNvPr>
          <p:cNvSpPr/>
          <p:nvPr userDrawn="1"/>
        </p:nvSpPr>
        <p:spPr>
          <a:xfrm>
            <a:off x="349624" y="3799979"/>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Develop</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FB3ED18D-3C6E-4D8B-AF93-E01200C7C8EA}"/>
              </a:ext>
            </a:extLst>
          </p:cNvPr>
          <p:cNvSpPr/>
          <p:nvPr userDrawn="1"/>
        </p:nvSpPr>
        <p:spPr>
          <a:xfrm>
            <a:off x="349624" y="4269755"/>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Build</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F4F2E2DF-16E4-4CD5-ABA1-BDB005691DF3}"/>
              </a:ext>
            </a:extLst>
          </p:cNvPr>
          <p:cNvSpPr/>
          <p:nvPr userDrawn="1"/>
        </p:nvSpPr>
        <p:spPr>
          <a:xfrm>
            <a:off x="349624" y="4739531"/>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D9D9D9"/>
                </a:solidFill>
                <a:latin typeface="Segoe UI Semibold" panose="020B0702040204020203" pitchFamily="34" charset="0"/>
                <a:cs typeface="Segoe UI Semibold" panose="020B0702040204020203" pitchFamily="34" charset="0"/>
              </a:rPr>
              <a:t>Deploy</a:t>
            </a:r>
            <a:endParaRPr lang="en-US" sz="1200" kern="0" dirty="0">
              <a:solidFill>
                <a:srgbClr val="D9D9D9"/>
              </a:soli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95F243BE-C724-451F-8245-48F60AE15510}"/>
              </a:ext>
            </a:extLst>
          </p:cNvPr>
          <p:cNvSpPr/>
          <p:nvPr userDrawn="1"/>
        </p:nvSpPr>
        <p:spPr>
          <a:xfrm>
            <a:off x="349624" y="5209307"/>
            <a:ext cx="1682376" cy="258532"/>
          </a:xfrm>
          <a:prstGeom prst="rect">
            <a:avLst/>
          </a:prstGeom>
        </p:spPr>
        <p:txBody>
          <a:bodyPr wrap="square" lIns="0">
            <a:spAutoFit/>
          </a:bodyPr>
          <a:lstStyle/>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Monitor</a:t>
            </a:r>
            <a:endParaRPr lang="en-US" sz="1200" kern="0" dirty="0">
              <a:solidFill>
                <a:srgbClr val="797979"/>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7560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US" dirty="0"/>
          </a:p>
        </p:txBody>
      </p:sp>
      <p:sp>
        <p:nvSpPr>
          <p:cNvPr id="3" name="Text Placeholder 2"/>
          <p:cNvSpPr>
            <a:spLocks noGrp="1"/>
          </p:cNvSpPr>
          <p:nvPr>
            <p:ph type="body" idx="1"/>
          </p:nvPr>
        </p:nvSpPr>
        <p:spPr>
          <a:xfrm>
            <a:off x="848530" y="4680828"/>
            <a:ext cx="10726460" cy="1530052"/>
          </a:xfrm>
        </p:spPr>
        <p:txBody>
          <a:bodyPr/>
          <a:lstStyle>
            <a:lvl1pPr marL="0" indent="0">
              <a:buNone/>
              <a:defRPr sz="2448">
                <a:solidFill>
                  <a:schemeClr val="tx1">
                    <a:tint val="75000"/>
                  </a:schemeClr>
                </a:solidFill>
              </a:defRPr>
            </a:lvl1pPr>
            <a:lvl2pPr marL="466298" indent="0">
              <a:buNone/>
              <a:defRPr sz="2040">
                <a:solidFill>
                  <a:schemeClr val="tx1">
                    <a:tint val="75000"/>
                  </a:schemeClr>
                </a:solidFill>
              </a:defRPr>
            </a:lvl2pPr>
            <a:lvl3pPr marL="932597" indent="0">
              <a:buNone/>
              <a:defRPr sz="1836">
                <a:solidFill>
                  <a:schemeClr val="tx1">
                    <a:tint val="75000"/>
                  </a:schemeClr>
                </a:solidFill>
              </a:defRPr>
            </a:lvl3pPr>
            <a:lvl4pPr marL="1398895" indent="0">
              <a:buNone/>
              <a:defRPr sz="1632">
                <a:solidFill>
                  <a:schemeClr val="tx1">
                    <a:tint val="75000"/>
                  </a:schemeClr>
                </a:solidFill>
              </a:defRPr>
            </a:lvl4pPr>
            <a:lvl5pPr marL="1865193" indent="0">
              <a:buNone/>
              <a:defRPr sz="1632">
                <a:solidFill>
                  <a:schemeClr val="tx1">
                    <a:tint val="75000"/>
                  </a:schemeClr>
                </a:solidFill>
              </a:defRPr>
            </a:lvl5pPr>
            <a:lvl6pPr marL="2331491" indent="0">
              <a:buNone/>
              <a:defRPr sz="1632">
                <a:solidFill>
                  <a:schemeClr val="tx1">
                    <a:tint val="75000"/>
                  </a:schemeClr>
                </a:solidFill>
              </a:defRPr>
            </a:lvl6pPr>
            <a:lvl7pPr marL="2797790" indent="0">
              <a:buNone/>
              <a:defRPr sz="1632">
                <a:solidFill>
                  <a:schemeClr val="tx1">
                    <a:tint val="75000"/>
                  </a:schemeClr>
                </a:solidFill>
              </a:defRPr>
            </a:lvl7pPr>
            <a:lvl8pPr marL="3264088" indent="0">
              <a:buNone/>
              <a:defRPr sz="1632">
                <a:solidFill>
                  <a:schemeClr val="tx1">
                    <a:tint val="75000"/>
                  </a:schemeClr>
                </a:solidFill>
              </a:defRPr>
            </a:lvl8pPr>
            <a:lvl9pPr marL="3730386" indent="0">
              <a:buNone/>
              <a:defRPr sz="163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D02235-C08E-4AEA-8D61-FC3E7E13898F}" type="datetimeFigureOut">
              <a:rPr lang="en-US" smtClean="0"/>
              <a:t>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9A7EF-9311-444E-9915-F8574E1A5F78}" type="slidenum">
              <a:rPr lang="en-US" smtClean="0"/>
              <a:t>‹#›</a:t>
            </a:fld>
            <a:endParaRPr lang="en-US"/>
          </a:p>
        </p:txBody>
      </p:sp>
    </p:spTree>
    <p:extLst>
      <p:ext uri="{BB962C8B-B14F-4D97-AF65-F5344CB8AC3E}">
        <p14:creationId xmlns:p14="http://schemas.microsoft.com/office/powerpoint/2010/main" val="3973237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75000"/>
                  </a:schemeClr>
                </a:solidFill>
              </a:defRPr>
            </a:lvl1pPr>
          </a:lstStyle>
          <a:p>
            <a:fld id="{E3D02235-C08E-4AEA-8D61-FC3E7E13898F}" type="datetimeFigureOut">
              <a:rPr lang="en-US" smtClean="0"/>
              <a:t>1/8/2019</a:t>
            </a:fld>
            <a:endParaRPr lang="en-US"/>
          </a:p>
        </p:txBody>
      </p:sp>
      <p:sp>
        <p:nvSpPr>
          <p:cNvPr id="5" name="Footer Placeholder 4"/>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75000"/>
                  </a:schemeClr>
                </a:solidFill>
              </a:defRPr>
            </a:lvl1pPr>
          </a:lstStyle>
          <a:p>
            <a:fld id="{A6C9A7EF-9311-444E-9915-F8574E1A5F78}" type="slidenum">
              <a:rPr lang="en-US" smtClean="0"/>
              <a:t>‹#›</a:t>
            </a:fld>
            <a:endParaRPr lang="en-US"/>
          </a:p>
        </p:txBody>
      </p:sp>
      <p:grpSp>
        <p:nvGrpSpPr>
          <p:cNvPr id="40" name="Group 39">
            <a:extLst>
              <a:ext uri="{FF2B5EF4-FFF2-40B4-BE49-F238E27FC236}">
                <a16:creationId xmlns:a16="http://schemas.microsoft.com/office/drawing/2014/main" id="{41583B4F-F772-4AB1-B903-B910E173EEC8}"/>
              </a:ext>
            </a:extLst>
          </p:cNvPr>
          <p:cNvGrpSpPr/>
          <p:nvPr userDrawn="1"/>
        </p:nvGrpSpPr>
        <p:grpSpPr>
          <a:xfrm>
            <a:off x="12518778" y="16476"/>
            <a:ext cx="1054899" cy="6900254"/>
            <a:chOff x="12478437" y="16476"/>
            <a:chExt cx="1054899" cy="6900254"/>
          </a:xfrm>
        </p:grpSpPr>
        <p:grpSp>
          <p:nvGrpSpPr>
            <p:cNvPr id="41" name="Group 40">
              <a:extLst>
                <a:ext uri="{FF2B5EF4-FFF2-40B4-BE49-F238E27FC236}">
                  <a16:creationId xmlns:a16="http://schemas.microsoft.com/office/drawing/2014/main" id="{53FF9437-C09F-4923-9153-38CD3F3C6652}"/>
                </a:ext>
              </a:extLst>
            </p:cNvPr>
            <p:cNvGrpSpPr/>
            <p:nvPr userDrawn="1"/>
          </p:nvGrpSpPr>
          <p:grpSpPr>
            <a:xfrm>
              <a:off x="12481674" y="2825291"/>
              <a:ext cx="899599" cy="830046"/>
              <a:chOff x="12481674" y="567"/>
              <a:chExt cx="899599" cy="830046"/>
            </a:xfrm>
          </p:grpSpPr>
          <p:sp>
            <p:nvSpPr>
              <p:cNvPr id="71" name="Rectangle 70">
                <a:extLst>
                  <a:ext uri="{FF2B5EF4-FFF2-40B4-BE49-F238E27FC236}">
                    <a16:creationId xmlns:a16="http://schemas.microsoft.com/office/drawing/2014/main" id="{2EE80E5E-7359-46D4-8086-706653C6EEAE}"/>
                  </a:ext>
                </a:extLst>
              </p:cNvPr>
              <p:cNvSpPr/>
              <p:nvPr userDrawn="1"/>
            </p:nvSpPr>
            <p:spPr>
              <a:xfrm>
                <a:off x="12481674" y="567"/>
                <a:ext cx="899599" cy="830046"/>
              </a:xfrm>
              <a:prstGeom prst="rect">
                <a:avLst/>
              </a:prstGeom>
              <a:solidFill>
                <a:srgbClr val="42424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72" name="Content Placeholder 17">
                <a:extLst>
                  <a:ext uri="{FF2B5EF4-FFF2-40B4-BE49-F238E27FC236}">
                    <a16:creationId xmlns:a16="http://schemas.microsoft.com/office/drawing/2014/main" id="{2D96DFE6-8AFA-404F-A5D1-C2C55CA9A967}"/>
                  </a:ext>
                </a:extLst>
              </p:cNvPr>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BACKGROUND 1</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R66 G66 B66</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424242</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sp>
          <p:nvSpPr>
            <p:cNvPr id="42" name="Text Placeholder 16">
              <a:extLst>
                <a:ext uri="{FF2B5EF4-FFF2-40B4-BE49-F238E27FC236}">
                  <a16:creationId xmlns:a16="http://schemas.microsoft.com/office/drawing/2014/main" id="{321AC672-0663-4B94-8551-3443208DC7B5}"/>
                </a:ext>
              </a:extLst>
            </p:cNvPr>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600"/>
                </a:spcBef>
                <a:spcAft>
                  <a:spcPts val="600"/>
                </a:spcAft>
                <a:buClr>
                  <a:srgbClr val="414241"/>
                </a:buClr>
                <a:buSzPct val="120000"/>
                <a:buFontTx/>
                <a:buNone/>
                <a:tabLst/>
                <a:defRPr/>
              </a:pPr>
              <a:r>
                <a:rPr kumimoji="0" lang="en-US" sz="1100" b="0" i="0" u="none" strike="noStrike" kern="1200" cap="none" spc="0" normalizeH="0" baseline="0" noProof="0" dirty="0">
                  <a:ln>
                    <a:noFill/>
                  </a:ln>
                  <a:solidFill>
                    <a:srgbClr val="FFFFFF"/>
                  </a:solidFill>
                  <a:effectLst/>
                  <a:uLnTx/>
                  <a:uFillTx/>
                  <a:latin typeface="Segoe UI" charset="0"/>
                  <a:cs typeface="Segoe UI" charset="0"/>
                </a:rPr>
                <a:t>Chart Colors</a:t>
              </a:r>
            </a:p>
          </p:txBody>
        </p:sp>
        <p:grpSp>
          <p:nvGrpSpPr>
            <p:cNvPr id="43" name="Group 42">
              <a:extLst>
                <a:ext uri="{FF2B5EF4-FFF2-40B4-BE49-F238E27FC236}">
                  <a16:creationId xmlns:a16="http://schemas.microsoft.com/office/drawing/2014/main" id="{CF1A669E-3932-4AE0-B980-B559B841C042}"/>
                </a:ext>
              </a:extLst>
            </p:cNvPr>
            <p:cNvGrpSpPr/>
            <p:nvPr userDrawn="1"/>
          </p:nvGrpSpPr>
          <p:grpSpPr>
            <a:xfrm>
              <a:off x="12481674" y="174765"/>
              <a:ext cx="899599" cy="830046"/>
              <a:chOff x="12481674" y="1038535"/>
              <a:chExt cx="899599" cy="830046"/>
            </a:xfrm>
          </p:grpSpPr>
          <p:sp>
            <p:nvSpPr>
              <p:cNvPr id="69" name="Rectangle 68">
                <a:extLst>
                  <a:ext uri="{FF2B5EF4-FFF2-40B4-BE49-F238E27FC236}">
                    <a16:creationId xmlns:a16="http://schemas.microsoft.com/office/drawing/2014/main" id="{493028D1-12F3-4131-867D-4EC13B24A844}"/>
                  </a:ext>
                </a:extLst>
              </p:cNvPr>
              <p:cNvSpPr/>
              <p:nvPr/>
            </p:nvSpPr>
            <p:spPr>
              <a:xfrm>
                <a:off x="12481674" y="1038535"/>
                <a:ext cx="899599" cy="830046"/>
              </a:xfrm>
              <a:prstGeom prst="rect">
                <a:avLst/>
              </a:prstGeom>
              <a:solidFill>
                <a:srgbClr val="0078D7"/>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70" name="Content Placeholder 17">
                <a:extLst>
                  <a:ext uri="{FF2B5EF4-FFF2-40B4-BE49-F238E27FC236}">
                    <a16:creationId xmlns:a16="http://schemas.microsoft.com/office/drawing/2014/main" id="{D852D9D4-821D-4D0A-9A5E-316C0D916EE6}"/>
                  </a:ext>
                </a:extLst>
              </p:cNvPr>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AZURE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R0 G120 B215</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0078D7</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44" name="Group 43">
              <a:extLst>
                <a:ext uri="{FF2B5EF4-FFF2-40B4-BE49-F238E27FC236}">
                  <a16:creationId xmlns:a16="http://schemas.microsoft.com/office/drawing/2014/main" id="{A4BF891B-64FF-424A-80FF-D7462C3F24E3}"/>
                </a:ext>
              </a:extLst>
            </p:cNvPr>
            <p:cNvGrpSpPr/>
            <p:nvPr userDrawn="1"/>
          </p:nvGrpSpPr>
          <p:grpSpPr>
            <a:xfrm>
              <a:off x="12482262" y="5456419"/>
              <a:ext cx="896684" cy="324884"/>
              <a:chOff x="12442099" y="7665719"/>
              <a:chExt cx="896684" cy="324884"/>
            </a:xfrm>
          </p:grpSpPr>
          <p:sp>
            <p:nvSpPr>
              <p:cNvPr id="67" name="Rectangle 66">
                <a:extLst>
                  <a:ext uri="{FF2B5EF4-FFF2-40B4-BE49-F238E27FC236}">
                    <a16:creationId xmlns:a16="http://schemas.microsoft.com/office/drawing/2014/main" id="{3FFF48AC-16AB-4BCA-86C1-569B035884F0}"/>
                  </a:ext>
                </a:extLst>
              </p:cNvPr>
              <p:cNvSpPr/>
              <p:nvPr/>
            </p:nvSpPr>
            <p:spPr>
              <a:xfrm>
                <a:off x="12442099" y="7665719"/>
                <a:ext cx="896684" cy="308780"/>
              </a:xfrm>
              <a:prstGeom prst="rect">
                <a:avLst/>
              </a:prstGeom>
              <a:solidFill>
                <a:srgbClr val="4DB0FF">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8" name="Content Placeholder 17">
                <a:extLst>
                  <a:ext uri="{FF2B5EF4-FFF2-40B4-BE49-F238E27FC236}">
                    <a16:creationId xmlns:a16="http://schemas.microsoft.com/office/drawing/2014/main" id="{BEA91D3E-1AB0-4152-80A2-105386163B7E}"/>
                  </a:ext>
                </a:extLst>
              </p:cNvPr>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R0 G138 B249</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is-I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008AF9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45" name="Group 44">
              <a:extLst>
                <a:ext uri="{FF2B5EF4-FFF2-40B4-BE49-F238E27FC236}">
                  <a16:creationId xmlns:a16="http://schemas.microsoft.com/office/drawing/2014/main" id="{4B5C2BA0-5A35-4D17-B37D-114D2989F172}"/>
                </a:ext>
              </a:extLst>
            </p:cNvPr>
            <p:cNvGrpSpPr/>
            <p:nvPr userDrawn="1"/>
          </p:nvGrpSpPr>
          <p:grpSpPr>
            <a:xfrm>
              <a:off x="12481674" y="1058688"/>
              <a:ext cx="896685" cy="830046"/>
              <a:chOff x="12481674" y="1905452"/>
              <a:chExt cx="896685" cy="830046"/>
            </a:xfrm>
          </p:grpSpPr>
          <p:sp>
            <p:nvSpPr>
              <p:cNvPr id="65" name="Rectangle 64">
                <a:extLst>
                  <a:ext uri="{FF2B5EF4-FFF2-40B4-BE49-F238E27FC236}">
                    <a16:creationId xmlns:a16="http://schemas.microsoft.com/office/drawing/2014/main" id="{908EC13C-B891-4840-A8EF-FEEAE1B524DB}"/>
                  </a:ext>
                </a:extLst>
              </p:cNvPr>
              <p:cNvSpPr/>
              <p:nvPr/>
            </p:nvSpPr>
            <p:spPr>
              <a:xfrm>
                <a:off x="12481674" y="1905452"/>
                <a:ext cx="896685" cy="830046"/>
              </a:xfrm>
              <a:prstGeom prst="rect">
                <a:avLst/>
              </a:prstGeom>
              <a:solidFill>
                <a:srgbClr val="4DB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66" name="Content Placeholder 17">
                <a:extLst>
                  <a:ext uri="{FF2B5EF4-FFF2-40B4-BE49-F238E27FC236}">
                    <a16:creationId xmlns:a16="http://schemas.microsoft.com/office/drawing/2014/main" id="{F76E22D5-F408-4ABE-84C5-C7A266ABA3A1}"/>
                  </a:ext>
                </a:extLst>
              </p:cNvPr>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Medium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R77 G176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cs-CZ"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4DB0FF</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p:txBody>
          </p:sp>
        </p:grpSp>
        <p:grpSp>
          <p:nvGrpSpPr>
            <p:cNvPr id="46" name="Group 45">
              <a:extLst>
                <a:ext uri="{FF2B5EF4-FFF2-40B4-BE49-F238E27FC236}">
                  <a16:creationId xmlns:a16="http://schemas.microsoft.com/office/drawing/2014/main" id="{BFD7D4AE-2319-43C3-ADA0-F533C39D2E58}"/>
                </a:ext>
              </a:extLst>
            </p:cNvPr>
            <p:cNvGrpSpPr/>
            <p:nvPr userDrawn="1"/>
          </p:nvGrpSpPr>
          <p:grpSpPr>
            <a:xfrm rot="5400000">
              <a:off x="12753338" y="5555171"/>
              <a:ext cx="354532" cy="896684"/>
              <a:chOff x="12516568" y="4568745"/>
              <a:chExt cx="354532" cy="896684"/>
            </a:xfrm>
          </p:grpSpPr>
          <p:sp>
            <p:nvSpPr>
              <p:cNvPr id="63" name="Rectangle 62">
                <a:extLst>
                  <a:ext uri="{FF2B5EF4-FFF2-40B4-BE49-F238E27FC236}">
                    <a16:creationId xmlns:a16="http://schemas.microsoft.com/office/drawing/2014/main" id="{F400E232-73E9-4F00-A523-178376562AA5}"/>
                  </a:ext>
                </a:extLst>
              </p:cNvPr>
              <p:cNvSpPr/>
              <p:nvPr/>
            </p:nvSpPr>
            <p:spPr>
              <a:xfrm rot="16200000">
                <a:off x="12222616" y="4862697"/>
                <a:ext cx="896684" cy="308780"/>
              </a:xfrm>
              <a:prstGeom prst="rect">
                <a:avLst/>
              </a:prstGeom>
              <a:solidFill>
                <a:srgbClr val="94D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4" name="Content Placeholder 17">
                <a:extLst>
                  <a:ext uri="{FF2B5EF4-FFF2-40B4-BE49-F238E27FC236}">
                    <a16:creationId xmlns:a16="http://schemas.microsoft.com/office/drawing/2014/main" id="{8222B7B8-8252-4B8C-8CE2-335633DE073C}"/>
                  </a:ext>
                </a:extLst>
              </p:cNvPr>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R148 G208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94D0FF</a:t>
                </a:r>
              </a:p>
            </p:txBody>
          </p:sp>
        </p:grpSp>
        <p:sp>
          <p:nvSpPr>
            <p:cNvPr id="47" name="Rectangle 46">
              <a:extLst>
                <a:ext uri="{FF2B5EF4-FFF2-40B4-BE49-F238E27FC236}">
                  <a16:creationId xmlns:a16="http://schemas.microsoft.com/office/drawing/2014/main" id="{389D5C93-083B-4990-BC32-D7A50CEDD03C}"/>
                </a:ext>
              </a:extLst>
            </p:cNvPr>
            <p:cNvSpPr/>
            <p:nvPr/>
          </p:nvSpPr>
          <p:spPr>
            <a:xfrm>
              <a:off x="12481674" y="1941403"/>
              <a:ext cx="890209" cy="830046"/>
            </a:xfrm>
            <a:prstGeom prst="rect">
              <a:avLst/>
            </a:prstGeom>
            <a:solidFill>
              <a:srgbClr val="B1D6F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48" name="Content Placeholder 17">
              <a:extLst>
                <a:ext uri="{FF2B5EF4-FFF2-40B4-BE49-F238E27FC236}">
                  <a16:creationId xmlns:a16="http://schemas.microsoft.com/office/drawing/2014/main" id="{F60391BF-C9ED-405B-8306-09A66AAFA42B}"/>
                </a:ext>
              </a:extLst>
            </p:cNvPr>
            <p:cNvSpPr txBox="1">
              <a:spLocks/>
            </p:cNvSpPr>
            <p:nvPr/>
          </p:nvSpPr>
          <p:spPr>
            <a:xfrm>
              <a:off x="12538855" y="198921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Light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R177 G214 B242</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B1D6F2</a:t>
              </a:r>
            </a:p>
          </p:txBody>
        </p:sp>
        <p:sp>
          <p:nvSpPr>
            <p:cNvPr id="49" name="Content Placeholder 17">
              <a:extLst>
                <a:ext uri="{FF2B5EF4-FFF2-40B4-BE49-F238E27FC236}">
                  <a16:creationId xmlns:a16="http://schemas.microsoft.com/office/drawing/2014/main" id="{59B2BCEA-5E50-422E-AD83-252B781887D6}"/>
                </a:ext>
              </a:extLst>
            </p:cNvPr>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Secondary (Chart) Colors</a:t>
              </a:r>
            </a:p>
          </p:txBody>
        </p:sp>
        <p:grpSp>
          <p:nvGrpSpPr>
            <p:cNvPr id="50" name="Group 49">
              <a:extLst>
                <a:ext uri="{FF2B5EF4-FFF2-40B4-BE49-F238E27FC236}">
                  <a16:creationId xmlns:a16="http://schemas.microsoft.com/office/drawing/2014/main" id="{B68349E7-F35D-4027-8947-5D91385FD2F7}"/>
                </a:ext>
              </a:extLst>
            </p:cNvPr>
            <p:cNvGrpSpPr/>
            <p:nvPr userDrawn="1"/>
          </p:nvGrpSpPr>
          <p:grpSpPr>
            <a:xfrm rot="5400000">
              <a:off x="12751547" y="6295566"/>
              <a:ext cx="354531" cy="887798"/>
              <a:chOff x="12516569" y="1875457"/>
              <a:chExt cx="354531" cy="911749"/>
            </a:xfrm>
          </p:grpSpPr>
          <p:sp>
            <p:nvSpPr>
              <p:cNvPr id="61" name="Rectangle 60">
                <a:extLst>
                  <a:ext uri="{FF2B5EF4-FFF2-40B4-BE49-F238E27FC236}">
                    <a16:creationId xmlns:a16="http://schemas.microsoft.com/office/drawing/2014/main" id="{C426FF73-D913-4A13-B83B-505263A6E46F}"/>
                  </a:ext>
                </a:extLst>
              </p:cNvPr>
              <p:cNvSpPr/>
              <p:nvPr userDrawn="1"/>
            </p:nvSpPr>
            <p:spPr>
              <a:xfrm rot="16200000">
                <a:off x="12215084" y="2176942"/>
                <a:ext cx="911749" cy="308780"/>
              </a:xfrm>
              <a:prstGeom prst="rect">
                <a:avLst/>
              </a:prstGeom>
              <a:solidFill>
                <a:srgbClr val="414241"/>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2" name="Content Placeholder 17">
                <a:extLst>
                  <a:ext uri="{FF2B5EF4-FFF2-40B4-BE49-F238E27FC236}">
                    <a16:creationId xmlns:a16="http://schemas.microsoft.com/office/drawing/2014/main" id="{4FA94663-88D8-42B6-AC7F-A7E12DCFC4E3}"/>
                  </a:ext>
                </a:extLst>
              </p:cNvPr>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R217 G217 B217</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D9D9D9</a:t>
                </a:r>
              </a:p>
            </p:txBody>
          </p:sp>
        </p:grpSp>
        <p:grpSp>
          <p:nvGrpSpPr>
            <p:cNvPr id="51" name="Group 50">
              <a:extLst>
                <a:ext uri="{FF2B5EF4-FFF2-40B4-BE49-F238E27FC236}">
                  <a16:creationId xmlns:a16="http://schemas.microsoft.com/office/drawing/2014/main" id="{8112B64E-34BC-4561-AC38-9D2141DA7A8F}"/>
                </a:ext>
              </a:extLst>
            </p:cNvPr>
            <p:cNvGrpSpPr/>
            <p:nvPr userDrawn="1"/>
          </p:nvGrpSpPr>
          <p:grpSpPr>
            <a:xfrm rot="5400000">
              <a:off x="12749513" y="4819221"/>
              <a:ext cx="354532" cy="896684"/>
              <a:chOff x="12494037" y="985248"/>
              <a:chExt cx="354532" cy="896684"/>
            </a:xfrm>
          </p:grpSpPr>
          <p:sp>
            <p:nvSpPr>
              <p:cNvPr id="59" name="Rectangle 58">
                <a:extLst>
                  <a:ext uri="{FF2B5EF4-FFF2-40B4-BE49-F238E27FC236}">
                    <a16:creationId xmlns:a16="http://schemas.microsoft.com/office/drawing/2014/main" id="{E32BCA72-C54A-4999-8D86-D25C4DA8CD8A}"/>
                  </a:ext>
                </a:extLst>
              </p:cNvPr>
              <p:cNvSpPr/>
              <p:nvPr userDrawn="1"/>
            </p:nvSpPr>
            <p:spPr>
              <a:xfrm rot="16200000">
                <a:off x="12200085" y="1279200"/>
                <a:ext cx="896684" cy="308780"/>
              </a:xfrm>
              <a:prstGeom prst="rect">
                <a:avLst/>
              </a:prstGeom>
              <a:solidFill>
                <a:srgbClr val="0359A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0" name="Content Placeholder 17">
                <a:extLst>
                  <a:ext uri="{FF2B5EF4-FFF2-40B4-BE49-F238E27FC236}">
                    <a16:creationId xmlns:a16="http://schemas.microsoft.com/office/drawing/2014/main" id="{4BF530C2-4F8D-4B67-B8EB-DB433C1A9706}"/>
                  </a:ext>
                </a:extLst>
              </p:cNvPr>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R3 G90 B160</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0359A0</a:t>
                </a:r>
              </a:p>
            </p:txBody>
          </p:sp>
        </p:grpSp>
        <p:grpSp>
          <p:nvGrpSpPr>
            <p:cNvPr id="52" name="Group 51">
              <a:extLst>
                <a:ext uri="{FF2B5EF4-FFF2-40B4-BE49-F238E27FC236}">
                  <a16:creationId xmlns:a16="http://schemas.microsoft.com/office/drawing/2014/main" id="{BCC45723-C4AB-460D-B799-6840BB5D01B9}"/>
                </a:ext>
              </a:extLst>
            </p:cNvPr>
            <p:cNvGrpSpPr/>
            <p:nvPr userDrawn="1"/>
          </p:nvGrpSpPr>
          <p:grpSpPr>
            <a:xfrm rot="5400000">
              <a:off x="12749513" y="5928237"/>
              <a:ext cx="354531" cy="890209"/>
              <a:chOff x="12516569" y="100392"/>
              <a:chExt cx="354531" cy="890209"/>
            </a:xfrm>
          </p:grpSpPr>
          <p:sp>
            <p:nvSpPr>
              <p:cNvPr id="57" name="Rectangle 56">
                <a:extLst>
                  <a:ext uri="{FF2B5EF4-FFF2-40B4-BE49-F238E27FC236}">
                    <a16:creationId xmlns:a16="http://schemas.microsoft.com/office/drawing/2014/main" id="{1A187B4A-1032-4689-8948-46ADDA115DE4}"/>
                  </a:ext>
                </a:extLst>
              </p:cNvPr>
              <p:cNvSpPr/>
              <p:nvPr userDrawn="1"/>
            </p:nvSpPr>
            <p:spPr>
              <a:xfrm rot="16200000">
                <a:off x="12225854" y="391107"/>
                <a:ext cx="890209" cy="308780"/>
              </a:xfrm>
              <a:prstGeom prst="rect">
                <a:avLst/>
              </a:prstGeom>
              <a:solidFill>
                <a:srgbClr val="79797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58" name="Content Placeholder 17">
                <a:extLst>
                  <a:ext uri="{FF2B5EF4-FFF2-40B4-BE49-F238E27FC236}">
                    <a16:creationId xmlns:a16="http://schemas.microsoft.com/office/drawing/2014/main" id="{8D5913F3-16FE-4FA9-B974-F271D8978C35}"/>
                  </a:ext>
                </a:extLst>
              </p:cNvPr>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R121 G121 B121</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fi-FI"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797979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53" name="Group 52">
              <a:extLst>
                <a:ext uri="{FF2B5EF4-FFF2-40B4-BE49-F238E27FC236}">
                  <a16:creationId xmlns:a16="http://schemas.microsoft.com/office/drawing/2014/main" id="{24489741-E818-4E61-B2AC-E39B39EF207E}"/>
                </a:ext>
              </a:extLst>
            </p:cNvPr>
            <p:cNvGrpSpPr/>
            <p:nvPr userDrawn="1"/>
          </p:nvGrpSpPr>
          <p:grpSpPr>
            <a:xfrm>
              <a:off x="12481674" y="3709179"/>
              <a:ext cx="890209" cy="830046"/>
              <a:chOff x="12481674" y="2772369"/>
              <a:chExt cx="890209" cy="830046"/>
            </a:xfrm>
          </p:grpSpPr>
          <p:sp>
            <p:nvSpPr>
              <p:cNvPr id="55" name="Rectangle 54">
                <a:extLst>
                  <a:ext uri="{FF2B5EF4-FFF2-40B4-BE49-F238E27FC236}">
                    <a16:creationId xmlns:a16="http://schemas.microsoft.com/office/drawing/2014/main" id="{CB99A6F2-9E2A-4F8A-98DA-0C85F02CF883}"/>
                  </a:ext>
                </a:extLst>
              </p:cNvPr>
              <p:cNvSpPr/>
              <p:nvPr/>
            </p:nvSpPr>
            <p:spPr>
              <a:xfrm>
                <a:off x="12481674" y="2772369"/>
                <a:ext cx="890209" cy="830046"/>
              </a:xfrm>
              <a:prstGeom prst="rect">
                <a:avLst/>
              </a:prstGeom>
              <a:solidFill>
                <a:srgbClr val="414241"/>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56" name="Content Placeholder 17">
                <a:extLst>
                  <a:ext uri="{FF2B5EF4-FFF2-40B4-BE49-F238E27FC236}">
                    <a16:creationId xmlns:a16="http://schemas.microsoft.com/office/drawing/2014/main" id="{9F8E7634-60DD-43AF-83A9-C445FD6688E5}"/>
                  </a:ext>
                </a:extLst>
              </p:cNvPr>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BACKGROUND 2</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R233 G233 B233</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E9E9E9</a:t>
                </a:r>
              </a:p>
            </p:txBody>
          </p:sp>
        </p:grpSp>
        <p:sp>
          <p:nvSpPr>
            <p:cNvPr id="54" name="Content Placeholder 17">
              <a:extLst>
                <a:ext uri="{FF2B5EF4-FFF2-40B4-BE49-F238E27FC236}">
                  <a16:creationId xmlns:a16="http://schemas.microsoft.com/office/drawing/2014/main" id="{E7FCEA0A-B3B3-488A-86A8-31482610205E}"/>
                </a:ext>
              </a:extLst>
            </p:cNvPr>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Primary Colors</a:t>
              </a:r>
            </a:p>
          </p:txBody>
        </p:sp>
      </p:grpSp>
    </p:spTree>
    <p:extLst>
      <p:ext uri="{BB962C8B-B14F-4D97-AF65-F5344CB8AC3E}">
        <p14:creationId xmlns:p14="http://schemas.microsoft.com/office/powerpoint/2010/main" val="1995684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701" r:id="rId4"/>
    <p:sldLayoutId id="2147483672" r:id="rId5"/>
    <p:sldLayoutId id="2147483673" r:id="rId6"/>
    <p:sldLayoutId id="2147483674" r:id="rId7"/>
    <p:sldLayoutId id="2147483675"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718" r:id="rId18"/>
  </p:sldLayoutIdLst>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US"/>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466368" y="1904065"/>
            <a:ext cx="11503739" cy="462415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itle Placeholder 2"/>
          <p:cNvSpPr>
            <a:spLocks noGrp="1"/>
          </p:cNvSpPr>
          <p:nvPr>
            <p:ph type="title"/>
          </p:nvPr>
        </p:nvSpPr>
        <p:spPr>
          <a:xfrm>
            <a:off x="466369" y="466302"/>
            <a:ext cx="11503738" cy="726561"/>
          </a:xfrm>
          <a:prstGeom prst="rect">
            <a:avLst/>
          </a:prstGeom>
        </p:spPr>
        <p:txBody>
          <a:bodyPr vert="horz" lIns="0" tIns="0" rIns="0" bIns="0" rtlCol="0" anchor="t">
            <a:normAutofit/>
          </a:bodyPr>
          <a:lstStyle/>
          <a:p>
            <a:r>
              <a:rPr lang="en-US"/>
              <a:t>Click to edit Master title style</a:t>
            </a:r>
            <a:endParaRPr lang="en-US" dirty="0"/>
          </a:p>
        </p:txBody>
      </p:sp>
      <p:sp>
        <p:nvSpPr>
          <p:cNvPr id="28" name="Slide Number Placeholder 27">
            <a:extLst>
              <a:ext uri="{FF2B5EF4-FFF2-40B4-BE49-F238E27FC236}">
                <a16:creationId xmlns:a16="http://schemas.microsoft.com/office/drawing/2014/main" id="{5CFBB3EC-AC91-8E45-9E42-0DA1434795C3}"/>
              </a:ext>
            </a:extLst>
          </p:cNvPr>
          <p:cNvSpPr>
            <a:spLocks noGrp="1"/>
          </p:cNvSpPr>
          <p:nvPr>
            <p:ph type="sldNum" sz="quarter" idx="4"/>
          </p:nvPr>
        </p:nvSpPr>
        <p:spPr>
          <a:xfrm>
            <a:off x="11231691" y="6570756"/>
            <a:ext cx="1203799" cy="423769"/>
          </a:xfrm>
          <a:prstGeom prst="rect">
            <a:avLst/>
          </a:prstGeom>
        </p:spPr>
        <p:txBody>
          <a:bodyPr vert="horz" lIns="91440" tIns="45720" rIns="182880" bIns="182880" rtlCol="0" anchor="b" anchorCtr="0">
            <a:spAutoFit/>
          </a:bodyPr>
          <a:lstStyle>
            <a:lvl1pPr algn="r">
              <a:defRPr sz="1224">
                <a:solidFill>
                  <a:schemeClr val="accent6"/>
                </a:solidFill>
              </a:defRPr>
            </a:lvl1pPr>
          </a:lstStyle>
          <a:p>
            <a:fld id="{529AFA16-AEC4-7D4A-82F3-BDAE8E49079E}" type="slidenum">
              <a:rPr lang="en-US" smtClean="0"/>
              <a:pPr/>
              <a:t>‹#›</a:t>
            </a:fld>
            <a:endParaRPr lang="en-US" dirty="0"/>
          </a:p>
        </p:txBody>
      </p:sp>
    </p:spTree>
    <p:extLst>
      <p:ext uri="{BB962C8B-B14F-4D97-AF65-F5344CB8AC3E}">
        <p14:creationId xmlns:p14="http://schemas.microsoft.com/office/powerpoint/2010/main" val="3426580080"/>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8" r:id="rId22"/>
    <p:sldLayoutId id="2147483699" r:id="rId23"/>
  </p:sldLayoutIdLst>
  <p:hf sldNum="0" hdr="0" ftr="0" dt="0"/>
  <p:txStyles>
    <p:titleStyle>
      <a:lvl1pPr marL="0" indent="0" algn="l" defTabSz="932323" rtl="0" eaLnBrk="1" latinLnBrk="0" hangingPunct="1">
        <a:lnSpc>
          <a:spcPct val="90000"/>
        </a:lnSpc>
        <a:spcBef>
          <a:spcPct val="0"/>
        </a:spcBef>
        <a:buFont typeface="Arial" charset="0"/>
        <a:buNone/>
        <a:defRPr lang="en-US" sz="4488" b="1" i="0" kern="1200" spc="-102" baseline="0">
          <a:solidFill>
            <a:schemeClr val="tx1"/>
          </a:solidFill>
          <a:latin typeface="Segoe UI Semibold" charset="0"/>
          <a:ea typeface="Segoe UI Semibold" charset="0"/>
          <a:cs typeface="Segoe UI Semibold" charset="0"/>
        </a:defRPr>
      </a:lvl1pPr>
    </p:titleStyle>
    <p:bodyStyle>
      <a:lvl1pPr marL="0" indent="0" algn="l" defTabSz="932323" rtl="0" eaLnBrk="1" latinLnBrk="0" hangingPunct="1">
        <a:lnSpc>
          <a:spcPct val="110000"/>
        </a:lnSpc>
        <a:spcBef>
          <a:spcPts val="1224"/>
        </a:spcBef>
        <a:spcAft>
          <a:spcPts val="612"/>
        </a:spcAft>
        <a:buClr>
          <a:schemeClr val="bg1"/>
        </a:buClr>
        <a:buSzPct val="120000"/>
        <a:buFontTx/>
        <a:buNone/>
        <a:defRPr lang="en-US" sz="2040" b="1" i="0" kern="1200" dirty="0" smtClean="0">
          <a:solidFill>
            <a:schemeClr val="accent2"/>
          </a:solidFill>
          <a:effectLst/>
          <a:latin typeface="Segoe UI Semibold" charset="0"/>
          <a:ea typeface="Segoe UI Semibold" charset="0"/>
          <a:cs typeface="Segoe UI Semibold" charset="0"/>
        </a:defRPr>
      </a:lvl1pPr>
      <a:lvl2pPr marL="0" indent="0" algn="l" defTabSz="932323" rtl="0" eaLnBrk="1" latinLnBrk="0" hangingPunct="1">
        <a:lnSpc>
          <a:spcPct val="110000"/>
        </a:lnSpc>
        <a:spcBef>
          <a:spcPts val="0"/>
        </a:spcBef>
        <a:spcAft>
          <a:spcPts val="612"/>
        </a:spcAft>
        <a:buClrTx/>
        <a:buSzPct val="110000"/>
        <a:buFont typeface="Arial" charset="0"/>
        <a:buNone/>
        <a:defRPr lang="en-US" sz="2040" b="0" i="0" kern="1200" dirty="0" smtClean="0">
          <a:solidFill>
            <a:schemeClr val="tx1"/>
          </a:solidFill>
          <a:effectLst/>
          <a:latin typeface="Segoe UI" charset="0"/>
          <a:ea typeface="Segoe UI" charset="0"/>
          <a:cs typeface="Segoe UI" charset="0"/>
        </a:defRPr>
      </a:lvl2pPr>
      <a:lvl3pPr marL="294675" indent="-226673" algn="l" defTabSz="932323" rtl="0" eaLnBrk="1" latinLnBrk="0" hangingPunct="1">
        <a:lnSpc>
          <a:spcPct val="110000"/>
        </a:lnSpc>
        <a:spcBef>
          <a:spcPts val="0"/>
        </a:spcBef>
        <a:spcAft>
          <a:spcPts val="612"/>
        </a:spcAft>
        <a:buClrTx/>
        <a:buSzPct val="120000"/>
        <a:buFont typeface="Arial" charset="0"/>
        <a:buChar char="•"/>
        <a:defRPr lang="en-US" sz="1836" b="0" i="0" kern="1200" dirty="0" smtClean="0">
          <a:solidFill>
            <a:schemeClr val="tx1"/>
          </a:solidFill>
          <a:effectLst/>
          <a:latin typeface="Segoe UI" charset="0"/>
          <a:ea typeface="Segoe UI" charset="0"/>
          <a:cs typeface="Segoe UI" charset="0"/>
        </a:defRPr>
      </a:lvl3pPr>
      <a:lvl4pPr marL="644398" indent="-186519" algn="l" defTabSz="932323" rtl="0" eaLnBrk="1" latinLnBrk="0" hangingPunct="1">
        <a:lnSpc>
          <a:spcPct val="110000"/>
        </a:lnSpc>
        <a:spcBef>
          <a:spcPts val="0"/>
        </a:spcBef>
        <a:spcAft>
          <a:spcPts val="612"/>
        </a:spcAft>
        <a:buClrTx/>
        <a:buFont typeface="Arial" charset="0"/>
        <a:buChar char="•"/>
        <a:tabLst/>
        <a:defRPr lang="en-US" sz="1632" b="0" i="0" kern="1200" dirty="0" smtClean="0">
          <a:solidFill>
            <a:schemeClr val="tx1"/>
          </a:solidFill>
          <a:effectLst/>
          <a:latin typeface="Segoe UI" charset="0"/>
          <a:ea typeface="Segoe UI" charset="0"/>
          <a:cs typeface="Segoe UI" charset="0"/>
        </a:defRPr>
      </a:lvl4pPr>
      <a:lvl5pPr marL="1279082" indent="-198177" algn="l" defTabSz="932323" rtl="0" eaLnBrk="1" latinLnBrk="0" hangingPunct="1">
        <a:lnSpc>
          <a:spcPct val="100000"/>
        </a:lnSpc>
        <a:spcBef>
          <a:spcPts val="510"/>
        </a:spcBef>
        <a:buClr>
          <a:schemeClr val="bg2"/>
        </a:buClr>
        <a:buFont typeface="Arial"/>
        <a:buChar char="•"/>
        <a:defRPr lang="en-US" sz="1428" b="0" i="0" kern="1200" dirty="0">
          <a:solidFill>
            <a:schemeClr val="tx1"/>
          </a:solidFill>
          <a:effectLst/>
          <a:latin typeface="Segoe UI" charset="0"/>
          <a:ea typeface="Segoe UI" charset="0"/>
          <a:cs typeface="Segoe UI" charset="0"/>
        </a:defRPr>
      </a:lvl5pPr>
      <a:lvl6pPr marL="2004329" indent="-233081" algn="l" defTabSz="932323" rtl="0" eaLnBrk="1" latinLnBrk="0" hangingPunct="1">
        <a:lnSpc>
          <a:spcPct val="110000"/>
        </a:lnSpc>
        <a:spcBef>
          <a:spcPts val="510"/>
        </a:spcBef>
        <a:buFont typeface="Arial" panose="020B0604020202020204" pitchFamily="34" charset="0"/>
        <a:buChar char="•"/>
        <a:defRPr sz="1224" b="0" i="0" kern="1200">
          <a:solidFill>
            <a:schemeClr val="tx1"/>
          </a:solidFill>
          <a:latin typeface="Segoe UI" charset="0"/>
          <a:ea typeface="Segoe UI" charset="0"/>
          <a:cs typeface="Segoe UI" charset="0"/>
        </a:defRPr>
      </a:lvl6pPr>
      <a:lvl7pPr marL="3030047" indent="-233081" algn="l" defTabSz="932323" rtl="0" eaLnBrk="1" latinLnBrk="0" hangingPunct="1">
        <a:lnSpc>
          <a:spcPct val="90000"/>
        </a:lnSpc>
        <a:spcBef>
          <a:spcPts val="510"/>
        </a:spcBef>
        <a:buFont typeface="Arial" panose="020B0604020202020204" pitchFamily="34" charset="0"/>
        <a:buChar char="•"/>
        <a:defRPr sz="1938" kern="1200">
          <a:solidFill>
            <a:schemeClr val="tx1"/>
          </a:solidFill>
          <a:latin typeface="+mn-lt"/>
          <a:ea typeface="+mn-ea"/>
          <a:cs typeface="+mn-cs"/>
        </a:defRPr>
      </a:lvl7pPr>
      <a:lvl8pPr marL="3496209" indent="-233081" algn="l" defTabSz="932323" rtl="0" eaLnBrk="1" latinLnBrk="0" hangingPunct="1">
        <a:lnSpc>
          <a:spcPct val="90000"/>
        </a:lnSpc>
        <a:spcBef>
          <a:spcPts val="510"/>
        </a:spcBef>
        <a:buFont typeface="Arial" panose="020B0604020202020204" pitchFamily="34" charset="0"/>
        <a:buChar char="•"/>
        <a:defRPr sz="1938" kern="1200">
          <a:solidFill>
            <a:schemeClr val="tx1"/>
          </a:solidFill>
          <a:latin typeface="+mn-lt"/>
          <a:ea typeface="+mn-ea"/>
          <a:cs typeface="+mn-cs"/>
        </a:defRPr>
      </a:lvl8pPr>
      <a:lvl9pPr marL="3962370" indent="-233081" algn="l" defTabSz="932323" rtl="0" eaLnBrk="1" latinLnBrk="0" hangingPunct="1">
        <a:lnSpc>
          <a:spcPct val="90000"/>
        </a:lnSpc>
        <a:spcBef>
          <a:spcPts val="510"/>
        </a:spcBef>
        <a:buFont typeface="Arial" panose="020B0604020202020204" pitchFamily="34" charset="0"/>
        <a:buChar char="•"/>
        <a:defRPr sz="1938" kern="1200">
          <a:solidFill>
            <a:schemeClr val="tx1"/>
          </a:solidFill>
          <a:latin typeface="+mn-lt"/>
          <a:ea typeface="+mn-ea"/>
          <a:cs typeface="+mn-cs"/>
        </a:defRPr>
      </a:lvl9pPr>
    </p:bodyStyle>
    <p:otherStyle>
      <a:defPPr>
        <a:defRPr lang="en-US"/>
      </a:defPPr>
      <a:lvl1pPr marL="0" algn="l" defTabSz="932323" rtl="0" eaLnBrk="1" latinLnBrk="0" hangingPunct="1">
        <a:defRPr sz="1938" kern="1200">
          <a:solidFill>
            <a:schemeClr val="tx1"/>
          </a:solidFill>
          <a:latin typeface="+mn-lt"/>
          <a:ea typeface="+mn-ea"/>
          <a:cs typeface="+mn-cs"/>
        </a:defRPr>
      </a:lvl1pPr>
      <a:lvl2pPr marL="466161" algn="l" defTabSz="932323" rtl="0" eaLnBrk="1" latinLnBrk="0" hangingPunct="1">
        <a:defRPr sz="1938" kern="1200">
          <a:solidFill>
            <a:schemeClr val="tx1"/>
          </a:solidFill>
          <a:latin typeface="+mn-lt"/>
          <a:ea typeface="+mn-ea"/>
          <a:cs typeface="+mn-cs"/>
        </a:defRPr>
      </a:lvl2pPr>
      <a:lvl3pPr marL="932323" algn="l" defTabSz="932323" rtl="0" eaLnBrk="1" latinLnBrk="0" hangingPunct="1">
        <a:defRPr sz="1938" kern="1200">
          <a:solidFill>
            <a:schemeClr val="tx1"/>
          </a:solidFill>
          <a:latin typeface="+mn-lt"/>
          <a:ea typeface="+mn-ea"/>
          <a:cs typeface="+mn-cs"/>
        </a:defRPr>
      </a:lvl3pPr>
      <a:lvl4pPr marL="1398484" algn="l" defTabSz="932323" rtl="0" eaLnBrk="1" latinLnBrk="0" hangingPunct="1">
        <a:defRPr sz="1938" kern="1200">
          <a:solidFill>
            <a:schemeClr val="tx1"/>
          </a:solidFill>
          <a:latin typeface="+mn-lt"/>
          <a:ea typeface="+mn-ea"/>
          <a:cs typeface="+mn-cs"/>
        </a:defRPr>
      </a:lvl4pPr>
      <a:lvl5pPr marL="1864644" algn="l" defTabSz="932323" rtl="0" eaLnBrk="1" latinLnBrk="0" hangingPunct="1">
        <a:defRPr sz="1938" kern="1200">
          <a:solidFill>
            <a:schemeClr val="tx1"/>
          </a:solidFill>
          <a:latin typeface="+mn-lt"/>
          <a:ea typeface="+mn-ea"/>
          <a:cs typeface="+mn-cs"/>
        </a:defRPr>
      </a:lvl5pPr>
      <a:lvl6pPr marL="2330806" algn="l" defTabSz="932323" rtl="0" eaLnBrk="1" latinLnBrk="0" hangingPunct="1">
        <a:defRPr sz="1938" kern="1200">
          <a:solidFill>
            <a:schemeClr val="tx1"/>
          </a:solidFill>
          <a:latin typeface="+mn-lt"/>
          <a:ea typeface="+mn-ea"/>
          <a:cs typeface="+mn-cs"/>
        </a:defRPr>
      </a:lvl6pPr>
      <a:lvl7pPr marL="2796968" algn="l" defTabSz="932323" rtl="0" eaLnBrk="1" latinLnBrk="0" hangingPunct="1">
        <a:defRPr sz="1938" kern="1200">
          <a:solidFill>
            <a:schemeClr val="tx1"/>
          </a:solidFill>
          <a:latin typeface="+mn-lt"/>
          <a:ea typeface="+mn-ea"/>
          <a:cs typeface="+mn-cs"/>
        </a:defRPr>
      </a:lvl7pPr>
      <a:lvl8pPr marL="3263128" algn="l" defTabSz="932323" rtl="0" eaLnBrk="1" latinLnBrk="0" hangingPunct="1">
        <a:defRPr sz="1938" kern="1200">
          <a:solidFill>
            <a:schemeClr val="tx1"/>
          </a:solidFill>
          <a:latin typeface="+mn-lt"/>
          <a:ea typeface="+mn-ea"/>
          <a:cs typeface="+mn-cs"/>
        </a:defRPr>
      </a:lvl8pPr>
      <a:lvl9pPr marL="3729289" algn="l" defTabSz="932323" rtl="0" eaLnBrk="1" latinLnBrk="0" hangingPunct="1">
        <a:defRPr sz="1938"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
          <p15:clr>
            <a:srgbClr val="C35EA4"/>
          </p15:clr>
        </p15:guide>
        <p15:guide id="2" pos="7392">
          <p15:clr>
            <a:srgbClr val="F26B43"/>
          </p15:clr>
        </p15:guide>
        <p15:guide id="3" orient="horz" pos="288">
          <p15:clr>
            <a:srgbClr val="F26B43"/>
          </p15:clr>
        </p15:guide>
        <p15:guide id="4" orient="horz" pos="3840">
          <p15:clr>
            <a:srgbClr val="F26B43"/>
          </p15:clr>
        </p15:guide>
        <p15:guide id="7" pos="744">
          <p15:clr>
            <a:srgbClr val="C35EA4"/>
          </p15:clr>
        </p15:guide>
        <p15:guide id="8" pos="1176">
          <p15:clr>
            <a:srgbClr val="C35EA4"/>
          </p15:clr>
        </p15:guide>
        <p15:guide id="10" pos="1632">
          <p15:clr>
            <a:srgbClr val="C35EA4"/>
          </p15:clr>
        </p15:guide>
        <p15:guide id="13" pos="2520">
          <p15:clr>
            <a:srgbClr val="C35EA4"/>
          </p15:clr>
        </p15:guide>
        <p15:guide id="15" pos="2952">
          <p15:clr>
            <a:srgbClr val="C35EA4"/>
          </p15:clr>
        </p15:guide>
        <p15:guide id="16" pos="3408">
          <p15:clr>
            <a:srgbClr val="C35EA4"/>
          </p15:clr>
        </p15:guide>
        <p15:guide id="20" pos="4296">
          <p15:clr>
            <a:srgbClr val="C35EA4"/>
          </p15:clr>
        </p15:guide>
        <p15:guide id="22" pos="4728">
          <p15:clr>
            <a:srgbClr val="C35EA4"/>
          </p15:clr>
        </p15:guide>
        <p15:guide id="23" pos="5184">
          <p15:clr>
            <a:srgbClr val="C35EA4"/>
          </p15:clr>
        </p15:guide>
        <p15:guide id="24" pos="5616">
          <p15:clr>
            <a:srgbClr val="C35EA4"/>
          </p15:clr>
        </p15:guide>
        <p15:guide id="25" pos="6048">
          <p15:clr>
            <a:srgbClr val="C35EA4"/>
          </p15:clr>
        </p15:guide>
        <p15:guide id="28" pos="6504">
          <p15:clr>
            <a:srgbClr val="C35EA4"/>
          </p15:clr>
        </p15:guide>
        <p15:guide id="30" pos="6936">
          <p15:clr>
            <a:srgbClr val="C35EA4"/>
          </p15:clr>
        </p15:guide>
        <p15:guide id="32" pos="2064">
          <p15:clr>
            <a:srgbClr val="C35EA4"/>
          </p15:clr>
        </p15:guide>
        <p15:guide id="33" pos="3840">
          <p15:clr>
            <a:srgbClr val="C35EA4"/>
          </p15:clr>
        </p15:guide>
        <p15:guide id="38" orient="horz" pos="744">
          <p15:clr>
            <a:srgbClr val="F26B43"/>
          </p15:clr>
        </p15:guide>
        <p15:guide id="40" orient="horz" pos="1176">
          <p15:clr>
            <a:srgbClr val="F26B43"/>
          </p15:clr>
        </p15:guide>
        <p15:guide id="41" orient="horz" pos="1632">
          <p15:clr>
            <a:srgbClr val="F26B43"/>
          </p15:clr>
        </p15:guide>
        <p15:guide id="42" orient="horz" pos="2064">
          <p15:clr>
            <a:srgbClr val="F26B43"/>
          </p15:clr>
        </p15:guide>
        <p15:guide id="45" orient="horz" pos="2520">
          <p15:clr>
            <a:srgbClr val="F26B43"/>
          </p15:clr>
        </p15:guide>
        <p15:guide id="46" orient="horz" pos="2952">
          <p15:clr>
            <a:srgbClr val="F26B43"/>
          </p15:clr>
        </p15:guide>
        <p15:guide id="47" orient="horz" pos="4272">
          <p15:clr>
            <a:srgbClr val="F26B43"/>
          </p15:clr>
        </p15:guide>
        <p15:guide id="48" orient="horz" pos="3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emf"/><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1.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emf"/></Relationships>
</file>

<file path=ppt/slides/_rels/slide1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emf"/><Relationship Id="rId18" Type="http://schemas.openxmlformats.org/officeDocument/2006/relationships/image" Target="../media/image58.png"/><Relationship Id="rId26" Type="http://schemas.openxmlformats.org/officeDocument/2006/relationships/image" Target="../media/image66.emf"/><Relationship Id="rId3" Type="http://schemas.openxmlformats.org/officeDocument/2006/relationships/image" Target="../media/image43.png"/><Relationship Id="rId21" Type="http://schemas.openxmlformats.org/officeDocument/2006/relationships/image" Target="../media/image61.emf"/><Relationship Id="rId7" Type="http://schemas.openxmlformats.org/officeDocument/2006/relationships/image" Target="../media/image47.emf"/><Relationship Id="rId12" Type="http://schemas.openxmlformats.org/officeDocument/2006/relationships/image" Target="../media/image52.emf"/><Relationship Id="rId17" Type="http://schemas.openxmlformats.org/officeDocument/2006/relationships/image" Target="../media/image57.png"/><Relationship Id="rId25" Type="http://schemas.openxmlformats.org/officeDocument/2006/relationships/image" Target="../media/image65.png"/><Relationship Id="rId2" Type="http://schemas.openxmlformats.org/officeDocument/2006/relationships/image" Target="../media/image42.emf"/><Relationship Id="rId16" Type="http://schemas.openxmlformats.org/officeDocument/2006/relationships/image" Target="../media/image56.png"/><Relationship Id="rId20" Type="http://schemas.openxmlformats.org/officeDocument/2006/relationships/image" Target="../media/image60.emf"/><Relationship Id="rId29" Type="http://schemas.openxmlformats.org/officeDocument/2006/relationships/image" Target="../media/image69.emf"/><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image" Target="../media/image51.emf"/><Relationship Id="rId24" Type="http://schemas.openxmlformats.org/officeDocument/2006/relationships/image" Target="../media/image64.emf"/><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emf"/><Relationship Id="rId28" Type="http://schemas.openxmlformats.org/officeDocument/2006/relationships/image" Target="../media/image68.emf"/><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svg"/><Relationship Id="rId14" Type="http://schemas.openxmlformats.org/officeDocument/2006/relationships/image" Target="../media/image54.emf"/><Relationship Id="rId22" Type="http://schemas.openxmlformats.org/officeDocument/2006/relationships/image" Target="../media/image62.emf"/><Relationship Id="rId27" Type="http://schemas.openxmlformats.org/officeDocument/2006/relationships/image" Target="../media/image67.png"/></Relationships>
</file>

<file path=ppt/slides/_rels/slide13.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18" Type="http://schemas.openxmlformats.org/officeDocument/2006/relationships/image" Target="../media/image82.png"/><Relationship Id="rId26" Type="http://schemas.openxmlformats.org/officeDocument/2006/relationships/image" Target="../media/image66.emf"/><Relationship Id="rId3" Type="http://schemas.openxmlformats.org/officeDocument/2006/relationships/image" Target="../media/image52.emf"/><Relationship Id="rId21" Type="http://schemas.openxmlformats.org/officeDocument/2006/relationships/image" Target="../media/image85.png"/><Relationship Id="rId7" Type="http://schemas.openxmlformats.org/officeDocument/2006/relationships/image" Target="../media/image72.png"/><Relationship Id="rId12" Type="http://schemas.openxmlformats.org/officeDocument/2006/relationships/image" Target="../media/image77.png"/><Relationship Id="rId17" Type="http://schemas.openxmlformats.org/officeDocument/2006/relationships/image" Target="../media/image81.png"/><Relationship Id="rId25" Type="http://schemas.openxmlformats.org/officeDocument/2006/relationships/image" Target="../media/image88.png"/><Relationship Id="rId2" Type="http://schemas.openxmlformats.org/officeDocument/2006/relationships/image" Target="../media/image70.png"/><Relationship Id="rId16" Type="http://schemas.openxmlformats.org/officeDocument/2006/relationships/image" Target="../media/image80.emf"/><Relationship Id="rId20" Type="http://schemas.openxmlformats.org/officeDocument/2006/relationships/image" Target="../media/image84.png"/><Relationship Id="rId29"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71.emf"/><Relationship Id="rId11" Type="http://schemas.openxmlformats.org/officeDocument/2006/relationships/image" Target="../media/image76.emf"/><Relationship Id="rId24" Type="http://schemas.openxmlformats.org/officeDocument/2006/relationships/image" Target="../media/image87.png"/><Relationship Id="rId5" Type="http://schemas.openxmlformats.org/officeDocument/2006/relationships/image" Target="../media/image51.emf"/><Relationship Id="rId15" Type="http://schemas.openxmlformats.org/officeDocument/2006/relationships/image" Target="../media/image79.emf"/><Relationship Id="rId23" Type="http://schemas.openxmlformats.org/officeDocument/2006/relationships/image" Target="../media/image68.emf"/><Relationship Id="rId28" Type="http://schemas.openxmlformats.org/officeDocument/2006/relationships/image" Target="../media/image60.emf"/><Relationship Id="rId10" Type="http://schemas.openxmlformats.org/officeDocument/2006/relationships/image" Target="../media/image75.png"/><Relationship Id="rId19" Type="http://schemas.openxmlformats.org/officeDocument/2006/relationships/image" Target="../media/image83.png"/><Relationship Id="rId31" Type="http://schemas.openxmlformats.org/officeDocument/2006/relationships/image" Target="../media/image61.emf"/><Relationship Id="rId4" Type="http://schemas.openxmlformats.org/officeDocument/2006/relationships/image" Target="../media/image54.emf"/><Relationship Id="rId9" Type="http://schemas.openxmlformats.org/officeDocument/2006/relationships/image" Target="../media/image74.png"/><Relationship Id="rId14" Type="http://schemas.openxmlformats.org/officeDocument/2006/relationships/image" Target="../media/image42.emf"/><Relationship Id="rId22" Type="http://schemas.openxmlformats.org/officeDocument/2006/relationships/image" Target="../media/image86.svg"/><Relationship Id="rId27" Type="http://schemas.openxmlformats.org/officeDocument/2006/relationships/image" Target="../media/image89.png"/><Relationship Id="rId30"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xml"/><Relationship Id="rId4" Type="http://schemas.openxmlformats.org/officeDocument/2006/relationships/image" Target="../media/image37.emf"/></Relationships>
</file>

<file path=ppt/slides/_rels/slide15.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image" Target="../media/image97.emf"/><Relationship Id="rId18" Type="http://schemas.openxmlformats.org/officeDocument/2006/relationships/image" Target="../media/image99.png"/><Relationship Id="rId3" Type="http://schemas.openxmlformats.org/officeDocument/2006/relationships/image" Target="../media/image91.emf"/><Relationship Id="rId7" Type="http://schemas.openxmlformats.org/officeDocument/2006/relationships/image" Target="../media/image93.emf"/><Relationship Id="rId12" Type="http://schemas.openxmlformats.org/officeDocument/2006/relationships/image" Target="../media/image96.emf"/><Relationship Id="rId17" Type="http://schemas.openxmlformats.org/officeDocument/2006/relationships/image" Target="../media/image98.emf"/><Relationship Id="rId2" Type="http://schemas.openxmlformats.org/officeDocument/2006/relationships/image" Target="../media/image79.emf"/><Relationship Id="rId16"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92.emf"/><Relationship Id="rId11" Type="http://schemas.openxmlformats.org/officeDocument/2006/relationships/image" Target="../media/image95.emf"/><Relationship Id="rId5" Type="http://schemas.openxmlformats.org/officeDocument/2006/relationships/image" Target="../media/image61.emf"/><Relationship Id="rId15" Type="http://schemas.openxmlformats.org/officeDocument/2006/relationships/image" Target="../media/image51.emf"/><Relationship Id="rId10" Type="http://schemas.openxmlformats.org/officeDocument/2006/relationships/image" Target="../media/image94.emf"/><Relationship Id="rId4" Type="http://schemas.openxmlformats.org/officeDocument/2006/relationships/image" Target="../media/image42.emf"/><Relationship Id="rId9" Type="http://schemas.openxmlformats.org/officeDocument/2006/relationships/image" Target="../media/image68.emf"/><Relationship Id="rId14" Type="http://schemas.openxmlformats.org/officeDocument/2006/relationships/image" Target="../media/image7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image" Target="../media/image103.emf"/><Relationship Id="rId18" Type="http://schemas.openxmlformats.org/officeDocument/2006/relationships/image" Target="../media/image106.emf"/><Relationship Id="rId26" Type="http://schemas.openxmlformats.org/officeDocument/2006/relationships/image" Target="../media/image93.emf"/><Relationship Id="rId3" Type="http://schemas.openxmlformats.org/officeDocument/2006/relationships/image" Target="../media/image94.emf"/><Relationship Id="rId21" Type="http://schemas.openxmlformats.org/officeDocument/2006/relationships/image" Target="../media/image109.emf"/><Relationship Id="rId7" Type="http://schemas.openxmlformats.org/officeDocument/2006/relationships/image" Target="../media/image66.emf"/><Relationship Id="rId12" Type="http://schemas.openxmlformats.org/officeDocument/2006/relationships/image" Target="../media/image102.emf"/><Relationship Id="rId17" Type="http://schemas.openxmlformats.org/officeDocument/2006/relationships/image" Target="../media/image105.emf"/><Relationship Id="rId25" Type="http://schemas.openxmlformats.org/officeDocument/2006/relationships/image" Target="../media/image92.emf"/><Relationship Id="rId2" Type="http://schemas.openxmlformats.org/officeDocument/2006/relationships/image" Target="../media/image42.emf"/><Relationship Id="rId16" Type="http://schemas.openxmlformats.org/officeDocument/2006/relationships/image" Target="../media/image54.emf"/><Relationship Id="rId20" Type="http://schemas.openxmlformats.org/officeDocument/2006/relationships/image" Target="../media/image108.emf"/><Relationship Id="rId29"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96.emf"/><Relationship Id="rId11" Type="http://schemas.openxmlformats.org/officeDocument/2006/relationships/image" Target="../media/image101.emf"/><Relationship Id="rId24" Type="http://schemas.openxmlformats.org/officeDocument/2006/relationships/image" Target="../media/image112.emf"/><Relationship Id="rId5" Type="http://schemas.openxmlformats.org/officeDocument/2006/relationships/image" Target="../media/image97.emf"/><Relationship Id="rId15" Type="http://schemas.openxmlformats.org/officeDocument/2006/relationships/image" Target="../media/image53.emf"/><Relationship Id="rId23" Type="http://schemas.openxmlformats.org/officeDocument/2006/relationships/image" Target="../media/image111.emf"/><Relationship Id="rId28" Type="http://schemas.openxmlformats.org/officeDocument/2006/relationships/image" Target="../media/image51.emf"/><Relationship Id="rId10" Type="http://schemas.openxmlformats.org/officeDocument/2006/relationships/image" Target="../media/image100.emf"/><Relationship Id="rId19" Type="http://schemas.openxmlformats.org/officeDocument/2006/relationships/image" Target="../media/image107.emf"/><Relationship Id="rId31" Type="http://schemas.openxmlformats.org/officeDocument/2006/relationships/image" Target="../media/image114.svg"/><Relationship Id="rId4" Type="http://schemas.openxmlformats.org/officeDocument/2006/relationships/image" Target="../media/image95.emf"/><Relationship Id="rId9" Type="http://schemas.openxmlformats.org/officeDocument/2006/relationships/image" Target="../media/image68.emf"/><Relationship Id="rId14" Type="http://schemas.openxmlformats.org/officeDocument/2006/relationships/image" Target="../media/image104.emf"/><Relationship Id="rId22" Type="http://schemas.openxmlformats.org/officeDocument/2006/relationships/image" Target="../media/image110.emf"/><Relationship Id="rId27" Type="http://schemas.openxmlformats.org/officeDocument/2006/relationships/image" Target="../media/image71.emf"/><Relationship Id="rId30" Type="http://schemas.openxmlformats.org/officeDocument/2006/relationships/image" Target="../media/image113.png"/></Relationships>
</file>

<file path=ppt/slides/_rels/slide18.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1.emf"/><Relationship Id="rId18" Type="http://schemas.openxmlformats.org/officeDocument/2006/relationships/image" Target="../media/image123.emf"/><Relationship Id="rId3" Type="http://schemas.openxmlformats.org/officeDocument/2006/relationships/image" Target="../media/image116.png"/><Relationship Id="rId21" Type="http://schemas.openxmlformats.org/officeDocument/2006/relationships/image" Target="../media/image124.emf"/><Relationship Id="rId7" Type="http://schemas.openxmlformats.org/officeDocument/2006/relationships/image" Target="../media/image118.png"/><Relationship Id="rId12" Type="http://schemas.openxmlformats.org/officeDocument/2006/relationships/image" Target="../media/image69.emf"/><Relationship Id="rId17" Type="http://schemas.openxmlformats.org/officeDocument/2006/relationships/image" Target="../media/image122.emf"/><Relationship Id="rId2" Type="http://schemas.openxmlformats.org/officeDocument/2006/relationships/image" Target="../media/image115.png"/><Relationship Id="rId16" Type="http://schemas.openxmlformats.org/officeDocument/2006/relationships/image" Target="../media/image94.emf"/><Relationship Id="rId20"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03.emf"/><Relationship Id="rId5" Type="http://schemas.openxmlformats.org/officeDocument/2006/relationships/image" Target="../media/image78.png"/><Relationship Id="rId15" Type="http://schemas.openxmlformats.org/officeDocument/2006/relationships/image" Target="../media/image54.emf"/><Relationship Id="rId10" Type="http://schemas.openxmlformats.org/officeDocument/2006/relationships/image" Target="../media/image120.emf"/><Relationship Id="rId19" Type="http://schemas.openxmlformats.org/officeDocument/2006/relationships/image" Target="../media/image100.emf"/><Relationship Id="rId4" Type="http://schemas.openxmlformats.org/officeDocument/2006/relationships/image" Target="../media/image77.png"/><Relationship Id="rId9" Type="http://schemas.openxmlformats.org/officeDocument/2006/relationships/image" Target="../media/image66.emf"/><Relationship Id="rId14" Type="http://schemas.openxmlformats.org/officeDocument/2006/relationships/image" Target="../media/image5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pp-service/" TargetMode="External"/><Relationship Id="rId7" Type="http://schemas.openxmlformats.org/officeDocument/2006/relationships/hyperlink" Target="https://mva.microsoft.com/product-training/microsoft-azure" TargetMode="External"/><Relationship Id="rId2" Type="http://schemas.openxmlformats.org/officeDocument/2006/relationships/hyperlink" Target="https://azure.microsoft.com/en-us/free/" TargetMode="External"/><Relationship Id="rId1" Type="http://schemas.openxmlformats.org/officeDocument/2006/relationships/slideLayout" Target="../slideLayouts/slideLayout2.xml"/><Relationship Id="rId6" Type="http://schemas.openxmlformats.org/officeDocument/2006/relationships/image" Target="../media/image126.svg"/><Relationship Id="rId5" Type="http://schemas.openxmlformats.org/officeDocument/2006/relationships/image" Target="../media/image125.png"/><Relationship Id="rId4" Type="http://schemas.openxmlformats.org/officeDocument/2006/relationships/hyperlink" Target="https://azure.microsoft.com/en-us/solutions/architecture/?product=app-service"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2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29.png"/><Relationship Id="rId4" Type="http://schemas.openxmlformats.org/officeDocument/2006/relationships/image" Target="../media/image12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28.png"/><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31.png"/><Relationship Id="rId4" Type="http://schemas.openxmlformats.org/officeDocument/2006/relationships/image" Target="../media/image12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32.jpeg"/><Relationship Id="rId4" Type="http://schemas.openxmlformats.org/officeDocument/2006/relationships/image" Target="../media/image12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33.png"/><Relationship Id="rId4" Type="http://schemas.openxmlformats.org/officeDocument/2006/relationships/image" Target="../media/image12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28.png"/><Relationship Id="rId4" Type="http://schemas.openxmlformats.org/officeDocument/2006/relationships/image" Target="../media/image13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28.png"/><Relationship Id="rId4" Type="http://schemas.openxmlformats.org/officeDocument/2006/relationships/image" Target="../media/image13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28.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svg"/><Relationship Id="rId7" Type="http://schemas.openxmlformats.org/officeDocument/2006/relationships/image" Target="../media/image19.sv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27.svg"/><Relationship Id="rId10" Type="http://schemas.openxmlformats.org/officeDocument/2006/relationships/image" Target="../media/image22.png"/><Relationship Id="rId4" Type="http://schemas.openxmlformats.org/officeDocument/2006/relationships/image" Target="../media/image26.png"/><Relationship Id="rId9" Type="http://schemas.openxmlformats.org/officeDocument/2006/relationships/image" Target="../media/image21.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3.svg"/><Relationship Id="rId2"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304928-0F5A-4725-A164-3CEEC03A4BE0}"/>
              </a:ext>
            </a:extLst>
          </p:cNvPr>
          <p:cNvSpPr txBox="1"/>
          <p:nvPr/>
        </p:nvSpPr>
        <p:spPr>
          <a:xfrm>
            <a:off x="5140467" y="4514485"/>
            <a:ext cx="2402089" cy="313904"/>
          </a:xfrm>
          <a:prstGeom prst="rect">
            <a:avLst/>
          </a:prstGeom>
          <a:noFill/>
        </p:spPr>
        <p:txBody>
          <a:bodyPr wrap="square" lIns="0" tIns="0" rIns="0" bIns="0" rtlCol="0">
            <a:sp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r>
              <a:rPr lang="en-US" sz="2000">
                <a:solidFill>
                  <a:prstClr val="white"/>
                </a:solidFill>
                <a:latin typeface="Calibri" panose="020F0502020204030204"/>
              </a:rPr>
              <a:t>#</a:t>
            </a:r>
            <a:r>
              <a:rPr lang="en-US" sz="2000" err="1">
                <a:solidFill>
                  <a:prstClr val="white"/>
                </a:solidFill>
                <a:latin typeface="Calibri" panose="020F0502020204030204"/>
              </a:rPr>
              <a:t>Azuredevdays</a:t>
            </a:r>
            <a:endParaRPr lang="en-US" sz="2000">
              <a:solidFill>
                <a:prstClr val="white"/>
              </a:solidFill>
              <a:latin typeface="Calibri" panose="020F0502020204030204"/>
            </a:endParaRPr>
          </a:p>
        </p:txBody>
      </p:sp>
      <p:sp>
        <p:nvSpPr>
          <p:cNvPr id="3" name="TextBox 2">
            <a:extLst>
              <a:ext uri="{FF2B5EF4-FFF2-40B4-BE49-F238E27FC236}">
                <a16:creationId xmlns:a16="http://schemas.microsoft.com/office/drawing/2014/main" id="{78284C04-6B5A-47FB-AED6-9A436DE88C4B}"/>
              </a:ext>
            </a:extLst>
          </p:cNvPr>
          <p:cNvSpPr txBox="1"/>
          <p:nvPr/>
        </p:nvSpPr>
        <p:spPr>
          <a:xfrm>
            <a:off x="7491171" y="140665"/>
            <a:ext cx="4122520" cy="634440"/>
          </a:xfrm>
          <a:prstGeom prst="rect">
            <a:avLst/>
          </a:prstGeom>
          <a:noFill/>
        </p:spPr>
        <p:txBody>
          <a:bodyPr wrap="none" lIns="182854" tIns="146283" rIns="182854" bIns="146283" rtlCol="0">
            <a:spAutoFit/>
          </a:bodyPr>
          <a:lstStyle/>
          <a:p>
            <a:pPr defTabSz="932597">
              <a:lnSpc>
                <a:spcPct val="90000"/>
              </a:lnSpc>
              <a:spcAft>
                <a:spcPts val="600"/>
              </a:spcAft>
            </a:pPr>
            <a:r>
              <a:rPr lang="en-US" sz="2400" dirty="0">
                <a:solidFill>
                  <a:prstClr val="white"/>
                </a:solidFill>
                <a:latin typeface="Calibri" panose="020F0502020204030204"/>
              </a:rPr>
              <a:t>Content: aka.ms/</a:t>
            </a:r>
            <a:r>
              <a:rPr lang="en-US" sz="2400" dirty="0" err="1">
                <a:solidFill>
                  <a:prstClr val="white"/>
                </a:solidFill>
                <a:latin typeface="Calibri" panose="020F0502020204030204"/>
              </a:rPr>
              <a:t>mkedevdays</a:t>
            </a:r>
            <a:endParaRPr lang="en-US" sz="2400" dirty="0">
              <a:solidFill>
                <a:prstClr val="white"/>
              </a:solidFill>
              <a:latin typeface="Calibri" panose="020F0502020204030204"/>
            </a:endParaRPr>
          </a:p>
        </p:txBody>
      </p:sp>
      <p:pic>
        <p:nvPicPr>
          <p:cNvPr id="3074" name="Picture 2" descr="Image result for docker logo transparent">
            <a:extLst>
              <a:ext uri="{FF2B5EF4-FFF2-40B4-BE49-F238E27FC236}">
                <a16:creationId xmlns:a16="http://schemas.microsoft.com/office/drawing/2014/main" id="{D1319414-3007-47A1-BA1B-0BC4EDF5FAC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3968" y="4822218"/>
            <a:ext cx="2266356" cy="1903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A1FC96-F885-4814-BF72-3528FFA6E51B}"/>
              </a:ext>
            </a:extLst>
          </p:cNvPr>
          <p:cNvSpPr txBox="1"/>
          <p:nvPr/>
        </p:nvSpPr>
        <p:spPr>
          <a:xfrm>
            <a:off x="4757894" y="6207529"/>
            <a:ext cx="3476730" cy="646331"/>
          </a:xfrm>
          <a:prstGeom prst="rect">
            <a:avLst/>
          </a:prstGeom>
          <a:noFill/>
        </p:spPr>
        <p:txBody>
          <a:bodyPr wrap="square" rtlCol="0">
            <a:spAutoFit/>
          </a:bodyPr>
          <a:lstStyle/>
          <a:p>
            <a:r>
              <a:rPr lang="en-US" b="1" dirty="0">
                <a:solidFill>
                  <a:schemeClr val="bg1"/>
                </a:solidFill>
              </a:rPr>
              <a:t>Kenny Young</a:t>
            </a:r>
          </a:p>
          <a:p>
            <a:r>
              <a:rPr lang="en-US" b="1" dirty="0">
                <a:solidFill>
                  <a:schemeClr val="bg1"/>
                </a:solidFill>
              </a:rPr>
              <a:t>Cloud Solutions Architect</a:t>
            </a:r>
          </a:p>
        </p:txBody>
      </p:sp>
    </p:spTree>
    <p:extLst>
      <p:ext uri="{BB962C8B-B14F-4D97-AF65-F5344CB8AC3E}">
        <p14:creationId xmlns:p14="http://schemas.microsoft.com/office/powerpoint/2010/main" val="65329486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4B99D9-4955-49C7-BA7A-755391F0E35D}"/>
              </a:ext>
            </a:extLst>
          </p:cNvPr>
          <p:cNvCxnSpPr>
            <a:cxnSpLocks/>
          </p:cNvCxnSpPr>
          <p:nvPr/>
        </p:nvCxnSpPr>
        <p:spPr>
          <a:xfrm>
            <a:off x="349624" y="3497262"/>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804BCD-AFB9-4903-A322-B54BD9034400}"/>
              </a:ext>
            </a:extLst>
          </p:cNvPr>
          <p:cNvSpPr txBox="1"/>
          <p:nvPr/>
        </p:nvSpPr>
        <p:spPr>
          <a:xfrm>
            <a:off x="349623" y="2761823"/>
            <a:ext cx="5150223" cy="634020"/>
          </a:xfrm>
          <a:prstGeom prst="rect">
            <a:avLst/>
          </a:prstGeom>
          <a:noFill/>
        </p:spPr>
        <p:txBody>
          <a:bodyPr wrap="square" l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Scenarios</a:t>
            </a:r>
          </a:p>
        </p:txBody>
      </p:sp>
      <p:sp>
        <p:nvSpPr>
          <p:cNvPr id="5" name="Rectangle 4">
            <a:extLst>
              <a:ext uri="{FF2B5EF4-FFF2-40B4-BE49-F238E27FC236}">
                <a16:creationId xmlns:a16="http://schemas.microsoft.com/office/drawing/2014/main" id="{864AA7BE-E6BE-4DBD-9EA9-E550C0FBB96A}"/>
              </a:ext>
            </a:extLst>
          </p:cNvPr>
          <p:cNvSpPr/>
          <p:nvPr/>
        </p:nvSpPr>
        <p:spPr>
          <a:xfrm>
            <a:off x="349624" y="3799979"/>
            <a:ext cx="2971092" cy="1206484"/>
          </a:xfrm>
          <a:prstGeom prst="rect">
            <a:avLst/>
          </a:prstGeom>
        </p:spPr>
        <p:txBody>
          <a:bodyPr wrap="square" lIns="0">
            <a:spAutoFit/>
          </a:bodyPr>
          <a:lstStyle/>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Digital marketing websites</a:t>
            </a:r>
          </a:p>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Transactional apps</a:t>
            </a:r>
          </a:p>
          <a:p>
            <a:pPr defTabSz="896386">
              <a:lnSpc>
                <a:spcPct val="90000"/>
              </a:lnSpc>
              <a:spcAft>
                <a:spcPts val="2400"/>
              </a:spcAft>
            </a:pPr>
            <a:r>
              <a:rPr lang="en-US" sz="1200" kern="0" spc="100" dirty="0">
                <a:solidFill>
                  <a:srgbClr val="797979"/>
                </a:solidFill>
                <a:latin typeface="Segoe UI Semibold" panose="020B0702040204020203" pitchFamily="34" charset="0"/>
                <a:cs typeface="Segoe UI Semibold" panose="020B0702040204020203" pitchFamily="34" charset="0"/>
              </a:rPr>
              <a:t>Modern LOB apps</a:t>
            </a:r>
          </a:p>
        </p:txBody>
      </p:sp>
      <p:pic>
        <p:nvPicPr>
          <p:cNvPr id="11" name="Picture 10" descr="A person sitting at a desk in front of a window&#10;&#10;Description generated with very high confidence">
            <a:extLst>
              <a:ext uri="{FF2B5EF4-FFF2-40B4-BE49-F238E27FC236}">
                <a16:creationId xmlns:a16="http://schemas.microsoft.com/office/drawing/2014/main" id="{28229BAF-D5A7-433D-A2BA-04639F2689AC}"/>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6218555" y="1"/>
            <a:ext cx="6217920" cy="6994524"/>
          </a:xfrm>
          <a:custGeom>
            <a:avLst/>
            <a:gdLst>
              <a:gd name="connsiteX0" fmla="*/ 0 w 6217920"/>
              <a:gd name="connsiteY0" fmla="*/ 0 h 6994524"/>
              <a:gd name="connsiteX1" fmla="*/ 6217920 w 6217920"/>
              <a:gd name="connsiteY1" fmla="*/ 0 h 6994524"/>
              <a:gd name="connsiteX2" fmla="*/ 6217920 w 6217920"/>
              <a:gd name="connsiteY2" fmla="*/ 6994524 h 6994524"/>
              <a:gd name="connsiteX3" fmla="*/ 0 w 6217920"/>
              <a:gd name="connsiteY3" fmla="*/ 6994524 h 6994524"/>
            </a:gdLst>
            <a:ahLst/>
            <a:cxnLst>
              <a:cxn ang="0">
                <a:pos x="connsiteX0" y="connsiteY0"/>
              </a:cxn>
              <a:cxn ang="0">
                <a:pos x="connsiteX1" y="connsiteY1"/>
              </a:cxn>
              <a:cxn ang="0">
                <a:pos x="connsiteX2" y="connsiteY2"/>
              </a:cxn>
              <a:cxn ang="0">
                <a:pos x="connsiteX3" y="connsiteY3"/>
              </a:cxn>
            </a:cxnLst>
            <a:rect l="l" t="t" r="r" b="b"/>
            <a:pathLst>
              <a:path w="6217920" h="6994524">
                <a:moveTo>
                  <a:pt x="0" y="0"/>
                </a:moveTo>
                <a:lnTo>
                  <a:pt x="6217920" y="0"/>
                </a:lnTo>
                <a:lnTo>
                  <a:pt x="6217920" y="6994524"/>
                </a:lnTo>
                <a:lnTo>
                  <a:pt x="0" y="6994524"/>
                </a:lnTo>
                <a:close/>
              </a:path>
            </a:pathLst>
          </a:custGeom>
        </p:spPr>
      </p:pic>
    </p:spTree>
    <p:extLst>
      <p:ext uri="{BB962C8B-B14F-4D97-AF65-F5344CB8AC3E}">
        <p14:creationId xmlns:p14="http://schemas.microsoft.com/office/powerpoint/2010/main" val="262598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4B99D9-4955-49C7-BA7A-755391F0E35D}"/>
              </a:ext>
            </a:extLst>
          </p:cNvPr>
          <p:cNvCxnSpPr>
            <a:cxnSpLocks/>
          </p:cNvCxnSpPr>
          <p:nvPr/>
        </p:nvCxnSpPr>
        <p:spPr>
          <a:xfrm>
            <a:off x="349624" y="1257273"/>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0BF1AE-5DC2-4ADA-86FF-D8187BC7AFC7}"/>
              </a:ext>
            </a:extLst>
          </p:cNvPr>
          <p:cNvSpPr txBox="1"/>
          <p:nvPr/>
        </p:nvSpPr>
        <p:spPr>
          <a:xfrm>
            <a:off x="349622" y="327910"/>
            <a:ext cx="6794127" cy="634020"/>
          </a:xfrm>
          <a:prstGeom prst="rect">
            <a:avLst/>
          </a:prstGeom>
          <a:noFill/>
        </p:spPr>
        <p:txBody>
          <a:bodyPr wrap="square" lIns="0" rtlCol="0">
            <a:spAutoFit/>
          </a:bodyPr>
          <a:lstStyle/>
          <a:p>
            <a:pPr>
              <a:lnSpc>
                <a:spcPct val="80000"/>
              </a:lnSpc>
            </a:pPr>
            <a:r>
              <a:rPr lang="en-US" sz="4400" dirty="0">
                <a:solidFill>
                  <a:srgbClr val="0078D7"/>
                </a:solidFill>
                <a:latin typeface="Segoe UI Semilight" panose="020B0402040204020203" pitchFamily="34" charset="0"/>
                <a:cs typeface="Segoe UI Semilight" panose="020B0402040204020203" pitchFamily="34" charset="0"/>
              </a:rPr>
              <a:t>Digital marketing websites</a:t>
            </a:r>
          </a:p>
        </p:txBody>
      </p:sp>
      <p:sp>
        <p:nvSpPr>
          <p:cNvPr id="6" name="Rectangle 5">
            <a:extLst>
              <a:ext uri="{FF2B5EF4-FFF2-40B4-BE49-F238E27FC236}">
                <a16:creationId xmlns:a16="http://schemas.microsoft.com/office/drawing/2014/main" id="{217E5FF5-56BE-48AF-9A64-070CDAE563B8}"/>
              </a:ext>
            </a:extLst>
          </p:cNvPr>
          <p:cNvSpPr/>
          <p:nvPr/>
        </p:nvSpPr>
        <p:spPr>
          <a:xfrm>
            <a:off x="349624" y="931624"/>
            <a:ext cx="5226533" cy="258532"/>
          </a:xfrm>
          <a:prstGeom prst="rect">
            <a:avLst/>
          </a:prstGeom>
        </p:spPr>
        <p:txBody>
          <a:bodyPr wrap="square" lIns="0">
            <a:spAutoFit/>
          </a:bodyPr>
          <a:lstStyle/>
          <a:p>
            <a:pPr>
              <a:lnSpc>
                <a:spcPct val="90000"/>
              </a:lnSpc>
            </a:pPr>
            <a:r>
              <a:rPr lang="en-US" sz="1200" kern="0" dirty="0">
                <a:solidFill>
                  <a:srgbClr val="797979"/>
                </a:solidFill>
                <a:latin typeface="Segoe UI" panose="020B0502040204020203" pitchFamily="34" charset="0"/>
                <a:cs typeface="Segoe UI" panose="020B0502040204020203" pitchFamily="34" charset="0"/>
              </a:rPr>
              <a:t>Enable global campaigns, digital events, and rich customer communications</a:t>
            </a:r>
          </a:p>
        </p:txBody>
      </p:sp>
      <p:sp>
        <p:nvSpPr>
          <p:cNvPr id="146" name="TextBox 145">
            <a:extLst>
              <a:ext uri="{FF2B5EF4-FFF2-40B4-BE49-F238E27FC236}">
                <a16:creationId xmlns:a16="http://schemas.microsoft.com/office/drawing/2014/main" id="{966EE2F2-B29D-4150-B469-5412AFC00C1A}"/>
              </a:ext>
            </a:extLst>
          </p:cNvPr>
          <p:cNvSpPr txBox="1"/>
          <p:nvPr/>
        </p:nvSpPr>
        <p:spPr>
          <a:xfrm rot="16200000">
            <a:off x="-622937"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Developers</a:t>
            </a:r>
          </a:p>
        </p:txBody>
      </p:sp>
      <p:grpSp>
        <p:nvGrpSpPr>
          <p:cNvPr id="292" name="Group 291">
            <a:extLst>
              <a:ext uri="{FF2B5EF4-FFF2-40B4-BE49-F238E27FC236}">
                <a16:creationId xmlns:a16="http://schemas.microsoft.com/office/drawing/2014/main" id="{A9D4ECFC-EAEA-4DA6-A3F4-53A50F34C8B8}"/>
              </a:ext>
            </a:extLst>
          </p:cNvPr>
          <p:cNvGrpSpPr/>
          <p:nvPr/>
        </p:nvGrpSpPr>
        <p:grpSpPr>
          <a:xfrm>
            <a:off x="1081194" y="2348982"/>
            <a:ext cx="2103120" cy="3641523"/>
            <a:chOff x="1081194" y="2348982"/>
            <a:chExt cx="2103120" cy="3641523"/>
          </a:xfrm>
        </p:grpSpPr>
        <p:sp>
          <p:nvSpPr>
            <p:cNvPr id="159" name="Rectangle 158">
              <a:extLst>
                <a:ext uri="{FF2B5EF4-FFF2-40B4-BE49-F238E27FC236}">
                  <a16:creationId xmlns:a16="http://schemas.microsoft.com/office/drawing/2014/main" id="{97CF54B7-1CE4-4E53-867B-99320ABAE471}"/>
                </a:ext>
              </a:extLst>
            </p:cNvPr>
            <p:cNvSpPr/>
            <p:nvPr/>
          </p:nvSpPr>
          <p:spPr>
            <a:xfrm>
              <a:off x="1081194" y="2348982"/>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Deliver fast, fluid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app experiences</a:t>
              </a:r>
            </a:p>
          </p:txBody>
        </p:sp>
        <p:sp>
          <p:nvSpPr>
            <p:cNvPr id="160" name="Rectangle 159">
              <a:extLst>
                <a:ext uri="{FF2B5EF4-FFF2-40B4-BE49-F238E27FC236}">
                  <a16:creationId xmlns:a16="http://schemas.microsoft.com/office/drawing/2014/main" id="{84A0C181-0251-41FB-A141-AD46FC5726D0}"/>
                </a:ext>
              </a:extLst>
            </p:cNvPr>
            <p:cNvSpPr/>
            <p:nvPr/>
          </p:nvSpPr>
          <p:spPr>
            <a:xfrm>
              <a:off x="1081194" y="3402779"/>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Push out feature updates quickly</a:t>
              </a:r>
            </a:p>
          </p:txBody>
        </p:sp>
        <p:sp>
          <p:nvSpPr>
            <p:cNvPr id="161" name="Rectangle 160">
              <a:extLst>
                <a:ext uri="{FF2B5EF4-FFF2-40B4-BE49-F238E27FC236}">
                  <a16:creationId xmlns:a16="http://schemas.microsoft.com/office/drawing/2014/main" id="{5614C171-CC0F-4564-8B86-59BAF32932B9}"/>
                </a:ext>
              </a:extLst>
            </p:cNvPr>
            <p:cNvSpPr/>
            <p:nvPr/>
          </p:nvSpPr>
          <p:spPr>
            <a:xfrm>
              <a:off x="1081194" y="4456576"/>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Integrate with the CMS you love</a:t>
              </a:r>
            </a:p>
          </p:txBody>
        </p:sp>
        <p:sp>
          <p:nvSpPr>
            <p:cNvPr id="162" name="Rectangle 161">
              <a:extLst>
                <a:ext uri="{FF2B5EF4-FFF2-40B4-BE49-F238E27FC236}">
                  <a16:creationId xmlns:a16="http://schemas.microsoft.com/office/drawing/2014/main" id="{B52DC2AB-20CE-4135-B28C-903792797539}"/>
                </a:ext>
              </a:extLst>
            </p:cNvPr>
            <p:cNvSpPr/>
            <p:nvPr/>
          </p:nvSpPr>
          <p:spPr>
            <a:xfrm>
              <a:off x="1081194" y="5510374"/>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Go social, simplify sign-in/up process</a:t>
              </a:r>
            </a:p>
          </p:txBody>
        </p:sp>
      </p:grpSp>
      <p:cxnSp>
        <p:nvCxnSpPr>
          <p:cNvPr id="154" name="Straight Connector 153">
            <a:extLst>
              <a:ext uri="{FF2B5EF4-FFF2-40B4-BE49-F238E27FC236}">
                <a16:creationId xmlns:a16="http://schemas.microsoft.com/office/drawing/2014/main" id="{AB350BD1-C2BA-45DC-88BA-DA7FB1E25109}"/>
              </a:ext>
            </a:extLst>
          </p:cNvPr>
          <p:cNvCxnSpPr>
            <a:cxnSpLocks/>
          </p:cNvCxnSpPr>
          <p:nvPr/>
        </p:nvCxnSpPr>
        <p:spPr>
          <a:xfrm>
            <a:off x="1017319"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E52C2F3-96E1-49A8-A36B-F315BD2A18AD}"/>
              </a:ext>
            </a:extLst>
          </p:cNvPr>
          <p:cNvCxnSpPr>
            <a:cxnSpLocks/>
          </p:cNvCxnSpPr>
          <p:nvPr/>
        </p:nvCxnSpPr>
        <p:spPr>
          <a:xfrm>
            <a:off x="1017319"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9CDB91-5E5C-434F-96C7-7323F2483C24}"/>
              </a:ext>
            </a:extLst>
          </p:cNvPr>
          <p:cNvCxnSpPr>
            <a:cxnSpLocks/>
          </p:cNvCxnSpPr>
          <p:nvPr/>
        </p:nvCxnSpPr>
        <p:spPr>
          <a:xfrm>
            <a:off x="1017319"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72752507-59D0-4FD4-A2A1-61EB3992F7A9}"/>
              </a:ext>
            </a:extLst>
          </p:cNvPr>
          <p:cNvSpPr txBox="1"/>
          <p:nvPr/>
        </p:nvSpPr>
        <p:spPr>
          <a:xfrm rot="16200000">
            <a:off x="5631669"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Technical Leaders</a:t>
            </a:r>
          </a:p>
        </p:txBody>
      </p:sp>
      <p:sp>
        <p:nvSpPr>
          <p:cNvPr id="308" name="Rectangle 307">
            <a:extLst>
              <a:ext uri="{FF2B5EF4-FFF2-40B4-BE49-F238E27FC236}">
                <a16:creationId xmlns:a16="http://schemas.microsoft.com/office/drawing/2014/main" id="{18357E09-70A3-49D3-BE41-D367EB520C00}"/>
              </a:ext>
            </a:extLst>
          </p:cNvPr>
          <p:cNvSpPr/>
          <p:nvPr/>
        </p:nvSpPr>
        <p:spPr>
          <a:xfrm>
            <a:off x="7335800" y="2348982"/>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Reach global users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at scale smoothly </a:t>
            </a:r>
          </a:p>
        </p:txBody>
      </p:sp>
      <p:sp>
        <p:nvSpPr>
          <p:cNvPr id="309" name="Rectangle 308">
            <a:extLst>
              <a:ext uri="{FF2B5EF4-FFF2-40B4-BE49-F238E27FC236}">
                <a16:creationId xmlns:a16="http://schemas.microsoft.com/office/drawing/2014/main" id="{7EB7775D-288B-4126-9979-CD9B75D88092}"/>
              </a:ext>
            </a:extLst>
          </p:cNvPr>
          <p:cNvSpPr/>
          <p:nvPr/>
        </p:nvSpPr>
        <p:spPr>
          <a:xfrm>
            <a:off x="7335800" y="3305829"/>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Transform products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through data</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driven approach </a:t>
            </a:r>
          </a:p>
        </p:txBody>
      </p:sp>
      <p:sp>
        <p:nvSpPr>
          <p:cNvPr id="310" name="Rectangle 309">
            <a:extLst>
              <a:ext uri="{FF2B5EF4-FFF2-40B4-BE49-F238E27FC236}">
                <a16:creationId xmlns:a16="http://schemas.microsoft.com/office/drawing/2014/main" id="{71C43C83-47C9-43AE-A203-7DFF1DCEE9DA}"/>
              </a:ext>
            </a:extLst>
          </p:cNvPr>
          <p:cNvSpPr/>
          <p:nvPr/>
        </p:nvSpPr>
        <p:spPr>
          <a:xfrm>
            <a:off x="7335800" y="4456576"/>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Engage users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with rich media </a:t>
            </a:r>
          </a:p>
        </p:txBody>
      </p:sp>
      <p:sp>
        <p:nvSpPr>
          <p:cNvPr id="311" name="Rectangle 310">
            <a:extLst>
              <a:ext uri="{FF2B5EF4-FFF2-40B4-BE49-F238E27FC236}">
                <a16:creationId xmlns:a16="http://schemas.microsoft.com/office/drawing/2014/main" id="{C3970963-E792-48D1-A001-1435D28FD222}"/>
              </a:ext>
            </a:extLst>
          </p:cNvPr>
          <p:cNvSpPr/>
          <p:nvPr/>
        </p:nvSpPr>
        <p:spPr>
          <a:xfrm>
            <a:off x="7335799" y="5410363"/>
            <a:ext cx="2536864"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Deliver x-platform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experiences w/ minimal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development redundancy</a:t>
            </a:r>
          </a:p>
        </p:txBody>
      </p:sp>
      <p:cxnSp>
        <p:nvCxnSpPr>
          <p:cNvPr id="303" name="Straight Connector 302">
            <a:extLst>
              <a:ext uri="{FF2B5EF4-FFF2-40B4-BE49-F238E27FC236}">
                <a16:creationId xmlns:a16="http://schemas.microsoft.com/office/drawing/2014/main" id="{C524A27B-85D4-4C90-A308-EACBE83D4F93}"/>
              </a:ext>
            </a:extLst>
          </p:cNvPr>
          <p:cNvCxnSpPr>
            <a:cxnSpLocks/>
          </p:cNvCxnSpPr>
          <p:nvPr/>
        </p:nvCxnSpPr>
        <p:spPr>
          <a:xfrm>
            <a:off x="7271925"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9CBFA22-42D2-407B-B76E-2305BF5BF112}"/>
              </a:ext>
            </a:extLst>
          </p:cNvPr>
          <p:cNvCxnSpPr>
            <a:cxnSpLocks/>
          </p:cNvCxnSpPr>
          <p:nvPr/>
        </p:nvCxnSpPr>
        <p:spPr>
          <a:xfrm>
            <a:off x="7271925"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959FA9-CC71-4BB3-8427-C013C47CD315}"/>
              </a:ext>
            </a:extLst>
          </p:cNvPr>
          <p:cNvCxnSpPr>
            <a:cxnSpLocks/>
          </p:cNvCxnSpPr>
          <p:nvPr/>
        </p:nvCxnSpPr>
        <p:spPr>
          <a:xfrm>
            <a:off x="7271925"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grpSp>
        <p:nvGrpSpPr>
          <p:cNvPr id="123" name="Group 122">
            <a:extLst>
              <a:ext uri="{FF2B5EF4-FFF2-40B4-BE49-F238E27FC236}">
                <a16:creationId xmlns:a16="http://schemas.microsoft.com/office/drawing/2014/main" id="{945379B7-C11F-488A-B626-7A1270E3A499}"/>
              </a:ext>
            </a:extLst>
          </p:cNvPr>
          <p:cNvGrpSpPr/>
          <p:nvPr/>
        </p:nvGrpSpPr>
        <p:grpSpPr>
          <a:xfrm>
            <a:off x="9702452" y="2348982"/>
            <a:ext cx="2393423" cy="3783362"/>
            <a:chOff x="9702452" y="2348982"/>
            <a:chExt cx="2393423" cy="3783362"/>
          </a:xfrm>
        </p:grpSpPr>
        <p:sp>
          <p:nvSpPr>
            <p:cNvPr id="84" name="TextBox 83">
              <a:extLst>
                <a:ext uri="{FF2B5EF4-FFF2-40B4-BE49-F238E27FC236}">
                  <a16:creationId xmlns:a16="http://schemas.microsoft.com/office/drawing/2014/main" id="{61A9EF7E-EAD9-4A7A-8425-E6C9A5135691}"/>
                </a:ext>
              </a:extLst>
            </p:cNvPr>
            <p:cNvSpPr txBox="1"/>
            <p:nvPr/>
          </p:nvSpPr>
          <p:spPr>
            <a:xfrm>
              <a:off x="10516757" y="3660366"/>
              <a:ext cx="112467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Monitoring </a:t>
              </a:r>
              <a:br>
                <a:rPr lang="en-US" sz="1200" dirty="0">
                  <a:solidFill>
                    <a:srgbClr val="797979"/>
                  </a:solidFill>
                  <a:latin typeface="Segoe UI" panose="020B0502040204020203" pitchFamily="34" charset="0"/>
                  <a:cs typeface="Segoe UI" panose="020B0502040204020203" pitchFamily="34" charset="0"/>
                </a:rPr>
              </a:br>
              <a:r>
                <a:rPr lang="en-US" sz="1200" spc="-30" dirty="0">
                  <a:solidFill>
                    <a:srgbClr val="797979"/>
                  </a:solidFill>
                  <a:latin typeface="Segoe UI" panose="020B0502040204020203" pitchFamily="34" charset="0"/>
                  <a:cs typeface="Segoe UI" panose="020B0502040204020203" pitchFamily="34" charset="0"/>
                </a:rPr>
                <a:t>and diagnostic</a:t>
              </a:r>
            </a:p>
          </p:txBody>
        </p:sp>
        <p:grpSp>
          <p:nvGrpSpPr>
            <p:cNvPr id="85" name="Group 84">
              <a:extLst>
                <a:ext uri="{FF2B5EF4-FFF2-40B4-BE49-F238E27FC236}">
                  <a16:creationId xmlns:a16="http://schemas.microsoft.com/office/drawing/2014/main" id="{FF0D72F4-D569-41C4-92BB-B9DD7CE6FFF7}"/>
                </a:ext>
              </a:extLst>
            </p:cNvPr>
            <p:cNvGrpSpPr>
              <a:grpSpLocks noChangeAspect="1"/>
            </p:cNvGrpSpPr>
            <p:nvPr/>
          </p:nvGrpSpPr>
          <p:grpSpPr>
            <a:xfrm>
              <a:off x="10916437" y="3318976"/>
              <a:ext cx="325314" cy="295924"/>
              <a:chOff x="4048125" y="3987800"/>
              <a:chExt cx="773113" cy="703263"/>
            </a:xfrm>
            <a:solidFill>
              <a:srgbClr val="0078D7"/>
            </a:solidFill>
          </p:grpSpPr>
          <p:sp>
            <p:nvSpPr>
              <p:cNvPr id="86" name="Freeform 20">
                <a:extLst>
                  <a:ext uri="{FF2B5EF4-FFF2-40B4-BE49-F238E27FC236}">
                    <a16:creationId xmlns:a16="http://schemas.microsoft.com/office/drawing/2014/main" id="{390C5CA1-AD90-49CD-87AB-5DAFAC21B298}"/>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87" name="Freeform 21">
                <a:extLst>
                  <a:ext uri="{FF2B5EF4-FFF2-40B4-BE49-F238E27FC236}">
                    <a16:creationId xmlns:a16="http://schemas.microsoft.com/office/drawing/2014/main" id="{8CE9F102-22F9-4254-9E0B-045A239C9018}"/>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88" name="Freeform 22">
                <a:extLst>
                  <a:ext uri="{FF2B5EF4-FFF2-40B4-BE49-F238E27FC236}">
                    <a16:creationId xmlns:a16="http://schemas.microsoft.com/office/drawing/2014/main" id="{0440D63E-C804-43BA-B4F6-AD6EE4655C7E}"/>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89" name="Rectangle 23">
                <a:extLst>
                  <a:ext uri="{FF2B5EF4-FFF2-40B4-BE49-F238E27FC236}">
                    <a16:creationId xmlns:a16="http://schemas.microsoft.com/office/drawing/2014/main" id="{B520B936-13F7-4D34-87AB-E9DDF2FFFF30}"/>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grpSp>
        <p:sp>
          <p:nvSpPr>
            <p:cNvPr id="90" name="TextBox 89">
              <a:extLst>
                <a:ext uri="{FF2B5EF4-FFF2-40B4-BE49-F238E27FC236}">
                  <a16:creationId xmlns:a16="http://schemas.microsoft.com/office/drawing/2014/main" id="{61956564-D2F1-448B-AAAA-CAAEA5953E41}"/>
                </a:ext>
              </a:extLst>
            </p:cNvPr>
            <p:cNvSpPr txBox="1"/>
            <p:nvPr/>
          </p:nvSpPr>
          <p:spPr>
            <a:xfrm>
              <a:off x="9702452" y="3660366"/>
              <a:ext cx="936023"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A/B testing</a:t>
              </a:r>
            </a:p>
          </p:txBody>
        </p:sp>
        <p:sp>
          <p:nvSpPr>
            <p:cNvPr id="91" name="Rectangle 90">
              <a:extLst>
                <a:ext uri="{FF2B5EF4-FFF2-40B4-BE49-F238E27FC236}">
                  <a16:creationId xmlns:a16="http://schemas.microsoft.com/office/drawing/2014/main" id="{310E21B2-5AE1-4801-8E17-CAA5D82187BF}"/>
                </a:ext>
              </a:extLst>
            </p:cNvPr>
            <p:cNvSpPr/>
            <p:nvPr/>
          </p:nvSpPr>
          <p:spPr>
            <a:xfrm>
              <a:off x="9831268" y="5707612"/>
              <a:ext cx="678391"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dirty="0">
                  <a:solidFill>
                    <a:srgbClr val="797979"/>
                  </a:solidFill>
                  <a:latin typeface="Segoe UI" panose="020B0502040204020203" pitchFamily="34" charset="0"/>
                  <a:cs typeface="Segoe UI" panose="020B0502040204020203" pitchFamily="34" charset="0"/>
                </a:rPr>
                <a:t>Offline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sync</a:t>
              </a:r>
            </a:p>
          </p:txBody>
        </p:sp>
        <p:sp>
          <p:nvSpPr>
            <p:cNvPr id="92" name="Rectangle 91">
              <a:extLst>
                <a:ext uri="{FF2B5EF4-FFF2-40B4-BE49-F238E27FC236}">
                  <a16:creationId xmlns:a16="http://schemas.microsoft.com/office/drawing/2014/main" id="{D732F860-7D30-430F-97EB-BBBCA22CBAEA}"/>
                </a:ext>
              </a:extLst>
            </p:cNvPr>
            <p:cNvSpPr/>
            <p:nvPr/>
          </p:nvSpPr>
          <p:spPr>
            <a:xfrm>
              <a:off x="10570782" y="5707612"/>
              <a:ext cx="1016625"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a:solidFill>
                    <a:srgbClr val="797979"/>
                  </a:solidFill>
                  <a:latin typeface="Segoe UI" panose="020B0502040204020203" pitchFamily="34" charset="0"/>
                  <a:cs typeface="Segoe UI" panose="020B0502040204020203" pitchFamily="34" charset="0"/>
                </a:rPr>
                <a:t>Push </a:t>
              </a:r>
              <a:br>
                <a:rPr lang="en-US" sz="1200" kern="0">
                  <a:solidFill>
                    <a:srgbClr val="797979"/>
                  </a:solidFill>
                  <a:latin typeface="Segoe UI" panose="020B0502040204020203" pitchFamily="34" charset="0"/>
                  <a:cs typeface="Segoe UI" panose="020B0502040204020203" pitchFamily="34" charset="0"/>
                </a:rPr>
              </a:br>
              <a:r>
                <a:rPr lang="en-US" sz="1200" kern="0">
                  <a:solidFill>
                    <a:srgbClr val="797979"/>
                  </a:solidFill>
                  <a:latin typeface="Segoe UI" panose="020B0502040204020203" pitchFamily="34" charset="0"/>
                  <a:cs typeface="Segoe UI" panose="020B0502040204020203" pitchFamily="34" charset="0"/>
                </a:rPr>
                <a:t>notifications</a:t>
              </a:r>
            </a:p>
          </p:txBody>
        </p:sp>
        <p:sp>
          <p:nvSpPr>
            <p:cNvPr id="93" name="TextBox 92">
              <a:extLst>
                <a:ext uri="{FF2B5EF4-FFF2-40B4-BE49-F238E27FC236}">
                  <a16:creationId xmlns:a16="http://schemas.microsoft.com/office/drawing/2014/main" id="{9CD78704-1D75-4FD1-AFBE-9E9C57178E8B}"/>
                </a:ext>
              </a:extLst>
            </p:cNvPr>
            <p:cNvSpPr txBox="1"/>
            <p:nvPr/>
          </p:nvSpPr>
          <p:spPr>
            <a:xfrm>
              <a:off x="9921261" y="4733595"/>
              <a:ext cx="498404"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CDN</a:t>
              </a:r>
            </a:p>
          </p:txBody>
        </p:sp>
        <p:sp>
          <p:nvSpPr>
            <p:cNvPr id="96" name="TextBox 95">
              <a:extLst>
                <a:ext uri="{FF2B5EF4-FFF2-40B4-BE49-F238E27FC236}">
                  <a16:creationId xmlns:a16="http://schemas.microsoft.com/office/drawing/2014/main" id="{8856C513-A8C2-47DB-8AF9-71808EFA6F90}"/>
                </a:ext>
              </a:extLst>
            </p:cNvPr>
            <p:cNvSpPr txBox="1"/>
            <p:nvPr/>
          </p:nvSpPr>
          <p:spPr>
            <a:xfrm>
              <a:off x="10725697" y="4719723"/>
              <a:ext cx="706794" cy="422904"/>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Media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services</a:t>
              </a:r>
            </a:p>
          </p:txBody>
        </p:sp>
        <p:sp>
          <p:nvSpPr>
            <p:cNvPr id="98" name="Freeform 28">
              <a:extLst>
                <a:ext uri="{FF2B5EF4-FFF2-40B4-BE49-F238E27FC236}">
                  <a16:creationId xmlns:a16="http://schemas.microsoft.com/office/drawing/2014/main" id="{4B61199E-2E42-45D9-8A2A-3F131FD68C1C}"/>
                </a:ext>
              </a:extLst>
            </p:cNvPr>
            <p:cNvSpPr>
              <a:spLocks noChangeAspect="1" noEditPoints="1"/>
            </p:cNvSpPr>
            <p:nvPr/>
          </p:nvSpPr>
          <p:spPr bwMode="gray">
            <a:xfrm>
              <a:off x="10029712" y="2359025"/>
              <a:ext cx="281502" cy="299362"/>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rgbClr val="0078D7"/>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200" kern="0">
                <a:solidFill>
                  <a:srgbClr val="797979"/>
                </a:solidFill>
                <a:latin typeface="Segoe UI"/>
              </a:endParaRPr>
            </a:p>
          </p:txBody>
        </p:sp>
        <p:sp>
          <p:nvSpPr>
            <p:cNvPr id="99" name="TextBox 98">
              <a:extLst>
                <a:ext uri="{FF2B5EF4-FFF2-40B4-BE49-F238E27FC236}">
                  <a16:creationId xmlns:a16="http://schemas.microsoft.com/office/drawing/2014/main" id="{663B4C5A-2EFE-4CC7-A1E1-DF7D8F9E8D0C}"/>
                </a:ext>
              </a:extLst>
            </p:cNvPr>
            <p:cNvSpPr txBox="1"/>
            <p:nvPr/>
          </p:nvSpPr>
          <p:spPr>
            <a:xfrm>
              <a:off x="9840310" y="2704512"/>
              <a:ext cx="660307" cy="422904"/>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Global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scale</a:t>
              </a:r>
            </a:p>
          </p:txBody>
        </p:sp>
        <p:sp>
          <p:nvSpPr>
            <p:cNvPr id="100" name="TextBox 99">
              <a:extLst>
                <a:ext uri="{FF2B5EF4-FFF2-40B4-BE49-F238E27FC236}">
                  <a16:creationId xmlns:a16="http://schemas.microsoft.com/office/drawing/2014/main" id="{5EBC775F-4D95-4F01-92EA-54182DA99693}"/>
                </a:ext>
              </a:extLst>
            </p:cNvPr>
            <p:cNvSpPr txBox="1"/>
            <p:nvPr/>
          </p:nvSpPr>
          <p:spPr>
            <a:xfrm>
              <a:off x="10524081" y="2704512"/>
              <a:ext cx="995726"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Auto scale on demand</a:t>
              </a:r>
            </a:p>
          </p:txBody>
        </p:sp>
        <p:sp>
          <p:nvSpPr>
            <p:cNvPr id="101" name="TextBox 100">
              <a:extLst>
                <a:ext uri="{FF2B5EF4-FFF2-40B4-BE49-F238E27FC236}">
                  <a16:creationId xmlns:a16="http://schemas.microsoft.com/office/drawing/2014/main" id="{A4565F4D-63FA-4064-96E7-094ED77E9937}"/>
                </a:ext>
              </a:extLst>
            </p:cNvPr>
            <p:cNvSpPr txBox="1"/>
            <p:nvPr/>
          </p:nvSpPr>
          <p:spPr>
            <a:xfrm>
              <a:off x="11485262" y="2704512"/>
              <a:ext cx="610613"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Clone </a:t>
              </a:r>
            </a:p>
          </p:txBody>
        </p:sp>
        <p:sp>
          <p:nvSpPr>
            <p:cNvPr id="104" name="Freeform 82">
              <a:extLst>
                <a:ext uri="{FF2B5EF4-FFF2-40B4-BE49-F238E27FC236}">
                  <a16:creationId xmlns:a16="http://schemas.microsoft.com/office/drawing/2014/main" id="{BB45A463-89AB-4281-8883-0888745AF29C}"/>
                </a:ext>
              </a:extLst>
            </p:cNvPr>
            <p:cNvSpPr>
              <a:spLocks noChangeAspect="1" noEditPoints="1"/>
            </p:cNvSpPr>
            <p:nvPr/>
          </p:nvSpPr>
          <p:spPr bwMode="auto">
            <a:xfrm>
              <a:off x="10875993" y="2409904"/>
              <a:ext cx="291902" cy="250046"/>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0078D7"/>
            </a:solidFill>
            <a:ln>
              <a:noFill/>
            </a:ln>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126" name="Freeform: Shape 125">
              <a:extLst>
                <a:ext uri="{FF2B5EF4-FFF2-40B4-BE49-F238E27FC236}">
                  <a16:creationId xmlns:a16="http://schemas.microsoft.com/office/drawing/2014/main" id="{4E9E0DF8-566D-4ABC-925F-B8F748337B15}"/>
                </a:ext>
              </a:extLst>
            </p:cNvPr>
            <p:cNvSpPr/>
            <p:nvPr/>
          </p:nvSpPr>
          <p:spPr>
            <a:xfrm>
              <a:off x="10004695" y="3296112"/>
              <a:ext cx="331536" cy="331070"/>
            </a:xfrm>
            <a:custGeom>
              <a:avLst/>
              <a:gdLst>
                <a:gd name="connsiteX0" fmla="*/ 2536032 w 3768762"/>
                <a:gd name="connsiteY0" fmla="*/ 1846832 h 3763472"/>
                <a:gd name="connsiteX1" fmla="*/ 2674889 w 3768762"/>
                <a:gd name="connsiteY1" fmla="*/ 1846832 h 3763472"/>
                <a:gd name="connsiteX2" fmla="*/ 2924346 w 3768762"/>
                <a:gd name="connsiteY2" fmla="*/ 2026861 h 3763472"/>
                <a:gd name="connsiteX3" fmla="*/ 2865816 w 3768762"/>
                <a:gd name="connsiteY3" fmla="*/ 2163700 h 3763472"/>
                <a:gd name="connsiteX4" fmla="*/ 2699916 w 3768762"/>
                <a:gd name="connsiteY4" fmla="*/ 2213349 h 3763472"/>
                <a:gd name="connsiteX5" fmla="*/ 2536032 w 3768762"/>
                <a:gd name="connsiteY5" fmla="*/ 2213349 h 3763472"/>
                <a:gd name="connsiteX6" fmla="*/ 1051588 w 3768762"/>
                <a:gd name="connsiteY6" fmla="*/ 1381015 h 3763472"/>
                <a:gd name="connsiteX7" fmla="*/ 1054817 w 3768762"/>
                <a:gd name="connsiteY7" fmla="*/ 1381015 h 3763472"/>
                <a:gd name="connsiteX8" fmla="*/ 1070156 w 3768762"/>
                <a:gd name="connsiteY8" fmla="*/ 1453673 h 3763472"/>
                <a:gd name="connsiteX9" fmla="*/ 1230809 w 3768762"/>
                <a:gd name="connsiteY9" fmla="*/ 1915452 h 3763472"/>
                <a:gd name="connsiteX10" fmla="*/ 876402 w 3768762"/>
                <a:gd name="connsiteY10" fmla="*/ 1915452 h 3763472"/>
                <a:gd name="connsiteX11" fmla="*/ 1035441 w 3768762"/>
                <a:gd name="connsiteY11" fmla="*/ 1453673 h 3763472"/>
                <a:gd name="connsiteX12" fmla="*/ 1051588 w 3768762"/>
                <a:gd name="connsiteY12" fmla="*/ 1381015 h 3763472"/>
                <a:gd name="connsiteX13" fmla="*/ 2536032 w 3768762"/>
                <a:gd name="connsiteY13" fmla="*/ 1363255 h 3763472"/>
                <a:gd name="connsiteX14" fmla="*/ 2675696 w 3768762"/>
                <a:gd name="connsiteY14" fmla="*/ 1363255 h 3763472"/>
                <a:gd name="connsiteX15" fmla="*/ 2874294 w 3768762"/>
                <a:gd name="connsiteY15" fmla="*/ 1511799 h 3763472"/>
                <a:gd name="connsiteX16" fmla="*/ 2817378 w 3768762"/>
                <a:gd name="connsiteY16" fmla="*/ 1645408 h 3763472"/>
                <a:gd name="connsiteX17" fmla="*/ 2660357 w 3768762"/>
                <a:gd name="connsiteY17" fmla="*/ 1692636 h 3763472"/>
                <a:gd name="connsiteX18" fmla="*/ 2536032 w 3768762"/>
                <a:gd name="connsiteY18" fmla="*/ 1692636 h 3763472"/>
                <a:gd name="connsiteX19" fmla="*/ 2344701 w 3768762"/>
                <a:gd name="connsiteY19" fmla="*/ 1209059 h 3763472"/>
                <a:gd name="connsiteX20" fmla="*/ 2344701 w 3768762"/>
                <a:gd name="connsiteY20" fmla="*/ 2366737 h 3763472"/>
                <a:gd name="connsiteX21" fmla="*/ 2716062 w 3768762"/>
                <a:gd name="connsiteY21" fmla="*/ 2366737 h 3763472"/>
                <a:gd name="connsiteX22" fmla="*/ 3011535 w 3768762"/>
                <a:gd name="connsiteY22" fmla="*/ 2274704 h 3763472"/>
                <a:gd name="connsiteX23" fmla="*/ 3128595 w 3768762"/>
                <a:gd name="connsiteY23" fmla="*/ 2034126 h 3763472"/>
                <a:gd name="connsiteX24" fmla="*/ 3057149 w 3768762"/>
                <a:gd name="connsiteY24" fmla="*/ 1839969 h 3763472"/>
                <a:gd name="connsiteX25" fmla="*/ 2866220 w 3768762"/>
                <a:gd name="connsiteY25" fmla="*/ 1751570 h 3763472"/>
                <a:gd name="connsiteX26" fmla="*/ 2866220 w 3768762"/>
                <a:gd name="connsiteY26" fmla="*/ 1748340 h 3763472"/>
                <a:gd name="connsiteX27" fmla="*/ 3020416 w 3768762"/>
                <a:gd name="connsiteY27" fmla="*/ 1645005 h 3763472"/>
                <a:gd name="connsiteX28" fmla="*/ 3076120 w 3768762"/>
                <a:gd name="connsiteY28" fmla="*/ 1473856 h 3763472"/>
                <a:gd name="connsiteX29" fmla="*/ 2978033 w 3768762"/>
                <a:gd name="connsiteY29" fmla="*/ 1282524 h 3763472"/>
                <a:gd name="connsiteX30" fmla="*/ 2712026 w 3768762"/>
                <a:gd name="connsiteY30" fmla="*/ 1209059 h 3763472"/>
                <a:gd name="connsiteX31" fmla="*/ 949867 w 3768762"/>
                <a:gd name="connsiteY31" fmla="*/ 1209059 h 3763472"/>
                <a:gd name="connsiteX32" fmla="*/ 516343 w 3768762"/>
                <a:gd name="connsiteY32" fmla="*/ 2366737 h 3763472"/>
                <a:gd name="connsiteX33" fmla="*/ 726243 w 3768762"/>
                <a:gd name="connsiteY33" fmla="*/ 2366737 h 3763472"/>
                <a:gd name="connsiteX34" fmla="*/ 826350 w 3768762"/>
                <a:gd name="connsiteY34" fmla="*/ 2072071 h 3763472"/>
                <a:gd name="connsiteX35" fmla="*/ 1281670 w 3768762"/>
                <a:gd name="connsiteY35" fmla="*/ 2072071 h 3763472"/>
                <a:gd name="connsiteX36" fmla="*/ 1385813 w 3768762"/>
                <a:gd name="connsiteY36" fmla="*/ 2366737 h 3763472"/>
                <a:gd name="connsiteX37" fmla="*/ 1596519 w 3768762"/>
                <a:gd name="connsiteY37" fmla="*/ 2366737 h 3763472"/>
                <a:gd name="connsiteX38" fmla="*/ 1166225 w 3768762"/>
                <a:gd name="connsiteY38" fmla="*/ 1209059 h 3763472"/>
                <a:gd name="connsiteX39" fmla="*/ 1831993 w 3768762"/>
                <a:gd name="connsiteY39" fmla="*/ 1 h 3763472"/>
                <a:gd name="connsiteX40" fmla="*/ 1831993 w 3768762"/>
                <a:gd name="connsiteY40" fmla="*/ 3763472 h 3763472"/>
                <a:gd name="connsiteX41" fmla="*/ 1691714 w 3768762"/>
                <a:gd name="connsiteY41" fmla="*/ 3756388 h 3763472"/>
                <a:gd name="connsiteX42" fmla="*/ 0 w 3768762"/>
                <a:gd name="connsiteY42" fmla="*/ 1881736 h 3763472"/>
                <a:gd name="connsiteX43" fmla="*/ 1691714 w 3768762"/>
                <a:gd name="connsiteY43" fmla="*/ 7084 h 3763472"/>
                <a:gd name="connsiteX44" fmla="*/ 1936768 w 3768762"/>
                <a:gd name="connsiteY44" fmla="*/ 0 h 3763472"/>
                <a:gd name="connsiteX45" fmla="*/ 2077048 w 3768762"/>
                <a:gd name="connsiteY45" fmla="*/ 7084 h 3763472"/>
                <a:gd name="connsiteX46" fmla="*/ 3768762 w 3768762"/>
                <a:gd name="connsiteY46" fmla="*/ 1881736 h 3763472"/>
                <a:gd name="connsiteX47" fmla="*/ 2077048 w 3768762"/>
                <a:gd name="connsiteY47" fmla="*/ 3756388 h 3763472"/>
                <a:gd name="connsiteX48" fmla="*/ 1936768 w 3768762"/>
                <a:gd name="connsiteY48" fmla="*/ 3763472 h 37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68762" h="3763472">
                  <a:moveTo>
                    <a:pt x="2536032" y="1846832"/>
                  </a:moveTo>
                  <a:lnTo>
                    <a:pt x="2674889" y="1846832"/>
                  </a:lnTo>
                  <a:cubicBezTo>
                    <a:pt x="2841194" y="1846832"/>
                    <a:pt x="2924346" y="1906841"/>
                    <a:pt x="2924346" y="2026861"/>
                  </a:cubicBezTo>
                  <a:cubicBezTo>
                    <a:pt x="2924346" y="2084987"/>
                    <a:pt x="2904837" y="2130600"/>
                    <a:pt x="2865816" y="2163700"/>
                  </a:cubicBezTo>
                  <a:cubicBezTo>
                    <a:pt x="2826797" y="2196800"/>
                    <a:pt x="2771497" y="2213349"/>
                    <a:pt x="2699916" y="2213349"/>
                  </a:cubicBezTo>
                  <a:lnTo>
                    <a:pt x="2536032" y="2213349"/>
                  </a:lnTo>
                  <a:close/>
                  <a:moveTo>
                    <a:pt x="1051588" y="1381015"/>
                  </a:moveTo>
                  <a:lnTo>
                    <a:pt x="1054817" y="1381015"/>
                  </a:lnTo>
                  <a:cubicBezTo>
                    <a:pt x="1060199" y="1414385"/>
                    <a:pt x="1065312" y="1438603"/>
                    <a:pt x="1070156" y="1453673"/>
                  </a:cubicBezTo>
                  <a:lnTo>
                    <a:pt x="1230809" y="1915452"/>
                  </a:lnTo>
                  <a:lnTo>
                    <a:pt x="876402" y="1915452"/>
                  </a:lnTo>
                  <a:lnTo>
                    <a:pt x="1035441" y="1453673"/>
                  </a:lnTo>
                  <a:cubicBezTo>
                    <a:pt x="1041361" y="1435912"/>
                    <a:pt x="1046744" y="1411694"/>
                    <a:pt x="1051588" y="1381015"/>
                  </a:cubicBezTo>
                  <a:close/>
                  <a:moveTo>
                    <a:pt x="2536032" y="1363255"/>
                  </a:moveTo>
                  <a:lnTo>
                    <a:pt x="2675696" y="1363255"/>
                  </a:lnTo>
                  <a:cubicBezTo>
                    <a:pt x="2808094" y="1363255"/>
                    <a:pt x="2874294" y="1412769"/>
                    <a:pt x="2874294" y="1511799"/>
                  </a:cubicBezTo>
                  <a:cubicBezTo>
                    <a:pt x="2874294" y="1569387"/>
                    <a:pt x="2855322" y="1613924"/>
                    <a:pt x="2817378" y="1645408"/>
                  </a:cubicBezTo>
                  <a:cubicBezTo>
                    <a:pt x="2779435" y="1676893"/>
                    <a:pt x="2727095" y="1692636"/>
                    <a:pt x="2660357" y="1692636"/>
                  </a:cubicBezTo>
                  <a:lnTo>
                    <a:pt x="2536032" y="1692636"/>
                  </a:lnTo>
                  <a:close/>
                  <a:moveTo>
                    <a:pt x="2344701" y="1209059"/>
                  </a:moveTo>
                  <a:lnTo>
                    <a:pt x="2344701" y="2366737"/>
                  </a:lnTo>
                  <a:lnTo>
                    <a:pt x="2716062" y="2366737"/>
                  </a:lnTo>
                  <a:cubicBezTo>
                    <a:pt x="2835005" y="2366737"/>
                    <a:pt x="2933496" y="2336060"/>
                    <a:pt x="3011535" y="2274704"/>
                  </a:cubicBezTo>
                  <a:cubicBezTo>
                    <a:pt x="3089576" y="2213349"/>
                    <a:pt x="3128595" y="2133156"/>
                    <a:pt x="3128595" y="2034126"/>
                  </a:cubicBezTo>
                  <a:cubicBezTo>
                    <a:pt x="3128595" y="1954473"/>
                    <a:pt x="3104779" y="1889753"/>
                    <a:pt x="3057149" y="1839969"/>
                  </a:cubicBezTo>
                  <a:cubicBezTo>
                    <a:pt x="3009517" y="1790185"/>
                    <a:pt x="2945875" y="1760718"/>
                    <a:pt x="2866220" y="1751570"/>
                  </a:cubicBezTo>
                  <a:lnTo>
                    <a:pt x="2866220" y="1748340"/>
                  </a:lnTo>
                  <a:cubicBezTo>
                    <a:pt x="2931882" y="1727889"/>
                    <a:pt x="2983280" y="1693444"/>
                    <a:pt x="3020416" y="1645005"/>
                  </a:cubicBezTo>
                  <a:cubicBezTo>
                    <a:pt x="3057552" y="1596567"/>
                    <a:pt x="3076120" y="1539517"/>
                    <a:pt x="3076120" y="1473856"/>
                  </a:cubicBezTo>
                  <a:cubicBezTo>
                    <a:pt x="3076120" y="1395278"/>
                    <a:pt x="3043424" y="1331501"/>
                    <a:pt x="2978033" y="1282524"/>
                  </a:cubicBezTo>
                  <a:cubicBezTo>
                    <a:pt x="2912640" y="1233548"/>
                    <a:pt x="2823972" y="1209059"/>
                    <a:pt x="2712026" y="1209059"/>
                  </a:cubicBezTo>
                  <a:close/>
                  <a:moveTo>
                    <a:pt x="949867" y="1209059"/>
                  </a:moveTo>
                  <a:lnTo>
                    <a:pt x="516343" y="2366737"/>
                  </a:lnTo>
                  <a:lnTo>
                    <a:pt x="726243" y="2366737"/>
                  </a:lnTo>
                  <a:lnTo>
                    <a:pt x="826350" y="2072071"/>
                  </a:lnTo>
                  <a:lnTo>
                    <a:pt x="1281670" y="2072071"/>
                  </a:lnTo>
                  <a:lnTo>
                    <a:pt x="1385813" y="2366737"/>
                  </a:lnTo>
                  <a:lnTo>
                    <a:pt x="1596519" y="2366737"/>
                  </a:lnTo>
                  <a:lnTo>
                    <a:pt x="1166225" y="1209059"/>
                  </a:lnTo>
                  <a:close/>
                  <a:moveTo>
                    <a:pt x="1831993" y="1"/>
                  </a:moveTo>
                  <a:lnTo>
                    <a:pt x="1831993" y="3763472"/>
                  </a:lnTo>
                  <a:lnTo>
                    <a:pt x="1691714" y="3756388"/>
                  </a:lnTo>
                  <a:cubicBezTo>
                    <a:pt x="741504" y="3659889"/>
                    <a:pt x="0" y="2857407"/>
                    <a:pt x="0" y="1881736"/>
                  </a:cubicBezTo>
                  <a:cubicBezTo>
                    <a:pt x="0" y="906066"/>
                    <a:pt x="741504" y="103583"/>
                    <a:pt x="1691714" y="7084"/>
                  </a:cubicBezTo>
                  <a:close/>
                  <a:moveTo>
                    <a:pt x="1936768" y="0"/>
                  </a:moveTo>
                  <a:lnTo>
                    <a:pt x="2077048" y="7084"/>
                  </a:lnTo>
                  <a:cubicBezTo>
                    <a:pt x="3027259" y="103583"/>
                    <a:pt x="3768762" y="906066"/>
                    <a:pt x="3768762" y="1881736"/>
                  </a:cubicBezTo>
                  <a:cubicBezTo>
                    <a:pt x="3768762" y="2857407"/>
                    <a:pt x="3027259" y="3659889"/>
                    <a:pt x="2077048" y="3756388"/>
                  </a:cubicBezTo>
                  <a:lnTo>
                    <a:pt x="1936768" y="3763472"/>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4">
              <a:extLst>
                <a:ext uri="{FF2B5EF4-FFF2-40B4-BE49-F238E27FC236}">
                  <a16:creationId xmlns:a16="http://schemas.microsoft.com/office/drawing/2014/main" id="{6008C1EF-29CB-4DF3-A6CD-2826DA8372AE}"/>
                </a:ext>
              </a:extLst>
            </p:cNvPr>
            <p:cNvGrpSpPr>
              <a:grpSpLocks noChangeAspect="1"/>
            </p:cNvGrpSpPr>
            <p:nvPr/>
          </p:nvGrpSpPr>
          <p:grpSpPr bwMode="auto">
            <a:xfrm>
              <a:off x="9951403" y="4374209"/>
              <a:ext cx="434658" cy="298746"/>
              <a:chOff x="6236" y="2733"/>
              <a:chExt cx="339" cy="233"/>
            </a:xfrm>
          </p:grpSpPr>
          <p:sp>
            <p:nvSpPr>
              <p:cNvPr id="25" name="Freeform 5">
                <a:extLst>
                  <a:ext uri="{FF2B5EF4-FFF2-40B4-BE49-F238E27FC236}">
                    <a16:creationId xmlns:a16="http://schemas.microsoft.com/office/drawing/2014/main" id="{EC12FDE5-CDC8-45C4-9867-0C65E4945FA6}"/>
                  </a:ext>
                </a:extLst>
              </p:cNvPr>
              <p:cNvSpPr>
                <a:spLocks/>
              </p:cNvSpPr>
              <p:nvPr/>
            </p:nvSpPr>
            <p:spPr bwMode="auto">
              <a:xfrm>
                <a:off x="6236" y="2733"/>
                <a:ext cx="339" cy="233"/>
              </a:xfrm>
              <a:custGeom>
                <a:avLst/>
                <a:gdLst>
                  <a:gd name="T0" fmla="*/ 176 w 200"/>
                  <a:gd name="T1" fmla="*/ 57 h 136"/>
                  <a:gd name="T2" fmla="*/ 176 w 200"/>
                  <a:gd name="T3" fmla="*/ 52 h 136"/>
                  <a:gd name="T4" fmla="*/ 124 w 200"/>
                  <a:gd name="T5" fmla="*/ 0 h 136"/>
                  <a:gd name="T6" fmla="*/ 82 w 200"/>
                  <a:gd name="T7" fmla="*/ 22 h 136"/>
                  <a:gd name="T8" fmla="*/ 62 w 200"/>
                  <a:gd name="T9" fmla="*/ 16 h 136"/>
                  <a:gd name="T10" fmla="*/ 22 w 200"/>
                  <a:gd name="T11" fmla="*/ 54 h 136"/>
                  <a:gd name="T12" fmla="*/ 22 w 200"/>
                  <a:gd name="T13" fmla="*/ 58 h 136"/>
                  <a:gd name="T14" fmla="*/ 0 w 200"/>
                  <a:gd name="T15" fmla="*/ 93 h 136"/>
                  <a:gd name="T16" fmla="*/ 45 w 200"/>
                  <a:gd name="T17" fmla="*/ 136 h 136"/>
                  <a:gd name="T18" fmla="*/ 155 w 200"/>
                  <a:gd name="T19" fmla="*/ 136 h 136"/>
                  <a:gd name="T20" fmla="*/ 200 w 200"/>
                  <a:gd name="T21" fmla="*/ 93 h 136"/>
                  <a:gd name="T22" fmla="*/ 176 w 200"/>
                  <a:gd name="T23" fmla="*/ 5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0" h="136">
                    <a:moveTo>
                      <a:pt x="176" y="57"/>
                    </a:moveTo>
                    <a:cubicBezTo>
                      <a:pt x="176" y="55"/>
                      <a:pt x="176" y="53"/>
                      <a:pt x="176" y="52"/>
                    </a:cubicBezTo>
                    <a:cubicBezTo>
                      <a:pt x="176" y="23"/>
                      <a:pt x="153" y="0"/>
                      <a:pt x="124" y="0"/>
                    </a:cubicBezTo>
                    <a:cubicBezTo>
                      <a:pt x="108" y="0"/>
                      <a:pt x="92" y="8"/>
                      <a:pt x="82" y="22"/>
                    </a:cubicBezTo>
                    <a:cubicBezTo>
                      <a:pt x="76" y="18"/>
                      <a:pt x="69" y="16"/>
                      <a:pt x="62" y="16"/>
                    </a:cubicBezTo>
                    <a:cubicBezTo>
                      <a:pt x="40" y="16"/>
                      <a:pt x="22" y="33"/>
                      <a:pt x="22" y="54"/>
                    </a:cubicBezTo>
                    <a:cubicBezTo>
                      <a:pt x="22" y="58"/>
                      <a:pt x="22" y="58"/>
                      <a:pt x="22" y="58"/>
                    </a:cubicBezTo>
                    <a:cubicBezTo>
                      <a:pt x="8" y="65"/>
                      <a:pt x="0" y="78"/>
                      <a:pt x="0" y="93"/>
                    </a:cubicBezTo>
                    <a:cubicBezTo>
                      <a:pt x="0" y="117"/>
                      <a:pt x="20" y="136"/>
                      <a:pt x="45" y="136"/>
                    </a:cubicBezTo>
                    <a:cubicBezTo>
                      <a:pt x="155" y="136"/>
                      <a:pt x="155" y="136"/>
                      <a:pt x="155" y="136"/>
                    </a:cubicBezTo>
                    <a:cubicBezTo>
                      <a:pt x="180" y="136"/>
                      <a:pt x="200" y="117"/>
                      <a:pt x="200" y="93"/>
                    </a:cubicBezTo>
                    <a:cubicBezTo>
                      <a:pt x="200" y="77"/>
                      <a:pt x="191" y="64"/>
                      <a:pt x="176" y="57"/>
                    </a:cubicBezTo>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Line 6">
                <a:extLst>
                  <a:ext uri="{FF2B5EF4-FFF2-40B4-BE49-F238E27FC236}">
                    <a16:creationId xmlns:a16="http://schemas.microsoft.com/office/drawing/2014/main" id="{09F9B1D2-A8E7-4233-BB25-BA9C8FB7A4A5}"/>
                  </a:ext>
                </a:extLst>
              </p:cNvPr>
              <p:cNvSpPr>
                <a:spLocks noChangeShapeType="1"/>
              </p:cNvSpPr>
              <p:nvPr/>
            </p:nvSpPr>
            <p:spPr bwMode="auto">
              <a:xfrm>
                <a:off x="6455" y="279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Line 7">
                <a:extLst>
                  <a:ext uri="{FF2B5EF4-FFF2-40B4-BE49-F238E27FC236}">
                    <a16:creationId xmlns:a16="http://schemas.microsoft.com/office/drawing/2014/main" id="{51F53442-343E-404B-949D-AEB42D9209B0}"/>
                  </a:ext>
                </a:extLst>
              </p:cNvPr>
              <p:cNvSpPr>
                <a:spLocks noChangeShapeType="1"/>
              </p:cNvSpPr>
              <p:nvPr/>
            </p:nvSpPr>
            <p:spPr bwMode="auto">
              <a:xfrm>
                <a:off x="6455" y="2796"/>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8">
                <a:extLst>
                  <a:ext uri="{FF2B5EF4-FFF2-40B4-BE49-F238E27FC236}">
                    <a16:creationId xmlns:a16="http://schemas.microsoft.com/office/drawing/2014/main" id="{1B5EB9AE-9B93-4A24-8CA7-05E586FEDA7D}"/>
                  </a:ext>
                </a:extLst>
              </p:cNvPr>
              <p:cNvSpPr>
                <a:spLocks/>
              </p:cNvSpPr>
              <p:nvPr/>
            </p:nvSpPr>
            <p:spPr bwMode="auto">
              <a:xfrm>
                <a:off x="6455" y="2743"/>
                <a:ext cx="30" cy="53"/>
              </a:xfrm>
              <a:custGeom>
                <a:avLst/>
                <a:gdLst>
                  <a:gd name="T0" fmla="*/ 1 w 18"/>
                  <a:gd name="T1" fmla="*/ 30 h 31"/>
                  <a:gd name="T2" fmla="*/ 0 w 18"/>
                  <a:gd name="T3" fmla="*/ 31 h 31"/>
                  <a:gd name="T4" fmla="*/ 1 w 18"/>
                  <a:gd name="T5" fmla="*/ 30 h 31"/>
                  <a:gd name="T6" fmla="*/ 18 w 18"/>
                  <a:gd name="T7" fmla="*/ 0 h 31"/>
                  <a:gd name="T8" fmla="*/ 1 w 18"/>
                  <a:gd name="T9" fmla="*/ 30 h 31"/>
                </a:gdLst>
                <a:ahLst/>
                <a:cxnLst>
                  <a:cxn ang="0">
                    <a:pos x="T0" y="T1"/>
                  </a:cxn>
                  <a:cxn ang="0">
                    <a:pos x="T2" y="T3"/>
                  </a:cxn>
                  <a:cxn ang="0">
                    <a:pos x="T4" y="T5"/>
                  </a:cxn>
                  <a:cxn ang="0">
                    <a:pos x="T6" y="T7"/>
                  </a:cxn>
                  <a:cxn ang="0">
                    <a:pos x="T8" y="T9"/>
                  </a:cxn>
                </a:cxnLst>
                <a:rect l="0" t="0" r="r" b="b"/>
                <a:pathLst>
                  <a:path w="18" h="31">
                    <a:moveTo>
                      <a:pt x="1" y="30"/>
                    </a:moveTo>
                    <a:cubicBezTo>
                      <a:pt x="1" y="30"/>
                      <a:pt x="0" y="30"/>
                      <a:pt x="0" y="31"/>
                    </a:cubicBezTo>
                    <a:cubicBezTo>
                      <a:pt x="0" y="30"/>
                      <a:pt x="0" y="30"/>
                      <a:pt x="1" y="30"/>
                    </a:cubicBezTo>
                    <a:cubicBezTo>
                      <a:pt x="18" y="0"/>
                      <a:pt x="18" y="0"/>
                      <a:pt x="18" y="0"/>
                    </a:cubicBezTo>
                    <a:lnTo>
                      <a:pt x="1" y="3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9">
                <a:extLst>
                  <a:ext uri="{FF2B5EF4-FFF2-40B4-BE49-F238E27FC236}">
                    <a16:creationId xmlns:a16="http://schemas.microsoft.com/office/drawing/2014/main" id="{3B99280A-3574-493B-810F-2928404C4160}"/>
                  </a:ext>
                </a:extLst>
              </p:cNvPr>
              <p:cNvSpPr>
                <a:spLocks/>
              </p:cNvSpPr>
              <p:nvPr/>
            </p:nvSpPr>
            <p:spPr bwMode="auto">
              <a:xfrm>
                <a:off x="6387" y="2733"/>
                <a:ext cx="114" cy="193"/>
              </a:xfrm>
              <a:custGeom>
                <a:avLst/>
                <a:gdLst>
                  <a:gd name="T0" fmla="*/ 2 w 67"/>
                  <a:gd name="T1" fmla="*/ 60 h 113"/>
                  <a:gd name="T2" fmla="*/ 21 w 67"/>
                  <a:gd name="T3" fmla="*/ 60 h 113"/>
                  <a:gd name="T4" fmla="*/ 23 w 67"/>
                  <a:gd name="T5" fmla="*/ 61 h 113"/>
                  <a:gd name="T6" fmla="*/ 23 w 67"/>
                  <a:gd name="T7" fmla="*/ 63 h 113"/>
                  <a:gd name="T8" fmla="*/ 3 w 67"/>
                  <a:gd name="T9" fmla="*/ 112 h 113"/>
                  <a:gd name="T10" fmla="*/ 4 w 67"/>
                  <a:gd name="T11" fmla="*/ 112 h 113"/>
                  <a:gd name="T12" fmla="*/ 7 w 67"/>
                  <a:gd name="T13" fmla="*/ 109 h 113"/>
                  <a:gd name="T14" fmla="*/ 54 w 67"/>
                  <a:gd name="T15" fmla="*/ 38 h 113"/>
                  <a:gd name="T16" fmla="*/ 67 w 67"/>
                  <a:gd name="T17" fmla="*/ 38 h 113"/>
                  <a:gd name="T18" fmla="*/ 46 w 67"/>
                  <a:gd name="T19" fmla="*/ 38 h 113"/>
                  <a:gd name="T20" fmla="*/ 42 w 67"/>
                  <a:gd name="T21" fmla="*/ 38 h 113"/>
                  <a:gd name="T22" fmla="*/ 41 w 67"/>
                  <a:gd name="T23" fmla="*/ 38 h 113"/>
                  <a:gd name="T24" fmla="*/ 30 w 67"/>
                  <a:gd name="T25" fmla="*/ 38 h 113"/>
                  <a:gd name="T26" fmla="*/ 49 w 67"/>
                  <a:gd name="T27" fmla="*/ 2 h 113"/>
                  <a:gd name="T28" fmla="*/ 36 w 67"/>
                  <a:gd name="T29" fmla="*/ 0 h 113"/>
                  <a:gd name="T30" fmla="*/ 18 w 67"/>
                  <a:gd name="T31" fmla="*/ 4 h 113"/>
                  <a:gd name="T32" fmla="*/ 1 w 67"/>
                  <a:gd name="T33" fmla="*/ 58 h 113"/>
                  <a:gd name="T34" fmla="*/ 2 w 67"/>
                  <a:gd name="T35" fmla="*/ 6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7" h="113">
                    <a:moveTo>
                      <a:pt x="2" y="60"/>
                    </a:moveTo>
                    <a:cubicBezTo>
                      <a:pt x="21" y="60"/>
                      <a:pt x="21" y="60"/>
                      <a:pt x="21" y="60"/>
                    </a:cubicBezTo>
                    <a:cubicBezTo>
                      <a:pt x="22" y="60"/>
                      <a:pt x="23" y="60"/>
                      <a:pt x="23" y="61"/>
                    </a:cubicBezTo>
                    <a:cubicBezTo>
                      <a:pt x="23" y="61"/>
                      <a:pt x="23" y="62"/>
                      <a:pt x="23" y="63"/>
                    </a:cubicBezTo>
                    <a:cubicBezTo>
                      <a:pt x="3" y="112"/>
                      <a:pt x="3" y="112"/>
                      <a:pt x="3" y="112"/>
                    </a:cubicBezTo>
                    <a:cubicBezTo>
                      <a:pt x="3" y="113"/>
                      <a:pt x="3" y="113"/>
                      <a:pt x="4" y="112"/>
                    </a:cubicBezTo>
                    <a:cubicBezTo>
                      <a:pt x="7" y="109"/>
                      <a:pt x="7" y="109"/>
                      <a:pt x="7" y="109"/>
                    </a:cubicBezTo>
                    <a:cubicBezTo>
                      <a:pt x="54" y="38"/>
                      <a:pt x="54" y="38"/>
                      <a:pt x="54" y="38"/>
                    </a:cubicBezTo>
                    <a:cubicBezTo>
                      <a:pt x="67" y="38"/>
                      <a:pt x="67" y="38"/>
                      <a:pt x="67" y="38"/>
                    </a:cubicBezTo>
                    <a:cubicBezTo>
                      <a:pt x="46" y="38"/>
                      <a:pt x="46" y="38"/>
                      <a:pt x="46" y="38"/>
                    </a:cubicBezTo>
                    <a:cubicBezTo>
                      <a:pt x="42" y="38"/>
                      <a:pt x="42" y="38"/>
                      <a:pt x="42" y="38"/>
                    </a:cubicBezTo>
                    <a:cubicBezTo>
                      <a:pt x="41" y="38"/>
                      <a:pt x="41" y="38"/>
                      <a:pt x="41" y="38"/>
                    </a:cubicBezTo>
                    <a:cubicBezTo>
                      <a:pt x="30" y="38"/>
                      <a:pt x="30" y="38"/>
                      <a:pt x="30" y="38"/>
                    </a:cubicBezTo>
                    <a:cubicBezTo>
                      <a:pt x="49" y="2"/>
                      <a:pt x="49" y="2"/>
                      <a:pt x="49" y="2"/>
                    </a:cubicBezTo>
                    <a:cubicBezTo>
                      <a:pt x="45" y="1"/>
                      <a:pt x="40" y="0"/>
                      <a:pt x="36" y="0"/>
                    </a:cubicBezTo>
                    <a:cubicBezTo>
                      <a:pt x="29" y="0"/>
                      <a:pt x="23" y="2"/>
                      <a:pt x="18" y="4"/>
                    </a:cubicBezTo>
                    <a:cubicBezTo>
                      <a:pt x="1" y="58"/>
                      <a:pt x="1" y="58"/>
                      <a:pt x="1" y="58"/>
                    </a:cubicBezTo>
                    <a:cubicBezTo>
                      <a:pt x="0" y="60"/>
                      <a:pt x="1" y="60"/>
                      <a:pt x="2" y="6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0">
                <a:extLst>
                  <a:ext uri="{FF2B5EF4-FFF2-40B4-BE49-F238E27FC236}">
                    <a16:creationId xmlns:a16="http://schemas.microsoft.com/office/drawing/2014/main" id="{0EBA23D5-D707-4633-B523-98C0735603E0}"/>
                  </a:ext>
                </a:extLst>
              </p:cNvPr>
              <p:cNvSpPr>
                <a:spLocks/>
              </p:cNvSpPr>
              <p:nvPr/>
            </p:nvSpPr>
            <p:spPr bwMode="auto">
              <a:xfrm>
                <a:off x="6397" y="2798"/>
                <a:ext cx="107" cy="123"/>
              </a:xfrm>
              <a:custGeom>
                <a:avLst/>
                <a:gdLst>
                  <a:gd name="T0" fmla="*/ 61 w 63"/>
                  <a:gd name="T1" fmla="*/ 2 h 72"/>
                  <a:gd name="T2" fmla="*/ 1 w 63"/>
                  <a:gd name="T3" fmla="*/ 71 h 72"/>
                  <a:gd name="T4" fmla="*/ 0 w 63"/>
                  <a:gd name="T5" fmla="*/ 72 h 72"/>
                  <a:gd name="T6" fmla="*/ 61 w 63"/>
                  <a:gd name="T7" fmla="*/ 2 h 72"/>
                  <a:gd name="T8" fmla="*/ 61 w 63"/>
                  <a:gd name="T9" fmla="*/ 0 h 72"/>
                  <a:gd name="T10" fmla="*/ 61 w 63"/>
                  <a:gd name="T11" fmla="*/ 2 h 72"/>
                </a:gdLst>
                <a:ahLst/>
                <a:cxnLst>
                  <a:cxn ang="0">
                    <a:pos x="T0" y="T1"/>
                  </a:cxn>
                  <a:cxn ang="0">
                    <a:pos x="T2" y="T3"/>
                  </a:cxn>
                  <a:cxn ang="0">
                    <a:pos x="T4" y="T5"/>
                  </a:cxn>
                  <a:cxn ang="0">
                    <a:pos x="T6" y="T7"/>
                  </a:cxn>
                  <a:cxn ang="0">
                    <a:pos x="T8" y="T9"/>
                  </a:cxn>
                  <a:cxn ang="0">
                    <a:pos x="T10" y="T11"/>
                  </a:cxn>
                </a:cxnLst>
                <a:rect l="0" t="0" r="r" b="b"/>
                <a:pathLst>
                  <a:path w="63" h="72">
                    <a:moveTo>
                      <a:pt x="61" y="2"/>
                    </a:moveTo>
                    <a:cubicBezTo>
                      <a:pt x="1" y="71"/>
                      <a:pt x="1" y="71"/>
                      <a:pt x="1" y="71"/>
                    </a:cubicBezTo>
                    <a:cubicBezTo>
                      <a:pt x="0" y="72"/>
                      <a:pt x="0" y="72"/>
                      <a:pt x="0" y="72"/>
                    </a:cubicBezTo>
                    <a:cubicBezTo>
                      <a:pt x="61" y="2"/>
                      <a:pt x="61" y="2"/>
                      <a:pt x="61" y="2"/>
                    </a:cubicBezTo>
                    <a:cubicBezTo>
                      <a:pt x="63" y="1"/>
                      <a:pt x="62" y="0"/>
                      <a:pt x="61" y="0"/>
                    </a:cubicBezTo>
                    <a:cubicBezTo>
                      <a:pt x="62" y="0"/>
                      <a:pt x="62" y="1"/>
                      <a:pt x="61" y="2"/>
                    </a:cubicBezTo>
                  </a:path>
                </a:pathLst>
              </a:custGeom>
              <a:solidFill>
                <a:srgbClr val="59B4D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1">
                <a:extLst>
                  <a:ext uri="{FF2B5EF4-FFF2-40B4-BE49-F238E27FC236}">
                    <a16:creationId xmlns:a16="http://schemas.microsoft.com/office/drawing/2014/main" id="{FFC8BB25-BFE6-4D0B-ACD2-DA2D094D0B89}"/>
                  </a:ext>
                </a:extLst>
              </p:cNvPr>
              <p:cNvSpPr>
                <a:spLocks noEditPoints="1"/>
              </p:cNvSpPr>
              <p:nvPr/>
            </p:nvSpPr>
            <p:spPr bwMode="auto">
              <a:xfrm>
                <a:off x="6397" y="2798"/>
                <a:ext cx="105" cy="123"/>
              </a:xfrm>
              <a:custGeom>
                <a:avLst/>
                <a:gdLst>
                  <a:gd name="T0" fmla="*/ 61 w 62"/>
                  <a:gd name="T1" fmla="*/ 2 h 72"/>
                  <a:gd name="T2" fmla="*/ 1 w 62"/>
                  <a:gd name="T3" fmla="*/ 71 h 72"/>
                  <a:gd name="T4" fmla="*/ 0 w 62"/>
                  <a:gd name="T5" fmla="*/ 72 h 72"/>
                  <a:gd name="T6" fmla="*/ 61 w 62"/>
                  <a:gd name="T7" fmla="*/ 2 h 72"/>
                  <a:gd name="T8" fmla="*/ 61 w 62"/>
                  <a:gd name="T9" fmla="*/ 0 h 72"/>
                  <a:gd name="T10" fmla="*/ 61 w 62"/>
                  <a:gd name="T11" fmla="*/ 0 h 72"/>
                  <a:gd name="T12" fmla="*/ 62 w 62"/>
                  <a:gd name="T13" fmla="*/ 1 h 72"/>
                  <a:gd name="T14" fmla="*/ 61 w 62"/>
                  <a:gd name="T15" fmla="*/ 2 h 72"/>
                  <a:gd name="T16" fmla="*/ 62 w 62"/>
                  <a:gd name="T17" fmla="*/ 1 h 72"/>
                  <a:gd name="T18" fmla="*/ 61 w 62"/>
                  <a:gd name="T1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72">
                    <a:moveTo>
                      <a:pt x="61" y="2"/>
                    </a:moveTo>
                    <a:cubicBezTo>
                      <a:pt x="1" y="71"/>
                      <a:pt x="1" y="71"/>
                      <a:pt x="1" y="71"/>
                    </a:cubicBezTo>
                    <a:cubicBezTo>
                      <a:pt x="0" y="72"/>
                      <a:pt x="0" y="72"/>
                      <a:pt x="0" y="72"/>
                    </a:cubicBezTo>
                    <a:cubicBezTo>
                      <a:pt x="61" y="2"/>
                      <a:pt x="61" y="2"/>
                      <a:pt x="61" y="2"/>
                    </a:cubicBezTo>
                    <a:moveTo>
                      <a:pt x="61" y="0"/>
                    </a:moveTo>
                    <a:cubicBezTo>
                      <a:pt x="61" y="0"/>
                      <a:pt x="61" y="0"/>
                      <a:pt x="61" y="0"/>
                    </a:cubicBezTo>
                    <a:cubicBezTo>
                      <a:pt x="61" y="0"/>
                      <a:pt x="62" y="0"/>
                      <a:pt x="62" y="1"/>
                    </a:cubicBezTo>
                    <a:cubicBezTo>
                      <a:pt x="62" y="1"/>
                      <a:pt x="62" y="2"/>
                      <a:pt x="61" y="2"/>
                    </a:cubicBezTo>
                    <a:cubicBezTo>
                      <a:pt x="62" y="2"/>
                      <a:pt x="62" y="1"/>
                      <a:pt x="62" y="1"/>
                    </a:cubicBezTo>
                    <a:cubicBezTo>
                      <a:pt x="62" y="0"/>
                      <a:pt x="62" y="0"/>
                      <a:pt x="61" y="0"/>
                    </a:cubicBezTo>
                  </a:path>
                </a:pathLst>
              </a:custGeom>
              <a:solidFill>
                <a:srgbClr val="8BA8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8" name="Freeform 12">
                <a:extLst>
                  <a:ext uri="{FF2B5EF4-FFF2-40B4-BE49-F238E27FC236}">
                    <a16:creationId xmlns:a16="http://schemas.microsoft.com/office/drawing/2014/main" id="{202A2D8E-BC9F-443A-B178-80BE6D49CE3E}"/>
                  </a:ext>
                </a:extLst>
              </p:cNvPr>
              <p:cNvSpPr>
                <a:spLocks/>
              </p:cNvSpPr>
              <p:nvPr/>
            </p:nvSpPr>
            <p:spPr bwMode="auto">
              <a:xfrm>
                <a:off x="6399" y="2798"/>
                <a:ext cx="103" cy="122"/>
              </a:xfrm>
              <a:custGeom>
                <a:avLst/>
                <a:gdLst>
                  <a:gd name="T0" fmla="*/ 0 w 61"/>
                  <a:gd name="T1" fmla="*/ 71 h 71"/>
                  <a:gd name="T2" fmla="*/ 60 w 61"/>
                  <a:gd name="T3" fmla="*/ 2 h 71"/>
                  <a:gd name="T4" fmla="*/ 60 w 61"/>
                  <a:gd name="T5" fmla="*/ 0 h 71"/>
                  <a:gd name="T6" fmla="*/ 47 w 61"/>
                  <a:gd name="T7" fmla="*/ 0 h 71"/>
                  <a:gd name="T8" fmla="*/ 0 w 61"/>
                  <a:gd name="T9" fmla="*/ 71 h 71"/>
                </a:gdLst>
                <a:ahLst/>
                <a:cxnLst>
                  <a:cxn ang="0">
                    <a:pos x="T0" y="T1"/>
                  </a:cxn>
                  <a:cxn ang="0">
                    <a:pos x="T2" y="T3"/>
                  </a:cxn>
                  <a:cxn ang="0">
                    <a:pos x="T4" y="T5"/>
                  </a:cxn>
                  <a:cxn ang="0">
                    <a:pos x="T6" y="T7"/>
                  </a:cxn>
                  <a:cxn ang="0">
                    <a:pos x="T8" y="T9"/>
                  </a:cxn>
                </a:cxnLst>
                <a:rect l="0" t="0" r="r" b="b"/>
                <a:pathLst>
                  <a:path w="61" h="71">
                    <a:moveTo>
                      <a:pt x="0" y="71"/>
                    </a:moveTo>
                    <a:cubicBezTo>
                      <a:pt x="60" y="2"/>
                      <a:pt x="60" y="2"/>
                      <a:pt x="60" y="2"/>
                    </a:cubicBezTo>
                    <a:cubicBezTo>
                      <a:pt x="61" y="1"/>
                      <a:pt x="61" y="0"/>
                      <a:pt x="60" y="0"/>
                    </a:cubicBezTo>
                    <a:cubicBezTo>
                      <a:pt x="47" y="0"/>
                      <a:pt x="47" y="0"/>
                      <a:pt x="47" y="0"/>
                    </a:cubicBezTo>
                    <a:cubicBezTo>
                      <a:pt x="0" y="71"/>
                      <a:pt x="0" y="71"/>
                      <a:pt x="0" y="71"/>
                    </a:cubicBezTo>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9" name="Freeform 13">
                <a:extLst>
                  <a:ext uri="{FF2B5EF4-FFF2-40B4-BE49-F238E27FC236}">
                    <a16:creationId xmlns:a16="http://schemas.microsoft.com/office/drawing/2014/main" id="{993C96C3-9F3A-428B-B22B-1C1A648853A4}"/>
                  </a:ext>
                </a:extLst>
              </p:cNvPr>
              <p:cNvSpPr>
                <a:spLocks/>
              </p:cNvSpPr>
              <p:nvPr/>
            </p:nvSpPr>
            <p:spPr bwMode="auto">
              <a:xfrm>
                <a:off x="6399" y="2798"/>
                <a:ext cx="103" cy="122"/>
              </a:xfrm>
              <a:custGeom>
                <a:avLst/>
                <a:gdLst>
                  <a:gd name="T0" fmla="*/ 60 w 61"/>
                  <a:gd name="T1" fmla="*/ 0 h 71"/>
                  <a:gd name="T2" fmla="*/ 47 w 61"/>
                  <a:gd name="T3" fmla="*/ 0 h 71"/>
                  <a:gd name="T4" fmla="*/ 0 w 61"/>
                  <a:gd name="T5" fmla="*/ 71 h 71"/>
                  <a:gd name="T6" fmla="*/ 60 w 61"/>
                  <a:gd name="T7" fmla="*/ 2 h 71"/>
                  <a:gd name="T8" fmla="*/ 61 w 61"/>
                  <a:gd name="T9" fmla="*/ 1 h 71"/>
                  <a:gd name="T10" fmla="*/ 60 w 61"/>
                  <a:gd name="T11" fmla="*/ 0 h 71"/>
                  <a:gd name="T12" fmla="*/ 60 w 61"/>
                  <a:gd name="T13" fmla="*/ 0 h 71"/>
                  <a:gd name="T14" fmla="*/ 60 w 61"/>
                  <a:gd name="T15" fmla="*/ 0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71">
                    <a:moveTo>
                      <a:pt x="60" y="0"/>
                    </a:moveTo>
                    <a:cubicBezTo>
                      <a:pt x="47" y="0"/>
                      <a:pt x="47" y="0"/>
                      <a:pt x="47" y="0"/>
                    </a:cubicBezTo>
                    <a:cubicBezTo>
                      <a:pt x="0" y="71"/>
                      <a:pt x="0" y="71"/>
                      <a:pt x="0" y="71"/>
                    </a:cubicBezTo>
                    <a:cubicBezTo>
                      <a:pt x="60" y="2"/>
                      <a:pt x="60" y="2"/>
                      <a:pt x="60" y="2"/>
                    </a:cubicBezTo>
                    <a:cubicBezTo>
                      <a:pt x="61" y="2"/>
                      <a:pt x="61" y="1"/>
                      <a:pt x="61" y="1"/>
                    </a:cubicBezTo>
                    <a:cubicBezTo>
                      <a:pt x="61" y="0"/>
                      <a:pt x="60" y="0"/>
                      <a:pt x="60" y="0"/>
                    </a:cubicBezTo>
                    <a:cubicBezTo>
                      <a:pt x="60" y="0"/>
                      <a:pt x="60" y="0"/>
                      <a:pt x="60" y="0"/>
                    </a:cubicBezTo>
                    <a:cubicBezTo>
                      <a:pt x="60" y="0"/>
                      <a:pt x="60" y="0"/>
                      <a:pt x="60"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0" name="Freeform 14">
                <a:extLst>
                  <a:ext uri="{FF2B5EF4-FFF2-40B4-BE49-F238E27FC236}">
                    <a16:creationId xmlns:a16="http://schemas.microsoft.com/office/drawing/2014/main" id="{136E7E3F-9434-45DD-8D51-4832A4C01D29}"/>
                  </a:ext>
                </a:extLst>
              </p:cNvPr>
              <p:cNvSpPr>
                <a:spLocks/>
              </p:cNvSpPr>
              <p:nvPr/>
            </p:nvSpPr>
            <p:spPr bwMode="auto">
              <a:xfrm>
                <a:off x="6455" y="2796"/>
                <a:ext cx="2" cy="2"/>
              </a:xfrm>
              <a:custGeom>
                <a:avLst/>
                <a:gdLst>
                  <a:gd name="T0" fmla="*/ 1 w 1"/>
                  <a:gd name="T1" fmla="*/ 1 h 1"/>
                  <a:gd name="T2" fmla="*/ 1 w 1"/>
                  <a:gd name="T3" fmla="*/ 1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1"/>
                      <a:pt x="1" y="1"/>
                    </a:cubicBezTo>
                    <a:cubicBezTo>
                      <a:pt x="1" y="1"/>
                      <a:pt x="1" y="1"/>
                      <a:pt x="1" y="0"/>
                    </a:cubicBezTo>
                    <a:cubicBezTo>
                      <a:pt x="0" y="1"/>
                      <a:pt x="1" y="1"/>
                      <a:pt x="1" y="1"/>
                    </a:cubicBez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1" name="Freeform 15">
                <a:extLst>
                  <a:ext uri="{FF2B5EF4-FFF2-40B4-BE49-F238E27FC236}">
                    <a16:creationId xmlns:a16="http://schemas.microsoft.com/office/drawing/2014/main" id="{C57C900D-A3D1-4CBD-8153-E0A6703BF71F}"/>
                  </a:ext>
                </a:extLst>
              </p:cNvPr>
              <p:cNvSpPr>
                <a:spLocks/>
              </p:cNvSpPr>
              <p:nvPr/>
            </p:nvSpPr>
            <p:spPr bwMode="auto">
              <a:xfrm>
                <a:off x="6455" y="2796"/>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 name="Freeform 16">
                <a:extLst>
                  <a:ext uri="{FF2B5EF4-FFF2-40B4-BE49-F238E27FC236}">
                    <a16:creationId xmlns:a16="http://schemas.microsoft.com/office/drawing/2014/main" id="{DE55949C-E8BA-445A-B06B-B09A00924A19}"/>
                  </a:ext>
                </a:extLst>
              </p:cNvPr>
              <p:cNvSpPr>
                <a:spLocks/>
              </p:cNvSpPr>
              <p:nvPr/>
            </p:nvSpPr>
            <p:spPr bwMode="auto">
              <a:xfrm>
                <a:off x="6438" y="2736"/>
                <a:ext cx="47" cy="62"/>
              </a:xfrm>
              <a:custGeom>
                <a:avLst/>
                <a:gdLst>
                  <a:gd name="T0" fmla="*/ 11 w 28"/>
                  <a:gd name="T1" fmla="*/ 34 h 36"/>
                  <a:gd name="T2" fmla="*/ 28 w 28"/>
                  <a:gd name="T3" fmla="*/ 4 h 36"/>
                  <a:gd name="T4" fmla="*/ 19 w 28"/>
                  <a:gd name="T5" fmla="*/ 0 h 36"/>
                  <a:gd name="T6" fmla="*/ 0 w 28"/>
                  <a:gd name="T7" fmla="*/ 36 h 36"/>
                  <a:gd name="T8" fmla="*/ 11 w 28"/>
                  <a:gd name="T9" fmla="*/ 36 h 36"/>
                  <a:gd name="T10" fmla="*/ 11 w 28"/>
                  <a:gd name="T11" fmla="*/ 36 h 36"/>
                  <a:gd name="T12" fmla="*/ 11 w 28"/>
                  <a:gd name="T13" fmla="*/ 35 h 36"/>
                  <a:gd name="T14" fmla="*/ 11 w 28"/>
                  <a:gd name="T15" fmla="*/ 34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36">
                    <a:moveTo>
                      <a:pt x="11" y="34"/>
                    </a:moveTo>
                    <a:cubicBezTo>
                      <a:pt x="28" y="4"/>
                      <a:pt x="28" y="4"/>
                      <a:pt x="28" y="4"/>
                    </a:cubicBezTo>
                    <a:cubicBezTo>
                      <a:pt x="25" y="2"/>
                      <a:pt x="22" y="1"/>
                      <a:pt x="19" y="0"/>
                    </a:cubicBezTo>
                    <a:cubicBezTo>
                      <a:pt x="0" y="36"/>
                      <a:pt x="0" y="36"/>
                      <a:pt x="0" y="36"/>
                    </a:cubicBezTo>
                    <a:cubicBezTo>
                      <a:pt x="11" y="36"/>
                      <a:pt x="11" y="36"/>
                      <a:pt x="11" y="36"/>
                    </a:cubicBezTo>
                    <a:cubicBezTo>
                      <a:pt x="11" y="36"/>
                      <a:pt x="11" y="36"/>
                      <a:pt x="11" y="36"/>
                    </a:cubicBezTo>
                    <a:cubicBezTo>
                      <a:pt x="11" y="35"/>
                      <a:pt x="11" y="35"/>
                      <a:pt x="11" y="35"/>
                    </a:cubicBezTo>
                    <a:cubicBezTo>
                      <a:pt x="10" y="34"/>
                      <a:pt x="10" y="34"/>
                      <a:pt x="11" y="34"/>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5" name="Group 314">
              <a:extLst>
                <a:ext uri="{FF2B5EF4-FFF2-40B4-BE49-F238E27FC236}">
                  <a16:creationId xmlns:a16="http://schemas.microsoft.com/office/drawing/2014/main" id="{974F18EB-3F2C-4B9F-8A54-A500CDFA917D}"/>
                </a:ext>
              </a:extLst>
            </p:cNvPr>
            <p:cNvGrpSpPr/>
            <p:nvPr/>
          </p:nvGrpSpPr>
          <p:grpSpPr>
            <a:xfrm>
              <a:off x="10920413" y="4340225"/>
              <a:ext cx="317500" cy="366712"/>
              <a:chOff x="10920413" y="4338638"/>
              <a:chExt cx="317500" cy="366712"/>
            </a:xfrm>
          </p:grpSpPr>
          <p:sp>
            <p:nvSpPr>
              <p:cNvPr id="297" name="AutoShape 18">
                <a:extLst>
                  <a:ext uri="{FF2B5EF4-FFF2-40B4-BE49-F238E27FC236}">
                    <a16:creationId xmlns:a16="http://schemas.microsoft.com/office/drawing/2014/main" id="{58FD98C8-DBDA-4D8D-AF35-E775DEC1DDA1}"/>
                  </a:ext>
                </a:extLst>
              </p:cNvPr>
              <p:cNvSpPr>
                <a:spLocks noChangeAspect="1" noChangeArrowheads="1" noTextEdit="1"/>
              </p:cNvSpPr>
              <p:nvPr/>
            </p:nvSpPr>
            <p:spPr bwMode="auto">
              <a:xfrm>
                <a:off x="10920413" y="4338638"/>
                <a:ext cx="31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 name="Freeform 20">
                <a:extLst>
                  <a:ext uri="{FF2B5EF4-FFF2-40B4-BE49-F238E27FC236}">
                    <a16:creationId xmlns:a16="http://schemas.microsoft.com/office/drawing/2014/main" id="{B86CB81B-778C-47CE-9172-87844EA2200B}"/>
                  </a:ext>
                </a:extLst>
              </p:cNvPr>
              <p:cNvSpPr>
                <a:spLocks/>
              </p:cNvSpPr>
              <p:nvPr/>
            </p:nvSpPr>
            <p:spPr bwMode="auto">
              <a:xfrm>
                <a:off x="10920413" y="4340225"/>
                <a:ext cx="315913" cy="365125"/>
              </a:xfrm>
              <a:custGeom>
                <a:avLst/>
                <a:gdLst>
                  <a:gd name="T0" fmla="*/ 100 w 199"/>
                  <a:gd name="T1" fmla="*/ 230 h 230"/>
                  <a:gd name="T2" fmla="*/ 0 w 199"/>
                  <a:gd name="T3" fmla="*/ 173 h 230"/>
                  <a:gd name="T4" fmla="*/ 0 w 199"/>
                  <a:gd name="T5" fmla="*/ 58 h 230"/>
                  <a:gd name="T6" fmla="*/ 100 w 199"/>
                  <a:gd name="T7" fmla="*/ 0 h 230"/>
                  <a:gd name="T8" fmla="*/ 199 w 199"/>
                  <a:gd name="T9" fmla="*/ 58 h 230"/>
                  <a:gd name="T10" fmla="*/ 199 w 199"/>
                  <a:gd name="T11" fmla="*/ 173 h 230"/>
                  <a:gd name="T12" fmla="*/ 100 w 199"/>
                  <a:gd name="T13" fmla="*/ 230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100" y="230"/>
                    </a:moveTo>
                    <a:lnTo>
                      <a:pt x="0" y="173"/>
                    </a:lnTo>
                    <a:lnTo>
                      <a:pt x="0" y="58"/>
                    </a:lnTo>
                    <a:lnTo>
                      <a:pt x="100" y="0"/>
                    </a:lnTo>
                    <a:lnTo>
                      <a:pt x="199" y="58"/>
                    </a:lnTo>
                    <a:lnTo>
                      <a:pt x="199" y="173"/>
                    </a:lnTo>
                    <a:lnTo>
                      <a:pt x="100" y="23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99" name="Freeform 21">
                <a:extLst>
                  <a:ext uri="{FF2B5EF4-FFF2-40B4-BE49-F238E27FC236}">
                    <a16:creationId xmlns:a16="http://schemas.microsoft.com/office/drawing/2014/main" id="{AD0F6731-5834-4F31-9418-EB55A73096CB}"/>
                  </a:ext>
                </a:extLst>
              </p:cNvPr>
              <p:cNvSpPr>
                <a:spLocks/>
              </p:cNvSpPr>
              <p:nvPr/>
            </p:nvSpPr>
            <p:spPr bwMode="auto">
              <a:xfrm>
                <a:off x="10920413" y="4340225"/>
                <a:ext cx="315913" cy="365125"/>
              </a:xfrm>
              <a:custGeom>
                <a:avLst/>
                <a:gdLst>
                  <a:gd name="T0" fmla="*/ 100 w 199"/>
                  <a:gd name="T1" fmla="*/ 230 h 230"/>
                  <a:gd name="T2" fmla="*/ 0 w 199"/>
                  <a:gd name="T3" fmla="*/ 173 h 230"/>
                  <a:gd name="T4" fmla="*/ 0 w 199"/>
                  <a:gd name="T5" fmla="*/ 58 h 230"/>
                  <a:gd name="T6" fmla="*/ 100 w 199"/>
                  <a:gd name="T7" fmla="*/ 0 h 230"/>
                  <a:gd name="T8" fmla="*/ 199 w 199"/>
                  <a:gd name="T9" fmla="*/ 58 h 230"/>
                  <a:gd name="T10" fmla="*/ 199 w 199"/>
                  <a:gd name="T11" fmla="*/ 173 h 230"/>
                  <a:gd name="T12" fmla="*/ 100 w 199"/>
                  <a:gd name="T13" fmla="*/ 230 h 230"/>
                </a:gdLst>
                <a:ahLst/>
                <a:cxnLst>
                  <a:cxn ang="0">
                    <a:pos x="T0" y="T1"/>
                  </a:cxn>
                  <a:cxn ang="0">
                    <a:pos x="T2" y="T3"/>
                  </a:cxn>
                  <a:cxn ang="0">
                    <a:pos x="T4" y="T5"/>
                  </a:cxn>
                  <a:cxn ang="0">
                    <a:pos x="T6" y="T7"/>
                  </a:cxn>
                  <a:cxn ang="0">
                    <a:pos x="T8" y="T9"/>
                  </a:cxn>
                  <a:cxn ang="0">
                    <a:pos x="T10" y="T11"/>
                  </a:cxn>
                  <a:cxn ang="0">
                    <a:pos x="T12" y="T13"/>
                  </a:cxn>
                </a:cxnLst>
                <a:rect l="0" t="0" r="r" b="b"/>
                <a:pathLst>
                  <a:path w="199" h="230">
                    <a:moveTo>
                      <a:pt x="100" y="230"/>
                    </a:moveTo>
                    <a:lnTo>
                      <a:pt x="0" y="173"/>
                    </a:lnTo>
                    <a:lnTo>
                      <a:pt x="0" y="58"/>
                    </a:lnTo>
                    <a:lnTo>
                      <a:pt x="100" y="0"/>
                    </a:lnTo>
                    <a:lnTo>
                      <a:pt x="199" y="58"/>
                    </a:lnTo>
                    <a:lnTo>
                      <a:pt x="199" y="173"/>
                    </a:lnTo>
                    <a:lnTo>
                      <a:pt x="100" y="2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 name="Freeform 22">
                <a:extLst>
                  <a:ext uri="{FF2B5EF4-FFF2-40B4-BE49-F238E27FC236}">
                    <a16:creationId xmlns:a16="http://schemas.microsoft.com/office/drawing/2014/main" id="{F7E436C8-C861-4C42-BA2F-A5D9ADE38FF3}"/>
                  </a:ext>
                </a:extLst>
              </p:cNvPr>
              <p:cNvSpPr>
                <a:spLocks/>
              </p:cNvSpPr>
              <p:nvPr/>
            </p:nvSpPr>
            <p:spPr bwMode="auto">
              <a:xfrm>
                <a:off x="11079163" y="4659313"/>
                <a:ext cx="77788" cy="46037"/>
              </a:xfrm>
              <a:custGeom>
                <a:avLst/>
                <a:gdLst>
                  <a:gd name="T0" fmla="*/ 43 w 43"/>
                  <a:gd name="T1" fmla="*/ 0 h 25"/>
                  <a:gd name="T2" fmla="*/ 0 w 43"/>
                  <a:gd name="T3" fmla="*/ 25 h 25"/>
                  <a:gd name="T4" fmla="*/ 0 w 43"/>
                  <a:gd name="T5" fmla="*/ 25 h 25"/>
                  <a:gd name="T6" fmla="*/ 43 w 43"/>
                  <a:gd name="T7" fmla="*/ 0 h 25"/>
                </a:gdLst>
                <a:ahLst/>
                <a:cxnLst>
                  <a:cxn ang="0">
                    <a:pos x="T0" y="T1"/>
                  </a:cxn>
                  <a:cxn ang="0">
                    <a:pos x="T2" y="T3"/>
                  </a:cxn>
                  <a:cxn ang="0">
                    <a:pos x="T4" y="T5"/>
                  </a:cxn>
                  <a:cxn ang="0">
                    <a:pos x="T6" y="T7"/>
                  </a:cxn>
                </a:cxnLst>
                <a:rect l="0" t="0" r="r" b="b"/>
                <a:pathLst>
                  <a:path w="43" h="25">
                    <a:moveTo>
                      <a:pt x="43" y="0"/>
                    </a:moveTo>
                    <a:cubicBezTo>
                      <a:pt x="0" y="25"/>
                      <a:pt x="0" y="25"/>
                      <a:pt x="0" y="25"/>
                    </a:cubicBezTo>
                    <a:cubicBezTo>
                      <a:pt x="0" y="25"/>
                      <a:pt x="0" y="25"/>
                      <a:pt x="0" y="25"/>
                    </a:cubicBezTo>
                    <a:cubicBezTo>
                      <a:pt x="43" y="0"/>
                      <a:pt x="43" y="0"/>
                      <a:pt x="4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1" name="Freeform 23">
                <a:extLst>
                  <a:ext uri="{FF2B5EF4-FFF2-40B4-BE49-F238E27FC236}">
                    <a16:creationId xmlns:a16="http://schemas.microsoft.com/office/drawing/2014/main" id="{380C9327-37FD-41D6-9297-8A30A06FB205}"/>
                  </a:ext>
                </a:extLst>
              </p:cNvPr>
              <p:cNvSpPr>
                <a:spLocks/>
              </p:cNvSpPr>
              <p:nvPr/>
            </p:nvSpPr>
            <p:spPr bwMode="auto">
              <a:xfrm>
                <a:off x="11079163" y="4432300"/>
                <a:ext cx="157163" cy="273050"/>
              </a:xfrm>
              <a:custGeom>
                <a:avLst/>
                <a:gdLst>
                  <a:gd name="T0" fmla="*/ 86 w 86"/>
                  <a:gd name="T1" fmla="*/ 0 h 150"/>
                  <a:gd name="T2" fmla="*/ 52 w 86"/>
                  <a:gd name="T3" fmla="*/ 35 h 150"/>
                  <a:gd name="T4" fmla="*/ 38 w 86"/>
                  <a:gd name="T5" fmla="*/ 90 h 150"/>
                  <a:gd name="T6" fmla="*/ 12 w 86"/>
                  <a:gd name="T7" fmla="*/ 105 h 150"/>
                  <a:gd name="T8" fmla="*/ 0 w 86"/>
                  <a:gd name="T9" fmla="*/ 150 h 150"/>
                  <a:gd name="T10" fmla="*/ 43 w 86"/>
                  <a:gd name="T11" fmla="*/ 125 h 150"/>
                  <a:gd name="T12" fmla="*/ 86 w 86"/>
                  <a:gd name="T13" fmla="*/ 100 h 150"/>
                  <a:gd name="T14" fmla="*/ 86 w 86"/>
                  <a:gd name="T15" fmla="*/ 0 h 1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50">
                    <a:moveTo>
                      <a:pt x="86" y="0"/>
                    </a:moveTo>
                    <a:cubicBezTo>
                      <a:pt x="86" y="0"/>
                      <a:pt x="70" y="12"/>
                      <a:pt x="52" y="35"/>
                    </a:cubicBezTo>
                    <a:cubicBezTo>
                      <a:pt x="58" y="54"/>
                      <a:pt x="53" y="75"/>
                      <a:pt x="38" y="90"/>
                    </a:cubicBezTo>
                    <a:cubicBezTo>
                      <a:pt x="30" y="98"/>
                      <a:pt x="21" y="103"/>
                      <a:pt x="12" y="105"/>
                    </a:cubicBezTo>
                    <a:cubicBezTo>
                      <a:pt x="6" y="119"/>
                      <a:pt x="2" y="134"/>
                      <a:pt x="0" y="150"/>
                    </a:cubicBezTo>
                    <a:cubicBezTo>
                      <a:pt x="43" y="125"/>
                      <a:pt x="43" y="125"/>
                      <a:pt x="43" y="125"/>
                    </a:cubicBezTo>
                    <a:cubicBezTo>
                      <a:pt x="86" y="100"/>
                      <a:pt x="86" y="100"/>
                      <a:pt x="86" y="100"/>
                    </a:cubicBezTo>
                    <a:cubicBezTo>
                      <a:pt x="86" y="0"/>
                      <a:pt x="86" y="0"/>
                      <a:pt x="86"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302" name="Freeform 24">
                <a:extLst>
                  <a:ext uri="{FF2B5EF4-FFF2-40B4-BE49-F238E27FC236}">
                    <a16:creationId xmlns:a16="http://schemas.microsoft.com/office/drawing/2014/main" id="{7D89D91E-31AF-4ECA-949A-AB53FD85995D}"/>
                  </a:ext>
                </a:extLst>
              </p:cNvPr>
              <p:cNvSpPr>
                <a:spLocks/>
              </p:cNvSpPr>
              <p:nvPr/>
            </p:nvSpPr>
            <p:spPr bwMode="auto">
              <a:xfrm>
                <a:off x="10960101" y="4410075"/>
                <a:ext cx="228600" cy="225425"/>
              </a:xfrm>
              <a:custGeom>
                <a:avLst/>
                <a:gdLst>
                  <a:gd name="T0" fmla="*/ 103 w 125"/>
                  <a:gd name="T1" fmla="*/ 22 h 124"/>
                  <a:gd name="T2" fmla="*/ 22 w 125"/>
                  <a:gd name="T3" fmla="*/ 22 h 124"/>
                  <a:gd name="T4" fmla="*/ 22 w 125"/>
                  <a:gd name="T5" fmla="*/ 102 h 124"/>
                  <a:gd name="T6" fmla="*/ 103 w 125"/>
                  <a:gd name="T7" fmla="*/ 102 h 124"/>
                  <a:gd name="T8" fmla="*/ 103 w 125"/>
                  <a:gd name="T9" fmla="*/ 22 h 124"/>
                </a:gdLst>
                <a:ahLst/>
                <a:cxnLst>
                  <a:cxn ang="0">
                    <a:pos x="T0" y="T1"/>
                  </a:cxn>
                  <a:cxn ang="0">
                    <a:pos x="T2" y="T3"/>
                  </a:cxn>
                  <a:cxn ang="0">
                    <a:pos x="T4" y="T5"/>
                  </a:cxn>
                  <a:cxn ang="0">
                    <a:pos x="T6" y="T7"/>
                  </a:cxn>
                  <a:cxn ang="0">
                    <a:pos x="T8" y="T9"/>
                  </a:cxn>
                </a:cxnLst>
                <a:rect l="0" t="0" r="r" b="b"/>
                <a:pathLst>
                  <a:path w="125" h="124">
                    <a:moveTo>
                      <a:pt x="103" y="22"/>
                    </a:moveTo>
                    <a:cubicBezTo>
                      <a:pt x="80" y="0"/>
                      <a:pt x="45" y="0"/>
                      <a:pt x="22" y="22"/>
                    </a:cubicBezTo>
                    <a:cubicBezTo>
                      <a:pt x="0" y="44"/>
                      <a:pt x="0" y="80"/>
                      <a:pt x="22" y="102"/>
                    </a:cubicBezTo>
                    <a:cubicBezTo>
                      <a:pt x="45" y="124"/>
                      <a:pt x="80" y="124"/>
                      <a:pt x="103" y="102"/>
                    </a:cubicBezTo>
                    <a:cubicBezTo>
                      <a:pt x="125" y="80"/>
                      <a:pt x="125" y="44"/>
                      <a:pt x="103" y="2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6" name="Freeform 25">
                <a:extLst>
                  <a:ext uri="{FF2B5EF4-FFF2-40B4-BE49-F238E27FC236}">
                    <a16:creationId xmlns:a16="http://schemas.microsoft.com/office/drawing/2014/main" id="{EB3ED248-82FD-49AF-AF2E-158DE280E2D2}"/>
                  </a:ext>
                </a:extLst>
              </p:cNvPr>
              <p:cNvSpPr>
                <a:spLocks/>
              </p:cNvSpPr>
              <p:nvPr/>
            </p:nvSpPr>
            <p:spPr bwMode="auto">
              <a:xfrm>
                <a:off x="10982326" y="4432300"/>
                <a:ext cx="184150" cy="182562"/>
              </a:xfrm>
              <a:custGeom>
                <a:avLst/>
                <a:gdLst>
                  <a:gd name="T0" fmla="*/ 83 w 101"/>
                  <a:gd name="T1" fmla="*/ 18 h 100"/>
                  <a:gd name="T2" fmla="*/ 18 w 101"/>
                  <a:gd name="T3" fmla="*/ 18 h 100"/>
                  <a:gd name="T4" fmla="*/ 18 w 101"/>
                  <a:gd name="T5" fmla="*/ 82 h 100"/>
                  <a:gd name="T6" fmla="*/ 83 w 101"/>
                  <a:gd name="T7" fmla="*/ 82 h 100"/>
                  <a:gd name="T8" fmla="*/ 83 w 101"/>
                  <a:gd name="T9" fmla="*/ 18 h 100"/>
                </a:gdLst>
                <a:ahLst/>
                <a:cxnLst>
                  <a:cxn ang="0">
                    <a:pos x="T0" y="T1"/>
                  </a:cxn>
                  <a:cxn ang="0">
                    <a:pos x="T2" y="T3"/>
                  </a:cxn>
                  <a:cxn ang="0">
                    <a:pos x="T4" y="T5"/>
                  </a:cxn>
                  <a:cxn ang="0">
                    <a:pos x="T6" y="T7"/>
                  </a:cxn>
                  <a:cxn ang="0">
                    <a:pos x="T8" y="T9"/>
                  </a:cxn>
                </a:cxnLst>
                <a:rect l="0" t="0" r="r" b="b"/>
                <a:pathLst>
                  <a:path w="101" h="100">
                    <a:moveTo>
                      <a:pt x="83" y="18"/>
                    </a:moveTo>
                    <a:cubicBezTo>
                      <a:pt x="65" y="0"/>
                      <a:pt x="36" y="0"/>
                      <a:pt x="18" y="18"/>
                    </a:cubicBezTo>
                    <a:cubicBezTo>
                      <a:pt x="0" y="36"/>
                      <a:pt x="0" y="64"/>
                      <a:pt x="18" y="82"/>
                    </a:cubicBezTo>
                    <a:cubicBezTo>
                      <a:pt x="36" y="100"/>
                      <a:pt x="65" y="100"/>
                      <a:pt x="83" y="82"/>
                    </a:cubicBezTo>
                    <a:cubicBezTo>
                      <a:pt x="101" y="65"/>
                      <a:pt x="101" y="36"/>
                      <a:pt x="83" y="18"/>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307" name="Freeform 26">
                <a:extLst>
                  <a:ext uri="{FF2B5EF4-FFF2-40B4-BE49-F238E27FC236}">
                    <a16:creationId xmlns:a16="http://schemas.microsoft.com/office/drawing/2014/main" id="{50297417-69E2-4D45-8594-C4B86412B7E1}"/>
                  </a:ext>
                </a:extLst>
              </p:cNvPr>
              <p:cNvSpPr>
                <a:spLocks/>
              </p:cNvSpPr>
              <p:nvPr/>
            </p:nvSpPr>
            <p:spPr bwMode="auto">
              <a:xfrm>
                <a:off x="11045826" y="4470400"/>
                <a:ext cx="79375" cy="52387"/>
              </a:xfrm>
              <a:custGeom>
                <a:avLst/>
                <a:gdLst>
                  <a:gd name="T0" fmla="*/ 50 w 50"/>
                  <a:gd name="T1" fmla="*/ 33 h 33"/>
                  <a:gd name="T2" fmla="*/ 0 w 50"/>
                  <a:gd name="T3" fmla="*/ 0 h 33"/>
                  <a:gd name="T4" fmla="*/ 0 w 50"/>
                  <a:gd name="T5" fmla="*/ 33 h 33"/>
                  <a:gd name="T6" fmla="*/ 50 w 50"/>
                  <a:gd name="T7" fmla="*/ 33 h 33"/>
                  <a:gd name="T8" fmla="*/ 50 w 50"/>
                  <a:gd name="T9" fmla="*/ 33 h 33"/>
                </a:gdLst>
                <a:ahLst/>
                <a:cxnLst>
                  <a:cxn ang="0">
                    <a:pos x="T0" y="T1"/>
                  </a:cxn>
                  <a:cxn ang="0">
                    <a:pos x="T2" y="T3"/>
                  </a:cxn>
                  <a:cxn ang="0">
                    <a:pos x="T4" y="T5"/>
                  </a:cxn>
                  <a:cxn ang="0">
                    <a:pos x="T6" y="T7"/>
                  </a:cxn>
                  <a:cxn ang="0">
                    <a:pos x="T8" y="T9"/>
                  </a:cxn>
                </a:cxnLst>
                <a:rect l="0" t="0" r="r" b="b"/>
                <a:pathLst>
                  <a:path w="50" h="33">
                    <a:moveTo>
                      <a:pt x="50" y="33"/>
                    </a:moveTo>
                    <a:lnTo>
                      <a:pt x="0" y="0"/>
                    </a:lnTo>
                    <a:lnTo>
                      <a:pt x="0" y="33"/>
                    </a:lnTo>
                    <a:lnTo>
                      <a:pt x="50" y="33"/>
                    </a:lnTo>
                    <a:lnTo>
                      <a:pt x="5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2" name="Freeform 27">
                <a:extLst>
                  <a:ext uri="{FF2B5EF4-FFF2-40B4-BE49-F238E27FC236}">
                    <a16:creationId xmlns:a16="http://schemas.microsoft.com/office/drawing/2014/main" id="{4F36369F-9D9C-4945-9E80-4A2FBFAD64FA}"/>
                  </a:ext>
                </a:extLst>
              </p:cNvPr>
              <p:cNvSpPr>
                <a:spLocks/>
              </p:cNvSpPr>
              <p:nvPr/>
            </p:nvSpPr>
            <p:spPr bwMode="auto">
              <a:xfrm>
                <a:off x="11045826" y="4470400"/>
                <a:ext cx="79375" cy="52387"/>
              </a:xfrm>
              <a:custGeom>
                <a:avLst/>
                <a:gdLst>
                  <a:gd name="T0" fmla="*/ 50 w 50"/>
                  <a:gd name="T1" fmla="*/ 33 h 33"/>
                  <a:gd name="T2" fmla="*/ 0 w 50"/>
                  <a:gd name="T3" fmla="*/ 0 h 33"/>
                  <a:gd name="T4" fmla="*/ 0 w 50"/>
                  <a:gd name="T5" fmla="*/ 33 h 33"/>
                  <a:gd name="T6" fmla="*/ 50 w 50"/>
                  <a:gd name="T7" fmla="*/ 33 h 33"/>
                  <a:gd name="T8" fmla="*/ 50 w 50"/>
                  <a:gd name="T9" fmla="*/ 33 h 33"/>
                </a:gdLst>
                <a:ahLst/>
                <a:cxnLst>
                  <a:cxn ang="0">
                    <a:pos x="T0" y="T1"/>
                  </a:cxn>
                  <a:cxn ang="0">
                    <a:pos x="T2" y="T3"/>
                  </a:cxn>
                  <a:cxn ang="0">
                    <a:pos x="T4" y="T5"/>
                  </a:cxn>
                  <a:cxn ang="0">
                    <a:pos x="T6" y="T7"/>
                  </a:cxn>
                  <a:cxn ang="0">
                    <a:pos x="T8" y="T9"/>
                  </a:cxn>
                </a:cxnLst>
                <a:rect l="0" t="0" r="r" b="b"/>
                <a:pathLst>
                  <a:path w="50" h="33">
                    <a:moveTo>
                      <a:pt x="50" y="33"/>
                    </a:moveTo>
                    <a:lnTo>
                      <a:pt x="0" y="0"/>
                    </a:lnTo>
                    <a:lnTo>
                      <a:pt x="0" y="33"/>
                    </a:lnTo>
                    <a:lnTo>
                      <a:pt x="50" y="33"/>
                    </a:lnTo>
                    <a:lnTo>
                      <a:pt x="50" y="3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3" name="Freeform 28">
                <a:extLst>
                  <a:ext uri="{FF2B5EF4-FFF2-40B4-BE49-F238E27FC236}">
                    <a16:creationId xmlns:a16="http://schemas.microsoft.com/office/drawing/2014/main" id="{4BA0B276-B52C-4123-98EB-D5098EEB4DB2}"/>
                  </a:ext>
                </a:extLst>
              </p:cNvPr>
              <p:cNvSpPr>
                <a:spLocks/>
              </p:cNvSpPr>
              <p:nvPr/>
            </p:nvSpPr>
            <p:spPr bwMode="auto">
              <a:xfrm>
                <a:off x="11045826" y="4522788"/>
                <a:ext cx="79375" cy="52387"/>
              </a:xfrm>
              <a:custGeom>
                <a:avLst/>
                <a:gdLst>
                  <a:gd name="T0" fmla="*/ 50 w 50"/>
                  <a:gd name="T1" fmla="*/ 0 h 33"/>
                  <a:gd name="T2" fmla="*/ 0 w 50"/>
                  <a:gd name="T3" fmla="*/ 0 h 33"/>
                  <a:gd name="T4" fmla="*/ 0 w 50"/>
                  <a:gd name="T5" fmla="*/ 33 h 33"/>
                  <a:gd name="T6" fmla="*/ 50 w 50"/>
                  <a:gd name="T7" fmla="*/ 0 h 33"/>
                </a:gdLst>
                <a:ahLst/>
                <a:cxnLst>
                  <a:cxn ang="0">
                    <a:pos x="T0" y="T1"/>
                  </a:cxn>
                  <a:cxn ang="0">
                    <a:pos x="T2" y="T3"/>
                  </a:cxn>
                  <a:cxn ang="0">
                    <a:pos x="T4" y="T5"/>
                  </a:cxn>
                  <a:cxn ang="0">
                    <a:pos x="T6" y="T7"/>
                  </a:cxn>
                </a:cxnLst>
                <a:rect l="0" t="0" r="r" b="b"/>
                <a:pathLst>
                  <a:path w="50" h="33">
                    <a:moveTo>
                      <a:pt x="50" y="0"/>
                    </a:moveTo>
                    <a:lnTo>
                      <a:pt x="0" y="0"/>
                    </a:lnTo>
                    <a:lnTo>
                      <a:pt x="0" y="33"/>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14" name="Freeform 29">
                <a:extLst>
                  <a:ext uri="{FF2B5EF4-FFF2-40B4-BE49-F238E27FC236}">
                    <a16:creationId xmlns:a16="http://schemas.microsoft.com/office/drawing/2014/main" id="{3B6B70C5-B59D-4EE8-8D1B-0A30AD77E02E}"/>
                  </a:ext>
                </a:extLst>
              </p:cNvPr>
              <p:cNvSpPr>
                <a:spLocks/>
              </p:cNvSpPr>
              <p:nvPr/>
            </p:nvSpPr>
            <p:spPr bwMode="auto">
              <a:xfrm>
                <a:off x="11045826" y="4522788"/>
                <a:ext cx="79375" cy="52387"/>
              </a:xfrm>
              <a:custGeom>
                <a:avLst/>
                <a:gdLst>
                  <a:gd name="T0" fmla="*/ 50 w 50"/>
                  <a:gd name="T1" fmla="*/ 0 h 33"/>
                  <a:gd name="T2" fmla="*/ 0 w 50"/>
                  <a:gd name="T3" fmla="*/ 0 h 33"/>
                  <a:gd name="T4" fmla="*/ 0 w 50"/>
                  <a:gd name="T5" fmla="*/ 33 h 33"/>
                  <a:gd name="T6" fmla="*/ 50 w 50"/>
                  <a:gd name="T7" fmla="*/ 0 h 33"/>
                </a:gdLst>
                <a:ahLst/>
                <a:cxnLst>
                  <a:cxn ang="0">
                    <a:pos x="T0" y="T1"/>
                  </a:cxn>
                  <a:cxn ang="0">
                    <a:pos x="T2" y="T3"/>
                  </a:cxn>
                  <a:cxn ang="0">
                    <a:pos x="T4" y="T5"/>
                  </a:cxn>
                  <a:cxn ang="0">
                    <a:pos x="T6" y="T7"/>
                  </a:cxn>
                </a:cxnLst>
                <a:rect l="0" t="0" r="r" b="b"/>
                <a:pathLst>
                  <a:path w="50" h="33">
                    <a:moveTo>
                      <a:pt x="50" y="0"/>
                    </a:moveTo>
                    <a:lnTo>
                      <a:pt x="0" y="0"/>
                    </a:lnTo>
                    <a:lnTo>
                      <a:pt x="0" y="33"/>
                    </a:lnTo>
                    <a:lnTo>
                      <a:pt x="5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6" name="Group 65">
              <a:extLst>
                <a:ext uri="{FF2B5EF4-FFF2-40B4-BE49-F238E27FC236}">
                  <a16:creationId xmlns:a16="http://schemas.microsoft.com/office/drawing/2014/main" id="{1F13F748-CA47-40DF-AF55-590547812682}"/>
                </a:ext>
              </a:extLst>
            </p:cNvPr>
            <p:cNvGrpSpPr/>
            <p:nvPr/>
          </p:nvGrpSpPr>
          <p:grpSpPr>
            <a:xfrm>
              <a:off x="10924858" y="5357497"/>
              <a:ext cx="307022" cy="307022"/>
              <a:chOff x="10896600" y="5329239"/>
              <a:chExt cx="363538" cy="363538"/>
            </a:xfrm>
          </p:grpSpPr>
          <p:sp>
            <p:nvSpPr>
              <p:cNvPr id="318" name="Freeform 33">
                <a:extLst>
                  <a:ext uri="{FF2B5EF4-FFF2-40B4-BE49-F238E27FC236}">
                    <a16:creationId xmlns:a16="http://schemas.microsoft.com/office/drawing/2014/main" id="{6CB8B6A0-6E53-4AB7-880C-07CA00CE02EE}"/>
                  </a:ext>
                </a:extLst>
              </p:cNvPr>
              <p:cNvSpPr>
                <a:spLocks/>
              </p:cNvSpPr>
              <p:nvPr/>
            </p:nvSpPr>
            <p:spPr bwMode="auto">
              <a:xfrm>
                <a:off x="10896600" y="5329239"/>
                <a:ext cx="363538" cy="363538"/>
              </a:xfrm>
              <a:custGeom>
                <a:avLst/>
                <a:gdLst>
                  <a:gd name="T0" fmla="*/ 55 w 200"/>
                  <a:gd name="T1" fmla="*/ 111 h 200"/>
                  <a:gd name="T2" fmla="*/ 55 w 200"/>
                  <a:gd name="T3" fmla="*/ 133 h 200"/>
                  <a:gd name="T4" fmla="*/ 4 w 200"/>
                  <a:gd name="T5" fmla="*/ 90 h 200"/>
                  <a:gd name="T6" fmla="*/ 200 w 200"/>
                  <a:gd name="T7" fmla="*/ 90 h 200"/>
                  <a:gd name="T8" fmla="*/ 200 w 200"/>
                  <a:gd name="T9" fmla="*/ 25 h 200"/>
                  <a:gd name="T10" fmla="*/ 174 w 200"/>
                  <a:gd name="T11" fmla="*/ 0 h 200"/>
                  <a:gd name="T12" fmla="*/ 25 w 200"/>
                  <a:gd name="T13" fmla="*/ 0 h 200"/>
                  <a:gd name="T14" fmla="*/ 0 w 200"/>
                  <a:gd name="T15" fmla="*/ 24 h 200"/>
                  <a:gd name="T16" fmla="*/ 0 w 200"/>
                  <a:gd name="T17" fmla="*/ 47 h 200"/>
                  <a:gd name="T18" fmla="*/ 146 w 200"/>
                  <a:gd name="T19" fmla="*/ 47 h 200"/>
                  <a:gd name="T20" fmla="*/ 146 w 200"/>
                  <a:gd name="T21" fmla="*/ 26 h 200"/>
                  <a:gd name="T22" fmla="*/ 197 w 200"/>
                  <a:gd name="T23" fmla="*/ 69 h 200"/>
                  <a:gd name="T24" fmla="*/ 0 w 200"/>
                  <a:gd name="T25" fmla="*/ 69 h 200"/>
                  <a:gd name="T26" fmla="*/ 0 w 200"/>
                  <a:gd name="T27" fmla="*/ 128 h 200"/>
                  <a:gd name="T28" fmla="*/ 25 w 200"/>
                  <a:gd name="T29" fmla="*/ 156 h 200"/>
                  <a:gd name="T30" fmla="*/ 79 w 200"/>
                  <a:gd name="T31" fmla="*/ 156 h 200"/>
                  <a:gd name="T32" fmla="*/ 123 w 200"/>
                  <a:gd name="T33" fmla="*/ 200 h 200"/>
                  <a:gd name="T34" fmla="*/ 123 w 200"/>
                  <a:gd name="T35" fmla="*/ 156 h 200"/>
                  <a:gd name="T36" fmla="*/ 173 w 200"/>
                  <a:gd name="T37" fmla="*/ 156 h 200"/>
                  <a:gd name="T38" fmla="*/ 200 w 200"/>
                  <a:gd name="T39" fmla="*/ 130 h 200"/>
                  <a:gd name="T40" fmla="*/ 200 w 200"/>
                  <a:gd name="T41" fmla="*/ 111 h 200"/>
                  <a:gd name="T42" fmla="*/ 55 w 200"/>
                  <a:gd name="T43" fmla="*/ 111 h 200"/>
                  <a:gd name="T44" fmla="*/ 55 w 200"/>
                  <a:gd name="T45"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200">
                    <a:moveTo>
                      <a:pt x="55" y="111"/>
                    </a:moveTo>
                    <a:cubicBezTo>
                      <a:pt x="55" y="133"/>
                      <a:pt x="55" y="133"/>
                      <a:pt x="55" y="133"/>
                    </a:cubicBezTo>
                    <a:cubicBezTo>
                      <a:pt x="4" y="90"/>
                      <a:pt x="4" y="90"/>
                      <a:pt x="4" y="90"/>
                    </a:cubicBezTo>
                    <a:cubicBezTo>
                      <a:pt x="200" y="90"/>
                      <a:pt x="200" y="90"/>
                      <a:pt x="200" y="90"/>
                    </a:cubicBezTo>
                    <a:cubicBezTo>
                      <a:pt x="200" y="25"/>
                      <a:pt x="200" y="25"/>
                      <a:pt x="200" y="25"/>
                    </a:cubicBezTo>
                    <a:cubicBezTo>
                      <a:pt x="200" y="10"/>
                      <a:pt x="188" y="0"/>
                      <a:pt x="174" y="0"/>
                    </a:cubicBezTo>
                    <a:cubicBezTo>
                      <a:pt x="25" y="0"/>
                      <a:pt x="25" y="0"/>
                      <a:pt x="25" y="0"/>
                    </a:cubicBezTo>
                    <a:cubicBezTo>
                      <a:pt x="10" y="0"/>
                      <a:pt x="0" y="9"/>
                      <a:pt x="0" y="24"/>
                    </a:cubicBezTo>
                    <a:cubicBezTo>
                      <a:pt x="0" y="47"/>
                      <a:pt x="0" y="47"/>
                      <a:pt x="0" y="47"/>
                    </a:cubicBezTo>
                    <a:cubicBezTo>
                      <a:pt x="146" y="47"/>
                      <a:pt x="146" y="47"/>
                      <a:pt x="146" y="47"/>
                    </a:cubicBezTo>
                    <a:cubicBezTo>
                      <a:pt x="146" y="26"/>
                      <a:pt x="146" y="26"/>
                      <a:pt x="146" y="26"/>
                    </a:cubicBezTo>
                    <a:cubicBezTo>
                      <a:pt x="197" y="69"/>
                      <a:pt x="197" y="69"/>
                      <a:pt x="197" y="69"/>
                    </a:cubicBezTo>
                    <a:cubicBezTo>
                      <a:pt x="0" y="69"/>
                      <a:pt x="0" y="69"/>
                      <a:pt x="0" y="69"/>
                    </a:cubicBezTo>
                    <a:cubicBezTo>
                      <a:pt x="0" y="128"/>
                      <a:pt x="0" y="128"/>
                      <a:pt x="0" y="128"/>
                    </a:cubicBezTo>
                    <a:cubicBezTo>
                      <a:pt x="0" y="143"/>
                      <a:pt x="11" y="156"/>
                      <a:pt x="25" y="156"/>
                    </a:cubicBezTo>
                    <a:cubicBezTo>
                      <a:pt x="79" y="156"/>
                      <a:pt x="79" y="156"/>
                      <a:pt x="79" y="156"/>
                    </a:cubicBezTo>
                    <a:cubicBezTo>
                      <a:pt x="123" y="200"/>
                      <a:pt x="123" y="200"/>
                      <a:pt x="123" y="200"/>
                    </a:cubicBezTo>
                    <a:cubicBezTo>
                      <a:pt x="123" y="156"/>
                      <a:pt x="123" y="156"/>
                      <a:pt x="123" y="156"/>
                    </a:cubicBezTo>
                    <a:cubicBezTo>
                      <a:pt x="173" y="156"/>
                      <a:pt x="173" y="156"/>
                      <a:pt x="173" y="156"/>
                    </a:cubicBezTo>
                    <a:cubicBezTo>
                      <a:pt x="188" y="156"/>
                      <a:pt x="200" y="145"/>
                      <a:pt x="200" y="130"/>
                    </a:cubicBezTo>
                    <a:cubicBezTo>
                      <a:pt x="200" y="111"/>
                      <a:pt x="200" y="111"/>
                      <a:pt x="200" y="111"/>
                    </a:cubicBezTo>
                    <a:cubicBezTo>
                      <a:pt x="55" y="111"/>
                      <a:pt x="55" y="111"/>
                      <a:pt x="55" y="111"/>
                    </a:cubicBezTo>
                    <a:cubicBezTo>
                      <a:pt x="55" y="111"/>
                      <a:pt x="55" y="111"/>
                      <a:pt x="55" y="111"/>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319" name="Freeform 34">
                <a:extLst>
                  <a:ext uri="{FF2B5EF4-FFF2-40B4-BE49-F238E27FC236}">
                    <a16:creationId xmlns:a16="http://schemas.microsoft.com/office/drawing/2014/main" id="{2F4CF073-E366-4424-9743-44B3944B8432}"/>
                  </a:ext>
                </a:extLst>
              </p:cNvPr>
              <p:cNvSpPr>
                <a:spLocks noEditPoints="1"/>
              </p:cNvSpPr>
              <p:nvPr/>
            </p:nvSpPr>
            <p:spPr bwMode="auto">
              <a:xfrm>
                <a:off x="10896600" y="5532439"/>
                <a:ext cx="115888" cy="82550"/>
              </a:xfrm>
              <a:custGeom>
                <a:avLst/>
                <a:gdLst>
                  <a:gd name="T0" fmla="*/ 0 w 64"/>
                  <a:gd name="T1" fmla="*/ 17 h 45"/>
                  <a:gd name="T2" fmla="*/ 25 w 64"/>
                  <a:gd name="T3" fmla="*/ 45 h 45"/>
                  <a:gd name="T4" fmla="*/ 64 w 64"/>
                  <a:gd name="T5" fmla="*/ 45 h 45"/>
                  <a:gd name="T6" fmla="*/ 64 w 64"/>
                  <a:gd name="T7" fmla="*/ 44 h 45"/>
                  <a:gd name="T8" fmla="*/ 25 w 64"/>
                  <a:gd name="T9" fmla="*/ 44 h 45"/>
                  <a:gd name="T10" fmla="*/ 0 w 64"/>
                  <a:gd name="T11" fmla="*/ 17 h 45"/>
                  <a:gd name="T12" fmla="*/ 55 w 64"/>
                  <a:gd name="T13" fmla="*/ 0 h 45"/>
                  <a:gd name="T14" fmla="*/ 54 w 64"/>
                  <a:gd name="T15" fmla="*/ 0 h 45"/>
                  <a:gd name="T16" fmla="*/ 54 w 64"/>
                  <a:gd name="T17" fmla="*/ 20 h 45"/>
                  <a:gd name="T18" fmla="*/ 55 w 64"/>
                  <a:gd name="T19" fmla="*/ 21 h 45"/>
                  <a:gd name="T20" fmla="*/ 55 w 64"/>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5">
                    <a:moveTo>
                      <a:pt x="0" y="17"/>
                    </a:moveTo>
                    <a:cubicBezTo>
                      <a:pt x="0" y="31"/>
                      <a:pt x="11" y="44"/>
                      <a:pt x="25" y="45"/>
                    </a:cubicBezTo>
                    <a:cubicBezTo>
                      <a:pt x="64" y="45"/>
                      <a:pt x="64" y="45"/>
                      <a:pt x="64" y="45"/>
                    </a:cubicBezTo>
                    <a:cubicBezTo>
                      <a:pt x="64" y="44"/>
                      <a:pt x="64" y="44"/>
                      <a:pt x="64" y="44"/>
                    </a:cubicBezTo>
                    <a:cubicBezTo>
                      <a:pt x="25" y="44"/>
                      <a:pt x="25" y="44"/>
                      <a:pt x="25" y="44"/>
                    </a:cubicBezTo>
                    <a:cubicBezTo>
                      <a:pt x="11" y="44"/>
                      <a:pt x="0" y="31"/>
                      <a:pt x="0" y="17"/>
                    </a:cubicBezTo>
                    <a:moveTo>
                      <a:pt x="55" y="0"/>
                    </a:moveTo>
                    <a:cubicBezTo>
                      <a:pt x="54" y="0"/>
                      <a:pt x="54" y="0"/>
                      <a:pt x="54" y="0"/>
                    </a:cubicBezTo>
                    <a:cubicBezTo>
                      <a:pt x="54" y="20"/>
                      <a:pt x="54" y="20"/>
                      <a:pt x="54" y="20"/>
                    </a:cubicBezTo>
                    <a:cubicBezTo>
                      <a:pt x="55" y="21"/>
                      <a:pt x="55" y="21"/>
                      <a:pt x="55" y="21"/>
                    </a:cubicBezTo>
                    <a:cubicBezTo>
                      <a:pt x="55" y="0"/>
                      <a:pt x="55" y="0"/>
                      <a:pt x="55"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35">
                <a:extLst>
                  <a:ext uri="{FF2B5EF4-FFF2-40B4-BE49-F238E27FC236}">
                    <a16:creationId xmlns:a16="http://schemas.microsoft.com/office/drawing/2014/main" id="{5ED0DA08-FAB0-40C4-A007-4466FA1ECC2C}"/>
                  </a:ext>
                </a:extLst>
              </p:cNvPr>
              <p:cNvSpPr>
                <a:spLocks/>
              </p:cNvSpPr>
              <p:nvPr/>
            </p:nvSpPr>
            <p:spPr bwMode="auto">
              <a:xfrm>
                <a:off x="10896600" y="5454651"/>
                <a:ext cx="196850" cy="158750"/>
              </a:xfrm>
              <a:custGeom>
                <a:avLst/>
                <a:gdLst>
                  <a:gd name="T0" fmla="*/ 108 w 108"/>
                  <a:gd name="T1" fmla="*/ 0 h 87"/>
                  <a:gd name="T2" fmla="*/ 0 w 108"/>
                  <a:gd name="T3" fmla="*/ 0 h 87"/>
                  <a:gd name="T4" fmla="*/ 0 w 108"/>
                  <a:gd name="T5" fmla="*/ 59 h 87"/>
                  <a:gd name="T6" fmla="*/ 0 w 108"/>
                  <a:gd name="T7" fmla="*/ 60 h 87"/>
                  <a:gd name="T8" fmla="*/ 25 w 108"/>
                  <a:gd name="T9" fmla="*/ 87 h 87"/>
                  <a:gd name="T10" fmla="*/ 64 w 108"/>
                  <a:gd name="T11" fmla="*/ 87 h 87"/>
                  <a:gd name="T12" fmla="*/ 87 w 108"/>
                  <a:gd name="T13" fmla="*/ 43 h 87"/>
                  <a:gd name="T14" fmla="*/ 55 w 108"/>
                  <a:gd name="T15" fmla="*/ 43 h 87"/>
                  <a:gd name="T16" fmla="*/ 55 w 108"/>
                  <a:gd name="T17" fmla="*/ 64 h 87"/>
                  <a:gd name="T18" fmla="*/ 54 w 108"/>
                  <a:gd name="T19" fmla="*/ 63 h 87"/>
                  <a:gd name="T20" fmla="*/ 54 w 108"/>
                  <a:gd name="T21" fmla="*/ 64 h 87"/>
                  <a:gd name="T22" fmla="*/ 4 w 108"/>
                  <a:gd name="T23" fmla="*/ 21 h 87"/>
                  <a:gd name="T24" fmla="*/ 97 w 108"/>
                  <a:gd name="T25" fmla="*/ 21 h 87"/>
                  <a:gd name="T26" fmla="*/ 108 w 108"/>
                  <a:gd name="T2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87">
                    <a:moveTo>
                      <a:pt x="108" y="0"/>
                    </a:moveTo>
                    <a:cubicBezTo>
                      <a:pt x="0" y="0"/>
                      <a:pt x="0" y="0"/>
                      <a:pt x="0" y="0"/>
                    </a:cubicBezTo>
                    <a:cubicBezTo>
                      <a:pt x="0" y="59"/>
                      <a:pt x="0" y="59"/>
                      <a:pt x="0" y="59"/>
                    </a:cubicBezTo>
                    <a:cubicBezTo>
                      <a:pt x="0" y="60"/>
                      <a:pt x="0" y="60"/>
                      <a:pt x="0" y="60"/>
                    </a:cubicBezTo>
                    <a:cubicBezTo>
                      <a:pt x="0" y="74"/>
                      <a:pt x="11" y="87"/>
                      <a:pt x="25" y="87"/>
                    </a:cubicBezTo>
                    <a:cubicBezTo>
                      <a:pt x="64" y="87"/>
                      <a:pt x="64" y="87"/>
                      <a:pt x="64" y="87"/>
                    </a:cubicBezTo>
                    <a:cubicBezTo>
                      <a:pt x="87" y="43"/>
                      <a:pt x="87" y="43"/>
                      <a:pt x="87" y="43"/>
                    </a:cubicBezTo>
                    <a:cubicBezTo>
                      <a:pt x="55" y="43"/>
                      <a:pt x="55" y="43"/>
                      <a:pt x="55" y="43"/>
                    </a:cubicBezTo>
                    <a:cubicBezTo>
                      <a:pt x="55" y="64"/>
                      <a:pt x="55" y="64"/>
                      <a:pt x="55" y="64"/>
                    </a:cubicBezTo>
                    <a:cubicBezTo>
                      <a:pt x="54" y="63"/>
                      <a:pt x="54" y="63"/>
                      <a:pt x="54" y="63"/>
                    </a:cubicBezTo>
                    <a:cubicBezTo>
                      <a:pt x="54" y="64"/>
                      <a:pt x="54" y="64"/>
                      <a:pt x="54" y="64"/>
                    </a:cubicBezTo>
                    <a:cubicBezTo>
                      <a:pt x="4" y="21"/>
                      <a:pt x="4" y="21"/>
                      <a:pt x="4" y="21"/>
                    </a:cubicBezTo>
                    <a:cubicBezTo>
                      <a:pt x="97" y="21"/>
                      <a:pt x="97" y="21"/>
                      <a:pt x="97" y="21"/>
                    </a:cubicBezTo>
                    <a:cubicBezTo>
                      <a:pt x="108" y="0"/>
                      <a:pt x="108" y="0"/>
                      <a:pt x="108"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36">
                <a:extLst>
                  <a:ext uri="{FF2B5EF4-FFF2-40B4-BE49-F238E27FC236}">
                    <a16:creationId xmlns:a16="http://schemas.microsoft.com/office/drawing/2014/main" id="{F5BB3A34-F83C-4743-A5A1-EA42BBB9B0A1}"/>
                  </a:ext>
                </a:extLst>
              </p:cNvPr>
              <p:cNvSpPr>
                <a:spLocks/>
              </p:cNvSpPr>
              <p:nvPr/>
            </p:nvSpPr>
            <p:spPr bwMode="auto">
              <a:xfrm>
                <a:off x="10896600" y="5329239"/>
                <a:ext cx="257175" cy="85725"/>
              </a:xfrm>
              <a:custGeom>
                <a:avLst/>
                <a:gdLst>
                  <a:gd name="T0" fmla="*/ 142 w 142"/>
                  <a:gd name="T1" fmla="*/ 0 h 47"/>
                  <a:gd name="T2" fmla="*/ 25 w 142"/>
                  <a:gd name="T3" fmla="*/ 0 h 47"/>
                  <a:gd name="T4" fmla="*/ 0 w 142"/>
                  <a:gd name="T5" fmla="*/ 24 h 47"/>
                  <a:gd name="T6" fmla="*/ 0 w 142"/>
                  <a:gd name="T7" fmla="*/ 47 h 47"/>
                  <a:gd name="T8" fmla="*/ 119 w 142"/>
                  <a:gd name="T9" fmla="*/ 47 h 47"/>
                  <a:gd name="T10" fmla="*/ 142 w 142"/>
                  <a:gd name="T11" fmla="*/ 0 h 47"/>
                </a:gdLst>
                <a:ahLst/>
                <a:cxnLst>
                  <a:cxn ang="0">
                    <a:pos x="T0" y="T1"/>
                  </a:cxn>
                  <a:cxn ang="0">
                    <a:pos x="T2" y="T3"/>
                  </a:cxn>
                  <a:cxn ang="0">
                    <a:pos x="T4" y="T5"/>
                  </a:cxn>
                  <a:cxn ang="0">
                    <a:pos x="T6" y="T7"/>
                  </a:cxn>
                  <a:cxn ang="0">
                    <a:pos x="T8" y="T9"/>
                  </a:cxn>
                  <a:cxn ang="0">
                    <a:pos x="T10" y="T11"/>
                  </a:cxn>
                </a:cxnLst>
                <a:rect l="0" t="0" r="r" b="b"/>
                <a:pathLst>
                  <a:path w="142" h="47">
                    <a:moveTo>
                      <a:pt x="142" y="0"/>
                    </a:moveTo>
                    <a:cubicBezTo>
                      <a:pt x="25" y="0"/>
                      <a:pt x="25" y="0"/>
                      <a:pt x="25" y="0"/>
                    </a:cubicBezTo>
                    <a:cubicBezTo>
                      <a:pt x="10" y="0"/>
                      <a:pt x="0" y="9"/>
                      <a:pt x="0" y="24"/>
                    </a:cubicBezTo>
                    <a:cubicBezTo>
                      <a:pt x="0" y="47"/>
                      <a:pt x="0" y="47"/>
                      <a:pt x="0" y="47"/>
                    </a:cubicBezTo>
                    <a:cubicBezTo>
                      <a:pt x="119" y="47"/>
                      <a:pt x="119" y="47"/>
                      <a:pt x="119" y="47"/>
                    </a:cubicBezTo>
                    <a:cubicBezTo>
                      <a:pt x="142" y="0"/>
                      <a:pt x="142" y="0"/>
                      <a:pt x="142"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6" name="Group 215">
              <a:extLst>
                <a:ext uri="{FF2B5EF4-FFF2-40B4-BE49-F238E27FC236}">
                  <a16:creationId xmlns:a16="http://schemas.microsoft.com/office/drawing/2014/main" id="{3F3C3B60-CFCD-4233-B594-3978C389DAAC}"/>
                </a:ext>
              </a:extLst>
            </p:cNvPr>
            <p:cNvGrpSpPr/>
            <p:nvPr/>
          </p:nvGrpSpPr>
          <p:grpSpPr>
            <a:xfrm>
              <a:off x="9975850" y="5333047"/>
              <a:ext cx="358776" cy="341098"/>
              <a:chOff x="7927740" y="1847372"/>
              <a:chExt cx="4000975" cy="3803832"/>
            </a:xfrm>
          </p:grpSpPr>
          <p:sp>
            <p:nvSpPr>
              <p:cNvPr id="217" name="Freeform: Shape 216">
                <a:extLst>
                  <a:ext uri="{FF2B5EF4-FFF2-40B4-BE49-F238E27FC236}">
                    <a16:creationId xmlns:a16="http://schemas.microsoft.com/office/drawing/2014/main" id="{F6C89D89-3482-4747-8200-F1CD7E87104B}"/>
                  </a:ext>
                </a:extLst>
              </p:cNvPr>
              <p:cNvSpPr>
                <a:spLocks/>
              </p:cNvSpPr>
              <p:nvPr/>
            </p:nvSpPr>
            <p:spPr bwMode="auto">
              <a:xfrm>
                <a:off x="7927740" y="1847372"/>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8" name="Freeform: Shape 217">
                <a:extLst>
                  <a:ext uri="{FF2B5EF4-FFF2-40B4-BE49-F238E27FC236}">
                    <a16:creationId xmlns:a16="http://schemas.microsoft.com/office/drawing/2014/main" id="{CDE4AB10-3DA1-42B7-BF6F-72CEBE3190B7}"/>
                  </a:ext>
                </a:extLst>
              </p:cNvPr>
              <p:cNvSpPr>
                <a:spLocks/>
              </p:cNvSpPr>
              <p:nvPr/>
            </p:nvSpPr>
            <p:spPr bwMode="auto">
              <a:xfrm>
                <a:off x="9445546" y="3468018"/>
                <a:ext cx="2483169" cy="2183186"/>
              </a:xfrm>
              <a:custGeom>
                <a:avLst/>
                <a:gdLst>
                  <a:gd name="connsiteX0" fmla="*/ 1099925 w 2483169"/>
                  <a:gd name="connsiteY0" fmla="*/ 1683220 h 2183186"/>
                  <a:gd name="connsiteX1" fmla="*/ 2083194 w 2483169"/>
                  <a:gd name="connsiteY1" fmla="*/ 1683220 h 2183186"/>
                  <a:gd name="connsiteX2" fmla="*/ 2083194 w 2483169"/>
                  <a:gd name="connsiteY2" fmla="*/ 1849875 h 2183186"/>
                  <a:gd name="connsiteX3" fmla="*/ 1099925 w 2483169"/>
                  <a:gd name="connsiteY3" fmla="*/ 1849875 h 2183186"/>
                  <a:gd name="connsiteX4" fmla="*/ 996965 w 2483169"/>
                  <a:gd name="connsiteY4" fmla="*/ 1366574 h 2183186"/>
                  <a:gd name="connsiteX5" fmla="*/ 1017614 w 2483169"/>
                  <a:gd name="connsiteY5" fmla="*/ 1366574 h 2183186"/>
                  <a:gd name="connsiteX6" fmla="*/ 1099928 w 2483169"/>
                  <a:gd name="connsiteY6" fmla="*/ 1428610 h 2183186"/>
                  <a:gd name="connsiteX7" fmla="*/ 1099928 w 2483169"/>
                  <a:gd name="connsiteY7" fmla="*/ 1449309 h 2183186"/>
                  <a:gd name="connsiteX8" fmla="*/ 688215 w 2483169"/>
                  <a:gd name="connsiteY8" fmla="*/ 1966534 h 2183186"/>
                  <a:gd name="connsiteX9" fmla="*/ 420553 w 2483169"/>
                  <a:gd name="connsiteY9" fmla="*/ 1697572 h 2183186"/>
                  <a:gd name="connsiteX10" fmla="*/ 399974 w 2483169"/>
                  <a:gd name="connsiteY10" fmla="*/ 1656235 h 2183186"/>
                  <a:gd name="connsiteX11" fmla="*/ 399974 w 2483169"/>
                  <a:gd name="connsiteY11" fmla="*/ 1635536 h 2183186"/>
                  <a:gd name="connsiteX12" fmla="*/ 461710 w 2483169"/>
                  <a:gd name="connsiteY12" fmla="*/ 1573440 h 2183186"/>
                  <a:gd name="connsiteX13" fmla="*/ 482289 w 2483169"/>
                  <a:gd name="connsiteY13" fmla="*/ 1573440 h 2183186"/>
                  <a:gd name="connsiteX14" fmla="*/ 667637 w 2483169"/>
                  <a:gd name="connsiteY14" fmla="*/ 1780367 h 2183186"/>
                  <a:gd name="connsiteX15" fmla="*/ 1099926 w 2483169"/>
                  <a:gd name="connsiteY15" fmla="*/ 1033264 h 2183186"/>
                  <a:gd name="connsiteX16" fmla="*/ 2083195 w 2483169"/>
                  <a:gd name="connsiteY16" fmla="*/ 1033264 h 2183186"/>
                  <a:gd name="connsiteX17" fmla="*/ 2083195 w 2483169"/>
                  <a:gd name="connsiteY17" fmla="*/ 1199919 h 2183186"/>
                  <a:gd name="connsiteX18" fmla="*/ 1099926 w 2483169"/>
                  <a:gd name="connsiteY18" fmla="*/ 1199919 h 2183186"/>
                  <a:gd name="connsiteX19" fmla="*/ 996965 w 2483169"/>
                  <a:gd name="connsiteY19" fmla="*/ 716618 h 2183186"/>
                  <a:gd name="connsiteX20" fmla="*/ 1017614 w 2483169"/>
                  <a:gd name="connsiteY20" fmla="*/ 716618 h 2183186"/>
                  <a:gd name="connsiteX21" fmla="*/ 1099928 w 2483169"/>
                  <a:gd name="connsiteY21" fmla="*/ 778654 h 2183186"/>
                  <a:gd name="connsiteX22" fmla="*/ 688215 w 2483169"/>
                  <a:gd name="connsiteY22" fmla="*/ 1316578 h 2183186"/>
                  <a:gd name="connsiteX23" fmla="*/ 420553 w 2483169"/>
                  <a:gd name="connsiteY23" fmla="*/ 1026918 h 2183186"/>
                  <a:gd name="connsiteX24" fmla="*/ 399974 w 2483169"/>
                  <a:gd name="connsiteY24" fmla="*/ 1006279 h 2183186"/>
                  <a:gd name="connsiteX25" fmla="*/ 399974 w 2483169"/>
                  <a:gd name="connsiteY25" fmla="*/ 985580 h 2183186"/>
                  <a:gd name="connsiteX26" fmla="*/ 461710 w 2483169"/>
                  <a:gd name="connsiteY26" fmla="*/ 923484 h 2183186"/>
                  <a:gd name="connsiteX27" fmla="*/ 482289 w 2483169"/>
                  <a:gd name="connsiteY27" fmla="*/ 923484 h 2183186"/>
                  <a:gd name="connsiteX28" fmla="*/ 667637 w 2483169"/>
                  <a:gd name="connsiteY28" fmla="*/ 1130411 h 2183186"/>
                  <a:gd name="connsiteX29" fmla="*/ 66197 w 2483169"/>
                  <a:gd name="connsiteY29" fmla="*/ 506362 h 2183186"/>
                  <a:gd name="connsiteX30" fmla="*/ 66197 w 2483169"/>
                  <a:gd name="connsiteY30" fmla="*/ 2015789 h 2183186"/>
                  <a:gd name="connsiteX31" fmla="*/ 164146 w 2483169"/>
                  <a:gd name="connsiteY31" fmla="*/ 2110128 h 2183186"/>
                  <a:gd name="connsiteX32" fmla="*/ 2319024 w 2483169"/>
                  <a:gd name="connsiteY32" fmla="*/ 2110128 h 2183186"/>
                  <a:gd name="connsiteX33" fmla="*/ 2416973 w 2483169"/>
                  <a:gd name="connsiteY33" fmla="*/ 2015789 h 2183186"/>
                  <a:gd name="connsiteX34" fmla="*/ 2416973 w 2483169"/>
                  <a:gd name="connsiteY34" fmla="*/ 506362 h 2183186"/>
                  <a:gd name="connsiteX35" fmla="*/ 66197 w 2483169"/>
                  <a:gd name="connsiteY35" fmla="*/ 506362 h 2183186"/>
                  <a:gd name="connsiteX36" fmla="*/ 103466 w 2483169"/>
                  <a:gd name="connsiteY36" fmla="*/ 0 h 2183186"/>
                  <a:gd name="connsiteX37" fmla="*/ 2379704 w 2483169"/>
                  <a:gd name="connsiteY37" fmla="*/ 0 h 2183186"/>
                  <a:gd name="connsiteX38" fmla="*/ 2483169 w 2483169"/>
                  <a:gd name="connsiteY38" fmla="*/ 102266 h 2183186"/>
                  <a:gd name="connsiteX39" fmla="*/ 2483169 w 2483169"/>
                  <a:gd name="connsiteY39" fmla="*/ 388765 h 2183186"/>
                  <a:gd name="connsiteX40" fmla="*/ 2483169 w 2483169"/>
                  <a:gd name="connsiteY40" fmla="*/ 433304 h 2183186"/>
                  <a:gd name="connsiteX41" fmla="*/ 2483169 w 2483169"/>
                  <a:gd name="connsiteY41" fmla="*/ 436521 h 2183186"/>
                  <a:gd name="connsiteX42" fmla="*/ 2483169 w 2483169"/>
                  <a:gd name="connsiteY42" fmla="*/ 444161 h 2183186"/>
                  <a:gd name="connsiteX43" fmla="*/ 2483169 w 2483169"/>
                  <a:gd name="connsiteY43" fmla="*/ 449970 h 2183186"/>
                  <a:gd name="connsiteX44" fmla="*/ 2483169 w 2483169"/>
                  <a:gd name="connsiteY44" fmla="*/ 459038 h 2183186"/>
                  <a:gd name="connsiteX45" fmla="*/ 2483169 w 2483169"/>
                  <a:gd name="connsiteY45" fmla="*/ 2080252 h 2183186"/>
                  <a:gd name="connsiteX46" fmla="*/ 2379704 w 2483169"/>
                  <a:gd name="connsiteY46" fmla="*/ 2183186 h 2183186"/>
                  <a:gd name="connsiteX47" fmla="*/ 103466 w 2483169"/>
                  <a:gd name="connsiteY47" fmla="*/ 2183186 h 2183186"/>
                  <a:gd name="connsiteX48" fmla="*/ 0 w 2483169"/>
                  <a:gd name="connsiteY48" fmla="*/ 2080252 h 2183186"/>
                  <a:gd name="connsiteX49" fmla="*/ 0 w 2483169"/>
                  <a:gd name="connsiteY49" fmla="*/ 582931 h 2183186"/>
                  <a:gd name="connsiteX50" fmla="*/ 0 w 2483169"/>
                  <a:gd name="connsiteY50" fmla="*/ 449970 h 2183186"/>
                  <a:gd name="connsiteX51" fmla="*/ 0 w 2483169"/>
                  <a:gd name="connsiteY51" fmla="*/ 444537 h 2183186"/>
                  <a:gd name="connsiteX52" fmla="*/ 0 w 2483169"/>
                  <a:gd name="connsiteY52" fmla="*/ 433304 h 2183186"/>
                  <a:gd name="connsiteX53" fmla="*/ 0 w 2483169"/>
                  <a:gd name="connsiteY53" fmla="*/ 431634 h 2183186"/>
                  <a:gd name="connsiteX54" fmla="*/ 0 w 2483169"/>
                  <a:gd name="connsiteY54" fmla="*/ 102266 h 2183186"/>
                  <a:gd name="connsiteX55" fmla="*/ 103466 w 2483169"/>
                  <a:gd name="connsiteY55"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83169" h="2183186">
                    <a:moveTo>
                      <a:pt x="1099925" y="1683220"/>
                    </a:moveTo>
                    <a:lnTo>
                      <a:pt x="2083194" y="1683220"/>
                    </a:lnTo>
                    <a:lnTo>
                      <a:pt x="2083194" y="1849875"/>
                    </a:lnTo>
                    <a:lnTo>
                      <a:pt x="1099925" y="1849875"/>
                    </a:lnTo>
                    <a:close/>
                    <a:moveTo>
                      <a:pt x="996965" y="1366574"/>
                    </a:moveTo>
                    <a:lnTo>
                      <a:pt x="1017614" y="1366574"/>
                    </a:lnTo>
                    <a:lnTo>
                      <a:pt x="1099928" y="1428610"/>
                    </a:lnTo>
                    <a:lnTo>
                      <a:pt x="1099928" y="1449309"/>
                    </a:lnTo>
                    <a:lnTo>
                      <a:pt x="688215" y="1966534"/>
                    </a:lnTo>
                    <a:lnTo>
                      <a:pt x="420553" y="1697572"/>
                    </a:lnTo>
                    <a:lnTo>
                      <a:pt x="399974" y="1656235"/>
                    </a:lnTo>
                    <a:lnTo>
                      <a:pt x="399974" y="1635536"/>
                    </a:lnTo>
                    <a:lnTo>
                      <a:pt x="461710" y="1573440"/>
                    </a:lnTo>
                    <a:lnTo>
                      <a:pt x="482289" y="1573440"/>
                    </a:lnTo>
                    <a:lnTo>
                      <a:pt x="667637" y="1780367"/>
                    </a:lnTo>
                    <a:close/>
                    <a:moveTo>
                      <a:pt x="1099926" y="1033264"/>
                    </a:moveTo>
                    <a:lnTo>
                      <a:pt x="2083195" y="1033264"/>
                    </a:lnTo>
                    <a:lnTo>
                      <a:pt x="2083195" y="1199919"/>
                    </a:lnTo>
                    <a:lnTo>
                      <a:pt x="1099926" y="1199919"/>
                    </a:lnTo>
                    <a:close/>
                    <a:moveTo>
                      <a:pt x="996965" y="716618"/>
                    </a:moveTo>
                    <a:lnTo>
                      <a:pt x="1017614" y="716618"/>
                    </a:lnTo>
                    <a:lnTo>
                      <a:pt x="1099928" y="778654"/>
                    </a:lnTo>
                    <a:lnTo>
                      <a:pt x="688215" y="1316578"/>
                    </a:lnTo>
                    <a:lnTo>
                      <a:pt x="420553" y="1026918"/>
                    </a:lnTo>
                    <a:lnTo>
                      <a:pt x="399974" y="1006279"/>
                    </a:lnTo>
                    <a:lnTo>
                      <a:pt x="399974" y="985580"/>
                    </a:lnTo>
                    <a:lnTo>
                      <a:pt x="461710" y="923484"/>
                    </a:lnTo>
                    <a:lnTo>
                      <a:pt x="482289" y="923484"/>
                    </a:lnTo>
                    <a:lnTo>
                      <a:pt x="667637" y="1130411"/>
                    </a:lnTo>
                    <a:close/>
                    <a:moveTo>
                      <a:pt x="66197" y="506362"/>
                    </a:moveTo>
                    <a:cubicBezTo>
                      <a:pt x="66197" y="2015789"/>
                      <a:pt x="66197" y="2015789"/>
                      <a:pt x="66197" y="2015789"/>
                    </a:cubicBezTo>
                    <a:cubicBezTo>
                      <a:pt x="66197" y="2072393"/>
                      <a:pt x="105377" y="2110128"/>
                      <a:pt x="164146" y="2110128"/>
                    </a:cubicBezTo>
                    <a:cubicBezTo>
                      <a:pt x="2319024" y="2110128"/>
                      <a:pt x="2319024" y="2110128"/>
                      <a:pt x="2319024" y="2110128"/>
                    </a:cubicBezTo>
                    <a:cubicBezTo>
                      <a:pt x="2377794" y="2110128"/>
                      <a:pt x="2416973" y="2072393"/>
                      <a:pt x="2416973" y="2015789"/>
                    </a:cubicBezTo>
                    <a:cubicBezTo>
                      <a:pt x="2416973" y="506362"/>
                      <a:pt x="2416973" y="506362"/>
                      <a:pt x="2416973" y="506362"/>
                    </a:cubicBezTo>
                    <a:cubicBezTo>
                      <a:pt x="66197" y="506362"/>
                      <a:pt x="66197" y="506362"/>
                      <a:pt x="66197" y="506362"/>
                    </a:cubicBez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536238"/>
                      <a:pt x="2483169" y="845041"/>
                      <a:pt x="2483169" y="2080252"/>
                    </a:cubicBezTo>
                    <a:cubicBezTo>
                      <a:pt x="2483169" y="2142012"/>
                      <a:pt x="2441783" y="2183186"/>
                      <a:pt x="2379704" y="2183186"/>
                    </a:cubicBezTo>
                    <a:cubicBezTo>
                      <a:pt x="2379704" y="2183186"/>
                      <a:pt x="237970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19" name="Freeform: Shape 218">
                <a:extLst>
                  <a:ext uri="{FF2B5EF4-FFF2-40B4-BE49-F238E27FC236}">
                    <a16:creationId xmlns:a16="http://schemas.microsoft.com/office/drawing/2014/main" id="{EA391CB4-1182-468E-AF0A-454181BBE1CA}"/>
                  </a:ext>
                </a:extLst>
              </p:cNvPr>
              <p:cNvSpPr>
                <a:spLocks/>
              </p:cNvSpPr>
              <p:nvPr/>
            </p:nvSpPr>
            <p:spPr bwMode="auto">
              <a:xfrm>
                <a:off x="8681328" y="2653264"/>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20" name="Group 219">
              <a:extLst>
                <a:ext uri="{FF2B5EF4-FFF2-40B4-BE49-F238E27FC236}">
                  <a16:creationId xmlns:a16="http://schemas.microsoft.com/office/drawing/2014/main" id="{3FC980E5-5D38-43B6-9ED9-203C5BD993A7}"/>
                </a:ext>
              </a:extLst>
            </p:cNvPr>
            <p:cNvGrpSpPr/>
            <p:nvPr/>
          </p:nvGrpSpPr>
          <p:grpSpPr>
            <a:xfrm>
              <a:off x="11649615" y="2348982"/>
              <a:ext cx="281906" cy="326806"/>
              <a:chOff x="3874417" y="1300149"/>
              <a:chExt cx="4147792" cy="4808420"/>
            </a:xfrm>
          </p:grpSpPr>
          <p:sp>
            <p:nvSpPr>
              <p:cNvPr id="221" name="Freeform: Shape 220">
                <a:extLst>
                  <a:ext uri="{FF2B5EF4-FFF2-40B4-BE49-F238E27FC236}">
                    <a16:creationId xmlns:a16="http://schemas.microsoft.com/office/drawing/2014/main" id="{1AD734C3-6C67-4570-8174-7D99BD36CE83}"/>
                  </a:ext>
                </a:extLst>
              </p:cNvPr>
              <p:cNvSpPr/>
              <p:nvPr/>
            </p:nvSpPr>
            <p:spPr>
              <a:xfrm>
                <a:off x="3874417" y="1300149"/>
                <a:ext cx="2856322" cy="3686631"/>
              </a:xfrm>
              <a:custGeom>
                <a:avLst/>
                <a:gdLst>
                  <a:gd name="connsiteX0" fmla="*/ 0 w 2856322"/>
                  <a:gd name="connsiteY0" fmla="*/ 0 h 3686631"/>
                  <a:gd name="connsiteX1" fmla="*/ 2856322 w 2856322"/>
                  <a:gd name="connsiteY1" fmla="*/ 0 h 3686631"/>
                  <a:gd name="connsiteX2" fmla="*/ 2856322 w 2856322"/>
                  <a:gd name="connsiteY2" fmla="*/ 481518 h 3686631"/>
                  <a:gd name="connsiteX3" fmla="*/ 2686639 w 2856322"/>
                  <a:gd name="connsiteY3" fmla="*/ 481518 h 3686631"/>
                  <a:gd name="connsiteX4" fmla="*/ 2686639 w 2856322"/>
                  <a:gd name="connsiteY4" fmla="*/ 179859 h 3686631"/>
                  <a:gd name="connsiteX5" fmla="*/ 169683 w 2856322"/>
                  <a:gd name="connsiteY5" fmla="*/ 179859 h 3686631"/>
                  <a:gd name="connsiteX6" fmla="*/ 169683 w 2856322"/>
                  <a:gd name="connsiteY6" fmla="*/ 3506773 h 3686631"/>
                  <a:gd name="connsiteX7" fmla="*/ 481602 w 2856322"/>
                  <a:gd name="connsiteY7" fmla="*/ 3506773 h 3686631"/>
                  <a:gd name="connsiteX8" fmla="*/ 481602 w 2856322"/>
                  <a:gd name="connsiteY8" fmla="*/ 3686631 h 3686631"/>
                  <a:gd name="connsiteX9" fmla="*/ 0 w 2856322"/>
                  <a:gd name="connsiteY9"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322" h="3686631">
                    <a:moveTo>
                      <a:pt x="0" y="0"/>
                    </a:moveTo>
                    <a:lnTo>
                      <a:pt x="2856322" y="0"/>
                    </a:lnTo>
                    <a:lnTo>
                      <a:pt x="2856322" y="481518"/>
                    </a:lnTo>
                    <a:lnTo>
                      <a:pt x="2686639" y="481518"/>
                    </a:lnTo>
                    <a:lnTo>
                      <a:pt x="2686639" y="179859"/>
                    </a:lnTo>
                    <a:lnTo>
                      <a:pt x="169683" y="179859"/>
                    </a:lnTo>
                    <a:lnTo>
                      <a:pt x="169683" y="3506773"/>
                    </a:lnTo>
                    <a:lnTo>
                      <a:pt x="481602" y="3506773"/>
                    </a:lnTo>
                    <a:lnTo>
                      <a:pt x="481602"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Shape 221">
                <a:extLst>
                  <a:ext uri="{FF2B5EF4-FFF2-40B4-BE49-F238E27FC236}">
                    <a16:creationId xmlns:a16="http://schemas.microsoft.com/office/drawing/2014/main" id="{6515A3FA-61EB-40A3-8B39-C66B3879547E}"/>
                  </a:ext>
                </a:extLst>
              </p:cNvPr>
              <p:cNvSpPr/>
              <p:nvPr/>
            </p:nvSpPr>
            <p:spPr>
              <a:xfrm>
                <a:off x="4430598" y="1865757"/>
                <a:ext cx="2856322" cy="3686631"/>
              </a:xfrm>
              <a:custGeom>
                <a:avLst/>
                <a:gdLst>
                  <a:gd name="connsiteX0" fmla="*/ 0 w 2856322"/>
                  <a:gd name="connsiteY0" fmla="*/ 0 h 3686631"/>
                  <a:gd name="connsiteX1" fmla="*/ 2856322 w 2856322"/>
                  <a:gd name="connsiteY1" fmla="*/ 0 h 3686631"/>
                  <a:gd name="connsiteX2" fmla="*/ 2856322 w 2856322"/>
                  <a:gd name="connsiteY2" fmla="*/ 481020 h 3686631"/>
                  <a:gd name="connsiteX3" fmla="*/ 2686639 w 2856322"/>
                  <a:gd name="connsiteY3" fmla="*/ 481020 h 3686631"/>
                  <a:gd name="connsiteX4" fmla="*/ 2686639 w 2856322"/>
                  <a:gd name="connsiteY4" fmla="*/ 179859 h 3686631"/>
                  <a:gd name="connsiteX5" fmla="*/ 169683 w 2856322"/>
                  <a:gd name="connsiteY5" fmla="*/ 179859 h 3686631"/>
                  <a:gd name="connsiteX6" fmla="*/ 169683 w 2856322"/>
                  <a:gd name="connsiteY6" fmla="*/ 3506773 h 3686631"/>
                  <a:gd name="connsiteX7" fmla="*/ 488520 w 2856322"/>
                  <a:gd name="connsiteY7" fmla="*/ 3506773 h 3686631"/>
                  <a:gd name="connsiteX8" fmla="*/ 488520 w 2856322"/>
                  <a:gd name="connsiteY8" fmla="*/ 3686631 h 3686631"/>
                  <a:gd name="connsiteX9" fmla="*/ 0 w 2856322"/>
                  <a:gd name="connsiteY9"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322" h="3686631">
                    <a:moveTo>
                      <a:pt x="0" y="0"/>
                    </a:moveTo>
                    <a:lnTo>
                      <a:pt x="2856322" y="0"/>
                    </a:lnTo>
                    <a:lnTo>
                      <a:pt x="2856322" y="481020"/>
                    </a:lnTo>
                    <a:lnTo>
                      <a:pt x="2686639" y="481020"/>
                    </a:lnTo>
                    <a:lnTo>
                      <a:pt x="2686639" y="179859"/>
                    </a:lnTo>
                    <a:lnTo>
                      <a:pt x="169683" y="179859"/>
                    </a:lnTo>
                    <a:lnTo>
                      <a:pt x="169683" y="3506773"/>
                    </a:lnTo>
                    <a:lnTo>
                      <a:pt x="488520" y="3506773"/>
                    </a:lnTo>
                    <a:lnTo>
                      <a:pt x="488520"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3F781354-404B-4450-9089-2E8F551D7F2B}"/>
                  </a:ext>
                </a:extLst>
              </p:cNvPr>
              <p:cNvSpPr/>
              <p:nvPr/>
            </p:nvSpPr>
            <p:spPr>
              <a:xfrm>
                <a:off x="4986778" y="2421938"/>
                <a:ext cx="3035431" cy="3686631"/>
              </a:xfrm>
              <a:custGeom>
                <a:avLst/>
                <a:gdLst>
                  <a:gd name="connsiteX0" fmla="*/ 554013 w 3035431"/>
                  <a:gd name="connsiteY0" fmla="*/ 2431873 h 3686631"/>
                  <a:gd name="connsiteX1" fmla="*/ 1788549 w 3035431"/>
                  <a:gd name="connsiteY1" fmla="*/ 2431873 h 3686631"/>
                  <a:gd name="connsiteX2" fmla="*/ 1857081 w 3035431"/>
                  <a:gd name="connsiteY2" fmla="*/ 2500405 h 3686631"/>
                  <a:gd name="connsiteX3" fmla="*/ 1788549 w 3035431"/>
                  <a:gd name="connsiteY3" fmla="*/ 2568937 h 3686631"/>
                  <a:gd name="connsiteX4" fmla="*/ 554013 w 3035431"/>
                  <a:gd name="connsiteY4" fmla="*/ 2568937 h 3686631"/>
                  <a:gd name="connsiteX5" fmla="*/ 485481 w 3035431"/>
                  <a:gd name="connsiteY5" fmla="*/ 2500405 h 3686631"/>
                  <a:gd name="connsiteX6" fmla="*/ 554013 w 3035431"/>
                  <a:gd name="connsiteY6" fmla="*/ 2431873 h 3686631"/>
                  <a:gd name="connsiteX7" fmla="*/ 554013 w 3035431"/>
                  <a:gd name="connsiteY7" fmla="*/ 1890451 h 3686631"/>
                  <a:gd name="connsiteX8" fmla="*/ 2481417 w 3035431"/>
                  <a:gd name="connsiteY8" fmla="*/ 1890451 h 3686631"/>
                  <a:gd name="connsiteX9" fmla="*/ 2549949 w 3035431"/>
                  <a:gd name="connsiteY9" fmla="*/ 1958983 h 3686631"/>
                  <a:gd name="connsiteX10" fmla="*/ 2481417 w 3035431"/>
                  <a:gd name="connsiteY10" fmla="*/ 2027515 h 3686631"/>
                  <a:gd name="connsiteX11" fmla="*/ 554013 w 3035431"/>
                  <a:gd name="connsiteY11" fmla="*/ 2027515 h 3686631"/>
                  <a:gd name="connsiteX12" fmla="*/ 485481 w 3035431"/>
                  <a:gd name="connsiteY12" fmla="*/ 1958983 h 3686631"/>
                  <a:gd name="connsiteX13" fmla="*/ 554013 w 3035431"/>
                  <a:gd name="connsiteY13" fmla="*/ 1890451 h 3686631"/>
                  <a:gd name="connsiteX14" fmla="*/ 554013 w 3035431"/>
                  <a:gd name="connsiteY14" fmla="*/ 1334269 h 3686631"/>
                  <a:gd name="connsiteX15" fmla="*/ 2481417 w 3035431"/>
                  <a:gd name="connsiteY15" fmla="*/ 1334269 h 3686631"/>
                  <a:gd name="connsiteX16" fmla="*/ 2549949 w 3035431"/>
                  <a:gd name="connsiteY16" fmla="*/ 1402801 h 3686631"/>
                  <a:gd name="connsiteX17" fmla="*/ 2481417 w 3035431"/>
                  <a:gd name="connsiteY17" fmla="*/ 1471333 h 3686631"/>
                  <a:gd name="connsiteX18" fmla="*/ 554013 w 3035431"/>
                  <a:gd name="connsiteY18" fmla="*/ 1471333 h 3686631"/>
                  <a:gd name="connsiteX19" fmla="*/ 485481 w 3035431"/>
                  <a:gd name="connsiteY19" fmla="*/ 1402801 h 3686631"/>
                  <a:gd name="connsiteX20" fmla="*/ 554013 w 3035431"/>
                  <a:gd name="connsiteY20" fmla="*/ 1334269 h 3686631"/>
                  <a:gd name="connsiteX21" fmla="*/ 180323 w 3035431"/>
                  <a:gd name="connsiteY21" fmla="*/ 179859 h 3686631"/>
                  <a:gd name="connsiteX22" fmla="*/ 180323 w 3035431"/>
                  <a:gd name="connsiteY22" fmla="*/ 3506773 h 3686631"/>
                  <a:gd name="connsiteX23" fmla="*/ 2855108 w 3035431"/>
                  <a:gd name="connsiteY23" fmla="*/ 3506773 h 3686631"/>
                  <a:gd name="connsiteX24" fmla="*/ 2855108 w 3035431"/>
                  <a:gd name="connsiteY24" fmla="*/ 584021 h 3686631"/>
                  <a:gd name="connsiteX25" fmla="*/ 2404303 w 3035431"/>
                  <a:gd name="connsiteY25" fmla="*/ 584021 h 3686631"/>
                  <a:gd name="connsiteX26" fmla="*/ 2404303 w 3035431"/>
                  <a:gd name="connsiteY26" fmla="*/ 179859 h 3686631"/>
                  <a:gd name="connsiteX27" fmla="*/ 0 w 3035431"/>
                  <a:gd name="connsiteY27" fmla="*/ 0 h 3686631"/>
                  <a:gd name="connsiteX28" fmla="*/ 2404303 w 3035431"/>
                  <a:gd name="connsiteY28" fmla="*/ 0 h 3686631"/>
                  <a:gd name="connsiteX29" fmla="*/ 2477609 w 3035431"/>
                  <a:gd name="connsiteY29" fmla="*/ 0 h 3686631"/>
                  <a:gd name="connsiteX30" fmla="*/ 3035431 w 3035431"/>
                  <a:gd name="connsiteY30" fmla="*/ 535591 h 3686631"/>
                  <a:gd name="connsiteX31" fmla="*/ 3035431 w 3035431"/>
                  <a:gd name="connsiteY31" fmla="*/ 584021 h 3686631"/>
                  <a:gd name="connsiteX32" fmla="*/ 3035431 w 3035431"/>
                  <a:gd name="connsiteY32" fmla="*/ 3686631 h 3686631"/>
                  <a:gd name="connsiteX33" fmla="*/ 0 w 3035431"/>
                  <a:gd name="connsiteY33"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035431" h="3686631">
                    <a:moveTo>
                      <a:pt x="554013" y="2431873"/>
                    </a:moveTo>
                    <a:lnTo>
                      <a:pt x="1788549" y="2431873"/>
                    </a:lnTo>
                    <a:cubicBezTo>
                      <a:pt x="1826398" y="2431873"/>
                      <a:pt x="1857081" y="2462556"/>
                      <a:pt x="1857081" y="2500405"/>
                    </a:cubicBezTo>
                    <a:cubicBezTo>
                      <a:pt x="1857081" y="2538254"/>
                      <a:pt x="1826398" y="2568937"/>
                      <a:pt x="1788549" y="2568937"/>
                    </a:cubicBezTo>
                    <a:lnTo>
                      <a:pt x="554013" y="2568937"/>
                    </a:lnTo>
                    <a:cubicBezTo>
                      <a:pt x="516164" y="2568937"/>
                      <a:pt x="485481" y="2538254"/>
                      <a:pt x="485481" y="2500405"/>
                    </a:cubicBezTo>
                    <a:cubicBezTo>
                      <a:pt x="485481" y="2462556"/>
                      <a:pt x="516164" y="2431873"/>
                      <a:pt x="554013" y="2431873"/>
                    </a:cubicBezTo>
                    <a:close/>
                    <a:moveTo>
                      <a:pt x="554013" y="1890451"/>
                    </a:moveTo>
                    <a:lnTo>
                      <a:pt x="2481417" y="1890451"/>
                    </a:lnTo>
                    <a:cubicBezTo>
                      <a:pt x="2519266" y="1890451"/>
                      <a:pt x="2549949" y="1921134"/>
                      <a:pt x="2549949" y="1958983"/>
                    </a:cubicBezTo>
                    <a:cubicBezTo>
                      <a:pt x="2549949" y="1996832"/>
                      <a:pt x="2519266" y="2027515"/>
                      <a:pt x="2481417" y="2027515"/>
                    </a:cubicBezTo>
                    <a:lnTo>
                      <a:pt x="554013" y="2027515"/>
                    </a:lnTo>
                    <a:cubicBezTo>
                      <a:pt x="516164" y="2027515"/>
                      <a:pt x="485481" y="1996832"/>
                      <a:pt x="485481" y="1958983"/>
                    </a:cubicBezTo>
                    <a:cubicBezTo>
                      <a:pt x="485481" y="1921134"/>
                      <a:pt x="516164" y="1890451"/>
                      <a:pt x="554013" y="1890451"/>
                    </a:cubicBezTo>
                    <a:close/>
                    <a:moveTo>
                      <a:pt x="554013" y="1334269"/>
                    </a:moveTo>
                    <a:lnTo>
                      <a:pt x="2481417" y="1334269"/>
                    </a:lnTo>
                    <a:cubicBezTo>
                      <a:pt x="2519266" y="1334269"/>
                      <a:pt x="2549949" y="1364952"/>
                      <a:pt x="2549949" y="1402801"/>
                    </a:cubicBezTo>
                    <a:cubicBezTo>
                      <a:pt x="2549949" y="1440650"/>
                      <a:pt x="2519266" y="1471333"/>
                      <a:pt x="2481417" y="1471333"/>
                    </a:cubicBezTo>
                    <a:lnTo>
                      <a:pt x="554013" y="1471333"/>
                    </a:lnTo>
                    <a:cubicBezTo>
                      <a:pt x="516164" y="1471333"/>
                      <a:pt x="485481" y="1440650"/>
                      <a:pt x="485481" y="1402801"/>
                    </a:cubicBezTo>
                    <a:cubicBezTo>
                      <a:pt x="485481" y="1364952"/>
                      <a:pt x="516164" y="1334269"/>
                      <a:pt x="554013" y="1334269"/>
                    </a:cubicBezTo>
                    <a:close/>
                    <a:moveTo>
                      <a:pt x="180323" y="179859"/>
                    </a:moveTo>
                    <a:lnTo>
                      <a:pt x="180323" y="3506773"/>
                    </a:lnTo>
                    <a:lnTo>
                      <a:pt x="2855108" y="3506773"/>
                    </a:lnTo>
                    <a:lnTo>
                      <a:pt x="2855108" y="584021"/>
                    </a:lnTo>
                    <a:lnTo>
                      <a:pt x="2404303" y="584021"/>
                    </a:lnTo>
                    <a:lnTo>
                      <a:pt x="2404303" y="179859"/>
                    </a:lnTo>
                    <a:close/>
                    <a:moveTo>
                      <a:pt x="0" y="0"/>
                    </a:moveTo>
                    <a:lnTo>
                      <a:pt x="2404303" y="0"/>
                    </a:lnTo>
                    <a:lnTo>
                      <a:pt x="2477609" y="0"/>
                    </a:lnTo>
                    <a:lnTo>
                      <a:pt x="3035431" y="535591"/>
                    </a:lnTo>
                    <a:lnTo>
                      <a:pt x="3035431" y="584021"/>
                    </a:lnTo>
                    <a:lnTo>
                      <a:pt x="3035431"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4" name="Group 123">
            <a:extLst>
              <a:ext uri="{FF2B5EF4-FFF2-40B4-BE49-F238E27FC236}">
                <a16:creationId xmlns:a16="http://schemas.microsoft.com/office/drawing/2014/main" id="{856718B9-C208-4E14-83DD-63618BF513D4}"/>
              </a:ext>
            </a:extLst>
          </p:cNvPr>
          <p:cNvGrpSpPr/>
          <p:nvPr/>
        </p:nvGrpSpPr>
        <p:grpSpPr>
          <a:xfrm>
            <a:off x="3296491" y="2178570"/>
            <a:ext cx="2893902" cy="3884331"/>
            <a:chOff x="3296491" y="2178570"/>
            <a:chExt cx="2893902" cy="3884331"/>
          </a:xfrm>
        </p:grpSpPr>
        <p:grpSp>
          <p:nvGrpSpPr>
            <p:cNvPr id="224" name="Group 223">
              <a:extLst>
                <a:ext uri="{FF2B5EF4-FFF2-40B4-BE49-F238E27FC236}">
                  <a16:creationId xmlns:a16="http://schemas.microsoft.com/office/drawing/2014/main" id="{691FE20E-3AB4-4FAD-9170-D25EA81E51A8}"/>
                </a:ext>
              </a:extLst>
            </p:cNvPr>
            <p:cNvGrpSpPr/>
            <p:nvPr/>
          </p:nvGrpSpPr>
          <p:grpSpPr>
            <a:xfrm>
              <a:off x="4204847" y="2178570"/>
              <a:ext cx="844268" cy="781817"/>
              <a:chOff x="10865226" y="409431"/>
              <a:chExt cx="844268" cy="781817"/>
            </a:xfrm>
          </p:grpSpPr>
          <p:sp>
            <p:nvSpPr>
              <p:cNvPr id="225" name="TextBox 224">
                <a:extLst>
                  <a:ext uri="{FF2B5EF4-FFF2-40B4-BE49-F238E27FC236}">
                    <a16:creationId xmlns:a16="http://schemas.microsoft.com/office/drawing/2014/main" id="{4DE111C5-0C36-414E-83B8-55D8C749D76A}"/>
                  </a:ext>
                </a:extLst>
              </p:cNvPr>
              <p:cNvSpPr txBox="1"/>
              <p:nvPr/>
            </p:nvSpPr>
            <p:spPr>
              <a:xfrm>
                <a:off x="10865226" y="770111"/>
                <a:ext cx="844268"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Backup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&amp; restore</a:t>
                </a:r>
              </a:p>
            </p:txBody>
          </p:sp>
          <p:sp>
            <p:nvSpPr>
              <p:cNvPr id="226" name="Freeform 149">
                <a:extLst>
                  <a:ext uri="{FF2B5EF4-FFF2-40B4-BE49-F238E27FC236}">
                    <a16:creationId xmlns:a16="http://schemas.microsoft.com/office/drawing/2014/main" id="{9D36661C-9126-4057-8455-2D447A037435}"/>
                  </a:ext>
                </a:extLst>
              </p:cNvPr>
              <p:cNvSpPr>
                <a:spLocks noChangeAspect="1" noEditPoints="1"/>
              </p:cNvSpPr>
              <p:nvPr/>
            </p:nvSpPr>
            <p:spPr bwMode="auto">
              <a:xfrm>
                <a:off x="11153505" y="409431"/>
                <a:ext cx="267710" cy="323571"/>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227" name="Group 226">
              <a:extLst>
                <a:ext uri="{FF2B5EF4-FFF2-40B4-BE49-F238E27FC236}">
                  <a16:creationId xmlns:a16="http://schemas.microsoft.com/office/drawing/2014/main" id="{5A72C328-EABD-469B-9941-62CFC3BA550C}"/>
                </a:ext>
              </a:extLst>
            </p:cNvPr>
            <p:cNvGrpSpPr/>
            <p:nvPr/>
          </p:nvGrpSpPr>
          <p:grpSpPr>
            <a:xfrm>
              <a:off x="3296491" y="2195261"/>
              <a:ext cx="924712" cy="765126"/>
              <a:chOff x="9869169" y="426122"/>
              <a:chExt cx="924712" cy="765126"/>
            </a:xfrm>
          </p:grpSpPr>
          <p:sp>
            <p:nvSpPr>
              <p:cNvPr id="228" name="TextBox 227">
                <a:extLst>
                  <a:ext uri="{FF2B5EF4-FFF2-40B4-BE49-F238E27FC236}">
                    <a16:creationId xmlns:a16="http://schemas.microsoft.com/office/drawing/2014/main" id="{E355EB85-6C31-4B13-B25F-3A3BA0DD9DA3}"/>
                  </a:ext>
                </a:extLst>
              </p:cNvPr>
              <p:cNvSpPr txBox="1"/>
              <p:nvPr/>
            </p:nvSpPr>
            <p:spPr>
              <a:xfrm>
                <a:off x="9869169" y="770111"/>
                <a:ext cx="924712"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High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availability</a:t>
                </a:r>
              </a:p>
            </p:txBody>
          </p:sp>
          <p:grpSp>
            <p:nvGrpSpPr>
              <p:cNvPr id="229" name="Group 538">
                <a:extLst>
                  <a:ext uri="{FF2B5EF4-FFF2-40B4-BE49-F238E27FC236}">
                    <a16:creationId xmlns:a16="http://schemas.microsoft.com/office/drawing/2014/main" id="{CC9AE9FE-DE58-491A-8B4A-E577197EB6BA}"/>
                  </a:ext>
                </a:extLst>
              </p:cNvPr>
              <p:cNvGrpSpPr>
                <a:grpSpLocks noChangeAspect="1"/>
              </p:cNvGrpSpPr>
              <p:nvPr/>
            </p:nvGrpSpPr>
            <p:grpSpPr bwMode="auto">
              <a:xfrm>
                <a:off x="10198980" y="426122"/>
                <a:ext cx="265090" cy="290188"/>
                <a:chOff x="6703" y="2838"/>
                <a:chExt cx="169" cy="185"/>
              </a:xfrm>
            </p:grpSpPr>
            <p:sp>
              <p:nvSpPr>
                <p:cNvPr id="230" name="Line 539">
                  <a:extLst>
                    <a:ext uri="{FF2B5EF4-FFF2-40B4-BE49-F238E27FC236}">
                      <a16:creationId xmlns:a16="http://schemas.microsoft.com/office/drawing/2014/main" id="{C465A012-098E-47A4-8720-935C8CF33238}"/>
                    </a:ext>
                  </a:extLst>
                </p:cNvPr>
                <p:cNvSpPr>
                  <a:spLocks noChangeShapeType="1"/>
                </p:cNvSpPr>
                <p:nvPr/>
              </p:nvSpPr>
              <p:spPr bwMode="auto">
                <a:xfrm>
                  <a:off x="6803"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1" name="Line 540">
                  <a:extLst>
                    <a:ext uri="{FF2B5EF4-FFF2-40B4-BE49-F238E27FC236}">
                      <a16:creationId xmlns:a16="http://schemas.microsoft.com/office/drawing/2014/main" id="{B8931D7A-BBB3-4D1F-B161-5E032A728F9D}"/>
                    </a:ext>
                  </a:extLst>
                </p:cNvPr>
                <p:cNvSpPr>
                  <a:spLocks noChangeShapeType="1"/>
                </p:cNvSpPr>
                <p:nvPr/>
              </p:nvSpPr>
              <p:spPr bwMode="auto">
                <a:xfrm>
                  <a:off x="6768"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2" name="Line 541">
                  <a:extLst>
                    <a:ext uri="{FF2B5EF4-FFF2-40B4-BE49-F238E27FC236}">
                      <a16:creationId xmlns:a16="http://schemas.microsoft.com/office/drawing/2014/main" id="{87BFACC9-8770-4878-9A41-C00D2CD5B9CA}"/>
                    </a:ext>
                  </a:extLst>
                </p:cNvPr>
                <p:cNvSpPr>
                  <a:spLocks noChangeShapeType="1"/>
                </p:cNvSpPr>
                <p:nvPr/>
              </p:nvSpPr>
              <p:spPr bwMode="auto">
                <a:xfrm flipH="1">
                  <a:off x="6768"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3" name="Line 542">
                  <a:extLst>
                    <a:ext uri="{FF2B5EF4-FFF2-40B4-BE49-F238E27FC236}">
                      <a16:creationId xmlns:a16="http://schemas.microsoft.com/office/drawing/2014/main" id="{96A3966A-CBA8-4098-B4CD-79B5EBA48C64}"/>
                    </a:ext>
                  </a:extLst>
                </p:cNvPr>
                <p:cNvSpPr>
                  <a:spLocks noChangeShapeType="1"/>
                </p:cNvSpPr>
                <p:nvPr/>
              </p:nvSpPr>
              <p:spPr bwMode="auto">
                <a:xfrm flipH="1">
                  <a:off x="6803"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4" name="Line 543">
                  <a:extLst>
                    <a:ext uri="{FF2B5EF4-FFF2-40B4-BE49-F238E27FC236}">
                      <a16:creationId xmlns:a16="http://schemas.microsoft.com/office/drawing/2014/main" id="{1FC23631-BC08-4CEA-A23D-EF9783FD3E76}"/>
                    </a:ext>
                  </a:extLst>
                </p:cNvPr>
                <p:cNvSpPr>
                  <a:spLocks noChangeShapeType="1"/>
                </p:cNvSpPr>
                <p:nvPr/>
              </p:nvSpPr>
              <p:spPr bwMode="auto">
                <a:xfrm>
                  <a:off x="6824"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5" name="Line 544">
                  <a:extLst>
                    <a:ext uri="{FF2B5EF4-FFF2-40B4-BE49-F238E27FC236}">
                      <a16:creationId xmlns:a16="http://schemas.microsoft.com/office/drawing/2014/main" id="{C0F0F374-2D83-4839-A67A-0B49CDB2C46B}"/>
                    </a:ext>
                  </a:extLst>
                </p:cNvPr>
                <p:cNvSpPr>
                  <a:spLocks noChangeShapeType="1"/>
                </p:cNvSpPr>
                <p:nvPr/>
              </p:nvSpPr>
              <p:spPr bwMode="auto">
                <a:xfrm>
                  <a:off x="6741"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6" name="Line 545">
                  <a:extLst>
                    <a:ext uri="{FF2B5EF4-FFF2-40B4-BE49-F238E27FC236}">
                      <a16:creationId xmlns:a16="http://schemas.microsoft.com/office/drawing/2014/main" id="{C524E932-41D3-4BE7-A648-6ED6E0D40617}"/>
                    </a:ext>
                  </a:extLst>
                </p:cNvPr>
                <p:cNvSpPr>
                  <a:spLocks noChangeShapeType="1"/>
                </p:cNvSpPr>
                <p:nvPr/>
              </p:nvSpPr>
              <p:spPr bwMode="auto">
                <a:xfrm flipV="1">
                  <a:off x="6824"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7" name="Line 546">
                  <a:extLst>
                    <a:ext uri="{FF2B5EF4-FFF2-40B4-BE49-F238E27FC236}">
                      <a16:creationId xmlns:a16="http://schemas.microsoft.com/office/drawing/2014/main" id="{CE57CADE-6454-4948-A623-DB1B6098C82E}"/>
                    </a:ext>
                  </a:extLst>
                </p:cNvPr>
                <p:cNvSpPr>
                  <a:spLocks noChangeShapeType="1"/>
                </p:cNvSpPr>
                <p:nvPr/>
              </p:nvSpPr>
              <p:spPr bwMode="auto">
                <a:xfrm flipV="1">
                  <a:off x="6741"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8" name="Oval 547">
                  <a:extLst>
                    <a:ext uri="{FF2B5EF4-FFF2-40B4-BE49-F238E27FC236}">
                      <a16:creationId xmlns:a16="http://schemas.microsoft.com/office/drawing/2014/main" id="{216765D8-61CA-454B-900B-DD7B53E4B964}"/>
                    </a:ext>
                  </a:extLst>
                </p:cNvPr>
                <p:cNvSpPr>
                  <a:spLocks noChangeArrowheads="1"/>
                </p:cNvSpPr>
                <p:nvPr/>
              </p:nvSpPr>
              <p:spPr bwMode="auto">
                <a:xfrm>
                  <a:off x="6753" y="2896"/>
                  <a:ext cx="69" cy="71"/>
                </a:xfrm>
                <a:prstGeom prst="ellips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39" name="Freeform 548">
                  <a:extLst>
                    <a:ext uri="{FF2B5EF4-FFF2-40B4-BE49-F238E27FC236}">
                      <a16:creationId xmlns:a16="http://schemas.microsoft.com/office/drawing/2014/main" id="{06A40021-239E-4CC8-B576-4FFF164F73DE}"/>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40" name="Freeform 549">
                  <a:extLst>
                    <a:ext uri="{FF2B5EF4-FFF2-40B4-BE49-F238E27FC236}">
                      <a16:creationId xmlns:a16="http://schemas.microsoft.com/office/drawing/2014/main" id="{53B82430-6646-49FD-888B-AC71B20420C1}"/>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41" name="Freeform 550">
                  <a:extLst>
                    <a:ext uri="{FF2B5EF4-FFF2-40B4-BE49-F238E27FC236}">
                      <a16:creationId xmlns:a16="http://schemas.microsoft.com/office/drawing/2014/main" id="{74A079B2-8259-4D20-9AD8-8E6917AC8BD2}"/>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42" name="Freeform 551">
                  <a:extLst>
                    <a:ext uri="{FF2B5EF4-FFF2-40B4-BE49-F238E27FC236}">
                      <a16:creationId xmlns:a16="http://schemas.microsoft.com/office/drawing/2014/main" id="{30DF39F2-9161-4B4D-AA2C-FAEB6A42D90B}"/>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grpSp>
          <p:nvGrpSpPr>
            <p:cNvPr id="243" name="Group 242">
              <a:extLst>
                <a:ext uri="{FF2B5EF4-FFF2-40B4-BE49-F238E27FC236}">
                  <a16:creationId xmlns:a16="http://schemas.microsoft.com/office/drawing/2014/main" id="{358C6ABC-9AB2-4AF7-AC83-60F769636DDD}"/>
                </a:ext>
              </a:extLst>
            </p:cNvPr>
            <p:cNvGrpSpPr/>
            <p:nvPr/>
          </p:nvGrpSpPr>
          <p:grpSpPr>
            <a:xfrm>
              <a:off x="3356032" y="3286521"/>
              <a:ext cx="1434280" cy="761345"/>
              <a:chOff x="8939386" y="3714463"/>
              <a:chExt cx="1434280" cy="761345"/>
            </a:xfrm>
          </p:grpSpPr>
          <p:grpSp>
            <p:nvGrpSpPr>
              <p:cNvPr id="244" name="Group 243">
                <a:extLst>
                  <a:ext uri="{FF2B5EF4-FFF2-40B4-BE49-F238E27FC236}">
                    <a16:creationId xmlns:a16="http://schemas.microsoft.com/office/drawing/2014/main" id="{8C48DC47-0A29-486F-910E-30C35361D9A5}"/>
                  </a:ext>
                </a:extLst>
              </p:cNvPr>
              <p:cNvGrpSpPr/>
              <p:nvPr/>
            </p:nvGrpSpPr>
            <p:grpSpPr>
              <a:xfrm>
                <a:off x="9203086" y="3714463"/>
                <a:ext cx="906881" cy="282781"/>
                <a:chOff x="9206108" y="4016503"/>
                <a:chExt cx="906881" cy="282781"/>
              </a:xfrm>
            </p:grpSpPr>
            <p:pic>
              <p:nvPicPr>
                <p:cNvPr id="246" name="Picture 245">
                  <a:extLst>
                    <a:ext uri="{FF2B5EF4-FFF2-40B4-BE49-F238E27FC236}">
                      <a16:creationId xmlns:a16="http://schemas.microsoft.com/office/drawing/2014/main" id="{EBD3D04D-1946-4241-B747-688DFC3352F8}"/>
                    </a:ext>
                  </a:extLst>
                </p:cNvPr>
                <p:cNvPicPr>
                  <a:picLocks noChangeAspect="1"/>
                </p:cNvPicPr>
                <p:nvPr/>
              </p:nvPicPr>
              <p:blipFill>
                <a:blip r:embed="rId2">
                  <a:lum bright="-20000" contrast="20000"/>
                </a:blip>
                <a:stretch>
                  <a:fillRect/>
                </a:stretch>
              </p:blipFill>
              <p:spPr>
                <a:xfrm>
                  <a:off x="9857118" y="4016503"/>
                  <a:ext cx="255871" cy="282781"/>
                </a:xfrm>
                <a:prstGeom prst="rect">
                  <a:avLst/>
                </a:prstGeom>
                <a:noFill/>
              </p:spPr>
            </p:pic>
            <p:pic>
              <p:nvPicPr>
                <p:cNvPr id="247" name="Picture 246">
                  <a:extLst>
                    <a:ext uri="{FF2B5EF4-FFF2-40B4-BE49-F238E27FC236}">
                      <a16:creationId xmlns:a16="http://schemas.microsoft.com/office/drawing/2014/main" id="{F69EB70D-1379-45EA-A46C-70279B5182FA}"/>
                    </a:ext>
                  </a:extLst>
                </p:cNvPr>
                <p:cNvPicPr>
                  <a:picLocks noChangeAspect="1"/>
                </p:cNvPicPr>
                <p:nvPr/>
              </p:nvPicPr>
              <p:blipFill>
                <a:blip r:embed="rId3">
                  <a:lum bright="-20000" contrast="20000"/>
                </a:blip>
                <a:stretch>
                  <a:fillRect/>
                </a:stretch>
              </p:blipFill>
              <p:spPr>
                <a:xfrm>
                  <a:off x="9206108" y="4030298"/>
                  <a:ext cx="230908" cy="255191"/>
                </a:xfrm>
                <a:prstGeom prst="rect">
                  <a:avLst/>
                </a:prstGeom>
                <a:noFill/>
              </p:spPr>
            </p:pic>
            <p:pic>
              <p:nvPicPr>
                <p:cNvPr id="248" name="Picture 247">
                  <a:extLst>
                    <a:ext uri="{FF2B5EF4-FFF2-40B4-BE49-F238E27FC236}">
                      <a16:creationId xmlns:a16="http://schemas.microsoft.com/office/drawing/2014/main" id="{D1E4D71E-7376-4883-8392-4F1C366594B9}"/>
                    </a:ext>
                  </a:extLst>
                </p:cNvPr>
                <p:cNvPicPr>
                  <a:picLocks noChangeAspect="1"/>
                </p:cNvPicPr>
                <p:nvPr/>
              </p:nvPicPr>
              <p:blipFill>
                <a:blip r:embed="rId4">
                  <a:lum bright="-20000" contrast="20000"/>
                </a:blip>
                <a:stretch>
                  <a:fillRect/>
                </a:stretch>
              </p:blipFill>
              <p:spPr>
                <a:xfrm>
                  <a:off x="9554622" y="4023400"/>
                  <a:ext cx="212185" cy="268986"/>
                </a:xfrm>
                <a:prstGeom prst="rect">
                  <a:avLst/>
                </a:prstGeom>
                <a:noFill/>
              </p:spPr>
            </p:pic>
          </p:grpSp>
          <p:sp>
            <p:nvSpPr>
              <p:cNvPr id="245" name="TextBox 244">
                <a:extLst>
                  <a:ext uri="{FF2B5EF4-FFF2-40B4-BE49-F238E27FC236}">
                    <a16:creationId xmlns:a16="http://schemas.microsoft.com/office/drawing/2014/main" id="{8A7457EE-C047-44D9-A2E0-4547DE04AF3E}"/>
                  </a:ext>
                </a:extLst>
              </p:cNvPr>
              <p:cNvSpPr txBox="1"/>
              <p:nvPr/>
            </p:nvSpPr>
            <p:spPr>
              <a:xfrm>
                <a:off x="8939386" y="4054671"/>
                <a:ext cx="1434280" cy="421137"/>
              </a:xfrm>
              <a:prstGeom prst="rect">
                <a:avLst/>
              </a:prstGeom>
              <a:noFill/>
            </p:spPr>
            <p:txBody>
              <a:bodyPr wrap="square" lIns="87880" tIns="43940" rIns="87880" bIns="43940" rtlCol="0" anchor="b">
                <a:spAutoFit/>
              </a:bodyPr>
              <a:lstStyle/>
              <a:p>
                <a:pPr algn="ctr" defTabSz="878559">
                  <a:lnSpc>
                    <a:spcPct val="90000"/>
                  </a:lnSpc>
                  <a:spcAft>
                    <a:spcPts val="576"/>
                  </a:spcAft>
                  <a:tabLst>
                    <a:tab pos="860864" algn="l"/>
                  </a:tabLst>
                  <a:defRPr/>
                </a:pPr>
                <a:r>
                  <a:rPr lang="en-US" sz="1200" kern="0" dirty="0">
                    <a:solidFill>
                      <a:srgbClr val="797979"/>
                    </a:solidFill>
                    <a:latin typeface="Segoe UI" panose="020B0502040204020203" pitchFamily="34" charset="0"/>
                    <a:cs typeface="Segoe UI" panose="020B0502040204020203" pitchFamily="34" charset="0"/>
                  </a:rPr>
                  <a:t>SCC integration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and CI/CD</a:t>
                </a:r>
              </a:p>
            </p:txBody>
          </p:sp>
        </p:grpSp>
        <p:grpSp>
          <p:nvGrpSpPr>
            <p:cNvPr id="249" name="Group 248">
              <a:extLst>
                <a:ext uri="{FF2B5EF4-FFF2-40B4-BE49-F238E27FC236}">
                  <a16:creationId xmlns:a16="http://schemas.microsoft.com/office/drawing/2014/main" id="{AEF10BBD-1AAE-444D-9893-8F0B1A4D00C2}"/>
                </a:ext>
              </a:extLst>
            </p:cNvPr>
            <p:cNvGrpSpPr/>
            <p:nvPr/>
          </p:nvGrpSpPr>
          <p:grpSpPr>
            <a:xfrm>
              <a:off x="4492337" y="3262665"/>
              <a:ext cx="1698056" cy="785201"/>
              <a:chOff x="10434804" y="3690607"/>
              <a:chExt cx="1698056" cy="785201"/>
            </a:xfrm>
          </p:grpSpPr>
          <p:sp>
            <p:nvSpPr>
              <p:cNvPr id="250" name="TextBox 249">
                <a:extLst>
                  <a:ext uri="{FF2B5EF4-FFF2-40B4-BE49-F238E27FC236}">
                    <a16:creationId xmlns:a16="http://schemas.microsoft.com/office/drawing/2014/main" id="{50A9C311-9A39-4869-B018-DBBDF7B29453}"/>
                  </a:ext>
                </a:extLst>
              </p:cNvPr>
              <p:cNvSpPr txBox="1"/>
              <p:nvPr/>
            </p:nvSpPr>
            <p:spPr>
              <a:xfrm>
                <a:off x="10434804" y="4054671"/>
                <a:ext cx="1698056"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Staged deploy with slots</a:t>
                </a:r>
              </a:p>
            </p:txBody>
          </p:sp>
          <p:grpSp>
            <p:nvGrpSpPr>
              <p:cNvPr id="251" name="Group 250">
                <a:extLst>
                  <a:ext uri="{FF2B5EF4-FFF2-40B4-BE49-F238E27FC236}">
                    <a16:creationId xmlns:a16="http://schemas.microsoft.com/office/drawing/2014/main" id="{A93DA8C7-4D79-4698-8DEA-7593450D99BB}"/>
                  </a:ext>
                </a:extLst>
              </p:cNvPr>
              <p:cNvGrpSpPr>
                <a:grpSpLocks noChangeAspect="1"/>
              </p:cNvGrpSpPr>
              <p:nvPr/>
            </p:nvGrpSpPr>
            <p:grpSpPr>
              <a:xfrm>
                <a:off x="11152821" y="3690607"/>
                <a:ext cx="262023" cy="315772"/>
                <a:chOff x="5480050" y="2681288"/>
                <a:chExt cx="1238250" cy="1492251"/>
              </a:xfrm>
              <a:solidFill>
                <a:srgbClr val="0078D7"/>
              </a:solidFill>
            </p:grpSpPr>
            <p:sp>
              <p:nvSpPr>
                <p:cNvPr id="252" name="Freeform 35">
                  <a:extLst>
                    <a:ext uri="{FF2B5EF4-FFF2-40B4-BE49-F238E27FC236}">
                      <a16:creationId xmlns:a16="http://schemas.microsoft.com/office/drawing/2014/main" id="{276099AB-55E4-45E0-8BD6-C04ABEAA59E5}"/>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3" name="Rectangle 252">
                  <a:extLst>
                    <a:ext uri="{FF2B5EF4-FFF2-40B4-BE49-F238E27FC236}">
                      <a16:creationId xmlns:a16="http://schemas.microsoft.com/office/drawing/2014/main" id="{9806C8B1-404D-4A05-9989-A315E623A60B}"/>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4" name="Rectangle 253">
                  <a:extLst>
                    <a:ext uri="{FF2B5EF4-FFF2-40B4-BE49-F238E27FC236}">
                      <a16:creationId xmlns:a16="http://schemas.microsoft.com/office/drawing/2014/main" id="{59BA86F8-F21F-424B-8D60-75E7A3877F6D}"/>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5" name="Rectangle 254">
                  <a:extLst>
                    <a:ext uri="{FF2B5EF4-FFF2-40B4-BE49-F238E27FC236}">
                      <a16:creationId xmlns:a16="http://schemas.microsoft.com/office/drawing/2014/main" id="{3394FB41-AA22-4893-80EA-C44010986359}"/>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6" name="Rectangle 255">
                  <a:extLst>
                    <a:ext uri="{FF2B5EF4-FFF2-40B4-BE49-F238E27FC236}">
                      <a16:creationId xmlns:a16="http://schemas.microsoft.com/office/drawing/2014/main" id="{6FA57271-F9CF-4943-836B-0F0FAD1F0234}"/>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7" name="Rectangle 256">
                  <a:extLst>
                    <a:ext uri="{FF2B5EF4-FFF2-40B4-BE49-F238E27FC236}">
                      <a16:creationId xmlns:a16="http://schemas.microsoft.com/office/drawing/2014/main" id="{BBDD6E72-C4A3-4604-A67F-8F916777AF0C}"/>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8" name="Rectangle 257">
                  <a:extLst>
                    <a:ext uri="{FF2B5EF4-FFF2-40B4-BE49-F238E27FC236}">
                      <a16:creationId xmlns:a16="http://schemas.microsoft.com/office/drawing/2014/main" id="{5F5A29EA-CFD6-4261-AFBB-3D6CFB0C53F4}"/>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59" name="Rectangle 258">
                  <a:extLst>
                    <a:ext uri="{FF2B5EF4-FFF2-40B4-BE49-F238E27FC236}">
                      <a16:creationId xmlns:a16="http://schemas.microsoft.com/office/drawing/2014/main" id="{2254C48D-5761-4F14-A211-216F3D528F03}"/>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0" name="Rectangle 259">
                  <a:extLst>
                    <a:ext uri="{FF2B5EF4-FFF2-40B4-BE49-F238E27FC236}">
                      <a16:creationId xmlns:a16="http://schemas.microsoft.com/office/drawing/2014/main" id="{E509A5F6-45B8-43FB-AAFE-4055F75480B7}"/>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1" name="Rectangle 260">
                  <a:extLst>
                    <a:ext uri="{FF2B5EF4-FFF2-40B4-BE49-F238E27FC236}">
                      <a16:creationId xmlns:a16="http://schemas.microsoft.com/office/drawing/2014/main" id="{752C90E5-2762-4AB2-8A75-A82215D90E81}"/>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2" name="Rectangle 261">
                  <a:extLst>
                    <a:ext uri="{FF2B5EF4-FFF2-40B4-BE49-F238E27FC236}">
                      <a16:creationId xmlns:a16="http://schemas.microsoft.com/office/drawing/2014/main" id="{66732BFC-02DE-43FA-B264-D0EA3AE3065F}"/>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3" name="Rectangle 262">
                  <a:extLst>
                    <a:ext uri="{FF2B5EF4-FFF2-40B4-BE49-F238E27FC236}">
                      <a16:creationId xmlns:a16="http://schemas.microsoft.com/office/drawing/2014/main" id="{686426C2-1119-4BF7-A04E-B03015D9248A}"/>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4" name="Rectangle 263">
                  <a:extLst>
                    <a:ext uri="{FF2B5EF4-FFF2-40B4-BE49-F238E27FC236}">
                      <a16:creationId xmlns:a16="http://schemas.microsoft.com/office/drawing/2014/main" id="{0D4C9A60-524E-42E8-B438-6B8556D9A49E}"/>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5" name="Rectangle 264">
                  <a:extLst>
                    <a:ext uri="{FF2B5EF4-FFF2-40B4-BE49-F238E27FC236}">
                      <a16:creationId xmlns:a16="http://schemas.microsoft.com/office/drawing/2014/main" id="{946B5834-77EB-491B-A14E-52454D0D959D}"/>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6" name="Rectangle 31">
                  <a:extLst>
                    <a:ext uri="{FF2B5EF4-FFF2-40B4-BE49-F238E27FC236}">
                      <a16:creationId xmlns:a16="http://schemas.microsoft.com/office/drawing/2014/main" id="{FD30B6A6-51E2-4991-92EF-EA17EC0E4D41}"/>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7" name="Rectangle 32">
                  <a:extLst>
                    <a:ext uri="{FF2B5EF4-FFF2-40B4-BE49-F238E27FC236}">
                      <a16:creationId xmlns:a16="http://schemas.microsoft.com/office/drawing/2014/main" id="{BBDE641D-6D85-46F7-AFA9-0A85BC6B7F0F}"/>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8" name="Rectangle 33">
                  <a:extLst>
                    <a:ext uri="{FF2B5EF4-FFF2-40B4-BE49-F238E27FC236}">
                      <a16:creationId xmlns:a16="http://schemas.microsoft.com/office/drawing/2014/main" id="{3619377D-5555-45FC-9347-B40BB9F62302}"/>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69" name="Rectangle 34">
                  <a:extLst>
                    <a:ext uri="{FF2B5EF4-FFF2-40B4-BE49-F238E27FC236}">
                      <a16:creationId xmlns:a16="http://schemas.microsoft.com/office/drawing/2014/main" id="{F7E831BB-22F3-4A88-9C53-952160BC5411}"/>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70" name="Freeform 35">
                  <a:extLst>
                    <a:ext uri="{FF2B5EF4-FFF2-40B4-BE49-F238E27FC236}">
                      <a16:creationId xmlns:a16="http://schemas.microsoft.com/office/drawing/2014/main" id="{D3C91368-88E2-4D92-8340-E71F1D1EC60E}"/>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71" name="Freeform 36">
                  <a:extLst>
                    <a:ext uri="{FF2B5EF4-FFF2-40B4-BE49-F238E27FC236}">
                      <a16:creationId xmlns:a16="http://schemas.microsoft.com/office/drawing/2014/main" id="{AB9B5EF3-583A-4EFC-88A3-637C506C1E00}"/>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grpSp>
          <p:nvGrpSpPr>
            <p:cNvPr id="272" name="Group 271">
              <a:extLst>
                <a:ext uri="{FF2B5EF4-FFF2-40B4-BE49-F238E27FC236}">
                  <a16:creationId xmlns:a16="http://schemas.microsoft.com/office/drawing/2014/main" id="{32C4E08F-7669-4ACF-9701-4291CF3EF711}"/>
                </a:ext>
              </a:extLst>
            </p:cNvPr>
            <p:cNvGrpSpPr/>
            <p:nvPr/>
          </p:nvGrpSpPr>
          <p:grpSpPr>
            <a:xfrm>
              <a:off x="3317878" y="4386723"/>
              <a:ext cx="2168648" cy="580337"/>
              <a:chOff x="9768166" y="2630516"/>
              <a:chExt cx="2168648" cy="580337"/>
            </a:xfrm>
          </p:grpSpPr>
          <p:grpSp>
            <p:nvGrpSpPr>
              <p:cNvPr id="273" name="Group 272">
                <a:extLst>
                  <a:ext uri="{FF2B5EF4-FFF2-40B4-BE49-F238E27FC236}">
                    <a16:creationId xmlns:a16="http://schemas.microsoft.com/office/drawing/2014/main" id="{2AC42F60-FA7B-4089-82F1-7BE506835519}"/>
                  </a:ext>
                </a:extLst>
              </p:cNvPr>
              <p:cNvGrpSpPr/>
              <p:nvPr/>
            </p:nvGrpSpPr>
            <p:grpSpPr>
              <a:xfrm>
                <a:off x="10661159" y="2639582"/>
                <a:ext cx="659981" cy="571271"/>
                <a:chOff x="9036379" y="4306151"/>
                <a:chExt cx="659981" cy="571271"/>
              </a:xfrm>
            </p:grpSpPr>
            <p:sp>
              <p:nvSpPr>
                <p:cNvPr id="280" name="TextBox 279">
                  <a:extLst>
                    <a:ext uri="{FF2B5EF4-FFF2-40B4-BE49-F238E27FC236}">
                      <a16:creationId xmlns:a16="http://schemas.microsoft.com/office/drawing/2014/main" id="{CC1E6198-AC17-4D94-AA9D-FA226CD4796F}"/>
                    </a:ext>
                  </a:extLst>
                </p:cNvPr>
                <p:cNvSpPr txBox="1"/>
                <p:nvPr/>
              </p:nvSpPr>
              <p:spPr>
                <a:xfrm>
                  <a:off x="9036379" y="4622484"/>
                  <a:ext cx="659981"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Joomla</a:t>
                  </a:r>
                </a:p>
              </p:txBody>
            </p:sp>
            <p:pic>
              <p:nvPicPr>
                <p:cNvPr id="281" name="Graphic 280">
                  <a:extLst>
                    <a:ext uri="{FF2B5EF4-FFF2-40B4-BE49-F238E27FC236}">
                      <a16:creationId xmlns:a16="http://schemas.microsoft.com/office/drawing/2014/main" id="{C0CEB592-C601-4027-92BE-45C9F02F3987}"/>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247082" y="4306151"/>
                  <a:ext cx="238576" cy="240400"/>
                </a:xfrm>
                <a:prstGeom prst="rect">
                  <a:avLst/>
                </a:prstGeom>
              </p:spPr>
            </p:pic>
          </p:grpSp>
          <p:grpSp>
            <p:nvGrpSpPr>
              <p:cNvPr id="274" name="Group 273">
                <a:extLst>
                  <a:ext uri="{FF2B5EF4-FFF2-40B4-BE49-F238E27FC236}">
                    <a16:creationId xmlns:a16="http://schemas.microsoft.com/office/drawing/2014/main" id="{3CBB59A5-9C9D-45DC-A4CB-96B85F2580C7}"/>
                  </a:ext>
                </a:extLst>
              </p:cNvPr>
              <p:cNvGrpSpPr/>
              <p:nvPr/>
            </p:nvGrpSpPr>
            <p:grpSpPr>
              <a:xfrm>
                <a:off x="9768166" y="2632532"/>
                <a:ext cx="906843" cy="578321"/>
                <a:chOff x="9828910" y="2632532"/>
                <a:chExt cx="906843" cy="578321"/>
              </a:xfrm>
            </p:grpSpPr>
            <p:sp>
              <p:nvSpPr>
                <p:cNvPr id="278" name="TextBox 277">
                  <a:extLst>
                    <a:ext uri="{FF2B5EF4-FFF2-40B4-BE49-F238E27FC236}">
                      <a16:creationId xmlns:a16="http://schemas.microsoft.com/office/drawing/2014/main" id="{76CA8B3C-BADC-4AA1-8B78-6FB7856F82F6}"/>
                    </a:ext>
                  </a:extLst>
                </p:cNvPr>
                <p:cNvSpPr txBox="1"/>
                <p:nvPr/>
              </p:nvSpPr>
              <p:spPr>
                <a:xfrm>
                  <a:off x="9828910" y="2955915"/>
                  <a:ext cx="906843"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WordPress</a:t>
                  </a:r>
                </a:p>
              </p:txBody>
            </p:sp>
            <p:pic>
              <p:nvPicPr>
                <p:cNvPr id="279" name="Graphic 278">
                  <a:extLst>
                    <a:ext uri="{FF2B5EF4-FFF2-40B4-BE49-F238E27FC236}">
                      <a16:creationId xmlns:a16="http://schemas.microsoft.com/office/drawing/2014/main" id="{32648614-8D80-4AFF-8AE0-FE4C6C7DE003}"/>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0154571" y="2632532"/>
                  <a:ext cx="255520" cy="254498"/>
                </a:xfrm>
                <a:prstGeom prst="rect">
                  <a:avLst/>
                </a:prstGeom>
              </p:spPr>
            </p:pic>
          </p:grpSp>
          <p:grpSp>
            <p:nvGrpSpPr>
              <p:cNvPr id="275" name="Group 274">
                <a:extLst>
                  <a:ext uri="{FF2B5EF4-FFF2-40B4-BE49-F238E27FC236}">
                    <a16:creationId xmlns:a16="http://schemas.microsoft.com/office/drawing/2014/main" id="{848D7717-33D6-4BCC-A4F1-6089C4585694}"/>
                  </a:ext>
                </a:extLst>
              </p:cNvPr>
              <p:cNvGrpSpPr/>
              <p:nvPr/>
            </p:nvGrpSpPr>
            <p:grpSpPr>
              <a:xfrm>
                <a:off x="11307290" y="2630516"/>
                <a:ext cx="629524" cy="580337"/>
                <a:chOff x="9822771" y="4297085"/>
                <a:chExt cx="629524" cy="580337"/>
              </a:xfrm>
            </p:grpSpPr>
            <p:sp>
              <p:nvSpPr>
                <p:cNvPr id="276" name="TextBox 275">
                  <a:extLst>
                    <a:ext uri="{FF2B5EF4-FFF2-40B4-BE49-F238E27FC236}">
                      <a16:creationId xmlns:a16="http://schemas.microsoft.com/office/drawing/2014/main" id="{6D838347-34EF-44D4-BBE7-3D53DCB6D47C}"/>
                    </a:ext>
                  </a:extLst>
                </p:cNvPr>
                <p:cNvSpPr txBox="1"/>
                <p:nvPr/>
              </p:nvSpPr>
              <p:spPr>
                <a:xfrm>
                  <a:off x="9822771" y="4622484"/>
                  <a:ext cx="629524"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Drupal</a:t>
                  </a:r>
                </a:p>
              </p:txBody>
            </p:sp>
            <p:sp>
              <p:nvSpPr>
                <p:cNvPr id="277" name="Freeform: Shape 276">
                  <a:extLst>
                    <a:ext uri="{FF2B5EF4-FFF2-40B4-BE49-F238E27FC236}">
                      <a16:creationId xmlns:a16="http://schemas.microsoft.com/office/drawing/2014/main" id="{498ABEAC-EF11-467E-8C2A-F00F191CEA6A}"/>
                    </a:ext>
                  </a:extLst>
                </p:cNvPr>
                <p:cNvSpPr/>
                <p:nvPr/>
              </p:nvSpPr>
              <p:spPr>
                <a:xfrm>
                  <a:off x="10025536" y="4297085"/>
                  <a:ext cx="223994" cy="258531"/>
                </a:xfrm>
                <a:custGeom>
                  <a:avLst/>
                  <a:gdLst>
                    <a:gd name="connsiteX0" fmla="*/ 692834 w 928810"/>
                    <a:gd name="connsiteY0" fmla="*/ 946643 h 1072019"/>
                    <a:gd name="connsiteX1" fmla="*/ 449703 w 928810"/>
                    <a:gd name="connsiteY1" fmla="*/ 960458 h 1072019"/>
                    <a:gd name="connsiteX2" fmla="*/ 417934 w 928810"/>
                    <a:gd name="connsiteY2" fmla="*/ 982107 h 1072019"/>
                    <a:gd name="connsiteX3" fmla="*/ 681784 w 928810"/>
                    <a:gd name="connsiteY3" fmla="*/ 983805 h 1072019"/>
                    <a:gd name="connsiteX4" fmla="*/ 692834 w 928810"/>
                    <a:gd name="connsiteY4" fmla="*/ 946643 h 1072019"/>
                    <a:gd name="connsiteX5" fmla="*/ 617317 w 928810"/>
                    <a:gd name="connsiteY5" fmla="*/ 838408 h 1072019"/>
                    <a:gd name="connsiteX6" fmla="*/ 512792 w 928810"/>
                    <a:gd name="connsiteY6" fmla="*/ 886310 h 1072019"/>
                    <a:gd name="connsiteX7" fmla="*/ 522917 w 928810"/>
                    <a:gd name="connsiteY7" fmla="*/ 909338 h 1072019"/>
                    <a:gd name="connsiteX8" fmla="*/ 609949 w 928810"/>
                    <a:gd name="connsiteY8" fmla="*/ 867427 h 1072019"/>
                    <a:gd name="connsiteX9" fmla="*/ 660607 w 928810"/>
                    <a:gd name="connsiteY9" fmla="*/ 904267 h 1072019"/>
                    <a:gd name="connsiteX10" fmla="*/ 677642 w 928810"/>
                    <a:gd name="connsiteY10" fmla="*/ 879858 h 1072019"/>
                    <a:gd name="connsiteX11" fmla="*/ 617317 w 928810"/>
                    <a:gd name="connsiteY11" fmla="*/ 838408 h 1072019"/>
                    <a:gd name="connsiteX12" fmla="*/ 360939 w 928810"/>
                    <a:gd name="connsiteY12" fmla="*/ 614593 h 1072019"/>
                    <a:gd name="connsiteX13" fmla="*/ 203352 w 928810"/>
                    <a:gd name="connsiteY13" fmla="*/ 748593 h 1072019"/>
                    <a:gd name="connsiteX14" fmla="*/ 324916 w 928810"/>
                    <a:gd name="connsiteY14" fmla="*/ 892299 h 1072019"/>
                    <a:gd name="connsiteX15" fmla="*/ 509725 w 928810"/>
                    <a:gd name="connsiteY15" fmla="*/ 824743 h 1072019"/>
                    <a:gd name="connsiteX16" fmla="*/ 600583 w 928810"/>
                    <a:gd name="connsiteY16" fmla="*/ 774387 h 1072019"/>
                    <a:gd name="connsiteX17" fmla="*/ 648473 w 928810"/>
                    <a:gd name="connsiteY17" fmla="*/ 772544 h 1072019"/>
                    <a:gd name="connsiteX18" fmla="*/ 756531 w 928810"/>
                    <a:gd name="connsiteY18" fmla="*/ 868345 h 1072019"/>
                    <a:gd name="connsiteX19" fmla="*/ 805040 w 928810"/>
                    <a:gd name="connsiteY19" fmla="*/ 886768 h 1072019"/>
                    <a:gd name="connsiteX20" fmla="*/ 892219 w 928810"/>
                    <a:gd name="connsiteY20" fmla="*/ 730174 h 1072019"/>
                    <a:gd name="connsiteX21" fmla="*/ 825400 w 928810"/>
                    <a:gd name="connsiteY21" fmla="*/ 630998 h 1072019"/>
                    <a:gd name="connsiteX22" fmla="*/ 697597 w 928810"/>
                    <a:gd name="connsiteY22" fmla="*/ 701923 h 1072019"/>
                    <a:gd name="connsiteX23" fmla="*/ 628830 w 928810"/>
                    <a:gd name="connsiteY23" fmla="*/ 729183 h 1072019"/>
                    <a:gd name="connsiteX24" fmla="*/ 547787 w 928810"/>
                    <a:gd name="connsiteY24" fmla="*/ 689639 h 1072019"/>
                    <a:gd name="connsiteX25" fmla="*/ 426217 w 928810"/>
                    <a:gd name="connsiteY25" fmla="*/ 619631 h 1072019"/>
                    <a:gd name="connsiteX26" fmla="*/ 360939 w 928810"/>
                    <a:gd name="connsiteY26" fmla="*/ 614593 h 1072019"/>
                    <a:gd name="connsiteX27" fmla="*/ 423238 w 928810"/>
                    <a:gd name="connsiteY27" fmla="*/ 0 h 1072019"/>
                    <a:gd name="connsiteX28" fmla="*/ 423449 w 928810"/>
                    <a:gd name="connsiteY28" fmla="*/ 845 h 1072019"/>
                    <a:gd name="connsiteX29" fmla="*/ 423456 w 928810"/>
                    <a:gd name="connsiteY29" fmla="*/ 615 h 1072019"/>
                    <a:gd name="connsiteX30" fmla="*/ 442252 w 928810"/>
                    <a:gd name="connsiteY30" fmla="*/ 23167 h 1072019"/>
                    <a:gd name="connsiteX31" fmla="*/ 488540 w 928810"/>
                    <a:gd name="connsiteY31" fmla="*/ 70587 h 1072019"/>
                    <a:gd name="connsiteX32" fmla="*/ 652913 w 928810"/>
                    <a:gd name="connsiteY32" fmla="*/ 181474 h 1072019"/>
                    <a:gd name="connsiteX33" fmla="*/ 653323 w 928810"/>
                    <a:gd name="connsiteY33" fmla="*/ 181711 h 1072019"/>
                    <a:gd name="connsiteX34" fmla="*/ 654603 w 928810"/>
                    <a:gd name="connsiteY34" fmla="*/ 182321 h 1072019"/>
                    <a:gd name="connsiteX35" fmla="*/ 687060 w 928810"/>
                    <a:gd name="connsiteY35" fmla="*/ 200429 h 1072019"/>
                    <a:gd name="connsiteX36" fmla="*/ 694579 w 928810"/>
                    <a:gd name="connsiteY36" fmla="*/ 205522 h 1072019"/>
                    <a:gd name="connsiteX37" fmla="*/ 727454 w 928810"/>
                    <a:gd name="connsiteY37" fmla="*/ 224495 h 1072019"/>
                    <a:gd name="connsiteX38" fmla="*/ 829909 w 928810"/>
                    <a:gd name="connsiteY38" fmla="*/ 324979 h 1072019"/>
                    <a:gd name="connsiteX39" fmla="*/ 829806 w 928810"/>
                    <a:gd name="connsiteY39" fmla="*/ 326170 h 1072019"/>
                    <a:gd name="connsiteX40" fmla="*/ 838154 w 928810"/>
                    <a:gd name="connsiteY40" fmla="*/ 335574 h 1072019"/>
                    <a:gd name="connsiteX41" fmla="*/ 928810 w 928810"/>
                    <a:gd name="connsiteY41" fmla="*/ 607510 h 1072019"/>
                    <a:gd name="connsiteX42" fmla="*/ 464407 w 928810"/>
                    <a:gd name="connsiteY42" fmla="*/ 1072019 h 1072019"/>
                    <a:gd name="connsiteX43" fmla="*/ 79312 w 928810"/>
                    <a:gd name="connsiteY43" fmla="*/ 867220 h 1072019"/>
                    <a:gd name="connsiteX44" fmla="*/ 67614 w 928810"/>
                    <a:gd name="connsiteY44" fmla="*/ 845663 h 1072019"/>
                    <a:gd name="connsiteX45" fmla="*/ 60779 w 928810"/>
                    <a:gd name="connsiteY45" fmla="*/ 841086 h 1072019"/>
                    <a:gd name="connsiteX46" fmla="*/ 60779 w 928810"/>
                    <a:gd name="connsiteY46" fmla="*/ 841090 h 1072019"/>
                    <a:gd name="connsiteX47" fmla="*/ 48042 w 928810"/>
                    <a:gd name="connsiteY47" fmla="*/ 815011 h 1072019"/>
                    <a:gd name="connsiteX48" fmla="*/ 39243 w 928810"/>
                    <a:gd name="connsiteY48" fmla="*/ 793381 h 1072019"/>
                    <a:gd name="connsiteX49" fmla="*/ 36495 w 928810"/>
                    <a:gd name="connsiteY49" fmla="*/ 788317 h 1072019"/>
                    <a:gd name="connsiteX50" fmla="*/ 34282 w 928810"/>
                    <a:gd name="connsiteY50" fmla="*/ 781189 h 1072019"/>
                    <a:gd name="connsiteX51" fmla="*/ 33322 w 928810"/>
                    <a:gd name="connsiteY51" fmla="*/ 778827 h 1072019"/>
                    <a:gd name="connsiteX52" fmla="*/ 16095 w 928810"/>
                    <a:gd name="connsiteY52" fmla="*/ 732865 h 1072019"/>
                    <a:gd name="connsiteX53" fmla="*/ 12689 w 928810"/>
                    <a:gd name="connsiteY53" fmla="*/ 711609 h 1072019"/>
                    <a:gd name="connsiteX54" fmla="*/ 9435 w 928810"/>
                    <a:gd name="connsiteY54" fmla="*/ 701124 h 1072019"/>
                    <a:gd name="connsiteX55" fmla="*/ 6767 w 928810"/>
                    <a:gd name="connsiteY55" fmla="*/ 674656 h 1072019"/>
                    <a:gd name="connsiteX56" fmla="*/ 3908 w 928810"/>
                    <a:gd name="connsiteY56" fmla="*/ 656810 h 1072019"/>
                    <a:gd name="connsiteX57" fmla="*/ 3483 w 928810"/>
                    <a:gd name="connsiteY57" fmla="*/ 642067 h 1072019"/>
                    <a:gd name="connsiteX58" fmla="*/ 0 w 928810"/>
                    <a:gd name="connsiteY58" fmla="*/ 607510 h 1072019"/>
                    <a:gd name="connsiteX59" fmla="*/ 21369 w 928810"/>
                    <a:gd name="connsiteY59" fmla="*/ 465809 h 1072019"/>
                    <a:gd name="connsiteX60" fmla="*/ 29154 w 928810"/>
                    <a:gd name="connsiteY60" fmla="*/ 446646 h 1072019"/>
                    <a:gd name="connsiteX61" fmla="*/ 30968 w 928810"/>
                    <a:gd name="connsiteY61" fmla="*/ 441059 h 1072019"/>
                    <a:gd name="connsiteX62" fmla="*/ 39150 w 928810"/>
                    <a:gd name="connsiteY62" fmla="*/ 422040 h 1072019"/>
                    <a:gd name="connsiteX63" fmla="*/ 47228 w 928810"/>
                    <a:gd name="connsiteY63" fmla="*/ 402156 h 1072019"/>
                    <a:gd name="connsiteX64" fmla="*/ 57469 w 928810"/>
                    <a:gd name="connsiteY64" fmla="*/ 385905 h 1072019"/>
                    <a:gd name="connsiteX65" fmla="*/ 56562 w 928810"/>
                    <a:gd name="connsiteY65" fmla="*/ 384593 h 1072019"/>
                    <a:gd name="connsiteX66" fmla="*/ 143396 w 928810"/>
                    <a:gd name="connsiteY66" fmla="*/ 274417 h 1072019"/>
                    <a:gd name="connsiteX67" fmla="*/ 148886 w 928810"/>
                    <a:gd name="connsiteY67" fmla="*/ 269903 h 1072019"/>
                    <a:gd name="connsiteX68" fmla="*/ 151572 w 928810"/>
                    <a:gd name="connsiteY68" fmla="*/ 267028 h 1072019"/>
                    <a:gd name="connsiteX69" fmla="*/ 160452 w 928810"/>
                    <a:gd name="connsiteY69" fmla="*/ 260392 h 1072019"/>
                    <a:gd name="connsiteX70" fmla="*/ 186994 w 928810"/>
                    <a:gd name="connsiteY70" fmla="*/ 238566 h 1072019"/>
                    <a:gd name="connsiteX71" fmla="*/ 208066 w 928810"/>
                    <a:gd name="connsiteY71" fmla="*/ 224806 h 1072019"/>
                    <a:gd name="connsiteX72" fmla="*/ 222901 w 928810"/>
                    <a:gd name="connsiteY72" fmla="*/ 213719 h 1072019"/>
                    <a:gd name="connsiteX73" fmla="*/ 233305 w 928810"/>
                    <a:gd name="connsiteY73" fmla="*/ 208325 h 1072019"/>
                    <a:gd name="connsiteX74" fmla="*/ 241430 w 928810"/>
                    <a:gd name="connsiteY74" fmla="*/ 203020 h 1072019"/>
                    <a:gd name="connsiteX75" fmla="*/ 303461 w 928810"/>
                    <a:gd name="connsiteY75" fmla="*/ 171958 h 1072019"/>
                    <a:gd name="connsiteX76" fmla="*/ 305520 w 928810"/>
                    <a:gd name="connsiteY76" fmla="*/ 170890 h 1072019"/>
                    <a:gd name="connsiteX77" fmla="*/ 305524 w 928810"/>
                    <a:gd name="connsiteY77" fmla="*/ 170897 h 1072019"/>
                    <a:gd name="connsiteX78" fmla="*/ 337173 w 928810"/>
                    <a:gd name="connsiteY78" fmla="*/ 151831 h 1072019"/>
                    <a:gd name="connsiteX79" fmla="*/ 351963 w 928810"/>
                    <a:gd name="connsiteY79" fmla="*/ 140724 h 1072019"/>
                    <a:gd name="connsiteX80" fmla="*/ 366630 w 928810"/>
                    <a:gd name="connsiteY80" fmla="*/ 127292 h 1072019"/>
                    <a:gd name="connsiteX81" fmla="*/ 399915 w 928810"/>
                    <a:gd name="connsiteY81" fmla="*/ 82993 h 1072019"/>
                    <a:gd name="connsiteX82" fmla="*/ 403933 w 928810"/>
                    <a:gd name="connsiteY82" fmla="*/ 75045 h 1072019"/>
                    <a:gd name="connsiteX83" fmla="*/ 412491 w 928810"/>
                    <a:gd name="connsiteY83" fmla="*/ 53013 h 1072019"/>
                    <a:gd name="connsiteX84" fmla="*/ 417482 w 928810"/>
                    <a:gd name="connsiteY84" fmla="*/ 34984 h 1072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28810" h="1072019">
                      <a:moveTo>
                        <a:pt x="692834" y="946643"/>
                      </a:moveTo>
                      <a:cubicBezTo>
                        <a:pt x="543821" y="1029596"/>
                        <a:pt x="449703" y="960458"/>
                        <a:pt x="449703" y="960458"/>
                      </a:cubicBezTo>
                      <a:cubicBezTo>
                        <a:pt x="405503" y="934665"/>
                        <a:pt x="401624" y="970769"/>
                        <a:pt x="417934" y="982107"/>
                      </a:cubicBezTo>
                      <a:cubicBezTo>
                        <a:pt x="531208" y="1060866"/>
                        <a:pt x="681784" y="983805"/>
                        <a:pt x="681784" y="983805"/>
                      </a:cubicBezTo>
                      <a:cubicBezTo>
                        <a:pt x="718622" y="962947"/>
                        <a:pt x="704421" y="940195"/>
                        <a:pt x="692834" y="946643"/>
                      </a:cubicBezTo>
                      <a:close/>
                      <a:moveTo>
                        <a:pt x="617317" y="838408"/>
                      </a:moveTo>
                      <a:cubicBezTo>
                        <a:pt x="557458" y="829195"/>
                        <a:pt x="512792" y="886310"/>
                        <a:pt x="512792" y="886310"/>
                      </a:cubicBezTo>
                      <a:cubicBezTo>
                        <a:pt x="501737" y="910715"/>
                        <a:pt x="517199" y="911972"/>
                        <a:pt x="522917" y="909338"/>
                      </a:cubicBezTo>
                      <a:cubicBezTo>
                        <a:pt x="551929" y="895979"/>
                        <a:pt x="569576" y="862686"/>
                        <a:pt x="609949" y="867427"/>
                      </a:cubicBezTo>
                      <a:cubicBezTo>
                        <a:pt x="664748" y="873846"/>
                        <a:pt x="645906" y="900201"/>
                        <a:pt x="660607" y="904267"/>
                      </a:cubicBezTo>
                      <a:cubicBezTo>
                        <a:pt x="690532" y="912562"/>
                        <a:pt x="677642" y="879858"/>
                        <a:pt x="677642" y="879858"/>
                      </a:cubicBezTo>
                      <a:cubicBezTo>
                        <a:pt x="655533" y="835643"/>
                        <a:pt x="617317" y="838408"/>
                        <a:pt x="617317" y="838408"/>
                      </a:cubicBezTo>
                      <a:close/>
                      <a:moveTo>
                        <a:pt x="360939" y="614593"/>
                      </a:moveTo>
                      <a:cubicBezTo>
                        <a:pt x="225444" y="621645"/>
                        <a:pt x="203352" y="748593"/>
                        <a:pt x="203352" y="748593"/>
                      </a:cubicBezTo>
                      <a:cubicBezTo>
                        <a:pt x="186772" y="895978"/>
                        <a:pt x="324916" y="892299"/>
                        <a:pt x="324916" y="892299"/>
                      </a:cubicBezTo>
                      <a:cubicBezTo>
                        <a:pt x="386923" y="901505"/>
                        <a:pt x="509725" y="824743"/>
                        <a:pt x="509725" y="824743"/>
                      </a:cubicBezTo>
                      <a:cubicBezTo>
                        <a:pt x="582780" y="776231"/>
                        <a:pt x="600583" y="774387"/>
                        <a:pt x="600583" y="774387"/>
                      </a:cubicBezTo>
                      <a:cubicBezTo>
                        <a:pt x="627908" y="764485"/>
                        <a:pt x="648473" y="772544"/>
                        <a:pt x="648473" y="772544"/>
                      </a:cubicBezTo>
                      <a:cubicBezTo>
                        <a:pt x="684084" y="786056"/>
                        <a:pt x="756531" y="868345"/>
                        <a:pt x="756531" y="868345"/>
                      </a:cubicBezTo>
                      <a:cubicBezTo>
                        <a:pt x="781707" y="894750"/>
                        <a:pt x="805040" y="886768"/>
                        <a:pt x="805040" y="886768"/>
                      </a:cubicBezTo>
                      <a:cubicBezTo>
                        <a:pt x="893443" y="847469"/>
                        <a:pt x="892219" y="730174"/>
                        <a:pt x="892219" y="730174"/>
                      </a:cubicBezTo>
                      <a:cubicBezTo>
                        <a:pt x="892219" y="623781"/>
                        <a:pt x="826223" y="631053"/>
                        <a:pt x="825400" y="630998"/>
                      </a:cubicBezTo>
                      <a:cubicBezTo>
                        <a:pt x="792295" y="628830"/>
                        <a:pt x="697597" y="701923"/>
                        <a:pt x="697597" y="701923"/>
                      </a:cubicBezTo>
                      <a:cubicBezTo>
                        <a:pt x="651161" y="731321"/>
                        <a:pt x="628830" y="729183"/>
                        <a:pt x="628830" y="729183"/>
                      </a:cubicBezTo>
                      <a:cubicBezTo>
                        <a:pt x="600052" y="729940"/>
                        <a:pt x="547787" y="689639"/>
                        <a:pt x="547787" y="689639"/>
                      </a:cubicBezTo>
                      <a:cubicBezTo>
                        <a:pt x="468588" y="628841"/>
                        <a:pt x="426217" y="619631"/>
                        <a:pt x="426217" y="619631"/>
                      </a:cubicBezTo>
                      <a:cubicBezTo>
                        <a:pt x="401966" y="615025"/>
                        <a:pt x="380295" y="613586"/>
                        <a:pt x="360939" y="614593"/>
                      </a:cubicBezTo>
                      <a:close/>
                      <a:moveTo>
                        <a:pt x="423238" y="0"/>
                      </a:moveTo>
                      <a:lnTo>
                        <a:pt x="423449" y="845"/>
                      </a:lnTo>
                      <a:lnTo>
                        <a:pt x="423456" y="615"/>
                      </a:lnTo>
                      <a:lnTo>
                        <a:pt x="442252" y="23167"/>
                      </a:lnTo>
                      <a:lnTo>
                        <a:pt x="488540" y="70587"/>
                      </a:lnTo>
                      <a:cubicBezTo>
                        <a:pt x="559978" y="132328"/>
                        <a:pt x="641057" y="176264"/>
                        <a:pt x="652913" y="181474"/>
                      </a:cubicBezTo>
                      <a:lnTo>
                        <a:pt x="653323" y="181711"/>
                      </a:lnTo>
                      <a:lnTo>
                        <a:pt x="654603" y="182321"/>
                      </a:lnTo>
                      <a:cubicBezTo>
                        <a:pt x="662438" y="186277"/>
                        <a:pt x="673630" y="192271"/>
                        <a:pt x="687060" y="200429"/>
                      </a:cubicBezTo>
                      <a:lnTo>
                        <a:pt x="694579" y="205522"/>
                      </a:lnTo>
                      <a:lnTo>
                        <a:pt x="727454" y="224495"/>
                      </a:lnTo>
                      <a:cubicBezTo>
                        <a:pt x="792862" y="271722"/>
                        <a:pt x="829909" y="324979"/>
                        <a:pt x="829909" y="324979"/>
                      </a:cubicBezTo>
                      <a:lnTo>
                        <a:pt x="829806" y="326170"/>
                      </a:lnTo>
                      <a:lnTo>
                        <a:pt x="838154" y="335574"/>
                      </a:lnTo>
                      <a:cubicBezTo>
                        <a:pt x="888518" y="402310"/>
                        <a:pt x="928810" y="491844"/>
                        <a:pt x="928810" y="607510"/>
                      </a:cubicBezTo>
                      <a:cubicBezTo>
                        <a:pt x="928810" y="864048"/>
                        <a:pt x="720887" y="1072019"/>
                        <a:pt x="464407" y="1072019"/>
                      </a:cubicBezTo>
                      <a:cubicBezTo>
                        <a:pt x="304100" y="1072019"/>
                        <a:pt x="162768" y="990780"/>
                        <a:pt x="79312" y="867220"/>
                      </a:cubicBezTo>
                      <a:lnTo>
                        <a:pt x="67614" y="845663"/>
                      </a:lnTo>
                      <a:lnTo>
                        <a:pt x="60779" y="841086"/>
                      </a:lnTo>
                      <a:lnTo>
                        <a:pt x="60779" y="841090"/>
                      </a:lnTo>
                      <a:cubicBezTo>
                        <a:pt x="57369" y="835656"/>
                        <a:pt x="52871" y="826175"/>
                        <a:pt x="48042" y="815011"/>
                      </a:cubicBezTo>
                      <a:lnTo>
                        <a:pt x="39243" y="793381"/>
                      </a:lnTo>
                      <a:lnTo>
                        <a:pt x="36495" y="788317"/>
                      </a:lnTo>
                      <a:lnTo>
                        <a:pt x="34282" y="781189"/>
                      </a:lnTo>
                      <a:lnTo>
                        <a:pt x="33322" y="778827"/>
                      </a:lnTo>
                      <a:cubicBezTo>
                        <a:pt x="23856" y="754488"/>
                        <a:pt x="16095" y="732865"/>
                        <a:pt x="16095" y="732865"/>
                      </a:cubicBezTo>
                      <a:lnTo>
                        <a:pt x="12689" y="711609"/>
                      </a:lnTo>
                      <a:lnTo>
                        <a:pt x="9435" y="701124"/>
                      </a:lnTo>
                      <a:lnTo>
                        <a:pt x="6767" y="674656"/>
                      </a:lnTo>
                      <a:lnTo>
                        <a:pt x="3908" y="656810"/>
                      </a:lnTo>
                      <a:lnTo>
                        <a:pt x="3483" y="642067"/>
                      </a:lnTo>
                      <a:lnTo>
                        <a:pt x="0" y="607510"/>
                      </a:lnTo>
                      <a:cubicBezTo>
                        <a:pt x="0" y="557328"/>
                        <a:pt x="7376" y="509928"/>
                        <a:pt x="21369" y="465809"/>
                      </a:cubicBezTo>
                      <a:lnTo>
                        <a:pt x="29154" y="446646"/>
                      </a:lnTo>
                      <a:lnTo>
                        <a:pt x="30968" y="441059"/>
                      </a:lnTo>
                      <a:lnTo>
                        <a:pt x="39150" y="422040"/>
                      </a:lnTo>
                      <a:lnTo>
                        <a:pt x="47228" y="402156"/>
                      </a:lnTo>
                      <a:lnTo>
                        <a:pt x="57469" y="385905"/>
                      </a:lnTo>
                      <a:lnTo>
                        <a:pt x="56562" y="384593"/>
                      </a:lnTo>
                      <a:cubicBezTo>
                        <a:pt x="56562" y="384593"/>
                        <a:pt x="79268" y="333254"/>
                        <a:pt x="143396" y="274417"/>
                      </a:cubicBezTo>
                      <a:lnTo>
                        <a:pt x="148886" y="269903"/>
                      </a:lnTo>
                      <a:lnTo>
                        <a:pt x="151572" y="267028"/>
                      </a:lnTo>
                      <a:lnTo>
                        <a:pt x="160452" y="260392"/>
                      </a:lnTo>
                      <a:lnTo>
                        <a:pt x="186994" y="238566"/>
                      </a:lnTo>
                      <a:lnTo>
                        <a:pt x="208066" y="224806"/>
                      </a:lnTo>
                      <a:lnTo>
                        <a:pt x="222901" y="213719"/>
                      </a:lnTo>
                      <a:lnTo>
                        <a:pt x="233305" y="208325"/>
                      </a:lnTo>
                      <a:lnTo>
                        <a:pt x="241430" y="203020"/>
                      </a:lnTo>
                      <a:lnTo>
                        <a:pt x="303461" y="171958"/>
                      </a:lnTo>
                      <a:lnTo>
                        <a:pt x="305520" y="170890"/>
                      </a:lnTo>
                      <a:lnTo>
                        <a:pt x="305524" y="170897"/>
                      </a:lnTo>
                      <a:lnTo>
                        <a:pt x="337173" y="151831"/>
                      </a:lnTo>
                      <a:lnTo>
                        <a:pt x="351963" y="140724"/>
                      </a:lnTo>
                      <a:lnTo>
                        <a:pt x="366630" y="127292"/>
                      </a:lnTo>
                      <a:lnTo>
                        <a:pt x="399915" y="82993"/>
                      </a:lnTo>
                      <a:lnTo>
                        <a:pt x="403933" y="75045"/>
                      </a:lnTo>
                      <a:lnTo>
                        <a:pt x="412491" y="53013"/>
                      </a:lnTo>
                      <a:lnTo>
                        <a:pt x="417482" y="34984"/>
                      </a:lnTo>
                      <a:close/>
                    </a:path>
                  </a:pathLst>
                </a:custGeom>
                <a:solidFill>
                  <a:srgbClr val="0078D7"/>
                </a:solidFill>
                <a:ln w="9525" cap="flat">
                  <a:noFill/>
                  <a:prstDash val="solid"/>
                  <a:miter/>
                </a:ln>
              </p:spPr>
              <p:txBody>
                <a:bodyPr rtlCol="0" anchor="ctr"/>
                <a:lstStyle/>
                <a:p>
                  <a:endParaRPr lang="en-US"/>
                </a:p>
              </p:txBody>
            </p:sp>
          </p:grpSp>
        </p:grpSp>
        <p:sp>
          <p:nvSpPr>
            <p:cNvPr id="282" name="TextBox 281">
              <a:extLst>
                <a:ext uri="{FF2B5EF4-FFF2-40B4-BE49-F238E27FC236}">
                  <a16:creationId xmlns:a16="http://schemas.microsoft.com/office/drawing/2014/main" id="{2E4F1E17-1D5A-4ED4-AC7A-246C1026B612}"/>
                </a:ext>
              </a:extLst>
            </p:cNvPr>
            <p:cNvSpPr txBox="1"/>
            <p:nvPr/>
          </p:nvSpPr>
          <p:spPr>
            <a:xfrm>
              <a:off x="3521596" y="5807963"/>
              <a:ext cx="1585451"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Easy authentication </a:t>
              </a:r>
            </a:p>
          </p:txBody>
        </p:sp>
        <p:sp>
          <p:nvSpPr>
            <p:cNvPr id="283" name="Freeform: Shape 282">
              <a:extLst>
                <a:ext uri="{FF2B5EF4-FFF2-40B4-BE49-F238E27FC236}">
                  <a16:creationId xmlns:a16="http://schemas.microsoft.com/office/drawing/2014/main" id="{411B11A0-B141-4F60-B6D3-AEE0C4AE2B42}"/>
                </a:ext>
              </a:extLst>
            </p:cNvPr>
            <p:cNvSpPr/>
            <p:nvPr/>
          </p:nvSpPr>
          <p:spPr>
            <a:xfrm>
              <a:off x="3648974" y="5542853"/>
              <a:ext cx="217355" cy="217356"/>
            </a:xfrm>
            <a:custGeom>
              <a:avLst/>
              <a:gdLst>
                <a:gd name="connsiteX0" fmla="*/ 135483 w 2454754"/>
                <a:gd name="connsiteY0" fmla="*/ 0 h 2454773"/>
                <a:gd name="connsiteX1" fmla="*/ 2319280 w 2454754"/>
                <a:gd name="connsiteY1" fmla="*/ 0 h 2454773"/>
                <a:gd name="connsiteX2" fmla="*/ 2454754 w 2454754"/>
                <a:gd name="connsiteY2" fmla="*/ 135483 h 2454773"/>
                <a:gd name="connsiteX3" fmla="*/ 2454754 w 2454754"/>
                <a:gd name="connsiteY3" fmla="*/ 2319280 h 2454773"/>
                <a:gd name="connsiteX4" fmla="*/ 2319280 w 2454754"/>
                <a:gd name="connsiteY4" fmla="*/ 2454773 h 2454773"/>
                <a:gd name="connsiteX5" fmla="*/ 1693745 w 2454754"/>
                <a:gd name="connsiteY5" fmla="*/ 2454773 h 2454773"/>
                <a:gd name="connsiteX6" fmla="*/ 1693745 w 2454754"/>
                <a:gd name="connsiteY6" fmla="*/ 1504150 h 2454773"/>
                <a:gd name="connsiteX7" fmla="*/ 2012823 w 2454754"/>
                <a:gd name="connsiteY7" fmla="*/ 1504150 h 2454773"/>
                <a:gd name="connsiteX8" fmla="*/ 2060600 w 2454754"/>
                <a:gd name="connsiteY8" fmla="*/ 1133675 h 2454773"/>
                <a:gd name="connsiteX9" fmla="*/ 1693745 w 2454754"/>
                <a:gd name="connsiteY9" fmla="*/ 1133675 h 2454773"/>
                <a:gd name="connsiteX10" fmla="*/ 1693745 w 2454754"/>
                <a:gd name="connsiteY10" fmla="*/ 897150 h 2454773"/>
                <a:gd name="connsiteX11" fmla="*/ 1877340 w 2454754"/>
                <a:gd name="connsiteY11" fmla="*/ 716794 h 2454773"/>
                <a:gd name="connsiteX12" fmla="*/ 2073516 w 2454754"/>
                <a:gd name="connsiteY12" fmla="*/ 716708 h 2454773"/>
                <a:gd name="connsiteX13" fmla="*/ 2073516 w 2454754"/>
                <a:gd name="connsiteY13" fmla="*/ 385353 h 2454773"/>
                <a:gd name="connsiteX14" fmla="*/ 1787652 w 2454754"/>
                <a:gd name="connsiteY14" fmla="*/ 370751 h 2454773"/>
                <a:gd name="connsiteX15" fmla="*/ 1311164 w 2454754"/>
                <a:gd name="connsiteY15" fmla="*/ 860460 h 2454773"/>
                <a:gd name="connsiteX16" fmla="*/ 1311164 w 2454754"/>
                <a:gd name="connsiteY16" fmla="*/ 1133675 h 2454773"/>
                <a:gd name="connsiteX17" fmla="*/ 991267 w 2454754"/>
                <a:gd name="connsiteY17" fmla="*/ 1133675 h 2454773"/>
                <a:gd name="connsiteX18" fmla="*/ 991267 w 2454754"/>
                <a:gd name="connsiteY18" fmla="*/ 1504150 h 2454773"/>
                <a:gd name="connsiteX19" fmla="*/ 1311164 w 2454754"/>
                <a:gd name="connsiteY19" fmla="*/ 1504150 h 2454773"/>
                <a:gd name="connsiteX20" fmla="*/ 1311164 w 2454754"/>
                <a:gd name="connsiteY20" fmla="*/ 2454773 h 2454773"/>
                <a:gd name="connsiteX21" fmla="*/ 135483 w 2454754"/>
                <a:gd name="connsiteY21" fmla="*/ 2454773 h 2454773"/>
                <a:gd name="connsiteX22" fmla="*/ 0 w 2454754"/>
                <a:gd name="connsiteY22" fmla="*/ 2319280 h 2454773"/>
                <a:gd name="connsiteX23" fmla="*/ 0 w 2454754"/>
                <a:gd name="connsiteY23" fmla="*/ 135483 h 2454773"/>
                <a:gd name="connsiteX24" fmla="*/ 135483 w 2454754"/>
                <a:gd name="connsiteY24" fmla="*/ 0 h 245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4754" h="2454773">
                  <a:moveTo>
                    <a:pt x="135483" y="0"/>
                  </a:moveTo>
                  <a:lnTo>
                    <a:pt x="2319280" y="0"/>
                  </a:lnTo>
                  <a:cubicBezTo>
                    <a:pt x="2394099" y="0"/>
                    <a:pt x="2454754" y="60645"/>
                    <a:pt x="2454754" y="135483"/>
                  </a:cubicBezTo>
                  <a:lnTo>
                    <a:pt x="2454754" y="2319280"/>
                  </a:lnTo>
                  <a:cubicBezTo>
                    <a:pt x="2454754" y="2394109"/>
                    <a:pt x="2394090" y="2454773"/>
                    <a:pt x="2319280" y="2454773"/>
                  </a:cubicBezTo>
                  <a:lnTo>
                    <a:pt x="1693745" y="2454773"/>
                  </a:lnTo>
                  <a:lnTo>
                    <a:pt x="1693745" y="1504150"/>
                  </a:lnTo>
                  <a:lnTo>
                    <a:pt x="2012823" y="1504150"/>
                  </a:lnTo>
                  <a:lnTo>
                    <a:pt x="2060600" y="1133675"/>
                  </a:lnTo>
                  <a:lnTo>
                    <a:pt x="1693745" y="1133675"/>
                  </a:lnTo>
                  <a:lnTo>
                    <a:pt x="1693745" y="897150"/>
                  </a:lnTo>
                  <a:cubicBezTo>
                    <a:pt x="1693745" y="789889"/>
                    <a:pt x="1723530" y="716794"/>
                    <a:pt x="1877340" y="716794"/>
                  </a:cubicBezTo>
                  <a:lnTo>
                    <a:pt x="2073516" y="716708"/>
                  </a:lnTo>
                  <a:lnTo>
                    <a:pt x="2073516" y="385353"/>
                  </a:lnTo>
                  <a:cubicBezTo>
                    <a:pt x="2039588" y="380838"/>
                    <a:pt x="1923136" y="370751"/>
                    <a:pt x="1787652" y="370751"/>
                  </a:cubicBezTo>
                  <a:cubicBezTo>
                    <a:pt x="1504807" y="370751"/>
                    <a:pt x="1311164" y="543401"/>
                    <a:pt x="1311164" y="860460"/>
                  </a:cubicBezTo>
                  <a:lnTo>
                    <a:pt x="1311164" y="1133675"/>
                  </a:lnTo>
                  <a:lnTo>
                    <a:pt x="991267" y="1133675"/>
                  </a:lnTo>
                  <a:lnTo>
                    <a:pt x="991267" y="1504150"/>
                  </a:lnTo>
                  <a:lnTo>
                    <a:pt x="1311164" y="1504150"/>
                  </a:lnTo>
                  <a:lnTo>
                    <a:pt x="1311164" y="2454773"/>
                  </a:lnTo>
                  <a:lnTo>
                    <a:pt x="135483" y="2454773"/>
                  </a:lnTo>
                  <a:cubicBezTo>
                    <a:pt x="60636" y="2454773"/>
                    <a:pt x="0" y="2394099"/>
                    <a:pt x="0" y="2319280"/>
                  </a:cubicBezTo>
                  <a:lnTo>
                    <a:pt x="0" y="135483"/>
                  </a:lnTo>
                  <a:cubicBezTo>
                    <a:pt x="0" y="60645"/>
                    <a:pt x="60645" y="0"/>
                    <a:pt x="135483" y="0"/>
                  </a:cubicBezTo>
                  <a:close/>
                </a:path>
              </a:pathLst>
            </a:custGeom>
            <a:solidFill>
              <a:srgbClr val="0078D7"/>
            </a:solid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D4950858-8E1F-4E15-AED4-4BD56AE203E3}"/>
                </a:ext>
              </a:extLst>
            </p:cNvPr>
            <p:cNvSpPr/>
            <p:nvPr/>
          </p:nvSpPr>
          <p:spPr>
            <a:xfrm>
              <a:off x="4007133" y="5542853"/>
              <a:ext cx="280337" cy="227832"/>
            </a:xfrm>
            <a:custGeom>
              <a:avLst/>
              <a:gdLst>
                <a:gd name="connsiteX0" fmla="*/ 899817 w 2847975"/>
                <a:gd name="connsiteY0" fmla="*/ 2313975 h 2314575"/>
                <a:gd name="connsiteX1" fmla="*/ 2556748 w 2847975"/>
                <a:gd name="connsiteY1" fmla="*/ 657044 h 2314575"/>
                <a:gd name="connsiteX2" fmla="*/ 2555110 w 2847975"/>
                <a:gd name="connsiteY2" fmla="*/ 581759 h 2314575"/>
                <a:gd name="connsiteX3" fmla="*/ 2845603 w 2847975"/>
                <a:gd name="connsiteY3" fmla="*/ 280207 h 2314575"/>
                <a:gd name="connsiteX4" fmla="*/ 2511171 w 2847975"/>
                <a:gd name="connsiteY4" fmla="*/ 371885 h 2314575"/>
                <a:gd name="connsiteX5" fmla="*/ 2767260 w 2847975"/>
                <a:gd name="connsiteY5" fmla="*/ 49778 h 2314575"/>
                <a:gd name="connsiteX6" fmla="*/ 2397461 w 2847975"/>
                <a:gd name="connsiteY6" fmla="*/ 191129 h 2314575"/>
                <a:gd name="connsiteX7" fmla="*/ 1972370 w 2847975"/>
                <a:gd name="connsiteY7" fmla="*/ 7144 h 2314575"/>
                <a:gd name="connsiteX8" fmla="*/ 1389973 w 2847975"/>
                <a:gd name="connsiteY8" fmla="*/ 589426 h 2314575"/>
                <a:gd name="connsiteX9" fmla="*/ 1405071 w 2847975"/>
                <a:gd name="connsiteY9" fmla="*/ 722215 h 2314575"/>
                <a:gd name="connsiteX10" fmla="*/ 204683 w 2847975"/>
                <a:gd name="connsiteY10" fmla="*/ 113758 h 2314575"/>
                <a:gd name="connsiteX11" fmla="*/ 125825 w 2847975"/>
                <a:gd name="connsiteY11" fmla="*/ 406461 h 2314575"/>
                <a:gd name="connsiteX12" fmla="*/ 384981 w 2847975"/>
                <a:gd name="connsiteY12" fmla="*/ 891217 h 2314575"/>
                <a:gd name="connsiteX13" fmla="*/ 121225 w 2847975"/>
                <a:gd name="connsiteY13" fmla="*/ 818379 h 2314575"/>
                <a:gd name="connsiteX14" fmla="*/ 121139 w 2847975"/>
                <a:gd name="connsiteY14" fmla="*/ 825818 h 2314575"/>
                <a:gd name="connsiteX15" fmla="*/ 588359 w 2847975"/>
                <a:gd name="connsiteY15" fmla="*/ 1396689 h 2314575"/>
                <a:gd name="connsiteX16" fmla="*/ 434797 w 2847975"/>
                <a:gd name="connsiteY16" fmla="*/ 1417187 h 2314575"/>
                <a:gd name="connsiteX17" fmla="*/ 325345 w 2847975"/>
                <a:gd name="connsiteY17" fmla="*/ 1406681 h 2314575"/>
                <a:gd name="connsiteX18" fmla="*/ 869366 w 2847975"/>
                <a:gd name="connsiteY18" fmla="*/ 1811170 h 2314575"/>
                <a:gd name="connsiteX19" fmla="*/ 146066 w 2847975"/>
                <a:gd name="connsiteY19" fmla="*/ 2060439 h 2314575"/>
                <a:gd name="connsiteX20" fmla="*/ 7144 w 2847975"/>
                <a:gd name="connsiteY20" fmla="*/ 2052381 h 2314575"/>
                <a:gd name="connsiteX21" fmla="*/ 899846 w 2847975"/>
                <a:gd name="connsiteY21" fmla="*/ 2313975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47975" h="2314575">
                  <a:moveTo>
                    <a:pt x="899817" y="2313975"/>
                  </a:moveTo>
                  <a:cubicBezTo>
                    <a:pt x="1971008" y="2313975"/>
                    <a:pt x="2556748" y="1426550"/>
                    <a:pt x="2556748" y="657044"/>
                  </a:cubicBezTo>
                  <a:cubicBezTo>
                    <a:pt x="2556748" y="631832"/>
                    <a:pt x="2556244" y="606743"/>
                    <a:pt x="2555110" y="581759"/>
                  </a:cubicBezTo>
                  <a:cubicBezTo>
                    <a:pt x="2668819" y="499558"/>
                    <a:pt x="2767650" y="396983"/>
                    <a:pt x="2845603" y="280207"/>
                  </a:cubicBezTo>
                  <a:cubicBezTo>
                    <a:pt x="2741257" y="326584"/>
                    <a:pt x="2628966" y="357807"/>
                    <a:pt x="2511171" y="371885"/>
                  </a:cubicBezTo>
                  <a:cubicBezTo>
                    <a:pt x="2631405" y="299790"/>
                    <a:pt x="2723712" y="185738"/>
                    <a:pt x="2767260" y="49778"/>
                  </a:cubicBezTo>
                  <a:cubicBezTo>
                    <a:pt x="2654742" y="116481"/>
                    <a:pt x="2530126" y="164964"/>
                    <a:pt x="2397461" y="191129"/>
                  </a:cubicBezTo>
                  <a:cubicBezTo>
                    <a:pt x="2291191" y="77934"/>
                    <a:pt x="2139896" y="7144"/>
                    <a:pt x="1972370" y="7144"/>
                  </a:cubicBezTo>
                  <a:cubicBezTo>
                    <a:pt x="1650768" y="7144"/>
                    <a:pt x="1389973" y="267938"/>
                    <a:pt x="1389973" y="589426"/>
                  </a:cubicBezTo>
                  <a:cubicBezTo>
                    <a:pt x="1389973" y="635128"/>
                    <a:pt x="1395079" y="679581"/>
                    <a:pt x="1405071" y="722215"/>
                  </a:cubicBezTo>
                  <a:cubicBezTo>
                    <a:pt x="921058" y="697859"/>
                    <a:pt x="491871" y="466125"/>
                    <a:pt x="204683" y="113758"/>
                  </a:cubicBezTo>
                  <a:cubicBezTo>
                    <a:pt x="154667" y="199816"/>
                    <a:pt x="125825" y="299790"/>
                    <a:pt x="125825" y="406461"/>
                  </a:cubicBezTo>
                  <a:cubicBezTo>
                    <a:pt x="125825" y="608505"/>
                    <a:pt x="228638" y="786870"/>
                    <a:pt x="384981" y="891217"/>
                  </a:cubicBezTo>
                  <a:cubicBezTo>
                    <a:pt x="289436" y="888264"/>
                    <a:pt x="199682" y="862032"/>
                    <a:pt x="121225" y="818379"/>
                  </a:cubicBezTo>
                  <a:cubicBezTo>
                    <a:pt x="121139" y="820827"/>
                    <a:pt x="121139" y="823208"/>
                    <a:pt x="121139" y="825818"/>
                  </a:cubicBezTo>
                  <a:cubicBezTo>
                    <a:pt x="121139" y="1107843"/>
                    <a:pt x="321878" y="1343330"/>
                    <a:pt x="588359" y="1396689"/>
                  </a:cubicBezTo>
                  <a:cubicBezTo>
                    <a:pt x="539419" y="1410034"/>
                    <a:pt x="487928" y="1417187"/>
                    <a:pt x="434797" y="1417187"/>
                  </a:cubicBezTo>
                  <a:cubicBezTo>
                    <a:pt x="397326" y="1417187"/>
                    <a:pt x="360826" y="1413501"/>
                    <a:pt x="325345" y="1406681"/>
                  </a:cubicBezTo>
                  <a:cubicBezTo>
                    <a:pt x="399479" y="1638072"/>
                    <a:pt x="614467" y="1806455"/>
                    <a:pt x="869366" y="1811170"/>
                  </a:cubicBezTo>
                  <a:cubicBezTo>
                    <a:pt x="670046" y="1967399"/>
                    <a:pt x="418957" y="2060439"/>
                    <a:pt x="146066" y="2060439"/>
                  </a:cubicBezTo>
                  <a:cubicBezTo>
                    <a:pt x="99117" y="2060439"/>
                    <a:pt x="52731" y="2057772"/>
                    <a:pt x="7144" y="2052381"/>
                  </a:cubicBezTo>
                  <a:cubicBezTo>
                    <a:pt x="264880" y="2217582"/>
                    <a:pt x="570929" y="2313975"/>
                    <a:pt x="899846" y="2313975"/>
                  </a:cubicBezTo>
                </a:path>
              </a:pathLst>
            </a:custGeom>
            <a:solidFill>
              <a:srgbClr val="0078D7"/>
            </a:solid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AF4B4FD7-E1C1-4A65-93B9-F4663AD19755}"/>
                </a:ext>
              </a:extLst>
            </p:cNvPr>
            <p:cNvSpPr/>
            <p:nvPr/>
          </p:nvSpPr>
          <p:spPr>
            <a:xfrm>
              <a:off x="4428274" y="5525808"/>
              <a:ext cx="159737" cy="254938"/>
            </a:xfrm>
            <a:custGeom>
              <a:avLst/>
              <a:gdLst>
                <a:gd name="connsiteX0" fmla="*/ 347272 w 3324225"/>
                <a:gd name="connsiteY0" fmla="*/ 4975908 h 5305425"/>
                <a:gd name="connsiteX1" fmla="*/ 692315 w 3324225"/>
                <a:gd name="connsiteY1" fmla="*/ 5160407 h 5305425"/>
                <a:gd name="connsiteX2" fmla="*/ 1080259 w 3324225"/>
                <a:gd name="connsiteY2" fmla="*/ 5266906 h 5305425"/>
                <a:gd name="connsiteX3" fmla="*/ 1460268 w 3324225"/>
                <a:gd name="connsiteY3" fmla="*/ 5298739 h 5305425"/>
                <a:gd name="connsiteX4" fmla="*/ 2795940 w 3324225"/>
                <a:gd name="connsiteY4" fmla="*/ 4882182 h 5305425"/>
                <a:gd name="connsiteX5" fmla="*/ 3241177 w 3324225"/>
                <a:gd name="connsiteY5" fmla="*/ 3985403 h 5305425"/>
                <a:gd name="connsiteX6" fmla="*/ 3188713 w 3324225"/>
                <a:gd name="connsiteY6" fmla="*/ 3646713 h 5305425"/>
                <a:gd name="connsiteX7" fmla="*/ 3051962 w 3324225"/>
                <a:gd name="connsiteY7" fmla="*/ 3376413 h 5305425"/>
                <a:gd name="connsiteX8" fmla="*/ 2865949 w 3324225"/>
                <a:gd name="connsiteY8" fmla="*/ 3166558 h 5305425"/>
                <a:gd name="connsiteX9" fmla="*/ 2662447 w 3324225"/>
                <a:gd name="connsiteY9" fmla="*/ 2990107 h 5305425"/>
                <a:gd name="connsiteX10" fmla="*/ 2476433 w 3324225"/>
                <a:gd name="connsiteY10" fmla="*/ 2837440 h 5305425"/>
                <a:gd name="connsiteX11" fmla="*/ 2339683 w 3324225"/>
                <a:gd name="connsiteY11" fmla="*/ 2684774 h 5305425"/>
                <a:gd name="connsiteX12" fmla="*/ 2287219 w 3324225"/>
                <a:gd name="connsiteY12" fmla="*/ 2522611 h 5305425"/>
                <a:gd name="connsiteX13" fmla="*/ 2360381 w 3324225"/>
                <a:gd name="connsiteY13" fmla="*/ 2307974 h 5305425"/>
                <a:gd name="connsiteX14" fmla="*/ 2538470 w 3324225"/>
                <a:gd name="connsiteY14" fmla="*/ 2113969 h 5305425"/>
                <a:gd name="connsiteX15" fmla="*/ 2748382 w 3324225"/>
                <a:gd name="connsiteY15" fmla="*/ 1908896 h 5305425"/>
                <a:gd name="connsiteX16" fmla="*/ 2926471 w 3324225"/>
                <a:gd name="connsiteY16" fmla="*/ 1614754 h 5305425"/>
                <a:gd name="connsiteX17" fmla="*/ 2999623 w 3324225"/>
                <a:gd name="connsiteY17" fmla="*/ 1196559 h 5305425"/>
                <a:gd name="connsiteX18" fmla="*/ 2875578 w 3324225"/>
                <a:gd name="connsiteY18" fmla="*/ 659101 h 5305425"/>
                <a:gd name="connsiteX19" fmla="*/ 2620080 w 3324225"/>
                <a:gd name="connsiteY19" fmla="*/ 326831 h 5305425"/>
                <a:gd name="connsiteX20" fmla="*/ 2642349 w 3324225"/>
                <a:gd name="connsiteY20" fmla="*/ 258394 h 5305425"/>
                <a:gd name="connsiteX21" fmla="*/ 2838498 w 3324225"/>
                <a:gd name="connsiteY21" fmla="*/ 258394 h 5305425"/>
                <a:gd name="connsiteX22" fmla="*/ 3055715 w 3324225"/>
                <a:gd name="connsiteY22" fmla="*/ 199511 h 5305425"/>
                <a:gd name="connsiteX23" fmla="*/ 3283811 w 3324225"/>
                <a:gd name="connsiteY23" fmla="*/ 66018 h 5305425"/>
                <a:gd name="connsiteX24" fmla="*/ 3267827 w 3324225"/>
                <a:gd name="connsiteY24" fmla="*/ 7144 h 5305425"/>
                <a:gd name="connsiteX25" fmla="*/ 1994697 w 3324225"/>
                <a:gd name="connsiteY25" fmla="*/ 7144 h 5305425"/>
                <a:gd name="connsiteX26" fmla="*/ 1399994 w 3324225"/>
                <a:gd name="connsiteY26" fmla="*/ 70742 h 5305425"/>
                <a:gd name="connsiteX27" fmla="*/ 655882 w 3324225"/>
                <a:gd name="connsiteY27" fmla="*/ 520770 h 5305425"/>
                <a:gd name="connsiteX28" fmla="*/ 353749 w 3324225"/>
                <a:gd name="connsiteY28" fmla="*/ 1317346 h 5305425"/>
                <a:gd name="connsiteX29" fmla="*/ 692429 w 3324225"/>
                <a:gd name="connsiteY29" fmla="*/ 2099691 h 5305425"/>
                <a:gd name="connsiteX30" fmla="*/ 1504922 w 3324225"/>
                <a:gd name="connsiteY30" fmla="*/ 2411330 h 5305425"/>
                <a:gd name="connsiteX31" fmla="*/ 1616440 w 3324225"/>
                <a:gd name="connsiteY31" fmla="*/ 2406777 h 5305425"/>
                <a:gd name="connsiteX32" fmla="*/ 1717224 w 3324225"/>
                <a:gd name="connsiteY32" fmla="*/ 2429923 h 5305425"/>
                <a:gd name="connsiteX33" fmla="*/ 1705213 w 3324225"/>
                <a:gd name="connsiteY33" fmla="*/ 2463851 h 5305425"/>
                <a:gd name="connsiteX34" fmla="*/ 1679801 w 3324225"/>
                <a:gd name="connsiteY34" fmla="*/ 2532231 h 5305425"/>
                <a:gd name="connsiteX35" fmla="*/ 1663884 w 3324225"/>
                <a:gd name="connsiteY35" fmla="*/ 2594191 h 5305425"/>
                <a:gd name="connsiteX36" fmla="*/ 1657531 w 3324225"/>
                <a:gd name="connsiteY36" fmla="*/ 2668924 h 5305425"/>
                <a:gd name="connsiteX37" fmla="*/ 1793358 w 3324225"/>
                <a:gd name="connsiteY37" fmla="*/ 3047943 h 5305425"/>
                <a:gd name="connsiteX38" fmla="*/ 1744618 w 3324225"/>
                <a:gd name="connsiteY38" fmla="*/ 3147622 h 5305425"/>
                <a:gd name="connsiteX39" fmla="*/ 1384078 w 3324225"/>
                <a:gd name="connsiteY39" fmla="*/ 3185694 h 5305425"/>
                <a:gd name="connsiteX40" fmla="*/ 891159 w 3324225"/>
                <a:gd name="connsiteY40" fmla="*/ 3300232 h 5305425"/>
                <a:gd name="connsiteX41" fmla="*/ 430063 w 3324225"/>
                <a:gd name="connsiteY41" fmla="*/ 3526003 h 5305425"/>
                <a:gd name="connsiteX42" fmla="*/ 124778 w 3324225"/>
                <a:gd name="connsiteY42" fmla="*/ 3877399 h 5305425"/>
                <a:gd name="connsiteX43" fmla="*/ 7144 w 3324225"/>
                <a:gd name="connsiteY43" fmla="*/ 4306662 h 5305425"/>
                <a:gd name="connsiteX44" fmla="*/ 102575 w 3324225"/>
                <a:gd name="connsiteY44" fmla="*/ 4693082 h 5305425"/>
                <a:gd name="connsiteX45" fmla="*/ 347272 w 3324225"/>
                <a:gd name="connsiteY45" fmla="*/ 4975908 h 5305425"/>
                <a:gd name="connsiteX46" fmla="*/ 1517561 w 3324225"/>
                <a:gd name="connsiteY46" fmla="*/ 2137677 h 5305425"/>
                <a:gd name="connsiteX47" fmla="*/ 1269521 w 3324225"/>
                <a:gd name="connsiteY47" fmla="*/ 1923040 h 5305425"/>
                <a:gd name="connsiteX48" fmla="*/ 1091432 w 3324225"/>
                <a:gd name="connsiteY48" fmla="*/ 1625689 h 5305425"/>
                <a:gd name="connsiteX49" fmla="*/ 978522 w 3324225"/>
                <a:gd name="connsiteY49" fmla="*/ 1294933 h 5305425"/>
                <a:gd name="connsiteX50" fmla="*/ 941975 w 3324225"/>
                <a:gd name="connsiteY50" fmla="*/ 980094 h 5305425"/>
                <a:gd name="connsiteX51" fmla="*/ 1104148 w 3324225"/>
                <a:gd name="connsiteY51" fmla="*/ 455400 h 5305425"/>
                <a:gd name="connsiteX52" fmla="*/ 1562100 w 3324225"/>
                <a:gd name="connsiteY52" fmla="*/ 235991 h 5305425"/>
                <a:gd name="connsiteX53" fmla="*/ 1942110 w 3324225"/>
                <a:gd name="connsiteY53" fmla="*/ 366446 h 5305425"/>
                <a:gd name="connsiteX54" fmla="*/ 2209210 w 3324225"/>
                <a:gd name="connsiteY54" fmla="*/ 697144 h 5305425"/>
                <a:gd name="connsiteX55" fmla="*/ 2358676 w 3324225"/>
                <a:gd name="connsiteY55" fmla="*/ 1112196 h 5305425"/>
                <a:gd name="connsiteX56" fmla="*/ 2411140 w 3324225"/>
                <a:gd name="connsiteY56" fmla="*/ 1517676 h 5305425"/>
                <a:gd name="connsiteX57" fmla="*/ 2331625 w 3324225"/>
                <a:gd name="connsiteY57" fmla="*/ 1927650 h 5305425"/>
                <a:gd name="connsiteX58" fmla="*/ 2192827 w 3324225"/>
                <a:gd name="connsiteY58" fmla="*/ 2112388 h 5305425"/>
                <a:gd name="connsiteX59" fmla="*/ 1825990 w 3324225"/>
                <a:gd name="connsiteY59" fmla="*/ 2220459 h 5305425"/>
                <a:gd name="connsiteX60" fmla="*/ 1517561 w 3324225"/>
                <a:gd name="connsiteY60" fmla="*/ 2137677 h 5305425"/>
                <a:gd name="connsiteX61" fmla="*/ 681180 w 3324225"/>
                <a:gd name="connsiteY61" fmla="*/ 3820011 h 5305425"/>
                <a:gd name="connsiteX62" fmla="*/ 900598 w 3324225"/>
                <a:gd name="connsiteY62" fmla="*/ 3581476 h 5305425"/>
                <a:gd name="connsiteX63" fmla="*/ 1212228 w 3324225"/>
                <a:gd name="connsiteY63" fmla="*/ 3435220 h 5305425"/>
                <a:gd name="connsiteX64" fmla="*/ 1555690 w 3324225"/>
                <a:gd name="connsiteY64" fmla="*/ 3355705 h 5305425"/>
                <a:gd name="connsiteX65" fmla="*/ 1892799 w 3324225"/>
                <a:gd name="connsiteY65" fmla="*/ 3333379 h 5305425"/>
                <a:gd name="connsiteX66" fmla="*/ 1972428 w 3324225"/>
                <a:gd name="connsiteY66" fmla="*/ 3334541 h 5305425"/>
                <a:gd name="connsiteX67" fmla="*/ 2100386 w 3324225"/>
                <a:gd name="connsiteY67" fmla="*/ 3373012 h 5305425"/>
                <a:gd name="connsiteX68" fmla="*/ 2148821 w 3324225"/>
                <a:gd name="connsiteY68" fmla="*/ 3406540 h 5305425"/>
                <a:gd name="connsiteX69" fmla="*/ 2253748 w 3324225"/>
                <a:gd name="connsiteY69" fmla="*/ 3479644 h 5305425"/>
                <a:gd name="connsiteX70" fmla="*/ 2352323 w 3324225"/>
                <a:gd name="connsiteY70" fmla="*/ 3552806 h 5305425"/>
                <a:gd name="connsiteX71" fmla="*/ 2454107 w 3324225"/>
                <a:gd name="connsiteY71" fmla="*/ 3633950 h 5305425"/>
                <a:gd name="connsiteX72" fmla="*/ 2541546 w 3324225"/>
                <a:gd name="connsiteY72" fmla="*/ 3715036 h 5305425"/>
                <a:gd name="connsiteX73" fmla="*/ 2625843 w 3324225"/>
                <a:gd name="connsiteY73" fmla="*/ 3808895 h 5305425"/>
                <a:gd name="connsiteX74" fmla="*/ 2692641 w 3324225"/>
                <a:gd name="connsiteY74" fmla="*/ 3905841 h 5305425"/>
                <a:gd name="connsiteX75" fmla="*/ 2748325 w 3324225"/>
                <a:gd name="connsiteY75" fmla="*/ 4015597 h 5305425"/>
                <a:gd name="connsiteX76" fmla="*/ 2778519 w 3324225"/>
                <a:gd name="connsiteY76" fmla="*/ 4130088 h 5305425"/>
                <a:gd name="connsiteX77" fmla="*/ 2792863 w 3324225"/>
                <a:gd name="connsiteY77" fmla="*/ 4258809 h 5305425"/>
                <a:gd name="connsiteX78" fmla="*/ 2705424 w 3324225"/>
                <a:gd name="connsiteY78" fmla="*/ 4608624 h 5305425"/>
                <a:gd name="connsiteX79" fmla="*/ 2468509 w 3324225"/>
                <a:gd name="connsiteY79" fmla="*/ 4842444 h 5305425"/>
                <a:gd name="connsiteX80" fmla="*/ 2148888 w 3324225"/>
                <a:gd name="connsiteY80" fmla="*/ 4966431 h 5305425"/>
                <a:gd name="connsiteX81" fmla="*/ 1791138 w 3324225"/>
                <a:gd name="connsiteY81" fmla="*/ 5006188 h 5305425"/>
                <a:gd name="connsiteX82" fmla="*/ 1387288 w 3324225"/>
                <a:gd name="connsiteY82" fmla="*/ 4958506 h 5305425"/>
                <a:gd name="connsiteX83" fmla="*/ 1004126 w 3324225"/>
                <a:gd name="connsiteY83" fmla="*/ 4813831 h 5305425"/>
                <a:gd name="connsiteX84" fmla="*/ 708346 w 3324225"/>
                <a:gd name="connsiteY84" fmla="*/ 4546673 h 5305425"/>
                <a:gd name="connsiteX85" fmla="*/ 595436 w 3324225"/>
                <a:gd name="connsiteY85" fmla="*/ 4160311 h 5305425"/>
                <a:gd name="connsiteX86" fmla="*/ 681180 w 3324225"/>
                <a:gd name="connsiteY86" fmla="*/ 3820011 h 53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24225" h="5305425">
                  <a:moveTo>
                    <a:pt x="347272" y="4975908"/>
                  </a:moveTo>
                  <a:cubicBezTo>
                    <a:pt x="446894" y="5049069"/>
                    <a:pt x="561908" y="5110506"/>
                    <a:pt x="692315" y="5160407"/>
                  </a:cubicBezTo>
                  <a:cubicBezTo>
                    <a:pt x="822712" y="5210127"/>
                    <a:pt x="952014" y="5245684"/>
                    <a:pt x="1080259" y="5266906"/>
                  </a:cubicBezTo>
                  <a:cubicBezTo>
                    <a:pt x="1208503" y="5288071"/>
                    <a:pt x="1335177" y="5298739"/>
                    <a:pt x="1460268" y="5298739"/>
                  </a:cubicBezTo>
                  <a:cubicBezTo>
                    <a:pt x="2028396" y="5298739"/>
                    <a:pt x="2473633" y="5159883"/>
                    <a:pt x="2795940" y="4882182"/>
                  </a:cubicBezTo>
                  <a:cubicBezTo>
                    <a:pt x="3092701" y="4623473"/>
                    <a:pt x="3241177" y="4324607"/>
                    <a:pt x="3241177" y="3985403"/>
                  </a:cubicBezTo>
                  <a:cubicBezTo>
                    <a:pt x="3241177" y="3864616"/>
                    <a:pt x="3223689" y="3751650"/>
                    <a:pt x="3188713" y="3646713"/>
                  </a:cubicBezTo>
                  <a:cubicBezTo>
                    <a:pt x="3153737" y="3541786"/>
                    <a:pt x="3108084" y="3451660"/>
                    <a:pt x="3051962" y="3376413"/>
                  </a:cubicBezTo>
                  <a:cubicBezTo>
                    <a:pt x="2995765" y="3301213"/>
                    <a:pt x="2933738" y="3231261"/>
                    <a:pt x="2865949" y="3166558"/>
                  </a:cubicBezTo>
                  <a:cubicBezTo>
                    <a:pt x="2798102" y="3101912"/>
                    <a:pt x="2730256" y="3043095"/>
                    <a:pt x="2662447" y="2990107"/>
                  </a:cubicBezTo>
                  <a:cubicBezTo>
                    <a:pt x="2594591" y="2937129"/>
                    <a:pt x="2532574" y="2886294"/>
                    <a:pt x="2476433" y="2837440"/>
                  </a:cubicBezTo>
                  <a:cubicBezTo>
                    <a:pt x="2420236" y="2788711"/>
                    <a:pt x="2374649" y="2737819"/>
                    <a:pt x="2339683" y="2684774"/>
                  </a:cubicBezTo>
                  <a:cubicBezTo>
                    <a:pt x="2304707" y="2631843"/>
                    <a:pt x="2287219" y="2577751"/>
                    <a:pt x="2287219" y="2522611"/>
                  </a:cubicBezTo>
                  <a:cubicBezTo>
                    <a:pt x="2287219" y="2446249"/>
                    <a:pt x="2311594" y="2374725"/>
                    <a:pt x="2360381" y="2307974"/>
                  </a:cubicBezTo>
                  <a:cubicBezTo>
                    <a:pt x="2409120" y="2241223"/>
                    <a:pt x="2468518" y="2176520"/>
                    <a:pt x="2538470" y="2113969"/>
                  </a:cubicBezTo>
                  <a:cubicBezTo>
                    <a:pt x="2608421" y="2051475"/>
                    <a:pt x="2678373" y="1983105"/>
                    <a:pt x="2748382" y="1908896"/>
                  </a:cubicBezTo>
                  <a:cubicBezTo>
                    <a:pt x="2818333" y="1834687"/>
                    <a:pt x="2877674" y="1736646"/>
                    <a:pt x="2926471" y="1614754"/>
                  </a:cubicBezTo>
                  <a:cubicBezTo>
                    <a:pt x="2975191" y="1492806"/>
                    <a:pt x="2999623" y="1353426"/>
                    <a:pt x="2999623" y="1196559"/>
                  </a:cubicBezTo>
                  <a:cubicBezTo>
                    <a:pt x="2999623" y="1010022"/>
                    <a:pt x="2958303" y="830828"/>
                    <a:pt x="2875578" y="659101"/>
                  </a:cubicBezTo>
                  <a:cubicBezTo>
                    <a:pt x="2811047" y="525085"/>
                    <a:pt x="2725893" y="414328"/>
                    <a:pt x="2620080" y="326831"/>
                  </a:cubicBezTo>
                  <a:cubicBezTo>
                    <a:pt x="2570474" y="285788"/>
                    <a:pt x="2577998" y="258394"/>
                    <a:pt x="2642349" y="258394"/>
                  </a:cubicBezTo>
                  <a:lnTo>
                    <a:pt x="2838498" y="258394"/>
                  </a:lnTo>
                  <a:cubicBezTo>
                    <a:pt x="2902925" y="258394"/>
                    <a:pt x="3000146" y="232039"/>
                    <a:pt x="3055715" y="199511"/>
                  </a:cubicBezTo>
                  <a:lnTo>
                    <a:pt x="3283811" y="66018"/>
                  </a:lnTo>
                  <a:cubicBezTo>
                    <a:pt x="3339360" y="33490"/>
                    <a:pt x="3332255" y="7144"/>
                    <a:pt x="3267827" y="7144"/>
                  </a:cubicBezTo>
                  <a:lnTo>
                    <a:pt x="1994697" y="7144"/>
                  </a:lnTo>
                  <a:cubicBezTo>
                    <a:pt x="1797549" y="7144"/>
                    <a:pt x="1599238" y="28365"/>
                    <a:pt x="1399994" y="70742"/>
                  </a:cubicBezTo>
                  <a:cubicBezTo>
                    <a:pt x="1105262" y="136436"/>
                    <a:pt x="857279" y="286541"/>
                    <a:pt x="655882" y="520770"/>
                  </a:cubicBezTo>
                  <a:cubicBezTo>
                    <a:pt x="454428" y="755047"/>
                    <a:pt x="353749" y="1020575"/>
                    <a:pt x="353749" y="1317346"/>
                  </a:cubicBezTo>
                  <a:cubicBezTo>
                    <a:pt x="353749" y="1631137"/>
                    <a:pt x="466658" y="1891941"/>
                    <a:pt x="692429" y="2099691"/>
                  </a:cubicBezTo>
                  <a:cubicBezTo>
                    <a:pt x="918200" y="2307450"/>
                    <a:pt x="1189025" y="2411330"/>
                    <a:pt x="1504922" y="2411330"/>
                  </a:cubicBezTo>
                  <a:cubicBezTo>
                    <a:pt x="1539078" y="2411330"/>
                    <a:pt x="1576207" y="2409816"/>
                    <a:pt x="1616440" y="2406777"/>
                  </a:cubicBezTo>
                  <a:cubicBezTo>
                    <a:pt x="1677943" y="2402119"/>
                    <a:pt x="1723463" y="2411035"/>
                    <a:pt x="1717224" y="2429923"/>
                  </a:cubicBezTo>
                  <a:cubicBezTo>
                    <a:pt x="1713843" y="2440124"/>
                    <a:pt x="1709823" y="2451430"/>
                    <a:pt x="1705213" y="2463851"/>
                  </a:cubicBezTo>
                  <a:cubicBezTo>
                    <a:pt x="1694602" y="2492474"/>
                    <a:pt x="1686154" y="2515267"/>
                    <a:pt x="1679801" y="2532231"/>
                  </a:cubicBezTo>
                  <a:cubicBezTo>
                    <a:pt x="1673447" y="2549195"/>
                    <a:pt x="1668142" y="2569893"/>
                    <a:pt x="1663884" y="2594191"/>
                  </a:cubicBezTo>
                  <a:cubicBezTo>
                    <a:pt x="1659569" y="2618613"/>
                    <a:pt x="1657531" y="2643502"/>
                    <a:pt x="1657531" y="2668924"/>
                  </a:cubicBezTo>
                  <a:cubicBezTo>
                    <a:pt x="1657531" y="2783234"/>
                    <a:pt x="1702765" y="2909554"/>
                    <a:pt x="1793358" y="3047943"/>
                  </a:cubicBezTo>
                  <a:cubicBezTo>
                    <a:pt x="1828619" y="3101807"/>
                    <a:pt x="1808855" y="3144012"/>
                    <a:pt x="1744618" y="3147622"/>
                  </a:cubicBezTo>
                  <a:cubicBezTo>
                    <a:pt x="1623193" y="3154566"/>
                    <a:pt x="1503055" y="3167215"/>
                    <a:pt x="1384078" y="3185694"/>
                  </a:cubicBezTo>
                  <a:cubicBezTo>
                    <a:pt x="1227153" y="3210106"/>
                    <a:pt x="1062885" y="3248292"/>
                    <a:pt x="891159" y="3300232"/>
                  </a:cubicBezTo>
                  <a:cubicBezTo>
                    <a:pt x="719423" y="3352171"/>
                    <a:pt x="565709" y="3427428"/>
                    <a:pt x="430063" y="3526003"/>
                  </a:cubicBezTo>
                  <a:cubicBezTo>
                    <a:pt x="294351" y="3624577"/>
                    <a:pt x="192576" y="3741734"/>
                    <a:pt x="124778" y="3877399"/>
                  </a:cubicBezTo>
                  <a:cubicBezTo>
                    <a:pt x="46320" y="4034371"/>
                    <a:pt x="7144" y="4177427"/>
                    <a:pt x="7144" y="4306662"/>
                  </a:cubicBezTo>
                  <a:cubicBezTo>
                    <a:pt x="7144" y="4448775"/>
                    <a:pt x="38976" y="4577496"/>
                    <a:pt x="102575" y="4693082"/>
                  </a:cubicBezTo>
                  <a:cubicBezTo>
                    <a:pt x="166040" y="4808430"/>
                    <a:pt x="247593" y="4902746"/>
                    <a:pt x="347272" y="4975908"/>
                  </a:cubicBezTo>
                  <a:close/>
                  <a:moveTo>
                    <a:pt x="1517561" y="2137677"/>
                  </a:moveTo>
                  <a:cubicBezTo>
                    <a:pt x="1420035" y="2082584"/>
                    <a:pt x="1337320" y="2011004"/>
                    <a:pt x="1269521" y="1923040"/>
                  </a:cubicBezTo>
                  <a:cubicBezTo>
                    <a:pt x="1201665" y="1835077"/>
                    <a:pt x="1142324" y="1735979"/>
                    <a:pt x="1091432" y="1625689"/>
                  </a:cubicBezTo>
                  <a:cubicBezTo>
                    <a:pt x="1040540" y="1515456"/>
                    <a:pt x="1002887" y="1405166"/>
                    <a:pt x="978522" y="1294933"/>
                  </a:cubicBezTo>
                  <a:cubicBezTo>
                    <a:pt x="954148" y="1184758"/>
                    <a:pt x="941975" y="1079773"/>
                    <a:pt x="941975" y="980094"/>
                  </a:cubicBezTo>
                  <a:cubicBezTo>
                    <a:pt x="941975" y="776535"/>
                    <a:pt x="996067" y="601656"/>
                    <a:pt x="1104148" y="455400"/>
                  </a:cubicBezTo>
                  <a:cubicBezTo>
                    <a:pt x="1212285" y="309143"/>
                    <a:pt x="1364894" y="235991"/>
                    <a:pt x="1562100" y="235991"/>
                  </a:cubicBezTo>
                  <a:cubicBezTo>
                    <a:pt x="1702003" y="235991"/>
                    <a:pt x="1828676" y="279473"/>
                    <a:pt x="1942110" y="366446"/>
                  </a:cubicBezTo>
                  <a:cubicBezTo>
                    <a:pt x="2055486" y="453419"/>
                    <a:pt x="2144506" y="563594"/>
                    <a:pt x="2209210" y="697144"/>
                  </a:cubicBezTo>
                  <a:cubicBezTo>
                    <a:pt x="2273856" y="830752"/>
                    <a:pt x="2323700" y="969083"/>
                    <a:pt x="2358676" y="1112196"/>
                  </a:cubicBezTo>
                  <a:cubicBezTo>
                    <a:pt x="2393652" y="1255300"/>
                    <a:pt x="2411140" y="1390422"/>
                    <a:pt x="2411140" y="1517676"/>
                  </a:cubicBezTo>
                  <a:cubicBezTo>
                    <a:pt x="2411140" y="1678448"/>
                    <a:pt x="2384613" y="1815094"/>
                    <a:pt x="2331625" y="1927650"/>
                  </a:cubicBezTo>
                  <a:cubicBezTo>
                    <a:pt x="2304231" y="1985886"/>
                    <a:pt x="2243138" y="2072278"/>
                    <a:pt x="2192827" y="2112388"/>
                  </a:cubicBezTo>
                  <a:cubicBezTo>
                    <a:pt x="2102415" y="2184435"/>
                    <a:pt x="1980114" y="2220459"/>
                    <a:pt x="1825990" y="2220459"/>
                  </a:cubicBezTo>
                  <a:cubicBezTo>
                    <a:pt x="1717920" y="2220392"/>
                    <a:pt x="1615031" y="2192884"/>
                    <a:pt x="1517561" y="2137677"/>
                  </a:cubicBezTo>
                  <a:close/>
                  <a:moveTo>
                    <a:pt x="681180" y="3820011"/>
                  </a:moveTo>
                  <a:cubicBezTo>
                    <a:pt x="738426" y="3720389"/>
                    <a:pt x="811578" y="3640874"/>
                    <a:pt x="900598" y="3581476"/>
                  </a:cubicBezTo>
                  <a:cubicBezTo>
                    <a:pt x="989609" y="3522136"/>
                    <a:pt x="1093489" y="3473339"/>
                    <a:pt x="1212228" y="3435220"/>
                  </a:cubicBezTo>
                  <a:cubicBezTo>
                    <a:pt x="1330909" y="3397034"/>
                    <a:pt x="1445400" y="3370574"/>
                    <a:pt x="1555690" y="3355705"/>
                  </a:cubicBezTo>
                  <a:cubicBezTo>
                    <a:pt x="1665923" y="3340837"/>
                    <a:pt x="1778318" y="3333379"/>
                    <a:pt x="1892799" y="3333379"/>
                  </a:cubicBezTo>
                  <a:cubicBezTo>
                    <a:pt x="1922412" y="3333379"/>
                    <a:pt x="1948939" y="3333788"/>
                    <a:pt x="1972428" y="3334541"/>
                  </a:cubicBezTo>
                  <a:cubicBezTo>
                    <a:pt x="2016385" y="3335998"/>
                    <a:pt x="2073631" y="3354543"/>
                    <a:pt x="2100386" y="3373012"/>
                  </a:cubicBezTo>
                  <a:cubicBezTo>
                    <a:pt x="2113969" y="3382394"/>
                    <a:pt x="2130114" y="3393596"/>
                    <a:pt x="2148821" y="3406540"/>
                  </a:cubicBezTo>
                  <a:cubicBezTo>
                    <a:pt x="2200761" y="3442621"/>
                    <a:pt x="2235737" y="3466995"/>
                    <a:pt x="2253748" y="3479644"/>
                  </a:cubicBezTo>
                  <a:cubicBezTo>
                    <a:pt x="2271703" y="3492351"/>
                    <a:pt x="2304641" y="3516773"/>
                    <a:pt x="2352323" y="3552806"/>
                  </a:cubicBezTo>
                  <a:cubicBezTo>
                    <a:pt x="2400005" y="3588887"/>
                    <a:pt x="2433933" y="3615938"/>
                    <a:pt x="2454107" y="3633950"/>
                  </a:cubicBezTo>
                  <a:cubicBezTo>
                    <a:pt x="2474214" y="3651971"/>
                    <a:pt x="2503418" y="3679003"/>
                    <a:pt x="2541546" y="3715036"/>
                  </a:cubicBezTo>
                  <a:cubicBezTo>
                    <a:pt x="2579732" y="3751117"/>
                    <a:pt x="2607774" y="3782359"/>
                    <a:pt x="2625843" y="3808895"/>
                  </a:cubicBezTo>
                  <a:cubicBezTo>
                    <a:pt x="2643797" y="3835413"/>
                    <a:pt x="2666076" y="3867712"/>
                    <a:pt x="2692641" y="3905841"/>
                  </a:cubicBezTo>
                  <a:cubicBezTo>
                    <a:pt x="2719111" y="3944026"/>
                    <a:pt x="2737647" y="3980574"/>
                    <a:pt x="2748325" y="4015597"/>
                  </a:cubicBezTo>
                  <a:cubicBezTo>
                    <a:pt x="2758869" y="4050573"/>
                    <a:pt x="2769013" y="4088701"/>
                    <a:pt x="2778519" y="4130088"/>
                  </a:cubicBezTo>
                  <a:cubicBezTo>
                    <a:pt x="2788082" y="4171426"/>
                    <a:pt x="2792863" y="4214384"/>
                    <a:pt x="2792863" y="4258809"/>
                  </a:cubicBezTo>
                  <a:cubicBezTo>
                    <a:pt x="2792863" y="4392406"/>
                    <a:pt x="2763660" y="4509002"/>
                    <a:pt x="2705424" y="4608624"/>
                  </a:cubicBezTo>
                  <a:cubicBezTo>
                    <a:pt x="2647074" y="4708246"/>
                    <a:pt x="2568140" y="4786189"/>
                    <a:pt x="2468509" y="4842444"/>
                  </a:cubicBezTo>
                  <a:cubicBezTo>
                    <a:pt x="2368829" y="4898584"/>
                    <a:pt x="2262330" y="4939903"/>
                    <a:pt x="2148888" y="4966431"/>
                  </a:cubicBezTo>
                  <a:cubicBezTo>
                    <a:pt x="2035445" y="4992957"/>
                    <a:pt x="1916182" y="5006188"/>
                    <a:pt x="1791138" y="5006188"/>
                  </a:cubicBezTo>
                  <a:cubicBezTo>
                    <a:pt x="1655436" y="5006188"/>
                    <a:pt x="1520838" y="4990272"/>
                    <a:pt x="1387288" y="4958506"/>
                  </a:cubicBezTo>
                  <a:cubicBezTo>
                    <a:pt x="1253738" y="4926673"/>
                    <a:pt x="1125960" y="4878534"/>
                    <a:pt x="1004126" y="4813831"/>
                  </a:cubicBezTo>
                  <a:cubicBezTo>
                    <a:pt x="882177" y="4749118"/>
                    <a:pt x="783603" y="4660107"/>
                    <a:pt x="708346" y="4546673"/>
                  </a:cubicBezTo>
                  <a:cubicBezTo>
                    <a:pt x="633089" y="4433231"/>
                    <a:pt x="595436" y="4304519"/>
                    <a:pt x="595436" y="4160311"/>
                  </a:cubicBezTo>
                  <a:cubicBezTo>
                    <a:pt x="595313" y="4033019"/>
                    <a:pt x="623935" y="3919690"/>
                    <a:pt x="681180" y="3820011"/>
                  </a:cubicBezTo>
                  <a:close/>
                </a:path>
              </a:pathLst>
            </a:custGeom>
            <a:solidFill>
              <a:srgbClr val="0078D7"/>
            </a:solid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1E39191D-1322-4AFC-ACA0-F591ACDE6200}"/>
                </a:ext>
              </a:extLst>
            </p:cNvPr>
            <p:cNvSpPr/>
            <p:nvPr/>
          </p:nvSpPr>
          <p:spPr>
            <a:xfrm>
              <a:off x="4728816" y="5489461"/>
              <a:ext cx="278394" cy="281223"/>
            </a:xfrm>
            <a:custGeom>
              <a:avLst/>
              <a:gdLst>
                <a:gd name="connsiteX0" fmla="*/ 3235617 w 6930288"/>
                <a:gd name="connsiteY0" fmla="*/ 2621555 h 7000716"/>
                <a:gd name="connsiteX1" fmla="*/ 3305956 w 6930288"/>
                <a:gd name="connsiteY1" fmla="*/ 2703189 h 7000716"/>
                <a:gd name="connsiteX2" fmla="*/ 3365189 w 6930288"/>
                <a:gd name="connsiteY2" fmla="*/ 2784822 h 7000716"/>
                <a:gd name="connsiteX3" fmla="*/ 3365189 w 6930288"/>
                <a:gd name="connsiteY3" fmla="*/ 3842350 h 7000716"/>
                <a:gd name="connsiteX4" fmla="*/ 3335573 w 6930288"/>
                <a:gd name="connsiteY4" fmla="*/ 4925852 h 7000716"/>
                <a:gd name="connsiteX5" fmla="*/ 3093088 w 6930288"/>
                <a:gd name="connsiteY5" fmla="*/ 4821955 h 7000716"/>
                <a:gd name="connsiteX6" fmla="*/ 2091679 w 6930288"/>
                <a:gd name="connsiteY6" fmla="*/ 4176307 h 7000716"/>
                <a:gd name="connsiteX7" fmla="*/ 2093530 w 6930288"/>
                <a:gd name="connsiteY7" fmla="*/ 4052001 h 7000716"/>
                <a:gd name="connsiteX8" fmla="*/ 2056509 w 6930288"/>
                <a:gd name="connsiteY8" fmla="*/ 3853482 h 7000716"/>
                <a:gd name="connsiteX9" fmla="*/ 2015786 w 6930288"/>
                <a:gd name="connsiteY9" fmla="*/ 3732887 h 7000716"/>
                <a:gd name="connsiteX10" fmla="*/ 3235617 w 6930288"/>
                <a:gd name="connsiteY10" fmla="*/ 2621555 h 7000716"/>
                <a:gd name="connsiteX11" fmla="*/ 3809437 w 6930288"/>
                <a:gd name="connsiteY11" fmla="*/ 2619699 h 7000716"/>
                <a:gd name="connsiteX12" fmla="*/ 4438787 w 6930288"/>
                <a:gd name="connsiteY12" fmla="*/ 3308021 h 7000716"/>
                <a:gd name="connsiteX13" fmla="*/ 4842312 w 6930288"/>
                <a:gd name="connsiteY13" fmla="*/ 3788547 h 7000716"/>
                <a:gd name="connsiteX14" fmla="*/ 4836759 w 6930288"/>
                <a:gd name="connsiteY14" fmla="*/ 3944393 h 7000716"/>
                <a:gd name="connsiteX15" fmla="*/ 4821951 w 6930288"/>
                <a:gd name="connsiteY15" fmla="*/ 4141056 h 7000716"/>
                <a:gd name="connsiteX16" fmla="*/ 3872372 w 6930288"/>
                <a:gd name="connsiteY16" fmla="*/ 4777427 h 7000716"/>
                <a:gd name="connsiteX17" fmla="*/ 3596568 w 6930288"/>
                <a:gd name="connsiteY17" fmla="*/ 4944405 h 7000716"/>
                <a:gd name="connsiteX18" fmla="*/ 3548442 w 6930288"/>
                <a:gd name="connsiteY18" fmla="*/ 3838640 h 7000716"/>
                <a:gd name="connsiteX19" fmla="*/ 3542888 w 6930288"/>
                <a:gd name="connsiteY19" fmla="*/ 2782967 h 7000716"/>
                <a:gd name="connsiteX20" fmla="*/ 3665056 w 6930288"/>
                <a:gd name="connsiteY20" fmla="*/ 2701334 h 7000716"/>
                <a:gd name="connsiteX21" fmla="*/ 3809437 w 6930288"/>
                <a:gd name="connsiteY21" fmla="*/ 2619699 h 7000716"/>
                <a:gd name="connsiteX22" fmla="*/ 3515123 w 6930288"/>
                <a:gd name="connsiteY22" fmla="*/ 1526921 h 7000716"/>
                <a:gd name="connsiteX23" fmla="*/ 3150470 w 6930288"/>
                <a:gd name="connsiteY23" fmla="*/ 1645660 h 7000716"/>
                <a:gd name="connsiteX24" fmla="*/ 2998685 w 6930288"/>
                <a:gd name="connsiteY24" fmla="*/ 2341403 h 7000716"/>
                <a:gd name="connsiteX25" fmla="*/ 3057918 w 6930288"/>
                <a:gd name="connsiteY25" fmla="*/ 2465709 h 7000716"/>
                <a:gd name="connsiteX26" fmla="*/ 2859858 w 6930288"/>
                <a:gd name="connsiteY26" fmla="*/ 2654950 h 7000716"/>
                <a:gd name="connsiteX27" fmla="*/ 1904725 w 6930288"/>
                <a:gd name="connsiteY27" fmla="*/ 3526947 h 7000716"/>
                <a:gd name="connsiteX28" fmla="*/ 1739983 w 6930288"/>
                <a:gd name="connsiteY28" fmla="*/ 3541790 h 7000716"/>
                <a:gd name="connsiteX29" fmla="*/ 1223545 w 6930288"/>
                <a:gd name="connsiteY29" fmla="*/ 3671662 h 7000716"/>
                <a:gd name="connsiteX30" fmla="*/ 1084718 w 6930288"/>
                <a:gd name="connsiteY30" fmla="*/ 4027882 h 7000716"/>
                <a:gd name="connsiteX31" fmla="*/ 1249460 w 6930288"/>
                <a:gd name="connsiteY31" fmla="*/ 4400799 h 7000716"/>
                <a:gd name="connsiteX32" fmla="*/ 1869555 w 6930288"/>
                <a:gd name="connsiteY32" fmla="*/ 4443471 h 7000716"/>
                <a:gd name="connsiteX33" fmla="*/ 1995425 w 6930288"/>
                <a:gd name="connsiteY33" fmla="*/ 4400799 h 7000716"/>
                <a:gd name="connsiteX34" fmla="*/ 2532224 w 6930288"/>
                <a:gd name="connsiteY34" fmla="*/ 4692084 h 7000716"/>
                <a:gd name="connsiteX35" fmla="*/ 3076429 w 6930288"/>
                <a:gd name="connsiteY35" fmla="*/ 4994499 h 7000716"/>
                <a:gd name="connsiteX36" fmla="*/ 3056067 w 6930288"/>
                <a:gd name="connsiteY36" fmla="*/ 5144779 h 7000716"/>
                <a:gd name="connsiteX37" fmla="*/ 3043110 w 6930288"/>
                <a:gd name="connsiteY37" fmla="*/ 5632726 h 7000716"/>
                <a:gd name="connsiteX38" fmla="*/ 3333722 w 6930288"/>
                <a:gd name="connsiteY38" fmla="*/ 5886904 h 7000716"/>
                <a:gd name="connsiteX39" fmla="*/ 3640993 w 6930288"/>
                <a:gd name="connsiteY39" fmla="*/ 5890615 h 7000716"/>
                <a:gd name="connsiteX40" fmla="*/ 3964924 w 6930288"/>
                <a:gd name="connsiteY40" fmla="*/ 5612318 h 7000716"/>
                <a:gd name="connsiteX41" fmla="*/ 3976029 w 6930288"/>
                <a:gd name="connsiteY41" fmla="*/ 5217136 h 7000716"/>
                <a:gd name="connsiteX42" fmla="*/ 4027859 w 6930288"/>
                <a:gd name="connsiteY42" fmla="*/ 5000065 h 7000716"/>
                <a:gd name="connsiteX43" fmla="*/ 4907098 w 6930288"/>
                <a:gd name="connsiteY43" fmla="*/ 4397089 h 7000716"/>
                <a:gd name="connsiteX44" fmla="*/ 5077393 w 6930288"/>
                <a:gd name="connsiteY44" fmla="*/ 4456459 h 7000716"/>
                <a:gd name="connsiteX45" fmla="*/ 5329133 w 6930288"/>
                <a:gd name="connsiteY45" fmla="*/ 4526960 h 7000716"/>
                <a:gd name="connsiteX46" fmla="*/ 5669723 w 6930288"/>
                <a:gd name="connsiteY46" fmla="*/ 4395234 h 7000716"/>
                <a:gd name="connsiteX47" fmla="*/ 5817806 w 6930288"/>
                <a:gd name="connsiteY47" fmla="*/ 3838640 h 7000716"/>
                <a:gd name="connsiteX48" fmla="*/ 5136626 w 6930288"/>
                <a:gd name="connsiteY48" fmla="*/ 3551067 h 7000716"/>
                <a:gd name="connsiteX49" fmla="*/ 4995948 w 6930288"/>
                <a:gd name="connsiteY49" fmla="*/ 3591883 h 7000716"/>
                <a:gd name="connsiteX50" fmla="*/ 4871929 w 6930288"/>
                <a:gd name="connsiteY50" fmla="*/ 3487986 h 7000716"/>
                <a:gd name="connsiteX51" fmla="*/ 4022305 w 6930288"/>
                <a:gd name="connsiteY51" fmla="*/ 2456432 h 7000716"/>
                <a:gd name="connsiteX52" fmla="*/ 4024156 w 6930288"/>
                <a:gd name="connsiteY52" fmla="*/ 2293164 h 7000716"/>
                <a:gd name="connsiteX53" fmla="*/ 3515123 w 6930288"/>
                <a:gd name="connsiteY53" fmla="*/ 1526921 h 7000716"/>
                <a:gd name="connsiteX54" fmla="*/ 3461443 w 6930288"/>
                <a:gd name="connsiteY54" fmla="*/ 0 h 7000716"/>
                <a:gd name="connsiteX55" fmla="*/ 3487357 w 6930288"/>
                <a:gd name="connsiteY55" fmla="*/ 25974 h 7000716"/>
                <a:gd name="connsiteX56" fmla="*/ 5219922 w 6930288"/>
                <a:gd name="connsiteY56" fmla="*/ 2107634 h 7000716"/>
                <a:gd name="connsiteX57" fmla="*/ 6930275 w 6930288"/>
                <a:gd name="connsiteY57" fmla="*/ 4172596 h 7000716"/>
                <a:gd name="connsiteX58" fmla="*/ 5260645 w 6930288"/>
                <a:gd name="connsiteY58" fmla="*/ 5543671 h 7000716"/>
                <a:gd name="connsiteX59" fmla="*/ 3529931 w 6930288"/>
                <a:gd name="connsiteY59" fmla="*/ 6957419 h 7000716"/>
                <a:gd name="connsiteX60" fmla="*/ 3442932 w 6930288"/>
                <a:gd name="connsiteY60" fmla="*/ 6987104 h 7000716"/>
                <a:gd name="connsiteX61" fmla="*/ 1706665 w 6930288"/>
                <a:gd name="connsiteY61" fmla="*/ 5564080 h 7000716"/>
                <a:gd name="connsiteX62" fmla="*/ 14 w 6930288"/>
                <a:gd name="connsiteY62" fmla="*/ 4150332 h 7000716"/>
                <a:gd name="connsiteX63" fmla="*/ 1723324 w 6930288"/>
                <a:gd name="connsiteY63" fmla="*/ 2090936 h 7000716"/>
                <a:gd name="connsiteX64" fmla="*/ 3446635 w 6930288"/>
                <a:gd name="connsiteY64" fmla="*/ 22264 h 7000716"/>
                <a:gd name="connsiteX65" fmla="*/ 3461443 w 6930288"/>
                <a:gd name="connsiteY65" fmla="*/ 0 h 700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930288" h="7000716">
                  <a:moveTo>
                    <a:pt x="3235617" y="2621555"/>
                  </a:moveTo>
                  <a:cubicBezTo>
                    <a:pt x="3241170" y="2621555"/>
                    <a:pt x="3272638" y="2658661"/>
                    <a:pt x="3305956" y="2703189"/>
                  </a:cubicBezTo>
                  <a:lnTo>
                    <a:pt x="3365189" y="2784822"/>
                  </a:lnTo>
                  <a:lnTo>
                    <a:pt x="3365189" y="3842350"/>
                  </a:lnTo>
                  <a:cubicBezTo>
                    <a:pt x="3365189" y="4699505"/>
                    <a:pt x="3359636" y="4905444"/>
                    <a:pt x="3335573" y="4925852"/>
                  </a:cubicBezTo>
                  <a:cubicBezTo>
                    <a:pt x="3315212" y="4942551"/>
                    <a:pt x="3257830" y="4918431"/>
                    <a:pt x="3093088" y="4821955"/>
                  </a:cubicBezTo>
                  <a:cubicBezTo>
                    <a:pt x="2493353" y="4475012"/>
                    <a:pt x="2093530" y="4218979"/>
                    <a:pt x="2091679" y="4176307"/>
                  </a:cubicBezTo>
                  <a:cubicBezTo>
                    <a:pt x="2091679" y="4157753"/>
                    <a:pt x="2091679" y="4102094"/>
                    <a:pt x="2093530" y="4052001"/>
                  </a:cubicBezTo>
                  <a:cubicBezTo>
                    <a:pt x="2095381" y="4001907"/>
                    <a:pt x="2078722" y="3914707"/>
                    <a:pt x="2056509" y="3853482"/>
                  </a:cubicBezTo>
                  <a:cubicBezTo>
                    <a:pt x="2034297" y="3794112"/>
                    <a:pt x="2015786" y="3738453"/>
                    <a:pt x="2015786" y="3732887"/>
                  </a:cubicBezTo>
                  <a:cubicBezTo>
                    <a:pt x="2015786" y="3710623"/>
                    <a:pt x="3211554" y="2621555"/>
                    <a:pt x="3235617" y="2621555"/>
                  </a:cubicBezTo>
                  <a:close/>
                  <a:moveTo>
                    <a:pt x="3809437" y="2619699"/>
                  </a:moveTo>
                  <a:cubicBezTo>
                    <a:pt x="3846457" y="2619699"/>
                    <a:pt x="4005646" y="2794098"/>
                    <a:pt x="4438787" y="3308021"/>
                  </a:cubicBezTo>
                  <a:lnTo>
                    <a:pt x="4842312" y="3788547"/>
                  </a:lnTo>
                  <a:lnTo>
                    <a:pt x="4836759" y="3944393"/>
                  </a:lnTo>
                  <a:cubicBezTo>
                    <a:pt x="4834908" y="4031592"/>
                    <a:pt x="4827504" y="4118792"/>
                    <a:pt x="4821951" y="4141056"/>
                  </a:cubicBezTo>
                  <a:cubicBezTo>
                    <a:pt x="4812696" y="4178162"/>
                    <a:pt x="4664613" y="4278349"/>
                    <a:pt x="3872372" y="4777427"/>
                  </a:cubicBezTo>
                  <a:cubicBezTo>
                    <a:pt x="3726140" y="4870193"/>
                    <a:pt x="3600270" y="4946261"/>
                    <a:pt x="3596568" y="4944405"/>
                  </a:cubicBezTo>
                  <a:cubicBezTo>
                    <a:pt x="3561399" y="4944405"/>
                    <a:pt x="3553995" y="4784849"/>
                    <a:pt x="3548442" y="3838640"/>
                  </a:cubicBezTo>
                  <a:lnTo>
                    <a:pt x="3542888" y="2782967"/>
                  </a:lnTo>
                  <a:lnTo>
                    <a:pt x="3665056" y="2701334"/>
                  </a:lnTo>
                  <a:cubicBezTo>
                    <a:pt x="3731694" y="2656805"/>
                    <a:pt x="3796480" y="2619699"/>
                    <a:pt x="3809437" y="2619699"/>
                  </a:cubicBezTo>
                  <a:close/>
                  <a:moveTo>
                    <a:pt x="3515123" y="1526921"/>
                  </a:moveTo>
                  <a:cubicBezTo>
                    <a:pt x="3350381" y="1526921"/>
                    <a:pt x="3265234" y="1554750"/>
                    <a:pt x="3150470" y="1645660"/>
                  </a:cubicBezTo>
                  <a:cubicBezTo>
                    <a:pt x="2939452" y="1812638"/>
                    <a:pt x="2878368" y="2090935"/>
                    <a:pt x="2998685" y="2341403"/>
                  </a:cubicBezTo>
                  <a:lnTo>
                    <a:pt x="3057918" y="2465709"/>
                  </a:lnTo>
                  <a:lnTo>
                    <a:pt x="2859858" y="2654950"/>
                  </a:lnTo>
                  <a:cubicBezTo>
                    <a:pt x="2572948" y="2927682"/>
                    <a:pt x="1978766" y="3471288"/>
                    <a:pt x="1904725" y="3526947"/>
                  </a:cubicBezTo>
                  <a:cubicBezTo>
                    <a:pt x="1841790" y="3575186"/>
                    <a:pt x="1839938" y="3575186"/>
                    <a:pt x="1739983" y="3541790"/>
                  </a:cubicBezTo>
                  <a:cubicBezTo>
                    <a:pt x="1556731" y="3480565"/>
                    <a:pt x="1366075" y="3528803"/>
                    <a:pt x="1223545" y="3671662"/>
                  </a:cubicBezTo>
                  <a:cubicBezTo>
                    <a:pt x="1118036" y="3777415"/>
                    <a:pt x="1084718" y="3862759"/>
                    <a:pt x="1084718" y="4027882"/>
                  </a:cubicBezTo>
                  <a:cubicBezTo>
                    <a:pt x="1084718" y="4198570"/>
                    <a:pt x="1121739" y="4282060"/>
                    <a:pt x="1249460" y="4400799"/>
                  </a:cubicBezTo>
                  <a:cubicBezTo>
                    <a:pt x="1427159" y="4565922"/>
                    <a:pt x="1652984" y="4580765"/>
                    <a:pt x="1869555" y="4443471"/>
                  </a:cubicBezTo>
                  <a:cubicBezTo>
                    <a:pt x="1936192" y="4400799"/>
                    <a:pt x="1973213" y="4387812"/>
                    <a:pt x="1995425" y="4400799"/>
                  </a:cubicBezTo>
                  <a:cubicBezTo>
                    <a:pt x="2012084" y="4410076"/>
                    <a:pt x="2254570" y="4541803"/>
                    <a:pt x="2532224" y="4692084"/>
                  </a:cubicBezTo>
                  <a:cubicBezTo>
                    <a:pt x="2809880" y="4842363"/>
                    <a:pt x="3056067" y="4979657"/>
                    <a:pt x="3076429" y="4994499"/>
                  </a:cubicBezTo>
                  <a:cubicBezTo>
                    <a:pt x="3113449" y="5022329"/>
                    <a:pt x="3113449" y="5026040"/>
                    <a:pt x="3056067" y="5144779"/>
                  </a:cubicBezTo>
                  <a:cubicBezTo>
                    <a:pt x="2982026" y="5304336"/>
                    <a:pt x="2976473" y="5504710"/>
                    <a:pt x="3043110" y="5632726"/>
                  </a:cubicBezTo>
                  <a:cubicBezTo>
                    <a:pt x="3096790" y="5736624"/>
                    <a:pt x="3226362" y="5847943"/>
                    <a:pt x="3333722" y="5886904"/>
                  </a:cubicBezTo>
                  <a:cubicBezTo>
                    <a:pt x="3439230" y="5925866"/>
                    <a:pt x="3515123" y="5925866"/>
                    <a:pt x="3640993" y="5890615"/>
                  </a:cubicBezTo>
                  <a:cubicBezTo>
                    <a:pt x="3765012" y="5853508"/>
                    <a:pt x="3907542" y="5732913"/>
                    <a:pt x="3964924" y="5612318"/>
                  </a:cubicBezTo>
                  <a:cubicBezTo>
                    <a:pt x="4016752" y="5502854"/>
                    <a:pt x="4022305" y="5328455"/>
                    <a:pt x="3976029" y="5217136"/>
                  </a:cubicBezTo>
                  <a:cubicBezTo>
                    <a:pt x="3927903" y="5103962"/>
                    <a:pt x="3935307" y="5076133"/>
                    <a:pt x="4027859" y="5000065"/>
                  </a:cubicBezTo>
                  <a:cubicBezTo>
                    <a:pt x="4179643" y="4877615"/>
                    <a:pt x="4862674" y="4408220"/>
                    <a:pt x="4907098" y="4397089"/>
                  </a:cubicBezTo>
                  <a:cubicBezTo>
                    <a:pt x="4933013" y="4389667"/>
                    <a:pt x="4995948" y="4411931"/>
                    <a:pt x="5077393" y="4456459"/>
                  </a:cubicBezTo>
                  <a:cubicBezTo>
                    <a:pt x="5186604" y="4515829"/>
                    <a:pt x="5225475" y="4526960"/>
                    <a:pt x="5329133" y="4526960"/>
                  </a:cubicBezTo>
                  <a:cubicBezTo>
                    <a:pt x="5477216" y="4526960"/>
                    <a:pt x="5558661" y="4495420"/>
                    <a:pt x="5669723" y="4395234"/>
                  </a:cubicBezTo>
                  <a:cubicBezTo>
                    <a:pt x="5827061" y="4252374"/>
                    <a:pt x="5891847" y="4014895"/>
                    <a:pt x="5817806" y="3838640"/>
                  </a:cubicBezTo>
                  <a:cubicBezTo>
                    <a:pt x="5703042" y="3564054"/>
                    <a:pt x="5412430" y="3441603"/>
                    <a:pt x="5136626" y="3551067"/>
                  </a:cubicBezTo>
                  <a:cubicBezTo>
                    <a:pt x="5077393" y="3573330"/>
                    <a:pt x="5014458" y="3591883"/>
                    <a:pt x="4995948" y="3591883"/>
                  </a:cubicBezTo>
                  <a:cubicBezTo>
                    <a:pt x="4977437" y="3591883"/>
                    <a:pt x="4921906" y="3545500"/>
                    <a:pt x="4871929" y="3487986"/>
                  </a:cubicBezTo>
                  <a:cubicBezTo>
                    <a:pt x="4588721" y="3157740"/>
                    <a:pt x="4053773" y="2510236"/>
                    <a:pt x="4022305" y="2456432"/>
                  </a:cubicBezTo>
                  <a:cubicBezTo>
                    <a:pt x="3985285" y="2395207"/>
                    <a:pt x="3985285" y="2393352"/>
                    <a:pt x="4024156" y="2293164"/>
                  </a:cubicBezTo>
                  <a:cubicBezTo>
                    <a:pt x="4168537" y="1931378"/>
                    <a:pt x="3900138" y="1526921"/>
                    <a:pt x="3515123" y="1526921"/>
                  </a:cubicBezTo>
                  <a:close/>
                  <a:moveTo>
                    <a:pt x="3461443" y="0"/>
                  </a:moveTo>
                  <a:cubicBezTo>
                    <a:pt x="3468847" y="0"/>
                    <a:pt x="3476251" y="9276"/>
                    <a:pt x="3487357" y="25974"/>
                  </a:cubicBezTo>
                  <a:cubicBezTo>
                    <a:pt x="3496612" y="40817"/>
                    <a:pt x="4275896" y="977749"/>
                    <a:pt x="5219922" y="2107634"/>
                  </a:cubicBezTo>
                  <a:cubicBezTo>
                    <a:pt x="6163948" y="3237519"/>
                    <a:pt x="6933977" y="4167030"/>
                    <a:pt x="6930275" y="4172596"/>
                  </a:cubicBezTo>
                  <a:cubicBezTo>
                    <a:pt x="6928424" y="4178162"/>
                    <a:pt x="6176906" y="4795980"/>
                    <a:pt x="5260645" y="5543671"/>
                  </a:cubicBezTo>
                  <a:cubicBezTo>
                    <a:pt x="4344385" y="6291362"/>
                    <a:pt x="3565100" y="6927734"/>
                    <a:pt x="3529931" y="6957419"/>
                  </a:cubicBezTo>
                  <a:cubicBezTo>
                    <a:pt x="3468847" y="7007512"/>
                    <a:pt x="3465145" y="7009367"/>
                    <a:pt x="3442932" y="6987104"/>
                  </a:cubicBezTo>
                  <a:cubicBezTo>
                    <a:pt x="3429975" y="6974117"/>
                    <a:pt x="2648840" y="6334034"/>
                    <a:pt x="1706665" y="5564080"/>
                  </a:cubicBezTo>
                  <a:cubicBezTo>
                    <a:pt x="764490" y="4794126"/>
                    <a:pt x="-3688" y="4159609"/>
                    <a:pt x="14" y="4150332"/>
                  </a:cubicBezTo>
                  <a:cubicBezTo>
                    <a:pt x="3716" y="4141056"/>
                    <a:pt x="777447" y="3215255"/>
                    <a:pt x="1723324" y="2090936"/>
                  </a:cubicBezTo>
                  <a:cubicBezTo>
                    <a:pt x="2669201" y="966617"/>
                    <a:pt x="3442932" y="37106"/>
                    <a:pt x="3446635" y="22264"/>
                  </a:cubicBezTo>
                  <a:cubicBezTo>
                    <a:pt x="3450336" y="7421"/>
                    <a:pt x="3455890" y="0"/>
                    <a:pt x="3461443" y="0"/>
                  </a:cubicBezTo>
                  <a:close/>
                </a:path>
              </a:pathLst>
            </a:custGeom>
            <a:solidFill>
              <a:srgbClr val="0078D7"/>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302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07E68-B751-4A9A-9E87-78E5DD1D1B58}"/>
              </a:ext>
            </a:extLst>
          </p:cNvPr>
          <p:cNvSpPr txBox="1"/>
          <p:nvPr/>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Branded</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website</a:t>
            </a:r>
          </a:p>
        </p:txBody>
      </p:sp>
      <p:sp>
        <p:nvSpPr>
          <p:cNvPr id="5" name="Rectangle 4">
            <a:extLst>
              <a:ext uri="{FF2B5EF4-FFF2-40B4-BE49-F238E27FC236}">
                <a16:creationId xmlns:a16="http://schemas.microsoft.com/office/drawing/2014/main" id="{C463113E-17C9-4D96-A52F-82D35B7199B5}"/>
              </a:ext>
            </a:extLst>
          </p:cNvPr>
          <p:cNvSpPr/>
          <p:nvPr/>
        </p:nvSpPr>
        <p:spPr>
          <a:xfrm>
            <a:off x="349625" y="3000092"/>
            <a:ext cx="2191870"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with personalized experience and mobile notifications</a:t>
            </a:r>
          </a:p>
        </p:txBody>
      </p:sp>
      <p:cxnSp>
        <p:nvCxnSpPr>
          <p:cNvPr id="6" name="Straight Connector 5">
            <a:extLst>
              <a:ext uri="{FF2B5EF4-FFF2-40B4-BE49-F238E27FC236}">
                <a16:creationId xmlns:a16="http://schemas.microsoft.com/office/drawing/2014/main" id="{EAADB6D5-98B9-435C-8901-3E2491FFC2DC}"/>
              </a:ext>
            </a:extLst>
          </p:cNvPr>
          <p:cNvCxnSpPr>
            <a:cxnSpLocks/>
          </p:cNvCxnSpPr>
          <p:nvPr/>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270" name="Group 269">
            <a:extLst>
              <a:ext uri="{FF2B5EF4-FFF2-40B4-BE49-F238E27FC236}">
                <a16:creationId xmlns:a16="http://schemas.microsoft.com/office/drawing/2014/main" id="{4F784053-C860-4A97-9969-48AE62526381}"/>
              </a:ext>
            </a:extLst>
          </p:cNvPr>
          <p:cNvGrpSpPr/>
          <p:nvPr/>
        </p:nvGrpSpPr>
        <p:grpSpPr>
          <a:xfrm>
            <a:off x="3671048" y="1187740"/>
            <a:ext cx="8351905" cy="4619044"/>
            <a:chOff x="3334867" y="995083"/>
            <a:chExt cx="9009533" cy="4982747"/>
          </a:xfrm>
        </p:grpSpPr>
        <p:grpSp>
          <p:nvGrpSpPr>
            <p:cNvPr id="2060" name="Group 2059">
              <a:extLst>
                <a:ext uri="{FF2B5EF4-FFF2-40B4-BE49-F238E27FC236}">
                  <a16:creationId xmlns:a16="http://schemas.microsoft.com/office/drawing/2014/main" id="{6BB4F553-C6CC-4ADB-A621-96514406BDD5}"/>
                </a:ext>
              </a:extLst>
            </p:cNvPr>
            <p:cNvGrpSpPr/>
            <p:nvPr/>
          </p:nvGrpSpPr>
          <p:grpSpPr>
            <a:xfrm>
              <a:off x="3334867" y="1540342"/>
              <a:ext cx="1107519" cy="3913840"/>
              <a:chOff x="3724830" y="1668462"/>
              <a:chExt cx="1107519" cy="3913840"/>
            </a:xfrm>
          </p:grpSpPr>
          <p:sp>
            <p:nvSpPr>
              <p:cNvPr id="7" name="Rectangle 6">
                <a:extLst>
                  <a:ext uri="{FF2B5EF4-FFF2-40B4-BE49-F238E27FC236}">
                    <a16:creationId xmlns:a16="http://schemas.microsoft.com/office/drawing/2014/main" id="{E33CBF5C-6A86-4A74-ADBF-DC6BFDA76D77}"/>
                  </a:ext>
                </a:extLst>
              </p:cNvPr>
              <p:cNvSpPr/>
              <p:nvPr/>
            </p:nvSpPr>
            <p:spPr>
              <a:xfrm>
                <a:off x="3724830" y="1668462"/>
                <a:ext cx="1107519" cy="3913840"/>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oup 20">
                <a:extLst>
                  <a:ext uri="{FF2B5EF4-FFF2-40B4-BE49-F238E27FC236}">
                    <a16:creationId xmlns:a16="http://schemas.microsoft.com/office/drawing/2014/main" id="{E673F148-208E-499A-8142-085C12B98215}"/>
                  </a:ext>
                </a:extLst>
              </p:cNvPr>
              <p:cNvGrpSpPr/>
              <p:nvPr/>
            </p:nvGrpSpPr>
            <p:grpSpPr>
              <a:xfrm>
                <a:off x="3837603" y="1824322"/>
                <a:ext cx="881973" cy="784230"/>
                <a:chOff x="5146816" y="1837022"/>
                <a:chExt cx="881973" cy="784230"/>
              </a:xfrm>
            </p:grpSpPr>
            <p:pic>
              <p:nvPicPr>
                <p:cNvPr id="11" name="Picture 10">
                  <a:extLst>
                    <a:ext uri="{FF2B5EF4-FFF2-40B4-BE49-F238E27FC236}">
                      <a16:creationId xmlns:a16="http://schemas.microsoft.com/office/drawing/2014/main" id="{5D2ED09A-9022-4537-BE0D-BDE9229E4000}"/>
                    </a:ext>
                  </a:extLst>
                </p:cNvPr>
                <p:cNvPicPr>
                  <a:picLocks noChangeAspect="1"/>
                </p:cNvPicPr>
                <p:nvPr/>
              </p:nvPicPr>
              <p:blipFill>
                <a:blip r:embed="rId2"/>
                <a:stretch>
                  <a:fillRect/>
                </a:stretch>
              </p:blipFill>
              <p:spPr>
                <a:xfrm>
                  <a:off x="5380296" y="1837022"/>
                  <a:ext cx="415012" cy="359540"/>
                </a:xfrm>
                <a:prstGeom prst="rect">
                  <a:avLst/>
                </a:prstGeom>
              </p:spPr>
            </p:pic>
            <p:sp>
              <p:nvSpPr>
                <p:cNvPr id="14" name="Rectangle 13">
                  <a:extLst>
                    <a:ext uri="{FF2B5EF4-FFF2-40B4-BE49-F238E27FC236}">
                      <a16:creationId xmlns:a16="http://schemas.microsoft.com/office/drawing/2014/main" id="{FE9D7E27-16F5-484B-A96F-5DD27952EE6E}"/>
                    </a:ext>
                  </a:extLst>
                </p:cNvPr>
                <p:cNvSpPr/>
                <p:nvPr/>
              </p:nvSpPr>
              <p:spPr>
                <a:xfrm>
                  <a:off x="5146816" y="2196520"/>
                  <a:ext cx="881973"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Customer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browser</a:t>
                  </a:r>
                </a:p>
              </p:txBody>
            </p:sp>
          </p:grpSp>
          <p:grpSp>
            <p:nvGrpSpPr>
              <p:cNvPr id="20" name="Group 19">
                <a:extLst>
                  <a:ext uri="{FF2B5EF4-FFF2-40B4-BE49-F238E27FC236}">
                    <a16:creationId xmlns:a16="http://schemas.microsoft.com/office/drawing/2014/main" id="{7EB83D23-79A7-4A2B-9F27-9753598651B4}"/>
                  </a:ext>
                </a:extLst>
              </p:cNvPr>
              <p:cNvGrpSpPr/>
              <p:nvPr/>
            </p:nvGrpSpPr>
            <p:grpSpPr>
              <a:xfrm>
                <a:off x="3813558" y="2749403"/>
                <a:ext cx="930063" cy="802137"/>
                <a:chOff x="5333094" y="2745841"/>
                <a:chExt cx="930063" cy="802137"/>
              </a:xfrm>
            </p:grpSpPr>
            <p:pic>
              <p:nvPicPr>
                <p:cNvPr id="13" name="Picture 6" descr="Image result for xbox logo">
                  <a:extLst>
                    <a:ext uri="{FF2B5EF4-FFF2-40B4-BE49-F238E27FC236}">
                      <a16:creationId xmlns:a16="http://schemas.microsoft.com/office/drawing/2014/main" id="{18CDA97D-D4D7-4467-A7B8-9EA75D94AB53}"/>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5608597" y="2745841"/>
                  <a:ext cx="379057" cy="37905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4EDA2B55-94D9-420C-B541-51560C25E037}"/>
                    </a:ext>
                  </a:extLst>
                </p:cNvPr>
                <p:cNvSpPr/>
                <p:nvPr/>
              </p:nvSpPr>
              <p:spPr>
                <a:xfrm>
                  <a:off x="5333094" y="3123246"/>
                  <a:ext cx="930063"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Xbox TV</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integration</a:t>
                  </a:r>
                </a:p>
              </p:txBody>
            </p:sp>
          </p:grpSp>
          <p:grpSp>
            <p:nvGrpSpPr>
              <p:cNvPr id="19" name="Group 18">
                <a:extLst>
                  <a:ext uri="{FF2B5EF4-FFF2-40B4-BE49-F238E27FC236}">
                    <a16:creationId xmlns:a16="http://schemas.microsoft.com/office/drawing/2014/main" id="{B9A74B23-3CEE-4E46-9AB4-5F4EF618816B}"/>
                  </a:ext>
                </a:extLst>
              </p:cNvPr>
              <p:cNvGrpSpPr/>
              <p:nvPr/>
            </p:nvGrpSpPr>
            <p:grpSpPr>
              <a:xfrm>
                <a:off x="3813558" y="3692391"/>
                <a:ext cx="930063" cy="808607"/>
                <a:chOff x="5413645" y="3494647"/>
                <a:chExt cx="930063" cy="808607"/>
              </a:xfrm>
            </p:grpSpPr>
            <p:pic>
              <p:nvPicPr>
                <p:cNvPr id="12" name="Picture 4" descr="Image result for facebook logo">
                  <a:extLst>
                    <a:ext uri="{FF2B5EF4-FFF2-40B4-BE49-F238E27FC236}">
                      <a16:creationId xmlns:a16="http://schemas.microsoft.com/office/drawing/2014/main" id="{1290E77A-AA04-4C62-9633-B01B3424EA28}"/>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689148" y="3494647"/>
                  <a:ext cx="379057" cy="37905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F5938EA-E28A-4266-AE40-6CFB36537B9A}"/>
                    </a:ext>
                  </a:extLst>
                </p:cNvPr>
                <p:cNvSpPr/>
                <p:nvPr/>
              </p:nvSpPr>
              <p:spPr>
                <a:xfrm>
                  <a:off x="5413645" y="3878522"/>
                  <a:ext cx="930063"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Bot</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integration</a:t>
                  </a:r>
                </a:p>
              </p:txBody>
            </p:sp>
          </p:grpSp>
          <p:grpSp>
            <p:nvGrpSpPr>
              <p:cNvPr id="22" name="Group 21">
                <a:extLst>
                  <a:ext uri="{FF2B5EF4-FFF2-40B4-BE49-F238E27FC236}">
                    <a16:creationId xmlns:a16="http://schemas.microsoft.com/office/drawing/2014/main" id="{91A671B7-9027-4D17-8F7D-49A0233AB3EC}"/>
                  </a:ext>
                </a:extLst>
              </p:cNvPr>
              <p:cNvGrpSpPr/>
              <p:nvPr/>
            </p:nvGrpSpPr>
            <p:grpSpPr>
              <a:xfrm>
                <a:off x="3858442" y="4641850"/>
                <a:ext cx="840295" cy="880977"/>
                <a:chOff x="3858442" y="4641850"/>
                <a:chExt cx="840295" cy="880977"/>
              </a:xfrm>
            </p:grpSpPr>
            <p:pic>
              <p:nvPicPr>
                <p:cNvPr id="10" name="Picture 4" descr="Image result for xamarin logo site:microsoft.com">
                  <a:extLst>
                    <a:ext uri="{FF2B5EF4-FFF2-40B4-BE49-F238E27FC236}">
                      <a16:creationId xmlns:a16="http://schemas.microsoft.com/office/drawing/2014/main" id="{A61A5DD6-25CE-4AC8-A5D5-9BCB98CCB4F6}"/>
                    </a:ext>
                  </a:extLst>
                </p:cNvPr>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a:stretch/>
              </p:blipFill>
              <p:spPr bwMode="auto">
                <a:xfrm>
                  <a:off x="3976046" y="4641850"/>
                  <a:ext cx="605086" cy="46355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1140C14-9368-4BC3-B5F8-4FAFF3DA15D3}"/>
                    </a:ext>
                  </a:extLst>
                </p:cNvPr>
                <p:cNvSpPr/>
                <p:nvPr/>
              </p:nvSpPr>
              <p:spPr>
                <a:xfrm>
                  <a:off x="3858442" y="5098095"/>
                  <a:ext cx="840295"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Customer</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mobile</a:t>
                  </a:r>
                </a:p>
              </p:txBody>
            </p:sp>
          </p:grpSp>
        </p:grpSp>
        <p:sp>
          <p:nvSpPr>
            <p:cNvPr id="86" name="Rectangle 85">
              <a:extLst>
                <a:ext uri="{FF2B5EF4-FFF2-40B4-BE49-F238E27FC236}">
                  <a16:creationId xmlns:a16="http://schemas.microsoft.com/office/drawing/2014/main" id="{8F4E88FA-5ADF-4574-8257-131BCFA933EB}"/>
                </a:ext>
              </a:extLst>
            </p:cNvPr>
            <p:cNvSpPr/>
            <p:nvPr/>
          </p:nvSpPr>
          <p:spPr>
            <a:xfrm>
              <a:off x="6695181" y="2941869"/>
              <a:ext cx="4572700" cy="1783080"/>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4" name="Connector: Elbow 243">
              <a:extLst>
                <a:ext uri="{FF2B5EF4-FFF2-40B4-BE49-F238E27FC236}">
                  <a16:creationId xmlns:a16="http://schemas.microsoft.com/office/drawing/2014/main" id="{FB00F2BC-B300-466A-A272-797AEB9B2DD6}"/>
                </a:ext>
              </a:extLst>
            </p:cNvPr>
            <p:cNvCxnSpPr>
              <a:cxnSpLocks/>
            </p:cNvCxnSpPr>
            <p:nvPr/>
          </p:nvCxnSpPr>
          <p:spPr>
            <a:xfrm flipV="1">
              <a:off x="4208909" y="4441371"/>
              <a:ext cx="2734492" cy="310190"/>
            </a:xfrm>
            <a:prstGeom prst="bentConnector3">
              <a:avLst>
                <a:gd name="adj1" fmla="val 14013"/>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5" name="Rectangle 224">
              <a:extLst>
                <a:ext uri="{FF2B5EF4-FFF2-40B4-BE49-F238E27FC236}">
                  <a16:creationId xmlns:a16="http://schemas.microsoft.com/office/drawing/2014/main" id="{D1C79251-EDF3-4DD0-B18F-1448AA47058C}"/>
                </a:ext>
              </a:extLst>
            </p:cNvPr>
            <p:cNvSpPr/>
            <p:nvPr/>
          </p:nvSpPr>
          <p:spPr>
            <a:xfrm>
              <a:off x="5029200" y="995083"/>
              <a:ext cx="7315200" cy="3899646"/>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6125CD55-E05D-43EC-B4C3-12FCD9B7E411}"/>
                </a:ext>
              </a:extLst>
            </p:cNvPr>
            <p:cNvSpPr/>
            <p:nvPr/>
          </p:nvSpPr>
          <p:spPr>
            <a:xfrm>
              <a:off x="5146766" y="4815840"/>
              <a:ext cx="1593668" cy="139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65DDE784-C8EC-49A4-AAB7-3598AC9ED15E}"/>
                </a:ext>
              </a:extLst>
            </p:cNvPr>
            <p:cNvSpPr/>
            <p:nvPr/>
          </p:nvSpPr>
          <p:spPr>
            <a:xfrm>
              <a:off x="4763588" y="2917372"/>
              <a:ext cx="548640" cy="801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4EADDA43-EE9F-4A9E-9755-16B941DDFED4}"/>
                </a:ext>
              </a:extLst>
            </p:cNvPr>
            <p:cNvSpPr/>
            <p:nvPr/>
          </p:nvSpPr>
          <p:spPr>
            <a:xfrm>
              <a:off x="4754880" y="4127863"/>
              <a:ext cx="566057" cy="8795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79FC4A65-D583-424A-A8EC-977537C7425B}"/>
                </a:ext>
              </a:extLst>
            </p:cNvPr>
            <p:cNvGrpSpPr/>
            <p:nvPr/>
          </p:nvGrpSpPr>
          <p:grpSpPr>
            <a:xfrm>
              <a:off x="5616507" y="1105755"/>
              <a:ext cx="1785308" cy="1595438"/>
              <a:chOff x="5448641" y="1668463"/>
              <a:chExt cx="1785308" cy="1595438"/>
            </a:xfrm>
          </p:grpSpPr>
          <p:sp>
            <p:nvSpPr>
              <p:cNvPr id="26" name="Rectangle 25">
                <a:extLst>
                  <a:ext uri="{FF2B5EF4-FFF2-40B4-BE49-F238E27FC236}">
                    <a16:creationId xmlns:a16="http://schemas.microsoft.com/office/drawing/2014/main" id="{5ED20C86-C110-4E21-AE90-1D6DEFB76625}"/>
                  </a:ext>
                </a:extLst>
              </p:cNvPr>
              <p:cNvSpPr/>
              <p:nvPr/>
            </p:nvSpPr>
            <p:spPr>
              <a:xfrm>
                <a:off x="5472386" y="1668463"/>
                <a:ext cx="1595438" cy="1595438"/>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D84072F-8C9F-4BC3-B277-59CA1028B14D}"/>
                  </a:ext>
                </a:extLst>
              </p:cNvPr>
              <p:cNvGrpSpPr/>
              <p:nvPr/>
            </p:nvGrpSpPr>
            <p:grpSpPr>
              <a:xfrm>
                <a:off x="5448641" y="1816920"/>
                <a:ext cx="878926" cy="795910"/>
                <a:chOff x="5448641" y="2013770"/>
                <a:chExt cx="878926" cy="795910"/>
              </a:xfrm>
            </p:grpSpPr>
            <p:pic>
              <p:nvPicPr>
                <p:cNvPr id="41" name="Picture 40">
                  <a:extLst>
                    <a:ext uri="{FF2B5EF4-FFF2-40B4-BE49-F238E27FC236}">
                      <a16:creationId xmlns:a16="http://schemas.microsoft.com/office/drawing/2014/main" id="{FB337060-2186-4547-9537-DAE4DA3B9F15}"/>
                    </a:ext>
                  </a:extLst>
                </p:cNvPr>
                <p:cNvPicPr>
                  <a:picLocks noChangeAspect="1"/>
                </p:cNvPicPr>
                <p:nvPr/>
              </p:nvPicPr>
              <p:blipFill>
                <a:blip r:embed="rId6"/>
                <a:stretch>
                  <a:fillRect/>
                </a:stretch>
              </p:blipFill>
              <p:spPr>
                <a:xfrm>
                  <a:off x="5702437" y="2013770"/>
                  <a:ext cx="371334" cy="371621"/>
                </a:xfrm>
                <a:prstGeom prst="rect">
                  <a:avLst/>
                </a:prstGeom>
              </p:spPr>
            </p:pic>
            <p:sp>
              <p:nvSpPr>
                <p:cNvPr id="42" name="TextBox 41">
                  <a:extLst>
                    <a:ext uri="{FF2B5EF4-FFF2-40B4-BE49-F238E27FC236}">
                      <a16:creationId xmlns:a16="http://schemas.microsoft.com/office/drawing/2014/main" id="{85FECECA-6C6D-4254-8529-9A2A0EEA2CB1}"/>
                    </a:ext>
                  </a:extLst>
                </p:cNvPr>
                <p:cNvSpPr txBox="1"/>
                <p:nvPr/>
              </p:nvSpPr>
              <p:spPr>
                <a:xfrm>
                  <a:off x="5448641" y="2384948"/>
                  <a:ext cx="878926" cy="4247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App Service</a:t>
                  </a:r>
                </a:p>
              </p:txBody>
            </p:sp>
          </p:grpSp>
          <p:grpSp>
            <p:nvGrpSpPr>
              <p:cNvPr id="54" name="Group 53">
                <a:extLst>
                  <a:ext uri="{FF2B5EF4-FFF2-40B4-BE49-F238E27FC236}">
                    <a16:creationId xmlns:a16="http://schemas.microsoft.com/office/drawing/2014/main" id="{044F9F9A-E270-4AFF-B86C-B08C11BFE9EA}"/>
                  </a:ext>
                </a:extLst>
              </p:cNvPr>
              <p:cNvGrpSpPr/>
              <p:nvPr/>
            </p:nvGrpSpPr>
            <p:grpSpPr>
              <a:xfrm>
                <a:off x="6073326" y="1819422"/>
                <a:ext cx="1160623" cy="793693"/>
                <a:chOff x="6384476" y="2009922"/>
                <a:chExt cx="1160623" cy="793693"/>
              </a:xfrm>
            </p:grpSpPr>
            <p:sp>
              <p:nvSpPr>
                <p:cNvPr id="44" name="TextBox 43">
                  <a:extLst>
                    <a:ext uri="{FF2B5EF4-FFF2-40B4-BE49-F238E27FC236}">
                      <a16:creationId xmlns:a16="http://schemas.microsoft.com/office/drawing/2014/main" id="{82516ED5-4940-4A24-B45D-68F275589144}"/>
                    </a:ext>
                  </a:extLst>
                </p:cNvPr>
                <p:cNvSpPr txBox="1"/>
                <p:nvPr/>
              </p:nvSpPr>
              <p:spPr>
                <a:xfrm>
                  <a:off x="6384476" y="2378883"/>
                  <a:ext cx="1160623" cy="4247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Media services</a:t>
                  </a:r>
                </a:p>
              </p:txBody>
            </p:sp>
            <p:pic>
              <p:nvPicPr>
                <p:cNvPr id="45" name="Picture 44">
                  <a:extLst>
                    <a:ext uri="{FF2B5EF4-FFF2-40B4-BE49-F238E27FC236}">
                      <a16:creationId xmlns:a16="http://schemas.microsoft.com/office/drawing/2014/main" id="{E6E77948-A099-4633-8344-7F116CB05177}"/>
                    </a:ext>
                  </a:extLst>
                </p:cNvPr>
                <p:cNvPicPr>
                  <a:picLocks noChangeAspect="1"/>
                </p:cNvPicPr>
                <p:nvPr/>
              </p:nvPicPr>
              <p:blipFill>
                <a:blip r:embed="rId7"/>
                <a:stretch>
                  <a:fillRect/>
                </a:stretch>
              </p:blipFill>
              <p:spPr>
                <a:xfrm>
                  <a:off x="6803694" y="2009922"/>
                  <a:ext cx="322187" cy="371620"/>
                </a:xfrm>
                <a:prstGeom prst="rect">
                  <a:avLst/>
                </a:prstGeom>
              </p:spPr>
            </p:pic>
          </p:grpSp>
          <p:grpSp>
            <p:nvGrpSpPr>
              <p:cNvPr id="57" name="Group 56">
                <a:extLst>
                  <a:ext uri="{FF2B5EF4-FFF2-40B4-BE49-F238E27FC236}">
                    <a16:creationId xmlns:a16="http://schemas.microsoft.com/office/drawing/2014/main" id="{1C4ACBB2-FF54-4CD7-BB41-30BB60CBF365}"/>
                  </a:ext>
                </a:extLst>
              </p:cNvPr>
              <p:cNvGrpSpPr/>
              <p:nvPr/>
            </p:nvGrpSpPr>
            <p:grpSpPr>
              <a:xfrm>
                <a:off x="5830642" y="2623310"/>
                <a:ext cx="878926" cy="609133"/>
                <a:chOff x="5952448" y="2851910"/>
                <a:chExt cx="878926" cy="609133"/>
              </a:xfrm>
            </p:grpSpPr>
            <p:pic>
              <p:nvPicPr>
                <p:cNvPr id="39" name="Graphic 38">
                  <a:extLst>
                    <a:ext uri="{FF2B5EF4-FFF2-40B4-BE49-F238E27FC236}">
                      <a16:creationId xmlns:a16="http://schemas.microsoft.com/office/drawing/2014/main" id="{6EC1BC41-3C70-4B97-A65C-59635EA9C192}"/>
                    </a:ext>
                  </a:extLst>
                </p:cNvPr>
                <p:cNvPicPr>
                  <a:picLocks noChangeAspect="1"/>
                </p:cNvPicPr>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6221511" y="2851910"/>
                  <a:ext cx="340800" cy="340800"/>
                </a:xfrm>
                <a:prstGeom prst="rect">
                  <a:avLst/>
                </a:prstGeom>
              </p:spPr>
            </p:pic>
            <p:sp>
              <p:nvSpPr>
                <p:cNvPr id="46" name="TextBox 45">
                  <a:extLst>
                    <a:ext uri="{FF2B5EF4-FFF2-40B4-BE49-F238E27FC236}">
                      <a16:creationId xmlns:a16="http://schemas.microsoft.com/office/drawing/2014/main" id="{08FAB308-807D-457D-B4E7-EC3103043BE6}"/>
                    </a:ext>
                  </a:extLst>
                </p:cNvPr>
                <p:cNvSpPr txBox="1"/>
                <p:nvPr/>
              </p:nvSpPr>
              <p:spPr>
                <a:xfrm>
                  <a:off x="5952448" y="3202511"/>
                  <a:ext cx="878926" cy="2585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CMS</a:t>
                  </a:r>
                </a:p>
              </p:txBody>
            </p:sp>
          </p:grpSp>
        </p:grpSp>
        <p:cxnSp>
          <p:nvCxnSpPr>
            <p:cNvPr id="229" name="Connector: Elbow 228">
              <a:extLst>
                <a:ext uri="{FF2B5EF4-FFF2-40B4-BE49-F238E27FC236}">
                  <a16:creationId xmlns:a16="http://schemas.microsoft.com/office/drawing/2014/main" id="{46E00C91-8F26-4990-839F-37C8F049677C}"/>
                </a:ext>
              </a:extLst>
            </p:cNvPr>
            <p:cNvCxnSpPr>
              <a:cxnSpLocks/>
            </p:cNvCxnSpPr>
            <p:nvPr/>
          </p:nvCxnSpPr>
          <p:spPr>
            <a:xfrm flipV="1">
              <a:off x="4205656" y="1458301"/>
              <a:ext cx="1590260" cy="390760"/>
            </a:xfrm>
            <a:prstGeom prst="bentConnector3">
              <a:avLst>
                <a:gd name="adj1" fmla="val 72949"/>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2078" name="Rectangle 2077">
              <a:extLst>
                <a:ext uri="{FF2B5EF4-FFF2-40B4-BE49-F238E27FC236}">
                  <a16:creationId xmlns:a16="http://schemas.microsoft.com/office/drawing/2014/main" id="{A050997B-5CEB-480F-A34B-B5EE4EF4CD53}"/>
                </a:ext>
              </a:extLst>
            </p:cNvPr>
            <p:cNvSpPr/>
            <p:nvPr/>
          </p:nvSpPr>
          <p:spPr>
            <a:xfrm>
              <a:off x="4754295" y="1693627"/>
              <a:ext cx="564542" cy="614143"/>
            </a:xfrm>
            <a:prstGeom prst="rect">
              <a:avLst/>
            </a:prstGeom>
            <a:solidFill>
              <a:srgbClr val="FFF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4" name="Group 183">
              <a:extLst>
                <a:ext uri="{FF2B5EF4-FFF2-40B4-BE49-F238E27FC236}">
                  <a16:creationId xmlns:a16="http://schemas.microsoft.com/office/drawing/2014/main" id="{CE2EF79D-CE8C-4FBA-AC16-C68C52C1D8F8}"/>
                </a:ext>
              </a:extLst>
            </p:cNvPr>
            <p:cNvGrpSpPr/>
            <p:nvPr/>
          </p:nvGrpSpPr>
          <p:grpSpPr>
            <a:xfrm>
              <a:off x="11215714" y="2086684"/>
              <a:ext cx="974170" cy="974170"/>
              <a:chOff x="10435786" y="2860349"/>
              <a:chExt cx="974170" cy="974170"/>
            </a:xfrm>
          </p:grpSpPr>
          <p:sp>
            <p:nvSpPr>
              <p:cNvPr id="180" name="Rectangle 179">
                <a:extLst>
                  <a:ext uri="{FF2B5EF4-FFF2-40B4-BE49-F238E27FC236}">
                    <a16:creationId xmlns:a16="http://schemas.microsoft.com/office/drawing/2014/main" id="{3733D02A-1380-42A4-9451-266355B84175}"/>
                  </a:ext>
                </a:extLst>
              </p:cNvPr>
              <p:cNvSpPr/>
              <p:nvPr/>
            </p:nvSpPr>
            <p:spPr>
              <a:xfrm>
                <a:off x="10435786" y="2860349"/>
                <a:ext cx="974170" cy="974170"/>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3" name="Rectangle 182">
                <a:extLst>
                  <a:ext uri="{FF2B5EF4-FFF2-40B4-BE49-F238E27FC236}">
                    <a16:creationId xmlns:a16="http://schemas.microsoft.com/office/drawing/2014/main" id="{E1AA0B77-AFC5-461C-9ACA-1B26F324EAB0}"/>
                  </a:ext>
                </a:extLst>
              </p:cNvPr>
              <p:cNvSpPr/>
              <p:nvPr/>
            </p:nvSpPr>
            <p:spPr>
              <a:xfrm>
                <a:off x="10599707" y="3385345"/>
                <a:ext cx="646331"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Power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BI</a:t>
                </a:r>
              </a:p>
            </p:txBody>
          </p:sp>
          <p:pic>
            <p:nvPicPr>
              <p:cNvPr id="2050" name="Picture 2" descr="Image result for power bi logo png">
                <a:extLst>
                  <a:ext uri="{FF2B5EF4-FFF2-40B4-BE49-F238E27FC236}">
                    <a16:creationId xmlns:a16="http://schemas.microsoft.com/office/drawing/2014/main" id="{6717A4CB-5305-4CBE-A5E0-BECFCC90A62B}"/>
                  </a:ext>
                </a:extLst>
              </p:cNvPr>
              <p:cNvPicPr>
                <a:picLocks noChangeAspect="1" noChangeArrowheads="1"/>
              </p:cNvPicPr>
              <p:nvPr/>
            </p:nvPicPr>
            <p:blipFill>
              <a:blip r:embed="rId10" cstate="print">
                <a:extLst>
                  <a:ext uri="{28A0092B-C50C-407E-A947-70E740481C1C}">
                    <a14:useLocalDpi xmlns:a14="http://schemas.microsoft.com/office/drawing/2010/main"/>
                  </a:ext>
                </a:extLst>
              </a:blip>
              <a:srcRect/>
              <a:stretch>
                <a:fillRect/>
              </a:stretch>
            </p:blipFill>
            <p:spPr bwMode="auto">
              <a:xfrm>
                <a:off x="10709521" y="2940049"/>
                <a:ext cx="426700" cy="46355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7" name="Group 156">
              <a:extLst>
                <a:ext uri="{FF2B5EF4-FFF2-40B4-BE49-F238E27FC236}">
                  <a16:creationId xmlns:a16="http://schemas.microsoft.com/office/drawing/2014/main" id="{8BA9D44C-F02E-4C79-8C8B-1EBF016D9817}"/>
                </a:ext>
              </a:extLst>
            </p:cNvPr>
            <p:cNvGrpSpPr/>
            <p:nvPr/>
          </p:nvGrpSpPr>
          <p:grpSpPr>
            <a:xfrm>
              <a:off x="7354249" y="1119686"/>
              <a:ext cx="3913632" cy="978408"/>
              <a:chOff x="7255430" y="678435"/>
              <a:chExt cx="3913632" cy="978408"/>
            </a:xfrm>
          </p:grpSpPr>
          <p:sp>
            <p:nvSpPr>
              <p:cNvPr id="133" name="Rectangle 132">
                <a:extLst>
                  <a:ext uri="{FF2B5EF4-FFF2-40B4-BE49-F238E27FC236}">
                    <a16:creationId xmlns:a16="http://schemas.microsoft.com/office/drawing/2014/main" id="{7CFFC461-B7FA-44D1-B3EC-CC1970E6AFF9}"/>
                  </a:ext>
                </a:extLst>
              </p:cNvPr>
              <p:cNvSpPr/>
              <p:nvPr/>
            </p:nvSpPr>
            <p:spPr>
              <a:xfrm>
                <a:off x="7255430" y="678435"/>
                <a:ext cx="3913632" cy="978408"/>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56" name="Group 155">
                <a:extLst>
                  <a:ext uri="{FF2B5EF4-FFF2-40B4-BE49-F238E27FC236}">
                    <a16:creationId xmlns:a16="http://schemas.microsoft.com/office/drawing/2014/main" id="{A70A4681-F840-4E58-81F1-536EF89F8991}"/>
                  </a:ext>
                </a:extLst>
              </p:cNvPr>
              <p:cNvGrpSpPr/>
              <p:nvPr/>
            </p:nvGrpSpPr>
            <p:grpSpPr>
              <a:xfrm>
                <a:off x="7336630" y="780736"/>
                <a:ext cx="893193" cy="674368"/>
                <a:chOff x="7336630" y="780736"/>
                <a:chExt cx="893193" cy="674368"/>
              </a:xfrm>
            </p:grpSpPr>
            <p:sp>
              <p:nvSpPr>
                <p:cNvPr id="139" name="TextBox 138">
                  <a:extLst>
                    <a:ext uri="{FF2B5EF4-FFF2-40B4-BE49-F238E27FC236}">
                      <a16:creationId xmlns:a16="http://schemas.microsoft.com/office/drawing/2014/main" id="{5AB78F32-82AC-4599-AA5A-AF7AA921F5D0}"/>
                    </a:ext>
                  </a:extLst>
                </p:cNvPr>
                <p:cNvSpPr txBox="1"/>
                <p:nvPr/>
              </p:nvSpPr>
              <p:spPr>
                <a:xfrm>
                  <a:off x="7336630" y="1196572"/>
                  <a:ext cx="893193" cy="2585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Structured</a:t>
                  </a:r>
                </a:p>
              </p:txBody>
            </p:sp>
            <p:pic>
              <p:nvPicPr>
                <p:cNvPr id="149" name="Picture 148">
                  <a:extLst>
                    <a:ext uri="{FF2B5EF4-FFF2-40B4-BE49-F238E27FC236}">
                      <a16:creationId xmlns:a16="http://schemas.microsoft.com/office/drawing/2014/main" id="{217BE55E-F642-4BAD-A302-AF631612A164}"/>
                    </a:ext>
                  </a:extLst>
                </p:cNvPr>
                <p:cNvPicPr>
                  <a:picLocks noChangeAspect="1"/>
                </p:cNvPicPr>
                <p:nvPr/>
              </p:nvPicPr>
              <p:blipFill>
                <a:blip r:embed="rId11"/>
                <a:stretch>
                  <a:fillRect/>
                </a:stretch>
              </p:blipFill>
              <p:spPr>
                <a:xfrm>
                  <a:off x="7625226" y="780736"/>
                  <a:ext cx="316000" cy="415456"/>
                </a:xfrm>
                <a:prstGeom prst="rect">
                  <a:avLst/>
                </a:prstGeom>
              </p:spPr>
            </p:pic>
          </p:grpSp>
          <p:grpSp>
            <p:nvGrpSpPr>
              <p:cNvPr id="154" name="Group 153">
                <a:extLst>
                  <a:ext uri="{FF2B5EF4-FFF2-40B4-BE49-F238E27FC236}">
                    <a16:creationId xmlns:a16="http://schemas.microsoft.com/office/drawing/2014/main" id="{A43BD841-08BC-4379-A258-EDB917843F50}"/>
                  </a:ext>
                </a:extLst>
              </p:cNvPr>
              <p:cNvGrpSpPr/>
              <p:nvPr/>
            </p:nvGrpSpPr>
            <p:grpSpPr>
              <a:xfrm>
                <a:off x="10378917" y="783389"/>
                <a:ext cx="712054" cy="671715"/>
                <a:chOff x="10378917" y="783389"/>
                <a:chExt cx="712054" cy="671715"/>
              </a:xfrm>
            </p:grpSpPr>
            <p:sp>
              <p:nvSpPr>
                <p:cNvPr id="145" name="TextBox 144">
                  <a:extLst>
                    <a:ext uri="{FF2B5EF4-FFF2-40B4-BE49-F238E27FC236}">
                      <a16:creationId xmlns:a16="http://schemas.microsoft.com/office/drawing/2014/main" id="{9853A595-48B3-444C-8928-A379BC9AC37F}"/>
                    </a:ext>
                  </a:extLst>
                </p:cNvPr>
                <p:cNvSpPr txBox="1"/>
                <p:nvPr/>
              </p:nvSpPr>
              <p:spPr>
                <a:xfrm>
                  <a:off x="10378917" y="1196572"/>
                  <a:ext cx="712054" cy="2585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Storage</a:t>
                  </a:r>
                </a:p>
              </p:txBody>
            </p:sp>
            <p:pic>
              <p:nvPicPr>
                <p:cNvPr id="150" name="Picture 149">
                  <a:extLst>
                    <a:ext uri="{FF2B5EF4-FFF2-40B4-BE49-F238E27FC236}">
                      <a16:creationId xmlns:a16="http://schemas.microsoft.com/office/drawing/2014/main" id="{4F1FB2AC-BAB2-4A29-A831-55EDFB058326}"/>
                    </a:ext>
                  </a:extLst>
                </p:cNvPr>
                <p:cNvPicPr>
                  <a:picLocks noChangeAspect="1"/>
                </p:cNvPicPr>
                <p:nvPr/>
              </p:nvPicPr>
              <p:blipFill>
                <a:blip r:embed="rId12"/>
                <a:stretch>
                  <a:fillRect/>
                </a:stretch>
              </p:blipFill>
              <p:spPr>
                <a:xfrm>
                  <a:off x="10501983" y="783389"/>
                  <a:ext cx="465923" cy="397711"/>
                </a:xfrm>
                <a:prstGeom prst="rect">
                  <a:avLst/>
                </a:prstGeom>
              </p:spPr>
            </p:pic>
          </p:grpSp>
          <p:grpSp>
            <p:nvGrpSpPr>
              <p:cNvPr id="153" name="Group 152">
                <a:extLst>
                  <a:ext uri="{FF2B5EF4-FFF2-40B4-BE49-F238E27FC236}">
                    <a16:creationId xmlns:a16="http://schemas.microsoft.com/office/drawing/2014/main" id="{E5735050-5A34-4013-B69B-E0A0070EBB46}"/>
                  </a:ext>
                </a:extLst>
              </p:cNvPr>
              <p:cNvGrpSpPr/>
              <p:nvPr/>
            </p:nvGrpSpPr>
            <p:grpSpPr>
              <a:xfrm>
                <a:off x="9463674" y="783391"/>
                <a:ext cx="744114" cy="671713"/>
                <a:chOff x="9532505" y="783391"/>
                <a:chExt cx="744114" cy="671713"/>
              </a:xfrm>
            </p:grpSpPr>
            <p:sp>
              <p:nvSpPr>
                <p:cNvPr id="141" name="TextBox 140">
                  <a:extLst>
                    <a:ext uri="{FF2B5EF4-FFF2-40B4-BE49-F238E27FC236}">
                      <a16:creationId xmlns:a16="http://schemas.microsoft.com/office/drawing/2014/main" id="{32B3F3A4-2242-4AF6-A96F-880AACADF659}"/>
                    </a:ext>
                  </a:extLst>
                </p:cNvPr>
                <p:cNvSpPr txBox="1"/>
                <p:nvPr/>
              </p:nvSpPr>
              <p:spPr>
                <a:xfrm>
                  <a:off x="9532505" y="1196572"/>
                  <a:ext cx="744114" cy="2585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Logging</a:t>
                  </a:r>
                </a:p>
              </p:txBody>
            </p:sp>
            <p:pic>
              <p:nvPicPr>
                <p:cNvPr id="151" name="Picture 150">
                  <a:extLst>
                    <a:ext uri="{FF2B5EF4-FFF2-40B4-BE49-F238E27FC236}">
                      <a16:creationId xmlns:a16="http://schemas.microsoft.com/office/drawing/2014/main" id="{77D4D630-D327-48CD-AB80-A20850157DE8}"/>
                    </a:ext>
                  </a:extLst>
                </p:cNvPr>
                <p:cNvPicPr>
                  <a:picLocks noChangeAspect="1"/>
                </p:cNvPicPr>
                <p:nvPr/>
              </p:nvPicPr>
              <p:blipFill>
                <a:blip r:embed="rId13"/>
                <a:stretch>
                  <a:fillRect/>
                </a:stretch>
              </p:blipFill>
              <p:spPr>
                <a:xfrm>
                  <a:off x="9671601" y="783391"/>
                  <a:ext cx="465922" cy="397710"/>
                </a:xfrm>
                <a:prstGeom prst="rect">
                  <a:avLst/>
                </a:prstGeom>
              </p:spPr>
            </p:pic>
          </p:grpSp>
          <p:grpSp>
            <p:nvGrpSpPr>
              <p:cNvPr id="155" name="Group 154">
                <a:extLst>
                  <a:ext uri="{FF2B5EF4-FFF2-40B4-BE49-F238E27FC236}">
                    <a16:creationId xmlns:a16="http://schemas.microsoft.com/office/drawing/2014/main" id="{DCC47FCD-4FDD-46C3-89DA-600057C5B818}"/>
                  </a:ext>
                </a:extLst>
              </p:cNvPr>
              <p:cNvGrpSpPr/>
              <p:nvPr/>
            </p:nvGrpSpPr>
            <p:grpSpPr>
              <a:xfrm>
                <a:off x="8400953" y="776916"/>
                <a:ext cx="891591" cy="844388"/>
                <a:chOff x="8422700" y="776916"/>
                <a:chExt cx="891591" cy="844388"/>
              </a:xfrm>
            </p:grpSpPr>
            <p:sp>
              <p:nvSpPr>
                <p:cNvPr id="143" name="TextBox 142">
                  <a:extLst>
                    <a:ext uri="{FF2B5EF4-FFF2-40B4-BE49-F238E27FC236}">
                      <a16:creationId xmlns:a16="http://schemas.microsoft.com/office/drawing/2014/main" id="{13C72481-30BE-4890-A9CF-DD8B86357AEE}"/>
                    </a:ext>
                  </a:extLst>
                </p:cNvPr>
                <p:cNvSpPr txBox="1"/>
                <p:nvPr/>
              </p:nvSpPr>
              <p:spPr>
                <a:xfrm>
                  <a:off x="8422700" y="1196572"/>
                  <a:ext cx="891591"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Document</a:t>
                  </a:r>
                  <a:br>
                    <a:rPr lang="en-US" dirty="0"/>
                  </a:br>
                  <a:r>
                    <a:rPr lang="en-US" dirty="0"/>
                    <a:t>database</a:t>
                  </a:r>
                </a:p>
              </p:txBody>
            </p:sp>
            <p:pic>
              <p:nvPicPr>
                <p:cNvPr id="152" name="Picture 151">
                  <a:extLst>
                    <a:ext uri="{FF2B5EF4-FFF2-40B4-BE49-F238E27FC236}">
                      <a16:creationId xmlns:a16="http://schemas.microsoft.com/office/drawing/2014/main" id="{7244D164-A29A-49EA-BB5B-9DFEEB000F92}"/>
                    </a:ext>
                  </a:extLst>
                </p:cNvPr>
                <p:cNvPicPr>
                  <a:picLocks noChangeAspect="1"/>
                </p:cNvPicPr>
                <p:nvPr/>
              </p:nvPicPr>
              <p:blipFill>
                <a:blip r:embed="rId14"/>
                <a:stretch>
                  <a:fillRect/>
                </a:stretch>
              </p:blipFill>
              <p:spPr>
                <a:xfrm>
                  <a:off x="8707398" y="776916"/>
                  <a:ext cx="322195" cy="421658"/>
                </a:xfrm>
                <a:prstGeom prst="rect">
                  <a:avLst/>
                </a:prstGeom>
              </p:spPr>
            </p:pic>
          </p:grpSp>
        </p:grpSp>
        <p:cxnSp>
          <p:nvCxnSpPr>
            <p:cNvPr id="189" name="Straight Arrow Connector 188">
              <a:extLst>
                <a:ext uri="{FF2B5EF4-FFF2-40B4-BE49-F238E27FC236}">
                  <a16:creationId xmlns:a16="http://schemas.microsoft.com/office/drawing/2014/main" id="{E663EBB9-0EB6-4ECA-A8D3-1E2E780EC8FC}"/>
                </a:ext>
              </a:extLst>
            </p:cNvPr>
            <p:cNvCxnSpPr>
              <a:cxnSpLocks/>
            </p:cNvCxnSpPr>
            <p:nvPr/>
          </p:nvCxnSpPr>
          <p:spPr>
            <a:xfrm flipV="1">
              <a:off x="10814562" y="1913860"/>
              <a:ext cx="0" cy="1157700"/>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67D2DEC6-277E-49EC-9464-75765FAA16D7}"/>
                </a:ext>
              </a:extLst>
            </p:cNvPr>
            <p:cNvSpPr/>
            <p:nvPr/>
          </p:nvSpPr>
          <p:spPr>
            <a:xfrm>
              <a:off x="10442732" y="2211572"/>
              <a:ext cx="744279" cy="66985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770A9C2-EE4F-412C-BC54-4F0616733783}"/>
                </a:ext>
              </a:extLst>
            </p:cNvPr>
            <p:cNvGrpSpPr/>
            <p:nvPr/>
          </p:nvGrpSpPr>
          <p:grpSpPr>
            <a:xfrm>
              <a:off x="5616507" y="4990213"/>
              <a:ext cx="974170" cy="974170"/>
              <a:chOff x="5020230" y="4454573"/>
              <a:chExt cx="974170" cy="974170"/>
            </a:xfrm>
          </p:grpSpPr>
          <p:sp>
            <p:nvSpPr>
              <p:cNvPr id="59" name="Rectangle 58">
                <a:extLst>
                  <a:ext uri="{FF2B5EF4-FFF2-40B4-BE49-F238E27FC236}">
                    <a16:creationId xmlns:a16="http://schemas.microsoft.com/office/drawing/2014/main" id="{3C186EEB-16E1-4511-9E11-D6A141F95D57}"/>
                  </a:ext>
                </a:extLst>
              </p:cNvPr>
              <p:cNvSpPr/>
              <p:nvPr/>
            </p:nvSpPr>
            <p:spPr>
              <a:xfrm>
                <a:off x="5020230" y="4454573"/>
                <a:ext cx="974170" cy="974170"/>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0" name="Group 69">
                <a:extLst>
                  <a:ext uri="{FF2B5EF4-FFF2-40B4-BE49-F238E27FC236}">
                    <a16:creationId xmlns:a16="http://schemas.microsoft.com/office/drawing/2014/main" id="{CD99E974-8669-4243-89C5-788661E822CC}"/>
                  </a:ext>
                </a:extLst>
              </p:cNvPr>
              <p:cNvGrpSpPr/>
              <p:nvPr/>
            </p:nvGrpSpPr>
            <p:grpSpPr>
              <a:xfrm>
                <a:off x="5127243" y="4517115"/>
                <a:ext cx="760144" cy="887186"/>
                <a:chOff x="5105017" y="4553091"/>
                <a:chExt cx="760144" cy="887186"/>
              </a:xfrm>
            </p:grpSpPr>
            <p:pic>
              <p:nvPicPr>
                <p:cNvPr id="64" name="Picture 63">
                  <a:extLst>
                    <a:ext uri="{FF2B5EF4-FFF2-40B4-BE49-F238E27FC236}">
                      <a16:creationId xmlns:a16="http://schemas.microsoft.com/office/drawing/2014/main" id="{E367DE5D-3BA4-4892-94DE-0922DDF8FEA6}"/>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5215509" y="4553091"/>
                  <a:ext cx="472276" cy="497627"/>
                </a:xfrm>
                <a:prstGeom prst="rect">
                  <a:avLst/>
                </a:prstGeom>
              </p:spPr>
            </p:pic>
            <p:sp>
              <p:nvSpPr>
                <p:cNvPr id="69" name="Rectangle 68">
                  <a:extLst>
                    <a:ext uri="{FF2B5EF4-FFF2-40B4-BE49-F238E27FC236}">
                      <a16:creationId xmlns:a16="http://schemas.microsoft.com/office/drawing/2014/main" id="{BE526B98-B719-42F1-9E97-EDF2088C851A}"/>
                    </a:ext>
                  </a:extLst>
                </p:cNvPr>
                <p:cNvSpPr/>
                <p:nvPr/>
              </p:nvSpPr>
              <p:spPr>
                <a:xfrm>
                  <a:off x="5105017" y="5015545"/>
                  <a:ext cx="760144" cy="4247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Weather</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service</a:t>
                  </a:r>
                </a:p>
              </p:txBody>
            </p:sp>
          </p:grpSp>
        </p:grpSp>
        <p:grpSp>
          <p:nvGrpSpPr>
            <p:cNvPr id="84" name="Group 83">
              <a:extLst>
                <a:ext uri="{FF2B5EF4-FFF2-40B4-BE49-F238E27FC236}">
                  <a16:creationId xmlns:a16="http://schemas.microsoft.com/office/drawing/2014/main" id="{25DABE11-6C47-402A-9853-7190BB22DF7C}"/>
                </a:ext>
              </a:extLst>
            </p:cNvPr>
            <p:cNvGrpSpPr/>
            <p:nvPr/>
          </p:nvGrpSpPr>
          <p:grpSpPr>
            <a:xfrm>
              <a:off x="6700737" y="4999422"/>
              <a:ext cx="3913632" cy="978408"/>
              <a:chOff x="7198280" y="4717035"/>
              <a:chExt cx="3913632" cy="978408"/>
            </a:xfrm>
          </p:grpSpPr>
          <p:sp>
            <p:nvSpPr>
              <p:cNvPr id="68" name="Rectangle 67">
                <a:extLst>
                  <a:ext uri="{FF2B5EF4-FFF2-40B4-BE49-F238E27FC236}">
                    <a16:creationId xmlns:a16="http://schemas.microsoft.com/office/drawing/2014/main" id="{540F0C80-D261-432C-9759-7EF73645AD5C}"/>
                  </a:ext>
                </a:extLst>
              </p:cNvPr>
              <p:cNvSpPr/>
              <p:nvPr/>
            </p:nvSpPr>
            <p:spPr>
              <a:xfrm>
                <a:off x="7198280" y="4717035"/>
                <a:ext cx="3913632" cy="978408"/>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8" name="Group 77">
                <a:extLst>
                  <a:ext uri="{FF2B5EF4-FFF2-40B4-BE49-F238E27FC236}">
                    <a16:creationId xmlns:a16="http://schemas.microsoft.com/office/drawing/2014/main" id="{6F7B6387-2832-4252-B38E-20EC87345ABD}"/>
                  </a:ext>
                </a:extLst>
              </p:cNvPr>
              <p:cNvGrpSpPr/>
              <p:nvPr/>
            </p:nvGrpSpPr>
            <p:grpSpPr>
              <a:xfrm>
                <a:off x="10364246" y="4786854"/>
                <a:ext cx="627095" cy="873050"/>
                <a:chOff x="9786396" y="4717004"/>
                <a:chExt cx="627095" cy="873050"/>
              </a:xfrm>
            </p:grpSpPr>
            <p:pic>
              <p:nvPicPr>
                <p:cNvPr id="60" name="Picture 59">
                  <a:extLst>
                    <a:ext uri="{FF2B5EF4-FFF2-40B4-BE49-F238E27FC236}">
                      <a16:creationId xmlns:a16="http://schemas.microsoft.com/office/drawing/2014/main" id="{01813629-938C-497C-B563-00754B58127E}"/>
                    </a:ext>
                  </a:extLst>
                </p:cNvPr>
                <p:cNvPicPr>
                  <a:picLocks noChangeAspect="1"/>
                </p:cNvPicPr>
                <p:nvPr/>
              </p:nvPicPr>
              <p:blipFill>
                <a:blip r:embed="rId16"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9859356" y="4717004"/>
                  <a:ext cx="481175" cy="476057"/>
                </a:xfrm>
                <a:prstGeom prst="rect">
                  <a:avLst/>
                </a:prstGeom>
              </p:spPr>
            </p:pic>
            <p:sp>
              <p:nvSpPr>
                <p:cNvPr id="72" name="TextBox 71">
                  <a:extLst>
                    <a:ext uri="{FF2B5EF4-FFF2-40B4-BE49-F238E27FC236}">
                      <a16:creationId xmlns:a16="http://schemas.microsoft.com/office/drawing/2014/main" id="{CECD1922-B658-41FE-952A-2474212F722A}"/>
                    </a:ext>
                  </a:extLst>
                </p:cNvPr>
                <p:cNvSpPr txBox="1"/>
                <p:nvPr/>
              </p:nvSpPr>
              <p:spPr>
                <a:xfrm>
                  <a:off x="9786396" y="5165322"/>
                  <a:ext cx="627095"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Visual </a:t>
                  </a:r>
                  <a:br>
                    <a:rPr lang="en-US" dirty="0"/>
                  </a:br>
                  <a:r>
                    <a:rPr lang="en-US" dirty="0"/>
                    <a:t>Studio</a:t>
                  </a:r>
                </a:p>
              </p:txBody>
            </p:sp>
          </p:grpSp>
          <p:grpSp>
            <p:nvGrpSpPr>
              <p:cNvPr id="77" name="Group 76">
                <a:extLst>
                  <a:ext uri="{FF2B5EF4-FFF2-40B4-BE49-F238E27FC236}">
                    <a16:creationId xmlns:a16="http://schemas.microsoft.com/office/drawing/2014/main" id="{25A6F5EB-2B17-4B88-923B-A1E9D36C9455}"/>
                  </a:ext>
                </a:extLst>
              </p:cNvPr>
              <p:cNvGrpSpPr/>
              <p:nvPr/>
            </p:nvGrpSpPr>
            <p:grpSpPr>
              <a:xfrm>
                <a:off x="8241315" y="4790516"/>
                <a:ext cx="1140057" cy="869388"/>
                <a:chOff x="8138463" y="4828616"/>
                <a:chExt cx="1140057" cy="869388"/>
              </a:xfrm>
            </p:grpSpPr>
            <p:pic>
              <p:nvPicPr>
                <p:cNvPr id="61" name="Picture 60">
                  <a:extLst>
                    <a:ext uri="{FF2B5EF4-FFF2-40B4-BE49-F238E27FC236}">
                      <a16:creationId xmlns:a16="http://schemas.microsoft.com/office/drawing/2014/main" id="{0490821A-06FB-459E-A5DA-A9F9073140C1}"/>
                    </a:ext>
                  </a:extLst>
                </p:cNvPr>
                <p:cNvPicPr>
                  <a:picLocks noChangeAspect="1"/>
                </p:cNvPicPr>
                <p:nvPr/>
              </p:nvPicPr>
              <p:blipFill>
                <a:blip r:embed="rId17"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67904" y="4828616"/>
                  <a:ext cx="481175" cy="482893"/>
                </a:xfrm>
                <a:prstGeom prst="rect">
                  <a:avLst/>
                </a:prstGeom>
              </p:spPr>
            </p:pic>
            <p:sp>
              <p:nvSpPr>
                <p:cNvPr id="73" name="TextBox 72">
                  <a:extLst>
                    <a:ext uri="{FF2B5EF4-FFF2-40B4-BE49-F238E27FC236}">
                      <a16:creationId xmlns:a16="http://schemas.microsoft.com/office/drawing/2014/main" id="{4AF30BD1-FB00-4701-9536-13457F79D519}"/>
                    </a:ext>
                  </a:extLst>
                </p:cNvPr>
                <p:cNvSpPr txBox="1"/>
                <p:nvPr/>
              </p:nvSpPr>
              <p:spPr>
                <a:xfrm>
                  <a:off x="8138463" y="5273272"/>
                  <a:ext cx="1140057"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Visual Studio</a:t>
                  </a:r>
                  <a:br>
                    <a:rPr lang="en-US" dirty="0"/>
                  </a:br>
                  <a:r>
                    <a:rPr lang="en-US" dirty="0"/>
                    <a:t>Team Services</a:t>
                  </a:r>
                </a:p>
              </p:txBody>
            </p:sp>
          </p:grpSp>
          <p:grpSp>
            <p:nvGrpSpPr>
              <p:cNvPr id="76" name="Group 75">
                <a:extLst>
                  <a:ext uri="{FF2B5EF4-FFF2-40B4-BE49-F238E27FC236}">
                    <a16:creationId xmlns:a16="http://schemas.microsoft.com/office/drawing/2014/main" id="{535AC789-4FC6-4C7E-A359-45F86822A64E}"/>
                  </a:ext>
                </a:extLst>
              </p:cNvPr>
              <p:cNvGrpSpPr/>
              <p:nvPr/>
            </p:nvGrpSpPr>
            <p:grpSpPr>
              <a:xfrm>
                <a:off x="9476154" y="4785476"/>
                <a:ext cx="742511" cy="708228"/>
                <a:chOff x="8420637" y="5630026"/>
                <a:chExt cx="742511" cy="708228"/>
              </a:xfrm>
            </p:grpSpPr>
            <p:pic>
              <p:nvPicPr>
                <p:cNvPr id="67" name="Picture 4" descr="Image result for xamarin logo site:microsoft.com">
                  <a:extLst>
                    <a:ext uri="{FF2B5EF4-FFF2-40B4-BE49-F238E27FC236}">
                      <a16:creationId xmlns:a16="http://schemas.microsoft.com/office/drawing/2014/main" id="{ADE1D8CD-6BF8-40D7-9264-4D65A2DBAD8A}"/>
                    </a:ext>
                  </a:extLst>
                </p:cNvPr>
                <p:cNvPicPr>
                  <a:picLocks noChangeAspect="1" noChangeArrowheads="1"/>
                </p:cNvPicPr>
                <p:nvPr/>
              </p:nvPicPr>
              <p:blipFill rotWithShape="1">
                <a:blip r:embed="rId18" cstate="print">
                  <a:extLst>
                    <a:ext uri="{28A0092B-C50C-407E-A947-70E740481C1C}">
                      <a14:useLocalDpi xmlns:a14="http://schemas.microsoft.com/office/drawing/2010/main"/>
                    </a:ext>
                  </a:extLst>
                </a:blip>
                <a:srcRect/>
                <a:stretch/>
              </p:blipFill>
              <p:spPr bwMode="auto">
                <a:xfrm>
                  <a:off x="8500200" y="5630026"/>
                  <a:ext cx="583384" cy="446924"/>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A3ABA5BE-9A2E-4D6B-856E-C10FD48630D2}"/>
                    </a:ext>
                  </a:extLst>
                </p:cNvPr>
                <p:cNvSpPr txBox="1"/>
                <p:nvPr/>
              </p:nvSpPr>
              <p:spPr>
                <a:xfrm>
                  <a:off x="8420637" y="6079722"/>
                  <a:ext cx="742511" cy="2585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Xamarin</a:t>
                  </a:r>
                </a:p>
              </p:txBody>
            </p:sp>
          </p:grpSp>
          <p:grpSp>
            <p:nvGrpSpPr>
              <p:cNvPr id="79" name="Group 78">
                <a:extLst>
                  <a:ext uri="{FF2B5EF4-FFF2-40B4-BE49-F238E27FC236}">
                    <a16:creationId xmlns:a16="http://schemas.microsoft.com/office/drawing/2014/main" id="{C92489DA-891E-451F-B7E2-D1CEBF16B851}"/>
                  </a:ext>
                </a:extLst>
              </p:cNvPr>
              <p:cNvGrpSpPr/>
              <p:nvPr/>
            </p:nvGrpSpPr>
            <p:grpSpPr>
              <a:xfrm>
                <a:off x="7273868" y="4813663"/>
                <a:ext cx="904415" cy="846241"/>
                <a:chOff x="7273868" y="4832713"/>
                <a:chExt cx="904415" cy="846241"/>
              </a:xfrm>
            </p:grpSpPr>
            <p:pic>
              <p:nvPicPr>
                <p:cNvPr id="63" name="Picture 8" descr="Image result for Xamarin Test Cloud icon site:xamarin.com">
                  <a:extLst>
                    <a:ext uri="{FF2B5EF4-FFF2-40B4-BE49-F238E27FC236}">
                      <a16:creationId xmlns:a16="http://schemas.microsoft.com/office/drawing/2014/main" id="{0F83F895-DDAF-4EB7-8E7B-249FD041819E}"/>
                    </a:ext>
                  </a:extLst>
                </p:cNvPr>
                <p:cNvPicPr>
                  <a:picLocks noChangeAspect="1" noChangeArrowheads="1"/>
                </p:cNvPicPr>
                <p:nvPr/>
              </p:nvPicPr>
              <p:blipFill>
                <a:blip r:embed="rId19" cstate="print">
                  <a:clrChange>
                    <a:clrFrom>
                      <a:srgbClr val="000000">
                        <a:alpha val="0"/>
                      </a:srgbClr>
                    </a:clrFrom>
                    <a:clrTo>
                      <a:srgbClr val="000000">
                        <a:alpha val="0"/>
                      </a:srgbClr>
                    </a:clrTo>
                  </a:clrChange>
                  <a:extLst>
                    <a:ext uri="{28A0092B-C50C-407E-A947-70E740481C1C}">
                      <a14:useLocalDpi xmlns:a14="http://schemas.microsoft.com/office/drawing/2010/main"/>
                    </a:ext>
                  </a:extLst>
                </a:blip>
                <a:srcRect/>
                <a:stretch>
                  <a:fillRect/>
                </a:stretch>
              </p:blipFill>
              <p:spPr bwMode="auto">
                <a:xfrm>
                  <a:off x="7518466" y="4832713"/>
                  <a:ext cx="415219" cy="430771"/>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D0A140-FCC4-488B-BA39-D7E48F8FBD7F}"/>
                    </a:ext>
                  </a:extLst>
                </p:cNvPr>
                <p:cNvSpPr txBox="1"/>
                <p:nvPr/>
              </p:nvSpPr>
              <p:spPr>
                <a:xfrm>
                  <a:off x="7273868" y="5254222"/>
                  <a:ext cx="904415"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Xamarin</a:t>
                  </a:r>
                  <a:br>
                    <a:rPr lang="en-US" dirty="0"/>
                  </a:br>
                  <a:r>
                    <a:rPr lang="en-US" dirty="0"/>
                    <a:t>Test Cloud</a:t>
                  </a:r>
                </a:p>
              </p:txBody>
            </p:sp>
          </p:grpSp>
        </p:grpSp>
        <p:grpSp>
          <p:nvGrpSpPr>
            <p:cNvPr id="176" name="Group 175">
              <a:extLst>
                <a:ext uri="{FF2B5EF4-FFF2-40B4-BE49-F238E27FC236}">
                  <a16:creationId xmlns:a16="http://schemas.microsoft.com/office/drawing/2014/main" id="{1AC903BA-07CA-4844-B239-D52973863911}"/>
                </a:ext>
              </a:extLst>
            </p:cNvPr>
            <p:cNvGrpSpPr/>
            <p:nvPr/>
          </p:nvGrpSpPr>
          <p:grpSpPr>
            <a:xfrm>
              <a:off x="10357785" y="2255232"/>
              <a:ext cx="917743" cy="645085"/>
              <a:chOff x="7564719" y="1579776"/>
              <a:chExt cx="917743" cy="645085"/>
            </a:xfrm>
          </p:grpSpPr>
          <p:pic>
            <p:nvPicPr>
              <p:cNvPr id="177" name="Picture 176">
                <a:extLst>
                  <a:ext uri="{FF2B5EF4-FFF2-40B4-BE49-F238E27FC236}">
                    <a16:creationId xmlns:a16="http://schemas.microsoft.com/office/drawing/2014/main" id="{5366BBAB-CB50-43E3-BABE-C791C8967662}"/>
                  </a:ext>
                </a:extLst>
              </p:cNvPr>
              <p:cNvPicPr>
                <a:picLocks noChangeAspect="1"/>
              </p:cNvPicPr>
              <p:nvPr/>
            </p:nvPicPr>
            <p:blipFill>
              <a:blip r:embed="rId20"/>
              <a:stretch>
                <a:fillRect/>
              </a:stretch>
            </p:blipFill>
            <p:spPr>
              <a:xfrm>
                <a:off x="7817120" y="1579776"/>
                <a:ext cx="402716" cy="374909"/>
              </a:xfrm>
              <a:prstGeom prst="rect">
                <a:avLst/>
              </a:prstGeom>
            </p:spPr>
          </p:pic>
          <p:sp>
            <p:nvSpPr>
              <p:cNvPr id="178" name="TextBox 177">
                <a:extLst>
                  <a:ext uri="{FF2B5EF4-FFF2-40B4-BE49-F238E27FC236}">
                    <a16:creationId xmlns:a16="http://schemas.microsoft.com/office/drawing/2014/main" id="{535A3461-A14B-42F1-BC7E-2606193C2266}"/>
                  </a:ext>
                </a:extLst>
              </p:cNvPr>
              <p:cNvSpPr txBox="1"/>
              <p:nvPr/>
            </p:nvSpPr>
            <p:spPr>
              <a:xfrm>
                <a:off x="7564719" y="1945972"/>
                <a:ext cx="917743" cy="278889"/>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Functions</a:t>
                </a:r>
              </a:p>
            </p:txBody>
          </p:sp>
        </p:grpSp>
        <p:grpSp>
          <p:nvGrpSpPr>
            <p:cNvPr id="118" name="Group 117">
              <a:extLst>
                <a:ext uri="{FF2B5EF4-FFF2-40B4-BE49-F238E27FC236}">
                  <a16:creationId xmlns:a16="http://schemas.microsoft.com/office/drawing/2014/main" id="{4C9E8BBE-BB25-4724-9943-6B36B4F29BCA}"/>
                </a:ext>
              </a:extLst>
            </p:cNvPr>
            <p:cNvGrpSpPr/>
            <p:nvPr/>
          </p:nvGrpSpPr>
          <p:grpSpPr>
            <a:xfrm>
              <a:off x="8525111" y="3074871"/>
              <a:ext cx="1115169" cy="767560"/>
              <a:chOff x="8550703" y="1292502"/>
              <a:chExt cx="1115169" cy="767560"/>
            </a:xfrm>
          </p:grpSpPr>
          <p:sp>
            <p:nvSpPr>
              <p:cNvPr id="103" name="TextBox 102">
                <a:extLst>
                  <a:ext uri="{FF2B5EF4-FFF2-40B4-BE49-F238E27FC236}">
                    <a16:creationId xmlns:a16="http://schemas.microsoft.com/office/drawing/2014/main" id="{DF0B7C45-6606-4DB5-944A-019C25B0A1C6}"/>
                  </a:ext>
                </a:extLst>
              </p:cNvPr>
              <p:cNvSpPr txBox="1"/>
              <p:nvPr/>
            </p:nvSpPr>
            <p:spPr>
              <a:xfrm>
                <a:off x="8550703" y="1635330"/>
                <a:ext cx="1115169" cy="4247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Application insights</a:t>
                </a:r>
              </a:p>
            </p:txBody>
          </p:sp>
          <p:pic>
            <p:nvPicPr>
              <p:cNvPr id="104" name="Picture 103">
                <a:extLst>
                  <a:ext uri="{FF2B5EF4-FFF2-40B4-BE49-F238E27FC236}">
                    <a16:creationId xmlns:a16="http://schemas.microsoft.com/office/drawing/2014/main" id="{FB5B4C04-3702-42D0-A92C-21E8846CFAC9}"/>
                  </a:ext>
                </a:extLst>
              </p:cNvPr>
              <p:cNvPicPr>
                <a:picLocks noChangeAspect="1"/>
              </p:cNvPicPr>
              <p:nvPr/>
            </p:nvPicPr>
            <p:blipFill>
              <a:blip r:embed="rId21"/>
              <a:stretch>
                <a:fillRect/>
              </a:stretch>
            </p:blipFill>
            <p:spPr>
              <a:xfrm>
                <a:off x="8995483" y="1292502"/>
                <a:ext cx="225609" cy="348938"/>
              </a:xfrm>
              <a:prstGeom prst="rect">
                <a:avLst/>
              </a:prstGeom>
            </p:spPr>
          </p:pic>
        </p:grpSp>
        <p:grpSp>
          <p:nvGrpSpPr>
            <p:cNvPr id="119" name="Group 118">
              <a:extLst>
                <a:ext uri="{FF2B5EF4-FFF2-40B4-BE49-F238E27FC236}">
                  <a16:creationId xmlns:a16="http://schemas.microsoft.com/office/drawing/2014/main" id="{8527E7A1-26E5-40DF-A6F4-AF488E76A635}"/>
                </a:ext>
              </a:extLst>
            </p:cNvPr>
            <p:cNvGrpSpPr/>
            <p:nvPr/>
          </p:nvGrpSpPr>
          <p:grpSpPr>
            <a:xfrm>
              <a:off x="7697509" y="3050995"/>
              <a:ext cx="941978" cy="645085"/>
              <a:chOff x="7538951" y="1579776"/>
              <a:chExt cx="941978" cy="645085"/>
            </a:xfrm>
          </p:grpSpPr>
          <p:pic>
            <p:nvPicPr>
              <p:cNvPr id="109" name="Picture 108">
                <a:extLst>
                  <a:ext uri="{FF2B5EF4-FFF2-40B4-BE49-F238E27FC236}">
                    <a16:creationId xmlns:a16="http://schemas.microsoft.com/office/drawing/2014/main" id="{5945980D-8E98-4BCD-9F86-1A647F51ACF7}"/>
                  </a:ext>
                </a:extLst>
              </p:cNvPr>
              <p:cNvPicPr>
                <a:picLocks noChangeAspect="1"/>
              </p:cNvPicPr>
              <p:nvPr/>
            </p:nvPicPr>
            <p:blipFill>
              <a:blip r:embed="rId20"/>
              <a:stretch>
                <a:fillRect/>
              </a:stretch>
            </p:blipFill>
            <p:spPr>
              <a:xfrm>
                <a:off x="7817120" y="1579776"/>
                <a:ext cx="402716" cy="374909"/>
              </a:xfrm>
              <a:prstGeom prst="rect">
                <a:avLst/>
              </a:prstGeom>
            </p:spPr>
          </p:pic>
          <p:sp>
            <p:nvSpPr>
              <p:cNvPr id="110" name="TextBox 109">
                <a:extLst>
                  <a:ext uri="{FF2B5EF4-FFF2-40B4-BE49-F238E27FC236}">
                    <a16:creationId xmlns:a16="http://schemas.microsoft.com/office/drawing/2014/main" id="{D4D74D86-0878-4FAE-85D4-23C77618EAB9}"/>
                  </a:ext>
                </a:extLst>
              </p:cNvPr>
              <p:cNvSpPr txBox="1"/>
              <p:nvPr/>
            </p:nvSpPr>
            <p:spPr>
              <a:xfrm>
                <a:off x="7538951" y="1945972"/>
                <a:ext cx="941978" cy="278889"/>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Functions</a:t>
                </a:r>
              </a:p>
            </p:txBody>
          </p:sp>
        </p:grpSp>
        <p:pic>
          <p:nvPicPr>
            <p:cNvPr id="114" name="Picture 113">
              <a:extLst>
                <a:ext uri="{FF2B5EF4-FFF2-40B4-BE49-F238E27FC236}">
                  <a16:creationId xmlns:a16="http://schemas.microsoft.com/office/drawing/2014/main" id="{830C2B9F-F67A-4A8F-9816-44876CC98D27}"/>
                </a:ext>
              </a:extLst>
            </p:cNvPr>
            <p:cNvPicPr>
              <a:picLocks noChangeAspect="1"/>
            </p:cNvPicPr>
            <p:nvPr/>
          </p:nvPicPr>
          <p:blipFill>
            <a:blip r:embed="rId6"/>
            <a:stretch>
              <a:fillRect/>
            </a:stretch>
          </p:blipFill>
          <p:spPr>
            <a:xfrm>
              <a:off x="7041338" y="4262258"/>
              <a:ext cx="371334" cy="371621"/>
            </a:xfrm>
            <a:prstGeom prst="rect">
              <a:avLst/>
            </a:prstGeom>
          </p:spPr>
        </p:pic>
        <p:sp>
          <p:nvSpPr>
            <p:cNvPr id="115" name="TextBox 114">
              <a:extLst>
                <a:ext uri="{FF2B5EF4-FFF2-40B4-BE49-F238E27FC236}">
                  <a16:creationId xmlns:a16="http://schemas.microsoft.com/office/drawing/2014/main" id="{D731D5D1-94C9-4350-AF50-0D6AEB64F955}"/>
                </a:ext>
              </a:extLst>
            </p:cNvPr>
            <p:cNvSpPr txBox="1"/>
            <p:nvPr/>
          </p:nvSpPr>
          <p:spPr>
            <a:xfrm>
              <a:off x="7431975" y="4235702"/>
              <a:ext cx="878926" cy="424732"/>
            </a:xfrm>
            <a:prstGeom prst="rect">
              <a:avLst/>
            </a:prstGeom>
            <a:noFill/>
          </p:spPr>
          <p:txBody>
            <a:bodyPr wrap="square" rtlCol="0">
              <a:spAutoFit/>
            </a:bodyPr>
            <a:lstStyle/>
            <a:p>
              <a:pP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App Service</a:t>
              </a:r>
            </a:p>
          </p:txBody>
        </p:sp>
        <p:grpSp>
          <p:nvGrpSpPr>
            <p:cNvPr id="175" name="Group 174">
              <a:extLst>
                <a:ext uri="{FF2B5EF4-FFF2-40B4-BE49-F238E27FC236}">
                  <a16:creationId xmlns:a16="http://schemas.microsoft.com/office/drawing/2014/main" id="{ED64DD11-6DA1-4AED-A303-87E929EC26B1}"/>
                </a:ext>
              </a:extLst>
            </p:cNvPr>
            <p:cNvGrpSpPr/>
            <p:nvPr/>
          </p:nvGrpSpPr>
          <p:grpSpPr>
            <a:xfrm>
              <a:off x="9585131" y="2992230"/>
              <a:ext cx="1631950" cy="1676400"/>
              <a:chOff x="7924800" y="2895600"/>
              <a:chExt cx="1631950" cy="1676400"/>
            </a:xfrm>
          </p:grpSpPr>
          <p:sp>
            <p:nvSpPr>
              <p:cNvPr id="174" name="Rectangle 173">
                <a:extLst>
                  <a:ext uri="{FF2B5EF4-FFF2-40B4-BE49-F238E27FC236}">
                    <a16:creationId xmlns:a16="http://schemas.microsoft.com/office/drawing/2014/main" id="{918ED6EF-C7AD-41D1-8BD1-1E27AB283B9D}"/>
                  </a:ext>
                </a:extLst>
              </p:cNvPr>
              <p:cNvSpPr/>
              <p:nvPr/>
            </p:nvSpPr>
            <p:spPr>
              <a:xfrm>
                <a:off x="7924800" y="2895600"/>
                <a:ext cx="1631950" cy="1676400"/>
              </a:xfrm>
              <a:prstGeom prst="rect">
                <a:avLst/>
              </a:prstGeom>
              <a:solidFill>
                <a:srgbClr val="B1D6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7" name="Group 166">
                <a:extLst>
                  <a:ext uri="{FF2B5EF4-FFF2-40B4-BE49-F238E27FC236}">
                    <a16:creationId xmlns:a16="http://schemas.microsoft.com/office/drawing/2014/main" id="{E19386FD-DF1C-46F6-A1F3-373513E801DB}"/>
                  </a:ext>
                </a:extLst>
              </p:cNvPr>
              <p:cNvGrpSpPr/>
              <p:nvPr/>
            </p:nvGrpSpPr>
            <p:grpSpPr>
              <a:xfrm>
                <a:off x="8320598" y="3750796"/>
                <a:ext cx="827471" cy="739715"/>
                <a:chOff x="10714548" y="3548524"/>
                <a:chExt cx="827471" cy="739715"/>
              </a:xfrm>
            </p:grpSpPr>
            <p:pic>
              <p:nvPicPr>
                <p:cNvPr id="158" name="Picture 157">
                  <a:extLst>
                    <a:ext uri="{FF2B5EF4-FFF2-40B4-BE49-F238E27FC236}">
                      <a16:creationId xmlns:a16="http://schemas.microsoft.com/office/drawing/2014/main" id="{5AFB3748-2A10-4933-AB92-25820D7DB389}"/>
                    </a:ext>
                  </a:extLst>
                </p:cNvPr>
                <p:cNvPicPr>
                  <a:picLocks noChangeAspect="1"/>
                </p:cNvPicPr>
                <p:nvPr/>
              </p:nvPicPr>
              <p:blipFill>
                <a:blip r:embed="rId22"/>
                <a:stretch>
                  <a:fillRect/>
                </a:stretch>
              </p:blipFill>
              <p:spPr>
                <a:xfrm>
                  <a:off x="10868823" y="3548524"/>
                  <a:ext cx="518920" cy="305482"/>
                </a:xfrm>
                <a:prstGeom prst="rect">
                  <a:avLst/>
                </a:prstGeom>
              </p:spPr>
            </p:pic>
            <p:sp>
              <p:nvSpPr>
                <p:cNvPr id="159" name="TextBox 158">
                  <a:extLst>
                    <a:ext uri="{FF2B5EF4-FFF2-40B4-BE49-F238E27FC236}">
                      <a16:creationId xmlns:a16="http://schemas.microsoft.com/office/drawing/2014/main" id="{D956C39E-0891-4CC2-B0F1-81B5355BB7BA}"/>
                    </a:ext>
                  </a:extLst>
                </p:cNvPr>
                <p:cNvSpPr txBox="1"/>
                <p:nvPr/>
              </p:nvSpPr>
              <p:spPr>
                <a:xfrm>
                  <a:off x="10714548" y="3863507"/>
                  <a:ext cx="827471"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Cognitive</a:t>
                  </a:r>
                  <a:br>
                    <a:rPr lang="en-US" dirty="0"/>
                  </a:br>
                  <a:r>
                    <a:rPr lang="en-US" dirty="0"/>
                    <a:t>Services</a:t>
                  </a:r>
                </a:p>
              </p:txBody>
            </p:sp>
          </p:grpSp>
          <p:grpSp>
            <p:nvGrpSpPr>
              <p:cNvPr id="172" name="Group 171">
                <a:extLst>
                  <a:ext uri="{FF2B5EF4-FFF2-40B4-BE49-F238E27FC236}">
                    <a16:creationId xmlns:a16="http://schemas.microsoft.com/office/drawing/2014/main" id="{30333B16-DE40-456C-A465-EC2A0EE62FB6}"/>
                  </a:ext>
                </a:extLst>
              </p:cNvPr>
              <p:cNvGrpSpPr/>
              <p:nvPr/>
            </p:nvGrpSpPr>
            <p:grpSpPr>
              <a:xfrm>
                <a:off x="8756534" y="3029445"/>
                <a:ext cx="793807" cy="793643"/>
                <a:chOff x="8756534" y="2953245"/>
                <a:chExt cx="793807" cy="793643"/>
              </a:xfrm>
            </p:grpSpPr>
            <p:pic>
              <p:nvPicPr>
                <p:cNvPr id="160" name="Picture 159">
                  <a:extLst>
                    <a:ext uri="{FF2B5EF4-FFF2-40B4-BE49-F238E27FC236}">
                      <a16:creationId xmlns:a16="http://schemas.microsoft.com/office/drawing/2014/main" id="{336FA30C-8975-462C-B94B-787987FEEE7C}"/>
                    </a:ext>
                  </a:extLst>
                </p:cNvPr>
                <p:cNvPicPr>
                  <a:picLocks noChangeAspect="1"/>
                </p:cNvPicPr>
                <p:nvPr/>
              </p:nvPicPr>
              <p:blipFill>
                <a:blip r:embed="rId23"/>
                <a:stretch>
                  <a:fillRect/>
                </a:stretch>
              </p:blipFill>
              <p:spPr>
                <a:xfrm>
                  <a:off x="8969675" y="2953245"/>
                  <a:ext cx="367521" cy="367805"/>
                </a:xfrm>
                <a:prstGeom prst="rect">
                  <a:avLst/>
                </a:prstGeom>
              </p:spPr>
            </p:pic>
            <p:sp>
              <p:nvSpPr>
                <p:cNvPr id="161" name="TextBox 160">
                  <a:extLst>
                    <a:ext uri="{FF2B5EF4-FFF2-40B4-BE49-F238E27FC236}">
                      <a16:creationId xmlns:a16="http://schemas.microsoft.com/office/drawing/2014/main" id="{D0814566-9E7D-4884-9930-0F98B4668FF2}"/>
                    </a:ext>
                  </a:extLst>
                </p:cNvPr>
                <p:cNvSpPr txBox="1"/>
                <p:nvPr/>
              </p:nvSpPr>
              <p:spPr>
                <a:xfrm>
                  <a:off x="8756534" y="3322156"/>
                  <a:ext cx="793807" cy="4247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Emotion </a:t>
                  </a:r>
                  <a:br>
                    <a:rPr lang="en-US" dirty="0"/>
                  </a:br>
                  <a:r>
                    <a:rPr lang="en-US" dirty="0"/>
                    <a:t>API</a:t>
                  </a:r>
                </a:p>
              </p:txBody>
            </p:sp>
          </p:grpSp>
          <p:grpSp>
            <p:nvGrpSpPr>
              <p:cNvPr id="173" name="Group 172">
                <a:extLst>
                  <a:ext uri="{FF2B5EF4-FFF2-40B4-BE49-F238E27FC236}">
                    <a16:creationId xmlns:a16="http://schemas.microsoft.com/office/drawing/2014/main" id="{6678F9DE-8968-40E4-876B-1533782A5152}"/>
                  </a:ext>
                </a:extLst>
              </p:cNvPr>
              <p:cNvGrpSpPr/>
              <p:nvPr/>
            </p:nvGrpSpPr>
            <p:grpSpPr>
              <a:xfrm>
                <a:off x="8074368" y="3032332"/>
                <a:ext cx="486030" cy="620413"/>
                <a:chOff x="8074368" y="2956132"/>
                <a:chExt cx="486030" cy="620413"/>
              </a:xfrm>
            </p:grpSpPr>
            <p:pic>
              <p:nvPicPr>
                <p:cNvPr id="162" name="Picture 161">
                  <a:extLst>
                    <a:ext uri="{FF2B5EF4-FFF2-40B4-BE49-F238E27FC236}">
                      <a16:creationId xmlns:a16="http://schemas.microsoft.com/office/drawing/2014/main" id="{FC8EFFBE-E277-4C9B-A790-2438AFD7A6A2}"/>
                    </a:ext>
                  </a:extLst>
                </p:cNvPr>
                <p:cNvPicPr>
                  <a:picLocks noChangeAspect="1"/>
                </p:cNvPicPr>
                <p:nvPr/>
              </p:nvPicPr>
              <p:blipFill>
                <a:blip r:embed="rId24"/>
                <a:stretch>
                  <a:fillRect/>
                </a:stretch>
              </p:blipFill>
              <p:spPr>
                <a:xfrm>
                  <a:off x="8133623" y="2956132"/>
                  <a:ext cx="367521" cy="367805"/>
                </a:xfrm>
                <a:prstGeom prst="rect">
                  <a:avLst/>
                </a:prstGeom>
              </p:spPr>
            </p:pic>
            <p:sp>
              <p:nvSpPr>
                <p:cNvPr id="163" name="TextBox 162">
                  <a:extLst>
                    <a:ext uri="{FF2B5EF4-FFF2-40B4-BE49-F238E27FC236}">
                      <a16:creationId xmlns:a16="http://schemas.microsoft.com/office/drawing/2014/main" id="{9821C53B-D4C7-430C-8EEE-ADAB9516EE91}"/>
                    </a:ext>
                  </a:extLst>
                </p:cNvPr>
                <p:cNvSpPr txBox="1"/>
                <p:nvPr/>
              </p:nvSpPr>
              <p:spPr>
                <a:xfrm>
                  <a:off x="8074368" y="3318013"/>
                  <a:ext cx="486030" cy="258532"/>
                </a:xfrm>
                <a:prstGeom prst="rect">
                  <a:avLst/>
                </a:prstGeom>
              </p:spPr>
              <p:txBody>
                <a:bodyPr wrap="none">
                  <a:spAutoFit/>
                </a:bodyPr>
                <a:lstStyle>
                  <a:defPPr>
                    <a:defRPr lang="en-US"/>
                  </a:defPPr>
                  <a:lvl1pPr algn="ctr" defTabSz="896386">
                    <a:lnSpc>
                      <a:spcPct val="90000"/>
                    </a:lnSpc>
                    <a:spcAft>
                      <a:spcPts val="600"/>
                    </a:spcAft>
                    <a:defRPr sz="1200" kern="0">
                      <a:solidFill>
                        <a:srgbClr val="797979"/>
                      </a:solidFill>
                      <a:latin typeface="Segoe UI" panose="020B0502040204020203" pitchFamily="34" charset="0"/>
                      <a:cs typeface="Segoe UI" panose="020B0502040204020203" pitchFamily="34" charset="0"/>
                    </a:defRPr>
                  </a:lvl1pPr>
                </a:lstStyle>
                <a:p>
                  <a:r>
                    <a:rPr lang="en-US" dirty="0"/>
                    <a:t>LUIS</a:t>
                  </a:r>
                </a:p>
              </p:txBody>
            </p:sp>
          </p:grpSp>
        </p:grpSp>
        <p:cxnSp>
          <p:nvCxnSpPr>
            <p:cNvPr id="2052" name="Connector: Elbow 2051">
              <a:extLst>
                <a:ext uri="{FF2B5EF4-FFF2-40B4-BE49-F238E27FC236}">
                  <a16:creationId xmlns:a16="http://schemas.microsoft.com/office/drawing/2014/main" id="{7F1BC843-4727-42B8-A59D-1D0E78078F0A}"/>
                </a:ext>
              </a:extLst>
            </p:cNvPr>
            <p:cNvCxnSpPr>
              <a:cxnSpLocks/>
            </p:cNvCxnSpPr>
            <p:nvPr/>
          </p:nvCxnSpPr>
          <p:spPr>
            <a:xfrm rot="5400000" flipH="1" flipV="1">
              <a:off x="8959983" y="2036573"/>
              <a:ext cx="1097280" cy="851854"/>
            </a:xfrm>
            <a:prstGeom prst="bentConnector3">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2054" name="Straight Arrow Connector 2053">
              <a:extLst>
                <a:ext uri="{FF2B5EF4-FFF2-40B4-BE49-F238E27FC236}">
                  <a16:creationId xmlns:a16="http://schemas.microsoft.com/office/drawing/2014/main" id="{E2FCCE09-F821-428D-B543-396F1656E53F}"/>
                </a:ext>
              </a:extLst>
            </p:cNvPr>
            <p:cNvCxnSpPr>
              <a:cxnSpLocks/>
            </p:cNvCxnSpPr>
            <p:nvPr/>
          </p:nvCxnSpPr>
          <p:spPr>
            <a:xfrm>
              <a:off x="8833969" y="4051300"/>
              <a:ext cx="711200" cy="0"/>
            </a:xfrm>
            <a:prstGeom prst="straightConnector1">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57" name="Straight Arrow Connector 2056">
              <a:extLst>
                <a:ext uri="{FF2B5EF4-FFF2-40B4-BE49-F238E27FC236}">
                  <a16:creationId xmlns:a16="http://schemas.microsoft.com/office/drawing/2014/main" id="{04341B8D-BECF-46C6-A792-0B66F351A6EC}"/>
                </a:ext>
              </a:extLst>
            </p:cNvPr>
            <p:cNvCxnSpPr>
              <a:cxnSpLocks/>
            </p:cNvCxnSpPr>
            <p:nvPr/>
          </p:nvCxnSpPr>
          <p:spPr>
            <a:xfrm>
              <a:off x="8052919" y="4432300"/>
              <a:ext cx="1492250" cy="0"/>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2059" name="Rectangle 2058">
              <a:extLst>
                <a:ext uri="{FF2B5EF4-FFF2-40B4-BE49-F238E27FC236}">
                  <a16:creationId xmlns:a16="http://schemas.microsoft.com/office/drawing/2014/main" id="{A76657EF-32CE-4069-8B70-95D71B96397D}"/>
                </a:ext>
              </a:extLst>
            </p:cNvPr>
            <p:cNvSpPr/>
            <p:nvPr/>
          </p:nvSpPr>
          <p:spPr>
            <a:xfrm>
              <a:off x="8306919" y="4235450"/>
              <a:ext cx="565150" cy="36195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0" name="Group 119">
              <a:extLst>
                <a:ext uri="{FF2B5EF4-FFF2-40B4-BE49-F238E27FC236}">
                  <a16:creationId xmlns:a16="http://schemas.microsoft.com/office/drawing/2014/main" id="{8B29FAED-5857-449B-BB3E-F6FEB1E7E194}"/>
                </a:ext>
              </a:extLst>
            </p:cNvPr>
            <p:cNvGrpSpPr/>
            <p:nvPr/>
          </p:nvGrpSpPr>
          <p:grpSpPr>
            <a:xfrm>
              <a:off x="8231720" y="3854968"/>
              <a:ext cx="718849" cy="841816"/>
              <a:chOff x="8562112" y="2072599"/>
              <a:chExt cx="718849" cy="841816"/>
            </a:xfrm>
          </p:grpSpPr>
          <p:sp>
            <p:nvSpPr>
              <p:cNvPr id="112" name="TextBox 111">
                <a:extLst>
                  <a:ext uri="{FF2B5EF4-FFF2-40B4-BE49-F238E27FC236}">
                    <a16:creationId xmlns:a16="http://schemas.microsoft.com/office/drawing/2014/main" id="{156B757D-87C7-4E46-AC4C-64966251C126}"/>
                  </a:ext>
                </a:extLst>
              </p:cNvPr>
              <p:cNvSpPr txBox="1"/>
              <p:nvPr/>
            </p:nvSpPr>
            <p:spPr>
              <a:xfrm>
                <a:off x="8562112" y="2456240"/>
                <a:ext cx="718849" cy="458175"/>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Bot Service</a:t>
                </a:r>
              </a:p>
            </p:txBody>
          </p:sp>
          <p:pic>
            <p:nvPicPr>
              <p:cNvPr id="113" name="Picture 2" descr="https://azurecomcdn.azureedge.net/cvt-e8e9604de01be8a721dcc04e98f11f162cae020038a83e0809a34989030796de/images/page/services/bot-service/boosted-bot-intelligence.png">
                <a:extLst>
                  <a:ext uri="{FF2B5EF4-FFF2-40B4-BE49-F238E27FC236}">
                    <a16:creationId xmlns:a16="http://schemas.microsoft.com/office/drawing/2014/main" id="{C628FF32-6593-4119-A445-6C644A176E19}"/>
                  </a:ext>
                </a:extLst>
              </p:cNvPr>
              <p:cNvPicPr>
                <a:picLocks noChangeAspect="1" noChangeArrowheads="1"/>
              </p:cNvPicPr>
              <p:nvPr/>
            </p:nvPicPr>
            <p:blipFill rotWithShape="1">
              <a:blip r:embed="rId25" cstate="print">
                <a:extLst>
                  <a:ext uri="{28A0092B-C50C-407E-A947-70E740481C1C}">
                    <a14:useLocalDpi xmlns:a14="http://schemas.microsoft.com/office/drawing/2010/main"/>
                  </a:ext>
                </a:extLst>
              </a:blip>
              <a:srcRect/>
              <a:stretch/>
            </p:blipFill>
            <p:spPr bwMode="auto">
              <a:xfrm>
                <a:off x="8731031" y="2072599"/>
                <a:ext cx="391550" cy="3813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64" name="Group 2063">
              <a:extLst>
                <a:ext uri="{FF2B5EF4-FFF2-40B4-BE49-F238E27FC236}">
                  <a16:creationId xmlns:a16="http://schemas.microsoft.com/office/drawing/2014/main" id="{64223A68-84AD-450D-92E4-88B101BEFEE9}"/>
                </a:ext>
              </a:extLst>
            </p:cNvPr>
            <p:cNvGrpSpPr/>
            <p:nvPr/>
          </p:nvGrpSpPr>
          <p:grpSpPr>
            <a:xfrm>
              <a:off x="4464479" y="4243206"/>
              <a:ext cx="1138835" cy="678433"/>
              <a:chOff x="950314" y="3983426"/>
              <a:chExt cx="1138835" cy="678433"/>
            </a:xfrm>
          </p:grpSpPr>
          <p:sp>
            <p:nvSpPr>
              <p:cNvPr id="214" name="TextBox 213">
                <a:extLst>
                  <a:ext uri="{FF2B5EF4-FFF2-40B4-BE49-F238E27FC236}">
                    <a16:creationId xmlns:a16="http://schemas.microsoft.com/office/drawing/2014/main" id="{FC7AB9EF-CE3C-403F-8CD2-01AABF863737}"/>
                  </a:ext>
                </a:extLst>
              </p:cNvPr>
              <p:cNvSpPr txBox="1"/>
              <p:nvPr/>
            </p:nvSpPr>
            <p:spPr>
              <a:xfrm>
                <a:off x="950314" y="4403327"/>
                <a:ext cx="1138835" cy="2585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AD B2C</a:t>
                </a:r>
              </a:p>
            </p:txBody>
          </p:sp>
          <p:pic>
            <p:nvPicPr>
              <p:cNvPr id="215" name="Picture 214">
                <a:extLst>
                  <a:ext uri="{FF2B5EF4-FFF2-40B4-BE49-F238E27FC236}">
                    <a16:creationId xmlns:a16="http://schemas.microsoft.com/office/drawing/2014/main" id="{1151EA33-D9F1-4E32-82D8-B96D76988F5C}"/>
                  </a:ext>
                </a:extLst>
              </p:cNvPr>
              <p:cNvPicPr>
                <a:picLocks noChangeAspect="1"/>
              </p:cNvPicPr>
              <p:nvPr/>
            </p:nvPicPr>
            <p:blipFill>
              <a:blip r:embed="rId26"/>
              <a:stretch>
                <a:fillRect/>
              </a:stretch>
            </p:blipFill>
            <p:spPr>
              <a:xfrm>
                <a:off x="1311331" y="3983426"/>
                <a:ext cx="416801" cy="417124"/>
              </a:xfrm>
              <a:prstGeom prst="rect">
                <a:avLst/>
              </a:prstGeom>
            </p:spPr>
          </p:pic>
        </p:grpSp>
        <p:grpSp>
          <p:nvGrpSpPr>
            <p:cNvPr id="2062" name="Group 2061">
              <a:extLst>
                <a:ext uri="{FF2B5EF4-FFF2-40B4-BE49-F238E27FC236}">
                  <a16:creationId xmlns:a16="http://schemas.microsoft.com/office/drawing/2014/main" id="{1E232326-BEB7-4528-AD7D-FFAAFF366EA3}"/>
                </a:ext>
              </a:extLst>
            </p:cNvPr>
            <p:cNvGrpSpPr/>
            <p:nvPr/>
          </p:nvGrpSpPr>
          <p:grpSpPr>
            <a:xfrm>
              <a:off x="4745997" y="2942817"/>
              <a:ext cx="575799" cy="757894"/>
              <a:chOff x="-22073" y="3902447"/>
              <a:chExt cx="575799" cy="757894"/>
            </a:xfrm>
          </p:grpSpPr>
          <p:pic>
            <p:nvPicPr>
              <p:cNvPr id="211" name="Picture 2" descr="Image result for twilio logo">
                <a:extLst>
                  <a:ext uri="{FF2B5EF4-FFF2-40B4-BE49-F238E27FC236}">
                    <a16:creationId xmlns:a16="http://schemas.microsoft.com/office/drawing/2014/main" id="{911E206A-389F-4A0B-BE70-12FC8572B06D}"/>
                  </a:ext>
                </a:extLst>
              </p:cNvPr>
              <p:cNvPicPr>
                <a:picLocks noChangeAspect="1" noChangeArrowheads="1"/>
              </p:cNvPicPr>
              <p:nvPr/>
            </p:nvPicPr>
            <p:blipFill rotWithShape="1">
              <a:blip r:embed="rId27" cstate="print">
                <a:extLst>
                  <a:ext uri="{28A0092B-C50C-407E-A947-70E740481C1C}">
                    <a14:useLocalDpi xmlns:a14="http://schemas.microsoft.com/office/drawing/2010/main"/>
                  </a:ext>
                </a:extLst>
              </a:blip>
              <a:srcRect l="17932" t="17497" r="19584" b="16627"/>
              <a:stretch/>
            </p:blipFill>
            <p:spPr bwMode="auto">
              <a:xfrm>
                <a:off x="-1406" y="3902447"/>
                <a:ext cx="534464" cy="563472"/>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DF2B60A2-A288-4777-A2F1-3E39822C70AA}"/>
                  </a:ext>
                </a:extLst>
              </p:cNvPr>
              <p:cNvSpPr/>
              <p:nvPr/>
            </p:nvSpPr>
            <p:spPr>
              <a:xfrm>
                <a:off x="-22073" y="4401809"/>
                <a:ext cx="575799" cy="258532"/>
              </a:xfrm>
              <a:prstGeom prst="rect">
                <a:avLst/>
              </a:prstGeom>
            </p:spPr>
            <p:txBody>
              <a:bodyPr wrap="none">
                <a:spAutoFit/>
              </a:bodyPr>
              <a:lstStyle/>
              <a:p>
                <a:pPr algn="ct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Twilio</a:t>
                </a:r>
              </a:p>
            </p:txBody>
          </p:sp>
        </p:grpSp>
        <p:grpSp>
          <p:nvGrpSpPr>
            <p:cNvPr id="2065" name="Group 2064">
              <a:extLst>
                <a:ext uri="{FF2B5EF4-FFF2-40B4-BE49-F238E27FC236}">
                  <a16:creationId xmlns:a16="http://schemas.microsoft.com/office/drawing/2014/main" id="{0023F0A4-5174-4783-ACBC-C1D4C16D5A80}"/>
                </a:ext>
              </a:extLst>
            </p:cNvPr>
            <p:cNvGrpSpPr/>
            <p:nvPr/>
          </p:nvGrpSpPr>
          <p:grpSpPr>
            <a:xfrm>
              <a:off x="4759753" y="1757491"/>
              <a:ext cx="548286" cy="553861"/>
              <a:chOff x="2100981" y="4025448"/>
              <a:chExt cx="548286" cy="553861"/>
            </a:xfrm>
          </p:grpSpPr>
          <p:pic>
            <p:nvPicPr>
              <p:cNvPr id="207" name="Picture 206">
                <a:extLst>
                  <a:ext uri="{FF2B5EF4-FFF2-40B4-BE49-F238E27FC236}">
                    <a16:creationId xmlns:a16="http://schemas.microsoft.com/office/drawing/2014/main" id="{DC658C7A-71B6-466B-B1F1-7E247AEA4E17}"/>
                  </a:ext>
                </a:extLst>
              </p:cNvPr>
              <p:cNvPicPr>
                <a:picLocks noChangeAspect="1"/>
              </p:cNvPicPr>
              <p:nvPr/>
            </p:nvPicPr>
            <p:blipFill>
              <a:blip r:embed="rId28"/>
              <a:stretch>
                <a:fillRect/>
              </a:stretch>
            </p:blipFill>
            <p:spPr>
              <a:xfrm>
                <a:off x="2159056" y="4025448"/>
                <a:ext cx="432137" cy="292552"/>
              </a:xfrm>
              <a:prstGeom prst="rect">
                <a:avLst/>
              </a:prstGeom>
            </p:spPr>
          </p:pic>
          <p:sp>
            <p:nvSpPr>
              <p:cNvPr id="221" name="TextBox 220">
                <a:extLst>
                  <a:ext uri="{FF2B5EF4-FFF2-40B4-BE49-F238E27FC236}">
                    <a16:creationId xmlns:a16="http://schemas.microsoft.com/office/drawing/2014/main" id="{552D3B12-B5A7-49BF-B685-977FC96899D6}"/>
                  </a:ext>
                </a:extLst>
              </p:cNvPr>
              <p:cNvSpPr txBox="1"/>
              <p:nvPr/>
            </p:nvSpPr>
            <p:spPr>
              <a:xfrm>
                <a:off x="2100981" y="4320777"/>
                <a:ext cx="548286" cy="2585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CDN</a:t>
                </a:r>
              </a:p>
            </p:txBody>
          </p:sp>
        </p:grpSp>
        <p:cxnSp>
          <p:nvCxnSpPr>
            <p:cNvPr id="259" name="Connector: Elbow 258">
              <a:extLst>
                <a:ext uri="{FF2B5EF4-FFF2-40B4-BE49-F238E27FC236}">
                  <a16:creationId xmlns:a16="http://schemas.microsoft.com/office/drawing/2014/main" id="{DF119392-602B-4D98-B4C4-4AEA3914E0D6}"/>
                </a:ext>
              </a:extLst>
            </p:cNvPr>
            <p:cNvCxnSpPr>
              <a:cxnSpLocks/>
            </p:cNvCxnSpPr>
            <p:nvPr/>
          </p:nvCxnSpPr>
          <p:spPr>
            <a:xfrm>
              <a:off x="4196775" y="3753799"/>
              <a:ext cx="4077070" cy="294633"/>
            </a:xfrm>
            <a:prstGeom prst="bentConnector3">
              <a:avLst>
                <a:gd name="adj1" fmla="val 10028"/>
              </a:avLst>
            </a:prstGeom>
            <a:ln w="12700">
              <a:solidFill>
                <a:srgbClr val="0078D7"/>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4" name="Connector: Elbow 253">
              <a:extLst>
                <a:ext uri="{FF2B5EF4-FFF2-40B4-BE49-F238E27FC236}">
                  <a16:creationId xmlns:a16="http://schemas.microsoft.com/office/drawing/2014/main" id="{5EDB65CD-C217-409E-80B5-097FA9BA579E}"/>
                </a:ext>
              </a:extLst>
            </p:cNvPr>
            <p:cNvCxnSpPr>
              <a:cxnSpLocks/>
            </p:cNvCxnSpPr>
            <p:nvPr/>
          </p:nvCxnSpPr>
          <p:spPr>
            <a:xfrm rot="10800000">
              <a:off x="4183360" y="2818185"/>
              <a:ext cx="1704336" cy="411360"/>
            </a:xfrm>
            <a:prstGeom prst="bentConnector3">
              <a:avLst>
                <a:gd name="adj1" fmla="val 2148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264" name="Rectangle 263">
              <a:extLst>
                <a:ext uri="{FF2B5EF4-FFF2-40B4-BE49-F238E27FC236}">
                  <a16:creationId xmlns:a16="http://schemas.microsoft.com/office/drawing/2014/main" id="{62C0A94E-A2E4-42C3-B105-CD1910C01A4B}"/>
                </a:ext>
              </a:extLst>
            </p:cNvPr>
            <p:cNvSpPr/>
            <p:nvPr/>
          </p:nvSpPr>
          <p:spPr>
            <a:xfrm>
              <a:off x="5493776" y="3207773"/>
              <a:ext cx="486695" cy="1769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32008E0E-430C-4D90-BF91-2FCC5D904104}"/>
                </a:ext>
              </a:extLst>
            </p:cNvPr>
            <p:cNvCxnSpPr>
              <a:cxnSpLocks/>
            </p:cNvCxnSpPr>
            <p:nvPr/>
          </p:nvCxnSpPr>
          <p:spPr>
            <a:xfrm flipH="1" flipV="1">
              <a:off x="5329643" y="3222171"/>
              <a:ext cx="2560320" cy="16279"/>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252" name="Rectangle 251">
              <a:extLst>
                <a:ext uri="{FF2B5EF4-FFF2-40B4-BE49-F238E27FC236}">
                  <a16:creationId xmlns:a16="http://schemas.microsoft.com/office/drawing/2014/main" id="{30939E44-1ABE-4285-8E11-035E2C174926}"/>
                </a:ext>
              </a:extLst>
            </p:cNvPr>
            <p:cNvSpPr/>
            <p:nvPr/>
          </p:nvSpPr>
          <p:spPr>
            <a:xfrm>
              <a:off x="6958147" y="3056705"/>
              <a:ext cx="574767" cy="635726"/>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7" name="Group 116">
              <a:extLst>
                <a:ext uri="{FF2B5EF4-FFF2-40B4-BE49-F238E27FC236}">
                  <a16:creationId xmlns:a16="http://schemas.microsoft.com/office/drawing/2014/main" id="{6B102F67-A96E-4893-B66A-F561172A4112}"/>
                </a:ext>
              </a:extLst>
            </p:cNvPr>
            <p:cNvGrpSpPr/>
            <p:nvPr/>
          </p:nvGrpSpPr>
          <p:grpSpPr>
            <a:xfrm>
              <a:off x="6692267" y="3071896"/>
              <a:ext cx="1106489" cy="774194"/>
              <a:chOff x="8126265" y="756127"/>
              <a:chExt cx="1106489" cy="774194"/>
            </a:xfrm>
          </p:grpSpPr>
          <p:pic>
            <p:nvPicPr>
              <p:cNvPr id="100" name="Picture 99">
                <a:extLst>
                  <a:ext uri="{FF2B5EF4-FFF2-40B4-BE49-F238E27FC236}">
                    <a16:creationId xmlns:a16="http://schemas.microsoft.com/office/drawing/2014/main" id="{D6C6235F-693B-44B8-B229-2BD2F0B7A88A}"/>
                  </a:ext>
                </a:extLst>
              </p:cNvPr>
              <p:cNvPicPr>
                <a:picLocks noChangeAspect="1"/>
              </p:cNvPicPr>
              <p:nvPr/>
            </p:nvPicPr>
            <p:blipFill>
              <a:blip r:embed="rId29"/>
              <a:stretch>
                <a:fillRect/>
              </a:stretch>
            </p:blipFill>
            <p:spPr>
              <a:xfrm>
                <a:off x="8500691" y="756127"/>
                <a:ext cx="357636" cy="357912"/>
              </a:xfrm>
              <a:prstGeom prst="rect">
                <a:avLst/>
              </a:prstGeom>
            </p:spPr>
          </p:pic>
          <p:sp>
            <p:nvSpPr>
              <p:cNvPr id="101" name="TextBox 100">
                <a:extLst>
                  <a:ext uri="{FF2B5EF4-FFF2-40B4-BE49-F238E27FC236}">
                    <a16:creationId xmlns:a16="http://schemas.microsoft.com/office/drawing/2014/main" id="{D0AB6E14-AE99-47EF-9EF8-EB85C181BE67}"/>
                  </a:ext>
                </a:extLst>
              </p:cNvPr>
              <p:cNvSpPr txBox="1"/>
              <p:nvPr/>
            </p:nvSpPr>
            <p:spPr>
              <a:xfrm>
                <a:off x="8126265" y="1105589"/>
                <a:ext cx="1106489" cy="4247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Notification Hubs</a:t>
                </a:r>
              </a:p>
            </p:txBody>
          </p:sp>
        </p:grpSp>
        <p:cxnSp>
          <p:nvCxnSpPr>
            <p:cNvPr id="267" name="Connector: Elbow 266">
              <a:extLst>
                <a:ext uri="{FF2B5EF4-FFF2-40B4-BE49-F238E27FC236}">
                  <a16:creationId xmlns:a16="http://schemas.microsoft.com/office/drawing/2014/main" id="{C101B62F-E2E5-45B5-8986-C0F2BAC06C03}"/>
                </a:ext>
              </a:extLst>
            </p:cNvPr>
            <p:cNvCxnSpPr>
              <a:cxnSpLocks/>
              <a:stCxn id="59" idx="0"/>
              <a:endCxn id="110" idx="2"/>
            </p:cNvCxnSpPr>
            <p:nvPr/>
          </p:nvCxnSpPr>
          <p:spPr>
            <a:xfrm rot="5400000" flipH="1" flipV="1">
              <a:off x="6488979" y="3310694"/>
              <a:ext cx="1294133" cy="2064907"/>
            </a:xfrm>
            <a:prstGeom prst="bentConnector3">
              <a:avLst>
                <a:gd name="adj1" fmla="val 62174"/>
              </a:avLst>
            </a:prstGeom>
            <a:ln w="127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8584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291388-392C-43CE-B429-2ECC36AF7016}"/>
              </a:ext>
            </a:extLst>
          </p:cNvPr>
          <p:cNvSpPr txBox="1"/>
          <p:nvPr/>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Multi-channel digital marketing</a:t>
            </a:r>
          </a:p>
        </p:txBody>
      </p:sp>
      <p:sp>
        <p:nvSpPr>
          <p:cNvPr id="5" name="Rectangle 4">
            <a:extLst>
              <a:ext uri="{FF2B5EF4-FFF2-40B4-BE49-F238E27FC236}">
                <a16:creationId xmlns:a16="http://schemas.microsoft.com/office/drawing/2014/main" id="{0569A956-1E64-4974-AE27-198B363C6E25}"/>
              </a:ext>
            </a:extLst>
          </p:cNvPr>
          <p:cNvSpPr/>
          <p:nvPr/>
        </p:nvSpPr>
        <p:spPr>
          <a:xfrm>
            <a:off x="349624" y="3000092"/>
            <a:ext cx="2460811"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with social integration and analytics on a global scale</a:t>
            </a:r>
          </a:p>
        </p:txBody>
      </p:sp>
      <p:cxnSp>
        <p:nvCxnSpPr>
          <p:cNvPr id="6" name="Straight Connector 5">
            <a:extLst>
              <a:ext uri="{FF2B5EF4-FFF2-40B4-BE49-F238E27FC236}">
                <a16:creationId xmlns:a16="http://schemas.microsoft.com/office/drawing/2014/main" id="{C3C72ED5-DE6E-4CD9-9500-5D0D80659FC7}"/>
              </a:ext>
            </a:extLst>
          </p:cNvPr>
          <p:cNvCxnSpPr>
            <a:cxnSpLocks/>
          </p:cNvCxnSpPr>
          <p:nvPr/>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C5B82E40-0494-4E8B-9CAE-8DBD9874D2BF}"/>
              </a:ext>
            </a:extLst>
          </p:cNvPr>
          <p:cNvGrpSpPr/>
          <p:nvPr/>
        </p:nvGrpSpPr>
        <p:grpSpPr>
          <a:xfrm>
            <a:off x="3520350" y="877442"/>
            <a:ext cx="8487873" cy="5239641"/>
            <a:chOff x="3520350" y="877442"/>
            <a:chExt cx="8487873" cy="5239641"/>
          </a:xfrm>
        </p:grpSpPr>
        <p:grpSp>
          <p:nvGrpSpPr>
            <p:cNvPr id="142" name="Group 141">
              <a:extLst>
                <a:ext uri="{FF2B5EF4-FFF2-40B4-BE49-F238E27FC236}">
                  <a16:creationId xmlns:a16="http://schemas.microsoft.com/office/drawing/2014/main" id="{34EE2EB0-66DC-4476-93F6-15F2860F88B2}"/>
                </a:ext>
              </a:extLst>
            </p:cNvPr>
            <p:cNvGrpSpPr/>
            <p:nvPr/>
          </p:nvGrpSpPr>
          <p:grpSpPr>
            <a:xfrm>
              <a:off x="3520350" y="877442"/>
              <a:ext cx="8487873" cy="5239641"/>
              <a:chOff x="3291751" y="668837"/>
              <a:chExt cx="8487873" cy="5239641"/>
            </a:xfrm>
          </p:grpSpPr>
          <p:cxnSp>
            <p:nvCxnSpPr>
              <p:cNvPr id="12" name="Straight Connector 11">
                <a:extLst>
                  <a:ext uri="{FF2B5EF4-FFF2-40B4-BE49-F238E27FC236}">
                    <a16:creationId xmlns:a16="http://schemas.microsoft.com/office/drawing/2014/main" id="{87441133-83DF-4205-92A4-67819FF9E5D9}"/>
                  </a:ext>
                </a:extLst>
              </p:cNvPr>
              <p:cNvCxnSpPr>
                <a:cxnSpLocks/>
              </p:cNvCxnSpPr>
              <p:nvPr/>
            </p:nvCxnSpPr>
            <p:spPr>
              <a:xfrm>
                <a:off x="4508067" y="1040900"/>
                <a:ext cx="5901078"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sp>
            <p:nvSpPr>
              <p:cNvPr id="117" name="Rectangle 116">
                <a:extLst>
                  <a:ext uri="{FF2B5EF4-FFF2-40B4-BE49-F238E27FC236}">
                    <a16:creationId xmlns:a16="http://schemas.microsoft.com/office/drawing/2014/main" id="{58DF8EFC-5AAB-47BE-A431-C1B0F0E0DD10}"/>
                  </a:ext>
                </a:extLst>
              </p:cNvPr>
              <p:cNvSpPr/>
              <p:nvPr/>
            </p:nvSpPr>
            <p:spPr>
              <a:xfrm>
                <a:off x="6049769" y="748276"/>
                <a:ext cx="557892" cy="55789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A03051B5-648F-4CAA-90AE-4E84640C5EB9}"/>
                  </a:ext>
                </a:extLst>
              </p:cNvPr>
              <p:cNvSpPr/>
              <p:nvPr/>
            </p:nvSpPr>
            <p:spPr>
              <a:xfrm>
                <a:off x="3307435" y="4389953"/>
                <a:ext cx="4090530" cy="1518525"/>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buClrTx/>
                  <a:buSzTx/>
                  <a:buFontTx/>
                  <a:buNone/>
                  <a:tabLst/>
                  <a:defRPr/>
                </a:pPr>
                <a:endParaRPr kumimoji="0" lang="en-US" sz="1800" b="0" i="0" u="none" strike="noStrike" kern="1200" cap="none" spc="0" normalizeH="0" baseline="0" noProof="0">
                  <a:ln>
                    <a:noFill/>
                  </a:ln>
                  <a:solidFill>
                    <a:srgbClr val="797979"/>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EC434535-9F8D-4849-A4BE-2F984EACD267}"/>
                  </a:ext>
                </a:extLst>
              </p:cNvPr>
              <p:cNvCxnSpPr>
                <a:cxnSpLocks/>
              </p:cNvCxnSpPr>
              <p:nvPr/>
            </p:nvCxnSpPr>
            <p:spPr>
              <a:xfrm flipH="1">
                <a:off x="7699450" y="3461892"/>
                <a:ext cx="1079369"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9" name="Straight Connector 8">
                <a:extLst>
                  <a:ext uri="{FF2B5EF4-FFF2-40B4-BE49-F238E27FC236}">
                    <a16:creationId xmlns:a16="http://schemas.microsoft.com/office/drawing/2014/main" id="{B16B11DC-4813-48EA-9376-0D4A7F8044CD}"/>
                  </a:ext>
                </a:extLst>
              </p:cNvPr>
              <p:cNvCxnSpPr>
                <a:cxnSpLocks/>
              </p:cNvCxnSpPr>
              <p:nvPr/>
            </p:nvCxnSpPr>
            <p:spPr>
              <a:xfrm flipH="1">
                <a:off x="4490071" y="3730379"/>
                <a:ext cx="2519512"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sp>
            <p:nvSpPr>
              <p:cNvPr id="10" name="Freeform: Shape 9">
                <a:extLst>
                  <a:ext uri="{FF2B5EF4-FFF2-40B4-BE49-F238E27FC236}">
                    <a16:creationId xmlns:a16="http://schemas.microsoft.com/office/drawing/2014/main" id="{CF552BA5-C260-4288-A934-5A033D87EF56}"/>
                  </a:ext>
                </a:extLst>
              </p:cNvPr>
              <p:cNvSpPr/>
              <p:nvPr/>
            </p:nvSpPr>
            <p:spPr>
              <a:xfrm flipH="1">
                <a:off x="5731830" y="1675865"/>
                <a:ext cx="401964" cy="520910"/>
              </a:xfrm>
              <a:custGeom>
                <a:avLst/>
                <a:gdLst>
                  <a:gd name="connsiteX0" fmla="*/ 0 w 487680"/>
                  <a:gd name="connsiteY0" fmla="*/ 0 h 579120"/>
                  <a:gd name="connsiteX1" fmla="*/ 0 w 487680"/>
                  <a:gd name="connsiteY1" fmla="*/ 579120 h 579120"/>
                  <a:gd name="connsiteX2" fmla="*/ 487680 w 487680"/>
                  <a:gd name="connsiteY2" fmla="*/ 579120 h 579120"/>
                </a:gdLst>
                <a:ahLst/>
                <a:cxnLst>
                  <a:cxn ang="0">
                    <a:pos x="connsiteX0" y="connsiteY0"/>
                  </a:cxn>
                  <a:cxn ang="0">
                    <a:pos x="connsiteX1" y="connsiteY1"/>
                  </a:cxn>
                  <a:cxn ang="0">
                    <a:pos x="connsiteX2" y="connsiteY2"/>
                  </a:cxn>
                </a:cxnLst>
                <a:rect l="l" t="t" r="r" b="b"/>
                <a:pathLst>
                  <a:path w="487680" h="579120">
                    <a:moveTo>
                      <a:pt x="0" y="0"/>
                    </a:moveTo>
                    <a:lnTo>
                      <a:pt x="0" y="579120"/>
                    </a:lnTo>
                    <a:lnTo>
                      <a:pt x="487680" y="57912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sp>
            <p:nvSpPr>
              <p:cNvPr id="11" name="Freeform: Shape 10">
                <a:extLst>
                  <a:ext uri="{FF2B5EF4-FFF2-40B4-BE49-F238E27FC236}">
                    <a16:creationId xmlns:a16="http://schemas.microsoft.com/office/drawing/2014/main" id="{C7F700E0-1C0C-487D-9195-36BC4777ADFB}"/>
                  </a:ext>
                </a:extLst>
              </p:cNvPr>
              <p:cNvSpPr/>
              <p:nvPr/>
            </p:nvSpPr>
            <p:spPr>
              <a:xfrm>
                <a:off x="4986385" y="1675865"/>
                <a:ext cx="397512" cy="520910"/>
              </a:xfrm>
              <a:custGeom>
                <a:avLst/>
                <a:gdLst>
                  <a:gd name="connsiteX0" fmla="*/ 0 w 487680"/>
                  <a:gd name="connsiteY0" fmla="*/ 0 h 579120"/>
                  <a:gd name="connsiteX1" fmla="*/ 0 w 487680"/>
                  <a:gd name="connsiteY1" fmla="*/ 579120 h 579120"/>
                  <a:gd name="connsiteX2" fmla="*/ 487680 w 487680"/>
                  <a:gd name="connsiteY2" fmla="*/ 579120 h 579120"/>
                </a:gdLst>
                <a:ahLst/>
                <a:cxnLst>
                  <a:cxn ang="0">
                    <a:pos x="connsiteX0" y="connsiteY0"/>
                  </a:cxn>
                  <a:cxn ang="0">
                    <a:pos x="connsiteX1" y="connsiteY1"/>
                  </a:cxn>
                  <a:cxn ang="0">
                    <a:pos x="connsiteX2" y="connsiteY2"/>
                  </a:cxn>
                </a:cxnLst>
                <a:rect l="l" t="t" r="r" b="b"/>
                <a:pathLst>
                  <a:path w="487680" h="579120">
                    <a:moveTo>
                      <a:pt x="0" y="0"/>
                    </a:moveTo>
                    <a:lnTo>
                      <a:pt x="0" y="579120"/>
                    </a:lnTo>
                    <a:lnTo>
                      <a:pt x="487680" y="57912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pic>
            <p:nvPicPr>
              <p:cNvPr id="13" name="Picture 12">
                <a:extLst>
                  <a:ext uri="{FF2B5EF4-FFF2-40B4-BE49-F238E27FC236}">
                    <a16:creationId xmlns:a16="http://schemas.microsoft.com/office/drawing/2014/main" id="{773BD828-087A-4A73-9922-25CC1C30BF6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461329" y="4749501"/>
                <a:ext cx="325172" cy="325172"/>
              </a:xfrm>
              <a:prstGeom prst="rect">
                <a:avLst/>
              </a:prstGeom>
              <a:solidFill>
                <a:srgbClr val="55ACEE"/>
              </a:solidFill>
              <a:ln w="444500" cap="sq">
                <a:noFill/>
                <a:miter lim="800000"/>
              </a:ln>
              <a:effectLst/>
            </p:spPr>
          </p:pic>
          <p:sp>
            <p:nvSpPr>
              <p:cNvPr id="14" name="Rectangle 13">
                <a:extLst>
                  <a:ext uri="{FF2B5EF4-FFF2-40B4-BE49-F238E27FC236}">
                    <a16:creationId xmlns:a16="http://schemas.microsoft.com/office/drawing/2014/main" id="{83E87798-BB40-41C5-B50D-AC90677766D2}"/>
                  </a:ext>
                </a:extLst>
              </p:cNvPr>
              <p:cNvSpPr/>
              <p:nvPr/>
            </p:nvSpPr>
            <p:spPr>
              <a:xfrm>
                <a:off x="3429602" y="5118042"/>
                <a:ext cx="392526" cy="139852"/>
              </a:xfrm>
              <a:prstGeom prst="rect">
                <a:avLst/>
              </a:prstGeom>
            </p:spPr>
            <p:txBody>
              <a:bodyPr wrap="none" lIns="0" tIns="0" rIns="0" bIns="0">
                <a:noAutofit/>
              </a:bodyPr>
              <a:lstStyle/>
              <a:p>
                <a:pPr algn="ctr" defTabSz="896386">
                  <a:defRPr/>
                </a:pPr>
                <a:r>
                  <a:rPr lang="en-US" sz="1200" kern="0" dirty="0">
                    <a:solidFill>
                      <a:srgbClr val="797979"/>
                    </a:solidFill>
                    <a:latin typeface="Segoe UI" panose="020B0502040204020203" pitchFamily="34" charset="0"/>
                    <a:cs typeface="Segoe UI" panose="020B0502040204020203" pitchFamily="34" charset="0"/>
                  </a:rPr>
                  <a:t>Twitter</a:t>
                </a:r>
              </a:p>
            </p:txBody>
          </p:sp>
          <p:sp>
            <p:nvSpPr>
              <p:cNvPr id="15" name="Rectangle 14">
                <a:extLst>
                  <a:ext uri="{FF2B5EF4-FFF2-40B4-BE49-F238E27FC236}">
                    <a16:creationId xmlns:a16="http://schemas.microsoft.com/office/drawing/2014/main" id="{866F8C50-7EFB-453C-8157-10AFCC06940F}"/>
                  </a:ext>
                </a:extLst>
              </p:cNvPr>
              <p:cNvSpPr/>
              <p:nvPr/>
            </p:nvSpPr>
            <p:spPr>
              <a:xfrm>
                <a:off x="3291751" y="5668253"/>
                <a:ext cx="3808298" cy="184666"/>
              </a:xfrm>
              <a:prstGeom prst="rect">
                <a:avLst/>
              </a:prstGeom>
            </p:spPr>
            <p:txBody>
              <a:bodyPr wrap="square" lIns="0" tIns="0" rIns="0" bIns="0">
                <a:spAutoFit/>
              </a:bodyPr>
              <a:lstStyle/>
              <a:p>
                <a:pPr algn="ctr" defTabSz="896386"/>
                <a:r>
                  <a:rPr lang="en-US" sz="1200" kern="0" dirty="0">
                    <a:solidFill>
                      <a:srgbClr val="797979"/>
                    </a:solidFill>
                    <a:latin typeface="Segoe UI" panose="020B0502040204020203" pitchFamily="34" charset="0"/>
                    <a:cs typeface="Segoe UI" panose="020B0502040204020203" pitchFamily="34" charset="0"/>
                  </a:rPr>
                  <a:t>Optional brand and campaign management template</a:t>
                </a:r>
              </a:p>
            </p:txBody>
          </p:sp>
          <p:sp>
            <p:nvSpPr>
              <p:cNvPr id="16" name="Rectangle 15">
                <a:extLst>
                  <a:ext uri="{FF2B5EF4-FFF2-40B4-BE49-F238E27FC236}">
                    <a16:creationId xmlns:a16="http://schemas.microsoft.com/office/drawing/2014/main" id="{3CAACDE3-8FEB-41EB-B3F8-FAB39E7112E2}"/>
                  </a:ext>
                </a:extLst>
              </p:cNvPr>
              <p:cNvSpPr/>
              <p:nvPr/>
            </p:nvSpPr>
            <p:spPr>
              <a:xfrm>
                <a:off x="4075953" y="4509468"/>
                <a:ext cx="2635623" cy="1050935"/>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buClrTx/>
                  <a:buSzTx/>
                  <a:buFontTx/>
                  <a:buNone/>
                  <a:tabLst/>
                  <a:defRPr/>
                </a:pPr>
                <a:endParaRPr kumimoji="0" lang="en-US" sz="1800" b="0" i="0" u="none" strike="noStrike" kern="1200" cap="none" spc="0" normalizeH="0" baseline="0" noProof="0" dirty="0">
                  <a:ln>
                    <a:noFill/>
                  </a:ln>
                  <a:solidFill>
                    <a:srgbClr val="797979"/>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96CCCF0-FF5B-4B51-8A7D-A92016C038B8}"/>
                  </a:ext>
                </a:extLst>
              </p:cNvPr>
              <p:cNvSpPr/>
              <p:nvPr/>
            </p:nvSpPr>
            <p:spPr>
              <a:xfrm>
                <a:off x="4202698" y="5116837"/>
                <a:ext cx="679841" cy="310784"/>
              </a:xfrm>
              <a:prstGeom prst="rect">
                <a:avLst/>
              </a:prstGeom>
            </p:spPr>
            <p:txBody>
              <a:bodyPr wrap="non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Logic Apps </a:t>
                </a:r>
              </a:p>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Twitter feed</a:t>
                </a:r>
              </a:p>
            </p:txBody>
          </p:sp>
          <p:sp>
            <p:nvSpPr>
              <p:cNvPr id="19" name="Rectangle 18">
                <a:extLst>
                  <a:ext uri="{FF2B5EF4-FFF2-40B4-BE49-F238E27FC236}">
                    <a16:creationId xmlns:a16="http://schemas.microsoft.com/office/drawing/2014/main" id="{35B44562-990F-4BF4-920C-295B200DC6A1}"/>
                  </a:ext>
                </a:extLst>
              </p:cNvPr>
              <p:cNvSpPr/>
              <p:nvPr/>
            </p:nvSpPr>
            <p:spPr>
              <a:xfrm>
                <a:off x="5832023" y="5116837"/>
                <a:ext cx="825761" cy="310784"/>
              </a:xfrm>
              <a:prstGeom prst="rect">
                <a:avLst/>
              </a:prstGeom>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SQL DB Twitter data</a:t>
                </a:r>
              </a:p>
            </p:txBody>
          </p:sp>
          <p:sp>
            <p:nvSpPr>
              <p:cNvPr id="21" name="Rectangle 20">
                <a:extLst>
                  <a:ext uri="{FF2B5EF4-FFF2-40B4-BE49-F238E27FC236}">
                    <a16:creationId xmlns:a16="http://schemas.microsoft.com/office/drawing/2014/main" id="{90C49023-87EC-42FA-B02D-66EEA3CC785F}"/>
                  </a:ext>
                </a:extLst>
              </p:cNvPr>
              <p:cNvSpPr/>
              <p:nvPr/>
            </p:nvSpPr>
            <p:spPr>
              <a:xfrm>
                <a:off x="6785432" y="5116837"/>
                <a:ext cx="561750" cy="226513"/>
              </a:xfrm>
              <a:prstGeom prst="rect">
                <a:avLst/>
              </a:prstGeom>
              <a:noFill/>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Power BI</a:t>
                </a:r>
              </a:p>
            </p:txBody>
          </p:sp>
          <p:sp>
            <p:nvSpPr>
              <p:cNvPr id="22" name="Rectangle 21">
                <a:extLst>
                  <a:ext uri="{FF2B5EF4-FFF2-40B4-BE49-F238E27FC236}">
                    <a16:creationId xmlns:a16="http://schemas.microsoft.com/office/drawing/2014/main" id="{ECAB58CC-6145-4279-A8C3-C1B37A0515B6}"/>
                  </a:ext>
                </a:extLst>
              </p:cNvPr>
              <p:cNvSpPr/>
              <p:nvPr/>
            </p:nvSpPr>
            <p:spPr>
              <a:xfrm>
                <a:off x="7577958" y="4547579"/>
                <a:ext cx="3308204" cy="1192460"/>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buClrTx/>
                  <a:buSzTx/>
                  <a:buFontTx/>
                  <a:buNone/>
                  <a:tabLst/>
                  <a:defRPr/>
                </a:pPr>
                <a:endParaRPr kumimoji="0" lang="en-US" sz="1800" b="0" i="0" u="none" strike="noStrike" kern="1200" cap="none" spc="0" normalizeH="0" baseline="0" noProof="0">
                  <a:ln>
                    <a:noFill/>
                  </a:ln>
                  <a:solidFill>
                    <a:srgbClr val="797979"/>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CFAEE30A-58EA-4C3F-9F43-EF4E7825C0E7}"/>
                  </a:ext>
                </a:extLst>
              </p:cNvPr>
              <p:cNvSpPr/>
              <p:nvPr/>
            </p:nvSpPr>
            <p:spPr>
              <a:xfrm>
                <a:off x="7646115" y="5116837"/>
                <a:ext cx="895352" cy="341188"/>
              </a:xfrm>
              <a:prstGeom prst="rect">
                <a:avLst/>
              </a:prstGeom>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Blob storage for images</a:t>
                </a:r>
              </a:p>
            </p:txBody>
          </p:sp>
          <p:sp>
            <p:nvSpPr>
              <p:cNvPr id="24" name="Rectangle 23">
                <a:extLst>
                  <a:ext uri="{FF2B5EF4-FFF2-40B4-BE49-F238E27FC236}">
                    <a16:creationId xmlns:a16="http://schemas.microsoft.com/office/drawing/2014/main" id="{884E06B5-6308-47AB-8D36-0F89CFFA9BC1}"/>
                  </a:ext>
                </a:extLst>
              </p:cNvPr>
              <p:cNvSpPr/>
              <p:nvPr/>
            </p:nvSpPr>
            <p:spPr>
              <a:xfrm>
                <a:off x="8642017" y="5116837"/>
                <a:ext cx="867521" cy="341188"/>
              </a:xfrm>
              <a:prstGeom prst="rect">
                <a:avLst/>
              </a:prstGeom>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Document</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DB site</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content</a:t>
                </a:r>
              </a:p>
            </p:txBody>
          </p:sp>
          <p:sp>
            <p:nvSpPr>
              <p:cNvPr id="25" name="Rectangle 24">
                <a:extLst>
                  <a:ext uri="{FF2B5EF4-FFF2-40B4-BE49-F238E27FC236}">
                    <a16:creationId xmlns:a16="http://schemas.microsoft.com/office/drawing/2014/main" id="{DE0A5238-0803-4220-BCC1-9994F4E106EC}"/>
                  </a:ext>
                </a:extLst>
              </p:cNvPr>
              <p:cNvSpPr/>
              <p:nvPr/>
            </p:nvSpPr>
            <p:spPr>
              <a:xfrm>
                <a:off x="9631206" y="5116837"/>
                <a:ext cx="637853" cy="341188"/>
              </a:xfrm>
              <a:prstGeom prst="rect">
                <a:avLst/>
              </a:prstGeom>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SQL database</a:t>
                </a:r>
              </a:p>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contacts</a:t>
                </a:r>
              </a:p>
            </p:txBody>
          </p:sp>
          <p:sp>
            <p:nvSpPr>
              <p:cNvPr id="26" name="Rectangle 25">
                <a:extLst>
                  <a:ext uri="{FF2B5EF4-FFF2-40B4-BE49-F238E27FC236}">
                    <a16:creationId xmlns:a16="http://schemas.microsoft.com/office/drawing/2014/main" id="{C92B7739-3B77-4C66-98C8-14CC41410E5E}"/>
                  </a:ext>
                </a:extLst>
              </p:cNvPr>
              <p:cNvSpPr/>
              <p:nvPr/>
            </p:nvSpPr>
            <p:spPr>
              <a:xfrm>
                <a:off x="10299217" y="5116837"/>
                <a:ext cx="518787" cy="341188"/>
              </a:xfrm>
              <a:prstGeom prst="rect">
                <a:avLst/>
              </a:prstGeom>
            </p:spPr>
            <p:txBody>
              <a:bodyPr wrap="square" lIns="0" tIns="0" rIns="0" bIns="0">
                <a:noAutofit/>
              </a:bodyPr>
              <a:lstStyle/>
              <a:p>
                <a:pPr algn="ctr" defTabSz="896386">
                  <a:lnSpc>
                    <a:spcPct val="90000"/>
                  </a:lnSpc>
                  <a:defRPr/>
                </a:pPr>
                <a:r>
                  <a:rPr lang="en-US" sz="1200" kern="0" dirty="0" err="1">
                    <a:solidFill>
                      <a:srgbClr val="797979"/>
                    </a:solidFill>
                    <a:latin typeface="Segoe UI" panose="020B0502040204020203" pitchFamily="34" charset="0"/>
                    <a:cs typeface="Segoe UI" panose="020B0502040204020203" pitchFamily="34" charset="0"/>
                  </a:rPr>
                  <a:t>Redis</a:t>
                </a:r>
                <a:r>
                  <a:rPr lang="en-US" sz="1200" kern="0" dirty="0">
                    <a:solidFill>
                      <a:srgbClr val="797979"/>
                    </a:solidFill>
                    <a:latin typeface="Segoe UI" panose="020B0502040204020203" pitchFamily="34" charset="0"/>
                    <a:cs typeface="Segoe UI" panose="020B0502040204020203" pitchFamily="34" charset="0"/>
                  </a:rPr>
                  <a:t> cache</a:t>
                </a:r>
              </a:p>
            </p:txBody>
          </p:sp>
          <p:pic>
            <p:nvPicPr>
              <p:cNvPr id="27" name="Picture 26">
                <a:extLst>
                  <a:ext uri="{FF2B5EF4-FFF2-40B4-BE49-F238E27FC236}">
                    <a16:creationId xmlns:a16="http://schemas.microsoft.com/office/drawing/2014/main" id="{5FEE93FB-4C6D-4D5D-9FF6-EA0A8691F868}"/>
                  </a:ext>
                </a:extLst>
              </p:cNvPr>
              <p:cNvPicPr>
                <a:picLocks noChangeAspect="1"/>
              </p:cNvPicPr>
              <p:nvPr/>
            </p:nvPicPr>
            <p:blipFill>
              <a:blip r:embed="rId3"/>
              <a:stretch>
                <a:fillRect/>
              </a:stretch>
            </p:blipFill>
            <p:spPr>
              <a:xfrm>
                <a:off x="7909096" y="4772731"/>
                <a:ext cx="369390" cy="315310"/>
              </a:xfrm>
              <a:prstGeom prst="rect">
                <a:avLst/>
              </a:prstGeom>
            </p:spPr>
          </p:pic>
          <p:pic>
            <p:nvPicPr>
              <p:cNvPr id="28" name="Picture 27">
                <a:extLst>
                  <a:ext uri="{FF2B5EF4-FFF2-40B4-BE49-F238E27FC236}">
                    <a16:creationId xmlns:a16="http://schemas.microsoft.com/office/drawing/2014/main" id="{70E6F9D9-31B7-47F5-9430-D3A2E714A0A1}"/>
                  </a:ext>
                </a:extLst>
              </p:cNvPr>
              <p:cNvPicPr>
                <a:picLocks noChangeAspect="1"/>
              </p:cNvPicPr>
              <p:nvPr/>
            </p:nvPicPr>
            <p:blipFill>
              <a:blip r:embed="rId4"/>
              <a:stretch>
                <a:fillRect/>
              </a:stretch>
            </p:blipFill>
            <p:spPr>
              <a:xfrm>
                <a:off x="8939602" y="4733424"/>
                <a:ext cx="272349" cy="356423"/>
              </a:xfrm>
              <a:prstGeom prst="rect">
                <a:avLst/>
              </a:prstGeom>
            </p:spPr>
          </p:pic>
          <p:pic>
            <p:nvPicPr>
              <p:cNvPr id="29" name="Picture 28">
                <a:extLst>
                  <a:ext uri="{FF2B5EF4-FFF2-40B4-BE49-F238E27FC236}">
                    <a16:creationId xmlns:a16="http://schemas.microsoft.com/office/drawing/2014/main" id="{0D507CFA-7786-4342-A084-87D22D13CA45}"/>
                  </a:ext>
                </a:extLst>
              </p:cNvPr>
              <p:cNvPicPr>
                <a:picLocks noChangeAspect="1"/>
              </p:cNvPicPr>
              <p:nvPr/>
            </p:nvPicPr>
            <p:blipFill>
              <a:blip r:embed="rId5"/>
              <a:stretch>
                <a:fillRect/>
              </a:stretch>
            </p:blipFill>
            <p:spPr>
              <a:xfrm>
                <a:off x="9816336" y="4734168"/>
                <a:ext cx="267595" cy="351816"/>
              </a:xfrm>
              <a:prstGeom prst="rect">
                <a:avLst/>
              </a:prstGeom>
            </p:spPr>
          </p:pic>
          <p:pic>
            <p:nvPicPr>
              <p:cNvPr id="30" name="Picture 29">
                <a:extLst>
                  <a:ext uri="{FF2B5EF4-FFF2-40B4-BE49-F238E27FC236}">
                    <a16:creationId xmlns:a16="http://schemas.microsoft.com/office/drawing/2014/main" id="{E45035CC-6122-43C0-B946-905C5F7377CE}"/>
                  </a:ext>
                </a:extLst>
              </p:cNvPr>
              <p:cNvPicPr>
                <a:picLocks noChangeAspect="1"/>
              </p:cNvPicPr>
              <p:nvPr/>
            </p:nvPicPr>
            <p:blipFill>
              <a:blip r:embed="rId6"/>
              <a:stretch>
                <a:fillRect/>
              </a:stretch>
            </p:blipFill>
            <p:spPr>
              <a:xfrm>
                <a:off x="10393757" y="4744485"/>
                <a:ext cx="329707" cy="335960"/>
              </a:xfrm>
              <a:prstGeom prst="rect">
                <a:avLst/>
              </a:prstGeom>
            </p:spPr>
          </p:pic>
          <p:cxnSp>
            <p:nvCxnSpPr>
              <p:cNvPr id="33" name="Elbow Connector 36">
                <a:extLst>
                  <a:ext uri="{FF2B5EF4-FFF2-40B4-BE49-F238E27FC236}">
                    <a16:creationId xmlns:a16="http://schemas.microsoft.com/office/drawing/2014/main" id="{29D58E8E-F027-4FE5-9306-EEEF791ADC29}"/>
                  </a:ext>
                </a:extLst>
              </p:cNvPr>
              <p:cNvCxnSpPr>
                <a:cxnSpLocks/>
              </p:cNvCxnSpPr>
              <p:nvPr/>
            </p:nvCxnSpPr>
            <p:spPr>
              <a:xfrm rot="5400000">
                <a:off x="7322692" y="1724543"/>
                <a:ext cx="3499876" cy="4012646"/>
              </a:xfrm>
              <a:prstGeom prst="bentConnector3">
                <a:avLst>
                  <a:gd name="adj1" fmla="val 118144"/>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grpSp>
            <p:nvGrpSpPr>
              <p:cNvPr id="141" name="Group 140">
                <a:extLst>
                  <a:ext uri="{FF2B5EF4-FFF2-40B4-BE49-F238E27FC236}">
                    <a16:creationId xmlns:a16="http://schemas.microsoft.com/office/drawing/2014/main" id="{1B1073DA-121F-485B-A40E-5D5837458EDD}"/>
                  </a:ext>
                </a:extLst>
              </p:cNvPr>
              <p:cNvGrpSpPr/>
              <p:nvPr/>
            </p:nvGrpSpPr>
            <p:grpSpPr>
              <a:xfrm>
                <a:off x="10378281" y="668837"/>
                <a:ext cx="1401343" cy="1309107"/>
                <a:chOff x="10378281" y="534367"/>
                <a:chExt cx="1401343" cy="1309107"/>
              </a:xfrm>
            </p:grpSpPr>
            <p:sp>
              <p:nvSpPr>
                <p:cNvPr id="31" name="Rectangle 30">
                  <a:extLst>
                    <a:ext uri="{FF2B5EF4-FFF2-40B4-BE49-F238E27FC236}">
                      <a16:creationId xmlns:a16="http://schemas.microsoft.com/office/drawing/2014/main" id="{9E2A124E-3CBB-449B-A5AA-B5DCB1F8518F}"/>
                    </a:ext>
                  </a:extLst>
                </p:cNvPr>
                <p:cNvSpPr/>
                <p:nvPr/>
              </p:nvSpPr>
              <p:spPr>
                <a:xfrm>
                  <a:off x="10378281" y="534367"/>
                  <a:ext cx="1401343" cy="1309107"/>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buClrTx/>
                    <a:buSzTx/>
                    <a:buFontTx/>
                    <a:buNone/>
                    <a:tabLst/>
                    <a:defRPr/>
                  </a:pPr>
                  <a:endParaRPr kumimoji="0" lang="en-US" sz="1800" b="0" i="0" u="none" strike="noStrike" kern="1200" cap="none" spc="0" normalizeH="0" baseline="0" noProof="0">
                    <a:ln>
                      <a:noFill/>
                    </a:ln>
                    <a:solidFill>
                      <a:srgbClr val="797979"/>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981D64A1-B0F3-43C4-A468-0CA9109527D9}"/>
                    </a:ext>
                  </a:extLst>
                </p:cNvPr>
                <p:cNvSpPr/>
                <p:nvPr/>
              </p:nvSpPr>
              <p:spPr>
                <a:xfrm>
                  <a:off x="10434913" y="1417644"/>
                  <a:ext cx="1294318" cy="341188"/>
                </a:xfrm>
                <a:prstGeom prst="rect">
                  <a:avLst/>
                </a:prstGeom>
              </p:spPr>
              <p:txBody>
                <a:bodyPr wrap="squar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Optional: Web Analytics Platform</a:t>
                  </a:r>
                </a:p>
              </p:txBody>
            </p:sp>
            <p:grpSp>
              <p:nvGrpSpPr>
                <p:cNvPr id="122" name="Group 121">
                  <a:extLst>
                    <a:ext uri="{FF2B5EF4-FFF2-40B4-BE49-F238E27FC236}">
                      <a16:creationId xmlns:a16="http://schemas.microsoft.com/office/drawing/2014/main" id="{DDE88BB1-6042-437D-8047-102620BD16AE}"/>
                    </a:ext>
                  </a:extLst>
                </p:cNvPr>
                <p:cNvGrpSpPr/>
                <p:nvPr/>
              </p:nvGrpSpPr>
              <p:grpSpPr>
                <a:xfrm>
                  <a:off x="10746897" y="692147"/>
                  <a:ext cx="670348" cy="645469"/>
                  <a:chOff x="11134427" y="708743"/>
                  <a:chExt cx="709589" cy="683255"/>
                </a:xfrm>
              </p:grpSpPr>
              <p:pic>
                <p:nvPicPr>
                  <p:cNvPr id="34" name="Picture 33">
                    <a:extLst>
                      <a:ext uri="{FF2B5EF4-FFF2-40B4-BE49-F238E27FC236}">
                        <a16:creationId xmlns:a16="http://schemas.microsoft.com/office/drawing/2014/main" id="{0A736833-7676-405C-A574-CCB37C95FA85}"/>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11150501" y="708743"/>
                    <a:ext cx="317181" cy="317182"/>
                  </a:xfrm>
                  <a:prstGeom prst="rect">
                    <a:avLst/>
                  </a:prstGeom>
                </p:spPr>
              </p:pic>
              <p:pic>
                <p:nvPicPr>
                  <p:cNvPr id="35" name="Picture 34">
                    <a:extLst>
                      <a:ext uri="{FF2B5EF4-FFF2-40B4-BE49-F238E27FC236}">
                        <a16:creationId xmlns:a16="http://schemas.microsoft.com/office/drawing/2014/main" id="{AE6AC53D-1D6E-4857-B375-EA2686B0B757}"/>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1524944" y="708743"/>
                    <a:ext cx="317181" cy="317182"/>
                  </a:xfrm>
                  <a:prstGeom prst="rect">
                    <a:avLst/>
                  </a:prstGeom>
                </p:spPr>
              </p:pic>
              <p:pic>
                <p:nvPicPr>
                  <p:cNvPr id="36" name="Picture 35">
                    <a:extLst>
                      <a:ext uri="{FF2B5EF4-FFF2-40B4-BE49-F238E27FC236}">
                        <a16:creationId xmlns:a16="http://schemas.microsoft.com/office/drawing/2014/main" id="{CD617D3D-F566-4E14-9300-5778E48D09A1}"/>
                      </a:ext>
                    </a:extLst>
                  </p:cNvPr>
                  <p:cNvPicPr>
                    <a:picLocks noChangeAspect="1"/>
                  </p:cNvPicPr>
                  <p:nvPr/>
                </p:nvPicPr>
                <p:blipFill rotWithShape="1">
                  <a:blip r:embed="rId9" cstate="print">
                    <a:extLst>
                      <a:ext uri="{28A0092B-C50C-407E-A947-70E740481C1C}">
                        <a14:useLocalDpi xmlns:a14="http://schemas.microsoft.com/office/drawing/2010/main"/>
                      </a:ext>
                    </a:extLst>
                  </a:blip>
                  <a:srcRect/>
                  <a:stretch/>
                </p:blipFill>
                <p:spPr>
                  <a:xfrm>
                    <a:off x="11134427" y="1074816"/>
                    <a:ext cx="349328" cy="317182"/>
                  </a:xfrm>
                  <a:prstGeom prst="rect">
                    <a:avLst/>
                  </a:prstGeom>
                </p:spPr>
              </p:pic>
              <p:pic>
                <p:nvPicPr>
                  <p:cNvPr id="37" name="Picture 36">
                    <a:extLst>
                      <a:ext uri="{FF2B5EF4-FFF2-40B4-BE49-F238E27FC236}">
                        <a16:creationId xmlns:a16="http://schemas.microsoft.com/office/drawing/2014/main" id="{FE8E4E44-ECB9-44F3-9FEF-46D1C56C3A89}"/>
                      </a:ext>
                    </a:extLst>
                  </p:cNvPr>
                  <p:cNvPicPr>
                    <a:picLocks noChangeAspect="1"/>
                  </p:cNvPicPr>
                  <p:nvPr/>
                </p:nvPicPr>
                <p:blipFill rotWithShape="1">
                  <a:blip r:embed="rId10" cstate="print">
                    <a:extLst>
                      <a:ext uri="{28A0092B-C50C-407E-A947-70E740481C1C}">
                        <a14:useLocalDpi xmlns:a14="http://schemas.microsoft.com/office/drawing/2010/main"/>
                      </a:ext>
                    </a:extLst>
                  </a:blip>
                  <a:srcRect/>
                  <a:stretch/>
                </p:blipFill>
                <p:spPr>
                  <a:xfrm>
                    <a:off x="11523053" y="1074815"/>
                    <a:ext cx="320963" cy="317183"/>
                  </a:xfrm>
                  <a:prstGeom prst="rect">
                    <a:avLst/>
                  </a:prstGeom>
                </p:spPr>
              </p:pic>
            </p:grpSp>
          </p:grpSp>
          <p:pic>
            <p:nvPicPr>
              <p:cNvPr id="38" name="Picture 37">
                <a:extLst>
                  <a:ext uri="{FF2B5EF4-FFF2-40B4-BE49-F238E27FC236}">
                    <a16:creationId xmlns:a16="http://schemas.microsoft.com/office/drawing/2014/main" id="{DA2D3A52-CE0E-42DF-BFFA-C414FF9824BF}"/>
                  </a:ext>
                </a:extLst>
              </p:cNvPr>
              <p:cNvPicPr>
                <a:picLocks noChangeAspect="1"/>
              </p:cNvPicPr>
              <p:nvPr/>
            </p:nvPicPr>
            <p:blipFill>
              <a:blip r:embed="rId11"/>
              <a:stretch>
                <a:fillRect/>
              </a:stretch>
            </p:blipFill>
            <p:spPr>
              <a:xfrm>
                <a:off x="4073734" y="3634747"/>
                <a:ext cx="363486" cy="208632"/>
              </a:xfrm>
              <a:prstGeom prst="rect">
                <a:avLst/>
              </a:prstGeom>
            </p:spPr>
          </p:pic>
          <p:grpSp>
            <p:nvGrpSpPr>
              <p:cNvPr id="111" name="Group 110">
                <a:extLst>
                  <a:ext uri="{FF2B5EF4-FFF2-40B4-BE49-F238E27FC236}">
                    <a16:creationId xmlns:a16="http://schemas.microsoft.com/office/drawing/2014/main" id="{2737B518-14DC-420D-975E-7014F757BBD9}"/>
                  </a:ext>
                </a:extLst>
              </p:cNvPr>
              <p:cNvGrpSpPr/>
              <p:nvPr/>
            </p:nvGrpSpPr>
            <p:grpSpPr>
              <a:xfrm>
                <a:off x="4031081" y="1493253"/>
                <a:ext cx="472789" cy="582914"/>
                <a:chOff x="3985798" y="1544237"/>
                <a:chExt cx="500465" cy="617037"/>
              </a:xfrm>
            </p:grpSpPr>
            <p:pic>
              <p:nvPicPr>
                <p:cNvPr id="39" name="Picture 38">
                  <a:extLst>
                    <a:ext uri="{FF2B5EF4-FFF2-40B4-BE49-F238E27FC236}">
                      <a16:creationId xmlns:a16="http://schemas.microsoft.com/office/drawing/2014/main" id="{6D5F7B48-4DB1-4799-B020-B91385E3FF72}"/>
                    </a:ext>
                  </a:extLst>
                </p:cNvPr>
                <p:cNvPicPr>
                  <a:picLocks noChangeAspect="1"/>
                </p:cNvPicPr>
                <p:nvPr/>
              </p:nvPicPr>
              <p:blipFill>
                <a:blip r:embed="rId12" cstate="print">
                  <a:duotone>
                    <a:prstClr val="black"/>
                    <a:schemeClr val="accent5">
                      <a:tint val="45000"/>
                      <a:satMod val="400000"/>
                    </a:schemeClr>
                  </a:duotone>
                  <a:extLst>
                    <a:ext uri="{28A0092B-C50C-407E-A947-70E740481C1C}">
                      <a14:useLocalDpi xmlns:a14="http://schemas.microsoft.com/office/drawing/2010/main"/>
                    </a:ext>
                  </a:extLst>
                </a:blip>
                <a:stretch>
                  <a:fillRect/>
                </a:stretch>
              </p:blipFill>
              <p:spPr>
                <a:xfrm>
                  <a:off x="3985798" y="1544237"/>
                  <a:ext cx="500465" cy="500463"/>
                </a:xfrm>
                <a:prstGeom prst="rect">
                  <a:avLst/>
                </a:prstGeom>
              </p:spPr>
            </p:pic>
            <p:pic>
              <p:nvPicPr>
                <p:cNvPr id="40" name="Picture 39">
                  <a:extLst>
                    <a:ext uri="{FF2B5EF4-FFF2-40B4-BE49-F238E27FC236}">
                      <a16:creationId xmlns:a16="http://schemas.microsoft.com/office/drawing/2014/main" id="{400089FA-A6D9-4BB6-AC14-181B8CB11488}"/>
                    </a:ext>
                  </a:extLst>
                </p:cNvPr>
                <p:cNvPicPr>
                  <a:picLocks noChangeAspect="1"/>
                </p:cNvPicPr>
                <p:nvPr/>
              </p:nvPicPr>
              <p:blipFill rotWithShape="1">
                <a:blip r:embed="rId13" cstate="print">
                  <a:duotone>
                    <a:prstClr val="black"/>
                    <a:schemeClr val="accent5">
                      <a:tint val="45000"/>
                      <a:satMod val="400000"/>
                    </a:schemeClr>
                  </a:duotone>
                  <a:extLst>
                    <a:ext uri="{28A0092B-C50C-407E-A947-70E740481C1C}">
                      <a14:useLocalDpi xmlns:a14="http://schemas.microsoft.com/office/drawing/2010/main"/>
                    </a:ext>
                  </a:extLst>
                </a:blip>
                <a:srcRect l="12658" r="12713"/>
                <a:stretch/>
              </p:blipFill>
              <p:spPr>
                <a:xfrm>
                  <a:off x="4099992" y="1796706"/>
                  <a:ext cx="272076" cy="364568"/>
                </a:xfrm>
                <a:prstGeom prst="rect">
                  <a:avLst/>
                </a:prstGeom>
                <a:solidFill>
                  <a:schemeClr val="bg1"/>
                </a:solidFill>
              </p:spPr>
            </p:pic>
          </p:grpSp>
          <p:pic>
            <p:nvPicPr>
              <p:cNvPr id="41" name="Picture 40">
                <a:extLst>
                  <a:ext uri="{FF2B5EF4-FFF2-40B4-BE49-F238E27FC236}">
                    <a16:creationId xmlns:a16="http://schemas.microsoft.com/office/drawing/2014/main" id="{7166D882-7FC8-45B1-B8DF-EDF294D340E9}"/>
                  </a:ext>
                </a:extLst>
              </p:cNvPr>
              <p:cNvPicPr>
                <a:picLocks noChangeAspect="1"/>
              </p:cNvPicPr>
              <p:nvPr/>
            </p:nvPicPr>
            <p:blipFill>
              <a:blip r:embed="rId14"/>
              <a:stretch>
                <a:fillRect/>
              </a:stretch>
            </p:blipFill>
            <p:spPr>
              <a:xfrm>
                <a:off x="4022086" y="854294"/>
                <a:ext cx="430791" cy="373211"/>
              </a:xfrm>
              <a:prstGeom prst="rect">
                <a:avLst/>
              </a:prstGeom>
            </p:spPr>
          </p:pic>
          <p:pic>
            <p:nvPicPr>
              <p:cNvPr id="42" name="Picture 41">
                <a:extLst>
                  <a:ext uri="{FF2B5EF4-FFF2-40B4-BE49-F238E27FC236}">
                    <a16:creationId xmlns:a16="http://schemas.microsoft.com/office/drawing/2014/main" id="{1B152385-85CE-4F1D-9A3C-84B171D29191}"/>
                  </a:ext>
                </a:extLst>
              </p:cNvPr>
              <p:cNvPicPr>
                <a:picLocks noChangeAspect="1"/>
              </p:cNvPicPr>
              <p:nvPr/>
            </p:nvPicPr>
            <p:blipFill>
              <a:blip r:embed="rId15"/>
              <a:stretch>
                <a:fillRect/>
              </a:stretch>
            </p:blipFill>
            <p:spPr>
              <a:xfrm>
                <a:off x="6130006" y="851381"/>
                <a:ext cx="376539" cy="376828"/>
              </a:xfrm>
              <a:prstGeom prst="rect">
                <a:avLst/>
              </a:prstGeom>
            </p:spPr>
          </p:pic>
          <p:sp>
            <p:nvSpPr>
              <p:cNvPr id="43" name="Rectangle 42">
                <a:extLst>
                  <a:ext uri="{FF2B5EF4-FFF2-40B4-BE49-F238E27FC236}">
                    <a16:creationId xmlns:a16="http://schemas.microsoft.com/office/drawing/2014/main" id="{130000D2-9901-4531-9A2C-1CC45DC085FC}"/>
                  </a:ext>
                </a:extLst>
              </p:cNvPr>
              <p:cNvSpPr/>
              <p:nvPr/>
            </p:nvSpPr>
            <p:spPr>
              <a:xfrm>
                <a:off x="3897560" y="1249747"/>
                <a:ext cx="679841" cy="184678"/>
              </a:xfrm>
              <a:prstGeom prst="rect">
                <a:avLst/>
              </a:prstGeom>
            </p:spPr>
            <p:txBody>
              <a:bodyPr wrap="none" lIns="0" tIns="0" rIns="0" bIns="0">
                <a:noAutofit/>
              </a:bodyPr>
              <a:lstStyle/>
              <a:p>
                <a:pPr algn="ctr" defTabSz="896386">
                  <a:defRPr/>
                </a:pPr>
                <a:r>
                  <a:rPr lang="en-US" sz="1200" kern="0" dirty="0">
                    <a:solidFill>
                      <a:srgbClr val="797979"/>
                    </a:solidFill>
                    <a:latin typeface="Segoe UI" panose="020B0502040204020203" pitchFamily="34" charset="0"/>
                    <a:cs typeface="Segoe UI" panose="020B0502040204020203" pitchFamily="34" charset="0"/>
                  </a:rPr>
                  <a:t>Browser</a:t>
                </a:r>
              </a:p>
            </p:txBody>
          </p:sp>
          <p:sp>
            <p:nvSpPr>
              <p:cNvPr id="44" name="Rectangle 43">
                <a:extLst>
                  <a:ext uri="{FF2B5EF4-FFF2-40B4-BE49-F238E27FC236}">
                    <a16:creationId xmlns:a16="http://schemas.microsoft.com/office/drawing/2014/main" id="{B6345053-A75D-419E-9ACC-B4DD74D85F1C}"/>
                  </a:ext>
                </a:extLst>
              </p:cNvPr>
              <p:cNvSpPr/>
              <p:nvPr/>
            </p:nvSpPr>
            <p:spPr>
              <a:xfrm>
                <a:off x="3927554" y="2090792"/>
                <a:ext cx="679841" cy="184678"/>
              </a:xfrm>
              <a:prstGeom prst="rect">
                <a:avLst/>
              </a:prstGeom>
            </p:spPr>
            <p:txBody>
              <a:bodyPr wrap="none" lIns="0" tIns="0" rIns="0" bIns="0">
                <a:noAutofit/>
              </a:bodyPr>
              <a:lstStyle/>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Phone </a:t>
                </a:r>
              </a:p>
              <a:p>
                <a:pPr algn="ctr" defTabSz="896386">
                  <a:lnSpc>
                    <a:spcPct val="90000"/>
                  </a:lnSpc>
                  <a:defRPr/>
                </a:pPr>
                <a:r>
                  <a:rPr lang="en-US" sz="1200" kern="0" dirty="0">
                    <a:solidFill>
                      <a:srgbClr val="797979"/>
                    </a:solidFill>
                    <a:latin typeface="Segoe UI" panose="020B0502040204020203" pitchFamily="34" charset="0"/>
                    <a:cs typeface="Segoe UI" panose="020B0502040204020203" pitchFamily="34" charset="0"/>
                  </a:rPr>
                  <a:t>&amp; tablet</a:t>
                </a:r>
              </a:p>
            </p:txBody>
          </p:sp>
          <p:sp>
            <p:nvSpPr>
              <p:cNvPr id="45" name="Rectangle 44">
                <a:extLst>
                  <a:ext uri="{FF2B5EF4-FFF2-40B4-BE49-F238E27FC236}">
                    <a16:creationId xmlns:a16="http://schemas.microsoft.com/office/drawing/2014/main" id="{2ED88646-8BE7-4E13-8123-3F8B07EC6500}"/>
                  </a:ext>
                </a:extLst>
              </p:cNvPr>
              <p:cNvSpPr/>
              <p:nvPr/>
            </p:nvSpPr>
            <p:spPr>
              <a:xfrm>
                <a:off x="5978354" y="1249747"/>
                <a:ext cx="679841" cy="184678"/>
              </a:xfrm>
              <a:prstGeom prst="rect">
                <a:avLst/>
              </a:prstGeom>
            </p:spPr>
            <p:txBody>
              <a:bodyPr wrap="none" lIns="0" tIns="0" rIns="0" bIns="0">
                <a:noAutofit/>
              </a:bodyPr>
              <a:lstStyle/>
              <a:p>
                <a:pPr algn="ctr" defTabSz="896386">
                  <a:defRPr/>
                </a:pPr>
                <a:r>
                  <a:rPr lang="en-US" sz="1200" kern="0" dirty="0">
                    <a:solidFill>
                      <a:srgbClr val="797979"/>
                    </a:solidFill>
                    <a:latin typeface="Segoe UI" panose="020B0502040204020203" pitchFamily="34" charset="0"/>
                    <a:cs typeface="Segoe UI" panose="020B0502040204020203" pitchFamily="34" charset="0"/>
                  </a:rPr>
                  <a:t>Traffic Manager</a:t>
                </a:r>
              </a:p>
            </p:txBody>
          </p:sp>
          <p:pic>
            <p:nvPicPr>
              <p:cNvPr id="46" name="Picture 45">
                <a:extLst>
                  <a:ext uri="{FF2B5EF4-FFF2-40B4-BE49-F238E27FC236}">
                    <a16:creationId xmlns:a16="http://schemas.microsoft.com/office/drawing/2014/main" id="{9391D31A-8EC3-41FA-AF4B-710F875C7D75}"/>
                  </a:ext>
                </a:extLst>
              </p:cNvPr>
              <p:cNvPicPr>
                <a:picLocks noChangeAspect="1"/>
              </p:cNvPicPr>
              <p:nvPr/>
            </p:nvPicPr>
            <p:blipFill>
              <a:blip r:embed="rId16"/>
              <a:stretch>
                <a:fillRect/>
              </a:stretch>
            </p:blipFill>
            <p:spPr>
              <a:xfrm>
                <a:off x="5440455" y="1977984"/>
                <a:ext cx="251040" cy="363487"/>
              </a:xfrm>
              <a:prstGeom prst="rect">
                <a:avLst/>
              </a:prstGeom>
            </p:spPr>
          </p:pic>
          <p:sp>
            <p:nvSpPr>
              <p:cNvPr id="47" name="TextBox 46">
                <a:extLst>
                  <a:ext uri="{FF2B5EF4-FFF2-40B4-BE49-F238E27FC236}">
                    <a16:creationId xmlns:a16="http://schemas.microsoft.com/office/drawing/2014/main" id="{3D84317F-06AF-4E9D-9327-967D0A9DF4DB}"/>
                  </a:ext>
                </a:extLst>
              </p:cNvPr>
              <p:cNvSpPr txBox="1"/>
              <p:nvPr/>
            </p:nvSpPr>
            <p:spPr>
              <a:xfrm>
                <a:off x="5168368" y="2377016"/>
                <a:ext cx="795215" cy="34118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GB" dirty="0"/>
                  <a:t>Mobile</a:t>
                </a:r>
                <a:br>
                  <a:rPr lang="en-GB" dirty="0"/>
                </a:br>
                <a:r>
                  <a:rPr lang="en-GB" dirty="0"/>
                  <a:t>engagement</a:t>
                </a:r>
              </a:p>
            </p:txBody>
          </p:sp>
          <p:sp>
            <p:nvSpPr>
              <p:cNvPr id="48" name="TextBox 47">
                <a:extLst>
                  <a:ext uri="{FF2B5EF4-FFF2-40B4-BE49-F238E27FC236}">
                    <a16:creationId xmlns:a16="http://schemas.microsoft.com/office/drawing/2014/main" id="{F74D0674-1403-454A-ACFB-5AF4F8F472C7}"/>
                  </a:ext>
                </a:extLst>
              </p:cNvPr>
              <p:cNvSpPr txBox="1"/>
              <p:nvPr/>
            </p:nvSpPr>
            <p:spPr>
              <a:xfrm>
                <a:off x="5168368" y="3254053"/>
                <a:ext cx="795215" cy="34118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GB" dirty="0"/>
                  <a:t>SendGrid</a:t>
                </a:r>
              </a:p>
              <a:p>
                <a:pPr>
                  <a:lnSpc>
                    <a:spcPct val="90000"/>
                  </a:lnSpc>
                </a:pPr>
                <a:r>
                  <a:rPr lang="en-GB" dirty="0"/>
                  <a:t>email</a:t>
                </a:r>
              </a:p>
            </p:txBody>
          </p:sp>
          <p:pic>
            <p:nvPicPr>
              <p:cNvPr id="49" name="Picture 48">
                <a:extLst>
                  <a:ext uri="{FF2B5EF4-FFF2-40B4-BE49-F238E27FC236}">
                    <a16:creationId xmlns:a16="http://schemas.microsoft.com/office/drawing/2014/main" id="{5D6C868C-C4A5-49DA-B553-8673A873307E}"/>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5384232" y="2865228"/>
                <a:ext cx="363486" cy="363486"/>
              </a:xfrm>
              <a:prstGeom prst="rect">
                <a:avLst/>
              </a:prstGeom>
            </p:spPr>
          </p:pic>
          <p:sp>
            <p:nvSpPr>
              <p:cNvPr id="50" name="TextBox 49">
                <a:extLst>
                  <a:ext uri="{FF2B5EF4-FFF2-40B4-BE49-F238E27FC236}">
                    <a16:creationId xmlns:a16="http://schemas.microsoft.com/office/drawing/2014/main" id="{3632D7CE-903E-4F9A-B30A-24B841FB4FE3}"/>
                  </a:ext>
                </a:extLst>
              </p:cNvPr>
              <p:cNvSpPr txBox="1"/>
              <p:nvPr/>
            </p:nvSpPr>
            <p:spPr>
              <a:xfrm>
                <a:off x="6628934" y="3904687"/>
                <a:ext cx="1478216" cy="34118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GB" dirty="0"/>
                  <a:t>Continuous integration</a:t>
                </a:r>
                <a:br>
                  <a:rPr lang="en-GB" dirty="0"/>
                </a:br>
                <a:r>
                  <a:rPr lang="en-GB" dirty="0"/>
                  <a:t>and deployment</a:t>
                </a:r>
              </a:p>
            </p:txBody>
          </p:sp>
          <p:grpSp>
            <p:nvGrpSpPr>
              <p:cNvPr id="51" name="Group 50">
                <a:extLst>
                  <a:ext uri="{FF2B5EF4-FFF2-40B4-BE49-F238E27FC236}">
                    <a16:creationId xmlns:a16="http://schemas.microsoft.com/office/drawing/2014/main" id="{E0F926D0-A2F4-45B2-8D93-E350905EB96D}"/>
                  </a:ext>
                </a:extLst>
              </p:cNvPr>
              <p:cNvGrpSpPr/>
              <p:nvPr/>
            </p:nvGrpSpPr>
            <p:grpSpPr>
              <a:xfrm>
                <a:off x="7114273" y="3355237"/>
                <a:ext cx="507564" cy="487813"/>
                <a:chOff x="7232313" y="4578669"/>
                <a:chExt cx="638422" cy="613582"/>
              </a:xfrm>
            </p:grpSpPr>
            <p:pic>
              <p:nvPicPr>
                <p:cNvPr id="78" name="Picture 77">
                  <a:extLst>
                    <a:ext uri="{FF2B5EF4-FFF2-40B4-BE49-F238E27FC236}">
                      <a16:creationId xmlns:a16="http://schemas.microsoft.com/office/drawing/2014/main" id="{496EF8E0-C07B-4672-A781-2EE3F0B80E3D}"/>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7232313" y="4908787"/>
                  <a:ext cx="283464" cy="283464"/>
                </a:xfrm>
                <a:prstGeom prst="rect">
                  <a:avLst/>
                </a:prstGeom>
                <a:solidFill>
                  <a:schemeClr val="bg1"/>
                </a:solidFill>
                <a:ln>
                  <a:noFill/>
                </a:ln>
              </p:spPr>
            </p:pic>
            <p:pic>
              <p:nvPicPr>
                <p:cNvPr id="79" name="Picture 78">
                  <a:extLst>
                    <a:ext uri="{FF2B5EF4-FFF2-40B4-BE49-F238E27FC236}">
                      <a16:creationId xmlns:a16="http://schemas.microsoft.com/office/drawing/2014/main" id="{B33EE83A-34C3-43C5-834D-0353ECB454A6}"/>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7587271" y="4908787"/>
                  <a:ext cx="283464" cy="283464"/>
                </a:xfrm>
                <a:prstGeom prst="rect">
                  <a:avLst/>
                </a:prstGeom>
                <a:solidFill>
                  <a:schemeClr val="bg1"/>
                </a:solidFill>
              </p:spPr>
            </p:pic>
            <p:pic>
              <p:nvPicPr>
                <p:cNvPr id="80" name="Picture 79">
                  <a:extLst>
                    <a:ext uri="{FF2B5EF4-FFF2-40B4-BE49-F238E27FC236}">
                      <a16:creationId xmlns:a16="http://schemas.microsoft.com/office/drawing/2014/main" id="{5BA9F957-B1D2-41A7-A521-89D9AD84C46A}"/>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7232313" y="4581272"/>
                  <a:ext cx="283464" cy="283464"/>
                </a:xfrm>
                <a:prstGeom prst="rect">
                  <a:avLst/>
                </a:prstGeom>
                <a:noFill/>
              </p:spPr>
            </p:pic>
            <p:pic>
              <p:nvPicPr>
                <p:cNvPr id="81" name="Graphic 80">
                  <a:extLst>
                    <a:ext uri="{FF2B5EF4-FFF2-40B4-BE49-F238E27FC236}">
                      <a16:creationId xmlns:a16="http://schemas.microsoft.com/office/drawing/2014/main" id="{91F8B50E-9B82-4783-9ABD-E271B21E6D3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587271" y="4578669"/>
                  <a:ext cx="283464" cy="283464"/>
                </a:xfrm>
                <a:prstGeom prst="rect">
                  <a:avLst/>
                </a:prstGeom>
              </p:spPr>
            </p:pic>
          </p:grpSp>
          <p:sp>
            <p:nvSpPr>
              <p:cNvPr id="54" name="TextBox 53">
                <a:extLst>
                  <a:ext uri="{FF2B5EF4-FFF2-40B4-BE49-F238E27FC236}">
                    <a16:creationId xmlns:a16="http://schemas.microsoft.com/office/drawing/2014/main" id="{3FA4C9FA-5302-42D2-B1EA-02AB582DFFCF}"/>
                  </a:ext>
                </a:extLst>
              </p:cNvPr>
              <p:cNvSpPr txBox="1"/>
              <p:nvPr/>
            </p:nvSpPr>
            <p:spPr>
              <a:xfrm>
                <a:off x="8628675" y="2148381"/>
                <a:ext cx="293208" cy="170594"/>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GB" dirty="0" err="1"/>
                  <a:t>CDN</a:t>
                </a:r>
                <a:endParaRPr lang="en-GB" dirty="0"/>
              </a:p>
            </p:txBody>
          </p:sp>
          <p:pic>
            <p:nvPicPr>
              <p:cNvPr id="55" name="Picture 54">
                <a:extLst>
                  <a:ext uri="{FF2B5EF4-FFF2-40B4-BE49-F238E27FC236}">
                    <a16:creationId xmlns:a16="http://schemas.microsoft.com/office/drawing/2014/main" id="{31CD58C0-4D7B-4379-B231-1F4369FC5FDD}"/>
                  </a:ext>
                </a:extLst>
              </p:cNvPr>
              <p:cNvPicPr>
                <a:picLocks noChangeAspect="1"/>
              </p:cNvPicPr>
              <p:nvPr/>
            </p:nvPicPr>
            <p:blipFill>
              <a:blip r:embed="rId23"/>
              <a:stretch>
                <a:fillRect/>
              </a:stretch>
            </p:blipFill>
            <p:spPr>
              <a:xfrm>
                <a:off x="8596044" y="1862270"/>
                <a:ext cx="363487" cy="246078"/>
              </a:xfrm>
              <a:prstGeom prst="rect">
                <a:avLst/>
              </a:prstGeom>
            </p:spPr>
          </p:pic>
          <p:sp>
            <p:nvSpPr>
              <p:cNvPr id="58" name="TextBox 57">
                <a:extLst>
                  <a:ext uri="{FF2B5EF4-FFF2-40B4-BE49-F238E27FC236}">
                    <a16:creationId xmlns:a16="http://schemas.microsoft.com/office/drawing/2014/main" id="{B154466B-2D1D-4BF6-BA22-36B08F1C9DE8}"/>
                  </a:ext>
                </a:extLst>
              </p:cNvPr>
              <p:cNvSpPr txBox="1"/>
              <p:nvPr/>
            </p:nvSpPr>
            <p:spPr>
              <a:xfrm>
                <a:off x="9881780" y="2900951"/>
                <a:ext cx="755511" cy="34118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GB" dirty="0"/>
                  <a:t>Identity</a:t>
                </a:r>
                <a:br>
                  <a:rPr lang="en-GB" dirty="0"/>
                </a:br>
                <a:r>
                  <a:rPr lang="en-GB" dirty="0"/>
                  <a:t>provider</a:t>
                </a:r>
              </a:p>
            </p:txBody>
          </p:sp>
          <p:grpSp>
            <p:nvGrpSpPr>
              <p:cNvPr id="59" name="Group 58">
                <a:extLst>
                  <a:ext uri="{FF2B5EF4-FFF2-40B4-BE49-F238E27FC236}">
                    <a16:creationId xmlns:a16="http://schemas.microsoft.com/office/drawing/2014/main" id="{9926E739-7182-4F3D-98B9-E48FCAB1D5C6}"/>
                  </a:ext>
                </a:extLst>
              </p:cNvPr>
              <p:cNvGrpSpPr/>
              <p:nvPr/>
            </p:nvGrpSpPr>
            <p:grpSpPr>
              <a:xfrm>
                <a:off x="10005538" y="2364888"/>
                <a:ext cx="525548" cy="499749"/>
                <a:chOff x="3020294" y="3816060"/>
                <a:chExt cx="663850" cy="628593"/>
              </a:xfrm>
            </p:grpSpPr>
            <p:pic>
              <p:nvPicPr>
                <p:cNvPr id="74" name="Picture 73">
                  <a:extLst>
                    <a:ext uri="{FF2B5EF4-FFF2-40B4-BE49-F238E27FC236}">
                      <a16:creationId xmlns:a16="http://schemas.microsoft.com/office/drawing/2014/main" id="{A38D8BFF-5000-4F51-BD78-93E20E09BA32}"/>
                    </a:ext>
                  </a:extLst>
                </p:cNvPr>
                <p:cNvPicPr>
                  <a:picLocks noChangeAspect="1"/>
                </p:cNvPicPr>
                <p:nvPr/>
              </p:nvPicPr>
              <p:blipFill>
                <a:blip r:embed="rId24" cstate="print">
                  <a:extLst>
                    <a:ext uri="{28A0092B-C50C-407E-A947-70E740481C1C}">
                      <a14:useLocalDpi xmlns:a14="http://schemas.microsoft.com/office/drawing/2010/main"/>
                    </a:ext>
                  </a:extLst>
                </a:blip>
                <a:stretch>
                  <a:fillRect/>
                </a:stretch>
              </p:blipFill>
              <p:spPr>
                <a:xfrm>
                  <a:off x="3358348" y="3816060"/>
                  <a:ext cx="283908" cy="283908"/>
                </a:xfrm>
                <a:prstGeom prst="rect">
                  <a:avLst/>
                </a:prstGeom>
              </p:spPr>
            </p:pic>
            <p:pic>
              <p:nvPicPr>
                <p:cNvPr id="75" name="Picture 74">
                  <a:extLst>
                    <a:ext uri="{FF2B5EF4-FFF2-40B4-BE49-F238E27FC236}">
                      <a16:creationId xmlns:a16="http://schemas.microsoft.com/office/drawing/2014/main" id="{7CD0EB51-3990-4998-B809-BC977860D961}"/>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3346770" y="4121336"/>
                  <a:ext cx="337374" cy="323317"/>
                </a:xfrm>
                <a:prstGeom prst="rect">
                  <a:avLst/>
                </a:prstGeom>
              </p:spPr>
            </p:pic>
            <p:pic>
              <p:nvPicPr>
                <p:cNvPr id="76" name="Picture 75">
                  <a:extLst>
                    <a:ext uri="{FF2B5EF4-FFF2-40B4-BE49-F238E27FC236}">
                      <a16:creationId xmlns:a16="http://schemas.microsoft.com/office/drawing/2014/main" id="{B80830B4-CE5D-432C-A076-B7D22DBF414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020294" y="4141041"/>
                  <a:ext cx="283908" cy="283908"/>
                </a:xfrm>
                <a:prstGeom prst="rect">
                  <a:avLst/>
                </a:prstGeom>
                <a:solidFill>
                  <a:srgbClr val="55ACEE"/>
                </a:solidFill>
                <a:ln w="444500" cap="sq">
                  <a:noFill/>
                  <a:miter lim="800000"/>
                </a:ln>
                <a:effectLst/>
              </p:spPr>
            </p:pic>
            <p:pic>
              <p:nvPicPr>
                <p:cNvPr id="77" name="Picture 76">
                  <a:extLst>
                    <a:ext uri="{FF2B5EF4-FFF2-40B4-BE49-F238E27FC236}">
                      <a16:creationId xmlns:a16="http://schemas.microsoft.com/office/drawing/2014/main" id="{D9E4D789-16DB-4FB2-B5F8-A935E1DEC610}"/>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3020516" y="3816175"/>
                  <a:ext cx="283464" cy="283682"/>
                </a:xfrm>
                <a:prstGeom prst="rect">
                  <a:avLst/>
                </a:prstGeom>
              </p:spPr>
            </p:pic>
          </p:grpSp>
          <p:cxnSp>
            <p:nvCxnSpPr>
              <p:cNvPr id="60" name="Straight Connector 59">
                <a:extLst>
                  <a:ext uri="{FF2B5EF4-FFF2-40B4-BE49-F238E27FC236}">
                    <a16:creationId xmlns:a16="http://schemas.microsoft.com/office/drawing/2014/main" id="{F32D420A-5EEB-4461-828A-CC4F826CC9AC}"/>
                  </a:ext>
                </a:extLst>
              </p:cNvPr>
              <p:cNvCxnSpPr>
                <a:cxnSpLocks/>
              </p:cNvCxnSpPr>
              <p:nvPr/>
            </p:nvCxnSpPr>
            <p:spPr>
              <a:xfrm flipV="1">
                <a:off x="8777787" y="1042219"/>
                <a:ext cx="0" cy="767851"/>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7BFF0E94-5F9E-4847-A855-B00DF8B78FAC}"/>
                  </a:ext>
                </a:extLst>
              </p:cNvPr>
              <p:cNvCxnSpPr>
                <a:cxnSpLocks/>
              </p:cNvCxnSpPr>
              <p:nvPr/>
            </p:nvCxnSpPr>
            <p:spPr>
              <a:xfrm flipH="1">
                <a:off x="4562057" y="1678598"/>
                <a:ext cx="4216762"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sp>
            <p:nvSpPr>
              <p:cNvPr id="62" name="Freeform: Shape 61">
                <a:extLst>
                  <a:ext uri="{FF2B5EF4-FFF2-40B4-BE49-F238E27FC236}">
                    <a16:creationId xmlns:a16="http://schemas.microsoft.com/office/drawing/2014/main" id="{9C8AD74D-EDFE-4BC0-93FF-F087D03D94D5}"/>
                  </a:ext>
                </a:extLst>
              </p:cNvPr>
              <p:cNvSpPr/>
              <p:nvPr/>
            </p:nvSpPr>
            <p:spPr>
              <a:xfrm>
                <a:off x="5797818" y="2601536"/>
                <a:ext cx="2745771" cy="446997"/>
              </a:xfrm>
              <a:custGeom>
                <a:avLst/>
                <a:gdLst>
                  <a:gd name="connsiteX0" fmla="*/ 0 w 3027680"/>
                  <a:gd name="connsiteY0" fmla="*/ 487680 h 487680"/>
                  <a:gd name="connsiteX1" fmla="*/ 1635760 w 3027680"/>
                  <a:gd name="connsiteY1" fmla="*/ 487680 h 487680"/>
                  <a:gd name="connsiteX2" fmla="*/ 1635760 w 3027680"/>
                  <a:gd name="connsiteY2" fmla="*/ 0 h 487680"/>
                  <a:gd name="connsiteX3" fmla="*/ 3027680 w 3027680"/>
                  <a:gd name="connsiteY3" fmla="*/ 0 h 487680"/>
                </a:gdLst>
                <a:ahLst/>
                <a:cxnLst>
                  <a:cxn ang="0">
                    <a:pos x="connsiteX0" y="connsiteY0"/>
                  </a:cxn>
                  <a:cxn ang="0">
                    <a:pos x="connsiteX1" y="connsiteY1"/>
                  </a:cxn>
                  <a:cxn ang="0">
                    <a:pos x="connsiteX2" y="connsiteY2"/>
                  </a:cxn>
                  <a:cxn ang="0">
                    <a:pos x="connsiteX3" y="connsiteY3"/>
                  </a:cxn>
                </a:cxnLst>
                <a:rect l="l" t="t" r="r" b="b"/>
                <a:pathLst>
                  <a:path w="3027680" h="487680">
                    <a:moveTo>
                      <a:pt x="0" y="487680"/>
                    </a:moveTo>
                    <a:lnTo>
                      <a:pt x="1635760" y="487680"/>
                    </a:lnTo>
                    <a:lnTo>
                      <a:pt x="1635760" y="0"/>
                    </a:lnTo>
                    <a:lnTo>
                      <a:pt x="3027680" y="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cxnSp>
            <p:nvCxnSpPr>
              <p:cNvPr id="63" name="Straight Connector 62">
                <a:extLst>
                  <a:ext uri="{FF2B5EF4-FFF2-40B4-BE49-F238E27FC236}">
                    <a16:creationId xmlns:a16="http://schemas.microsoft.com/office/drawing/2014/main" id="{14303776-5074-458E-80F3-9D3B8AF3FB5A}"/>
                  </a:ext>
                </a:extLst>
              </p:cNvPr>
              <p:cNvCxnSpPr>
                <a:cxnSpLocks/>
              </p:cNvCxnSpPr>
              <p:nvPr/>
            </p:nvCxnSpPr>
            <p:spPr>
              <a:xfrm>
                <a:off x="9030445" y="2601656"/>
                <a:ext cx="864580"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EF4FD09D-A995-41D1-9686-4EF173AB746E}"/>
                  </a:ext>
                </a:extLst>
              </p:cNvPr>
              <p:cNvCxnSpPr>
                <a:cxnSpLocks/>
              </p:cNvCxnSpPr>
              <p:nvPr/>
            </p:nvCxnSpPr>
            <p:spPr>
              <a:xfrm flipV="1">
                <a:off x="8777787" y="3015837"/>
                <a:ext cx="0" cy="1528345"/>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DBCCE9DC-202A-4164-9449-7D8D04F1A78D}"/>
                  </a:ext>
                </a:extLst>
              </p:cNvPr>
              <p:cNvCxnSpPr>
                <a:cxnSpLocks/>
              </p:cNvCxnSpPr>
              <p:nvPr/>
            </p:nvCxnSpPr>
            <p:spPr>
              <a:xfrm>
                <a:off x="4255477" y="2463944"/>
                <a:ext cx="0" cy="1109785"/>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6" name="Straight Connector 65">
                <a:extLst>
                  <a:ext uri="{FF2B5EF4-FFF2-40B4-BE49-F238E27FC236}">
                    <a16:creationId xmlns:a16="http://schemas.microsoft.com/office/drawing/2014/main" id="{84E83D5C-6FE1-4BDC-B874-93B4CD0F4A8A}"/>
                  </a:ext>
                </a:extLst>
              </p:cNvPr>
              <p:cNvCxnSpPr>
                <a:cxnSpLocks/>
              </p:cNvCxnSpPr>
              <p:nvPr/>
            </p:nvCxnSpPr>
            <p:spPr>
              <a:xfrm flipH="1">
                <a:off x="3884706" y="4904697"/>
                <a:ext cx="197223"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Connector 66">
                <a:extLst>
                  <a:ext uri="{FF2B5EF4-FFF2-40B4-BE49-F238E27FC236}">
                    <a16:creationId xmlns:a16="http://schemas.microsoft.com/office/drawing/2014/main" id="{87DF629B-09DB-4324-873F-978609D39FD8}"/>
                  </a:ext>
                </a:extLst>
              </p:cNvPr>
              <p:cNvCxnSpPr>
                <a:cxnSpLocks/>
              </p:cNvCxnSpPr>
              <p:nvPr/>
            </p:nvCxnSpPr>
            <p:spPr>
              <a:xfrm flipH="1">
                <a:off x="4811059" y="4904697"/>
                <a:ext cx="358589"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Connector 67">
                <a:extLst>
                  <a:ext uri="{FF2B5EF4-FFF2-40B4-BE49-F238E27FC236}">
                    <a16:creationId xmlns:a16="http://schemas.microsoft.com/office/drawing/2014/main" id="{FFA140E4-66B6-45D3-9675-E837AF3CBFF1}"/>
                  </a:ext>
                </a:extLst>
              </p:cNvPr>
              <p:cNvCxnSpPr>
                <a:cxnSpLocks/>
              </p:cNvCxnSpPr>
              <p:nvPr/>
            </p:nvCxnSpPr>
            <p:spPr>
              <a:xfrm flipH="1">
                <a:off x="5617882" y="4904697"/>
                <a:ext cx="442259"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69" name="Picture 68">
                <a:extLst>
                  <a:ext uri="{FF2B5EF4-FFF2-40B4-BE49-F238E27FC236}">
                    <a16:creationId xmlns:a16="http://schemas.microsoft.com/office/drawing/2014/main" id="{FA8DDA44-0566-4298-8F2D-F66791E0A33D}"/>
                  </a:ext>
                </a:extLst>
              </p:cNvPr>
              <p:cNvPicPr>
                <a:picLocks noChangeAspect="1"/>
              </p:cNvPicPr>
              <p:nvPr/>
            </p:nvPicPr>
            <p:blipFill>
              <a:blip r:embed="rId27" cstate="print">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4328111" y="4689482"/>
                <a:ext cx="429017" cy="429017"/>
              </a:xfrm>
              <a:prstGeom prst="rect">
                <a:avLst/>
              </a:prstGeom>
            </p:spPr>
          </p:pic>
          <p:grpSp>
            <p:nvGrpSpPr>
              <p:cNvPr id="133" name="Group 132">
                <a:extLst>
                  <a:ext uri="{FF2B5EF4-FFF2-40B4-BE49-F238E27FC236}">
                    <a16:creationId xmlns:a16="http://schemas.microsoft.com/office/drawing/2014/main" id="{873B8D51-E6F0-43FE-B163-B9418BB26C1F}"/>
                  </a:ext>
                </a:extLst>
              </p:cNvPr>
              <p:cNvGrpSpPr/>
              <p:nvPr/>
            </p:nvGrpSpPr>
            <p:grpSpPr>
              <a:xfrm>
                <a:off x="5053844" y="4745481"/>
                <a:ext cx="679841" cy="682140"/>
                <a:chOff x="5014573" y="4745481"/>
                <a:chExt cx="679841" cy="682140"/>
              </a:xfrm>
            </p:grpSpPr>
            <p:sp>
              <p:nvSpPr>
                <p:cNvPr id="18" name="Rectangle 17">
                  <a:extLst>
                    <a:ext uri="{FF2B5EF4-FFF2-40B4-BE49-F238E27FC236}">
                      <a16:creationId xmlns:a16="http://schemas.microsoft.com/office/drawing/2014/main" id="{D1EE648A-EDC5-4C66-9C19-83DD7769D46C}"/>
                    </a:ext>
                  </a:extLst>
                </p:cNvPr>
                <p:cNvSpPr/>
                <p:nvPr/>
              </p:nvSpPr>
              <p:spPr>
                <a:xfrm>
                  <a:off x="5014573" y="5116837"/>
                  <a:ext cx="679841" cy="310784"/>
                </a:xfrm>
                <a:prstGeom prst="rect">
                  <a:avLst/>
                </a:prstGeom>
              </p:spPr>
              <p:txBody>
                <a:bodyPr wrap="none" lIns="0" tIns="0" rIns="0" bIns="0">
                  <a:noAutofit/>
                </a:bodyPr>
                <a:lstStyle/>
                <a:p>
                  <a:pPr algn="ctr" defTabSz="896386">
                    <a:defRPr/>
                  </a:pPr>
                  <a:r>
                    <a:rPr lang="en-US" sz="1200" kern="0" dirty="0">
                      <a:solidFill>
                        <a:srgbClr val="797979"/>
                      </a:solidFill>
                      <a:latin typeface="Segoe UI" panose="020B0502040204020203" pitchFamily="34" charset="0"/>
                      <a:cs typeface="Segoe UI" panose="020B0502040204020203" pitchFamily="34" charset="0"/>
                    </a:rPr>
                    <a:t>Function</a:t>
                  </a:r>
                </a:p>
              </p:txBody>
            </p:sp>
            <p:pic>
              <p:nvPicPr>
                <p:cNvPr id="70" name="Picture 69">
                  <a:extLst>
                    <a:ext uri="{FF2B5EF4-FFF2-40B4-BE49-F238E27FC236}">
                      <a16:creationId xmlns:a16="http://schemas.microsoft.com/office/drawing/2014/main" id="{9F42215F-C8DC-4FC5-9B5F-A57128F983F4}"/>
                    </a:ext>
                  </a:extLst>
                </p:cNvPr>
                <p:cNvPicPr>
                  <a:picLocks noChangeAspect="1"/>
                </p:cNvPicPr>
                <p:nvPr/>
              </p:nvPicPr>
              <p:blipFill>
                <a:blip r:embed="rId28" cstate="print">
                  <a:extLst>
                    <a:ext uri="{28A0092B-C50C-407E-A947-70E740481C1C}">
                      <a14:useLocalDpi xmlns:a14="http://schemas.microsoft.com/office/drawing/2010/main"/>
                    </a:ext>
                  </a:extLst>
                </a:blip>
                <a:stretch>
                  <a:fillRect/>
                </a:stretch>
              </p:blipFill>
              <p:spPr>
                <a:xfrm>
                  <a:off x="5176665" y="4745481"/>
                  <a:ext cx="355655" cy="331097"/>
                </a:xfrm>
                <a:prstGeom prst="rect">
                  <a:avLst/>
                </a:prstGeom>
              </p:spPr>
            </p:pic>
          </p:grpSp>
          <p:pic>
            <p:nvPicPr>
              <p:cNvPr id="71" name="Picture 70">
                <a:extLst>
                  <a:ext uri="{FF2B5EF4-FFF2-40B4-BE49-F238E27FC236}">
                    <a16:creationId xmlns:a16="http://schemas.microsoft.com/office/drawing/2014/main" id="{3006CB8A-C30A-4978-A0A4-7ACFC7554D6B}"/>
                  </a:ext>
                </a:extLst>
              </p:cNvPr>
              <p:cNvPicPr>
                <a:picLocks noChangeAspect="1"/>
              </p:cNvPicPr>
              <p:nvPr/>
            </p:nvPicPr>
            <p:blipFill>
              <a:blip r:embed="rId5"/>
              <a:stretch>
                <a:fillRect/>
              </a:stretch>
            </p:blipFill>
            <p:spPr>
              <a:xfrm>
                <a:off x="6111106" y="4734168"/>
                <a:ext cx="267595" cy="351816"/>
              </a:xfrm>
              <a:prstGeom prst="rect">
                <a:avLst/>
              </a:prstGeom>
            </p:spPr>
          </p:pic>
          <p:cxnSp>
            <p:nvCxnSpPr>
              <p:cNvPr id="72" name="Straight Connector 71">
                <a:extLst>
                  <a:ext uri="{FF2B5EF4-FFF2-40B4-BE49-F238E27FC236}">
                    <a16:creationId xmlns:a16="http://schemas.microsoft.com/office/drawing/2014/main" id="{9A95536E-DCA2-4A89-9AAC-27E5A855EBA5}"/>
                  </a:ext>
                </a:extLst>
              </p:cNvPr>
              <p:cNvCxnSpPr>
                <a:cxnSpLocks/>
              </p:cNvCxnSpPr>
              <p:nvPr/>
            </p:nvCxnSpPr>
            <p:spPr>
              <a:xfrm flipH="1">
                <a:off x="6705600" y="4904697"/>
                <a:ext cx="143435"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73" name="Straight Connector 72">
                <a:extLst>
                  <a:ext uri="{FF2B5EF4-FFF2-40B4-BE49-F238E27FC236}">
                    <a16:creationId xmlns:a16="http://schemas.microsoft.com/office/drawing/2014/main" id="{8D5D7E3A-F8B8-4E96-B5E9-6D5B0DC93FE0}"/>
                  </a:ext>
                </a:extLst>
              </p:cNvPr>
              <p:cNvCxnSpPr>
                <a:cxnSpLocks/>
              </p:cNvCxnSpPr>
              <p:nvPr/>
            </p:nvCxnSpPr>
            <p:spPr>
              <a:xfrm flipH="1">
                <a:off x="7285318" y="4904697"/>
                <a:ext cx="291536"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grpSp>
            <p:nvGrpSpPr>
              <p:cNvPr id="105" name="Group 104">
                <a:extLst>
                  <a:ext uri="{FF2B5EF4-FFF2-40B4-BE49-F238E27FC236}">
                    <a16:creationId xmlns:a16="http://schemas.microsoft.com/office/drawing/2014/main" id="{E5142E8F-F6DE-4B2F-B105-5F405CF7F16F}"/>
                  </a:ext>
                </a:extLst>
              </p:cNvPr>
              <p:cNvGrpSpPr/>
              <p:nvPr/>
            </p:nvGrpSpPr>
            <p:grpSpPr>
              <a:xfrm>
                <a:off x="8312044" y="2439197"/>
                <a:ext cx="974898" cy="569292"/>
                <a:chOff x="6604001" y="2107405"/>
                <a:chExt cx="1031966" cy="602617"/>
              </a:xfrm>
            </p:grpSpPr>
            <p:pic>
              <p:nvPicPr>
                <p:cNvPr id="103" name="Picture 102">
                  <a:extLst>
                    <a:ext uri="{FF2B5EF4-FFF2-40B4-BE49-F238E27FC236}">
                      <a16:creationId xmlns:a16="http://schemas.microsoft.com/office/drawing/2014/main" id="{52EDE2C4-552F-4131-8089-858D2AE86CB8}"/>
                    </a:ext>
                  </a:extLst>
                </p:cNvPr>
                <p:cNvPicPr>
                  <a:picLocks noChangeAspect="1"/>
                </p:cNvPicPr>
                <p:nvPr/>
              </p:nvPicPr>
              <p:blipFill>
                <a:blip r:embed="rId29"/>
                <a:stretch>
                  <a:fillRect/>
                </a:stretch>
              </p:blipFill>
              <p:spPr>
                <a:xfrm>
                  <a:off x="6947870" y="2107405"/>
                  <a:ext cx="344229" cy="344496"/>
                </a:xfrm>
                <a:prstGeom prst="rect">
                  <a:avLst/>
                </a:prstGeom>
              </p:spPr>
            </p:pic>
            <p:sp>
              <p:nvSpPr>
                <p:cNvPr id="104" name="TextBox 103">
                  <a:extLst>
                    <a:ext uri="{FF2B5EF4-FFF2-40B4-BE49-F238E27FC236}">
                      <a16:creationId xmlns:a16="http://schemas.microsoft.com/office/drawing/2014/main" id="{E6BC37A7-D2AF-4E1B-8413-4E7B87A86E38}"/>
                    </a:ext>
                  </a:extLst>
                </p:cNvPr>
                <p:cNvSpPr txBox="1"/>
                <p:nvPr/>
              </p:nvSpPr>
              <p:spPr>
                <a:xfrm>
                  <a:off x="6604001" y="2451490"/>
                  <a:ext cx="1031966" cy="258532"/>
                </a:xfrm>
                <a:prstGeom prst="rect">
                  <a:avLst/>
                </a:prstGeom>
                <a:noFill/>
              </p:spPr>
              <p:txBody>
                <a:bodyPr wrap="square" rtlCol="0">
                  <a:spAutoFit/>
                </a:bodyPr>
                <a:lstStyle/>
                <a:p>
                  <a:pPr algn="ctr" defTabSz="896386">
                    <a:lnSpc>
                      <a:spcPct val="90000"/>
                    </a:lnSpc>
                    <a:spcAft>
                      <a:spcPts val="600"/>
                    </a:spcAft>
                    <a:defRPr/>
                  </a:pPr>
                  <a:r>
                    <a:rPr lang="en-US" sz="1200" kern="0" dirty="0">
                      <a:solidFill>
                        <a:srgbClr val="797979"/>
                      </a:solidFill>
                      <a:latin typeface="Segoe UI" panose="020B0502040204020203" pitchFamily="34" charset="0"/>
                      <a:cs typeface="Segoe UI" panose="020B0502040204020203" pitchFamily="34" charset="0"/>
                    </a:rPr>
                    <a:t>App Service</a:t>
                  </a:r>
                </a:p>
              </p:txBody>
            </p:sp>
          </p:grpSp>
          <p:pic>
            <p:nvPicPr>
              <p:cNvPr id="106" name="Picture 2" descr="Image result for power bi logo png">
                <a:extLst>
                  <a:ext uri="{FF2B5EF4-FFF2-40B4-BE49-F238E27FC236}">
                    <a16:creationId xmlns:a16="http://schemas.microsoft.com/office/drawing/2014/main" id="{776259D5-75AB-4291-93B7-573B20E4CB02}"/>
                  </a:ext>
                </a:extLst>
              </p:cNvPr>
              <p:cNvPicPr>
                <a:picLocks noChangeAspect="1" noChangeArrowheads="1"/>
              </p:cNvPicPr>
              <p:nvPr/>
            </p:nvPicPr>
            <p:blipFill>
              <a:blip r:embed="rId30" cstate="print">
                <a:extLst>
                  <a:ext uri="{28A0092B-C50C-407E-A947-70E740481C1C}">
                    <a14:useLocalDpi xmlns:a14="http://schemas.microsoft.com/office/drawing/2010/main"/>
                  </a:ext>
                </a:extLst>
              </a:blip>
              <a:srcRect/>
              <a:stretch>
                <a:fillRect/>
              </a:stretch>
            </p:blipFill>
            <p:spPr bwMode="auto">
              <a:xfrm>
                <a:off x="6874743" y="4713740"/>
                <a:ext cx="373679" cy="405951"/>
              </a:xfrm>
              <a:prstGeom prst="rect">
                <a:avLst/>
              </a:prstGeom>
              <a:noFill/>
              <a:extLst>
                <a:ext uri="{909E8E84-426E-40DD-AFC4-6F175D3DCCD1}">
                  <a14:hiddenFill xmlns:a14="http://schemas.microsoft.com/office/drawing/2010/main">
                    <a:solidFill>
                      <a:srgbClr val="FFFFFF"/>
                    </a:solidFill>
                  </a14:hiddenFill>
                </a:ext>
              </a:extLst>
            </p:spPr>
          </p:pic>
        </p:grpSp>
        <p:sp>
          <p:nvSpPr>
            <p:cNvPr id="143" name="TextBox 142">
              <a:extLst>
                <a:ext uri="{FF2B5EF4-FFF2-40B4-BE49-F238E27FC236}">
                  <a16:creationId xmlns:a16="http://schemas.microsoft.com/office/drawing/2014/main" id="{8C4D211A-230B-4883-90D3-44D8AD29F785}"/>
                </a:ext>
              </a:extLst>
            </p:cNvPr>
            <p:cNvSpPr txBox="1"/>
            <p:nvPr/>
          </p:nvSpPr>
          <p:spPr>
            <a:xfrm>
              <a:off x="9426984" y="4019796"/>
              <a:ext cx="721866" cy="34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gn="ctr"/>
              <a:r>
                <a:rPr lang="en-US" dirty="0"/>
                <a:t>Application</a:t>
              </a:r>
              <a:br>
                <a:rPr lang="en-US" dirty="0"/>
              </a:br>
              <a:r>
                <a:rPr lang="en-US" dirty="0"/>
                <a:t>Insights</a:t>
              </a:r>
            </a:p>
          </p:txBody>
        </p:sp>
        <p:pic>
          <p:nvPicPr>
            <p:cNvPr id="144" name="Picture 143">
              <a:extLst>
                <a:ext uri="{FF2B5EF4-FFF2-40B4-BE49-F238E27FC236}">
                  <a16:creationId xmlns:a16="http://schemas.microsoft.com/office/drawing/2014/main" id="{19371C3B-1FC4-4162-B159-57D8F9E55102}"/>
                </a:ext>
              </a:extLst>
            </p:cNvPr>
            <p:cNvPicPr>
              <a:picLocks noChangeAspect="1"/>
            </p:cNvPicPr>
            <p:nvPr/>
          </p:nvPicPr>
          <p:blipFill>
            <a:blip r:embed="rId31"/>
            <a:stretch>
              <a:fillRect/>
            </a:stretch>
          </p:blipFill>
          <p:spPr>
            <a:xfrm>
              <a:off x="9654513" y="3570182"/>
              <a:ext cx="266808" cy="411273"/>
            </a:xfrm>
            <a:prstGeom prst="rect">
              <a:avLst/>
            </a:prstGeom>
          </p:spPr>
        </p:pic>
      </p:grpSp>
    </p:spTree>
    <p:extLst>
      <p:ext uri="{BB962C8B-B14F-4D97-AF65-F5344CB8AC3E}">
        <p14:creationId xmlns:p14="http://schemas.microsoft.com/office/powerpoint/2010/main" val="931059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4B99D9-4955-49C7-BA7A-755391F0E35D}"/>
              </a:ext>
            </a:extLst>
          </p:cNvPr>
          <p:cNvCxnSpPr>
            <a:cxnSpLocks/>
          </p:cNvCxnSpPr>
          <p:nvPr/>
        </p:nvCxnSpPr>
        <p:spPr>
          <a:xfrm>
            <a:off x="349624" y="1257273"/>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0BF1AE-5DC2-4ADA-86FF-D8187BC7AFC7}"/>
              </a:ext>
            </a:extLst>
          </p:cNvPr>
          <p:cNvSpPr txBox="1"/>
          <p:nvPr/>
        </p:nvSpPr>
        <p:spPr>
          <a:xfrm>
            <a:off x="349622" y="327910"/>
            <a:ext cx="6794127" cy="634020"/>
          </a:xfrm>
          <a:prstGeom prst="rect">
            <a:avLst/>
          </a:prstGeom>
          <a:noFill/>
        </p:spPr>
        <p:txBody>
          <a:bodyPr wrap="square" lIns="0" rtlCol="0">
            <a:spAutoFit/>
          </a:bodyPr>
          <a:lstStyle/>
          <a:p>
            <a:pPr>
              <a:lnSpc>
                <a:spcPct val="80000"/>
              </a:lnSpc>
            </a:pPr>
            <a:r>
              <a:rPr lang="en-US" sz="4400" dirty="0">
                <a:solidFill>
                  <a:srgbClr val="0078D7"/>
                </a:solidFill>
                <a:latin typeface="Segoe UI Semilight" panose="020B0402040204020203" pitchFamily="34" charset="0"/>
                <a:cs typeface="Segoe UI Semilight" panose="020B0402040204020203" pitchFamily="34" charset="0"/>
              </a:rPr>
              <a:t>Transactional apps</a:t>
            </a:r>
          </a:p>
        </p:txBody>
      </p:sp>
      <p:sp>
        <p:nvSpPr>
          <p:cNvPr id="6" name="Rectangle 5">
            <a:extLst>
              <a:ext uri="{FF2B5EF4-FFF2-40B4-BE49-F238E27FC236}">
                <a16:creationId xmlns:a16="http://schemas.microsoft.com/office/drawing/2014/main" id="{217E5FF5-56BE-48AF-9A64-070CDAE563B8}"/>
              </a:ext>
            </a:extLst>
          </p:cNvPr>
          <p:cNvSpPr/>
          <p:nvPr/>
        </p:nvSpPr>
        <p:spPr>
          <a:xfrm>
            <a:off x="349624" y="931624"/>
            <a:ext cx="5226533" cy="258532"/>
          </a:xfrm>
          <a:prstGeom prst="rect">
            <a:avLst/>
          </a:prstGeom>
        </p:spPr>
        <p:txBody>
          <a:bodyPr wrap="square" lIns="0">
            <a:spAutoFit/>
          </a:bodyPr>
          <a:lstStyle/>
          <a:p>
            <a:pPr>
              <a:lnSpc>
                <a:spcPct val="90000"/>
              </a:lnSpc>
            </a:pPr>
            <a:r>
              <a:rPr lang="en-US" sz="1200" kern="0" dirty="0">
                <a:solidFill>
                  <a:srgbClr val="797979"/>
                </a:solidFill>
                <a:latin typeface="Segoe UI" panose="020B0502040204020203" pitchFamily="34" charset="0"/>
                <a:cs typeface="Segoe UI" panose="020B0502040204020203" pitchFamily="34" charset="0"/>
              </a:rPr>
              <a:t>Deliver personalized, scalable, and secure transactional experience</a:t>
            </a:r>
          </a:p>
        </p:txBody>
      </p:sp>
      <p:sp>
        <p:nvSpPr>
          <p:cNvPr id="146" name="TextBox 145">
            <a:extLst>
              <a:ext uri="{FF2B5EF4-FFF2-40B4-BE49-F238E27FC236}">
                <a16:creationId xmlns:a16="http://schemas.microsoft.com/office/drawing/2014/main" id="{966EE2F2-B29D-4150-B469-5412AFC00C1A}"/>
              </a:ext>
            </a:extLst>
          </p:cNvPr>
          <p:cNvSpPr txBox="1"/>
          <p:nvPr/>
        </p:nvSpPr>
        <p:spPr>
          <a:xfrm rot="16200000">
            <a:off x="-622937"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Developers</a:t>
            </a:r>
          </a:p>
        </p:txBody>
      </p:sp>
      <p:cxnSp>
        <p:nvCxnSpPr>
          <p:cNvPr id="154" name="Straight Connector 153">
            <a:extLst>
              <a:ext uri="{FF2B5EF4-FFF2-40B4-BE49-F238E27FC236}">
                <a16:creationId xmlns:a16="http://schemas.microsoft.com/office/drawing/2014/main" id="{AB350BD1-C2BA-45DC-88BA-DA7FB1E25109}"/>
              </a:ext>
            </a:extLst>
          </p:cNvPr>
          <p:cNvCxnSpPr>
            <a:cxnSpLocks/>
          </p:cNvCxnSpPr>
          <p:nvPr/>
        </p:nvCxnSpPr>
        <p:spPr>
          <a:xfrm>
            <a:off x="1017319"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E52C2F3-96E1-49A8-A36B-F315BD2A18AD}"/>
              </a:ext>
            </a:extLst>
          </p:cNvPr>
          <p:cNvCxnSpPr>
            <a:cxnSpLocks/>
          </p:cNvCxnSpPr>
          <p:nvPr/>
        </p:nvCxnSpPr>
        <p:spPr>
          <a:xfrm>
            <a:off x="1017319"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9CDB91-5E5C-434F-96C7-7323F2483C24}"/>
              </a:ext>
            </a:extLst>
          </p:cNvPr>
          <p:cNvCxnSpPr>
            <a:cxnSpLocks/>
          </p:cNvCxnSpPr>
          <p:nvPr/>
        </p:nvCxnSpPr>
        <p:spPr>
          <a:xfrm>
            <a:off x="1017319"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72752507-59D0-4FD4-A2A1-61EB3992F7A9}"/>
              </a:ext>
            </a:extLst>
          </p:cNvPr>
          <p:cNvSpPr txBox="1"/>
          <p:nvPr/>
        </p:nvSpPr>
        <p:spPr>
          <a:xfrm rot="16200000">
            <a:off x="5631669"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Technical Leaders</a:t>
            </a:r>
          </a:p>
        </p:txBody>
      </p:sp>
      <p:sp>
        <p:nvSpPr>
          <p:cNvPr id="308" name="Rectangle 307">
            <a:extLst>
              <a:ext uri="{FF2B5EF4-FFF2-40B4-BE49-F238E27FC236}">
                <a16:creationId xmlns:a16="http://schemas.microsoft.com/office/drawing/2014/main" id="{18357E09-70A3-49D3-BE41-D367EB520C00}"/>
              </a:ext>
            </a:extLst>
          </p:cNvPr>
          <p:cNvSpPr/>
          <p:nvPr/>
        </p:nvSpPr>
        <p:spPr>
          <a:xfrm>
            <a:off x="7335800" y="2263254"/>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Handle peak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load and traffic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seasonality </a:t>
            </a:r>
          </a:p>
        </p:txBody>
      </p:sp>
      <p:sp>
        <p:nvSpPr>
          <p:cNvPr id="309" name="Rectangle 308">
            <a:extLst>
              <a:ext uri="{FF2B5EF4-FFF2-40B4-BE49-F238E27FC236}">
                <a16:creationId xmlns:a16="http://schemas.microsoft.com/office/drawing/2014/main" id="{7EB7775D-288B-4126-9979-CD9B75D88092}"/>
              </a:ext>
            </a:extLst>
          </p:cNvPr>
          <p:cNvSpPr/>
          <p:nvPr/>
        </p:nvSpPr>
        <p:spPr>
          <a:xfrm>
            <a:off x="7335800" y="3305829"/>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Transform products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through data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driven approach </a:t>
            </a:r>
          </a:p>
        </p:txBody>
      </p:sp>
      <p:sp>
        <p:nvSpPr>
          <p:cNvPr id="310" name="Rectangle 309">
            <a:extLst>
              <a:ext uri="{FF2B5EF4-FFF2-40B4-BE49-F238E27FC236}">
                <a16:creationId xmlns:a16="http://schemas.microsoft.com/office/drawing/2014/main" id="{71C43C83-47C9-43AE-A203-7DFF1DCEE9DA}"/>
              </a:ext>
            </a:extLst>
          </p:cNvPr>
          <p:cNvSpPr/>
          <p:nvPr/>
        </p:nvSpPr>
        <p:spPr>
          <a:xfrm>
            <a:off x="7335800" y="4359626"/>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Secure critical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customer and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company information </a:t>
            </a:r>
          </a:p>
        </p:txBody>
      </p:sp>
      <p:cxnSp>
        <p:nvCxnSpPr>
          <p:cNvPr id="303" name="Straight Connector 302">
            <a:extLst>
              <a:ext uri="{FF2B5EF4-FFF2-40B4-BE49-F238E27FC236}">
                <a16:creationId xmlns:a16="http://schemas.microsoft.com/office/drawing/2014/main" id="{C524A27B-85D4-4C90-A308-EACBE83D4F93}"/>
              </a:ext>
            </a:extLst>
          </p:cNvPr>
          <p:cNvCxnSpPr>
            <a:cxnSpLocks/>
          </p:cNvCxnSpPr>
          <p:nvPr/>
        </p:nvCxnSpPr>
        <p:spPr>
          <a:xfrm>
            <a:off x="7271925"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9CBFA22-42D2-407B-B76E-2305BF5BF112}"/>
              </a:ext>
            </a:extLst>
          </p:cNvPr>
          <p:cNvCxnSpPr>
            <a:cxnSpLocks/>
          </p:cNvCxnSpPr>
          <p:nvPr/>
        </p:nvCxnSpPr>
        <p:spPr>
          <a:xfrm>
            <a:off x="7271925"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959FA9-CC71-4BB3-8427-C013C47CD315}"/>
              </a:ext>
            </a:extLst>
          </p:cNvPr>
          <p:cNvCxnSpPr>
            <a:cxnSpLocks/>
          </p:cNvCxnSpPr>
          <p:nvPr/>
        </p:nvCxnSpPr>
        <p:spPr>
          <a:xfrm>
            <a:off x="7271925"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D9D7D91-5315-4E09-823C-1EA422593EE6}"/>
              </a:ext>
            </a:extLst>
          </p:cNvPr>
          <p:cNvSpPr/>
          <p:nvPr/>
        </p:nvSpPr>
        <p:spPr>
          <a:xfrm>
            <a:off x="1081194" y="2348982"/>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Deliver fast, fluid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app experiences</a:t>
            </a:r>
          </a:p>
        </p:txBody>
      </p:sp>
      <p:sp>
        <p:nvSpPr>
          <p:cNvPr id="85" name="Rectangle 84">
            <a:extLst>
              <a:ext uri="{FF2B5EF4-FFF2-40B4-BE49-F238E27FC236}">
                <a16:creationId xmlns:a16="http://schemas.microsoft.com/office/drawing/2014/main" id="{9E9CB766-6E71-422A-8D73-8E58D09C7E26}"/>
              </a:ext>
            </a:extLst>
          </p:cNvPr>
          <p:cNvSpPr/>
          <p:nvPr/>
        </p:nvSpPr>
        <p:spPr>
          <a:xfrm>
            <a:off x="1081194" y="3402779"/>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Push out feature updates quickly</a:t>
            </a:r>
          </a:p>
        </p:txBody>
      </p:sp>
      <p:sp>
        <p:nvSpPr>
          <p:cNvPr id="86" name="Rectangle 85">
            <a:extLst>
              <a:ext uri="{FF2B5EF4-FFF2-40B4-BE49-F238E27FC236}">
                <a16:creationId xmlns:a16="http://schemas.microsoft.com/office/drawing/2014/main" id="{B1301F61-FC37-4455-9501-4ADAB7F73C8F}"/>
              </a:ext>
            </a:extLst>
          </p:cNvPr>
          <p:cNvSpPr/>
          <p:nvPr/>
        </p:nvSpPr>
        <p:spPr>
          <a:xfrm>
            <a:off x="1081193" y="4359626"/>
            <a:ext cx="2433531"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Connect to enterprise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systems or on-premises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resources </a:t>
            </a:r>
          </a:p>
        </p:txBody>
      </p:sp>
      <p:sp>
        <p:nvSpPr>
          <p:cNvPr id="87" name="Rectangle 86">
            <a:extLst>
              <a:ext uri="{FF2B5EF4-FFF2-40B4-BE49-F238E27FC236}">
                <a16:creationId xmlns:a16="http://schemas.microsoft.com/office/drawing/2014/main" id="{0C71DB40-E247-4B2C-977E-2F1A9076F7C1}"/>
              </a:ext>
            </a:extLst>
          </p:cNvPr>
          <p:cNvSpPr/>
          <p:nvPr/>
        </p:nvSpPr>
        <p:spPr>
          <a:xfrm>
            <a:off x="1081194" y="5510374"/>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Simplify B2C and B2B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sign-on process </a:t>
            </a:r>
          </a:p>
        </p:txBody>
      </p:sp>
      <p:sp>
        <p:nvSpPr>
          <p:cNvPr id="88" name="Rectangle 87">
            <a:extLst>
              <a:ext uri="{FF2B5EF4-FFF2-40B4-BE49-F238E27FC236}">
                <a16:creationId xmlns:a16="http://schemas.microsoft.com/office/drawing/2014/main" id="{576BDE09-5626-49D1-B99F-3AE4265AAF0C}"/>
              </a:ext>
            </a:extLst>
          </p:cNvPr>
          <p:cNvSpPr/>
          <p:nvPr/>
        </p:nvSpPr>
        <p:spPr>
          <a:xfrm>
            <a:off x="7335799" y="5410363"/>
            <a:ext cx="2536864"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Deliver x-platform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experiences w/ minimal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development redundancy</a:t>
            </a:r>
          </a:p>
        </p:txBody>
      </p:sp>
      <p:grpSp>
        <p:nvGrpSpPr>
          <p:cNvPr id="272" name="Group 271">
            <a:extLst>
              <a:ext uri="{FF2B5EF4-FFF2-40B4-BE49-F238E27FC236}">
                <a16:creationId xmlns:a16="http://schemas.microsoft.com/office/drawing/2014/main" id="{E6755C2A-FB9D-4D8A-9368-A4ABD30C09FF}"/>
              </a:ext>
            </a:extLst>
          </p:cNvPr>
          <p:cNvGrpSpPr/>
          <p:nvPr/>
        </p:nvGrpSpPr>
        <p:grpSpPr>
          <a:xfrm>
            <a:off x="9804215" y="4346475"/>
            <a:ext cx="365151" cy="362057"/>
            <a:chOff x="12918873" y="4882927"/>
            <a:chExt cx="365151" cy="362057"/>
          </a:xfrm>
          <a:solidFill>
            <a:srgbClr val="0078D7"/>
          </a:solidFill>
        </p:grpSpPr>
        <p:sp>
          <p:nvSpPr>
            <p:cNvPr id="50" name="Freeform 6">
              <a:extLst>
                <a:ext uri="{FF2B5EF4-FFF2-40B4-BE49-F238E27FC236}">
                  <a16:creationId xmlns:a16="http://schemas.microsoft.com/office/drawing/2014/main" id="{21A8F79C-D72A-47CA-B3F1-057965F640A0}"/>
                </a:ext>
              </a:extLst>
            </p:cNvPr>
            <p:cNvSpPr>
              <a:spLocks/>
            </p:cNvSpPr>
            <p:nvPr/>
          </p:nvSpPr>
          <p:spPr bwMode="auto">
            <a:xfrm>
              <a:off x="12918873" y="5175021"/>
              <a:ext cx="224822" cy="69694"/>
            </a:xfrm>
            <a:custGeom>
              <a:avLst/>
              <a:gdLst>
                <a:gd name="T0" fmla="*/ 0 w 888"/>
                <a:gd name="T1" fmla="*/ 46 h 276"/>
                <a:gd name="T2" fmla="*/ 18 w 888"/>
                <a:gd name="T3" fmla="*/ 16 h 276"/>
                <a:gd name="T4" fmla="*/ 57 w 888"/>
                <a:gd name="T5" fmla="*/ 0 h 276"/>
                <a:gd name="T6" fmla="*/ 68 w 888"/>
                <a:gd name="T7" fmla="*/ 0 h 276"/>
                <a:gd name="T8" fmla="*/ 824 w 888"/>
                <a:gd name="T9" fmla="*/ 0 h 276"/>
                <a:gd name="T10" fmla="*/ 867 w 888"/>
                <a:gd name="T11" fmla="*/ 12 h 276"/>
                <a:gd name="T12" fmla="*/ 888 w 888"/>
                <a:gd name="T13" fmla="*/ 53 h 276"/>
                <a:gd name="T14" fmla="*/ 888 w 888"/>
                <a:gd name="T15" fmla="*/ 223 h 276"/>
                <a:gd name="T16" fmla="*/ 833 w 888"/>
                <a:gd name="T17" fmla="*/ 276 h 276"/>
                <a:gd name="T18" fmla="*/ 823 w 888"/>
                <a:gd name="T19" fmla="*/ 276 h 276"/>
                <a:gd name="T20" fmla="*/ 65 w 888"/>
                <a:gd name="T21" fmla="*/ 276 h 276"/>
                <a:gd name="T22" fmla="*/ 2 w 888"/>
                <a:gd name="T23" fmla="*/ 233 h 276"/>
                <a:gd name="T24" fmla="*/ 0 w 888"/>
                <a:gd name="T25" fmla="*/ 230 h 276"/>
                <a:gd name="T26" fmla="*/ 0 w 888"/>
                <a:gd name="T27" fmla="*/ 4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8" h="276">
                  <a:moveTo>
                    <a:pt x="0" y="46"/>
                  </a:moveTo>
                  <a:cubicBezTo>
                    <a:pt x="6" y="36"/>
                    <a:pt x="11" y="25"/>
                    <a:pt x="18" y="16"/>
                  </a:cubicBezTo>
                  <a:cubicBezTo>
                    <a:pt x="28" y="4"/>
                    <a:pt x="42" y="0"/>
                    <a:pt x="57" y="0"/>
                  </a:cubicBezTo>
                  <a:cubicBezTo>
                    <a:pt x="61" y="0"/>
                    <a:pt x="64" y="0"/>
                    <a:pt x="68" y="0"/>
                  </a:cubicBezTo>
                  <a:cubicBezTo>
                    <a:pt x="320" y="0"/>
                    <a:pt x="572" y="0"/>
                    <a:pt x="824" y="0"/>
                  </a:cubicBezTo>
                  <a:cubicBezTo>
                    <a:pt x="839" y="0"/>
                    <a:pt x="854" y="2"/>
                    <a:pt x="867" y="12"/>
                  </a:cubicBezTo>
                  <a:cubicBezTo>
                    <a:pt x="880" y="23"/>
                    <a:pt x="888" y="36"/>
                    <a:pt x="888" y="53"/>
                  </a:cubicBezTo>
                  <a:cubicBezTo>
                    <a:pt x="888" y="110"/>
                    <a:pt x="888" y="167"/>
                    <a:pt x="888" y="223"/>
                  </a:cubicBezTo>
                  <a:cubicBezTo>
                    <a:pt x="887" y="252"/>
                    <a:pt x="863" y="275"/>
                    <a:pt x="833" y="276"/>
                  </a:cubicBezTo>
                  <a:cubicBezTo>
                    <a:pt x="830" y="276"/>
                    <a:pt x="827" y="276"/>
                    <a:pt x="823" y="276"/>
                  </a:cubicBezTo>
                  <a:cubicBezTo>
                    <a:pt x="571" y="276"/>
                    <a:pt x="318" y="276"/>
                    <a:pt x="65" y="276"/>
                  </a:cubicBezTo>
                  <a:cubicBezTo>
                    <a:pt x="30" y="276"/>
                    <a:pt x="14" y="265"/>
                    <a:pt x="2" y="233"/>
                  </a:cubicBezTo>
                  <a:cubicBezTo>
                    <a:pt x="2" y="232"/>
                    <a:pt x="1" y="231"/>
                    <a:pt x="0" y="230"/>
                  </a:cubicBezTo>
                  <a:cubicBezTo>
                    <a:pt x="0" y="168"/>
                    <a:pt x="0" y="107"/>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51" name="Freeform 7">
              <a:extLst>
                <a:ext uri="{FF2B5EF4-FFF2-40B4-BE49-F238E27FC236}">
                  <a16:creationId xmlns:a16="http://schemas.microsoft.com/office/drawing/2014/main" id="{41DBA5BB-1766-4A69-A126-2788A7D44A5E}"/>
                </a:ext>
              </a:extLst>
            </p:cNvPr>
            <p:cNvSpPr>
              <a:spLocks/>
            </p:cNvSpPr>
            <p:nvPr/>
          </p:nvSpPr>
          <p:spPr bwMode="auto">
            <a:xfrm>
              <a:off x="13059471" y="5090797"/>
              <a:ext cx="224553" cy="69963"/>
            </a:xfrm>
            <a:custGeom>
              <a:avLst/>
              <a:gdLst>
                <a:gd name="T0" fmla="*/ 887 w 887"/>
                <a:gd name="T1" fmla="*/ 231 h 277"/>
                <a:gd name="T2" fmla="*/ 884 w 887"/>
                <a:gd name="T3" fmla="*/ 238 h 277"/>
                <a:gd name="T4" fmla="*/ 840 w 887"/>
                <a:gd name="T5" fmla="*/ 276 h 277"/>
                <a:gd name="T6" fmla="*/ 824 w 887"/>
                <a:gd name="T7" fmla="*/ 277 h 277"/>
                <a:gd name="T8" fmla="*/ 61 w 887"/>
                <a:gd name="T9" fmla="*/ 277 h 277"/>
                <a:gd name="T10" fmla="*/ 1 w 887"/>
                <a:gd name="T11" fmla="*/ 234 h 277"/>
                <a:gd name="T12" fmla="*/ 0 w 887"/>
                <a:gd name="T13" fmla="*/ 217 h 277"/>
                <a:gd name="T14" fmla="*/ 0 w 887"/>
                <a:gd name="T15" fmla="*/ 62 h 277"/>
                <a:gd name="T16" fmla="*/ 61 w 887"/>
                <a:gd name="T17" fmla="*/ 1 h 277"/>
                <a:gd name="T18" fmla="*/ 606 w 887"/>
                <a:gd name="T19" fmla="*/ 1 h 277"/>
                <a:gd name="T20" fmla="*/ 826 w 887"/>
                <a:gd name="T21" fmla="*/ 0 h 277"/>
                <a:gd name="T22" fmla="*/ 883 w 887"/>
                <a:gd name="T23" fmla="*/ 35 h 277"/>
                <a:gd name="T24" fmla="*/ 887 w 887"/>
                <a:gd name="T25" fmla="*/ 46 h 277"/>
                <a:gd name="T26" fmla="*/ 887 w 887"/>
                <a:gd name="T27" fmla="*/ 23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7" h="277">
                  <a:moveTo>
                    <a:pt x="887" y="231"/>
                  </a:moveTo>
                  <a:cubicBezTo>
                    <a:pt x="886" y="234"/>
                    <a:pt x="885" y="236"/>
                    <a:pt x="884" y="238"/>
                  </a:cubicBezTo>
                  <a:cubicBezTo>
                    <a:pt x="877" y="259"/>
                    <a:pt x="862" y="272"/>
                    <a:pt x="840" y="276"/>
                  </a:cubicBezTo>
                  <a:cubicBezTo>
                    <a:pt x="835" y="276"/>
                    <a:pt x="830" y="277"/>
                    <a:pt x="824" y="277"/>
                  </a:cubicBezTo>
                  <a:cubicBezTo>
                    <a:pt x="570" y="277"/>
                    <a:pt x="315" y="277"/>
                    <a:pt x="61" y="277"/>
                  </a:cubicBezTo>
                  <a:cubicBezTo>
                    <a:pt x="29" y="277"/>
                    <a:pt x="8" y="261"/>
                    <a:pt x="1" y="234"/>
                  </a:cubicBezTo>
                  <a:cubicBezTo>
                    <a:pt x="0" y="228"/>
                    <a:pt x="0" y="222"/>
                    <a:pt x="0" y="217"/>
                  </a:cubicBezTo>
                  <a:cubicBezTo>
                    <a:pt x="0" y="165"/>
                    <a:pt x="0" y="113"/>
                    <a:pt x="0" y="62"/>
                  </a:cubicBezTo>
                  <a:cubicBezTo>
                    <a:pt x="0" y="23"/>
                    <a:pt x="22" y="1"/>
                    <a:pt x="61" y="1"/>
                  </a:cubicBezTo>
                  <a:cubicBezTo>
                    <a:pt x="243" y="1"/>
                    <a:pt x="424" y="1"/>
                    <a:pt x="606" y="1"/>
                  </a:cubicBezTo>
                  <a:cubicBezTo>
                    <a:pt x="679" y="1"/>
                    <a:pt x="753" y="1"/>
                    <a:pt x="826" y="0"/>
                  </a:cubicBezTo>
                  <a:cubicBezTo>
                    <a:pt x="852" y="0"/>
                    <a:pt x="872" y="10"/>
                    <a:pt x="883" y="35"/>
                  </a:cubicBezTo>
                  <a:cubicBezTo>
                    <a:pt x="884" y="38"/>
                    <a:pt x="886" y="42"/>
                    <a:pt x="887" y="46"/>
                  </a:cubicBezTo>
                  <a:cubicBezTo>
                    <a:pt x="887" y="108"/>
                    <a:pt x="887" y="170"/>
                    <a:pt x="887"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52" name="Freeform 8">
              <a:extLst>
                <a:ext uri="{FF2B5EF4-FFF2-40B4-BE49-F238E27FC236}">
                  <a16:creationId xmlns:a16="http://schemas.microsoft.com/office/drawing/2014/main" id="{B8C9B898-969B-4410-833C-CD777655AF5C}"/>
                </a:ext>
              </a:extLst>
            </p:cNvPr>
            <p:cNvSpPr>
              <a:spLocks/>
            </p:cNvSpPr>
            <p:nvPr/>
          </p:nvSpPr>
          <p:spPr bwMode="auto">
            <a:xfrm>
              <a:off x="13157957" y="5175021"/>
              <a:ext cx="126067" cy="69963"/>
            </a:xfrm>
            <a:custGeom>
              <a:avLst/>
              <a:gdLst>
                <a:gd name="T0" fmla="*/ 498 w 498"/>
                <a:gd name="T1" fmla="*/ 230 h 277"/>
                <a:gd name="T2" fmla="*/ 493 w 498"/>
                <a:gd name="T3" fmla="*/ 244 h 277"/>
                <a:gd name="T4" fmla="*/ 442 w 498"/>
                <a:gd name="T5" fmla="*/ 276 h 277"/>
                <a:gd name="T6" fmla="*/ 371 w 498"/>
                <a:gd name="T7" fmla="*/ 276 h 277"/>
                <a:gd name="T8" fmla="*/ 59 w 498"/>
                <a:gd name="T9" fmla="*/ 276 h 277"/>
                <a:gd name="T10" fmla="*/ 2 w 498"/>
                <a:gd name="T11" fmla="*/ 234 h 277"/>
                <a:gd name="T12" fmla="*/ 0 w 498"/>
                <a:gd name="T13" fmla="*/ 199 h 277"/>
                <a:gd name="T14" fmla="*/ 1 w 498"/>
                <a:gd name="T15" fmla="*/ 57 h 277"/>
                <a:gd name="T16" fmla="*/ 40 w 498"/>
                <a:gd name="T17" fmla="*/ 2 h 277"/>
                <a:gd name="T18" fmla="*/ 61 w 498"/>
                <a:gd name="T19" fmla="*/ 0 h 277"/>
                <a:gd name="T20" fmla="*/ 437 w 498"/>
                <a:gd name="T21" fmla="*/ 0 h 277"/>
                <a:gd name="T22" fmla="*/ 496 w 498"/>
                <a:gd name="T23" fmla="*/ 42 h 277"/>
                <a:gd name="T24" fmla="*/ 498 w 498"/>
                <a:gd name="T25" fmla="*/ 46 h 277"/>
                <a:gd name="T26" fmla="*/ 498 w 498"/>
                <a:gd name="T27" fmla="*/ 23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277">
                  <a:moveTo>
                    <a:pt x="498" y="230"/>
                  </a:moveTo>
                  <a:cubicBezTo>
                    <a:pt x="497" y="234"/>
                    <a:pt x="495" y="239"/>
                    <a:pt x="493" y="244"/>
                  </a:cubicBezTo>
                  <a:cubicBezTo>
                    <a:pt x="483" y="265"/>
                    <a:pt x="465" y="275"/>
                    <a:pt x="442" y="276"/>
                  </a:cubicBezTo>
                  <a:cubicBezTo>
                    <a:pt x="418" y="277"/>
                    <a:pt x="394" y="276"/>
                    <a:pt x="371" y="276"/>
                  </a:cubicBezTo>
                  <a:cubicBezTo>
                    <a:pt x="267" y="276"/>
                    <a:pt x="163" y="276"/>
                    <a:pt x="59" y="276"/>
                  </a:cubicBezTo>
                  <a:cubicBezTo>
                    <a:pt x="31" y="276"/>
                    <a:pt x="8" y="260"/>
                    <a:pt x="2" y="234"/>
                  </a:cubicBezTo>
                  <a:cubicBezTo>
                    <a:pt x="0" y="223"/>
                    <a:pt x="0" y="211"/>
                    <a:pt x="0" y="199"/>
                  </a:cubicBezTo>
                  <a:cubicBezTo>
                    <a:pt x="0" y="151"/>
                    <a:pt x="0" y="104"/>
                    <a:pt x="1" y="57"/>
                  </a:cubicBezTo>
                  <a:cubicBezTo>
                    <a:pt x="1" y="29"/>
                    <a:pt x="15" y="10"/>
                    <a:pt x="40" y="2"/>
                  </a:cubicBezTo>
                  <a:cubicBezTo>
                    <a:pt x="47" y="0"/>
                    <a:pt x="54" y="0"/>
                    <a:pt x="61" y="0"/>
                  </a:cubicBezTo>
                  <a:cubicBezTo>
                    <a:pt x="186" y="0"/>
                    <a:pt x="312" y="0"/>
                    <a:pt x="437" y="0"/>
                  </a:cubicBezTo>
                  <a:cubicBezTo>
                    <a:pt x="469" y="0"/>
                    <a:pt x="485" y="12"/>
                    <a:pt x="496" y="42"/>
                  </a:cubicBezTo>
                  <a:cubicBezTo>
                    <a:pt x="497" y="44"/>
                    <a:pt x="498" y="45"/>
                    <a:pt x="498" y="46"/>
                  </a:cubicBezTo>
                  <a:cubicBezTo>
                    <a:pt x="498" y="107"/>
                    <a:pt x="498" y="168"/>
                    <a:pt x="498" y="2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53" name="Freeform 9">
              <a:extLst>
                <a:ext uri="{FF2B5EF4-FFF2-40B4-BE49-F238E27FC236}">
                  <a16:creationId xmlns:a16="http://schemas.microsoft.com/office/drawing/2014/main" id="{6B2F985E-3D51-439A-9C38-73DA8CD864B9}"/>
                </a:ext>
              </a:extLst>
            </p:cNvPr>
            <p:cNvSpPr>
              <a:spLocks/>
            </p:cNvSpPr>
            <p:nvPr/>
          </p:nvSpPr>
          <p:spPr bwMode="auto">
            <a:xfrm>
              <a:off x="12918873" y="5090797"/>
              <a:ext cx="126067" cy="69963"/>
            </a:xfrm>
            <a:custGeom>
              <a:avLst/>
              <a:gdLst>
                <a:gd name="T0" fmla="*/ 0 w 498"/>
                <a:gd name="T1" fmla="*/ 46 h 277"/>
                <a:gd name="T2" fmla="*/ 3 w 498"/>
                <a:gd name="T3" fmla="*/ 39 h 277"/>
                <a:gd name="T4" fmla="*/ 47 w 498"/>
                <a:gd name="T5" fmla="*/ 2 h 277"/>
                <a:gd name="T6" fmla="*/ 64 w 498"/>
                <a:gd name="T7" fmla="*/ 1 h 277"/>
                <a:gd name="T8" fmla="*/ 436 w 498"/>
                <a:gd name="T9" fmla="*/ 0 h 277"/>
                <a:gd name="T10" fmla="*/ 493 w 498"/>
                <a:gd name="T11" fmla="*/ 33 h 277"/>
                <a:gd name="T12" fmla="*/ 498 w 498"/>
                <a:gd name="T13" fmla="*/ 58 h 277"/>
                <a:gd name="T14" fmla="*/ 498 w 498"/>
                <a:gd name="T15" fmla="*/ 218 h 277"/>
                <a:gd name="T16" fmla="*/ 440 w 498"/>
                <a:gd name="T17" fmla="*/ 277 h 277"/>
                <a:gd name="T18" fmla="*/ 384 w 498"/>
                <a:gd name="T19" fmla="*/ 277 h 277"/>
                <a:gd name="T20" fmla="*/ 62 w 498"/>
                <a:gd name="T21" fmla="*/ 277 h 277"/>
                <a:gd name="T22" fmla="*/ 5 w 498"/>
                <a:gd name="T23" fmla="*/ 244 h 277"/>
                <a:gd name="T24" fmla="*/ 0 w 498"/>
                <a:gd name="T25" fmla="*/ 231 h 277"/>
                <a:gd name="T26" fmla="*/ 0 w 498"/>
                <a:gd name="T27" fmla="*/ 4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277">
                  <a:moveTo>
                    <a:pt x="0" y="46"/>
                  </a:moveTo>
                  <a:cubicBezTo>
                    <a:pt x="1" y="44"/>
                    <a:pt x="3" y="41"/>
                    <a:pt x="3" y="39"/>
                  </a:cubicBezTo>
                  <a:cubicBezTo>
                    <a:pt x="11" y="18"/>
                    <a:pt x="25" y="5"/>
                    <a:pt x="47" y="2"/>
                  </a:cubicBezTo>
                  <a:cubicBezTo>
                    <a:pt x="52" y="1"/>
                    <a:pt x="58" y="1"/>
                    <a:pt x="64" y="1"/>
                  </a:cubicBezTo>
                  <a:cubicBezTo>
                    <a:pt x="188" y="1"/>
                    <a:pt x="312" y="1"/>
                    <a:pt x="436" y="0"/>
                  </a:cubicBezTo>
                  <a:cubicBezTo>
                    <a:pt x="462" y="0"/>
                    <a:pt x="482" y="9"/>
                    <a:pt x="493" y="33"/>
                  </a:cubicBezTo>
                  <a:cubicBezTo>
                    <a:pt x="496" y="40"/>
                    <a:pt x="498" y="49"/>
                    <a:pt x="498" y="58"/>
                  </a:cubicBezTo>
                  <a:cubicBezTo>
                    <a:pt x="498" y="111"/>
                    <a:pt x="498" y="165"/>
                    <a:pt x="498" y="218"/>
                  </a:cubicBezTo>
                  <a:cubicBezTo>
                    <a:pt x="498" y="253"/>
                    <a:pt x="476" y="276"/>
                    <a:pt x="440" y="277"/>
                  </a:cubicBezTo>
                  <a:cubicBezTo>
                    <a:pt x="421" y="277"/>
                    <a:pt x="402" y="277"/>
                    <a:pt x="384" y="277"/>
                  </a:cubicBezTo>
                  <a:cubicBezTo>
                    <a:pt x="276" y="277"/>
                    <a:pt x="169" y="277"/>
                    <a:pt x="62" y="277"/>
                  </a:cubicBezTo>
                  <a:cubicBezTo>
                    <a:pt x="37" y="277"/>
                    <a:pt x="17" y="268"/>
                    <a:pt x="5" y="244"/>
                  </a:cubicBezTo>
                  <a:cubicBezTo>
                    <a:pt x="4" y="240"/>
                    <a:pt x="2" y="235"/>
                    <a:pt x="0" y="231"/>
                  </a:cubicBezTo>
                  <a:cubicBezTo>
                    <a:pt x="0" y="170"/>
                    <a:pt x="0" y="108"/>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54" name="Freeform 10">
              <a:extLst>
                <a:ext uri="{FF2B5EF4-FFF2-40B4-BE49-F238E27FC236}">
                  <a16:creationId xmlns:a16="http://schemas.microsoft.com/office/drawing/2014/main" id="{BAF5962E-9E68-47DC-8D55-C8417774BF03}"/>
                </a:ext>
              </a:extLst>
            </p:cNvPr>
            <p:cNvSpPr>
              <a:spLocks/>
            </p:cNvSpPr>
            <p:nvPr/>
          </p:nvSpPr>
          <p:spPr bwMode="auto">
            <a:xfrm>
              <a:off x="13004443" y="4882927"/>
              <a:ext cx="192666" cy="203026"/>
            </a:xfrm>
            <a:custGeom>
              <a:avLst/>
              <a:gdLst>
                <a:gd name="T0" fmla="*/ 230 w 761"/>
                <a:gd name="T1" fmla="*/ 5 h 803"/>
                <a:gd name="T2" fmla="*/ 419 w 761"/>
                <a:gd name="T3" fmla="*/ 60 h 803"/>
                <a:gd name="T4" fmla="*/ 480 w 761"/>
                <a:gd name="T5" fmla="*/ 227 h 803"/>
                <a:gd name="T6" fmla="*/ 467 w 761"/>
                <a:gd name="T7" fmla="*/ 299 h 803"/>
                <a:gd name="T8" fmla="*/ 465 w 761"/>
                <a:gd name="T9" fmla="*/ 321 h 803"/>
                <a:gd name="T10" fmla="*/ 491 w 761"/>
                <a:gd name="T11" fmla="*/ 356 h 803"/>
                <a:gd name="T12" fmla="*/ 564 w 761"/>
                <a:gd name="T13" fmla="*/ 315 h 803"/>
                <a:gd name="T14" fmla="*/ 569 w 761"/>
                <a:gd name="T15" fmla="*/ 231 h 803"/>
                <a:gd name="T16" fmla="*/ 567 w 761"/>
                <a:gd name="T17" fmla="*/ 219 h 803"/>
                <a:gd name="T18" fmla="*/ 672 w 761"/>
                <a:gd name="T19" fmla="*/ 297 h 803"/>
                <a:gd name="T20" fmla="*/ 682 w 761"/>
                <a:gd name="T21" fmla="*/ 363 h 803"/>
                <a:gd name="T22" fmla="*/ 661 w 761"/>
                <a:gd name="T23" fmla="*/ 452 h 803"/>
                <a:gd name="T24" fmla="*/ 650 w 761"/>
                <a:gd name="T25" fmla="*/ 516 h 803"/>
                <a:gd name="T26" fmla="*/ 679 w 761"/>
                <a:gd name="T27" fmla="*/ 588 h 803"/>
                <a:gd name="T28" fmla="*/ 729 w 761"/>
                <a:gd name="T29" fmla="*/ 659 h 803"/>
                <a:gd name="T30" fmla="*/ 760 w 761"/>
                <a:gd name="T31" fmla="*/ 756 h 803"/>
                <a:gd name="T32" fmla="*/ 760 w 761"/>
                <a:gd name="T33" fmla="*/ 766 h 803"/>
                <a:gd name="T34" fmla="*/ 719 w 761"/>
                <a:gd name="T35" fmla="*/ 766 h 803"/>
                <a:gd name="T36" fmla="*/ 564 w 761"/>
                <a:gd name="T37" fmla="*/ 766 h 803"/>
                <a:gd name="T38" fmla="*/ 556 w 761"/>
                <a:gd name="T39" fmla="*/ 757 h 803"/>
                <a:gd name="T40" fmla="*/ 558 w 761"/>
                <a:gd name="T41" fmla="*/ 713 h 803"/>
                <a:gd name="T42" fmla="*/ 536 w 761"/>
                <a:gd name="T43" fmla="*/ 662 h 803"/>
                <a:gd name="T44" fmla="*/ 488 w 761"/>
                <a:gd name="T45" fmla="*/ 621 h 803"/>
                <a:gd name="T46" fmla="*/ 492 w 761"/>
                <a:gd name="T47" fmla="*/ 657 h 803"/>
                <a:gd name="T48" fmla="*/ 480 w 761"/>
                <a:gd name="T49" fmla="*/ 707 h 803"/>
                <a:gd name="T50" fmla="*/ 384 w 761"/>
                <a:gd name="T51" fmla="*/ 716 h 803"/>
                <a:gd name="T52" fmla="*/ 363 w 761"/>
                <a:gd name="T53" fmla="*/ 667 h 803"/>
                <a:gd name="T54" fmla="*/ 370 w 761"/>
                <a:gd name="T55" fmla="*/ 643 h 803"/>
                <a:gd name="T56" fmla="*/ 406 w 761"/>
                <a:gd name="T57" fmla="*/ 552 h 803"/>
                <a:gd name="T58" fmla="*/ 389 w 761"/>
                <a:gd name="T59" fmla="*/ 454 h 803"/>
                <a:gd name="T60" fmla="*/ 360 w 761"/>
                <a:gd name="T61" fmla="*/ 416 h 803"/>
                <a:gd name="T62" fmla="*/ 358 w 761"/>
                <a:gd name="T63" fmla="*/ 417 h 803"/>
                <a:gd name="T64" fmla="*/ 358 w 761"/>
                <a:gd name="T65" fmla="*/ 423 h 803"/>
                <a:gd name="T66" fmla="*/ 320 w 761"/>
                <a:gd name="T67" fmla="*/ 552 h 803"/>
                <a:gd name="T68" fmla="*/ 256 w 761"/>
                <a:gd name="T69" fmla="*/ 627 h 803"/>
                <a:gd name="T70" fmla="*/ 215 w 761"/>
                <a:gd name="T71" fmla="*/ 776 h 803"/>
                <a:gd name="T72" fmla="*/ 213 w 761"/>
                <a:gd name="T73" fmla="*/ 784 h 803"/>
                <a:gd name="T74" fmla="*/ 188 w 761"/>
                <a:gd name="T75" fmla="*/ 803 h 803"/>
                <a:gd name="T76" fmla="*/ 169 w 761"/>
                <a:gd name="T77" fmla="*/ 787 h 803"/>
                <a:gd name="T78" fmla="*/ 86 w 761"/>
                <a:gd name="T79" fmla="*/ 766 h 803"/>
                <a:gd name="T80" fmla="*/ 33 w 761"/>
                <a:gd name="T81" fmla="*/ 766 h 803"/>
                <a:gd name="T82" fmla="*/ 23 w 761"/>
                <a:gd name="T83" fmla="*/ 759 h 803"/>
                <a:gd name="T84" fmla="*/ 11 w 761"/>
                <a:gd name="T85" fmla="*/ 606 h 803"/>
                <a:gd name="T86" fmla="*/ 57 w 761"/>
                <a:gd name="T87" fmla="*/ 526 h 803"/>
                <a:gd name="T88" fmla="*/ 82 w 761"/>
                <a:gd name="T89" fmla="*/ 499 h 803"/>
                <a:gd name="T90" fmla="*/ 102 w 761"/>
                <a:gd name="T91" fmla="*/ 420 h 803"/>
                <a:gd name="T92" fmla="*/ 77 w 761"/>
                <a:gd name="T93" fmla="*/ 349 h 803"/>
                <a:gd name="T94" fmla="*/ 63 w 761"/>
                <a:gd name="T95" fmla="*/ 336 h 803"/>
                <a:gd name="T96" fmla="*/ 141 w 761"/>
                <a:gd name="T97" fmla="*/ 333 h 803"/>
                <a:gd name="T98" fmla="*/ 173 w 761"/>
                <a:gd name="T99" fmla="*/ 348 h 803"/>
                <a:gd name="T100" fmla="*/ 262 w 761"/>
                <a:gd name="T101" fmla="*/ 316 h 803"/>
                <a:gd name="T102" fmla="*/ 284 w 761"/>
                <a:gd name="T103" fmla="*/ 216 h 803"/>
                <a:gd name="T104" fmla="*/ 267 w 761"/>
                <a:gd name="T105" fmla="*/ 74 h 803"/>
                <a:gd name="T106" fmla="*/ 238 w 761"/>
                <a:gd name="T107" fmla="*/ 17 h 803"/>
                <a:gd name="T108" fmla="*/ 230 w 761"/>
                <a:gd name="T109" fmla="*/ 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1" h="803">
                  <a:moveTo>
                    <a:pt x="230" y="5"/>
                  </a:moveTo>
                  <a:cubicBezTo>
                    <a:pt x="301" y="0"/>
                    <a:pt x="366" y="12"/>
                    <a:pt x="419" y="60"/>
                  </a:cubicBezTo>
                  <a:cubicBezTo>
                    <a:pt x="469" y="105"/>
                    <a:pt x="491" y="160"/>
                    <a:pt x="480" y="227"/>
                  </a:cubicBezTo>
                  <a:cubicBezTo>
                    <a:pt x="476" y="251"/>
                    <a:pt x="471" y="275"/>
                    <a:pt x="467" y="299"/>
                  </a:cubicBezTo>
                  <a:cubicBezTo>
                    <a:pt x="466" y="306"/>
                    <a:pt x="465" y="314"/>
                    <a:pt x="465" y="321"/>
                  </a:cubicBezTo>
                  <a:cubicBezTo>
                    <a:pt x="465" y="339"/>
                    <a:pt x="474" y="350"/>
                    <a:pt x="491" y="356"/>
                  </a:cubicBezTo>
                  <a:cubicBezTo>
                    <a:pt x="530" y="368"/>
                    <a:pt x="553" y="350"/>
                    <a:pt x="564" y="315"/>
                  </a:cubicBezTo>
                  <a:cubicBezTo>
                    <a:pt x="572" y="288"/>
                    <a:pt x="571" y="260"/>
                    <a:pt x="569" y="231"/>
                  </a:cubicBezTo>
                  <a:cubicBezTo>
                    <a:pt x="568" y="228"/>
                    <a:pt x="568" y="224"/>
                    <a:pt x="567" y="219"/>
                  </a:cubicBezTo>
                  <a:cubicBezTo>
                    <a:pt x="611" y="235"/>
                    <a:pt x="650" y="254"/>
                    <a:pt x="672" y="297"/>
                  </a:cubicBezTo>
                  <a:cubicBezTo>
                    <a:pt x="683" y="317"/>
                    <a:pt x="686" y="340"/>
                    <a:pt x="682" y="363"/>
                  </a:cubicBezTo>
                  <a:cubicBezTo>
                    <a:pt x="676" y="393"/>
                    <a:pt x="668" y="422"/>
                    <a:pt x="661" y="452"/>
                  </a:cubicBezTo>
                  <a:cubicBezTo>
                    <a:pt x="657" y="473"/>
                    <a:pt x="651" y="495"/>
                    <a:pt x="650" y="516"/>
                  </a:cubicBezTo>
                  <a:cubicBezTo>
                    <a:pt x="649" y="544"/>
                    <a:pt x="663" y="567"/>
                    <a:pt x="679" y="588"/>
                  </a:cubicBezTo>
                  <a:cubicBezTo>
                    <a:pt x="696" y="612"/>
                    <a:pt x="713" y="635"/>
                    <a:pt x="729" y="659"/>
                  </a:cubicBezTo>
                  <a:cubicBezTo>
                    <a:pt x="748" y="688"/>
                    <a:pt x="758" y="721"/>
                    <a:pt x="760" y="756"/>
                  </a:cubicBezTo>
                  <a:cubicBezTo>
                    <a:pt x="761" y="759"/>
                    <a:pt x="760" y="762"/>
                    <a:pt x="760" y="766"/>
                  </a:cubicBezTo>
                  <a:cubicBezTo>
                    <a:pt x="746" y="766"/>
                    <a:pt x="732" y="766"/>
                    <a:pt x="719" y="766"/>
                  </a:cubicBezTo>
                  <a:cubicBezTo>
                    <a:pt x="667" y="766"/>
                    <a:pt x="616" y="766"/>
                    <a:pt x="564" y="766"/>
                  </a:cubicBezTo>
                  <a:cubicBezTo>
                    <a:pt x="557" y="766"/>
                    <a:pt x="556" y="764"/>
                    <a:pt x="556" y="757"/>
                  </a:cubicBezTo>
                  <a:cubicBezTo>
                    <a:pt x="557" y="743"/>
                    <a:pt x="559" y="728"/>
                    <a:pt x="558" y="713"/>
                  </a:cubicBezTo>
                  <a:cubicBezTo>
                    <a:pt x="556" y="694"/>
                    <a:pt x="549" y="677"/>
                    <a:pt x="536" y="662"/>
                  </a:cubicBezTo>
                  <a:cubicBezTo>
                    <a:pt x="523" y="646"/>
                    <a:pt x="507" y="632"/>
                    <a:pt x="488" y="621"/>
                  </a:cubicBezTo>
                  <a:cubicBezTo>
                    <a:pt x="489" y="634"/>
                    <a:pt x="491" y="645"/>
                    <a:pt x="492" y="657"/>
                  </a:cubicBezTo>
                  <a:cubicBezTo>
                    <a:pt x="492" y="675"/>
                    <a:pt x="489" y="692"/>
                    <a:pt x="480" y="707"/>
                  </a:cubicBezTo>
                  <a:cubicBezTo>
                    <a:pt x="458" y="743"/>
                    <a:pt x="412" y="747"/>
                    <a:pt x="384" y="716"/>
                  </a:cubicBezTo>
                  <a:cubicBezTo>
                    <a:pt x="371" y="702"/>
                    <a:pt x="362" y="686"/>
                    <a:pt x="363" y="667"/>
                  </a:cubicBezTo>
                  <a:cubicBezTo>
                    <a:pt x="364" y="659"/>
                    <a:pt x="367" y="651"/>
                    <a:pt x="370" y="643"/>
                  </a:cubicBezTo>
                  <a:cubicBezTo>
                    <a:pt x="382" y="613"/>
                    <a:pt x="396" y="583"/>
                    <a:pt x="406" y="552"/>
                  </a:cubicBezTo>
                  <a:cubicBezTo>
                    <a:pt x="417" y="517"/>
                    <a:pt x="410" y="484"/>
                    <a:pt x="389" y="454"/>
                  </a:cubicBezTo>
                  <a:cubicBezTo>
                    <a:pt x="379" y="441"/>
                    <a:pt x="370" y="429"/>
                    <a:pt x="360" y="416"/>
                  </a:cubicBezTo>
                  <a:cubicBezTo>
                    <a:pt x="359" y="416"/>
                    <a:pt x="358" y="416"/>
                    <a:pt x="358" y="417"/>
                  </a:cubicBezTo>
                  <a:cubicBezTo>
                    <a:pt x="358" y="419"/>
                    <a:pt x="357" y="421"/>
                    <a:pt x="358" y="423"/>
                  </a:cubicBezTo>
                  <a:cubicBezTo>
                    <a:pt x="367" y="472"/>
                    <a:pt x="352" y="515"/>
                    <a:pt x="320" y="552"/>
                  </a:cubicBezTo>
                  <a:cubicBezTo>
                    <a:pt x="299" y="577"/>
                    <a:pt x="276" y="601"/>
                    <a:pt x="256" y="627"/>
                  </a:cubicBezTo>
                  <a:cubicBezTo>
                    <a:pt x="222" y="671"/>
                    <a:pt x="207" y="720"/>
                    <a:pt x="215" y="776"/>
                  </a:cubicBezTo>
                  <a:cubicBezTo>
                    <a:pt x="215" y="778"/>
                    <a:pt x="215" y="782"/>
                    <a:pt x="213" y="784"/>
                  </a:cubicBezTo>
                  <a:cubicBezTo>
                    <a:pt x="205" y="791"/>
                    <a:pt x="197" y="797"/>
                    <a:pt x="188" y="803"/>
                  </a:cubicBezTo>
                  <a:cubicBezTo>
                    <a:pt x="182" y="798"/>
                    <a:pt x="176" y="792"/>
                    <a:pt x="169" y="787"/>
                  </a:cubicBezTo>
                  <a:cubicBezTo>
                    <a:pt x="144" y="769"/>
                    <a:pt x="115" y="765"/>
                    <a:pt x="86" y="766"/>
                  </a:cubicBezTo>
                  <a:cubicBezTo>
                    <a:pt x="68" y="767"/>
                    <a:pt x="50" y="766"/>
                    <a:pt x="33" y="766"/>
                  </a:cubicBezTo>
                  <a:cubicBezTo>
                    <a:pt x="27" y="767"/>
                    <a:pt x="25" y="764"/>
                    <a:pt x="23" y="759"/>
                  </a:cubicBezTo>
                  <a:cubicBezTo>
                    <a:pt x="6" y="709"/>
                    <a:pt x="0" y="658"/>
                    <a:pt x="11" y="606"/>
                  </a:cubicBezTo>
                  <a:cubicBezTo>
                    <a:pt x="18" y="575"/>
                    <a:pt x="35" y="549"/>
                    <a:pt x="57" y="526"/>
                  </a:cubicBezTo>
                  <a:cubicBezTo>
                    <a:pt x="66" y="518"/>
                    <a:pt x="75" y="509"/>
                    <a:pt x="82" y="499"/>
                  </a:cubicBezTo>
                  <a:cubicBezTo>
                    <a:pt x="100" y="476"/>
                    <a:pt x="103" y="448"/>
                    <a:pt x="102" y="420"/>
                  </a:cubicBezTo>
                  <a:cubicBezTo>
                    <a:pt x="101" y="394"/>
                    <a:pt x="94" y="369"/>
                    <a:pt x="77" y="349"/>
                  </a:cubicBezTo>
                  <a:cubicBezTo>
                    <a:pt x="73" y="345"/>
                    <a:pt x="68" y="341"/>
                    <a:pt x="63" y="336"/>
                  </a:cubicBezTo>
                  <a:cubicBezTo>
                    <a:pt x="89" y="323"/>
                    <a:pt x="115" y="322"/>
                    <a:pt x="141" y="333"/>
                  </a:cubicBezTo>
                  <a:cubicBezTo>
                    <a:pt x="152" y="338"/>
                    <a:pt x="162" y="343"/>
                    <a:pt x="173" y="348"/>
                  </a:cubicBezTo>
                  <a:cubicBezTo>
                    <a:pt x="209" y="364"/>
                    <a:pt x="245" y="351"/>
                    <a:pt x="262" y="316"/>
                  </a:cubicBezTo>
                  <a:cubicBezTo>
                    <a:pt x="277" y="284"/>
                    <a:pt x="282" y="250"/>
                    <a:pt x="284" y="216"/>
                  </a:cubicBezTo>
                  <a:cubicBezTo>
                    <a:pt x="288" y="168"/>
                    <a:pt x="284" y="119"/>
                    <a:pt x="267" y="74"/>
                  </a:cubicBezTo>
                  <a:cubicBezTo>
                    <a:pt x="260" y="54"/>
                    <a:pt x="248" y="36"/>
                    <a:pt x="238" y="17"/>
                  </a:cubicBezTo>
                  <a:cubicBezTo>
                    <a:pt x="237" y="13"/>
                    <a:pt x="234" y="10"/>
                    <a:pt x="2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grpSp>
      <p:grpSp>
        <p:nvGrpSpPr>
          <p:cNvPr id="105" name="Group 104">
            <a:extLst>
              <a:ext uri="{FF2B5EF4-FFF2-40B4-BE49-F238E27FC236}">
                <a16:creationId xmlns:a16="http://schemas.microsoft.com/office/drawing/2014/main" id="{95DB9873-797C-463D-A522-6030CAD301B6}"/>
              </a:ext>
            </a:extLst>
          </p:cNvPr>
          <p:cNvGrpSpPr/>
          <p:nvPr/>
        </p:nvGrpSpPr>
        <p:grpSpPr>
          <a:xfrm>
            <a:off x="4204847" y="2178570"/>
            <a:ext cx="844268" cy="781817"/>
            <a:chOff x="10865226" y="409431"/>
            <a:chExt cx="844268" cy="781817"/>
          </a:xfrm>
        </p:grpSpPr>
        <p:sp>
          <p:nvSpPr>
            <p:cNvPr id="106" name="TextBox 105">
              <a:extLst>
                <a:ext uri="{FF2B5EF4-FFF2-40B4-BE49-F238E27FC236}">
                  <a16:creationId xmlns:a16="http://schemas.microsoft.com/office/drawing/2014/main" id="{D0EFE93E-B19C-474F-BE1D-6BBE5610A271}"/>
                </a:ext>
              </a:extLst>
            </p:cNvPr>
            <p:cNvSpPr txBox="1"/>
            <p:nvPr/>
          </p:nvSpPr>
          <p:spPr>
            <a:xfrm>
              <a:off x="10865226" y="770111"/>
              <a:ext cx="844268"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Backup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&amp; restore</a:t>
              </a:r>
            </a:p>
          </p:txBody>
        </p:sp>
        <p:sp>
          <p:nvSpPr>
            <p:cNvPr id="107" name="Freeform 149">
              <a:extLst>
                <a:ext uri="{FF2B5EF4-FFF2-40B4-BE49-F238E27FC236}">
                  <a16:creationId xmlns:a16="http://schemas.microsoft.com/office/drawing/2014/main" id="{EE0E6713-ACC3-4E20-A921-D686E2314B0B}"/>
                </a:ext>
              </a:extLst>
            </p:cNvPr>
            <p:cNvSpPr>
              <a:spLocks noChangeAspect="1" noEditPoints="1"/>
            </p:cNvSpPr>
            <p:nvPr/>
          </p:nvSpPr>
          <p:spPr bwMode="auto">
            <a:xfrm>
              <a:off x="11153505" y="409431"/>
              <a:ext cx="267710" cy="323571"/>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08" name="Group 107">
            <a:extLst>
              <a:ext uri="{FF2B5EF4-FFF2-40B4-BE49-F238E27FC236}">
                <a16:creationId xmlns:a16="http://schemas.microsoft.com/office/drawing/2014/main" id="{6FEC8BD8-255C-4E50-BEC6-D60646F3C679}"/>
              </a:ext>
            </a:extLst>
          </p:cNvPr>
          <p:cNvGrpSpPr/>
          <p:nvPr/>
        </p:nvGrpSpPr>
        <p:grpSpPr>
          <a:xfrm>
            <a:off x="3296491" y="2195261"/>
            <a:ext cx="924712" cy="765126"/>
            <a:chOff x="9869169" y="426122"/>
            <a:chExt cx="924712" cy="765126"/>
          </a:xfrm>
        </p:grpSpPr>
        <p:sp>
          <p:nvSpPr>
            <p:cNvPr id="109" name="TextBox 108">
              <a:extLst>
                <a:ext uri="{FF2B5EF4-FFF2-40B4-BE49-F238E27FC236}">
                  <a16:creationId xmlns:a16="http://schemas.microsoft.com/office/drawing/2014/main" id="{EEBFB157-9909-4529-91D1-7B28032A2D72}"/>
                </a:ext>
              </a:extLst>
            </p:cNvPr>
            <p:cNvSpPr txBox="1"/>
            <p:nvPr/>
          </p:nvSpPr>
          <p:spPr>
            <a:xfrm>
              <a:off x="9869169" y="770111"/>
              <a:ext cx="924712"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High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availability</a:t>
              </a:r>
            </a:p>
          </p:txBody>
        </p:sp>
        <p:grpSp>
          <p:nvGrpSpPr>
            <p:cNvPr id="110" name="Group 538">
              <a:extLst>
                <a:ext uri="{FF2B5EF4-FFF2-40B4-BE49-F238E27FC236}">
                  <a16:creationId xmlns:a16="http://schemas.microsoft.com/office/drawing/2014/main" id="{E5059786-F9B1-41DC-8DD7-65DF6E3E24FC}"/>
                </a:ext>
              </a:extLst>
            </p:cNvPr>
            <p:cNvGrpSpPr>
              <a:grpSpLocks noChangeAspect="1"/>
            </p:cNvGrpSpPr>
            <p:nvPr/>
          </p:nvGrpSpPr>
          <p:grpSpPr bwMode="auto">
            <a:xfrm>
              <a:off x="10198980" y="426122"/>
              <a:ext cx="265090" cy="290188"/>
              <a:chOff x="6703" y="2838"/>
              <a:chExt cx="169" cy="185"/>
            </a:xfrm>
          </p:grpSpPr>
          <p:sp>
            <p:nvSpPr>
              <p:cNvPr id="111" name="Line 539">
                <a:extLst>
                  <a:ext uri="{FF2B5EF4-FFF2-40B4-BE49-F238E27FC236}">
                    <a16:creationId xmlns:a16="http://schemas.microsoft.com/office/drawing/2014/main" id="{71093BBC-D53D-4F94-94E2-2AFBDB8C7C09}"/>
                  </a:ext>
                </a:extLst>
              </p:cNvPr>
              <p:cNvSpPr>
                <a:spLocks noChangeShapeType="1"/>
              </p:cNvSpPr>
              <p:nvPr/>
            </p:nvSpPr>
            <p:spPr bwMode="auto">
              <a:xfrm>
                <a:off x="6803"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2" name="Line 540">
                <a:extLst>
                  <a:ext uri="{FF2B5EF4-FFF2-40B4-BE49-F238E27FC236}">
                    <a16:creationId xmlns:a16="http://schemas.microsoft.com/office/drawing/2014/main" id="{4D044024-833A-4C20-9090-6BAF17069B9D}"/>
                  </a:ext>
                </a:extLst>
              </p:cNvPr>
              <p:cNvSpPr>
                <a:spLocks noChangeShapeType="1"/>
              </p:cNvSpPr>
              <p:nvPr/>
            </p:nvSpPr>
            <p:spPr bwMode="auto">
              <a:xfrm>
                <a:off x="6768"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3" name="Line 541">
                <a:extLst>
                  <a:ext uri="{FF2B5EF4-FFF2-40B4-BE49-F238E27FC236}">
                    <a16:creationId xmlns:a16="http://schemas.microsoft.com/office/drawing/2014/main" id="{C2D408D6-A517-430E-B245-69E0615947A8}"/>
                  </a:ext>
                </a:extLst>
              </p:cNvPr>
              <p:cNvSpPr>
                <a:spLocks noChangeShapeType="1"/>
              </p:cNvSpPr>
              <p:nvPr/>
            </p:nvSpPr>
            <p:spPr bwMode="auto">
              <a:xfrm flipH="1">
                <a:off x="6768"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4" name="Line 542">
                <a:extLst>
                  <a:ext uri="{FF2B5EF4-FFF2-40B4-BE49-F238E27FC236}">
                    <a16:creationId xmlns:a16="http://schemas.microsoft.com/office/drawing/2014/main" id="{C2310B9A-815D-4C28-818B-8DA3281887B0}"/>
                  </a:ext>
                </a:extLst>
              </p:cNvPr>
              <p:cNvSpPr>
                <a:spLocks noChangeShapeType="1"/>
              </p:cNvSpPr>
              <p:nvPr/>
            </p:nvSpPr>
            <p:spPr bwMode="auto">
              <a:xfrm flipH="1">
                <a:off x="6803"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5" name="Line 543">
                <a:extLst>
                  <a:ext uri="{FF2B5EF4-FFF2-40B4-BE49-F238E27FC236}">
                    <a16:creationId xmlns:a16="http://schemas.microsoft.com/office/drawing/2014/main" id="{724D30C6-BE7F-47C4-A278-0DA4847CAD74}"/>
                  </a:ext>
                </a:extLst>
              </p:cNvPr>
              <p:cNvSpPr>
                <a:spLocks noChangeShapeType="1"/>
              </p:cNvSpPr>
              <p:nvPr/>
            </p:nvSpPr>
            <p:spPr bwMode="auto">
              <a:xfrm>
                <a:off x="6824"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6" name="Line 544">
                <a:extLst>
                  <a:ext uri="{FF2B5EF4-FFF2-40B4-BE49-F238E27FC236}">
                    <a16:creationId xmlns:a16="http://schemas.microsoft.com/office/drawing/2014/main" id="{794A7ADB-DD9F-4122-85AF-8AC174AD04B6}"/>
                  </a:ext>
                </a:extLst>
              </p:cNvPr>
              <p:cNvSpPr>
                <a:spLocks noChangeShapeType="1"/>
              </p:cNvSpPr>
              <p:nvPr/>
            </p:nvSpPr>
            <p:spPr bwMode="auto">
              <a:xfrm>
                <a:off x="6741"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7" name="Line 545">
                <a:extLst>
                  <a:ext uri="{FF2B5EF4-FFF2-40B4-BE49-F238E27FC236}">
                    <a16:creationId xmlns:a16="http://schemas.microsoft.com/office/drawing/2014/main" id="{B5E1C6E4-DA01-4DAC-ACAE-3E602E54FE70}"/>
                  </a:ext>
                </a:extLst>
              </p:cNvPr>
              <p:cNvSpPr>
                <a:spLocks noChangeShapeType="1"/>
              </p:cNvSpPr>
              <p:nvPr/>
            </p:nvSpPr>
            <p:spPr bwMode="auto">
              <a:xfrm flipV="1">
                <a:off x="6824"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8" name="Line 546">
                <a:extLst>
                  <a:ext uri="{FF2B5EF4-FFF2-40B4-BE49-F238E27FC236}">
                    <a16:creationId xmlns:a16="http://schemas.microsoft.com/office/drawing/2014/main" id="{DEADEE81-0952-446D-A5D4-138CB51DD491}"/>
                  </a:ext>
                </a:extLst>
              </p:cNvPr>
              <p:cNvSpPr>
                <a:spLocks noChangeShapeType="1"/>
              </p:cNvSpPr>
              <p:nvPr/>
            </p:nvSpPr>
            <p:spPr bwMode="auto">
              <a:xfrm flipV="1">
                <a:off x="6741"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9" name="Oval 547">
                <a:extLst>
                  <a:ext uri="{FF2B5EF4-FFF2-40B4-BE49-F238E27FC236}">
                    <a16:creationId xmlns:a16="http://schemas.microsoft.com/office/drawing/2014/main" id="{C4A155F7-C2B7-4158-A2C1-E4604305EE62}"/>
                  </a:ext>
                </a:extLst>
              </p:cNvPr>
              <p:cNvSpPr>
                <a:spLocks noChangeArrowheads="1"/>
              </p:cNvSpPr>
              <p:nvPr/>
            </p:nvSpPr>
            <p:spPr bwMode="auto">
              <a:xfrm>
                <a:off x="6753" y="2896"/>
                <a:ext cx="69" cy="71"/>
              </a:xfrm>
              <a:prstGeom prst="ellips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0" name="Freeform 548">
                <a:extLst>
                  <a:ext uri="{FF2B5EF4-FFF2-40B4-BE49-F238E27FC236}">
                    <a16:creationId xmlns:a16="http://schemas.microsoft.com/office/drawing/2014/main" id="{CEE36BFC-E613-4247-BED6-F05051886809}"/>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1" name="Freeform 549">
                <a:extLst>
                  <a:ext uri="{FF2B5EF4-FFF2-40B4-BE49-F238E27FC236}">
                    <a16:creationId xmlns:a16="http://schemas.microsoft.com/office/drawing/2014/main" id="{A61921CD-8508-4B05-BFE5-1D040806FF92}"/>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2" name="Freeform 550">
                <a:extLst>
                  <a:ext uri="{FF2B5EF4-FFF2-40B4-BE49-F238E27FC236}">
                    <a16:creationId xmlns:a16="http://schemas.microsoft.com/office/drawing/2014/main" id="{94019810-A77A-4604-84ED-E9691511BE2B}"/>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3" name="Freeform 551">
                <a:extLst>
                  <a:ext uri="{FF2B5EF4-FFF2-40B4-BE49-F238E27FC236}">
                    <a16:creationId xmlns:a16="http://schemas.microsoft.com/office/drawing/2014/main" id="{242E545B-B836-48D1-B70E-D539A9F2B3D9}"/>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grpSp>
        <p:nvGrpSpPr>
          <p:cNvPr id="124" name="Group 123">
            <a:extLst>
              <a:ext uri="{FF2B5EF4-FFF2-40B4-BE49-F238E27FC236}">
                <a16:creationId xmlns:a16="http://schemas.microsoft.com/office/drawing/2014/main" id="{E38ADE4A-AE43-4529-99A3-3302EC0AC35D}"/>
              </a:ext>
            </a:extLst>
          </p:cNvPr>
          <p:cNvGrpSpPr/>
          <p:nvPr/>
        </p:nvGrpSpPr>
        <p:grpSpPr>
          <a:xfrm>
            <a:off x="3356032" y="3286521"/>
            <a:ext cx="1434280" cy="761345"/>
            <a:chOff x="8939386" y="3714463"/>
            <a:chExt cx="1434280" cy="761345"/>
          </a:xfrm>
        </p:grpSpPr>
        <p:grpSp>
          <p:nvGrpSpPr>
            <p:cNvPr id="125" name="Group 124">
              <a:extLst>
                <a:ext uri="{FF2B5EF4-FFF2-40B4-BE49-F238E27FC236}">
                  <a16:creationId xmlns:a16="http://schemas.microsoft.com/office/drawing/2014/main" id="{35670DD2-58A6-417C-BFE1-7DEB7ABBD74C}"/>
                </a:ext>
              </a:extLst>
            </p:cNvPr>
            <p:cNvGrpSpPr/>
            <p:nvPr/>
          </p:nvGrpSpPr>
          <p:grpSpPr>
            <a:xfrm>
              <a:off x="9203086" y="3714463"/>
              <a:ext cx="906881" cy="282781"/>
              <a:chOff x="9206108" y="4016503"/>
              <a:chExt cx="906881" cy="282781"/>
            </a:xfrm>
          </p:grpSpPr>
          <p:pic>
            <p:nvPicPr>
              <p:cNvPr id="127" name="Picture 126">
                <a:extLst>
                  <a:ext uri="{FF2B5EF4-FFF2-40B4-BE49-F238E27FC236}">
                    <a16:creationId xmlns:a16="http://schemas.microsoft.com/office/drawing/2014/main" id="{3F596475-C204-43E5-AFAB-1F7242140D1C}"/>
                  </a:ext>
                </a:extLst>
              </p:cNvPr>
              <p:cNvPicPr>
                <a:picLocks noChangeAspect="1"/>
              </p:cNvPicPr>
              <p:nvPr/>
            </p:nvPicPr>
            <p:blipFill>
              <a:blip r:embed="rId2">
                <a:lum bright="-20000" contrast="20000"/>
              </a:blip>
              <a:stretch>
                <a:fillRect/>
              </a:stretch>
            </p:blipFill>
            <p:spPr>
              <a:xfrm>
                <a:off x="9857118" y="4016503"/>
                <a:ext cx="255871" cy="282781"/>
              </a:xfrm>
              <a:prstGeom prst="rect">
                <a:avLst/>
              </a:prstGeom>
              <a:noFill/>
            </p:spPr>
          </p:pic>
          <p:pic>
            <p:nvPicPr>
              <p:cNvPr id="128" name="Picture 127">
                <a:extLst>
                  <a:ext uri="{FF2B5EF4-FFF2-40B4-BE49-F238E27FC236}">
                    <a16:creationId xmlns:a16="http://schemas.microsoft.com/office/drawing/2014/main" id="{46236839-D19B-449B-845E-B26D7C79E657}"/>
                  </a:ext>
                </a:extLst>
              </p:cNvPr>
              <p:cNvPicPr>
                <a:picLocks noChangeAspect="1"/>
              </p:cNvPicPr>
              <p:nvPr/>
            </p:nvPicPr>
            <p:blipFill>
              <a:blip r:embed="rId3">
                <a:lum bright="-20000" contrast="20000"/>
              </a:blip>
              <a:stretch>
                <a:fillRect/>
              </a:stretch>
            </p:blipFill>
            <p:spPr>
              <a:xfrm>
                <a:off x="9206108" y="4030298"/>
                <a:ext cx="230908" cy="255191"/>
              </a:xfrm>
              <a:prstGeom prst="rect">
                <a:avLst/>
              </a:prstGeom>
              <a:noFill/>
            </p:spPr>
          </p:pic>
          <p:pic>
            <p:nvPicPr>
              <p:cNvPr id="129" name="Picture 128">
                <a:extLst>
                  <a:ext uri="{FF2B5EF4-FFF2-40B4-BE49-F238E27FC236}">
                    <a16:creationId xmlns:a16="http://schemas.microsoft.com/office/drawing/2014/main" id="{5BAF7218-57D1-4E9A-A247-163C06A133DE}"/>
                  </a:ext>
                </a:extLst>
              </p:cNvPr>
              <p:cNvPicPr>
                <a:picLocks noChangeAspect="1"/>
              </p:cNvPicPr>
              <p:nvPr/>
            </p:nvPicPr>
            <p:blipFill>
              <a:blip r:embed="rId4">
                <a:lum bright="-20000" contrast="20000"/>
              </a:blip>
              <a:stretch>
                <a:fillRect/>
              </a:stretch>
            </p:blipFill>
            <p:spPr>
              <a:xfrm>
                <a:off x="9554622" y="4023400"/>
                <a:ext cx="212185" cy="268986"/>
              </a:xfrm>
              <a:prstGeom prst="rect">
                <a:avLst/>
              </a:prstGeom>
              <a:noFill/>
            </p:spPr>
          </p:pic>
        </p:grpSp>
        <p:sp>
          <p:nvSpPr>
            <p:cNvPr id="126" name="TextBox 125">
              <a:extLst>
                <a:ext uri="{FF2B5EF4-FFF2-40B4-BE49-F238E27FC236}">
                  <a16:creationId xmlns:a16="http://schemas.microsoft.com/office/drawing/2014/main" id="{4776387B-3C6B-4167-B067-46BC5E3F9F00}"/>
                </a:ext>
              </a:extLst>
            </p:cNvPr>
            <p:cNvSpPr txBox="1"/>
            <p:nvPr/>
          </p:nvSpPr>
          <p:spPr>
            <a:xfrm>
              <a:off x="8939386" y="4054671"/>
              <a:ext cx="1434280" cy="421137"/>
            </a:xfrm>
            <a:prstGeom prst="rect">
              <a:avLst/>
            </a:prstGeom>
            <a:noFill/>
          </p:spPr>
          <p:txBody>
            <a:bodyPr wrap="square" lIns="87880" tIns="43940" rIns="87880" bIns="43940" rtlCol="0" anchor="b">
              <a:spAutoFit/>
            </a:bodyPr>
            <a:lstStyle/>
            <a:p>
              <a:pPr algn="ctr" defTabSz="878559">
                <a:lnSpc>
                  <a:spcPct val="90000"/>
                </a:lnSpc>
                <a:spcAft>
                  <a:spcPts val="576"/>
                </a:spcAft>
                <a:tabLst>
                  <a:tab pos="860864" algn="l"/>
                </a:tabLst>
                <a:defRPr/>
              </a:pPr>
              <a:r>
                <a:rPr lang="en-US" sz="1200" kern="0" dirty="0">
                  <a:solidFill>
                    <a:srgbClr val="797979"/>
                  </a:solidFill>
                  <a:latin typeface="Segoe UI" panose="020B0502040204020203" pitchFamily="34" charset="0"/>
                  <a:cs typeface="Segoe UI" panose="020B0502040204020203" pitchFamily="34" charset="0"/>
                </a:rPr>
                <a:t>SCC integration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and CI/CD</a:t>
              </a:r>
            </a:p>
          </p:txBody>
        </p:sp>
      </p:grpSp>
      <p:grpSp>
        <p:nvGrpSpPr>
          <p:cNvPr id="130" name="Group 129">
            <a:extLst>
              <a:ext uri="{FF2B5EF4-FFF2-40B4-BE49-F238E27FC236}">
                <a16:creationId xmlns:a16="http://schemas.microsoft.com/office/drawing/2014/main" id="{7465DBB3-8AD8-449E-ADFE-6AF6EF73C14E}"/>
              </a:ext>
            </a:extLst>
          </p:cNvPr>
          <p:cNvGrpSpPr/>
          <p:nvPr/>
        </p:nvGrpSpPr>
        <p:grpSpPr>
          <a:xfrm>
            <a:off x="4492337" y="3262665"/>
            <a:ext cx="1698056" cy="785201"/>
            <a:chOff x="10434804" y="3690607"/>
            <a:chExt cx="1698056" cy="785201"/>
          </a:xfrm>
        </p:grpSpPr>
        <p:sp>
          <p:nvSpPr>
            <p:cNvPr id="131" name="TextBox 130">
              <a:extLst>
                <a:ext uri="{FF2B5EF4-FFF2-40B4-BE49-F238E27FC236}">
                  <a16:creationId xmlns:a16="http://schemas.microsoft.com/office/drawing/2014/main" id="{3E664FD4-630C-46E1-BED1-54F369FE2336}"/>
                </a:ext>
              </a:extLst>
            </p:cNvPr>
            <p:cNvSpPr txBox="1"/>
            <p:nvPr/>
          </p:nvSpPr>
          <p:spPr>
            <a:xfrm>
              <a:off x="10434804" y="4054671"/>
              <a:ext cx="1698056"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Staged deploy with slots</a:t>
              </a:r>
            </a:p>
          </p:txBody>
        </p:sp>
        <p:grpSp>
          <p:nvGrpSpPr>
            <p:cNvPr id="132" name="Group 131">
              <a:extLst>
                <a:ext uri="{FF2B5EF4-FFF2-40B4-BE49-F238E27FC236}">
                  <a16:creationId xmlns:a16="http://schemas.microsoft.com/office/drawing/2014/main" id="{C919FBD5-DE50-4FFF-8E49-F8A6B6F6F5A8}"/>
                </a:ext>
              </a:extLst>
            </p:cNvPr>
            <p:cNvGrpSpPr>
              <a:grpSpLocks noChangeAspect="1"/>
            </p:cNvGrpSpPr>
            <p:nvPr/>
          </p:nvGrpSpPr>
          <p:grpSpPr>
            <a:xfrm>
              <a:off x="11152821" y="3690607"/>
              <a:ext cx="262023" cy="315772"/>
              <a:chOff x="5480050" y="2681288"/>
              <a:chExt cx="1238250" cy="1492251"/>
            </a:xfrm>
            <a:solidFill>
              <a:srgbClr val="0078D7"/>
            </a:solidFill>
          </p:grpSpPr>
          <p:sp>
            <p:nvSpPr>
              <p:cNvPr id="133" name="Freeform 35">
                <a:extLst>
                  <a:ext uri="{FF2B5EF4-FFF2-40B4-BE49-F238E27FC236}">
                    <a16:creationId xmlns:a16="http://schemas.microsoft.com/office/drawing/2014/main" id="{45686896-AEF5-485C-9A8D-D34A2C6C6A76}"/>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4" name="Rectangle 133">
                <a:extLst>
                  <a:ext uri="{FF2B5EF4-FFF2-40B4-BE49-F238E27FC236}">
                    <a16:creationId xmlns:a16="http://schemas.microsoft.com/office/drawing/2014/main" id="{F3C28D43-AF80-403A-BBF5-C24133949908}"/>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5" name="Rectangle 134">
                <a:extLst>
                  <a:ext uri="{FF2B5EF4-FFF2-40B4-BE49-F238E27FC236}">
                    <a16:creationId xmlns:a16="http://schemas.microsoft.com/office/drawing/2014/main" id="{313A50CD-3441-4A40-8839-957A13CB565B}"/>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6" name="Rectangle 135">
                <a:extLst>
                  <a:ext uri="{FF2B5EF4-FFF2-40B4-BE49-F238E27FC236}">
                    <a16:creationId xmlns:a16="http://schemas.microsoft.com/office/drawing/2014/main" id="{26BE6413-19B4-42C5-9CA7-EBFDDF9A4673}"/>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7" name="Rectangle 136">
                <a:extLst>
                  <a:ext uri="{FF2B5EF4-FFF2-40B4-BE49-F238E27FC236}">
                    <a16:creationId xmlns:a16="http://schemas.microsoft.com/office/drawing/2014/main" id="{24E7F39D-9D8C-4C76-94DD-3E6ECBCAA3E7}"/>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8" name="Rectangle 137">
                <a:extLst>
                  <a:ext uri="{FF2B5EF4-FFF2-40B4-BE49-F238E27FC236}">
                    <a16:creationId xmlns:a16="http://schemas.microsoft.com/office/drawing/2014/main" id="{C350AB84-D0EE-414A-B8B9-31D339F21A4A}"/>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39" name="Rectangle 138">
                <a:extLst>
                  <a:ext uri="{FF2B5EF4-FFF2-40B4-BE49-F238E27FC236}">
                    <a16:creationId xmlns:a16="http://schemas.microsoft.com/office/drawing/2014/main" id="{FC5E9CA7-7F0B-4475-9357-5EC11A69BED4}"/>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0" name="Rectangle 139">
                <a:extLst>
                  <a:ext uri="{FF2B5EF4-FFF2-40B4-BE49-F238E27FC236}">
                    <a16:creationId xmlns:a16="http://schemas.microsoft.com/office/drawing/2014/main" id="{27044977-7FB2-4B1A-B503-2B3A6132B994}"/>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1" name="Rectangle 140">
                <a:extLst>
                  <a:ext uri="{FF2B5EF4-FFF2-40B4-BE49-F238E27FC236}">
                    <a16:creationId xmlns:a16="http://schemas.microsoft.com/office/drawing/2014/main" id="{423C5005-7BE7-4E2A-A10D-CDF4B7DB3AAD}"/>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2" name="Rectangle 141">
                <a:extLst>
                  <a:ext uri="{FF2B5EF4-FFF2-40B4-BE49-F238E27FC236}">
                    <a16:creationId xmlns:a16="http://schemas.microsoft.com/office/drawing/2014/main" id="{4859BAE1-9223-4770-8442-29E5393C66AA}"/>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3" name="Rectangle 142">
                <a:extLst>
                  <a:ext uri="{FF2B5EF4-FFF2-40B4-BE49-F238E27FC236}">
                    <a16:creationId xmlns:a16="http://schemas.microsoft.com/office/drawing/2014/main" id="{EEDC8EC5-7D0D-4354-8A14-52E6089A78BC}"/>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4" name="Rectangle 143">
                <a:extLst>
                  <a:ext uri="{FF2B5EF4-FFF2-40B4-BE49-F238E27FC236}">
                    <a16:creationId xmlns:a16="http://schemas.microsoft.com/office/drawing/2014/main" id="{A8B91647-B8BA-4759-8D4F-F01007090AE3}"/>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5" name="Rectangle 144">
                <a:extLst>
                  <a:ext uri="{FF2B5EF4-FFF2-40B4-BE49-F238E27FC236}">
                    <a16:creationId xmlns:a16="http://schemas.microsoft.com/office/drawing/2014/main" id="{453A8365-2794-4DE8-AEBE-5EF6D5D86B02}"/>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7" name="Rectangle 146">
                <a:extLst>
                  <a:ext uri="{FF2B5EF4-FFF2-40B4-BE49-F238E27FC236}">
                    <a16:creationId xmlns:a16="http://schemas.microsoft.com/office/drawing/2014/main" id="{F62C75B4-C7A7-465A-B710-D76825A25F22}"/>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8" name="Rectangle 31">
                <a:extLst>
                  <a:ext uri="{FF2B5EF4-FFF2-40B4-BE49-F238E27FC236}">
                    <a16:creationId xmlns:a16="http://schemas.microsoft.com/office/drawing/2014/main" id="{93DA3D1B-DE1A-4EDE-8916-8E0B1B4D27CB}"/>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49" name="Rectangle 32">
                <a:extLst>
                  <a:ext uri="{FF2B5EF4-FFF2-40B4-BE49-F238E27FC236}">
                    <a16:creationId xmlns:a16="http://schemas.microsoft.com/office/drawing/2014/main" id="{D6BA9B1D-1CD8-486F-8BCE-89A77662CBCA}"/>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50" name="Rectangle 33">
                <a:extLst>
                  <a:ext uri="{FF2B5EF4-FFF2-40B4-BE49-F238E27FC236}">
                    <a16:creationId xmlns:a16="http://schemas.microsoft.com/office/drawing/2014/main" id="{5E80CD75-4253-45C4-AB5D-A0A539434E37}"/>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51" name="Rectangle 34">
                <a:extLst>
                  <a:ext uri="{FF2B5EF4-FFF2-40B4-BE49-F238E27FC236}">
                    <a16:creationId xmlns:a16="http://schemas.microsoft.com/office/drawing/2014/main" id="{3303D3A0-89DE-467C-A730-9E3014D63948}"/>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52" name="Freeform 35">
                <a:extLst>
                  <a:ext uri="{FF2B5EF4-FFF2-40B4-BE49-F238E27FC236}">
                    <a16:creationId xmlns:a16="http://schemas.microsoft.com/office/drawing/2014/main" id="{FF904306-943E-4FC2-A3EE-54B4A71AC4DC}"/>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53" name="Freeform 36">
                <a:extLst>
                  <a:ext uri="{FF2B5EF4-FFF2-40B4-BE49-F238E27FC236}">
                    <a16:creationId xmlns:a16="http://schemas.microsoft.com/office/drawing/2014/main" id="{2BBC249E-264F-482D-A2E1-D85A3C6DFF3A}"/>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sp>
        <p:nvSpPr>
          <p:cNvPr id="165" name="TextBox 164">
            <a:extLst>
              <a:ext uri="{FF2B5EF4-FFF2-40B4-BE49-F238E27FC236}">
                <a16:creationId xmlns:a16="http://schemas.microsoft.com/office/drawing/2014/main" id="{A2C8FEC1-DF52-469D-BF1B-EA9DD2BA8057}"/>
              </a:ext>
            </a:extLst>
          </p:cNvPr>
          <p:cNvSpPr txBox="1"/>
          <p:nvPr/>
        </p:nvSpPr>
        <p:spPr>
          <a:xfrm>
            <a:off x="4279311" y="4658084"/>
            <a:ext cx="816294" cy="421137"/>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Express </a:t>
            </a:r>
            <a:br>
              <a:rPr lang="en-US" dirty="0"/>
            </a:br>
            <a:r>
              <a:rPr lang="en-US" dirty="0"/>
              <a:t>routes</a:t>
            </a:r>
          </a:p>
        </p:txBody>
      </p:sp>
      <p:sp>
        <p:nvSpPr>
          <p:cNvPr id="163" name="TextBox 162">
            <a:extLst>
              <a:ext uri="{FF2B5EF4-FFF2-40B4-BE49-F238E27FC236}">
                <a16:creationId xmlns:a16="http://schemas.microsoft.com/office/drawing/2014/main" id="{72F0AB63-43EF-4D68-9CE9-0BC082B8B1F6}"/>
              </a:ext>
            </a:extLst>
          </p:cNvPr>
          <p:cNvSpPr txBox="1"/>
          <p:nvPr/>
        </p:nvSpPr>
        <p:spPr>
          <a:xfrm>
            <a:off x="3317878" y="4658084"/>
            <a:ext cx="1121623" cy="421137"/>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VNET </a:t>
            </a:r>
            <a:br>
              <a:rPr lang="en-US" dirty="0"/>
            </a:br>
            <a:r>
              <a:rPr lang="en-US" dirty="0"/>
              <a:t>integration</a:t>
            </a:r>
          </a:p>
        </p:txBody>
      </p:sp>
      <p:sp>
        <p:nvSpPr>
          <p:cNvPr id="161" name="TextBox 160">
            <a:extLst>
              <a:ext uri="{FF2B5EF4-FFF2-40B4-BE49-F238E27FC236}">
                <a16:creationId xmlns:a16="http://schemas.microsoft.com/office/drawing/2014/main" id="{0BF75C6F-7C74-49E3-9311-850916B6F988}"/>
              </a:ext>
            </a:extLst>
          </p:cNvPr>
          <p:cNvSpPr txBox="1"/>
          <p:nvPr/>
        </p:nvSpPr>
        <p:spPr>
          <a:xfrm>
            <a:off x="4973515" y="4658084"/>
            <a:ext cx="778623" cy="421137"/>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Logic </a:t>
            </a:r>
            <a:br>
              <a:rPr lang="en-US" dirty="0"/>
            </a:br>
            <a:r>
              <a:rPr lang="en-US" dirty="0"/>
              <a:t>Apps</a:t>
            </a:r>
          </a:p>
        </p:txBody>
      </p:sp>
      <p:sp>
        <p:nvSpPr>
          <p:cNvPr id="167" name="TextBox 166">
            <a:extLst>
              <a:ext uri="{FF2B5EF4-FFF2-40B4-BE49-F238E27FC236}">
                <a16:creationId xmlns:a16="http://schemas.microsoft.com/office/drawing/2014/main" id="{1AEC2CBF-89C1-4CB8-81B1-A9284702C3EA}"/>
              </a:ext>
            </a:extLst>
          </p:cNvPr>
          <p:cNvSpPr txBox="1"/>
          <p:nvPr/>
        </p:nvSpPr>
        <p:spPr>
          <a:xfrm>
            <a:off x="3521596" y="5807963"/>
            <a:ext cx="1585451"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Easy authentication </a:t>
            </a:r>
          </a:p>
        </p:txBody>
      </p:sp>
      <p:sp>
        <p:nvSpPr>
          <p:cNvPr id="168" name="Freeform: Shape 167">
            <a:extLst>
              <a:ext uri="{FF2B5EF4-FFF2-40B4-BE49-F238E27FC236}">
                <a16:creationId xmlns:a16="http://schemas.microsoft.com/office/drawing/2014/main" id="{F88120F1-B202-4D33-BD5B-749C7598FE01}"/>
              </a:ext>
            </a:extLst>
          </p:cNvPr>
          <p:cNvSpPr/>
          <p:nvPr/>
        </p:nvSpPr>
        <p:spPr>
          <a:xfrm>
            <a:off x="3648974" y="5542853"/>
            <a:ext cx="217355" cy="217356"/>
          </a:xfrm>
          <a:custGeom>
            <a:avLst/>
            <a:gdLst>
              <a:gd name="connsiteX0" fmla="*/ 135483 w 2454754"/>
              <a:gd name="connsiteY0" fmla="*/ 0 h 2454773"/>
              <a:gd name="connsiteX1" fmla="*/ 2319280 w 2454754"/>
              <a:gd name="connsiteY1" fmla="*/ 0 h 2454773"/>
              <a:gd name="connsiteX2" fmla="*/ 2454754 w 2454754"/>
              <a:gd name="connsiteY2" fmla="*/ 135483 h 2454773"/>
              <a:gd name="connsiteX3" fmla="*/ 2454754 w 2454754"/>
              <a:gd name="connsiteY3" fmla="*/ 2319280 h 2454773"/>
              <a:gd name="connsiteX4" fmla="*/ 2319280 w 2454754"/>
              <a:gd name="connsiteY4" fmla="*/ 2454773 h 2454773"/>
              <a:gd name="connsiteX5" fmla="*/ 1693745 w 2454754"/>
              <a:gd name="connsiteY5" fmla="*/ 2454773 h 2454773"/>
              <a:gd name="connsiteX6" fmla="*/ 1693745 w 2454754"/>
              <a:gd name="connsiteY6" fmla="*/ 1504150 h 2454773"/>
              <a:gd name="connsiteX7" fmla="*/ 2012823 w 2454754"/>
              <a:gd name="connsiteY7" fmla="*/ 1504150 h 2454773"/>
              <a:gd name="connsiteX8" fmla="*/ 2060600 w 2454754"/>
              <a:gd name="connsiteY8" fmla="*/ 1133675 h 2454773"/>
              <a:gd name="connsiteX9" fmla="*/ 1693745 w 2454754"/>
              <a:gd name="connsiteY9" fmla="*/ 1133675 h 2454773"/>
              <a:gd name="connsiteX10" fmla="*/ 1693745 w 2454754"/>
              <a:gd name="connsiteY10" fmla="*/ 897150 h 2454773"/>
              <a:gd name="connsiteX11" fmla="*/ 1877340 w 2454754"/>
              <a:gd name="connsiteY11" fmla="*/ 716794 h 2454773"/>
              <a:gd name="connsiteX12" fmla="*/ 2073516 w 2454754"/>
              <a:gd name="connsiteY12" fmla="*/ 716708 h 2454773"/>
              <a:gd name="connsiteX13" fmla="*/ 2073516 w 2454754"/>
              <a:gd name="connsiteY13" fmla="*/ 385353 h 2454773"/>
              <a:gd name="connsiteX14" fmla="*/ 1787652 w 2454754"/>
              <a:gd name="connsiteY14" fmla="*/ 370751 h 2454773"/>
              <a:gd name="connsiteX15" fmla="*/ 1311164 w 2454754"/>
              <a:gd name="connsiteY15" fmla="*/ 860460 h 2454773"/>
              <a:gd name="connsiteX16" fmla="*/ 1311164 w 2454754"/>
              <a:gd name="connsiteY16" fmla="*/ 1133675 h 2454773"/>
              <a:gd name="connsiteX17" fmla="*/ 991267 w 2454754"/>
              <a:gd name="connsiteY17" fmla="*/ 1133675 h 2454773"/>
              <a:gd name="connsiteX18" fmla="*/ 991267 w 2454754"/>
              <a:gd name="connsiteY18" fmla="*/ 1504150 h 2454773"/>
              <a:gd name="connsiteX19" fmla="*/ 1311164 w 2454754"/>
              <a:gd name="connsiteY19" fmla="*/ 1504150 h 2454773"/>
              <a:gd name="connsiteX20" fmla="*/ 1311164 w 2454754"/>
              <a:gd name="connsiteY20" fmla="*/ 2454773 h 2454773"/>
              <a:gd name="connsiteX21" fmla="*/ 135483 w 2454754"/>
              <a:gd name="connsiteY21" fmla="*/ 2454773 h 2454773"/>
              <a:gd name="connsiteX22" fmla="*/ 0 w 2454754"/>
              <a:gd name="connsiteY22" fmla="*/ 2319280 h 2454773"/>
              <a:gd name="connsiteX23" fmla="*/ 0 w 2454754"/>
              <a:gd name="connsiteY23" fmla="*/ 135483 h 2454773"/>
              <a:gd name="connsiteX24" fmla="*/ 135483 w 2454754"/>
              <a:gd name="connsiteY24" fmla="*/ 0 h 245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54754" h="2454773">
                <a:moveTo>
                  <a:pt x="135483" y="0"/>
                </a:moveTo>
                <a:lnTo>
                  <a:pt x="2319280" y="0"/>
                </a:lnTo>
                <a:cubicBezTo>
                  <a:pt x="2394099" y="0"/>
                  <a:pt x="2454754" y="60645"/>
                  <a:pt x="2454754" y="135483"/>
                </a:cubicBezTo>
                <a:lnTo>
                  <a:pt x="2454754" y="2319280"/>
                </a:lnTo>
                <a:cubicBezTo>
                  <a:pt x="2454754" y="2394109"/>
                  <a:pt x="2394090" y="2454773"/>
                  <a:pt x="2319280" y="2454773"/>
                </a:cubicBezTo>
                <a:lnTo>
                  <a:pt x="1693745" y="2454773"/>
                </a:lnTo>
                <a:lnTo>
                  <a:pt x="1693745" y="1504150"/>
                </a:lnTo>
                <a:lnTo>
                  <a:pt x="2012823" y="1504150"/>
                </a:lnTo>
                <a:lnTo>
                  <a:pt x="2060600" y="1133675"/>
                </a:lnTo>
                <a:lnTo>
                  <a:pt x="1693745" y="1133675"/>
                </a:lnTo>
                <a:lnTo>
                  <a:pt x="1693745" y="897150"/>
                </a:lnTo>
                <a:cubicBezTo>
                  <a:pt x="1693745" y="789889"/>
                  <a:pt x="1723530" y="716794"/>
                  <a:pt x="1877340" y="716794"/>
                </a:cubicBezTo>
                <a:lnTo>
                  <a:pt x="2073516" y="716708"/>
                </a:lnTo>
                <a:lnTo>
                  <a:pt x="2073516" y="385353"/>
                </a:lnTo>
                <a:cubicBezTo>
                  <a:pt x="2039588" y="380838"/>
                  <a:pt x="1923136" y="370751"/>
                  <a:pt x="1787652" y="370751"/>
                </a:cubicBezTo>
                <a:cubicBezTo>
                  <a:pt x="1504807" y="370751"/>
                  <a:pt x="1311164" y="543401"/>
                  <a:pt x="1311164" y="860460"/>
                </a:cubicBezTo>
                <a:lnTo>
                  <a:pt x="1311164" y="1133675"/>
                </a:lnTo>
                <a:lnTo>
                  <a:pt x="991267" y="1133675"/>
                </a:lnTo>
                <a:lnTo>
                  <a:pt x="991267" y="1504150"/>
                </a:lnTo>
                <a:lnTo>
                  <a:pt x="1311164" y="1504150"/>
                </a:lnTo>
                <a:lnTo>
                  <a:pt x="1311164" y="2454773"/>
                </a:lnTo>
                <a:lnTo>
                  <a:pt x="135483" y="2454773"/>
                </a:lnTo>
                <a:cubicBezTo>
                  <a:pt x="60636" y="2454773"/>
                  <a:pt x="0" y="2394099"/>
                  <a:pt x="0" y="2319280"/>
                </a:cubicBezTo>
                <a:lnTo>
                  <a:pt x="0" y="135483"/>
                </a:lnTo>
                <a:cubicBezTo>
                  <a:pt x="0" y="60645"/>
                  <a:pt x="60645" y="0"/>
                  <a:pt x="135483" y="0"/>
                </a:cubicBezTo>
                <a:close/>
              </a:path>
            </a:pathLst>
          </a:custGeom>
          <a:solidFill>
            <a:srgbClr val="0078D7"/>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AB0C14A-46F9-4152-8807-00F3DBA2547D}"/>
              </a:ext>
            </a:extLst>
          </p:cNvPr>
          <p:cNvSpPr/>
          <p:nvPr/>
        </p:nvSpPr>
        <p:spPr>
          <a:xfrm>
            <a:off x="4007133" y="5542853"/>
            <a:ext cx="280337" cy="227832"/>
          </a:xfrm>
          <a:custGeom>
            <a:avLst/>
            <a:gdLst>
              <a:gd name="connsiteX0" fmla="*/ 899817 w 2847975"/>
              <a:gd name="connsiteY0" fmla="*/ 2313975 h 2314575"/>
              <a:gd name="connsiteX1" fmla="*/ 2556748 w 2847975"/>
              <a:gd name="connsiteY1" fmla="*/ 657044 h 2314575"/>
              <a:gd name="connsiteX2" fmla="*/ 2555110 w 2847975"/>
              <a:gd name="connsiteY2" fmla="*/ 581759 h 2314575"/>
              <a:gd name="connsiteX3" fmla="*/ 2845603 w 2847975"/>
              <a:gd name="connsiteY3" fmla="*/ 280207 h 2314575"/>
              <a:gd name="connsiteX4" fmla="*/ 2511171 w 2847975"/>
              <a:gd name="connsiteY4" fmla="*/ 371885 h 2314575"/>
              <a:gd name="connsiteX5" fmla="*/ 2767260 w 2847975"/>
              <a:gd name="connsiteY5" fmla="*/ 49778 h 2314575"/>
              <a:gd name="connsiteX6" fmla="*/ 2397461 w 2847975"/>
              <a:gd name="connsiteY6" fmla="*/ 191129 h 2314575"/>
              <a:gd name="connsiteX7" fmla="*/ 1972370 w 2847975"/>
              <a:gd name="connsiteY7" fmla="*/ 7144 h 2314575"/>
              <a:gd name="connsiteX8" fmla="*/ 1389973 w 2847975"/>
              <a:gd name="connsiteY8" fmla="*/ 589426 h 2314575"/>
              <a:gd name="connsiteX9" fmla="*/ 1405071 w 2847975"/>
              <a:gd name="connsiteY9" fmla="*/ 722215 h 2314575"/>
              <a:gd name="connsiteX10" fmla="*/ 204683 w 2847975"/>
              <a:gd name="connsiteY10" fmla="*/ 113758 h 2314575"/>
              <a:gd name="connsiteX11" fmla="*/ 125825 w 2847975"/>
              <a:gd name="connsiteY11" fmla="*/ 406461 h 2314575"/>
              <a:gd name="connsiteX12" fmla="*/ 384981 w 2847975"/>
              <a:gd name="connsiteY12" fmla="*/ 891217 h 2314575"/>
              <a:gd name="connsiteX13" fmla="*/ 121225 w 2847975"/>
              <a:gd name="connsiteY13" fmla="*/ 818379 h 2314575"/>
              <a:gd name="connsiteX14" fmla="*/ 121139 w 2847975"/>
              <a:gd name="connsiteY14" fmla="*/ 825818 h 2314575"/>
              <a:gd name="connsiteX15" fmla="*/ 588359 w 2847975"/>
              <a:gd name="connsiteY15" fmla="*/ 1396689 h 2314575"/>
              <a:gd name="connsiteX16" fmla="*/ 434797 w 2847975"/>
              <a:gd name="connsiteY16" fmla="*/ 1417187 h 2314575"/>
              <a:gd name="connsiteX17" fmla="*/ 325345 w 2847975"/>
              <a:gd name="connsiteY17" fmla="*/ 1406681 h 2314575"/>
              <a:gd name="connsiteX18" fmla="*/ 869366 w 2847975"/>
              <a:gd name="connsiteY18" fmla="*/ 1811170 h 2314575"/>
              <a:gd name="connsiteX19" fmla="*/ 146066 w 2847975"/>
              <a:gd name="connsiteY19" fmla="*/ 2060439 h 2314575"/>
              <a:gd name="connsiteX20" fmla="*/ 7144 w 2847975"/>
              <a:gd name="connsiteY20" fmla="*/ 2052381 h 2314575"/>
              <a:gd name="connsiteX21" fmla="*/ 899846 w 2847975"/>
              <a:gd name="connsiteY21" fmla="*/ 2313975 h 2314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47975" h="2314575">
                <a:moveTo>
                  <a:pt x="899817" y="2313975"/>
                </a:moveTo>
                <a:cubicBezTo>
                  <a:pt x="1971008" y="2313975"/>
                  <a:pt x="2556748" y="1426550"/>
                  <a:pt x="2556748" y="657044"/>
                </a:cubicBezTo>
                <a:cubicBezTo>
                  <a:pt x="2556748" y="631832"/>
                  <a:pt x="2556244" y="606743"/>
                  <a:pt x="2555110" y="581759"/>
                </a:cubicBezTo>
                <a:cubicBezTo>
                  <a:pt x="2668819" y="499558"/>
                  <a:pt x="2767650" y="396983"/>
                  <a:pt x="2845603" y="280207"/>
                </a:cubicBezTo>
                <a:cubicBezTo>
                  <a:pt x="2741257" y="326584"/>
                  <a:pt x="2628966" y="357807"/>
                  <a:pt x="2511171" y="371885"/>
                </a:cubicBezTo>
                <a:cubicBezTo>
                  <a:pt x="2631405" y="299790"/>
                  <a:pt x="2723712" y="185738"/>
                  <a:pt x="2767260" y="49778"/>
                </a:cubicBezTo>
                <a:cubicBezTo>
                  <a:pt x="2654742" y="116481"/>
                  <a:pt x="2530126" y="164964"/>
                  <a:pt x="2397461" y="191129"/>
                </a:cubicBezTo>
                <a:cubicBezTo>
                  <a:pt x="2291191" y="77934"/>
                  <a:pt x="2139896" y="7144"/>
                  <a:pt x="1972370" y="7144"/>
                </a:cubicBezTo>
                <a:cubicBezTo>
                  <a:pt x="1650768" y="7144"/>
                  <a:pt x="1389973" y="267938"/>
                  <a:pt x="1389973" y="589426"/>
                </a:cubicBezTo>
                <a:cubicBezTo>
                  <a:pt x="1389973" y="635128"/>
                  <a:pt x="1395079" y="679581"/>
                  <a:pt x="1405071" y="722215"/>
                </a:cubicBezTo>
                <a:cubicBezTo>
                  <a:pt x="921058" y="697859"/>
                  <a:pt x="491871" y="466125"/>
                  <a:pt x="204683" y="113758"/>
                </a:cubicBezTo>
                <a:cubicBezTo>
                  <a:pt x="154667" y="199816"/>
                  <a:pt x="125825" y="299790"/>
                  <a:pt x="125825" y="406461"/>
                </a:cubicBezTo>
                <a:cubicBezTo>
                  <a:pt x="125825" y="608505"/>
                  <a:pt x="228638" y="786870"/>
                  <a:pt x="384981" y="891217"/>
                </a:cubicBezTo>
                <a:cubicBezTo>
                  <a:pt x="289436" y="888264"/>
                  <a:pt x="199682" y="862032"/>
                  <a:pt x="121225" y="818379"/>
                </a:cubicBezTo>
                <a:cubicBezTo>
                  <a:pt x="121139" y="820827"/>
                  <a:pt x="121139" y="823208"/>
                  <a:pt x="121139" y="825818"/>
                </a:cubicBezTo>
                <a:cubicBezTo>
                  <a:pt x="121139" y="1107843"/>
                  <a:pt x="321878" y="1343330"/>
                  <a:pt x="588359" y="1396689"/>
                </a:cubicBezTo>
                <a:cubicBezTo>
                  <a:pt x="539419" y="1410034"/>
                  <a:pt x="487928" y="1417187"/>
                  <a:pt x="434797" y="1417187"/>
                </a:cubicBezTo>
                <a:cubicBezTo>
                  <a:pt x="397326" y="1417187"/>
                  <a:pt x="360826" y="1413501"/>
                  <a:pt x="325345" y="1406681"/>
                </a:cubicBezTo>
                <a:cubicBezTo>
                  <a:pt x="399479" y="1638072"/>
                  <a:pt x="614467" y="1806455"/>
                  <a:pt x="869366" y="1811170"/>
                </a:cubicBezTo>
                <a:cubicBezTo>
                  <a:pt x="670046" y="1967399"/>
                  <a:pt x="418957" y="2060439"/>
                  <a:pt x="146066" y="2060439"/>
                </a:cubicBezTo>
                <a:cubicBezTo>
                  <a:pt x="99117" y="2060439"/>
                  <a:pt x="52731" y="2057772"/>
                  <a:pt x="7144" y="2052381"/>
                </a:cubicBezTo>
                <a:cubicBezTo>
                  <a:pt x="264880" y="2217582"/>
                  <a:pt x="570929" y="2313975"/>
                  <a:pt x="899846" y="2313975"/>
                </a:cubicBezTo>
              </a:path>
            </a:pathLst>
          </a:custGeom>
          <a:solidFill>
            <a:srgbClr val="0078D7"/>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E8B6B3E-D7D9-4105-843F-8AB144F38FA2}"/>
              </a:ext>
            </a:extLst>
          </p:cNvPr>
          <p:cNvSpPr/>
          <p:nvPr/>
        </p:nvSpPr>
        <p:spPr>
          <a:xfrm>
            <a:off x="4428274" y="5525808"/>
            <a:ext cx="159737" cy="254938"/>
          </a:xfrm>
          <a:custGeom>
            <a:avLst/>
            <a:gdLst>
              <a:gd name="connsiteX0" fmla="*/ 347272 w 3324225"/>
              <a:gd name="connsiteY0" fmla="*/ 4975908 h 5305425"/>
              <a:gd name="connsiteX1" fmla="*/ 692315 w 3324225"/>
              <a:gd name="connsiteY1" fmla="*/ 5160407 h 5305425"/>
              <a:gd name="connsiteX2" fmla="*/ 1080259 w 3324225"/>
              <a:gd name="connsiteY2" fmla="*/ 5266906 h 5305425"/>
              <a:gd name="connsiteX3" fmla="*/ 1460268 w 3324225"/>
              <a:gd name="connsiteY3" fmla="*/ 5298739 h 5305425"/>
              <a:gd name="connsiteX4" fmla="*/ 2795940 w 3324225"/>
              <a:gd name="connsiteY4" fmla="*/ 4882182 h 5305425"/>
              <a:gd name="connsiteX5" fmla="*/ 3241177 w 3324225"/>
              <a:gd name="connsiteY5" fmla="*/ 3985403 h 5305425"/>
              <a:gd name="connsiteX6" fmla="*/ 3188713 w 3324225"/>
              <a:gd name="connsiteY6" fmla="*/ 3646713 h 5305425"/>
              <a:gd name="connsiteX7" fmla="*/ 3051962 w 3324225"/>
              <a:gd name="connsiteY7" fmla="*/ 3376413 h 5305425"/>
              <a:gd name="connsiteX8" fmla="*/ 2865949 w 3324225"/>
              <a:gd name="connsiteY8" fmla="*/ 3166558 h 5305425"/>
              <a:gd name="connsiteX9" fmla="*/ 2662447 w 3324225"/>
              <a:gd name="connsiteY9" fmla="*/ 2990107 h 5305425"/>
              <a:gd name="connsiteX10" fmla="*/ 2476433 w 3324225"/>
              <a:gd name="connsiteY10" fmla="*/ 2837440 h 5305425"/>
              <a:gd name="connsiteX11" fmla="*/ 2339683 w 3324225"/>
              <a:gd name="connsiteY11" fmla="*/ 2684774 h 5305425"/>
              <a:gd name="connsiteX12" fmla="*/ 2287219 w 3324225"/>
              <a:gd name="connsiteY12" fmla="*/ 2522611 h 5305425"/>
              <a:gd name="connsiteX13" fmla="*/ 2360381 w 3324225"/>
              <a:gd name="connsiteY13" fmla="*/ 2307974 h 5305425"/>
              <a:gd name="connsiteX14" fmla="*/ 2538470 w 3324225"/>
              <a:gd name="connsiteY14" fmla="*/ 2113969 h 5305425"/>
              <a:gd name="connsiteX15" fmla="*/ 2748382 w 3324225"/>
              <a:gd name="connsiteY15" fmla="*/ 1908896 h 5305425"/>
              <a:gd name="connsiteX16" fmla="*/ 2926471 w 3324225"/>
              <a:gd name="connsiteY16" fmla="*/ 1614754 h 5305425"/>
              <a:gd name="connsiteX17" fmla="*/ 2999623 w 3324225"/>
              <a:gd name="connsiteY17" fmla="*/ 1196559 h 5305425"/>
              <a:gd name="connsiteX18" fmla="*/ 2875578 w 3324225"/>
              <a:gd name="connsiteY18" fmla="*/ 659101 h 5305425"/>
              <a:gd name="connsiteX19" fmla="*/ 2620080 w 3324225"/>
              <a:gd name="connsiteY19" fmla="*/ 326831 h 5305425"/>
              <a:gd name="connsiteX20" fmla="*/ 2642349 w 3324225"/>
              <a:gd name="connsiteY20" fmla="*/ 258394 h 5305425"/>
              <a:gd name="connsiteX21" fmla="*/ 2838498 w 3324225"/>
              <a:gd name="connsiteY21" fmla="*/ 258394 h 5305425"/>
              <a:gd name="connsiteX22" fmla="*/ 3055715 w 3324225"/>
              <a:gd name="connsiteY22" fmla="*/ 199511 h 5305425"/>
              <a:gd name="connsiteX23" fmla="*/ 3283811 w 3324225"/>
              <a:gd name="connsiteY23" fmla="*/ 66018 h 5305425"/>
              <a:gd name="connsiteX24" fmla="*/ 3267827 w 3324225"/>
              <a:gd name="connsiteY24" fmla="*/ 7144 h 5305425"/>
              <a:gd name="connsiteX25" fmla="*/ 1994697 w 3324225"/>
              <a:gd name="connsiteY25" fmla="*/ 7144 h 5305425"/>
              <a:gd name="connsiteX26" fmla="*/ 1399994 w 3324225"/>
              <a:gd name="connsiteY26" fmla="*/ 70742 h 5305425"/>
              <a:gd name="connsiteX27" fmla="*/ 655882 w 3324225"/>
              <a:gd name="connsiteY27" fmla="*/ 520770 h 5305425"/>
              <a:gd name="connsiteX28" fmla="*/ 353749 w 3324225"/>
              <a:gd name="connsiteY28" fmla="*/ 1317346 h 5305425"/>
              <a:gd name="connsiteX29" fmla="*/ 692429 w 3324225"/>
              <a:gd name="connsiteY29" fmla="*/ 2099691 h 5305425"/>
              <a:gd name="connsiteX30" fmla="*/ 1504922 w 3324225"/>
              <a:gd name="connsiteY30" fmla="*/ 2411330 h 5305425"/>
              <a:gd name="connsiteX31" fmla="*/ 1616440 w 3324225"/>
              <a:gd name="connsiteY31" fmla="*/ 2406777 h 5305425"/>
              <a:gd name="connsiteX32" fmla="*/ 1717224 w 3324225"/>
              <a:gd name="connsiteY32" fmla="*/ 2429923 h 5305425"/>
              <a:gd name="connsiteX33" fmla="*/ 1705213 w 3324225"/>
              <a:gd name="connsiteY33" fmla="*/ 2463851 h 5305425"/>
              <a:gd name="connsiteX34" fmla="*/ 1679801 w 3324225"/>
              <a:gd name="connsiteY34" fmla="*/ 2532231 h 5305425"/>
              <a:gd name="connsiteX35" fmla="*/ 1663884 w 3324225"/>
              <a:gd name="connsiteY35" fmla="*/ 2594191 h 5305425"/>
              <a:gd name="connsiteX36" fmla="*/ 1657531 w 3324225"/>
              <a:gd name="connsiteY36" fmla="*/ 2668924 h 5305425"/>
              <a:gd name="connsiteX37" fmla="*/ 1793358 w 3324225"/>
              <a:gd name="connsiteY37" fmla="*/ 3047943 h 5305425"/>
              <a:gd name="connsiteX38" fmla="*/ 1744618 w 3324225"/>
              <a:gd name="connsiteY38" fmla="*/ 3147622 h 5305425"/>
              <a:gd name="connsiteX39" fmla="*/ 1384078 w 3324225"/>
              <a:gd name="connsiteY39" fmla="*/ 3185694 h 5305425"/>
              <a:gd name="connsiteX40" fmla="*/ 891159 w 3324225"/>
              <a:gd name="connsiteY40" fmla="*/ 3300232 h 5305425"/>
              <a:gd name="connsiteX41" fmla="*/ 430063 w 3324225"/>
              <a:gd name="connsiteY41" fmla="*/ 3526003 h 5305425"/>
              <a:gd name="connsiteX42" fmla="*/ 124778 w 3324225"/>
              <a:gd name="connsiteY42" fmla="*/ 3877399 h 5305425"/>
              <a:gd name="connsiteX43" fmla="*/ 7144 w 3324225"/>
              <a:gd name="connsiteY43" fmla="*/ 4306662 h 5305425"/>
              <a:gd name="connsiteX44" fmla="*/ 102575 w 3324225"/>
              <a:gd name="connsiteY44" fmla="*/ 4693082 h 5305425"/>
              <a:gd name="connsiteX45" fmla="*/ 347272 w 3324225"/>
              <a:gd name="connsiteY45" fmla="*/ 4975908 h 5305425"/>
              <a:gd name="connsiteX46" fmla="*/ 1517561 w 3324225"/>
              <a:gd name="connsiteY46" fmla="*/ 2137677 h 5305425"/>
              <a:gd name="connsiteX47" fmla="*/ 1269521 w 3324225"/>
              <a:gd name="connsiteY47" fmla="*/ 1923040 h 5305425"/>
              <a:gd name="connsiteX48" fmla="*/ 1091432 w 3324225"/>
              <a:gd name="connsiteY48" fmla="*/ 1625689 h 5305425"/>
              <a:gd name="connsiteX49" fmla="*/ 978522 w 3324225"/>
              <a:gd name="connsiteY49" fmla="*/ 1294933 h 5305425"/>
              <a:gd name="connsiteX50" fmla="*/ 941975 w 3324225"/>
              <a:gd name="connsiteY50" fmla="*/ 980094 h 5305425"/>
              <a:gd name="connsiteX51" fmla="*/ 1104148 w 3324225"/>
              <a:gd name="connsiteY51" fmla="*/ 455400 h 5305425"/>
              <a:gd name="connsiteX52" fmla="*/ 1562100 w 3324225"/>
              <a:gd name="connsiteY52" fmla="*/ 235991 h 5305425"/>
              <a:gd name="connsiteX53" fmla="*/ 1942110 w 3324225"/>
              <a:gd name="connsiteY53" fmla="*/ 366446 h 5305425"/>
              <a:gd name="connsiteX54" fmla="*/ 2209210 w 3324225"/>
              <a:gd name="connsiteY54" fmla="*/ 697144 h 5305425"/>
              <a:gd name="connsiteX55" fmla="*/ 2358676 w 3324225"/>
              <a:gd name="connsiteY55" fmla="*/ 1112196 h 5305425"/>
              <a:gd name="connsiteX56" fmla="*/ 2411140 w 3324225"/>
              <a:gd name="connsiteY56" fmla="*/ 1517676 h 5305425"/>
              <a:gd name="connsiteX57" fmla="*/ 2331625 w 3324225"/>
              <a:gd name="connsiteY57" fmla="*/ 1927650 h 5305425"/>
              <a:gd name="connsiteX58" fmla="*/ 2192827 w 3324225"/>
              <a:gd name="connsiteY58" fmla="*/ 2112388 h 5305425"/>
              <a:gd name="connsiteX59" fmla="*/ 1825990 w 3324225"/>
              <a:gd name="connsiteY59" fmla="*/ 2220459 h 5305425"/>
              <a:gd name="connsiteX60" fmla="*/ 1517561 w 3324225"/>
              <a:gd name="connsiteY60" fmla="*/ 2137677 h 5305425"/>
              <a:gd name="connsiteX61" fmla="*/ 681180 w 3324225"/>
              <a:gd name="connsiteY61" fmla="*/ 3820011 h 5305425"/>
              <a:gd name="connsiteX62" fmla="*/ 900598 w 3324225"/>
              <a:gd name="connsiteY62" fmla="*/ 3581476 h 5305425"/>
              <a:gd name="connsiteX63" fmla="*/ 1212228 w 3324225"/>
              <a:gd name="connsiteY63" fmla="*/ 3435220 h 5305425"/>
              <a:gd name="connsiteX64" fmla="*/ 1555690 w 3324225"/>
              <a:gd name="connsiteY64" fmla="*/ 3355705 h 5305425"/>
              <a:gd name="connsiteX65" fmla="*/ 1892799 w 3324225"/>
              <a:gd name="connsiteY65" fmla="*/ 3333379 h 5305425"/>
              <a:gd name="connsiteX66" fmla="*/ 1972428 w 3324225"/>
              <a:gd name="connsiteY66" fmla="*/ 3334541 h 5305425"/>
              <a:gd name="connsiteX67" fmla="*/ 2100386 w 3324225"/>
              <a:gd name="connsiteY67" fmla="*/ 3373012 h 5305425"/>
              <a:gd name="connsiteX68" fmla="*/ 2148821 w 3324225"/>
              <a:gd name="connsiteY68" fmla="*/ 3406540 h 5305425"/>
              <a:gd name="connsiteX69" fmla="*/ 2253748 w 3324225"/>
              <a:gd name="connsiteY69" fmla="*/ 3479644 h 5305425"/>
              <a:gd name="connsiteX70" fmla="*/ 2352323 w 3324225"/>
              <a:gd name="connsiteY70" fmla="*/ 3552806 h 5305425"/>
              <a:gd name="connsiteX71" fmla="*/ 2454107 w 3324225"/>
              <a:gd name="connsiteY71" fmla="*/ 3633950 h 5305425"/>
              <a:gd name="connsiteX72" fmla="*/ 2541546 w 3324225"/>
              <a:gd name="connsiteY72" fmla="*/ 3715036 h 5305425"/>
              <a:gd name="connsiteX73" fmla="*/ 2625843 w 3324225"/>
              <a:gd name="connsiteY73" fmla="*/ 3808895 h 5305425"/>
              <a:gd name="connsiteX74" fmla="*/ 2692641 w 3324225"/>
              <a:gd name="connsiteY74" fmla="*/ 3905841 h 5305425"/>
              <a:gd name="connsiteX75" fmla="*/ 2748325 w 3324225"/>
              <a:gd name="connsiteY75" fmla="*/ 4015597 h 5305425"/>
              <a:gd name="connsiteX76" fmla="*/ 2778519 w 3324225"/>
              <a:gd name="connsiteY76" fmla="*/ 4130088 h 5305425"/>
              <a:gd name="connsiteX77" fmla="*/ 2792863 w 3324225"/>
              <a:gd name="connsiteY77" fmla="*/ 4258809 h 5305425"/>
              <a:gd name="connsiteX78" fmla="*/ 2705424 w 3324225"/>
              <a:gd name="connsiteY78" fmla="*/ 4608624 h 5305425"/>
              <a:gd name="connsiteX79" fmla="*/ 2468509 w 3324225"/>
              <a:gd name="connsiteY79" fmla="*/ 4842444 h 5305425"/>
              <a:gd name="connsiteX80" fmla="*/ 2148888 w 3324225"/>
              <a:gd name="connsiteY80" fmla="*/ 4966431 h 5305425"/>
              <a:gd name="connsiteX81" fmla="*/ 1791138 w 3324225"/>
              <a:gd name="connsiteY81" fmla="*/ 5006188 h 5305425"/>
              <a:gd name="connsiteX82" fmla="*/ 1387288 w 3324225"/>
              <a:gd name="connsiteY82" fmla="*/ 4958506 h 5305425"/>
              <a:gd name="connsiteX83" fmla="*/ 1004126 w 3324225"/>
              <a:gd name="connsiteY83" fmla="*/ 4813831 h 5305425"/>
              <a:gd name="connsiteX84" fmla="*/ 708346 w 3324225"/>
              <a:gd name="connsiteY84" fmla="*/ 4546673 h 5305425"/>
              <a:gd name="connsiteX85" fmla="*/ 595436 w 3324225"/>
              <a:gd name="connsiteY85" fmla="*/ 4160311 h 5305425"/>
              <a:gd name="connsiteX86" fmla="*/ 681180 w 3324225"/>
              <a:gd name="connsiteY86" fmla="*/ 3820011 h 5305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24225" h="5305425">
                <a:moveTo>
                  <a:pt x="347272" y="4975908"/>
                </a:moveTo>
                <a:cubicBezTo>
                  <a:pt x="446894" y="5049069"/>
                  <a:pt x="561908" y="5110506"/>
                  <a:pt x="692315" y="5160407"/>
                </a:cubicBezTo>
                <a:cubicBezTo>
                  <a:pt x="822712" y="5210127"/>
                  <a:pt x="952014" y="5245684"/>
                  <a:pt x="1080259" y="5266906"/>
                </a:cubicBezTo>
                <a:cubicBezTo>
                  <a:pt x="1208503" y="5288071"/>
                  <a:pt x="1335177" y="5298739"/>
                  <a:pt x="1460268" y="5298739"/>
                </a:cubicBezTo>
                <a:cubicBezTo>
                  <a:pt x="2028396" y="5298739"/>
                  <a:pt x="2473633" y="5159883"/>
                  <a:pt x="2795940" y="4882182"/>
                </a:cubicBezTo>
                <a:cubicBezTo>
                  <a:pt x="3092701" y="4623473"/>
                  <a:pt x="3241177" y="4324607"/>
                  <a:pt x="3241177" y="3985403"/>
                </a:cubicBezTo>
                <a:cubicBezTo>
                  <a:pt x="3241177" y="3864616"/>
                  <a:pt x="3223689" y="3751650"/>
                  <a:pt x="3188713" y="3646713"/>
                </a:cubicBezTo>
                <a:cubicBezTo>
                  <a:pt x="3153737" y="3541786"/>
                  <a:pt x="3108084" y="3451660"/>
                  <a:pt x="3051962" y="3376413"/>
                </a:cubicBezTo>
                <a:cubicBezTo>
                  <a:pt x="2995765" y="3301213"/>
                  <a:pt x="2933738" y="3231261"/>
                  <a:pt x="2865949" y="3166558"/>
                </a:cubicBezTo>
                <a:cubicBezTo>
                  <a:pt x="2798102" y="3101912"/>
                  <a:pt x="2730256" y="3043095"/>
                  <a:pt x="2662447" y="2990107"/>
                </a:cubicBezTo>
                <a:cubicBezTo>
                  <a:pt x="2594591" y="2937129"/>
                  <a:pt x="2532574" y="2886294"/>
                  <a:pt x="2476433" y="2837440"/>
                </a:cubicBezTo>
                <a:cubicBezTo>
                  <a:pt x="2420236" y="2788711"/>
                  <a:pt x="2374649" y="2737819"/>
                  <a:pt x="2339683" y="2684774"/>
                </a:cubicBezTo>
                <a:cubicBezTo>
                  <a:pt x="2304707" y="2631843"/>
                  <a:pt x="2287219" y="2577751"/>
                  <a:pt x="2287219" y="2522611"/>
                </a:cubicBezTo>
                <a:cubicBezTo>
                  <a:pt x="2287219" y="2446249"/>
                  <a:pt x="2311594" y="2374725"/>
                  <a:pt x="2360381" y="2307974"/>
                </a:cubicBezTo>
                <a:cubicBezTo>
                  <a:pt x="2409120" y="2241223"/>
                  <a:pt x="2468518" y="2176520"/>
                  <a:pt x="2538470" y="2113969"/>
                </a:cubicBezTo>
                <a:cubicBezTo>
                  <a:pt x="2608421" y="2051475"/>
                  <a:pt x="2678373" y="1983105"/>
                  <a:pt x="2748382" y="1908896"/>
                </a:cubicBezTo>
                <a:cubicBezTo>
                  <a:pt x="2818333" y="1834687"/>
                  <a:pt x="2877674" y="1736646"/>
                  <a:pt x="2926471" y="1614754"/>
                </a:cubicBezTo>
                <a:cubicBezTo>
                  <a:pt x="2975191" y="1492806"/>
                  <a:pt x="2999623" y="1353426"/>
                  <a:pt x="2999623" y="1196559"/>
                </a:cubicBezTo>
                <a:cubicBezTo>
                  <a:pt x="2999623" y="1010022"/>
                  <a:pt x="2958303" y="830828"/>
                  <a:pt x="2875578" y="659101"/>
                </a:cubicBezTo>
                <a:cubicBezTo>
                  <a:pt x="2811047" y="525085"/>
                  <a:pt x="2725893" y="414328"/>
                  <a:pt x="2620080" y="326831"/>
                </a:cubicBezTo>
                <a:cubicBezTo>
                  <a:pt x="2570474" y="285788"/>
                  <a:pt x="2577998" y="258394"/>
                  <a:pt x="2642349" y="258394"/>
                </a:cubicBezTo>
                <a:lnTo>
                  <a:pt x="2838498" y="258394"/>
                </a:lnTo>
                <a:cubicBezTo>
                  <a:pt x="2902925" y="258394"/>
                  <a:pt x="3000146" y="232039"/>
                  <a:pt x="3055715" y="199511"/>
                </a:cubicBezTo>
                <a:lnTo>
                  <a:pt x="3283811" y="66018"/>
                </a:lnTo>
                <a:cubicBezTo>
                  <a:pt x="3339360" y="33490"/>
                  <a:pt x="3332255" y="7144"/>
                  <a:pt x="3267827" y="7144"/>
                </a:cubicBezTo>
                <a:lnTo>
                  <a:pt x="1994697" y="7144"/>
                </a:lnTo>
                <a:cubicBezTo>
                  <a:pt x="1797549" y="7144"/>
                  <a:pt x="1599238" y="28365"/>
                  <a:pt x="1399994" y="70742"/>
                </a:cubicBezTo>
                <a:cubicBezTo>
                  <a:pt x="1105262" y="136436"/>
                  <a:pt x="857279" y="286541"/>
                  <a:pt x="655882" y="520770"/>
                </a:cubicBezTo>
                <a:cubicBezTo>
                  <a:pt x="454428" y="755047"/>
                  <a:pt x="353749" y="1020575"/>
                  <a:pt x="353749" y="1317346"/>
                </a:cubicBezTo>
                <a:cubicBezTo>
                  <a:pt x="353749" y="1631137"/>
                  <a:pt x="466658" y="1891941"/>
                  <a:pt x="692429" y="2099691"/>
                </a:cubicBezTo>
                <a:cubicBezTo>
                  <a:pt x="918200" y="2307450"/>
                  <a:pt x="1189025" y="2411330"/>
                  <a:pt x="1504922" y="2411330"/>
                </a:cubicBezTo>
                <a:cubicBezTo>
                  <a:pt x="1539078" y="2411330"/>
                  <a:pt x="1576207" y="2409816"/>
                  <a:pt x="1616440" y="2406777"/>
                </a:cubicBezTo>
                <a:cubicBezTo>
                  <a:pt x="1677943" y="2402119"/>
                  <a:pt x="1723463" y="2411035"/>
                  <a:pt x="1717224" y="2429923"/>
                </a:cubicBezTo>
                <a:cubicBezTo>
                  <a:pt x="1713843" y="2440124"/>
                  <a:pt x="1709823" y="2451430"/>
                  <a:pt x="1705213" y="2463851"/>
                </a:cubicBezTo>
                <a:cubicBezTo>
                  <a:pt x="1694602" y="2492474"/>
                  <a:pt x="1686154" y="2515267"/>
                  <a:pt x="1679801" y="2532231"/>
                </a:cubicBezTo>
                <a:cubicBezTo>
                  <a:pt x="1673447" y="2549195"/>
                  <a:pt x="1668142" y="2569893"/>
                  <a:pt x="1663884" y="2594191"/>
                </a:cubicBezTo>
                <a:cubicBezTo>
                  <a:pt x="1659569" y="2618613"/>
                  <a:pt x="1657531" y="2643502"/>
                  <a:pt x="1657531" y="2668924"/>
                </a:cubicBezTo>
                <a:cubicBezTo>
                  <a:pt x="1657531" y="2783234"/>
                  <a:pt x="1702765" y="2909554"/>
                  <a:pt x="1793358" y="3047943"/>
                </a:cubicBezTo>
                <a:cubicBezTo>
                  <a:pt x="1828619" y="3101807"/>
                  <a:pt x="1808855" y="3144012"/>
                  <a:pt x="1744618" y="3147622"/>
                </a:cubicBezTo>
                <a:cubicBezTo>
                  <a:pt x="1623193" y="3154566"/>
                  <a:pt x="1503055" y="3167215"/>
                  <a:pt x="1384078" y="3185694"/>
                </a:cubicBezTo>
                <a:cubicBezTo>
                  <a:pt x="1227153" y="3210106"/>
                  <a:pt x="1062885" y="3248292"/>
                  <a:pt x="891159" y="3300232"/>
                </a:cubicBezTo>
                <a:cubicBezTo>
                  <a:pt x="719423" y="3352171"/>
                  <a:pt x="565709" y="3427428"/>
                  <a:pt x="430063" y="3526003"/>
                </a:cubicBezTo>
                <a:cubicBezTo>
                  <a:pt x="294351" y="3624577"/>
                  <a:pt x="192576" y="3741734"/>
                  <a:pt x="124778" y="3877399"/>
                </a:cubicBezTo>
                <a:cubicBezTo>
                  <a:pt x="46320" y="4034371"/>
                  <a:pt x="7144" y="4177427"/>
                  <a:pt x="7144" y="4306662"/>
                </a:cubicBezTo>
                <a:cubicBezTo>
                  <a:pt x="7144" y="4448775"/>
                  <a:pt x="38976" y="4577496"/>
                  <a:pt x="102575" y="4693082"/>
                </a:cubicBezTo>
                <a:cubicBezTo>
                  <a:pt x="166040" y="4808430"/>
                  <a:pt x="247593" y="4902746"/>
                  <a:pt x="347272" y="4975908"/>
                </a:cubicBezTo>
                <a:close/>
                <a:moveTo>
                  <a:pt x="1517561" y="2137677"/>
                </a:moveTo>
                <a:cubicBezTo>
                  <a:pt x="1420035" y="2082584"/>
                  <a:pt x="1337320" y="2011004"/>
                  <a:pt x="1269521" y="1923040"/>
                </a:cubicBezTo>
                <a:cubicBezTo>
                  <a:pt x="1201665" y="1835077"/>
                  <a:pt x="1142324" y="1735979"/>
                  <a:pt x="1091432" y="1625689"/>
                </a:cubicBezTo>
                <a:cubicBezTo>
                  <a:pt x="1040540" y="1515456"/>
                  <a:pt x="1002887" y="1405166"/>
                  <a:pt x="978522" y="1294933"/>
                </a:cubicBezTo>
                <a:cubicBezTo>
                  <a:pt x="954148" y="1184758"/>
                  <a:pt x="941975" y="1079773"/>
                  <a:pt x="941975" y="980094"/>
                </a:cubicBezTo>
                <a:cubicBezTo>
                  <a:pt x="941975" y="776535"/>
                  <a:pt x="996067" y="601656"/>
                  <a:pt x="1104148" y="455400"/>
                </a:cubicBezTo>
                <a:cubicBezTo>
                  <a:pt x="1212285" y="309143"/>
                  <a:pt x="1364894" y="235991"/>
                  <a:pt x="1562100" y="235991"/>
                </a:cubicBezTo>
                <a:cubicBezTo>
                  <a:pt x="1702003" y="235991"/>
                  <a:pt x="1828676" y="279473"/>
                  <a:pt x="1942110" y="366446"/>
                </a:cubicBezTo>
                <a:cubicBezTo>
                  <a:pt x="2055486" y="453419"/>
                  <a:pt x="2144506" y="563594"/>
                  <a:pt x="2209210" y="697144"/>
                </a:cubicBezTo>
                <a:cubicBezTo>
                  <a:pt x="2273856" y="830752"/>
                  <a:pt x="2323700" y="969083"/>
                  <a:pt x="2358676" y="1112196"/>
                </a:cubicBezTo>
                <a:cubicBezTo>
                  <a:pt x="2393652" y="1255300"/>
                  <a:pt x="2411140" y="1390422"/>
                  <a:pt x="2411140" y="1517676"/>
                </a:cubicBezTo>
                <a:cubicBezTo>
                  <a:pt x="2411140" y="1678448"/>
                  <a:pt x="2384613" y="1815094"/>
                  <a:pt x="2331625" y="1927650"/>
                </a:cubicBezTo>
                <a:cubicBezTo>
                  <a:pt x="2304231" y="1985886"/>
                  <a:pt x="2243138" y="2072278"/>
                  <a:pt x="2192827" y="2112388"/>
                </a:cubicBezTo>
                <a:cubicBezTo>
                  <a:pt x="2102415" y="2184435"/>
                  <a:pt x="1980114" y="2220459"/>
                  <a:pt x="1825990" y="2220459"/>
                </a:cubicBezTo>
                <a:cubicBezTo>
                  <a:pt x="1717920" y="2220392"/>
                  <a:pt x="1615031" y="2192884"/>
                  <a:pt x="1517561" y="2137677"/>
                </a:cubicBezTo>
                <a:close/>
                <a:moveTo>
                  <a:pt x="681180" y="3820011"/>
                </a:moveTo>
                <a:cubicBezTo>
                  <a:pt x="738426" y="3720389"/>
                  <a:pt x="811578" y="3640874"/>
                  <a:pt x="900598" y="3581476"/>
                </a:cubicBezTo>
                <a:cubicBezTo>
                  <a:pt x="989609" y="3522136"/>
                  <a:pt x="1093489" y="3473339"/>
                  <a:pt x="1212228" y="3435220"/>
                </a:cubicBezTo>
                <a:cubicBezTo>
                  <a:pt x="1330909" y="3397034"/>
                  <a:pt x="1445400" y="3370574"/>
                  <a:pt x="1555690" y="3355705"/>
                </a:cubicBezTo>
                <a:cubicBezTo>
                  <a:pt x="1665923" y="3340837"/>
                  <a:pt x="1778318" y="3333379"/>
                  <a:pt x="1892799" y="3333379"/>
                </a:cubicBezTo>
                <a:cubicBezTo>
                  <a:pt x="1922412" y="3333379"/>
                  <a:pt x="1948939" y="3333788"/>
                  <a:pt x="1972428" y="3334541"/>
                </a:cubicBezTo>
                <a:cubicBezTo>
                  <a:pt x="2016385" y="3335998"/>
                  <a:pt x="2073631" y="3354543"/>
                  <a:pt x="2100386" y="3373012"/>
                </a:cubicBezTo>
                <a:cubicBezTo>
                  <a:pt x="2113969" y="3382394"/>
                  <a:pt x="2130114" y="3393596"/>
                  <a:pt x="2148821" y="3406540"/>
                </a:cubicBezTo>
                <a:cubicBezTo>
                  <a:pt x="2200761" y="3442621"/>
                  <a:pt x="2235737" y="3466995"/>
                  <a:pt x="2253748" y="3479644"/>
                </a:cubicBezTo>
                <a:cubicBezTo>
                  <a:pt x="2271703" y="3492351"/>
                  <a:pt x="2304641" y="3516773"/>
                  <a:pt x="2352323" y="3552806"/>
                </a:cubicBezTo>
                <a:cubicBezTo>
                  <a:pt x="2400005" y="3588887"/>
                  <a:pt x="2433933" y="3615938"/>
                  <a:pt x="2454107" y="3633950"/>
                </a:cubicBezTo>
                <a:cubicBezTo>
                  <a:pt x="2474214" y="3651971"/>
                  <a:pt x="2503418" y="3679003"/>
                  <a:pt x="2541546" y="3715036"/>
                </a:cubicBezTo>
                <a:cubicBezTo>
                  <a:pt x="2579732" y="3751117"/>
                  <a:pt x="2607774" y="3782359"/>
                  <a:pt x="2625843" y="3808895"/>
                </a:cubicBezTo>
                <a:cubicBezTo>
                  <a:pt x="2643797" y="3835413"/>
                  <a:pt x="2666076" y="3867712"/>
                  <a:pt x="2692641" y="3905841"/>
                </a:cubicBezTo>
                <a:cubicBezTo>
                  <a:pt x="2719111" y="3944026"/>
                  <a:pt x="2737647" y="3980574"/>
                  <a:pt x="2748325" y="4015597"/>
                </a:cubicBezTo>
                <a:cubicBezTo>
                  <a:pt x="2758869" y="4050573"/>
                  <a:pt x="2769013" y="4088701"/>
                  <a:pt x="2778519" y="4130088"/>
                </a:cubicBezTo>
                <a:cubicBezTo>
                  <a:pt x="2788082" y="4171426"/>
                  <a:pt x="2792863" y="4214384"/>
                  <a:pt x="2792863" y="4258809"/>
                </a:cubicBezTo>
                <a:cubicBezTo>
                  <a:pt x="2792863" y="4392406"/>
                  <a:pt x="2763660" y="4509002"/>
                  <a:pt x="2705424" y="4608624"/>
                </a:cubicBezTo>
                <a:cubicBezTo>
                  <a:pt x="2647074" y="4708246"/>
                  <a:pt x="2568140" y="4786189"/>
                  <a:pt x="2468509" y="4842444"/>
                </a:cubicBezTo>
                <a:cubicBezTo>
                  <a:pt x="2368829" y="4898584"/>
                  <a:pt x="2262330" y="4939903"/>
                  <a:pt x="2148888" y="4966431"/>
                </a:cubicBezTo>
                <a:cubicBezTo>
                  <a:pt x="2035445" y="4992957"/>
                  <a:pt x="1916182" y="5006188"/>
                  <a:pt x="1791138" y="5006188"/>
                </a:cubicBezTo>
                <a:cubicBezTo>
                  <a:pt x="1655436" y="5006188"/>
                  <a:pt x="1520838" y="4990272"/>
                  <a:pt x="1387288" y="4958506"/>
                </a:cubicBezTo>
                <a:cubicBezTo>
                  <a:pt x="1253738" y="4926673"/>
                  <a:pt x="1125960" y="4878534"/>
                  <a:pt x="1004126" y="4813831"/>
                </a:cubicBezTo>
                <a:cubicBezTo>
                  <a:pt x="882177" y="4749118"/>
                  <a:pt x="783603" y="4660107"/>
                  <a:pt x="708346" y="4546673"/>
                </a:cubicBezTo>
                <a:cubicBezTo>
                  <a:pt x="633089" y="4433231"/>
                  <a:pt x="595436" y="4304519"/>
                  <a:pt x="595436" y="4160311"/>
                </a:cubicBezTo>
                <a:cubicBezTo>
                  <a:pt x="595313" y="4033019"/>
                  <a:pt x="623935" y="3919690"/>
                  <a:pt x="681180" y="3820011"/>
                </a:cubicBezTo>
                <a:close/>
              </a:path>
            </a:pathLst>
          </a:custGeom>
          <a:solidFill>
            <a:srgbClr val="0078D7"/>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917C704B-8724-4489-A3D1-ADAE1FD1791C}"/>
              </a:ext>
            </a:extLst>
          </p:cNvPr>
          <p:cNvSpPr/>
          <p:nvPr/>
        </p:nvSpPr>
        <p:spPr>
          <a:xfrm>
            <a:off x="4728816" y="5489461"/>
            <a:ext cx="278394" cy="281223"/>
          </a:xfrm>
          <a:custGeom>
            <a:avLst/>
            <a:gdLst>
              <a:gd name="connsiteX0" fmla="*/ 3235617 w 6930288"/>
              <a:gd name="connsiteY0" fmla="*/ 2621555 h 7000716"/>
              <a:gd name="connsiteX1" fmla="*/ 3305956 w 6930288"/>
              <a:gd name="connsiteY1" fmla="*/ 2703189 h 7000716"/>
              <a:gd name="connsiteX2" fmla="*/ 3365189 w 6930288"/>
              <a:gd name="connsiteY2" fmla="*/ 2784822 h 7000716"/>
              <a:gd name="connsiteX3" fmla="*/ 3365189 w 6930288"/>
              <a:gd name="connsiteY3" fmla="*/ 3842350 h 7000716"/>
              <a:gd name="connsiteX4" fmla="*/ 3335573 w 6930288"/>
              <a:gd name="connsiteY4" fmla="*/ 4925852 h 7000716"/>
              <a:gd name="connsiteX5" fmla="*/ 3093088 w 6930288"/>
              <a:gd name="connsiteY5" fmla="*/ 4821955 h 7000716"/>
              <a:gd name="connsiteX6" fmla="*/ 2091679 w 6930288"/>
              <a:gd name="connsiteY6" fmla="*/ 4176307 h 7000716"/>
              <a:gd name="connsiteX7" fmla="*/ 2093530 w 6930288"/>
              <a:gd name="connsiteY7" fmla="*/ 4052001 h 7000716"/>
              <a:gd name="connsiteX8" fmla="*/ 2056509 w 6930288"/>
              <a:gd name="connsiteY8" fmla="*/ 3853482 h 7000716"/>
              <a:gd name="connsiteX9" fmla="*/ 2015786 w 6930288"/>
              <a:gd name="connsiteY9" fmla="*/ 3732887 h 7000716"/>
              <a:gd name="connsiteX10" fmla="*/ 3235617 w 6930288"/>
              <a:gd name="connsiteY10" fmla="*/ 2621555 h 7000716"/>
              <a:gd name="connsiteX11" fmla="*/ 3809437 w 6930288"/>
              <a:gd name="connsiteY11" fmla="*/ 2619699 h 7000716"/>
              <a:gd name="connsiteX12" fmla="*/ 4438787 w 6930288"/>
              <a:gd name="connsiteY12" fmla="*/ 3308021 h 7000716"/>
              <a:gd name="connsiteX13" fmla="*/ 4842312 w 6930288"/>
              <a:gd name="connsiteY13" fmla="*/ 3788547 h 7000716"/>
              <a:gd name="connsiteX14" fmla="*/ 4836759 w 6930288"/>
              <a:gd name="connsiteY14" fmla="*/ 3944393 h 7000716"/>
              <a:gd name="connsiteX15" fmla="*/ 4821951 w 6930288"/>
              <a:gd name="connsiteY15" fmla="*/ 4141056 h 7000716"/>
              <a:gd name="connsiteX16" fmla="*/ 3872372 w 6930288"/>
              <a:gd name="connsiteY16" fmla="*/ 4777427 h 7000716"/>
              <a:gd name="connsiteX17" fmla="*/ 3596568 w 6930288"/>
              <a:gd name="connsiteY17" fmla="*/ 4944405 h 7000716"/>
              <a:gd name="connsiteX18" fmla="*/ 3548442 w 6930288"/>
              <a:gd name="connsiteY18" fmla="*/ 3838640 h 7000716"/>
              <a:gd name="connsiteX19" fmla="*/ 3542888 w 6930288"/>
              <a:gd name="connsiteY19" fmla="*/ 2782967 h 7000716"/>
              <a:gd name="connsiteX20" fmla="*/ 3665056 w 6930288"/>
              <a:gd name="connsiteY20" fmla="*/ 2701334 h 7000716"/>
              <a:gd name="connsiteX21" fmla="*/ 3809437 w 6930288"/>
              <a:gd name="connsiteY21" fmla="*/ 2619699 h 7000716"/>
              <a:gd name="connsiteX22" fmla="*/ 3515123 w 6930288"/>
              <a:gd name="connsiteY22" fmla="*/ 1526921 h 7000716"/>
              <a:gd name="connsiteX23" fmla="*/ 3150470 w 6930288"/>
              <a:gd name="connsiteY23" fmla="*/ 1645660 h 7000716"/>
              <a:gd name="connsiteX24" fmla="*/ 2998685 w 6930288"/>
              <a:gd name="connsiteY24" fmla="*/ 2341403 h 7000716"/>
              <a:gd name="connsiteX25" fmla="*/ 3057918 w 6930288"/>
              <a:gd name="connsiteY25" fmla="*/ 2465709 h 7000716"/>
              <a:gd name="connsiteX26" fmla="*/ 2859858 w 6930288"/>
              <a:gd name="connsiteY26" fmla="*/ 2654950 h 7000716"/>
              <a:gd name="connsiteX27" fmla="*/ 1904725 w 6930288"/>
              <a:gd name="connsiteY27" fmla="*/ 3526947 h 7000716"/>
              <a:gd name="connsiteX28" fmla="*/ 1739983 w 6930288"/>
              <a:gd name="connsiteY28" fmla="*/ 3541790 h 7000716"/>
              <a:gd name="connsiteX29" fmla="*/ 1223545 w 6930288"/>
              <a:gd name="connsiteY29" fmla="*/ 3671662 h 7000716"/>
              <a:gd name="connsiteX30" fmla="*/ 1084718 w 6930288"/>
              <a:gd name="connsiteY30" fmla="*/ 4027882 h 7000716"/>
              <a:gd name="connsiteX31" fmla="*/ 1249460 w 6930288"/>
              <a:gd name="connsiteY31" fmla="*/ 4400799 h 7000716"/>
              <a:gd name="connsiteX32" fmla="*/ 1869555 w 6930288"/>
              <a:gd name="connsiteY32" fmla="*/ 4443471 h 7000716"/>
              <a:gd name="connsiteX33" fmla="*/ 1995425 w 6930288"/>
              <a:gd name="connsiteY33" fmla="*/ 4400799 h 7000716"/>
              <a:gd name="connsiteX34" fmla="*/ 2532224 w 6930288"/>
              <a:gd name="connsiteY34" fmla="*/ 4692084 h 7000716"/>
              <a:gd name="connsiteX35" fmla="*/ 3076429 w 6930288"/>
              <a:gd name="connsiteY35" fmla="*/ 4994499 h 7000716"/>
              <a:gd name="connsiteX36" fmla="*/ 3056067 w 6930288"/>
              <a:gd name="connsiteY36" fmla="*/ 5144779 h 7000716"/>
              <a:gd name="connsiteX37" fmla="*/ 3043110 w 6930288"/>
              <a:gd name="connsiteY37" fmla="*/ 5632726 h 7000716"/>
              <a:gd name="connsiteX38" fmla="*/ 3333722 w 6930288"/>
              <a:gd name="connsiteY38" fmla="*/ 5886904 h 7000716"/>
              <a:gd name="connsiteX39" fmla="*/ 3640993 w 6930288"/>
              <a:gd name="connsiteY39" fmla="*/ 5890615 h 7000716"/>
              <a:gd name="connsiteX40" fmla="*/ 3964924 w 6930288"/>
              <a:gd name="connsiteY40" fmla="*/ 5612318 h 7000716"/>
              <a:gd name="connsiteX41" fmla="*/ 3976029 w 6930288"/>
              <a:gd name="connsiteY41" fmla="*/ 5217136 h 7000716"/>
              <a:gd name="connsiteX42" fmla="*/ 4027859 w 6930288"/>
              <a:gd name="connsiteY42" fmla="*/ 5000065 h 7000716"/>
              <a:gd name="connsiteX43" fmla="*/ 4907098 w 6930288"/>
              <a:gd name="connsiteY43" fmla="*/ 4397089 h 7000716"/>
              <a:gd name="connsiteX44" fmla="*/ 5077393 w 6930288"/>
              <a:gd name="connsiteY44" fmla="*/ 4456459 h 7000716"/>
              <a:gd name="connsiteX45" fmla="*/ 5329133 w 6930288"/>
              <a:gd name="connsiteY45" fmla="*/ 4526960 h 7000716"/>
              <a:gd name="connsiteX46" fmla="*/ 5669723 w 6930288"/>
              <a:gd name="connsiteY46" fmla="*/ 4395234 h 7000716"/>
              <a:gd name="connsiteX47" fmla="*/ 5817806 w 6930288"/>
              <a:gd name="connsiteY47" fmla="*/ 3838640 h 7000716"/>
              <a:gd name="connsiteX48" fmla="*/ 5136626 w 6930288"/>
              <a:gd name="connsiteY48" fmla="*/ 3551067 h 7000716"/>
              <a:gd name="connsiteX49" fmla="*/ 4995948 w 6930288"/>
              <a:gd name="connsiteY49" fmla="*/ 3591883 h 7000716"/>
              <a:gd name="connsiteX50" fmla="*/ 4871929 w 6930288"/>
              <a:gd name="connsiteY50" fmla="*/ 3487986 h 7000716"/>
              <a:gd name="connsiteX51" fmla="*/ 4022305 w 6930288"/>
              <a:gd name="connsiteY51" fmla="*/ 2456432 h 7000716"/>
              <a:gd name="connsiteX52" fmla="*/ 4024156 w 6930288"/>
              <a:gd name="connsiteY52" fmla="*/ 2293164 h 7000716"/>
              <a:gd name="connsiteX53" fmla="*/ 3515123 w 6930288"/>
              <a:gd name="connsiteY53" fmla="*/ 1526921 h 7000716"/>
              <a:gd name="connsiteX54" fmla="*/ 3461443 w 6930288"/>
              <a:gd name="connsiteY54" fmla="*/ 0 h 7000716"/>
              <a:gd name="connsiteX55" fmla="*/ 3487357 w 6930288"/>
              <a:gd name="connsiteY55" fmla="*/ 25974 h 7000716"/>
              <a:gd name="connsiteX56" fmla="*/ 5219922 w 6930288"/>
              <a:gd name="connsiteY56" fmla="*/ 2107634 h 7000716"/>
              <a:gd name="connsiteX57" fmla="*/ 6930275 w 6930288"/>
              <a:gd name="connsiteY57" fmla="*/ 4172596 h 7000716"/>
              <a:gd name="connsiteX58" fmla="*/ 5260645 w 6930288"/>
              <a:gd name="connsiteY58" fmla="*/ 5543671 h 7000716"/>
              <a:gd name="connsiteX59" fmla="*/ 3529931 w 6930288"/>
              <a:gd name="connsiteY59" fmla="*/ 6957419 h 7000716"/>
              <a:gd name="connsiteX60" fmla="*/ 3442932 w 6930288"/>
              <a:gd name="connsiteY60" fmla="*/ 6987104 h 7000716"/>
              <a:gd name="connsiteX61" fmla="*/ 1706665 w 6930288"/>
              <a:gd name="connsiteY61" fmla="*/ 5564080 h 7000716"/>
              <a:gd name="connsiteX62" fmla="*/ 14 w 6930288"/>
              <a:gd name="connsiteY62" fmla="*/ 4150332 h 7000716"/>
              <a:gd name="connsiteX63" fmla="*/ 1723324 w 6930288"/>
              <a:gd name="connsiteY63" fmla="*/ 2090936 h 7000716"/>
              <a:gd name="connsiteX64" fmla="*/ 3446635 w 6930288"/>
              <a:gd name="connsiteY64" fmla="*/ 22264 h 7000716"/>
              <a:gd name="connsiteX65" fmla="*/ 3461443 w 6930288"/>
              <a:gd name="connsiteY65" fmla="*/ 0 h 700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930288" h="7000716">
                <a:moveTo>
                  <a:pt x="3235617" y="2621555"/>
                </a:moveTo>
                <a:cubicBezTo>
                  <a:pt x="3241170" y="2621555"/>
                  <a:pt x="3272638" y="2658661"/>
                  <a:pt x="3305956" y="2703189"/>
                </a:cubicBezTo>
                <a:lnTo>
                  <a:pt x="3365189" y="2784822"/>
                </a:lnTo>
                <a:lnTo>
                  <a:pt x="3365189" y="3842350"/>
                </a:lnTo>
                <a:cubicBezTo>
                  <a:pt x="3365189" y="4699505"/>
                  <a:pt x="3359636" y="4905444"/>
                  <a:pt x="3335573" y="4925852"/>
                </a:cubicBezTo>
                <a:cubicBezTo>
                  <a:pt x="3315212" y="4942551"/>
                  <a:pt x="3257830" y="4918431"/>
                  <a:pt x="3093088" y="4821955"/>
                </a:cubicBezTo>
                <a:cubicBezTo>
                  <a:pt x="2493353" y="4475012"/>
                  <a:pt x="2093530" y="4218979"/>
                  <a:pt x="2091679" y="4176307"/>
                </a:cubicBezTo>
                <a:cubicBezTo>
                  <a:pt x="2091679" y="4157753"/>
                  <a:pt x="2091679" y="4102094"/>
                  <a:pt x="2093530" y="4052001"/>
                </a:cubicBezTo>
                <a:cubicBezTo>
                  <a:pt x="2095381" y="4001907"/>
                  <a:pt x="2078722" y="3914707"/>
                  <a:pt x="2056509" y="3853482"/>
                </a:cubicBezTo>
                <a:cubicBezTo>
                  <a:pt x="2034297" y="3794112"/>
                  <a:pt x="2015786" y="3738453"/>
                  <a:pt x="2015786" y="3732887"/>
                </a:cubicBezTo>
                <a:cubicBezTo>
                  <a:pt x="2015786" y="3710623"/>
                  <a:pt x="3211554" y="2621555"/>
                  <a:pt x="3235617" y="2621555"/>
                </a:cubicBezTo>
                <a:close/>
                <a:moveTo>
                  <a:pt x="3809437" y="2619699"/>
                </a:moveTo>
                <a:cubicBezTo>
                  <a:pt x="3846457" y="2619699"/>
                  <a:pt x="4005646" y="2794098"/>
                  <a:pt x="4438787" y="3308021"/>
                </a:cubicBezTo>
                <a:lnTo>
                  <a:pt x="4842312" y="3788547"/>
                </a:lnTo>
                <a:lnTo>
                  <a:pt x="4836759" y="3944393"/>
                </a:lnTo>
                <a:cubicBezTo>
                  <a:pt x="4834908" y="4031592"/>
                  <a:pt x="4827504" y="4118792"/>
                  <a:pt x="4821951" y="4141056"/>
                </a:cubicBezTo>
                <a:cubicBezTo>
                  <a:pt x="4812696" y="4178162"/>
                  <a:pt x="4664613" y="4278349"/>
                  <a:pt x="3872372" y="4777427"/>
                </a:cubicBezTo>
                <a:cubicBezTo>
                  <a:pt x="3726140" y="4870193"/>
                  <a:pt x="3600270" y="4946261"/>
                  <a:pt x="3596568" y="4944405"/>
                </a:cubicBezTo>
                <a:cubicBezTo>
                  <a:pt x="3561399" y="4944405"/>
                  <a:pt x="3553995" y="4784849"/>
                  <a:pt x="3548442" y="3838640"/>
                </a:cubicBezTo>
                <a:lnTo>
                  <a:pt x="3542888" y="2782967"/>
                </a:lnTo>
                <a:lnTo>
                  <a:pt x="3665056" y="2701334"/>
                </a:lnTo>
                <a:cubicBezTo>
                  <a:pt x="3731694" y="2656805"/>
                  <a:pt x="3796480" y="2619699"/>
                  <a:pt x="3809437" y="2619699"/>
                </a:cubicBezTo>
                <a:close/>
                <a:moveTo>
                  <a:pt x="3515123" y="1526921"/>
                </a:moveTo>
                <a:cubicBezTo>
                  <a:pt x="3350381" y="1526921"/>
                  <a:pt x="3265234" y="1554750"/>
                  <a:pt x="3150470" y="1645660"/>
                </a:cubicBezTo>
                <a:cubicBezTo>
                  <a:pt x="2939452" y="1812638"/>
                  <a:pt x="2878368" y="2090935"/>
                  <a:pt x="2998685" y="2341403"/>
                </a:cubicBezTo>
                <a:lnTo>
                  <a:pt x="3057918" y="2465709"/>
                </a:lnTo>
                <a:lnTo>
                  <a:pt x="2859858" y="2654950"/>
                </a:lnTo>
                <a:cubicBezTo>
                  <a:pt x="2572948" y="2927682"/>
                  <a:pt x="1978766" y="3471288"/>
                  <a:pt x="1904725" y="3526947"/>
                </a:cubicBezTo>
                <a:cubicBezTo>
                  <a:pt x="1841790" y="3575186"/>
                  <a:pt x="1839938" y="3575186"/>
                  <a:pt x="1739983" y="3541790"/>
                </a:cubicBezTo>
                <a:cubicBezTo>
                  <a:pt x="1556731" y="3480565"/>
                  <a:pt x="1366075" y="3528803"/>
                  <a:pt x="1223545" y="3671662"/>
                </a:cubicBezTo>
                <a:cubicBezTo>
                  <a:pt x="1118036" y="3777415"/>
                  <a:pt x="1084718" y="3862759"/>
                  <a:pt x="1084718" y="4027882"/>
                </a:cubicBezTo>
                <a:cubicBezTo>
                  <a:pt x="1084718" y="4198570"/>
                  <a:pt x="1121739" y="4282060"/>
                  <a:pt x="1249460" y="4400799"/>
                </a:cubicBezTo>
                <a:cubicBezTo>
                  <a:pt x="1427159" y="4565922"/>
                  <a:pt x="1652984" y="4580765"/>
                  <a:pt x="1869555" y="4443471"/>
                </a:cubicBezTo>
                <a:cubicBezTo>
                  <a:pt x="1936192" y="4400799"/>
                  <a:pt x="1973213" y="4387812"/>
                  <a:pt x="1995425" y="4400799"/>
                </a:cubicBezTo>
                <a:cubicBezTo>
                  <a:pt x="2012084" y="4410076"/>
                  <a:pt x="2254570" y="4541803"/>
                  <a:pt x="2532224" y="4692084"/>
                </a:cubicBezTo>
                <a:cubicBezTo>
                  <a:pt x="2809880" y="4842363"/>
                  <a:pt x="3056067" y="4979657"/>
                  <a:pt x="3076429" y="4994499"/>
                </a:cubicBezTo>
                <a:cubicBezTo>
                  <a:pt x="3113449" y="5022329"/>
                  <a:pt x="3113449" y="5026040"/>
                  <a:pt x="3056067" y="5144779"/>
                </a:cubicBezTo>
                <a:cubicBezTo>
                  <a:pt x="2982026" y="5304336"/>
                  <a:pt x="2976473" y="5504710"/>
                  <a:pt x="3043110" y="5632726"/>
                </a:cubicBezTo>
                <a:cubicBezTo>
                  <a:pt x="3096790" y="5736624"/>
                  <a:pt x="3226362" y="5847943"/>
                  <a:pt x="3333722" y="5886904"/>
                </a:cubicBezTo>
                <a:cubicBezTo>
                  <a:pt x="3439230" y="5925866"/>
                  <a:pt x="3515123" y="5925866"/>
                  <a:pt x="3640993" y="5890615"/>
                </a:cubicBezTo>
                <a:cubicBezTo>
                  <a:pt x="3765012" y="5853508"/>
                  <a:pt x="3907542" y="5732913"/>
                  <a:pt x="3964924" y="5612318"/>
                </a:cubicBezTo>
                <a:cubicBezTo>
                  <a:pt x="4016752" y="5502854"/>
                  <a:pt x="4022305" y="5328455"/>
                  <a:pt x="3976029" y="5217136"/>
                </a:cubicBezTo>
                <a:cubicBezTo>
                  <a:pt x="3927903" y="5103962"/>
                  <a:pt x="3935307" y="5076133"/>
                  <a:pt x="4027859" y="5000065"/>
                </a:cubicBezTo>
                <a:cubicBezTo>
                  <a:pt x="4179643" y="4877615"/>
                  <a:pt x="4862674" y="4408220"/>
                  <a:pt x="4907098" y="4397089"/>
                </a:cubicBezTo>
                <a:cubicBezTo>
                  <a:pt x="4933013" y="4389667"/>
                  <a:pt x="4995948" y="4411931"/>
                  <a:pt x="5077393" y="4456459"/>
                </a:cubicBezTo>
                <a:cubicBezTo>
                  <a:pt x="5186604" y="4515829"/>
                  <a:pt x="5225475" y="4526960"/>
                  <a:pt x="5329133" y="4526960"/>
                </a:cubicBezTo>
                <a:cubicBezTo>
                  <a:pt x="5477216" y="4526960"/>
                  <a:pt x="5558661" y="4495420"/>
                  <a:pt x="5669723" y="4395234"/>
                </a:cubicBezTo>
                <a:cubicBezTo>
                  <a:pt x="5827061" y="4252374"/>
                  <a:pt x="5891847" y="4014895"/>
                  <a:pt x="5817806" y="3838640"/>
                </a:cubicBezTo>
                <a:cubicBezTo>
                  <a:pt x="5703042" y="3564054"/>
                  <a:pt x="5412430" y="3441603"/>
                  <a:pt x="5136626" y="3551067"/>
                </a:cubicBezTo>
                <a:cubicBezTo>
                  <a:pt x="5077393" y="3573330"/>
                  <a:pt x="5014458" y="3591883"/>
                  <a:pt x="4995948" y="3591883"/>
                </a:cubicBezTo>
                <a:cubicBezTo>
                  <a:pt x="4977437" y="3591883"/>
                  <a:pt x="4921906" y="3545500"/>
                  <a:pt x="4871929" y="3487986"/>
                </a:cubicBezTo>
                <a:cubicBezTo>
                  <a:pt x="4588721" y="3157740"/>
                  <a:pt x="4053773" y="2510236"/>
                  <a:pt x="4022305" y="2456432"/>
                </a:cubicBezTo>
                <a:cubicBezTo>
                  <a:pt x="3985285" y="2395207"/>
                  <a:pt x="3985285" y="2393352"/>
                  <a:pt x="4024156" y="2293164"/>
                </a:cubicBezTo>
                <a:cubicBezTo>
                  <a:pt x="4168537" y="1931378"/>
                  <a:pt x="3900138" y="1526921"/>
                  <a:pt x="3515123" y="1526921"/>
                </a:cubicBezTo>
                <a:close/>
                <a:moveTo>
                  <a:pt x="3461443" y="0"/>
                </a:moveTo>
                <a:cubicBezTo>
                  <a:pt x="3468847" y="0"/>
                  <a:pt x="3476251" y="9276"/>
                  <a:pt x="3487357" y="25974"/>
                </a:cubicBezTo>
                <a:cubicBezTo>
                  <a:pt x="3496612" y="40817"/>
                  <a:pt x="4275896" y="977749"/>
                  <a:pt x="5219922" y="2107634"/>
                </a:cubicBezTo>
                <a:cubicBezTo>
                  <a:pt x="6163948" y="3237519"/>
                  <a:pt x="6933977" y="4167030"/>
                  <a:pt x="6930275" y="4172596"/>
                </a:cubicBezTo>
                <a:cubicBezTo>
                  <a:pt x="6928424" y="4178162"/>
                  <a:pt x="6176906" y="4795980"/>
                  <a:pt x="5260645" y="5543671"/>
                </a:cubicBezTo>
                <a:cubicBezTo>
                  <a:pt x="4344385" y="6291362"/>
                  <a:pt x="3565100" y="6927734"/>
                  <a:pt x="3529931" y="6957419"/>
                </a:cubicBezTo>
                <a:cubicBezTo>
                  <a:pt x="3468847" y="7007512"/>
                  <a:pt x="3465145" y="7009367"/>
                  <a:pt x="3442932" y="6987104"/>
                </a:cubicBezTo>
                <a:cubicBezTo>
                  <a:pt x="3429975" y="6974117"/>
                  <a:pt x="2648840" y="6334034"/>
                  <a:pt x="1706665" y="5564080"/>
                </a:cubicBezTo>
                <a:cubicBezTo>
                  <a:pt x="764490" y="4794126"/>
                  <a:pt x="-3688" y="4159609"/>
                  <a:pt x="14" y="4150332"/>
                </a:cubicBezTo>
                <a:cubicBezTo>
                  <a:pt x="3716" y="4141056"/>
                  <a:pt x="777447" y="3215255"/>
                  <a:pt x="1723324" y="2090936"/>
                </a:cubicBezTo>
                <a:cubicBezTo>
                  <a:pt x="2669201" y="966617"/>
                  <a:pt x="3442932" y="37106"/>
                  <a:pt x="3446635" y="22264"/>
                </a:cubicBezTo>
                <a:cubicBezTo>
                  <a:pt x="3450336" y="7421"/>
                  <a:pt x="3455890" y="0"/>
                  <a:pt x="3461443" y="0"/>
                </a:cubicBezTo>
                <a:close/>
              </a:path>
            </a:pathLst>
          </a:custGeom>
          <a:solidFill>
            <a:srgbClr val="0078D7"/>
          </a:solidFill>
          <a:ln w="9525" cap="flat">
            <a:noFill/>
            <a:prstDash val="solid"/>
            <a:miter/>
          </a:ln>
        </p:spPr>
        <p:txBody>
          <a:bodyPr rtlCol="0" anchor="ctr"/>
          <a:lstStyle/>
          <a:p>
            <a:endParaRPr lang="en-US"/>
          </a:p>
        </p:txBody>
      </p:sp>
      <p:grpSp>
        <p:nvGrpSpPr>
          <p:cNvPr id="16" name="Group 15">
            <a:extLst>
              <a:ext uri="{FF2B5EF4-FFF2-40B4-BE49-F238E27FC236}">
                <a16:creationId xmlns:a16="http://schemas.microsoft.com/office/drawing/2014/main" id="{50CAAFD2-B208-4EEE-9264-15B94C961C97}"/>
              </a:ext>
            </a:extLst>
          </p:cNvPr>
          <p:cNvGrpSpPr/>
          <p:nvPr/>
        </p:nvGrpSpPr>
        <p:grpSpPr>
          <a:xfrm>
            <a:off x="3641670" y="4336040"/>
            <a:ext cx="449318" cy="266262"/>
            <a:chOff x="3650239" y="4248145"/>
            <a:chExt cx="557212" cy="330200"/>
          </a:xfrm>
        </p:grpSpPr>
        <p:sp>
          <p:nvSpPr>
            <p:cNvPr id="176" name="Freeform 5">
              <a:extLst>
                <a:ext uri="{FF2B5EF4-FFF2-40B4-BE49-F238E27FC236}">
                  <a16:creationId xmlns:a16="http://schemas.microsoft.com/office/drawing/2014/main" id="{A6DFCBD8-DAFB-40FC-A249-0E32315F8C3E}"/>
                </a:ext>
              </a:extLst>
            </p:cNvPr>
            <p:cNvSpPr>
              <a:spLocks/>
            </p:cNvSpPr>
            <p:nvPr/>
          </p:nvSpPr>
          <p:spPr bwMode="auto">
            <a:xfrm>
              <a:off x="4028064" y="4248145"/>
              <a:ext cx="179387" cy="330200"/>
            </a:xfrm>
            <a:custGeom>
              <a:avLst/>
              <a:gdLst>
                <a:gd name="T0" fmla="*/ 63 w 65"/>
                <a:gd name="T1" fmla="*/ 61 h 116"/>
                <a:gd name="T2" fmla="*/ 63 w 65"/>
                <a:gd name="T3" fmla="*/ 54 h 116"/>
                <a:gd name="T4" fmla="*/ 53 w 65"/>
                <a:gd name="T5" fmla="*/ 44 h 116"/>
                <a:gd name="T6" fmla="*/ 10 w 65"/>
                <a:gd name="T7" fmla="*/ 2 h 116"/>
                <a:gd name="T8" fmla="*/ 3 w 65"/>
                <a:gd name="T9" fmla="*/ 2 h 116"/>
                <a:gd name="T10" fmla="*/ 3 w 65"/>
                <a:gd name="T11" fmla="*/ 2 h 116"/>
                <a:gd name="T12" fmla="*/ 3 w 65"/>
                <a:gd name="T13" fmla="*/ 9 h 116"/>
                <a:gd name="T14" fmla="*/ 48 w 65"/>
                <a:gd name="T15" fmla="*/ 54 h 116"/>
                <a:gd name="T16" fmla="*/ 48 w 65"/>
                <a:gd name="T17" fmla="*/ 61 h 116"/>
                <a:gd name="T18" fmla="*/ 2 w 65"/>
                <a:gd name="T19" fmla="*/ 107 h 116"/>
                <a:gd name="T20" fmla="*/ 2 w 65"/>
                <a:gd name="T21" fmla="*/ 114 h 116"/>
                <a:gd name="T22" fmla="*/ 2 w 65"/>
                <a:gd name="T23" fmla="*/ 114 h 116"/>
                <a:gd name="T24" fmla="*/ 9 w 65"/>
                <a:gd name="T25" fmla="*/ 114 h 116"/>
                <a:gd name="T26" fmla="*/ 52 w 65"/>
                <a:gd name="T27" fmla="*/ 72 h 116"/>
                <a:gd name="T28" fmla="*/ 52 w 65"/>
                <a:gd name="T29" fmla="*/ 71 h 116"/>
                <a:gd name="T30" fmla="*/ 63 w 65"/>
                <a:gd name="T31"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6">
                  <a:moveTo>
                    <a:pt x="63" y="61"/>
                  </a:moveTo>
                  <a:cubicBezTo>
                    <a:pt x="65" y="59"/>
                    <a:pt x="64" y="56"/>
                    <a:pt x="63" y="54"/>
                  </a:cubicBezTo>
                  <a:cubicBezTo>
                    <a:pt x="53" y="44"/>
                    <a:pt x="53" y="44"/>
                    <a:pt x="53" y="44"/>
                  </a:cubicBezTo>
                  <a:cubicBezTo>
                    <a:pt x="10" y="2"/>
                    <a:pt x="10" y="2"/>
                    <a:pt x="10" y="2"/>
                  </a:cubicBezTo>
                  <a:cubicBezTo>
                    <a:pt x="8" y="0"/>
                    <a:pt x="5" y="0"/>
                    <a:pt x="3" y="2"/>
                  </a:cubicBezTo>
                  <a:cubicBezTo>
                    <a:pt x="3" y="2"/>
                    <a:pt x="3" y="2"/>
                    <a:pt x="3" y="2"/>
                  </a:cubicBezTo>
                  <a:cubicBezTo>
                    <a:pt x="1" y="4"/>
                    <a:pt x="1" y="7"/>
                    <a:pt x="3" y="9"/>
                  </a:cubicBezTo>
                  <a:cubicBezTo>
                    <a:pt x="48" y="54"/>
                    <a:pt x="48" y="54"/>
                    <a:pt x="48" y="54"/>
                  </a:cubicBezTo>
                  <a:cubicBezTo>
                    <a:pt x="50" y="56"/>
                    <a:pt x="50" y="59"/>
                    <a:pt x="48" y="61"/>
                  </a:cubicBezTo>
                  <a:cubicBezTo>
                    <a:pt x="2" y="107"/>
                    <a:pt x="2" y="107"/>
                    <a:pt x="2" y="107"/>
                  </a:cubicBezTo>
                  <a:cubicBezTo>
                    <a:pt x="0" y="109"/>
                    <a:pt x="0" y="112"/>
                    <a:pt x="2" y="114"/>
                  </a:cubicBezTo>
                  <a:cubicBezTo>
                    <a:pt x="2" y="114"/>
                    <a:pt x="2" y="114"/>
                    <a:pt x="2" y="114"/>
                  </a:cubicBezTo>
                  <a:cubicBezTo>
                    <a:pt x="4" y="116"/>
                    <a:pt x="8" y="116"/>
                    <a:pt x="9" y="114"/>
                  </a:cubicBezTo>
                  <a:cubicBezTo>
                    <a:pt x="52" y="72"/>
                    <a:pt x="52" y="72"/>
                    <a:pt x="52" y="72"/>
                  </a:cubicBezTo>
                  <a:cubicBezTo>
                    <a:pt x="52" y="72"/>
                    <a:pt x="52" y="72"/>
                    <a:pt x="52" y="71"/>
                  </a:cubicBezTo>
                  <a:lnTo>
                    <a:pt x="63" y="6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77" name="Freeform 6">
              <a:extLst>
                <a:ext uri="{FF2B5EF4-FFF2-40B4-BE49-F238E27FC236}">
                  <a16:creationId xmlns:a16="http://schemas.microsoft.com/office/drawing/2014/main" id="{8A095CE3-B5A4-4827-9361-41649B962F84}"/>
                </a:ext>
              </a:extLst>
            </p:cNvPr>
            <p:cNvSpPr>
              <a:spLocks/>
            </p:cNvSpPr>
            <p:nvPr/>
          </p:nvSpPr>
          <p:spPr bwMode="auto">
            <a:xfrm>
              <a:off x="3650239" y="4248145"/>
              <a:ext cx="179387" cy="330200"/>
            </a:xfrm>
            <a:custGeom>
              <a:avLst/>
              <a:gdLst>
                <a:gd name="T0" fmla="*/ 2 w 65"/>
                <a:gd name="T1" fmla="*/ 61 h 116"/>
                <a:gd name="T2" fmla="*/ 2 w 65"/>
                <a:gd name="T3" fmla="*/ 54 h 116"/>
                <a:gd name="T4" fmla="*/ 12 w 65"/>
                <a:gd name="T5" fmla="*/ 44 h 116"/>
                <a:gd name="T6" fmla="*/ 55 w 65"/>
                <a:gd name="T7" fmla="*/ 2 h 116"/>
                <a:gd name="T8" fmla="*/ 62 w 65"/>
                <a:gd name="T9" fmla="*/ 2 h 116"/>
                <a:gd name="T10" fmla="*/ 62 w 65"/>
                <a:gd name="T11" fmla="*/ 2 h 116"/>
                <a:gd name="T12" fmla="*/ 62 w 65"/>
                <a:gd name="T13" fmla="*/ 9 h 116"/>
                <a:gd name="T14" fmla="*/ 17 w 65"/>
                <a:gd name="T15" fmla="*/ 54 h 116"/>
                <a:gd name="T16" fmla="*/ 17 w 65"/>
                <a:gd name="T17" fmla="*/ 61 h 116"/>
                <a:gd name="T18" fmla="*/ 63 w 65"/>
                <a:gd name="T19" fmla="*/ 107 h 116"/>
                <a:gd name="T20" fmla="*/ 63 w 65"/>
                <a:gd name="T21" fmla="*/ 114 h 116"/>
                <a:gd name="T22" fmla="*/ 63 w 65"/>
                <a:gd name="T23" fmla="*/ 114 h 116"/>
                <a:gd name="T24" fmla="*/ 56 w 65"/>
                <a:gd name="T25" fmla="*/ 114 h 116"/>
                <a:gd name="T26" fmla="*/ 12 w 65"/>
                <a:gd name="T27" fmla="*/ 72 h 116"/>
                <a:gd name="T28" fmla="*/ 12 w 65"/>
                <a:gd name="T29" fmla="*/ 72 h 116"/>
                <a:gd name="T30" fmla="*/ 2 w 65"/>
                <a:gd name="T31"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6">
                  <a:moveTo>
                    <a:pt x="2" y="61"/>
                  </a:moveTo>
                  <a:cubicBezTo>
                    <a:pt x="0" y="59"/>
                    <a:pt x="1" y="56"/>
                    <a:pt x="2" y="54"/>
                  </a:cubicBezTo>
                  <a:cubicBezTo>
                    <a:pt x="12" y="44"/>
                    <a:pt x="12" y="44"/>
                    <a:pt x="12" y="44"/>
                  </a:cubicBezTo>
                  <a:cubicBezTo>
                    <a:pt x="55" y="2"/>
                    <a:pt x="55" y="2"/>
                    <a:pt x="55" y="2"/>
                  </a:cubicBezTo>
                  <a:cubicBezTo>
                    <a:pt x="57" y="0"/>
                    <a:pt x="60" y="0"/>
                    <a:pt x="62" y="2"/>
                  </a:cubicBezTo>
                  <a:cubicBezTo>
                    <a:pt x="62" y="2"/>
                    <a:pt x="62" y="2"/>
                    <a:pt x="62" y="2"/>
                  </a:cubicBezTo>
                  <a:cubicBezTo>
                    <a:pt x="64" y="4"/>
                    <a:pt x="64" y="7"/>
                    <a:pt x="62" y="9"/>
                  </a:cubicBezTo>
                  <a:cubicBezTo>
                    <a:pt x="17" y="54"/>
                    <a:pt x="17" y="54"/>
                    <a:pt x="17" y="54"/>
                  </a:cubicBezTo>
                  <a:cubicBezTo>
                    <a:pt x="15" y="56"/>
                    <a:pt x="15" y="59"/>
                    <a:pt x="17" y="61"/>
                  </a:cubicBezTo>
                  <a:cubicBezTo>
                    <a:pt x="63" y="107"/>
                    <a:pt x="63" y="107"/>
                    <a:pt x="63" y="107"/>
                  </a:cubicBezTo>
                  <a:cubicBezTo>
                    <a:pt x="65" y="109"/>
                    <a:pt x="65" y="112"/>
                    <a:pt x="63" y="114"/>
                  </a:cubicBezTo>
                  <a:cubicBezTo>
                    <a:pt x="63" y="114"/>
                    <a:pt x="63" y="114"/>
                    <a:pt x="63" y="114"/>
                  </a:cubicBezTo>
                  <a:cubicBezTo>
                    <a:pt x="61" y="116"/>
                    <a:pt x="57" y="116"/>
                    <a:pt x="56" y="114"/>
                  </a:cubicBezTo>
                  <a:cubicBezTo>
                    <a:pt x="12" y="72"/>
                    <a:pt x="12" y="72"/>
                    <a:pt x="12" y="72"/>
                  </a:cubicBezTo>
                  <a:cubicBezTo>
                    <a:pt x="12" y="72"/>
                    <a:pt x="12" y="72"/>
                    <a:pt x="12" y="72"/>
                  </a:cubicBezTo>
                  <a:lnTo>
                    <a:pt x="2" y="6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78" name="Freeform 7">
              <a:extLst>
                <a:ext uri="{FF2B5EF4-FFF2-40B4-BE49-F238E27FC236}">
                  <a16:creationId xmlns:a16="http://schemas.microsoft.com/office/drawing/2014/main" id="{07D401EA-5265-41D0-8DB3-899556F7FA41}"/>
                </a:ext>
              </a:extLst>
            </p:cNvPr>
            <p:cNvSpPr>
              <a:spLocks/>
            </p:cNvSpPr>
            <p:nvPr/>
          </p:nvSpPr>
          <p:spPr bwMode="auto">
            <a:xfrm>
              <a:off x="3780414" y="4373558"/>
              <a:ext cx="74612"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1"/>
                    <a:pt x="20" y="26"/>
                    <a:pt x="14" y="26"/>
                  </a:cubicBezTo>
                  <a:cubicBezTo>
                    <a:pt x="7" y="26"/>
                    <a:pt x="0" y="20"/>
                    <a:pt x="0" y="13"/>
                  </a:cubicBezTo>
                  <a:cubicBezTo>
                    <a:pt x="0" y="6"/>
                    <a:pt x="5" y="0"/>
                    <a:pt x="14" y="0"/>
                  </a:cubicBezTo>
                  <a:cubicBezTo>
                    <a:pt x="22" y="0"/>
                    <a:pt x="27" y="6"/>
                    <a:pt x="27" y="1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79" name="Freeform 8">
              <a:extLst>
                <a:ext uri="{FF2B5EF4-FFF2-40B4-BE49-F238E27FC236}">
                  <a16:creationId xmlns:a16="http://schemas.microsoft.com/office/drawing/2014/main" id="{1251985E-4836-412A-8A48-06FF5F878057}"/>
                </a:ext>
              </a:extLst>
            </p:cNvPr>
            <p:cNvSpPr>
              <a:spLocks/>
            </p:cNvSpPr>
            <p:nvPr/>
          </p:nvSpPr>
          <p:spPr bwMode="auto">
            <a:xfrm>
              <a:off x="3889951" y="4373558"/>
              <a:ext cx="74612"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1"/>
                    <a:pt x="21" y="26"/>
                    <a:pt x="14" y="26"/>
                  </a:cubicBezTo>
                  <a:cubicBezTo>
                    <a:pt x="7" y="26"/>
                    <a:pt x="0" y="20"/>
                    <a:pt x="0" y="13"/>
                  </a:cubicBezTo>
                  <a:cubicBezTo>
                    <a:pt x="0" y="6"/>
                    <a:pt x="6" y="0"/>
                    <a:pt x="14" y="0"/>
                  </a:cubicBezTo>
                  <a:cubicBezTo>
                    <a:pt x="22" y="0"/>
                    <a:pt x="27" y="6"/>
                    <a:pt x="27" y="1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80" name="Oval 9">
              <a:extLst>
                <a:ext uri="{FF2B5EF4-FFF2-40B4-BE49-F238E27FC236}">
                  <a16:creationId xmlns:a16="http://schemas.microsoft.com/office/drawing/2014/main" id="{17B4FBFE-4BE9-48D1-A568-15A572595FB8}"/>
                </a:ext>
              </a:extLst>
            </p:cNvPr>
            <p:cNvSpPr>
              <a:spLocks noChangeArrowheads="1"/>
            </p:cNvSpPr>
            <p:nvPr/>
          </p:nvSpPr>
          <p:spPr bwMode="auto">
            <a:xfrm>
              <a:off x="4005839" y="4373558"/>
              <a:ext cx="71437" cy="74613"/>
            </a:xfrm>
            <a:prstGeom prst="ellipse">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92" name="Group 291">
            <a:extLst>
              <a:ext uri="{FF2B5EF4-FFF2-40B4-BE49-F238E27FC236}">
                <a16:creationId xmlns:a16="http://schemas.microsoft.com/office/drawing/2014/main" id="{F6242619-7A91-42FC-B022-72435B8DF017}"/>
              </a:ext>
            </a:extLst>
          </p:cNvPr>
          <p:cNvGrpSpPr/>
          <p:nvPr/>
        </p:nvGrpSpPr>
        <p:grpSpPr>
          <a:xfrm>
            <a:off x="4449998" y="4315110"/>
            <a:ext cx="474920" cy="287192"/>
            <a:chOff x="4411663" y="4215844"/>
            <a:chExt cx="588962" cy="356156"/>
          </a:xfrm>
        </p:grpSpPr>
        <p:sp>
          <p:nvSpPr>
            <p:cNvPr id="19" name="Rectangle 13">
              <a:extLst>
                <a:ext uri="{FF2B5EF4-FFF2-40B4-BE49-F238E27FC236}">
                  <a16:creationId xmlns:a16="http://schemas.microsoft.com/office/drawing/2014/main" id="{CD0488CD-C9C3-46C3-8ABD-D40AFD514FC3}"/>
                </a:ext>
              </a:extLst>
            </p:cNvPr>
            <p:cNvSpPr>
              <a:spLocks noChangeArrowheads="1"/>
            </p:cNvSpPr>
            <p:nvPr/>
          </p:nvSpPr>
          <p:spPr bwMode="auto">
            <a:xfrm>
              <a:off x="4525963" y="4484270"/>
              <a:ext cx="365125" cy="44520"/>
            </a:xfrm>
            <a:prstGeom prst="rect">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14">
              <a:extLst>
                <a:ext uri="{FF2B5EF4-FFF2-40B4-BE49-F238E27FC236}">
                  <a16:creationId xmlns:a16="http://schemas.microsoft.com/office/drawing/2014/main" id="{23DC4E3F-6F61-4E26-96D2-DB1017CAFCD6}"/>
                </a:ext>
              </a:extLst>
            </p:cNvPr>
            <p:cNvSpPr>
              <a:spLocks/>
            </p:cNvSpPr>
            <p:nvPr/>
          </p:nvSpPr>
          <p:spPr bwMode="auto">
            <a:xfrm>
              <a:off x="4483100" y="4294408"/>
              <a:ext cx="207962" cy="208194"/>
            </a:xfrm>
            <a:custGeom>
              <a:avLst/>
              <a:gdLst>
                <a:gd name="T0" fmla="*/ 0 w 131"/>
                <a:gd name="T1" fmla="*/ 134 h 159"/>
                <a:gd name="T2" fmla="*/ 111 w 131"/>
                <a:gd name="T3" fmla="*/ 0 h 159"/>
                <a:gd name="T4" fmla="*/ 131 w 131"/>
                <a:gd name="T5" fmla="*/ 25 h 159"/>
                <a:gd name="T6" fmla="*/ 20 w 131"/>
                <a:gd name="T7" fmla="*/ 159 h 159"/>
                <a:gd name="T8" fmla="*/ 0 w 131"/>
                <a:gd name="T9" fmla="*/ 134 h 159"/>
              </a:gdLst>
              <a:ahLst/>
              <a:cxnLst>
                <a:cxn ang="0">
                  <a:pos x="T0" y="T1"/>
                </a:cxn>
                <a:cxn ang="0">
                  <a:pos x="T2" y="T3"/>
                </a:cxn>
                <a:cxn ang="0">
                  <a:pos x="T4" y="T5"/>
                </a:cxn>
                <a:cxn ang="0">
                  <a:pos x="T6" y="T7"/>
                </a:cxn>
                <a:cxn ang="0">
                  <a:pos x="T8" y="T9"/>
                </a:cxn>
              </a:cxnLst>
              <a:rect l="0" t="0" r="r" b="b"/>
              <a:pathLst>
                <a:path w="131" h="159">
                  <a:moveTo>
                    <a:pt x="0" y="134"/>
                  </a:moveTo>
                  <a:lnTo>
                    <a:pt x="111" y="0"/>
                  </a:lnTo>
                  <a:lnTo>
                    <a:pt x="131" y="25"/>
                  </a:lnTo>
                  <a:lnTo>
                    <a:pt x="20" y="159"/>
                  </a:lnTo>
                  <a:lnTo>
                    <a:pt x="0" y="13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88" name="Freeform 15">
              <a:extLst>
                <a:ext uri="{FF2B5EF4-FFF2-40B4-BE49-F238E27FC236}">
                  <a16:creationId xmlns:a16="http://schemas.microsoft.com/office/drawing/2014/main" id="{E148D663-0A27-4C72-A7EA-DF067C2ADCD3}"/>
                </a:ext>
              </a:extLst>
            </p:cNvPr>
            <p:cNvSpPr>
              <a:spLocks/>
            </p:cNvSpPr>
            <p:nvPr/>
          </p:nvSpPr>
          <p:spPr bwMode="auto">
            <a:xfrm>
              <a:off x="4721225" y="4294408"/>
              <a:ext cx="209550" cy="208194"/>
            </a:xfrm>
            <a:custGeom>
              <a:avLst/>
              <a:gdLst>
                <a:gd name="T0" fmla="*/ 20 w 132"/>
                <a:gd name="T1" fmla="*/ 0 h 159"/>
                <a:gd name="T2" fmla="*/ 132 w 132"/>
                <a:gd name="T3" fmla="*/ 134 h 159"/>
                <a:gd name="T4" fmla="*/ 111 w 132"/>
                <a:gd name="T5" fmla="*/ 159 h 159"/>
                <a:gd name="T6" fmla="*/ 0 w 132"/>
                <a:gd name="T7" fmla="*/ 25 h 159"/>
                <a:gd name="T8" fmla="*/ 20 w 132"/>
                <a:gd name="T9" fmla="*/ 0 h 159"/>
              </a:gdLst>
              <a:ahLst/>
              <a:cxnLst>
                <a:cxn ang="0">
                  <a:pos x="T0" y="T1"/>
                </a:cxn>
                <a:cxn ang="0">
                  <a:pos x="T2" y="T3"/>
                </a:cxn>
                <a:cxn ang="0">
                  <a:pos x="T4" y="T5"/>
                </a:cxn>
                <a:cxn ang="0">
                  <a:pos x="T6" y="T7"/>
                </a:cxn>
                <a:cxn ang="0">
                  <a:pos x="T8" y="T9"/>
                </a:cxn>
              </a:cxnLst>
              <a:rect l="0" t="0" r="r" b="b"/>
              <a:pathLst>
                <a:path w="132" h="159">
                  <a:moveTo>
                    <a:pt x="20" y="0"/>
                  </a:moveTo>
                  <a:lnTo>
                    <a:pt x="132" y="134"/>
                  </a:lnTo>
                  <a:lnTo>
                    <a:pt x="111" y="159"/>
                  </a:lnTo>
                  <a:lnTo>
                    <a:pt x="0" y="25"/>
                  </a:lnTo>
                  <a:lnTo>
                    <a:pt x="20" y="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89" name="Freeform 16">
              <a:extLst>
                <a:ext uri="{FF2B5EF4-FFF2-40B4-BE49-F238E27FC236}">
                  <a16:creationId xmlns:a16="http://schemas.microsoft.com/office/drawing/2014/main" id="{6CCAB731-192F-4467-9C59-FCF986176736}"/>
                </a:ext>
              </a:extLst>
            </p:cNvPr>
            <p:cNvSpPr>
              <a:spLocks noEditPoints="1"/>
            </p:cNvSpPr>
            <p:nvPr/>
          </p:nvSpPr>
          <p:spPr bwMode="auto">
            <a:xfrm>
              <a:off x="4641850" y="4215844"/>
              <a:ext cx="128587" cy="132249"/>
            </a:xfrm>
            <a:custGeom>
              <a:avLst/>
              <a:gdLst>
                <a:gd name="T0" fmla="*/ 22 w 44"/>
                <a:gd name="T1" fmla="*/ 0 h 45"/>
                <a:gd name="T2" fmla="*/ 0 w 44"/>
                <a:gd name="T3" fmla="*/ 22 h 45"/>
                <a:gd name="T4" fmla="*/ 22 w 44"/>
                <a:gd name="T5" fmla="*/ 45 h 45"/>
                <a:gd name="T6" fmla="*/ 44 w 44"/>
                <a:gd name="T7" fmla="*/ 22 h 45"/>
                <a:gd name="T8" fmla="*/ 22 w 44"/>
                <a:gd name="T9" fmla="*/ 0 h 45"/>
                <a:gd name="T10" fmla="*/ 22 w 44"/>
                <a:gd name="T11" fmla="*/ 29 h 45"/>
                <a:gd name="T12" fmla="*/ 15 w 44"/>
                <a:gd name="T13" fmla="*/ 22 h 45"/>
                <a:gd name="T14" fmla="*/ 22 w 44"/>
                <a:gd name="T15" fmla="*/ 15 h 45"/>
                <a:gd name="T16" fmla="*/ 29 w 44"/>
                <a:gd name="T17" fmla="*/ 22 h 45"/>
                <a:gd name="T18" fmla="*/ 22 w 44"/>
                <a:gd name="T19"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2"/>
                  </a:cubicBezTo>
                  <a:cubicBezTo>
                    <a:pt x="0" y="35"/>
                    <a:pt x="10" y="45"/>
                    <a:pt x="22" y="45"/>
                  </a:cubicBezTo>
                  <a:cubicBezTo>
                    <a:pt x="34" y="45"/>
                    <a:pt x="44" y="35"/>
                    <a:pt x="44" y="22"/>
                  </a:cubicBezTo>
                  <a:cubicBezTo>
                    <a:pt x="44" y="10"/>
                    <a:pt x="34" y="0"/>
                    <a:pt x="22" y="0"/>
                  </a:cubicBezTo>
                  <a:close/>
                  <a:moveTo>
                    <a:pt x="22" y="29"/>
                  </a:moveTo>
                  <a:cubicBezTo>
                    <a:pt x="18" y="29"/>
                    <a:pt x="15" y="26"/>
                    <a:pt x="15" y="22"/>
                  </a:cubicBezTo>
                  <a:cubicBezTo>
                    <a:pt x="15" y="18"/>
                    <a:pt x="18" y="15"/>
                    <a:pt x="22" y="15"/>
                  </a:cubicBezTo>
                  <a:cubicBezTo>
                    <a:pt x="26" y="15"/>
                    <a:pt x="29" y="18"/>
                    <a:pt x="29" y="22"/>
                  </a:cubicBezTo>
                  <a:cubicBezTo>
                    <a:pt x="29" y="26"/>
                    <a:pt x="26" y="29"/>
                    <a:pt x="22" y="29"/>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90" name="Freeform 17">
              <a:extLst>
                <a:ext uri="{FF2B5EF4-FFF2-40B4-BE49-F238E27FC236}">
                  <a16:creationId xmlns:a16="http://schemas.microsoft.com/office/drawing/2014/main" id="{B082F486-37D2-4E1A-A36B-FC6D04BD6E5A}"/>
                </a:ext>
              </a:extLst>
            </p:cNvPr>
            <p:cNvSpPr>
              <a:spLocks noEditPoints="1"/>
            </p:cNvSpPr>
            <p:nvPr/>
          </p:nvSpPr>
          <p:spPr bwMode="auto">
            <a:xfrm>
              <a:off x="4411663" y="4441060"/>
              <a:ext cx="131762" cy="130940"/>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6 h 45"/>
                <a:gd name="T16" fmla="*/ 30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6"/>
                    <a:pt x="22" y="16"/>
                  </a:cubicBezTo>
                  <a:cubicBezTo>
                    <a:pt x="26" y="16"/>
                    <a:pt x="30" y="19"/>
                    <a:pt x="30" y="23"/>
                  </a:cubicBezTo>
                  <a:cubicBezTo>
                    <a:pt x="30" y="27"/>
                    <a:pt x="26" y="30"/>
                    <a:pt x="22" y="30"/>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91" name="Freeform 18">
              <a:extLst>
                <a:ext uri="{FF2B5EF4-FFF2-40B4-BE49-F238E27FC236}">
                  <a16:creationId xmlns:a16="http://schemas.microsoft.com/office/drawing/2014/main" id="{83DD5C79-7659-4B4D-8B20-9AEB6C683784}"/>
                </a:ext>
              </a:extLst>
            </p:cNvPr>
            <p:cNvSpPr>
              <a:spLocks noEditPoints="1"/>
            </p:cNvSpPr>
            <p:nvPr/>
          </p:nvSpPr>
          <p:spPr bwMode="auto">
            <a:xfrm>
              <a:off x="4868863" y="4441060"/>
              <a:ext cx="131762" cy="130940"/>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30 h 45"/>
                <a:gd name="T12" fmla="*/ 15 w 45"/>
                <a:gd name="T13" fmla="*/ 23 h 45"/>
                <a:gd name="T14" fmla="*/ 23 w 45"/>
                <a:gd name="T15" fmla="*/ 16 h 45"/>
                <a:gd name="T16" fmla="*/ 30 w 45"/>
                <a:gd name="T17" fmla="*/ 23 h 45"/>
                <a:gd name="T18" fmla="*/ 23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0"/>
                    <a:pt x="0" y="23"/>
                  </a:cubicBezTo>
                  <a:cubicBezTo>
                    <a:pt x="0" y="35"/>
                    <a:pt x="10" y="45"/>
                    <a:pt x="23" y="45"/>
                  </a:cubicBezTo>
                  <a:cubicBezTo>
                    <a:pt x="35" y="45"/>
                    <a:pt x="45" y="35"/>
                    <a:pt x="45" y="23"/>
                  </a:cubicBezTo>
                  <a:cubicBezTo>
                    <a:pt x="45" y="10"/>
                    <a:pt x="35" y="0"/>
                    <a:pt x="23" y="0"/>
                  </a:cubicBezTo>
                  <a:close/>
                  <a:moveTo>
                    <a:pt x="23" y="30"/>
                  </a:moveTo>
                  <a:cubicBezTo>
                    <a:pt x="19" y="30"/>
                    <a:pt x="15" y="27"/>
                    <a:pt x="15" y="23"/>
                  </a:cubicBezTo>
                  <a:cubicBezTo>
                    <a:pt x="15" y="19"/>
                    <a:pt x="19" y="16"/>
                    <a:pt x="23" y="16"/>
                  </a:cubicBezTo>
                  <a:cubicBezTo>
                    <a:pt x="27" y="16"/>
                    <a:pt x="30" y="19"/>
                    <a:pt x="30" y="23"/>
                  </a:cubicBezTo>
                  <a:cubicBezTo>
                    <a:pt x="30" y="27"/>
                    <a:pt x="27" y="30"/>
                    <a:pt x="23" y="30"/>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311" name="Group 310">
            <a:extLst>
              <a:ext uri="{FF2B5EF4-FFF2-40B4-BE49-F238E27FC236}">
                <a16:creationId xmlns:a16="http://schemas.microsoft.com/office/drawing/2014/main" id="{AC2A5E71-EBB0-45CB-825F-13949036F232}"/>
              </a:ext>
            </a:extLst>
          </p:cNvPr>
          <p:cNvGrpSpPr/>
          <p:nvPr/>
        </p:nvGrpSpPr>
        <p:grpSpPr>
          <a:xfrm>
            <a:off x="5165049" y="4295076"/>
            <a:ext cx="392482" cy="307226"/>
            <a:chOff x="5165049" y="4255521"/>
            <a:chExt cx="392482" cy="307226"/>
          </a:xfrm>
        </p:grpSpPr>
        <p:sp>
          <p:nvSpPr>
            <p:cNvPr id="297" name="Freeform: Shape 296">
              <a:extLst>
                <a:ext uri="{FF2B5EF4-FFF2-40B4-BE49-F238E27FC236}">
                  <a16:creationId xmlns:a16="http://schemas.microsoft.com/office/drawing/2014/main" id="{FEEAFBC7-0F8D-498A-ABDB-4B41E90B342E}"/>
                </a:ext>
              </a:extLst>
            </p:cNvPr>
            <p:cNvSpPr/>
            <p:nvPr/>
          </p:nvSpPr>
          <p:spPr>
            <a:xfrm>
              <a:off x="5273347" y="4337704"/>
              <a:ext cx="99848" cy="145932"/>
            </a:xfrm>
            <a:custGeom>
              <a:avLst/>
              <a:gdLst>
                <a:gd name="connsiteX0" fmla="*/ 120491 w 123825"/>
                <a:gd name="connsiteY0" fmla="*/ 54769 h 180975"/>
                <a:gd name="connsiteX1" fmla="*/ 120491 w 123825"/>
                <a:gd name="connsiteY1" fmla="*/ 7144 h 180975"/>
                <a:gd name="connsiteX2" fmla="*/ 96679 w 123825"/>
                <a:gd name="connsiteY2" fmla="*/ 7144 h 180975"/>
                <a:gd name="connsiteX3" fmla="*/ 96679 w 123825"/>
                <a:gd name="connsiteY3" fmla="*/ 54769 h 180975"/>
                <a:gd name="connsiteX4" fmla="*/ 76676 w 123825"/>
                <a:gd name="connsiteY4" fmla="*/ 74771 h 180975"/>
                <a:gd name="connsiteX5" fmla="*/ 44291 w 123825"/>
                <a:gd name="connsiteY5" fmla="*/ 81439 h 180975"/>
                <a:gd name="connsiteX6" fmla="*/ 7144 w 123825"/>
                <a:gd name="connsiteY6" fmla="*/ 124301 h 180975"/>
                <a:gd name="connsiteX7" fmla="*/ 7144 w 123825"/>
                <a:gd name="connsiteY7" fmla="*/ 178594 h 180975"/>
                <a:gd name="connsiteX8" fmla="*/ 30956 w 123825"/>
                <a:gd name="connsiteY8" fmla="*/ 178594 h 180975"/>
                <a:gd name="connsiteX9" fmla="*/ 30956 w 123825"/>
                <a:gd name="connsiteY9" fmla="*/ 124301 h 180975"/>
                <a:gd name="connsiteX10" fmla="*/ 50959 w 123825"/>
                <a:gd name="connsiteY10" fmla="*/ 104299 h 180975"/>
                <a:gd name="connsiteX11" fmla="*/ 83344 w 123825"/>
                <a:gd name="connsiteY11" fmla="*/ 96679 h 180975"/>
                <a:gd name="connsiteX12" fmla="*/ 120491 w 123825"/>
                <a:gd name="connsiteY12" fmla="*/ 547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180975">
                  <a:moveTo>
                    <a:pt x="120491" y="54769"/>
                  </a:moveTo>
                  <a:lnTo>
                    <a:pt x="120491" y="7144"/>
                  </a:lnTo>
                  <a:lnTo>
                    <a:pt x="96679" y="7144"/>
                  </a:lnTo>
                  <a:lnTo>
                    <a:pt x="96679" y="54769"/>
                  </a:lnTo>
                  <a:cubicBezTo>
                    <a:pt x="96679" y="63341"/>
                    <a:pt x="89059" y="70961"/>
                    <a:pt x="76676" y="74771"/>
                  </a:cubicBezTo>
                  <a:lnTo>
                    <a:pt x="44291" y="81439"/>
                  </a:lnTo>
                  <a:cubicBezTo>
                    <a:pt x="22384" y="88106"/>
                    <a:pt x="7144" y="105251"/>
                    <a:pt x="7144" y="124301"/>
                  </a:cubicBezTo>
                  <a:lnTo>
                    <a:pt x="7144" y="178594"/>
                  </a:lnTo>
                  <a:lnTo>
                    <a:pt x="30956" y="178594"/>
                  </a:lnTo>
                  <a:lnTo>
                    <a:pt x="30956" y="124301"/>
                  </a:lnTo>
                  <a:cubicBezTo>
                    <a:pt x="30956" y="115729"/>
                    <a:pt x="38576" y="108109"/>
                    <a:pt x="50959" y="104299"/>
                  </a:cubicBezTo>
                  <a:lnTo>
                    <a:pt x="83344" y="96679"/>
                  </a:lnTo>
                  <a:cubicBezTo>
                    <a:pt x="105251" y="90964"/>
                    <a:pt x="120491" y="73819"/>
                    <a:pt x="120491" y="54769"/>
                  </a:cubicBezTo>
                  <a:close/>
                </a:path>
              </a:pathLst>
            </a:custGeom>
            <a:solidFill>
              <a:srgbClr val="0078D7"/>
            </a:solid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B8584B01-23B3-408D-B9DC-C3E7A1CFC44D}"/>
                </a:ext>
              </a:extLst>
            </p:cNvPr>
            <p:cNvSpPr/>
            <p:nvPr/>
          </p:nvSpPr>
          <p:spPr>
            <a:xfrm>
              <a:off x="5249536" y="4445233"/>
              <a:ext cx="76806" cy="76806"/>
            </a:xfrm>
            <a:custGeom>
              <a:avLst/>
              <a:gdLst>
                <a:gd name="connsiteX0" fmla="*/ 89059 w 95250"/>
                <a:gd name="connsiteY0" fmla="*/ 70009 h 95250"/>
                <a:gd name="connsiteX1" fmla="*/ 89059 w 95250"/>
                <a:gd name="connsiteY1" fmla="*/ 26194 h 95250"/>
                <a:gd name="connsiteX2" fmla="*/ 70009 w 95250"/>
                <a:gd name="connsiteY2" fmla="*/ 7144 h 95250"/>
                <a:gd name="connsiteX3" fmla="*/ 26194 w 95250"/>
                <a:gd name="connsiteY3" fmla="*/ 7144 h 95250"/>
                <a:gd name="connsiteX4" fmla="*/ 7144 w 95250"/>
                <a:gd name="connsiteY4" fmla="*/ 26194 h 95250"/>
                <a:gd name="connsiteX5" fmla="*/ 7144 w 95250"/>
                <a:gd name="connsiteY5" fmla="*/ 70009 h 95250"/>
                <a:gd name="connsiteX6" fmla="*/ 26194 w 95250"/>
                <a:gd name="connsiteY6" fmla="*/ 89059 h 95250"/>
                <a:gd name="connsiteX7" fmla="*/ 70009 w 95250"/>
                <a:gd name="connsiteY7" fmla="*/ 89059 h 95250"/>
                <a:gd name="connsiteX8" fmla="*/ 89059 w 95250"/>
                <a:gd name="connsiteY8" fmla="*/ 70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95250">
                  <a:moveTo>
                    <a:pt x="89059" y="70009"/>
                  </a:moveTo>
                  <a:lnTo>
                    <a:pt x="89059" y="26194"/>
                  </a:lnTo>
                  <a:cubicBezTo>
                    <a:pt x="89059" y="15716"/>
                    <a:pt x="80486" y="7144"/>
                    <a:pt x="70009" y="7144"/>
                  </a:cubicBezTo>
                  <a:lnTo>
                    <a:pt x="26194" y="7144"/>
                  </a:lnTo>
                  <a:cubicBezTo>
                    <a:pt x="15716" y="7144"/>
                    <a:pt x="7144" y="15716"/>
                    <a:pt x="7144" y="26194"/>
                  </a:cubicBezTo>
                  <a:lnTo>
                    <a:pt x="7144" y="70009"/>
                  </a:lnTo>
                  <a:cubicBezTo>
                    <a:pt x="7144" y="80486"/>
                    <a:pt x="15716" y="89059"/>
                    <a:pt x="26194" y="89059"/>
                  </a:cubicBezTo>
                  <a:lnTo>
                    <a:pt x="70009" y="89059"/>
                  </a:lnTo>
                  <a:cubicBezTo>
                    <a:pt x="80486" y="89059"/>
                    <a:pt x="89059" y="80486"/>
                    <a:pt x="89059" y="70009"/>
                  </a:cubicBezTo>
                  <a:close/>
                </a:path>
              </a:pathLst>
            </a:custGeom>
            <a:solidFill>
              <a:srgbClr val="0078D7"/>
            </a:solid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0C9BD8A6-A012-4E55-B69D-18BF56401B98}"/>
                </a:ext>
              </a:extLst>
            </p:cNvPr>
            <p:cNvSpPr/>
            <p:nvPr/>
          </p:nvSpPr>
          <p:spPr>
            <a:xfrm>
              <a:off x="5343240" y="4337704"/>
              <a:ext cx="107529" cy="145932"/>
            </a:xfrm>
            <a:custGeom>
              <a:avLst/>
              <a:gdLst>
                <a:gd name="connsiteX0" fmla="*/ 7144 w 133350"/>
                <a:gd name="connsiteY0" fmla="*/ 54769 h 180975"/>
                <a:gd name="connsiteX1" fmla="*/ 7144 w 133350"/>
                <a:gd name="connsiteY1" fmla="*/ 7144 h 180975"/>
                <a:gd name="connsiteX2" fmla="*/ 30956 w 133350"/>
                <a:gd name="connsiteY2" fmla="*/ 7144 h 180975"/>
                <a:gd name="connsiteX3" fmla="*/ 30956 w 133350"/>
                <a:gd name="connsiteY3" fmla="*/ 54769 h 180975"/>
                <a:gd name="connsiteX4" fmla="*/ 50959 w 133350"/>
                <a:gd name="connsiteY4" fmla="*/ 74771 h 180975"/>
                <a:gd name="connsiteX5" fmla="*/ 90964 w 133350"/>
                <a:gd name="connsiteY5" fmla="*/ 83344 h 180975"/>
                <a:gd name="connsiteX6" fmla="*/ 128111 w 133350"/>
                <a:gd name="connsiteY6" fmla="*/ 126206 h 180975"/>
                <a:gd name="connsiteX7" fmla="*/ 128111 w 133350"/>
                <a:gd name="connsiteY7" fmla="*/ 180499 h 180975"/>
                <a:gd name="connsiteX8" fmla="*/ 104299 w 133350"/>
                <a:gd name="connsiteY8" fmla="*/ 180499 h 180975"/>
                <a:gd name="connsiteX9" fmla="*/ 104299 w 133350"/>
                <a:gd name="connsiteY9" fmla="*/ 126206 h 180975"/>
                <a:gd name="connsiteX10" fmla="*/ 84296 w 133350"/>
                <a:gd name="connsiteY10" fmla="*/ 106204 h 180975"/>
                <a:gd name="connsiteX11" fmla="*/ 44291 w 133350"/>
                <a:gd name="connsiteY11" fmla="*/ 97631 h 180975"/>
                <a:gd name="connsiteX12" fmla="*/ 7144 w 133350"/>
                <a:gd name="connsiteY12" fmla="*/ 547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350" h="180975">
                  <a:moveTo>
                    <a:pt x="7144" y="54769"/>
                  </a:moveTo>
                  <a:lnTo>
                    <a:pt x="7144" y="7144"/>
                  </a:lnTo>
                  <a:lnTo>
                    <a:pt x="30956" y="7144"/>
                  </a:lnTo>
                  <a:lnTo>
                    <a:pt x="30956" y="54769"/>
                  </a:lnTo>
                  <a:cubicBezTo>
                    <a:pt x="30956" y="63341"/>
                    <a:pt x="38576" y="70961"/>
                    <a:pt x="50959" y="74771"/>
                  </a:cubicBezTo>
                  <a:lnTo>
                    <a:pt x="90964" y="83344"/>
                  </a:lnTo>
                  <a:cubicBezTo>
                    <a:pt x="112871" y="90011"/>
                    <a:pt x="128111" y="107156"/>
                    <a:pt x="128111" y="126206"/>
                  </a:cubicBezTo>
                  <a:lnTo>
                    <a:pt x="128111" y="180499"/>
                  </a:lnTo>
                  <a:lnTo>
                    <a:pt x="104299" y="180499"/>
                  </a:lnTo>
                  <a:lnTo>
                    <a:pt x="104299" y="126206"/>
                  </a:lnTo>
                  <a:cubicBezTo>
                    <a:pt x="104299" y="117634"/>
                    <a:pt x="96679" y="110014"/>
                    <a:pt x="84296" y="106204"/>
                  </a:cubicBezTo>
                  <a:lnTo>
                    <a:pt x="44291" y="97631"/>
                  </a:lnTo>
                  <a:cubicBezTo>
                    <a:pt x="22384" y="90964"/>
                    <a:pt x="7144" y="73819"/>
                    <a:pt x="7144" y="54769"/>
                  </a:cubicBezTo>
                  <a:close/>
                </a:path>
              </a:pathLst>
            </a:custGeom>
            <a:solidFill>
              <a:srgbClr val="0078D7"/>
            </a:solid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4BD6B02F-5F52-44D2-BE5B-97A60F3FE39C}"/>
                </a:ext>
              </a:extLst>
            </p:cNvPr>
            <p:cNvSpPr/>
            <p:nvPr/>
          </p:nvSpPr>
          <p:spPr>
            <a:xfrm>
              <a:off x="5398541" y="4446769"/>
              <a:ext cx="76806" cy="76806"/>
            </a:xfrm>
            <a:custGeom>
              <a:avLst/>
              <a:gdLst>
                <a:gd name="connsiteX0" fmla="*/ 7144 w 95250"/>
                <a:gd name="connsiteY0" fmla="*/ 70009 h 95250"/>
                <a:gd name="connsiteX1" fmla="*/ 7144 w 95250"/>
                <a:gd name="connsiteY1" fmla="*/ 26194 h 95250"/>
                <a:gd name="connsiteX2" fmla="*/ 26194 w 95250"/>
                <a:gd name="connsiteY2" fmla="*/ 7144 h 95250"/>
                <a:gd name="connsiteX3" fmla="*/ 70009 w 95250"/>
                <a:gd name="connsiteY3" fmla="*/ 7144 h 95250"/>
                <a:gd name="connsiteX4" fmla="*/ 89059 w 95250"/>
                <a:gd name="connsiteY4" fmla="*/ 26194 h 95250"/>
                <a:gd name="connsiteX5" fmla="*/ 89059 w 95250"/>
                <a:gd name="connsiteY5" fmla="*/ 70009 h 95250"/>
                <a:gd name="connsiteX6" fmla="*/ 70009 w 95250"/>
                <a:gd name="connsiteY6" fmla="*/ 89059 h 95250"/>
                <a:gd name="connsiteX7" fmla="*/ 26194 w 95250"/>
                <a:gd name="connsiteY7" fmla="*/ 89059 h 95250"/>
                <a:gd name="connsiteX8" fmla="*/ 7144 w 95250"/>
                <a:gd name="connsiteY8" fmla="*/ 70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95250">
                  <a:moveTo>
                    <a:pt x="7144" y="70009"/>
                  </a:moveTo>
                  <a:lnTo>
                    <a:pt x="7144" y="26194"/>
                  </a:lnTo>
                  <a:cubicBezTo>
                    <a:pt x="7144" y="15716"/>
                    <a:pt x="15716" y="7144"/>
                    <a:pt x="26194" y="7144"/>
                  </a:cubicBezTo>
                  <a:lnTo>
                    <a:pt x="70009" y="7144"/>
                  </a:lnTo>
                  <a:cubicBezTo>
                    <a:pt x="80486" y="7144"/>
                    <a:pt x="89059" y="15716"/>
                    <a:pt x="89059" y="26194"/>
                  </a:cubicBezTo>
                  <a:lnTo>
                    <a:pt x="89059" y="70009"/>
                  </a:lnTo>
                  <a:cubicBezTo>
                    <a:pt x="89059" y="80486"/>
                    <a:pt x="80486" y="89059"/>
                    <a:pt x="70009" y="89059"/>
                  </a:cubicBezTo>
                  <a:lnTo>
                    <a:pt x="26194" y="89059"/>
                  </a:lnTo>
                  <a:cubicBezTo>
                    <a:pt x="15716" y="89059"/>
                    <a:pt x="7144" y="80486"/>
                    <a:pt x="7144" y="70009"/>
                  </a:cubicBezTo>
                  <a:close/>
                </a:path>
              </a:pathLst>
            </a:custGeom>
            <a:solidFill>
              <a:srgbClr val="0078D7"/>
            </a:solid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5219D15-8F31-455F-97EB-D968F7F942F1}"/>
                </a:ext>
              </a:extLst>
            </p:cNvPr>
            <p:cNvSpPr/>
            <p:nvPr/>
          </p:nvSpPr>
          <p:spPr>
            <a:xfrm>
              <a:off x="5343240" y="4337704"/>
              <a:ext cx="30723" cy="46084"/>
            </a:xfrm>
            <a:custGeom>
              <a:avLst/>
              <a:gdLst>
                <a:gd name="connsiteX0" fmla="*/ 7144 w 38100"/>
                <a:gd name="connsiteY0" fmla="*/ 7144 h 57150"/>
                <a:gd name="connsiteX1" fmla="*/ 33814 w 38100"/>
                <a:gd name="connsiteY1" fmla="*/ 7144 h 57150"/>
                <a:gd name="connsiteX2" fmla="*/ 33814 w 38100"/>
                <a:gd name="connsiteY2" fmla="*/ 52864 h 57150"/>
                <a:gd name="connsiteX3" fmla="*/ 7144 w 38100"/>
                <a:gd name="connsiteY3" fmla="*/ 52864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144"/>
                  </a:moveTo>
                  <a:lnTo>
                    <a:pt x="33814" y="7144"/>
                  </a:lnTo>
                  <a:lnTo>
                    <a:pt x="33814" y="52864"/>
                  </a:lnTo>
                  <a:lnTo>
                    <a:pt x="7144" y="52864"/>
                  </a:lnTo>
                  <a:close/>
                </a:path>
              </a:pathLst>
            </a:custGeom>
            <a:solidFill>
              <a:srgbClr val="0078D7"/>
            </a:solid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434C03FB-6338-4944-8978-911DCE23F491}"/>
                </a:ext>
              </a:extLst>
            </p:cNvPr>
            <p:cNvSpPr/>
            <p:nvPr/>
          </p:nvSpPr>
          <p:spPr>
            <a:xfrm>
              <a:off x="5318662" y="4280867"/>
              <a:ext cx="76806" cy="76806"/>
            </a:xfrm>
            <a:custGeom>
              <a:avLst/>
              <a:gdLst>
                <a:gd name="connsiteX0" fmla="*/ 69056 w 95250"/>
                <a:gd name="connsiteY0" fmla="*/ 33814 h 95250"/>
                <a:gd name="connsiteX1" fmla="*/ 69056 w 95250"/>
                <a:gd name="connsiteY1" fmla="*/ 69056 h 95250"/>
                <a:gd name="connsiteX2" fmla="*/ 33814 w 95250"/>
                <a:gd name="connsiteY2" fmla="*/ 69056 h 95250"/>
                <a:gd name="connsiteX3" fmla="*/ 33814 w 95250"/>
                <a:gd name="connsiteY3" fmla="*/ 33814 h 95250"/>
                <a:gd name="connsiteX4" fmla="*/ 69056 w 95250"/>
                <a:gd name="connsiteY4" fmla="*/ 33814 h 95250"/>
                <a:gd name="connsiteX5" fmla="*/ 76676 w 95250"/>
                <a:gd name="connsiteY5" fmla="*/ 7144 h 95250"/>
                <a:gd name="connsiteX6" fmla="*/ 26194 w 95250"/>
                <a:gd name="connsiteY6" fmla="*/ 7144 h 95250"/>
                <a:gd name="connsiteX7" fmla="*/ 7144 w 95250"/>
                <a:gd name="connsiteY7" fmla="*/ 26194 h 95250"/>
                <a:gd name="connsiteX8" fmla="*/ 7144 w 95250"/>
                <a:gd name="connsiteY8" fmla="*/ 76676 h 95250"/>
                <a:gd name="connsiteX9" fmla="*/ 26194 w 95250"/>
                <a:gd name="connsiteY9" fmla="*/ 95726 h 95250"/>
                <a:gd name="connsiteX10" fmla="*/ 76676 w 95250"/>
                <a:gd name="connsiteY10" fmla="*/ 95726 h 95250"/>
                <a:gd name="connsiteX11" fmla="*/ 95726 w 95250"/>
                <a:gd name="connsiteY11" fmla="*/ 76676 h 95250"/>
                <a:gd name="connsiteX12" fmla="*/ 95726 w 95250"/>
                <a:gd name="connsiteY12" fmla="*/ 26194 h 95250"/>
                <a:gd name="connsiteX13" fmla="*/ 76676 w 95250"/>
                <a:gd name="connsiteY13" fmla="*/ 7144 h 95250"/>
                <a:gd name="connsiteX14" fmla="*/ 76676 w 95250"/>
                <a:gd name="connsiteY14"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95250">
                  <a:moveTo>
                    <a:pt x="69056" y="33814"/>
                  </a:moveTo>
                  <a:lnTo>
                    <a:pt x="69056" y="69056"/>
                  </a:lnTo>
                  <a:lnTo>
                    <a:pt x="33814" y="69056"/>
                  </a:lnTo>
                  <a:lnTo>
                    <a:pt x="33814" y="33814"/>
                  </a:lnTo>
                  <a:lnTo>
                    <a:pt x="69056" y="33814"/>
                  </a:lnTo>
                  <a:moveTo>
                    <a:pt x="76676" y="7144"/>
                  </a:moveTo>
                  <a:lnTo>
                    <a:pt x="26194" y="7144"/>
                  </a:lnTo>
                  <a:cubicBezTo>
                    <a:pt x="15716" y="7144"/>
                    <a:pt x="7144" y="15716"/>
                    <a:pt x="7144" y="26194"/>
                  </a:cubicBezTo>
                  <a:lnTo>
                    <a:pt x="7144" y="76676"/>
                  </a:lnTo>
                  <a:cubicBezTo>
                    <a:pt x="7144" y="87154"/>
                    <a:pt x="15716" y="95726"/>
                    <a:pt x="26194" y="95726"/>
                  </a:cubicBezTo>
                  <a:lnTo>
                    <a:pt x="76676" y="95726"/>
                  </a:lnTo>
                  <a:cubicBezTo>
                    <a:pt x="87154" y="95726"/>
                    <a:pt x="95726" y="87154"/>
                    <a:pt x="95726" y="76676"/>
                  </a:cubicBezTo>
                  <a:lnTo>
                    <a:pt x="95726" y="26194"/>
                  </a:lnTo>
                  <a:cubicBezTo>
                    <a:pt x="95726" y="15716"/>
                    <a:pt x="87154" y="7144"/>
                    <a:pt x="76676" y="7144"/>
                  </a:cubicBezTo>
                  <a:lnTo>
                    <a:pt x="76676" y="7144"/>
                  </a:lnTo>
                  <a:close/>
                </a:path>
              </a:pathLst>
            </a:custGeom>
            <a:solidFill>
              <a:srgbClr val="0078D7"/>
            </a:solid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A264F613-5AD4-4108-AA3D-97FFE745AA0E}"/>
                </a:ext>
              </a:extLst>
            </p:cNvPr>
            <p:cNvSpPr/>
            <p:nvPr/>
          </p:nvSpPr>
          <p:spPr>
            <a:xfrm>
              <a:off x="5165049" y="4255521"/>
              <a:ext cx="69126" cy="307226"/>
            </a:xfrm>
            <a:custGeom>
              <a:avLst/>
              <a:gdLst>
                <a:gd name="connsiteX0" fmla="*/ 82391 w 85725"/>
                <a:gd name="connsiteY0" fmla="*/ 376714 h 381000"/>
                <a:gd name="connsiteX1" fmla="*/ 39529 w 85725"/>
                <a:gd name="connsiteY1" fmla="*/ 366236 h 381000"/>
                <a:gd name="connsiteX2" fmla="*/ 27146 w 85725"/>
                <a:gd name="connsiteY2" fmla="*/ 328136 h 381000"/>
                <a:gd name="connsiteX3" fmla="*/ 27146 w 85725"/>
                <a:gd name="connsiteY3" fmla="*/ 229076 h 381000"/>
                <a:gd name="connsiteX4" fmla="*/ 7144 w 85725"/>
                <a:gd name="connsiteY4" fmla="*/ 204311 h 381000"/>
                <a:gd name="connsiteX5" fmla="*/ 7144 w 85725"/>
                <a:gd name="connsiteY5" fmla="*/ 179546 h 381000"/>
                <a:gd name="connsiteX6" fmla="*/ 27146 w 85725"/>
                <a:gd name="connsiteY6" fmla="*/ 153829 h 381000"/>
                <a:gd name="connsiteX7" fmla="*/ 27146 w 85725"/>
                <a:gd name="connsiteY7" fmla="*/ 56674 h 381000"/>
                <a:gd name="connsiteX8" fmla="*/ 39529 w 85725"/>
                <a:gd name="connsiteY8" fmla="*/ 17621 h 381000"/>
                <a:gd name="connsiteX9" fmla="*/ 82391 w 85725"/>
                <a:gd name="connsiteY9" fmla="*/ 7144 h 381000"/>
                <a:gd name="connsiteX10" fmla="*/ 82391 w 85725"/>
                <a:gd name="connsiteY10" fmla="*/ 31909 h 381000"/>
                <a:gd name="connsiteX11" fmla="*/ 60484 w 85725"/>
                <a:gd name="connsiteY11" fmla="*/ 55721 h 381000"/>
                <a:gd name="connsiteX12" fmla="*/ 60484 w 85725"/>
                <a:gd name="connsiteY12" fmla="*/ 150971 h 381000"/>
                <a:gd name="connsiteX13" fmla="*/ 39529 w 85725"/>
                <a:gd name="connsiteY13" fmla="*/ 191929 h 381000"/>
                <a:gd name="connsiteX14" fmla="*/ 39529 w 85725"/>
                <a:gd name="connsiteY14" fmla="*/ 191929 h 381000"/>
                <a:gd name="connsiteX15" fmla="*/ 60484 w 85725"/>
                <a:gd name="connsiteY15" fmla="*/ 232886 h 381000"/>
                <a:gd name="connsiteX16" fmla="*/ 60484 w 85725"/>
                <a:gd name="connsiteY16" fmla="*/ 327184 h 381000"/>
                <a:gd name="connsiteX17" fmla="*/ 65246 w 85725"/>
                <a:gd name="connsiteY17" fmla="*/ 346234 h 381000"/>
                <a:gd name="connsiteX18" fmla="*/ 81439 w 85725"/>
                <a:gd name="connsiteY18" fmla="*/ 351949 h 381000"/>
                <a:gd name="connsiteX19" fmla="*/ 82391 w 85725"/>
                <a:gd name="connsiteY19" fmla="*/ 376714 h 381000"/>
                <a:gd name="connsiteX20" fmla="*/ 82391 w 85725"/>
                <a:gd name="connsiteY20" fmla="*/ 37671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725" h="381000">
                  <a:moveTo>
                    <a:pt x="82391" y="376714"/>
                  </a:moveTo>
                  <a:cubicBezTo>
                    <a:pt x="62389" y="376714"/>
                    <a:pt x="48101" y="372904"/>
                    <a:pt x="39529" y="366236"/>
                  </a:cubicBezTo>
                  <a:cubicBezTo>
                    <a:pt x="30956" y="358616"/>
                    <a:pt x="27146" y="346234"/>
                    <a:pt x="27146" y="328136"/>
                  </a:cubicBezTo>
                  <a:lnTo>
                    <a:pt x="27146" y="229076"/>
                  </a:lnTo>
                  <a:cubicBezTo>
                    <a:pt x="27146" y="212884"/>
                    <a:pt x="20479" y="204311"/>
                    <a:pt x="7144" y="204311"/>
                  </a:cubicBezTo>
                  <a:lnTo>
                    <a:pt x="7144" y="179546"/>
                  </a:lnTo>
                  <a:cubicBezTo>
                    <a:pt x="20479" y="179546"/>
                    <a:pt x="27146" y="170974"/>
                    <a:pt x="27146" y="153829"/>
                  </a:cubicBezTo>
                  <a:lnTo>
                    <a:pt x="27146" y="56674"/>
                  </a:lnTo>
                  <a:cubicBezTo>
                    <a:pt x="27146" y="38576"/>
                    <a:pt x="30956" y="25241"/>
                    <a:pt x="39529" y="17621"/>
                  </a:cubicBezTo>
                  <a:cubicBezTo>
                    <a:pt x="48101" y="10001"/>
                    <a:pt x="62389" y="7144"/>
                    <a:pt x="82391" y="7144"/>
                  </a:cubicBezTo>
                  <a:lnTo>
                    <a:pt x="82391" y="31909"/>
                  </a:lnTo>
                  <a:cubicBezTo>
                    <a:pt x="68104" y="31909"/>
                    <a:pt x="60484" y="39529"/>
                    <a:pt x="60484" y="55721"/>
                  </a:cubicBezTo>
                  <a:lnTo>
                    <a:pt x="60484" y="150971"/>
                  </a:lnTo>
                  <a:cubicBezTo>
                    <a:pt x="60484" y="172879"/>
                    <a:pt x="53816" y="186214"/>
                    <a:pt x="39529" y="191929"/>
                  </a:cubicBezTo>
                  <a:lnTo>
                    <a:pt x="39529" y="191929"/>
                  </a:lnTo>
                  <a:cubicBezTo>
                    <a:pt x="52864" y="197644"/>
                    <a:pt x="60484" y="210979"/>
                    <a:pt x="60484" y="232886"/>
                  </a:cubicBezTo>
                  <a:lnTo>
                    <a:pt x="60484" y="327184"/>
                  </a:lnTo>
                  <a:cubicBezTo>
                    <a:pt x="60484" y="335756"/>
                    <a:pt x="62389" y="342424"/>
                    <a:pt x="65246" y="346234"/>
                  </a:cubicBezTo>
                  <a:cubicBezTo>
                    <a:pt x="69056" y="350044"/>
                    <a:pt x="73819" y="351949"/>
                    <a:pt x="81439" y="351949"/>
                  </a:cubicBezTo>
                  <a:lnTo>
                    <a:pt x="82391" y="376714"/>
                  </a:lnTo>
                  <a:cubicBezTo>
                    <a:pt x="81439" y="376714"/>
                    <a:pt x="82391" y="376714"/>
                    <a:pt x="82391" y="376714"/>
                  </a:cubicBezTo>
                  <a:close/>
                </a:path>
              </a:pathLst>
            </a:custGeom>
            <a:solidFill>
              <a:srgbClr val="0078D7"/>
            </a:solid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8140BFF1-2777-41E2-B546-20105D7DD544}"/>
                </a:ext>
              </a:extLst>
            </p:cNvPr>
            <p:cNvSpPr/>
            <p:nvPr/>
          </p:nvSpPr>
          <p:spPr>
            <a:xfrm>
              <a:off x="5488405" y="4255521"/>
              <a:ext cx="69126" cy="307226"/>
            </a:xfrm>
            <a:custGeom>
              <a:avLst/>
              <a:gdLst>
                <a:gd name="connsiteX0" fmla="*/ 7144 w 85725"/>
                <a:gd name="connsiteY0" fmla="*/ 7144 h 381000"/>
                <a:gd name="connsiteX1" fmla="*/ 50006 w 85725"/>
                <a:gd name="connsiteY1" fmla="*/ 17621 h 381000"/>
                <a:gd name="connsiteX2" fmla="*/ 62389 w 85725"/>
                <a:gd name="connsiteY2" fmla="*/ 55721 h 381000"/>
                <a:gd name="connsiteX3" fmla="*/ 62389 w 85725"/>
                <a:gd name="connsiteY3" fmla="*/ 154781 h 381000"/>
                <a:gd name="connsiteX4" fmla="*/ 82391 w 85725"/>
                <a:gd name="connsiteY4" fmla="*/ 179546 h 381000"/>
                <a:gd name="connsiteX5" fmla="*/ 82391 w 85725"/>
                <a:gd name="connsiteY5" fmla="*/ 204311 h 381000"/>
                <a:gd name="connsiteX6" fmla="*/ 62389 w 85725"/>
                <a:gd name="connsiteY6" fmla="*/ 230029 h 381000"/>
                <a:gd name="connsiteX7" fmla="*/ 62389 w 85725"/>
                <a:gd name="connsiteY7" fmla="*/ 326231 h 381000"/>
                <a:gd name="connsiteX8" fmla="*/ 50006 w 85725"/>
                <a:gd name="connsiteY8" fmla="*/ 365284 h 381000"/>
                <a:gd name="connsiteX9" fmla="*/ 7144 w 85725"/>
                <a:gd name="connsiteY9" fmla="*/ 376714 h 381000"/>
                <a:gd name="connsiteX10" fmla="*/ 7144 w 85725"/>
                <a:gd name="connsiteY10" fmla="*/ 351949 h 381000"/>
                <a:gd name="connsiteX11" fmla="*/ 29051 w 85725"/>
                <a:gd name="connsiteY11" fmla="*/ 328136 h 381000"/>
                <a:gd name="connsiteX12" fmla="*/ 29051 w 85725"/>
                <a:gd name="connsiteY12" fmla="*/ 232886 h 381000"/>
                <a:gd name="connsiteX13" fmla="*/ 50006 w 85725"/>
                <a:gd name="connsiteY13" fmla="*/ 191929 h 381000"/>
                <a:gd name="connsiteX14" fmla="*/ 50006 w 85725"/>
                <a:gd name="connsiteY14" fmla="*/ 191929 h 381000"/>
                <a:gd name="connsiteX15" fmla="*/ 29051 w 85725"/>
                <a:gd name="connsiteY15" fmla="*/ 150971 h 381000"/>
                <a:gd name="connsiteX16" fmla="*/ 29051 w 85725"/>
                <a:gd name="connsiteY16" fmla="*/ 56674 h 381000"/>
                <a:gd name="connsiteX17" fmla="*/ 24289 w 85725"/>
                <a:gd name="connsiteY17" fmla="*/ 37624 h 381000"/>
                <a:gd name="connsiteX18" fmla="*/ 8096 w 85725"/>
                <a:gd name="connsiteY18" fmla="*/ 31909 h 381000"/>
                <a:gd name="connsiteX19" fmla="*/ 7144 w 85725"/>
                <a:gd name="connsiteY19" fmla="*/ 7144 h 381000"/>
                <a:gd name="connsiteX20" fmla="*/ 7144 w 85725"/>
                <a:gd name="connsiteY20"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725" h="381000">
                  <a:moveTo>
                    <a:pt x="7144" y="7144"/>
                  </a:moveTo>
                  <a:cubicBezTo>
                    <a:pt x="27146" y="7144"/>
                    <a:pt x="41434" y="10954"/>
                    <a:pt x="50006" y="17621"/>
                  </a:cubicBezTo>
                  <a:cubicBezTo>
                    <a:pt x="58579" y="25241"/>
                    <a:pt x="62389" y="37624"/>
                    <a:pt x="62389" y="55721"/>
                  </a:cubicBezTo>
                  <a:lnTo>
                    <a:pt x="62389" y="154781"/>
                  </a:lnTo>
                  <a:cubicBezTo>
                    <a:pt x="62389" y="170974"/>
                    <a:pt x="69056" y="179546"/>
                    <a:pt x="82391" y="179546"/>
                  </a:cubicBezTo>
                  <a:lnTo>
                    <a:pt x="82391" y="204311"/>
                  </a:lnTo>
                  <a:cubicBezTo>
                    <a:pt x="69056" y="204311"/>
                    <a:pt x="62389" y="212884"/>
                    <a:pt x="62389" y="230029"/>
                  </a:cubicBezTo>
                  <a:lnTo>
                    <a:pt x="62389" y="326231"/>
                  </a:lnTo>
                  <a:cubicBezTo>
                    <a:pt x="62389" y="344329"/>
                    <a:pt x="58579" y="357664"/>
                    <a:pt x="50006" y="365284"/>
                  </a:cubicBezTo>
                  <a:cubicBezTo>
                    <a:pt x="41434" y="372904"/>
                    <a:pt x="27146" y="376714"/>
                    <a:pt x="7144" y="376714"/>
                  </a:cubicBezTo>
                  <a:lnTo>
                    <a:pt x="7144" y="351949"/>
                  </a:lnTo>
                  <a:cubicBezTo>
                    <a:pt x="21431" y="351949"/>
                    <a:pt x="29051" y="344329"/>
                    <a:pt x="29051" y="328136"/>
                  </a:cubicBezTo>
                  <a:lnTo>
                    <a:pt x="29051" y="232886"/>
                  </a:lnTo>
                  <a:cubicBezTo>
                    <a:pt x="29051" y="210979"/>
                    <a:pt x="35719" y="197644"/>
                    <a:pt x="50006" y="191929"/>
                  </a:cubicBezTo>
                  <a:lnTo>
                    <a:pt x="50006" y="191929"/>
                  </a:lnTo>
                  <a:cubicBezTo>
                    <a:pt x="36671" y="186214"/>
                    <a:pt x="29051" y="172879"/>
                    <a:pt x="29051" y="150971"/>
                  </a:cubicBezTo>
                  <a:lnTo>
                    <a:pt x="29051" y="56674"/>
                  </a:lnTo>
                  <a:cubicBezTo>
                    <a:pt x="29051" y="48101"/>
                    <a:pt x="27146" y="41434"/>
                    <a:pt x="24289" y="37624"/>
                  </a:cubicBezTo>
                  <a:cubicBezTo>
                    <a:pt x="20479" y="33814"/>
                    <a:pt x="15716" y="31909"/>
                    <a:pt x="8096" y="31909"/>
                  </a:cubicBezTo>
                  <a:lnTo>
                    <a:pt x="7144" y="7144"/>
                  </a:lnTo>
                  <a:lnTo>
                    <a:pt x="7144" y="7144"/>
                  </a:lnTo>
                  <a:close/>
                </a:path>
              </a:pathLst>
            </a:custGeom>
            <a:solidFill>
              <a:srgbClr val="0078D7"/>
            </a:solidFill>
            <a:ln w="9525" cap="flat">
              <a:noFill/>
              <a:prstDash val="solid"/>
              <a:miter/>
            </a:ln>
          </p:spPr>
          <p:txBody>
            <a:bodyPr rtlCol="0" anchor="ctr"/>
            <a:lstStyle/>
            <a:p>
              <a:endParaRPr lang="en-US"/>
            </a:p>
          </p:txBody>
        </p:sp>
      </p:grpSp>
      <p:sp>
        <p:nvSpPr>
          <p:cNvPr id="207" name="TextBox 206">
            <a:extLst>
              <a:ext uri="{FF2B5EF4-FFF2-40B4-BE49-F238E27FC236}">
                <a16:creationId xmlns:a16="http://schemas.microsoft.com/office/drawing/2014/main" id="{5623BE47-0940-424F-8C00-CE8A760CE220}"/>
              </a:ext>
            </a:extLst>
          </p:cNvPr>
          <p:cNvSpPr txBox="1"/>
          <p:nvPr/>
        </p:nvSpPr>
        <p:spPr>
          <a:xfrm>
            <a:off x="10516757" y="3660366"/>
            <a:ext cx="112467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Monitoring </a:t>
            </a:r>
            <a:br>
              <a:rPr lang="en-US" sz="1200" dirty="0">
                <a:solidFill>
                  <a:srgbClr val="797979"/>
                </a:solidFill>
                <a:latin typeface="Segoe UI" panose="020B0502040204020203" pitchFamily="34" charset="0"/>
                <a:cs typeface="Segoe UI" panose="020B0502040204020203" pitchFamily="34" charset="0"/>
              </a:rPr>
            </a:br>
            <a:r>
              <a:rPr lang="en-US" sz="1200" spc="-30" dirty="0">
                <a:solidFill>
                  <a:srgbClr val="797979"/>
                </a:solidFill>
                <a:latin typeface="Segoe UI" panose="020B0502040204020203" pitchFamily="34" charset="0"/>
                <a:cs typeface="Segoe UI" panose="020B0502040204020203" pitchFamily="34" charset="0"/>
              </a:rPr>
              <a:t>and diagnostic</a:t>
            </a:r>
          </a:p>
        </p:txBody>
      </p:sp>
      <p:grpSp>
        <p:nvGrpSpPr>
          <p:cNvPr id="208" name="Group 207">
            <a:extLst>
              <a:ext uri="{FF2B5EF4-FFF2-40B4-BE49-F238E27FC236}">
                <a16:creationId xmlns:a16="http://schemas.microsoft.com/office/drawing/2014/main" id="{A7B89FA1-132B-40E8-81CD-1251A0165A92}"/>
              </a:ext>
            </a:extLst>
          </p:cNvPr>
          <p:cNvGrpSpPr>
            <a:grpSpLocks noChangeAspect="1"/>
          </p:cNvGrpSpPr>
          <p:nvPr/>
        </p:nvGrpSpPr>
        <p:grpSpPr>
          <a:xfrm>
            <a:off x="10916437" y="3318976"/>
            <a:ext cx="325314" cy="295924"/>
            <a:chOff x="4048125" y="3987800"/>
            <a:chExt cx="773113" cy="703263"/>
          </a:xfrm>
          <a:solidFill>
            <a:srgbClr val="0078D7"/>
          </a:solidFill>
        </p:grpSpPr>
        <p:sp>
          <p:nvSpPr>
            <p:cNvPr id="209" name="Freeform 20">
              <a:extLst>
                <a:ext uri="{FF2B5EF4-FFF2-40B4-BE49-F238E27FC236}">
                  <a16:creationId xmlns:a16="http://schemas.microsoft.com/office/drawing/2014/main" id="{14AD2E1D-4477-42D4-A33C-70DAA553E304}"/>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210" name="Freeform 21">
              <a:extLst>
                <a:ext uri="{FF2B5EF4-FFF2-40B4-BE49-F238E27FC236}">
                  <a16:creationId xmlns:a16="http://schemas.microsoft.com/office/drawing/2014/main" id="{79C588B4-7D4B-4DF1-9BF0-98FA4C6E653D}"/>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211" name="Freeform 22">
              <a:extLst>
                <a:ext uri="{FF2B5EF4-FFF2-40B4-BE49-F238E27FC236}">
                  <a16:creationId xmlns:a16="http://schemas.microsoft.com/office/drawing/2014/main" id="{ECA43DAB-CA25-48D3-953E-EB44ECAB2475}"/>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212" name="Rectangle 23">
              <a:extLst>
                <a:ext uri="{FF2B5EF4-FFF2-40B4-BE49-F238E27FC236}">
                  <a16:creationId xmlns:a16="http://schemas.microsoft.com/office/drawing/2014/main" id="{94056EC1-4843-47DB-956B-6799D68C50D2}"/>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grpSp>
      <p:sp>
        <p:nvSpPr>
          <p:cNvPr id="213" name="TextBox 212">
            <a:extLst>
              <a:ext uri="{FF2B5EF4-FFF2-40B4-BE49-F238E27FC236}">
                <a16:creationId xmlns:a16="http://schemas.microsoft.com/office/drawing/2014/main" id="{74A4E25C-7EBE-4F50-A1C8-EB179C9C8E00}"/>
              </a:ext>
            </a:extLst>
          </p:cNvPr>
          <p:cNvSpPr txBox="1"/>
          <p:nvPr/>
        </p:nvSpPr>
        <p:spPr>
          <a:xfrm>
            <a:off x="9705534" y="3660366"/>
            <a:ext cx="936023"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A/B testing</a:t>
            </a:r>
          </a:p>
        </p:txBody>
      </p:sp>
      <p:sp>
        <p:nvSpPr>
          <p:cNvPr id="214" name="Rectangle 213">
            <a:extLst>
              <a:ext uri="{FF2B5EF4-FFF2-40B4-BE49-F238E27FC236}">
                <a16:creationId xmlns:a16="http://schemas.microsoft.com/office/drawing/2014/main" id="{8718FBC5-6043-4190-B18D-436B64523B55}"/>
              </a:ext>
            </a:extLst>
          </p:cNvPr>
          <p:cNvSpPr/>
          <p:nvPr/>
        </p:nvSpPr>
        <p:spPr>
          <a:xfrm>
            <a:off x="9831268" y="5707612"/>
            <a:ext cx="678391"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dirty="0">
                <a:solidFill>
                  <a:srgbClr val="797979"/>
                </a:solidFill>
                <a:latin typeface="Segoe UI" panose="020B0502040204020203" pitchFamily="34" charset="0"/>
                <a:cs typeface="Segoe UI" panose="020B0502040204020203" pitchFamily="34" charset="0"/>
              </a:rPr>
              <a:t>Offline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sync</a:t>
            </a:r>
          </a:p>
        </p:txBody>
      </p:sp>
      <p:sp>
        <p:nvSpPr>
          <p:cNvPr id="215" name="Rectangle 214">
            <a:extLst>
              <a:ext uri="{FF2B5EF4-FFF2-40B4-BE49-F238E27FC236}">
                <a16:creationId xmlns:a16="http://schemas.microsoft.com/office/drawing/2014/main" id="{6E2F4180-0384-4A63-AAF0-21287E043A84}"/>
              </a:ext>
            </a:extLst>
          </p:cNvPr>
          <p:cNvSpPr/>
          <p:nvPr/>
        </p:nvSpPr>
        <p:spPr>
          <a:xfrm>
            <a:off x="10570782" y="5707612"/>
            <a:ext cx="1016625"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a:solidFill>
                  <a:srgbClr val="797979"/>
                </a:solidFill>
                <a:latin typeface="Segoe UI" panose="020B0502040204020203" pitchFamily="34" charset="0"/>
                <a:cs typeface="Segoe UI" panose="020B0502040204020203" pitchFamily="34" charset="0"/>
              </a:rPr>
              <a:t>Push </a:t>
            </a:r>
            <a:br>
              <a:rPr lang="en-US" sz="1200" kern="0">
                <a:solidFill>
                  <a:srgbClr val="797979"/>
                </a:solidFill>
                <a:latin typeface="Segoe UI" panose="020B0502040204020203" pitchFamily="34" charset="0"/>
                <a:cs typeface="Segoe UI" panose="020B0502040204020203" pitchFamily="34" charset="0"/>
              </a:rPr>
            </a:br>
            <a:r>
              <a:rPr lang="en-US" sz="1200" kern="0">
                <a:solidFill>
                  <a:srgbClr val="797979"/>
                </a:solidFill>
                <a:latin typeface="Segoe UI" panose="020B0502040204020203" pitchFamily="34" charset="0"/>
                <a:cs typeface="Segoe UI" panose="020B0502040204020203" pitchFamily="34" charset="0"/>
              </a:rPr>
              <a:t>notifications</a:t>
            </a:r>
          </a:p>
        </p:txBody>
      </p:sp>
      <p:sp>
        <p:nvSpPr>
          <p:cNvPr id="216" name="TextBox 215">
            <a:extLst>
              <a:ext uri="{FF2B5EF4-FFF2-40B4-BE49-F238E27FC236}">
                <a16:creationId xmlns:a16="http://schemas.microsoft.com/office/drawing/2014/main" id="{493D8EAB-DE3C-4230-8263-063A1B91387D}"/>
              </a:ext>
            </a:extLst>
          </p:cNvPr>
          <p:cNvSpPr txBox="1"/>
          <p:nvPr/>
        </p:nvSpPr>
        <p:spPr>
          <a:xfrm>
            <a:off x="9744211" y="4733595"/>
            <a:ext cx="498404"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WAF</a:t>
            </a:r>
          </a:p>
        </p:txBody>
      </p:sp>
      <p:sp>
        <p:nvSpPr>
          <p:cNvPr id="217" name="TextBox 216">
            <a:extLst>
              <a:ext uri="{FF2B5EF4-FFF2-40B4-BE49-F238E27FC236}">
                <a16:creationId xmlns:a16="http://schemas.microsoft.com/office/drawing/2014/main" id="{0250CD1B-5CD8-4B0B-BE56-57C1A4063BF1}"/>
              </a:ext>
            </a:extLst>
          </p:cNvPr>
          <p:cNvSpPr txBox="1"/>
          <p:nvPr/>
        </p:nvSpPr>
        <p:spPr>
          <a:xfrm>
            <a:off x="10255045" y="4719723"/>
            <a:ext cx="1124672"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App Service Environment</a:t>
            </a:r>
          </a:p>
        </p:txBody>
      </p:sp>
      <p:sp>
        <p:nvSpPr>
          <p:cNvPr id="219" name="TextBox 218">
            <a:extLst>
              <a:ext uri="{FF2B5EF4-FFF2-40B4-BE49-F238E27FC236}">
                <a16:creationId xmlns:a16="http://schemas.microsoft.com/office/drawing/2014/main" id="{D7EBDCE6-1807-4420-89DA-31AC33CCB6BE}"/>
              </a:ext>
            </a:extLst>
          </p:cNvPr>
          <p:cNvSpPr txBox="1"/>
          <p:nvPr/>
        </p:nvSpPr>
        <p:spPr>
          <a:xfrm>
            <a:off x="9778838" y="2704512"/>
            <a:ext cx="78941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err="1">
                <a:solidFill>
                  <a:srgbClr val="797979"/>
                </a:solidFill>
                <a:latin typeface="Segoe UI" panose="020B0502040204020203" pitchFamily="34" charset="0"/>
                <a:cs typeface="Segoe UI" panose="020B0502040204020203" pitchFamily="34" charset="0"/>
              </a:rPr>
              <a:t>Redis</a:t>
            </a:r>
            <a:r>
              <a:rPr lang="en-US" sz="1200" dirty="0">
                <a:solidFill>
                  <a:srgbClr val="797979"/>
                </a:solidFill>
                <a:latin typeface="Segoe UI" panose="020B0502040204020203" pitchFamily="34" charset="0"/>
                <a:cs typeface="Segoe UI" panose="020B0502040204020203" pitchFamily="34" charset="0"/>
              </a:rPr>
              <a:t> cache</a:t>
            </a:r>
          </a:p>
        </p:txBody>
      </p:sp>
      <p:sp>
        <p:nvSpPr>
          <p:cNvPr id="220" name="TextBox 219">
            <a:extLst>
              <a:ext uri="{FF2B5EF4-FFF2-40B4-BE49-F238E27FC236}">
                <a16:creationId xmlns:a16="http://schemas.microsoft.com/office/drawing/2014/main" id="{ED16C636-CF8B-4382-A2E6-2D7569CEB47D}"/>
              </a:ext>
            </a:extLst>
          </p:cNvPr>
          <p:cNvSpPr txBox="1"/>
          <p:nvPr/>
        </p:nvSpPr>
        <p:spPr>
          <a:xfrm>
            <a:off x="10524081" y="2704512"/>
            <a:ext cx="995726"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Auto scale on demand</a:t>
            </a:r>
          </a:p>
        </p:txBody>
      </p:sp>
      <p:sp>
        <p:nvSpPr>
          <p:cNvPr id="222" name="Freeform 82">
            <a:extLst>
              <a:ext uri="{FF2B5EF4-FFF2-40B4-BE49-F238E27FC236}">
                <a16:creationId xmlns:a16="http://schemas.microsoft.com/office/drawing/2014/main" id="{43813DE4-9E96-4EB7-84A8-753331CC2329}"/>
              </a:ext>
            </a:extLst>
          </p:cNvPr>
          <p:cNvSpPr>
            <a:spLocks noChangeAspect="1" noEditPoints="1"/>
          </p:cNvSpPr>
          <p:nvPr/>
        </p:nvSpPr>
        <p:spPr bwMode="auto">
          <a:xfrm>
            <a:off x="10875993" y="2409904"/>
            <a:ext cx="291902" cy="250046"/>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0078D7"/>
          </a:solidFill>
          <a:ln>
            <a:noFill/>
          </a:ln>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223" name="Freeform: Shape 222">
            <a:extLst>
              <a:ext uri="{FF2B5EF4-FFF2-40B4-BE49-F238E27FC236}">
                <a16:creationId xmlns:a16="http://schemas.microsoft.com/office/drawing/2014/main" id="{64E45A1C-853D-4181-B99E-4222CE37DFF7}"/>
              </a:ext>
            </a:extLst>
          </p:cNvPr>
          <p:cNvSpPr/>
          <p:nvPr/>
        </p:nvSpPr>
        <p:spPr>
          <a:xfrm>
            <a:off x="10007777" y="3296112"/>
            <a:ext cx="331536" cy="331070"/>
          </a:xfrm>
          <a:custGeom>
            <a:avLst/>
            <a:gdLst>
              <a:gd name="connsiteX0" fmla="*/ 2536032 w 3768762"/>
              <a:gd name="connsiteY0" fmla="*/ 1846832 h 3763472"/>
              <a:gd name="connsiteX1" fmla="*/ 2674889 w 3768762"/>
              <a:gd name="connsiteY1" fmla="*/ 1846832 h 3763472"/>
              <a:gd name="connsiteX2" fmla="*/ 2924346 w 3768762"/>
              <a:gd name="connsiteY2" fmla="*/ 2026861 h 3763472"/>
              <a:gd name="connsiteX3" fmla="*/ 2865816 w 3768762"/>
              <a:gd name="connsiteY3" fmla="*/ 2163700 h 3763472"/>
              <a:gd name="connsiteX4" fmla="*/ 2699916 w 3768762"/>
              <a:gd name="connsiteY4" fmla="*/ 2213349 h 3763472"/>
              <a:gd name="connsiteX5" fmla="*/ 2536032 w 3768762"/>
              <a:gd name="connsiteY5" fmla="*/ 2213349 h 3763472"/>
              <a:gd name="connsiteX6" fmla="*/ 1051588 w 3768762"/>
              <a:gd name="connsiteY6" fmla="*/ 1381015 h 3763472"/>
              <a:gd name="connsiteX7" fmla="*/ 1054817 w 3768762"/>
              <a:gd name="connsiteY7" fmla="*/ 1381015 h 3763472"/>
              <a:gd name="connsiteX8" fmla="*/ 1070156 w 3768762"/>
              <a:gd name="connsiteY8" fmla="*/ 1453673 h 3763472"/>
              <a:gd name="connsiteX9" fmla="*/ 1230809 w 3768762"/>
              <a:gd name="connsiteY9" fmla="*/ 1915452 h 3763472"/>
              <a:gd name="connsiteX10" fmla="*/ 876402 w 3768762"/>
              <a:gd name="connsiteY10" fmla="*/ 1915452 h 3763472"/>
              <a:gd name="connsiteX11" fmla="*/ 1035441 w 3768762"/>
              <a:gd name="connsiteY11" fmla="*/ 1453673 h 3763472"/>
              <a:gd name="connsiteX12" fmla="*/ 1051588 w 3768762"/>
              <a:gd name="connsiteY12" fmla="*/ 1381015 h 3763472"/>
              <a:gd name="connsiteX13" fmla="*/ 2536032 w 3768762"/>
              <a:gd name="connsiteY13" fmla="*/ 1363255 h 3763472"/>
              <a:gd name="connsiteX14" fmla="*/ 2675696 w 3768762"/>
              <a:gd name="connsiteY14" fmla="*/ 1363255 h 3763472"/>
              <a:gd name="connsiteX15" fmla="*/ 2874294 w 3768762"/>
              <a:gd name="connsiteY15" fmla="*/ 1511799 h 3763472"/>
              <a:gd name="connsiteX16" fmla="*/ 2817378 w 3768762"/>
              <a:gd name="connsiteY16" fmla="*/ 1645408 h 3763472"/>
              <a:gd name="connsiteX17" fmla="*/ 2660357 w 3768762"/>
              <a:gd name="connsiteY17" fmla="*/ 1692636 h 3763472"/>
              <a:gd name="connsiteX18" fmla="*/ 2536032 w 3768762"/>
              <a:gd name="connsiteY18" fmla="*/ 1692636 h 3763472"/>
              <a:gd name="connsiteX19" fmla="*/ 2344701 w 3768762"/>
              <a:gd name="connsiteY19" fmla="*/ 1209059 h 3763472"/>
              <a:gd name="connsiteX20" fmla="*/ 2344701 w 3768762"/>
              <a:gd name="connsiteY20" fmla="*/ 2366737 h 3763472"/>
              <a:gd name="connsiteX21" fmla="*/ 2716062 w 3768762"/>
              <a:gd name="connsiteY21" fmla="*/ 2366737 h 3763472"/>
              <a:gd name="connsiteX22" fmla="*/ 3011535 w 3768762"/>
              <a:gd name="connsiteY22" fmla="*/ 2274704 h 3763472"/>
              <a:gd name="connsiteX23" fmla="*/ 3128595 w 3768762"/>
              <a:gd name="connsiteY23" fmla="*/ 2034126 h 3763472"/>
              <a:gd name="connsiteX24" fmla="*/ 3057149 w 3768762"/>
              <a:gd name="connsiteY24" fmla="*/ 1839969 h 3763472"/>
              <a:gd name="connsiteX25" fmla="*/ 2866220 w 3768762"/>
              <a:gd name="connsiteY25" fmla="*/ 1751570 h 3763472"/>
              <a:gd name="connsiteX26" fmla="*/ 2866220 w 3768762"/>
              <a:gd name="connsiteY26" fmla="*/ 1748340 h 3763472"/>
              <a:gd name="connsiteX27" fmla="*/ 3020416 w 3768762"/>
              <a:gd name="connsiteY27" fmla="*/ 1645005 h 3763472"/>
              <a:gd name="connsiteX28" fmla="*/ 3076120 w 3768762"/>
              <a:gd name="connsiteY28" fmla="*/ 1473856 h 3763472"/>
              <a:gd name="connsiteX29" fmla="*/ 2978033 w 3768762"/>
              <a:gd name="connsiteY29" fmla="*/ 1282524 h 3763472"/>
              <a:gd name="connsiteX30" fmla="*/ 2712026 w 3768762"/>
              <a:gd name="connsiteY30" fmla="*/ 1209059 h 3763472"/>
              <a:gd name="connsiteX31" fmla="*/ 949867 w 3768762"/>
              <a:gd name="connsiteY31" fmla="*/ 1209059 h 3763472"/>
              <a:gd name="connsiteX32" fmla="*/ 516343 w 3768762"/>
              <a:gd name="connsiteY32" fmla="*/ 2366737 h 3763472"/>
              <a:gd name="connsiteX33" fmla="*/ 726243 w 3768762"/>
              <a:gd name="connsiteY33" fmla="*/ 2366737 h 3763472"/>
              <a:gd name="connsiteX34" fmla="*/ 826350 w 3768762"/>
              <a:gd name="connsiteY34" fmla="*/ 2072071 h 3763472"/>
              <a:gd name="connsiteX35" fmla="*/ 1281670 w 3768762"/>
              <a:gd name="connsiteY35" fmla="*/ 2072071 h 3763472"/>
              <a:gd name="connsiteX36" fmla="*/ 1385813 w 3768762"/>
              <a:gd name="connsiteY36" fmla="*/ 2366737 h 3763472"/>
              <a:gd name="connsiteX37" fmla="*/ 1596519 w 3768762"/>
              <a:gd name="connsiteY37" fmla="*/ 2366737 h 3763472"/>
              <a:gd name="connsiteX38" fmla="*/ 1166225 w 3768762"/>
              <a:gd name="connsiteY38" fmla="*/ 1209059 h 3763472"/>
              <a:gd name="connsiteX39" fmla="*/ 1831993 w 3768762"/>
              <a:gd name="connsiteY39" fmla="*/ 1 h 3763472"/>
              <a:gd name="connsiteX40" fmla="*/ 1831993 w 3768762"/>
              <a:gd name="connsiteY40" fmla="*/ 3763472 h 3763472"/>
              <a:gd name="connsiteX41" fmla="*/ 1691714 w 3768762"/>
              <a:gd name="connsiteY41" fmla="*/ 3756388 h 3763472"/>
              <a:gd name="connsiteX42" fmla="*/ 0 w 3768762"/>
              <a:gd name="connsiteY42" fmla="*/ 1881736 h 3763472"/>
              <a:gd name="connsiteX43" fmla="*/ 1691714 w 3768762"/>
              <a:gd name="connsiteY43" fmla="*/ 7084 h 3763472"/>
              <a:gd name="connsiteX44" fmla="*/ 1936768 w 3768762"/>
              <a:gd name="connsiteY44" fmla="*/ 0 h 3763472"/>
              <a:gd name="connsiteX45" fmla="*/ 2077048 w 3768762"/>
              <a:gd name="connsiteY45" fmla="*/ 7084 h 3763472"/>
              <a:gd name="connsiteX46" fmla="*/ 3768762 w 3768762"/>
              <a:gd name="connsiteY46" fmla="*/ 1881736 h 3763472"/>
              <a:gd name="connsiteX47" fmla="*/ 2077048 w 3768762"/>
              <a:gd name="connsiteY47" fmla="*/ 3756388 h 3763472"/>
              <a:gd name="connsiteX48" fmla="*/ 1936768 w 3768762"/>
              <a:gd name="connsiteY48" fmla="*/ 3763472 h 376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3768762" h="3763472">
                <a:moveTo>
                  <a:pt x="2536032" y="1846832"/>
                </a:moveTo>
                <a:lnTo>
                  <a:pt x="2674889" y="1846832"/>
                </a:lnTo>
                <a:cubicBezTo>
                  <a:pt x="2841194" y="1846832"/>
                  <a:pt x="2924346" y="1906841"/>
                  <a:pt x="2924346" y="2026861"/>
                </a:cubicBezTo>
                <a:cubicBezTo>
                  <a:pt x="2924346" y="2084987"/>
                  <a:pt x="2904837" y="2130600"/>
                  <a:pt x="2865816" y="2163700"/>
                </a:cubicBezTo>
                <a:cubicBezTo>
                  <a:pt x="2826797" y="2196800"/>
                  <a:pt x="2771497" y="2213349"/>
                  <a:pt x="2699916" y="2213349"/>
                </a:cubicBezTo>
                <a:lnTo>
                  <a:pt x="2536032" y="2213349"/>
                </a:lnTo>
                <a:close/>
                <a:moveTo>
                  <a:pt x="1051588" y="1381015"/>
                </a:moveTo>
                <a:lnTo>
                  <a:pt x="1054817" y="1381015"/>
                </a:lnTo>
                <a:cubicBezTo>
                  <a:pt x="1060199" y="1414385"/>
                  <a:pt x="1065312" y="1438603"/>
                  <a:pt x="1070156" y="1453673"/>
                </a:cubicBezTo>
                <a:lnTo>
                  <a:pt x="1230809" y="1915452"/>
                </a:lnTo>
                <a:lnTo>
                  <a:pt x="876402" y="1915452"/>
                </a:lnTo>
                <a:lnTo>
                  <a:pt x="1035441" y="1453673"/>
                </a:lnTo>
                <a:cubicBezTo>
                  <a:pt x="1041361" y="1435912"/>
                  <a:pt x="1046744" y="1411694"/>
                  <a:pt x="1051588" y="1381015"/>
                </a:cubicBezTo>
                <a:close/>
                <a:moveTo>
                  <a:pt x="2536032" y="1363255"/>
                </a:moveTo>
                <a:lnTo>
                  <a:pt x="2675696" y="1363255"/>
                </a:lnTo>
                <a:cubicBezTo>
                  <a:pt x="2808094" y="1363255"/>
                  <a:pt x="2874294" y="1412769"/>
                  <a:pt x="2874294" y="1511799"/>
                </a:cubicBezTo>
                <a:cubicBezTo>
                  <a:pt x="2874294" y="1569387"/>
                  <a:pt x="2855322" y="1613924"/>
                  <a:pt x="2817378" y="1645408"/>
                </a:cubicBezTo>
                <a:cubicBezTo>
                  <a:pt x="2779435" y="1676893"/>
                  <a:pt x="2727095" y="1692636"/>
                  <a:pt x="2660357" y="1692636"/>
                </a:cubicBezTo>
                <a:lnTo>
                  <a:pt x="2536032" y="1692636"/>
                </a:lnTo>
                <a:close/>
                <a:moveTo>
                  <a:pt x="2344701" y="1209059"/>
                </a:moveTo>
                <a:lnTo>
                  <a:pt x="2344701" y="2366737"/>
                </a:lnTo>
                <a:lnTo>
                  <a:pt x="2716062" y="2366737"/>
                </a:lnTo>
                <a:cubicBezTo>
                  <a:pt x="2835005" y="2366737"/>
                  <a:pt x="2933496" y="2336060"/>
                  <a:pt x="3011535" y="2274704"/>
                </a:cubicBezTo>
                <a:cubicBezTo>
                  <a:pt x="3089576" y="2213349"/>
                  <a:pt x="3128595" y="2133156"/>
                  <a:pt x="3128595" y="2034126"/>
                </a:cubicBezTo>
                <a:cubicBezTo>
                  <a:pt x="3128595" y="1954473"/>
                  <a:pt x="3104779" y="1889753"/>
                  <a:pt x="3057149" y="1839969"/>
                </a:cubicBezTo>
                <a:cubicBezTo>
                  <a:pt x="3009517" y="1790185"/>
                  <a:pt x="2945875" y="1760718"/>
                  <a:pt x="2866220" y="1751570"/>
                </a:cubicBezTo>
                <a:lnTo>
                  <a:pt x="2866220" y="1748340"/>
                </a:lnTo>
                <a:cubicBezTo>
                  <a:pt x="2931882" y="1727889"/>
                  <a:pt x="2983280" y="1693444"/>
                  <a:pt x="3020416" y="1645005"/>
                </a:cubicBezTo>
                <a:cubicBezTo>
                  <a:pt x="3057552" y="1596567"/>
                  <a:pt x="3076120" y="1539517"/>
                  <a:pt x="3076120" y="1473856"/>
                </a:cubicBezTo>
                <a:cubicBezTo>
                  <a:pt x="3076120" y="1395278"/>
                  <a:pt x="3043424" y="1331501"/>
                  <a:pt x="2978033" y="1282524"/>
                </a:cubicBezTo>
                <a:cubicBezTo>
                  <a:pt x="2912640" y="1233548"/>
                  <a:pt x="2823972" y="1209059"/>
                  <a:pt x="2712026" y="1209059"/>
                </a:cubicBezTo>
                <a:close/>
                <a:moveTo>
                  <a:pt x="949867" y="1209059"/>
                </a:moveTo>
                <a:lnTo>
                  <a:pt x="516343" y="2366737"/>
                </a:lnTo>
                <a:lnTo>
                  <a:pt x="726243" y="2366737"/>
                </a:lnTo>
                <a:lnTo>
                  <a:pt x="826350" y="2072071"/>
                </a:lnTo>
                <a:lnTo>
                  <a:pt x="1281670" y="2072071"/>
                </a:lnTo>
                <a:lnTo>
                  <a:pt x="1385813" y="2366737"/>
                </a:lnTo>
                <a:lnTo>
                  <a:pt x="1596519" y="2366737"/>
                </a:lnTo>
                <a:lnTo>
                  <a:pt x="1166225" y="1209059"/>
                </a:lnTo>
                <a:close/>
                <a:moveTo>
                  <a:pt x="1831993" y="1"/>
                </a:moveTo>
                <a:lnTo>
                  <a:pt x="1831993" y="3763472"/>
                </a:lnTo>
                <a:lnTo>
                  <a:pt x="1691714" y="3756388"/>
                </a:lnTo>
                <a:cubicBezTo>
                  <a:pt x="741504" y="3659889"/>
                  <a:pt x="0" y="2857407"/>
                  <a:pt x="0" y="1881736"/>
                </a:cubicBezTo>
                <a:cubicBezTo>
                  <a:pt x="0" y="906066"/>
                  <a:pt x="741504" y="103583"/>
                  <a:pt x="1691714" y="7084"/>
                </a:cubicBezTo>
                <a:close/>
                <a:moveTo>
                  <a:pt x="1936768" y="0"/>
                </a:moveTo>
                <a:lnTo>
                  <a:pt x="2077048" y="7084"/>
                </a:lnTo>
                <a:cubicBezTo>
                  <a:pt x="3027259" y="103583"/>
                  <a:pt x="3768762" y="906066"/>
                  <a:pt x="3768762" y="1881736"/>
                </a:cubicBezTo>
                <a:cubicBezTo>
                  <a:pt x="3768762" y="2857407"/>
                  <a:pt x="3027259" y="3659889"/>
                  <a:pt x="2077048" y="3756388"/>
                </a:cubicBezTo>
                <a:lnTo>
                  <a:pt x="1936768" y="3763472"/>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9" name="Group 248">
            <a:extLst>
              <a:ext uri="{FF2B5EF4-FFF2-40B4-BE49-F238E27FC236}">
                <a16:creationId xmlns:a16="http://schemas.microsoft.com/office/drawing/2014/main" id="{2B6E7B5A-18AC-4F68-8701-DD02D55413EA}"/>
              </a:ext>
            </a:extLst>
          </p:cNvPr>
          <p:cNvGrpSpPr/>
          <p:nvPr/>
        </p:nvGrpSpPr>
        <p:grpSpPr>
          <a:xfrm>
            <a:off x="10924858" y="5357497"/>
            <a:ext cx="307022" cy="307022"/>
            <a:chOff x="10896600" y="5329239"/>
            <a:chExt cx="363538" cy="363538"/>
          </a:xfrm>
        </p:grpSpPr>
        <p:sp>
          <p:nvSpPr>
            <p:cNvPr id="250" name="Freeform 33">
              <a:extLst>
                <a:ext uri="{FF2B5EF4-FFF2-40B4-BE49-F238E27FC236}">
                  <a16:creationId xmlns:a16="http://schemas.microsoft.com/office/drawing/2014/main" id="{B4B03B1B-C643-4DC5-9FE4-4A48B05100CB}"/>
                </a:ext>
              </a:extLst>
            </p:cNvPr>
            <p:cNvSpPr>
              <a:spLocks/>
            </p:cNvSpPr>
            <p:nvPr/>
          </p:nvSpPr>
          <p:spPr bwMode="auto">
            <a:xfrm>
              <a:off x="10896600" y="5329239"/>
              <a:ext cx="363538" cy="363538"/>
            </a:xfrm>
            <a:custGeom>
              <a:avLst/>
              <a:gdLst>
                <a:gd name="T0" fmla="*/ 55 w 200"/>
                <a:gd name="T1" fmla="*/ 111 h 200"/>
                <a:gd name="T2" fmla="*/ 55 w 200"/>
                <a:gd name="T3" fmla="*/ 133 h 200"/>
                <a:gd name="T4" fmla="*/ 4 w 200"/>
                <a:gd name="T5" fmla="*/ 90 h 200"/>
                <a:gd name="T6" fmla="*/ 200 w 200"/>
                <a:gd name="T7" fmla="*/ 90 h 200"/>
                <a:gd name="T8" fmla="*/ 200 w 200"/>
                <a:gd name="T9" fmla="*/ 25 h 200"/>
                <a:gd name="T10" fmla="*/ 174 w 200"/>
                <a:gd name="T11" fmla="*/ 0 h 200"/>
                <a:gd name="T12" fmla="*/ 25 w 200"/>
                <a:gd name="T13" fmla="*/ 0 h 200"/>
                <a:gd name="T14" fmla="*/ 0 w 200"/>
                <a:gd name="T15" fmla="*/ 24 h 200"/>
                <a:gd name="T16" fmla="*/ 0 w 200"/>
                <a:gd name="T17" fmla="*/ 47 h 200"/>
                <a:gd name="T18" fmla="*/ 146 w 200"/>
                <a:gd name="T19" fmla="*/ 47 h 200"/>
                <a:gd name="T20" fmla="*/ 146 w 200"/>
                <a:gd name="T21" fmla="*/ 26 h 200"/>
                <a:gd name="T22" fmla="*/ 197 w 200"/>
                <a:gd name="T23" fmla="*/ 69 h 200"/>
                <a:gd name="T24" fmla="*/ 0 w 200"/>
                <a:gd name="T25" fmla="*/ 69 h 200"/>
                <a:gd name="T26" fmla="*/ 0 w 200"/>
                <a:gd name="T27" fmla="*/ 128 h 200"/>
                <a:gd name="T28" fmla="*/ 25 w 200"/>
                <a:gd name="T29" fmla="*/ 156 h 200"/>
                <a:gd name="T30" fmla="*/ 79 w 200"/>
                <a:gd name="T31" fmla="*/ 156 h 200"/>
                <a:gd name="T32" fmla="*/ 123 w 200"/>
                <a:gd name="T33" fmla="*/ 200 h 200"/>
                <a:gd name="T34" fmla="*/ 123 w 200"/>
                <a:gd name="T35" fmla="*/ 156 h 200"/>
                <a:gd name="T36" fmla="*/ 173 w 200"/>
                <a:gd name="T37" fmla="*/ 156 h 200"/>
                <a:gd name="T38" fmla="*/ 200 w 200"/>
                <a:gd name="T39" fmla="*/ 130 h 200"/>
                <a:gd name="T40" fmla="*/ 200 w 200"/>
                <a:gd name="T41" fmla="*/ 111 h 200"/>
                <a:gd name="T42" fmla="*/ 55 w 200"/>
                <a:gd name="T43" fmla="*/ 111 h 200"/>
                <a:gd name="T44" fmla="*/ 55 w 200"/>
                <a:gd name="T45"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200">
                  <a:moveTo>
                    <a:pt x="55" y="111"/>
                  </a:moveTo>
                  <a:cubicBezTo>
                    <a:pt x="55" y="133"/>
                    <a:pt x="55" y="133"/>
                    <a:pt x="55" y="133"/>
                  </a:cubicBezTo>
                  <a:cubicBezTo>
                    <a:pt x="4" y="90"/>
                    <a:pt x="4" y="90"/>
                    <a:pt x="4" y="90"/>
                  </a:cubicBezTo>
                  <a:cubicBezTo>
                    <a:pt x="200" y="90"/>
                    <a:pt x="200" y="90"/>
                    <a:pt x="200" y="90"/>
                  </a:cubicBezTo>
                  <a:cubicBezTo>
                    <a:pt x="200" y="25"/>
                    <a:pt x="200" y="25"/>
                    <a:pt x="200" y="25"/>
                  </a:cubicBezTo>
                  <a:cubicBezTo>
                    <a:pt x="200" y="10"/>
                    <a:pt x="188" y="0"/>
                    <a:pt x="174" y="0"/>
                  </a:cubicBezTo>
                  <a:cubicBezTo>
                    <a:pt x="25" y="0"/>
                    <a:pt x="25" y="0"/>
                    <a:pt x="25" y="0"/>
                  </a:cubicBezTo>
                  <a:cubicBezTo>
                    <a:pt x="10" y="0"/>
                    <a:pt x="0" y="9"/>
                    <a:pt x="0" y="24"/>
                  </a:cubicBezTo>
                  <a:cubicBezTo>
                    <a:pt x="0" y="47"/>
                    <a:pt x="0" y="47"/>
                    <a:pt x="0" y="47"/>
                  </a:cubicBezTo>
                  <a:cubicBezTo>
                    <a:pt x="146" y="47"/>
                    <a:pt x="146" y="47"/>
                    <a:pt x="146" y="47"/>
                  </a:cubicBezTo>
                  <a:cubicBezTo>
                    <a:pt x="146" y="26"/>
                    <a:pt x="146" y="26"/>
                    <a:pt x="146" y="26"/>
                  </a:cubicBezTo>
                  <a:cubicBezTo>
                    <a:pt x="197" y="69"/>
                    <a:pt x="197" y="69"/>
                    <a:pt x="197" y="69"/>
                  </a:cubicBezTo>
                  <a:cubicBezTo>
                    <a:pt x="0" y="69"/>
                    <a:pt x="0" y="69"/>
                    <a:pt x="0" y="69"/>
                  </a:cubicBezTo>
                  <a:cubicBezTo>
                    <a:pt x="0" y="128"/>
                    <a:pt x="0" y="128"/>
                    <a:pt x="0" y="128"/>
                  </a:cubicBezTo>
                  <a:cubicBezTo>
                    <a:pt x="0" y="143"/>
                    <a:pt x="11" y="156"/>
                    <a:pt x="25" y="156"/>
                  </a:cubicBezTo>
                  <a:cubicBezTo>
                    <a:pt x="79" y="156"/>
                    <a:pt x="79" y="156"/>
                    <a:pt x="79" y="156"/>
                  </a:cubicBezTo>
                  <a:cubicBezTo>
                    <a:pt x="123" y="200"/>
                    <a:pt x="123" y="200"/>
                    <a:pt x="123" y="200"/>
                  </a:cubicBezTo>
                  <a:cubicBezTo>
                    <a:pt x="123" y="156"/>
                    <a:pt x="123" y="156"/>
                    <a:pt x="123" y="156"/>
                  </a:cubicBezTo>
                  <a:cubicBezTo>
                    <a:pt x="173" y="156"/>
                    <a:pt x="173" y="156"/>
                    <a:pt x="173" y="156"/>
                  </a:cubicBezTo>
                  <a:cubicBezTo>
                    <a:pt x="188" y="156"/>
                    <a:pt x="200" y="145"/>
                    <a:pt x="200" y="130"/>
                  </a:cubicBezTo>
                  <a:cubicBezTo>
                    <a:pt x="200" y="111"/>
                    <a:pt x="200" y="111"/>
                    <a:pt x="200" y="111"/>
                  </a:cubicBezTo>
                  <a:cubicBezTo>
                    <a:pt x="55" y="111"/>
                    <a:pt x="55" y="111"/>
                    <a:pt x="55" y="111"/>
                  </a:cubicBezTo>
                  <a:cubicBezTo>
                    <a:pt x="55" y="111"/>
                    <a:pt x="55" y="111"/>
                    <a:pt x="55" y="111"/>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51" name="Freeform 34">
              <a:extLst>
                <a:ext uri="{FF2B5EF4-FFF2-40B4-BE49-F238E27FC236}">
                  <a16:creationId xmlns:a16="http://schemas.microsoft.com/office/drawing/2014/main" id="{FD983D96-83E4-45D3-BB70-2F2B2B661ABC}"/>
                </a:ext>
              </a:extLst>
            </p:cNvPr>
            <p:cNvSpPr>
              <a:spLocks noEditPoints="1"/>
            </p:cNvSpPr>
            <p:nvPr/>
          </p:nvSpPr>
          <p:spPr bwMode="auto">
            <a:xfrm>
              <a:off x="10896600" y="5532439"/>
              <a:ext cx="115888" cy="82550"/>
            </a:xfrm>
            <a:custGeom>
              <a:avLst/>
              <a:gdLst>
                <a:gd name="T0" fmla="*/ 0 w 64"/>
                <a:gd name="T1" fmla="*/ 17 h 45"/>
                <a:gd name="T2" fmla="*/ 25 w 64"/>
                <a:gd name="T3" fmla="*/ 45 h 45"/>
                <a:gd name="T4" fmla="*/ 64 w 64"/>
                <a:gd name="T5" fmla="*/ 45 h 45"/>
                <a:gd name="T6" fmla="*/ 64 w 64"/>
                <a:gd name="T7" fmla="*/ 44 h 45"/>
                <a:gd name="T8" fmla="*/ 25 w 64"/>
                <a:gd name="T9" fmla="*/ 44 h 45"/>
                <a:gd name="T10" fmla="*/ 0 w 64"/>
                <a:gd name="T11" fmla="*/ 17 h 45"/>
                <a:gd name="T12" fmla="*/ 55 w 64"/>
                <a:gd name="T13" fmla="*/ 0 h 45"/>
                <a:gd name="T14" fmla="*/ 54 w 64"/>
                <a:gd name="T15" fmla="*/ 0 h 45"/>
                <a:gd name="T16" fmla="*/ 54 w 64"/>
                <a:gd name="T17" fmla="*/ 20 h 45"/>
                <a:gd name="T18" fmla="*/ 55 w 64"/>
                <a:gd name="T19" fmla="*/ 21 h 45"/>
                <a:gd name="T20" fmla="*/ 55 w 64"/>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5">
                  <a:moveTo>
                    <a:pt x="0" y="17"/>
                  </a:moveTo>
                  <a:cubicBezTo>
                    <a:pt x="0" y="31"/>
                    <a:pt x="11" y="44"/>
                    <a:pt x="25" y="45"/>
                  </a:cubicBezTo>
                  <a:cubicBezTo>
                    <a:pt x="64" y="45"/>
                    <a:pt x="64" y="45"/>
                    <a:pt x="64" y="45"/>
                  </a:cubicBezTo>
                  <a:cubicBezTo>
                    <a:pt x="64" y="44"/>
                    <a:pt x="64" y="44"/>
                    <a:pt x="64" y="44"/>
                  </a:cubicBezTo>
                  <a:cubicBezTo>
                    <a:pt x="25" y="44"/>
                    <a:pt x="25" y="44"/>
                    <a:pt x="25" y="44"/>
                  </a:cubicBezTo>
                  <a:cubicBezTo>
                    <a:pt x="11" y="44"/>
                    <a:pt x="0" y="31"/>
                    <a:pt x="0" y="17"/>
                  </a:cubicBezTo>
                  <a:moveTo>
                    <a:pt x="55" y="0"/>
                  </a:moveTo>
                  <a:cubicBezTo>
                    <a:pt x="54" y="0"/>
                    <a:pt x="54" y="0"/>
                    <a:pt x="54" y="0"/>
                  </a:cubicBezTo>
                  <a:cubicBezTo>
                    <a:pt x="54" y="20"/>
                    <a:pt x="54" y="20"/>
                    <a:pt x="54" y="20"/>
                  </a:cubicBezTo>
                  <a:cubicBezTo>
                    <a:pt x="55" y="21"/>
                    <a:pt x="55" y="21"/>
                    <a:pt x="55" y="21"/>
                  </a:cubicBezTo>
                  <a:cubicBezTo>
                    <a:pt x="55" y="0"/>
                    <a:pt x="55" y="0"/>
                    <a:pt x="55"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52" name="Freeform 35">
              <a:extLst>
                <a:ext uri="{FF2B5EF4-FFF2-40B4-BE49-F238E27FC236}">
                  <a16:creationId xmlns:a16="http://schemas.microsoft.com/office/drawing/2014/main" id="{0A0F3762-5F45-4CDB-9821-D655870EF004}"/>
                </a:ext>
              </a:extLst>
            </p:cNvPr>
            <p:cNvSpPr>
              <a:spLocks/>
            </p:cNvSpPr>
            <p:nvPr/>
          </p:nvSpPr>
          <p:spPr bwMode="auto">
            <a:xfrm>
              <a:off x="10896600" y="5454651"/>
              <a:ext cx="196850" cy="158750"/>
            </a:xfrm>
            <a:custGeom>
              <a:avLst/>
              <a:gdLst>
                <a:gd name="T0" fmla="*/ 108 w 108"/>
                <a:gd name="T1" fmla="*/ 0 h 87"/>
                <a:gd name="T2" fmla="*/ 0 w 108"/>
                <a:gd name="T3" fmla="*/ 0 h 87"/>
                <a:gd name="T4" fmla="*/ 0 w 108"/>
                <a:gd name="T5" fmla="*/ 59 h 87"/>
                <a:gd name="T6" fmla="*/ 0 w 108"/>
                <a:gd name="T7" fmla="*/ 60 h 87"/>
                <a:gd name="T8" fmla="*/ 25 w 108"/>
                <a:gd name="T9" fmla="*/ 87 h 87"/>
                <a:gd name="T10" fmla="*/ 64 w 108"/>
                <a:gd name="T11" fmla="*/ 87 h 87"/>
                <a:gd name="T12" fmla="*/ 87 w 108"/>
                <a:gd name="T13" fmla="*/ 43 h 87"/>
                <a:gd name="T14" fmla="*/ 55 w 108"/>
                <a:gd name="T15" fmla="*/ 43 h 87"/>
                <a:gd name="T16" fmla="*/ 55 w 108"/>
                <a:gd name="T17" fmla="*/ 64 h 87"/>
                <a:gd name="T18" fmla="*/ 54 w 108"/>
                <a:gd name="T19" fmla="*/ 63 h 87"/>
                <a:gd name="T20" fmla="*/ 54 w 108"/>
                <a:gd name="T21" fmla="*/ 64 h 87"/>
                <a:gd name="T22" fmla="*/ 4 w 108"/>
                <a:gd name="T23" fmla="*/ 21 h 87"/>
                <a:gd name="T24" fmla="*/ 97 w 108"/>
                <a:gd name="T25" fmla="*/ 21 h 87"/>
                <a:gd name="T26" fmla="*/ 108 w 108"/>
                <a:gd name="T2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87">
                  <a:moveTo>
                    <a:pt x="108" y="0"/>
                  </a:moveTo>
                  <a:cubicBezTo>
                    <a:pt x="0" y="0"/>
                    <a:pt x="0" y="0"/>
                    <a:pt x="0" y="0"/>
                  </a:cubicBezTo>
                  <a:cubicBezTo>
                    <a:pt x="0" y="59"/>
                    <a:pt x="0" y="59"/>
                    <a:pt x="0" y="59"/>
                  </a:cubicBezTo>
                  <a:cubicBezTo>
                    <a:pt x="0" y="60"/>
                    <a:pt x="0" y="60"/>
                    <a:pt x="0" y="60"/>
                  </a:cubicBezTo>
                  <a:cubicBezTo>
                    <a:pt x="0" y="74"/>
                    <a:pt x="11" y="87"/>
                    <a:pt x="25" y="87"/>
                  </a:cubicBezTo>
                  <a:cubicBezTo>
                    <a:pt x="64" y="87"/>
                    <a:pt x="64" y="87"/>
                    <a:pt x="64" y="87"/>
                  </a:cubicBezTo>
                  <a:cubicBezTo>
                    <a:pt x="87" y="43"/>
                    <a:pt x="87" y="43"/>
                    <a:pt x="87" y="43"/>
                  </a:cubicBezTo>
                  <a:cubicBezTo>
                    <a:pt x="55" y="43"/>
                    <a:pt x="55" y="43"/>
                    <a:pt x="55" y="43"/>
                  </a:cubicBezTo>
                  <a:cubicBezTo>
                    <a:pt x="55" y="64"/>
                    <a:pt x="55" y="64"/>
                    <a:pt x="55" y="64"/>
                  </a:cubicBezTo>
                  <a:cubicBezTo>
                    <a:pt x="54" y="63"/>
                    <a:pt x="54" y="63"/>
                    <a:pt x="54" y="63"/>
                  </a:cubicBezTo>
                  <a:cubicBezTo>
                    <a:pt x="54" y="64"/>
                    <a:pt x="54" y="64"/>
                    <a:pt x="54" y="64"/>
                  </a:cubicBezTo>
                  <a:cubicBezTo>
                    <a:pt x="4" y="21"/>
                    <a:pt x="4" y="21"/>
                    <a:pt x="4" y="21"/>
                  </a:cubicBezTo>
                  <a:cubicBezTo>
                    <a:pt x="97" y="21"/>
                    <a:pt x="97" y="21"/>
                    <a:pt x="97" y="21"/>
                  </a:cubicBezTo>
                  <a:cubicBezTo>
                    <a:pt x="108" y="0"/>
                    <a:pt x="108" y="0"/>
                    <a:pt x="108"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53" name="Freeform 36">
              <a:extLst>
                <a:ext uri="{FF2B5EF4-FFF2-40B4-BE49-F238E27FC236}">
                  <a16:creationId xmlns:a16="http://schemas.microsoft.com/office/drawing/2014/main" id="{8E0C25C7-3A7E-4F7E-B475-ED1919C26BE5}"/>
                </a:ext>
              </a:extLst>
            </p:cNvPr>
            <p:cNvSpPr>
              <a:spLocks/>
            </p:cNvSpPr>
            <p:nvPr/>
          </p:nvSpPr>
          <p:spPr bwMode="auto">
            <a:xfrm>
              <a:off x="10896600" y="5329239"/>
              <a:ext cx="257175" cy="85725"/>
            </a:xfrm>
            <a:custGeom>
              <a:avLst/>
              <a:gdLst>
                <a:gd name="T0" fmla="*/ 142 w 142"/>
                <a:gd name="T1" fmla="*/ 0 h 47"/>
                <a:gd name="T2" fmla="*/ 25 w 142"/>
                <a:gd name="T3" fmla="*/ 0 h 47"/>
                <a:gd name="T4" fmla="*/ 0 w 142"/>
                <a:gd name="T5" fmla="*/ 24 h 47"/>
                <a:gd name="T6" fmla="*/ 0 w 142"/>
                <a:gd name="T7" fmla="*/ 47 h 47"/>
                <a:gd name="T8" fmla="*/ 119 w 142"/>
                <a:gd name="T9" fmla="*/ 47 h 47"/>
                <a:gd name="T10" fmla="*/ 142 w 142"/>
                <a:gd name="T11" fmla="*/ 0 h 47"/>
              </a:gdLst>
              <a:ahLst/>
              <a:cxnLst>
                <a:cxn ang="0">
                  <a:pos x="T0" y="T1"/>
                </a:cxn>
                <a:cxn ang="0">
                  <a:pos x="T2" y="T3"/>
                </a:cxn>
                <a:cxn ang="0">
                  <a:pos x="T4" y="T5"/>
                </a:cxn>
                <a:cxn ang="0">
                  <a:pos x="T6" y="T7"/>
                </a:cxn>
                <a:cxn ang="0">
                  <a:pos x="T8" y="T9"/>
                </a:cxn>
                <a:cxn ang="0">
                  <a:pos x="T10" y="T11"/>
                </a:cxn>
              </a:cxnLst>
              <a:rect l="0" t="0" r="r" b="b"/>
              <a:pathLst>
                <a:path w="142" h="47">
                  <a:moveTo>
                    <a:pt x="142" y="0"/>
                  </a:moveTo>
                  <a:cubicBezTo>
                    <a:pt x="25" y="0"/>
                    <a:pt x="25" y="0"/>
                    <a:pt x="25" y="0"/>
                  </a:cubicBezTo>
                  <a:cubicBezTo>
                    <a:pt x="10" y="0"/>
                    <a:pt x="0" y="9"/>
                    <a:pt x="0" y="24"/>
                  </a:cubicBezTo>
                  <a:cubicBezTo>
                    <a:pt x="0" y="47"/>
                    <a:pt x="0" y="47"/>
                    <a:pt x="0" y="47"/>
                  </a:cubicBezTo>
                  <a:cubicBezTo>
                    <a:pt x="119" y="47"/>
                    <a:pt x="119" y="47"/>
                    <a:pt x="119" y="47"/>
                  </a:cubicBezTo>
                  <a:cubicBezTo>
                    <a:pt x="142" y="0"/>
                    <a:pt x="142" y="0"/>
                    <a:pt x="142"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54" name="Group 253">
            <a:extLst>
              <a:ext uri="{FF2B5EF4-FFF2-40B4-BE49-F238E27FC236}">
                <a16:creationId xmlns:a16="http://schemas.microsoft.com/office/drawing/2014/main" id="{51FD8C9E-3783-4587-80A8-B610FEB8090E}"/>
              </a:ext>
            </a:extLst>
          </p:cNvPr>
          <p:cNvGrpSpPr/>
          <p:nvPr/>
        </p:nvGrpSpPr>
        <p:grpSpPr>
          <a:xfrm>
            <a:off x="9975850" y="5333047"/>
            <a:ext cx="358776" cy="341098"/>
            <a:chOff x="7927740" y="1847372"/>
            <a:chExt cx="4000975" cy="3803832"/>
          </a:xfrm>
        </p:grpSpPr>
        <p:sp>
          <p:nvSpPr>
            <p:cNvPr id="255" name="Freeform: Shape 254">
              <a:extLst>
                <a:ext uri="{FF2B5EF4-FFF2-40B4-BE49-F238E27FC236}">
                  <a16:creationId xmlns:a16="http://schemas.microsoft.com/office/drawing/2014/main" id="{6AA59538-2C8F-4A10-8F44-D172262BBE93}"/>
                </a:ext>
              </a:extLst>
            </p:cNvPr>
            <p:cNvSpPr>
              <a:spLocks/>
            </p:cNvSpPr>
            <p:nvPr/>
          </p:nvSpPr>
          <p:spPr bwMode="auto">
            <a:xfrm>
              <a:off x="7927740" y="1847372"/>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6" name="Freeform: Shape 255">
              <a:extLst>
                <a:ext uri="{FF2B5EF4-FFF2-40B4-BE49-F238E27FC236}">
                  <a16:creationId xmlns:a16="http://schemas.microsoft.com/office/drawing/2014/main" id="{768A164C-5502-4E23-8A82-BF9ED55B06ED}"/>
                </a:ext>
              </a:extLst>
            </p:cNvPr>
            <p:cNvSpPr>
              <a:spLocks/>
            </p:cNvSpPr>
            <p:nvPr/>
          </p:nvSpPr>
          <p:spPr bwMode="auto">
            <a:xfrm>
              <a:off x="9445546" y="3468018"/>
              <a:ext cx="2483169" cy="2183186"/>
            </a:xfrm>
            <a:custGeom>
              <a:avLst/>
              <a:gdLst>
                <a:gd name="connsiteX0" fmla="*/ 1099925 w 2483169"/>
                <a:gd name="connsiteY0" fmla="*/ 1683220 h 2183186"/>
                <a:gd name="connsiteX1" fmla="*/ 2083194 w 2483169"/>
                <a:gd name="connsiteY1" fmla="*/ 1683220 h 2183186"/>
                <a:gd name="connsiteX2" fmla="*/ 2083194 w 2483169"/>
                <a:gd name="connsiteY2" fmla="*/ 1849875 h 2183186"/>
                <a:gd name="connsiteX3" fmla="*/ 1099925 w 2483169"/>
                <a:gd name="connsiteY3" fmla="*/ 1849875 h 2183186"/>
                <a:gd name="connsiteX4" fmla="*/ 996965 w 2483169"/>
                <a:gd name="connsiteY4" fmla="*/ 1366574 h 2183186"/>
                <a:gd name="connsiteX5" fmla="*/ 1017614 w 2483169"/>
                <a:gd name="connsiteY5" fmla="*/ 1366574 h 2183186"/>
                <a:gd name="connsiteX6" fmla="*/ 1099928 w 2483169"/>
                <a:gd name="connsiteY6" fmla="*/ 1428610 h 2183186"/>
                <a:gd name="connsiteX7" fmla="*/ 1099928 w 2483169"/>
                <a:gd name="connsiteY7" fmla="*/ 1449309 h 2183186"/>
                <a:gd name="connsiteX8" fmla="*/ 688215 w 2483169"/>
                <a:gd name="connsiteY8" fmla="*/ 1966534 h 2183186"/>
                <a:gd name="connsiteX9" fmla="*/ 420553 w 2483169"/>
                <a:gd name="connsiteY9" fmla="*/ 1697572 h 2183186"/>
                <a:gd name="connsiteX10" fmla="*/ 399974 w 2483169"/>
                <a:gd name="connsiteY10" fmla="*/ 1656235 h 2183186"/>
                <a:gd name="connsiteX11" fmla="*/ 399974 w 2483169"/>
                <a:gd name="connsiteY11" fmla="*/ 1635536 h 2183186"/>
                <a:gd name="connsiteX12" fmla="*/ 461710 w 2483169"/>
                <a:gd name="connsiteY12" fmla="*/ 1573440 h 2183186"/>
                <a:gd name="connsiteX13" fmla="*/ 482289 w 2483169"/>
                <a:gd name="connsiteY13" fmla="*/ 1573440 h 2183186"/>
                <a:gd name="connsiteX14" fmla="*/ 667637 w 2483169"/>
                <a:gd name="connsiteY14" fmla="*/ 1780367 h 2183186"/>
                <a:gd name="connsiteX15" fmla="*/ 1099926 w 2483169"/>
                <a:gd name="connsiteY15" fmla="*/ 1033264 h 2183186"/>
                <a:gd name="connsiteX16" fmla="*/ 2083195 w 2483169"/>
                <a:gd name="connsiteY16" fmla="*/ 1033264 h 2183186"/>
                <a:gd name="connsiteX17" fmla="*/ 2083195 w 2483169"/>
                <a:gd name="connsiteY17" fmla="*/ 1199919 h 2183186"/>
                <a:gd name="connsiteX18" fmla="*/ 1099926 w 2483169"/>
                <a:gd name="connsiteY18" fmla="*/ 1199919 h 2183186"/>
                <a:gd name="connsiteX19" fmla="*/ 996965 w 2483169"/>
                <a:gd name="connsiteY19" fmla="*/ 716618 h 2183186"/>
                <a:gd name="connsiteX20" fmla="*/ 1017614 w 2483169"/>
                <a:gd name="connsiteY20" fmla="*/ 716618 h 2183186"/>
                <a:gd name="connsiteX21" fmla="*/ 1099928 w 2483169"/>
                <a:gd name="connsiteY21" fmla="*/ 778654 h 2183186"/>
                <a:gd name="connsiteX22" fmla="*/ 688215 w 2483169"/>
                <a:gd name="connsiteY22" fmla="*/ 1316578 h 2183186"/>
                <a:gd name="connsiteX23" fmla="*/ 420553 w 2483169"/>
                <a:gd name="connsiteY23" fmla="*/ 1026918 h 2183186"/>
                <a:gd name="connsiteX24" fmla="*/ 399974 w 2483169"/>
                <a:gd name="connsiteY24" fmla="*/ 1006279 h 2183186"/>
                <a:gd name="connsiteX25" fmla="*/ 399974 w 2483169"/>
                <a:gd name="connsiteY25" fmla="*/ 985580 h 2183186"/>
                <a:gd name="connsiteX26" fmla="*/ 461710 w 2483169"/>
                <a:gd name="connsiteY26" fmla="*/ 923484 h 2183186"/>
                <a:gd name="connsiteX27" fmla="*/ 482289 w 2483169"/>
                <a:gd name="connsiteY27" fmla="*/ 923484 h 2183186"/>
                <a:gd name="connsiteX28" fmla="*/ 667637 w 2483169"/>
                <a:gd name="connsiteY28" fmla="*/ 1130411 h 2183186"/>
                <a:gd name="connsiteX29" fmla="*/ 66197 w 2483169"/>
                <a:gd name="connsiteY29" fmla="*/ 506362 h 2183186"/>
                <a:gd name="connsiteX30" fmla="*/ 66197 w 2483169"/>
                <a:gd name="connsiteY30" fmla="*/ 2015789 h 2183186"/>
                <a:gd name="connsiteX31" fmla="*/ 164146 w 2483169"/>
                <a:gd name="connsiteY31" fmla="*/ 2110128 h 2183186"/>
                <a:gd name="connsiteX32" fmla="*/ 2319024 w 2483169"/>
                <a:gd name="connsiteY32" fmla="*/ 2110128 h 2183186"/>
                <a:gd name="connsiteX33" fmla="*/ 2416973 w 2483169"/>
                <a:gd name="connsiteY33" fmla="*/ 2015789 h 2183186"/>
                <a:gd name="connsiteX34" fmla="*/ 2416973 w 2483169"/>
                <a:gd name="connsiteY34" fmla="*/ 506362 h 2183186"/>
                <a:gd name="connsiteX35" fmla="*/ 66197 w 2483169"/>
                <a:gd name="connsiteY35" fmla="*/ 506362 h 2183186"/>
                <a:gd name="connsiteX36" fmla="*/ 103466 w 2483169"/>
                <a:gd name="connsiteY36" fmla="*/ 0 h 2183186"/>
                <a:gd name="connsiteX37" fmla="*/ 2379704 w 2483169"/>
                <a:gd name="connsiteY37" fmla="*/ 0 h 2183186"/>
                <a:gd name="connsiteX38" fmla="*/ 2483169 w 2483169"/>
                <a:gd name="connsiteY38" fmla="*/ 102266 h 2183186"/>
                <a:gd name="connsiteX39" fmla="*/ 2483169 w 2483169"/>
                <a:gd name="connsiteY39" fmla="*/ 388765 h 2183186"/>
                <a:gd name="connsiteX40" fmla="*/ 2483169 w 2483169"/>
                <a:gd name="connsiteY40" fmla="*/ 433304 h 2183186"/>
                <a:gd name="connsiteX41" fmla="*/ 2483169 w 2483169"/>
                <a:gd name="connsiteY41" fmla="*/ 436521 h 2183186"/>
                <a:gd name="connsiteX42" fmla="*/ 2483169 w 2483169"/>
                <a:gd name="connsiteY42" fmla="*/ 444161 h 2183186"/>
                <a:gd name="connsiteX43" fmla="*/ 2483169 w 2483169"/>
                <a:gd name="connsiteY43" fmla="*/ 449970 h 2183186"/>
                <a:gd name="connsiteX44" fmla="*/ 2483169 w 2483169"/>
                <a:gd name="connsiteY44" fmla="*/ 459038 h 2183186"/>
                <a:gd name="connsiteX45" fmla="*/ 2483169 w 2483169"/>
                <a:gd name="connsiteY45" fmla="*/ 2080252 h 2183186"/>
                <a:gd name="connsiteX46" fmla="*/ 2379704 w 2483169"/>
                <a:gd name="connsiteY46" fmla="*/ 2183186 h 2183186"/>
                <a:gd name="connsiteX47" fmla="*/ 103466 w 2483169"/>
                <a:gd name="connsiteY47" fmla="*/ 2183186 h 2183186"/>
                <a:gd name="connsiteX48" fmla="*/ 0 w 2483169"/>
                <a:gd name="connsiteY48" fmla="*/ 2080252 h 2183186"/>
                <a:gd name="connsiteX49" fmla="*/ 0 w 2483169"/>
                <a:gd name="connsiteY49" fmla="*/ 582931 h 2183186"/>
                <a:gd name="connsiteX50" fmla="*/ 0 w 2483169"/>
                <a:gd name="connsiteY50" fmla="*/ 449970 h 2183186"/>
                <a:gd name="connsiteX51" fmla="*/ 0 w 2483169"/>
                <a:gd name="connsiteY51" fmla="*/ 444537 h 2183186"/>
                <a:gd name="connsiteX52" fmla="*/ 0 w 2483169"/>
                <a:gd name="connsiteY52" fmla="*/ 433304 h 2183186"/>
                <a:gd name="connsiteX53" fmla="*/ 0 w 2483169"/>
                <a:gd name="connsiteY53" fmla="*/ 431634 h 2183186"/>
                <a:gd name="connsiteX54" fmla="*/ 0 w 2483169"/>
                <a:gd name="connsiteY54" fmla="*/ 102266 h 2183186"/>
                <a:gd name="connsiteX55" fmla="*/ 103466 w 2483169"/>
                <a:gd name="connsiteY55"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83169" h="2183186">
                  <a:moveTo>
                    <a:pt x="1099925" y="1683220"/>
                  </a:moveTo>
                  <a:lnTo>
                    <a:pt x="2083194" y="1683220"/>
                  </a:lnTo>
                  <a:lnTo>
                    <a:pt x="2083194" y="1849875"/>
                  </a:lnTo>
                  <a:lnTo>
                    <a:pt x="1099925" y="1849875"/>
                  </a:lnTo>
                  <a:close/>
                  <a:moveTo>
                    <a:pt x="996965" y="1366574"/>
                  </a:moveTo>
                  <a:lnTo>
                    <a:pt x="1017614" y="1366574"/>
                  </a:lnTo>
                  <a:lnTo>
                    <a:pt x="1099928" y="1428610"/>
                  </a:lnTo>
                  <a:lnTo>
                    <a:pt x="1099928" y="1449309"/>
                  </a:lnTo>
                  <a:lnTo>
                    <a:pt x="688215" y="1966534"/>
                  </a:lnTo>
                  <a:lnTo>
                    <a:pt x="420553" y="1697572"/>
                  </a:lnTo>
                  <a:lnTo>
                    <a:pt x="399974" y="1656235"/>
                  </a:lnTo>
                  <a:lnTo>
                    <a:pt x="399974" y="1635536"/>
                  </a:lnTo>
                  <a:lnTo>
                    <a:pt x="461710" y="1573440"/>
                  </a:lnTo>
                  <a:lnTo>
                    <a:pt x="482289" y="1573440"/>
                  </a:lnTo>
                  <a:lnTo>
                    <a:pt x="667637" y="1780367"/>
                  </a:lnTo>
                  <a:close/>
                  <a:moveTo>
                    <a:pt x="1099926" y="1033264"/>
                  </a:moveTo>
                  <a:lnTo>
                    <a:pt x="2083195" y="1033264"/>
                  </a:lnTo>
                  <a:lnTo>
                    <a:pt x="2083195" y="1199919"/>
                  </a:lnTo>
                  <a:lnTo>
                    <a:pt x="1099926" y="1199919"/>
                  </a:lnTo>
                  <a:close/>
                  <a:moveTo>
                    <a:pt x="996965" y="716618"/>
                  </a:moveTo>
                  <a:lnTo>
                    <a:pt x="1017614" y="716618"/>
                  </a:lnTo>
                  <a:lnTo>
                    <a:pt x="1099928" y="778654"/>
                  </a:lnTo>
                  <a:lnTo>
                    <a:pt x="688215" y="1316578"/>
                  </a:lnTo>
                  <a:lnTo>
                    <a:pt x="420553" y="1026918"/>
                  </a:lnTo>
                  <a:lnTo>
                    <a:pt x="399974" y="1006279"/>
                  </a:lnTo>
                  <a:lnTo>
                    <a:pt x="399974" y="985580"/>
                  </a:lnTo>
                  <a:lnTo>
                    <a:pt x="461710" y="923484"/>
                  </a:lnTo>
                  <a:lnTo>
                    <a:pt x="482289" y="923484"/>
                  </a:lnTo>
                  <a:lnTo>
                    <a:pt x="667637" y="1130411"/>
                  </a:lnTo>
                  <a:close/>
                  <a:moveTo>
                    <a:pt x="66197" y="506362"/>
                  </a:moveTo>
                  <a:cubicBezTo>
                    <a:pt x="66197" y="2015789"/>
                    <a:pt x="66197" y="2015789"/>
                    <a:pt x="66197" y="2015789"/>
                  </a:cubicBezTo>
                  <a:cubicBezTo>
                    <a:pt x="66197" y="2072393"/>
                    <a:pt x="105377" y="2110128"/>
                    <a:pt x="164146" y="2110128"/>
                  </a:cubicBezTo>
                  <a:cubicBezTo>
                    <a:pt x="2319024" y="2110128"/>
                    <a:pt x="2319024" y="2110128"/>
                    <a:pt x="2319024" y="2110128"/>
                  </a:cubicBezTo>
                  <a:cubicBezTo>
                    <a:pt x="2377794" y="2110128"/>
                    <a:pt x="2416973" y="2072393"/>
                    <a:pt x="2416973" y="2015789"/>
                  </a:cubicBezTo>
                  <a:cubicBezTo>
                    <a:pt x="2416973" y="506362"/>
                    <a:pt x="2416973" y="506362"/>
                    <a:pt x="2416973" y="506362"/>
                  </a:cubicBezTo>
                  <a:cubicBezTo>
                    <a:pt x="66197" y="506362"/>
                    <a:pt x="66197" y="506362"/>
                    <a:pt x="66197" y="506362"/>
                  </a:cubicBez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536238"/>
                    <a:pt x="2483169" y="845041"/>
                    <a:pt x="2483169" y="2080252"/>
                  </a:cubicBezTo>
                  <a:cubicBezTo>
                    <a:pt x="2483169" y="2142012"/>
                    <a:pt x="2441783" y="2183186"/>
                    <a:pt x="2379704" y="2183186"/>
                  </a:cubicBezTo>
                  <a:cubicBezTo>
                    <a:pt x="2379704" y="2183186"/>
                    <a:pt x="237970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57" name="Freeform: Shape 256">
              <a:extLst>
                <a:ext uri="{FF2B5EF4-FFF2-40B4-BE49-F238E27FC236}">
                  <a16:creationId xmlns:a16="http://schemas.microsoft.com/office/drawing/2014/main" id="{E0D2E1FD-04CC-4DFE-A327-E3C548DBAF38}"/>
                </a:ext>
              </a:extLst>
            </p:cNvPr>
            <p:cNvSpPr>
              <a:spLocks/>
            </p:cNvSpPr>
            <p:nvPr/>
          </p:nvSpPr>
          <p:spPr bwMode="auto">
            <a:xfrm>
              <a:off x="8681328" y="2653264"/>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271" name="Group 270">
            <a:extLst>
              <a:ext uri="{FF2B5EF4-FFF2-40B4-BE49-F238E27FC236}">
                <a16:creationId xmlns:a16="http://schemas.microsoft.com/office/drawing/2014/main" id="{3DCFB004-9FEA-40FC-883E-F452A8184269}"/>
              </a:ext>
            </a:extLst>
          </p:cNvPr>
          <p:cNvGrpSpPr/>
          <p:nvPr/>
        </p:nvGrpSpPr>
        <p:grpSpPr>
          <a:xfrm>
            <a:off x="9997656" y="2314474"/>
            <a:ext cx="351779" cy="359562"/>
            <a:chOff x="8836819" y="1545177"/>
            <a:chExt cx="1159669" cy="1185327"/>
          </a:xfrm>
        </p:grpSpPr>
        <p:sp>
          <p:nvSpPr>
            <p:cNvPr id="316" name="Freeform 22">
              <a:extLst>
                <a:ext uri="{FF2B5EF4-FFF2-40B4-BE49-F238E27FC236}">
                  <a16:creationId xmlns:a16="http://schemas.microsoft.com/office/drawing/2014/main" id="{058FB0FB-24AD-4D35-9106-7B8F7195D80A}"/>
                </a:ext>
              </a:extLst>
            </p:cNvPr>
            <p:cNvSpPr>
              <a:spLocks/>
            </p:cNvSpPr>
            <p:nvPr/>
          </p:nvSpPr>
          <p:spPr bwMode="auto">
            <a:xfrm>
              <a:off x="8836819" y="1704247"/>
              <a:ext cx="441290" cy="1026257"/>
            </a:xfrm>
            <a:custGeom>
              <a:avLst/>
              <a:gdLst>
                <a:gd name="T0" fmla="*/ 0 w 62"/>
                <a:gd name="T1" fmla="*/ 0 h 143"/>
                <a:gd name="T2" fmla="*/ 0 w 62"/>
                <a:gd name="T3" fmla="*/ 121 h 143"/>
                <a:gd name="T4" fmla="*/ 62 w 62"/>
                <a:gd name="T5" fmla="*/ 143 h 143"/>
                <a:gd name="T6" fmla="*/ 62 w 62"/>
                <a:gd name="T7" fmla="*/ 0 h 143"/>
                <a:gd name="T8" fmla="*/ 0 w 62"/>
                <a:gd name="T9" fmla="*/ 0 h 143"/>
              </a:gdLst>
              <a:ahLst/>
              <a:cxnLst>
                <a:cxn ang="0">
                  <a:pos x="T0" y="T1"/>
                </a:cxn>
                <a:cxn ang="0">
                  <a:pos x="T2" y="T3"/>
                </a:cxn>
                <a:cxn ang="0">
                  <a:pos x="T4" y="T5"/>
                </a:cxn>
                <a:cxn ang="0">
                  <a:pos x="T6" y="T7"/>
                </a:cxn>
                <a:cxn ang="0">
                  <a:pos x="T8" y="T9"/>
                </a:cxn>
              </a:cxnLst>
              <a:rect l="0" t="0" r="r" b="b"/>
              <a:pathLst>
                <a:path w="62" h="143">
                  <a:moveTo>
                    <a:pt x="0" y="0"/>
                  </a:moveTo>
                  <a:cubicBezTo>
                    <a:pt x="0" y="121"/>
                    <a:pt x="0" y="121"/>
                    <a:pt x="0" y="121"/>
                  </a:cubicBezTo>
                  <a:cubicBezTo>
                    <a:pt x="0" y="133"/>
                    <a:pt x="28" y="143"/>
                    <a:pt x="62" y="143"/>
                  </a:cubicBezTo>
                  <a:cubicBezTo>
                    <a:pt x="62" y="0"/>
                    <a:pt x="62" y="0"/>
                    <a:pt x="62"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8" name="Freeform: Shape 277">
              <a:extLst>
                <a:ext uri="{FF2B5EF4-FFF2-40B4-BE49-F238E27FC236}">
                  <a16:creationId xmlns:a16="http://schemas.microsoft.com/office/drawing/2014/main" id="{FE55FE5B-3FF4-4805-B1AC-6E21BA29EA41}"/>
                </a:ext>
              </a:extLst>
            </p:cNvPr>
            <p:cNvSpPr>
              <a:spLocks/>
            </p:cNvSpPr>
            <p:nvPr/>
          </p:nvSpPr>
          <p:spPr bwMode="auto">
            <a:xfrm>
              <a:off x="9272978" y="1704247"/>
              <a:ext cx="456684" cy="1026257"/>
            </a:xfrm>
            <a:custGeom>
              <a:avLst/>
              <a:gdLst>
                <a:gd name="connsiteX0" fmla="*/ 0 w 456684"/>
                <a:gd name="connsiteY0" fmla="*/ 0 h 1026257"/>
                <a:gd name="connsiteX1" fmla="*/ 456684 w 456684"/>
                <a:gd name="connsiteY1" fmla="*/ 0 h 1026257"/>
                <a:gd name="connsiteX2" fmla="*/ 456684 w 456684"/>
                <a:gd name="connsiteY2" fmla="*/ 868371 h 1026257"/>
                <a:gd name="connsiteX3" fmla="*/ 447611 w 456684"/>
                <a:gd name="connsiteY3" fmla="*/ 899881 h 1026257"/>
                <a:gd name="connsiteX4" fmla="*/ 429305 w 456684"/>
                <a:gd name="connsiteY4" fmla="*/ 920607 h 1026257"/>
                <a:gd name="connsiteX5" fmla="*/ 429167 w 456684"/>
                <a:gd name="connsiteY5" fmla="*/ 814491 h 1026257"/>
                <a:gd name="connsiteX6" fmla="*/ 422318 w 456684"/>
                <a:gd name="connsiteY6" fmla="*/ 246008 h 1026257"/>
                <a:gd name="connsiteX7" fmla="*/ 107085 w 456684"/>
                <a:gd name="connsiteY7" fmla="*/ 346009 h 1026257"/>
                <a:gd name="connsiteX8" fmla="*/ 107085 w 456684"/>
                <a:gd name="connsiteY8" fmla="*/ 940298 h 1026257"/>
                <a:gd name="connsiteX9" fmla="*/ 162542 w 456684"/>
                <a:gd name="connsiteY9" fmla="*/ 1004926 h 1026257"/>
                <a:gd name="connsiteX10" fmla="*/ 183607 w 456684"/>
                <a:gd name="connsiteY10" fmla="*/ 1013532 h 1026257"/>
                <a:gd name="connsiteX11" fmla="*/ 182741 w 456684"/>
                <a:gd name="connsiteY11" fmla="*/ 1013698 h 1026257"/>
                <a:gd name="connsiteX12" fmla="*/ 7136 w 456684"/>
                <a:gd name="connsiteY12" fmla="*/ 1026257 h 1026257"/>
                <a:gd name="connsiteX13" fmla="*/ 0 w 456684"/>
                <a:gd name="connsiteY13" fmla="*/ 1026257 h 1026257"/>
                <a:gd name="connsiteX14" fmla="*/ 0 w 456684"/>
                <a:gd name="connsiteY14" fmla="*/ 0 h 1026257"/>
                <a:gd name="connsiteX0" fmla="*/ 0 w 456684"/>
                <a:gd name="connsiteY0" fmla="*/ 0 h 1026257"/>
                <a:gd name="connsiteX1" fmla="*/ 456684 w 456684"/>
                <a:gd name="connsiteY1" fmla="*/ 0 h 1026257"/>
                <a:gd name="connsiteX2" fmla="*/ 456684 w 456684"/>
                <a:gd name="connsiteY2" fmla="*/ 868371 h 1026257"/>
                <a:gd name="connsiteX3" fmla="*/ 447611 w 456684"/>
                <a:gd name="connsiteY3" fmla="*/ 899881 h 1026257"/>
                <a:gd name="connsiteX4" fmla="*/ 429305 w 456684"/>
                <a:gd name="connsiteY4" fmla="*/ 920607 h 1026257"/>
                <a:gd name="connsiteX5" fmla="*/ 429167 w 456684"/>
                <a:gd name="connsiteY5" fmla="*/ 814491 h 1026257"/>
                <a:gd name="connsiteX6" fmla="*/ 454068 w 456684"/>
                <a:gd name="connsiteY6" fmla="*/ 220608 h 1026257"/>
                <a:gd name="connsiteX7" fmla="*/ 107085 w 456684"/>
                <a:gd name="connsiteY7" fmla="*/ 346009 h 1026257"/>
                <a:gd name="connsiteX8" fmla="*/ 107085 w 456684"/>
                <a:gd name="connsiteY8" fmla="*/ 940298 h 1026257"/>
                <a:gd name="connsiteX9" fmla="*/ 162542 w 456684"/>
                <a:gd name="connsiteY9" fmla="*/ 1004926 h 1026257"/>
                <a:gd name="connsiteX10" fmla="*/ 183607 w 456684"/>
                <a:gd name="connsiteY10" fmla="*/ 1013532 h 1026257"/>
                <a:gd name="connsiteX11" fmla="*/ 182741 w 456684"/>
                <a:gd name="connsiteY11" fmla="*/ 1013698 h 1026257"/>
                <a:gd name="connsiteX12" fmla="*/ 7136 w 456684"/>
                <a:gd name="connsiteY12" fmla="*/ 1026257 h 1026257"/>
                <a:gd name="connsiteX13" fmla="*/ 0 w 456684"/>
                <a:gd name="connsiteY13" fmla="*/ 1026257 h 1026257"/>
                <a:gd name="connsiteX14" fmla="*/ 0 w 456684"/>
                <a:gd name="connsiteY14" fmla="*/ 0 h 1026257"/>
                <a:gd name="connsiteX0" fmla="*/ 0 w 456684"/>
                <a:gd name="connsiteY0" fmla="*/ 0 h 1026257"/>
                <a:gd name="connsiteX1" fmla="*/ 456684 w 456684"/>
                <a:gd name="connsiteY1" fmla="*/ 0 h 1026257"/>
                <a:gd name="connsiteX2" fmla="*/ 456684 w 456684"/>
                <a:gd name="connsiteY2" fmla="*/ 868371 h 1026257"/>
                <a:gd name="connsiteX3" fmla="*/ 447611 w 456684"/>
                <a:gd name="connsiteY3" fmla="*/ 899881 h 1026257"/>
                <a:gd name="connsiteX4" fmla="*/ 429305 w 456684"/>
                <a:gd name="connsiteY4" fmla="*/ 920607 h 1026257"/>
                <a:gd name="connsiteX5" fmla="*/ 429167 w 456684"/>
                <a:gd name="connsiteY5" fmla="*/ 814491 h 1026257"/>
                <a:gd name="connsiteX6" fmla="*/ 454068 w 456684"/>
                <a:gd name="connsiteY6" fmla="*/ 220608 h 1026257"/>
                <a:gd name="connsiteX7" fmla="*/ 107085 w 456684"/>
                <a:gd name="connsiteY7" fmla="*/ 346009 h 1026257"/>
                <a:gd name="connsiteX8" fmla="*/ 107085 w 456684"/>
                <a:gd name="connsiteY8" fmla="*/ 940298 h 1026257"/>
                <a:gd name="connsiteX9" fmla="*/ 162542 w 456684"/>
                <a:gd name="connsiteY9" fmla="*/ 1004926 h 1026257"/>
                <a:gd name="connsiteX10" fmla="*/ 183607 w 456684"/>
                <a:gd name="connsiteY10" fmla="*/ 1013532 h 1026257"/>
                <a:gd name="connsiteX11" fmla="*/ 182741 w 456684"/>
                <a:gd name="connsiteY11" fmla="*/ 1013698 h 1026257"/>
                <a:gd name="connsiteX12" fmla="*/ 7136 w 456684"/>
                <a:gd name="connsiteY12" fmla="*/ 1026257 h 1026257"/>
                <a:gd name="connsiteX13" fmla="*/ 0 w 456684"/>
                <a:gd name="connsiteY13" fmla="*/ 1026257 h 1026257"/>
                <a:gd name="connsiteX14" fmla="*/ 0 w 456684"/>
                <a:gd name="connsiteY14" fmla="*/ 0 h 1026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6684" h="1026257">
                  <a:moveTo>
                    <a:pt x="0" y="0"/>
                  </a:moveTo>
                  <a:lnTo>
                    <a:pt x="456684" y="0"/>
                  </a:lnTo>
                  <a:lnTo>
                    <a:pt x="456684" y="868371"/>
                  </a:lnTo>
                  <a:cubicBezTo>
                    <a:pt x="456684" y="879136"/>
                    <a:pt x="453562" y="889677"/>
                    <a:pt x="447611" y="899881"/>
                  </a:cubicBezTo>
                  <a:lnTo>
                    <a:pt x="429305" y="920607"/>
                  </a:lnTo>
                  <a:lnTo>
                    <a:pt x="429167" y="814491"/>
                  </a:lnTo>
                  <a:cubicBezTo>
                    <a:pt x="427798" y="322571"/>
                    <a:pt x="454068" y="220608"/>
                    <a:pt x="454068" y="220608"/>
                  </a:cubicBezTo>
                  <a:cubicBezTo>
                    <a:pt x="106278" y="220608"/>
                    <a:pt x="107085" y="346009"/>
                    <a:pt x="107085" y="346009"/>
                  </a:cubicBezTo>
                  <a:lnTo>
                    <a:pt x="107085" y="940298"/>
                  </a:lnTo>
                  <a:cubicBezTo>
                    <a:pt x="107085" y="965360"/>
                    <a:pt x="127595" y="987296"/>
                    <a:pt x="162542" y="1004926"/>
                  </a:cubicBezTo>
                  <a:lnTo>
                    <a:pt x="183607" y="1013532"/>
                  </a:lnTo>
                  <a:lnTo>
                    <a:pt x="182741" y="1013698"/>
                  </a:lnTo>
                  <a:cubicBezTo>
                    <a:pt x="128889" y="1021772"/>
                    <a:pt x="69573" y="1026257"/>
                    <a:pt x="7136" y="1026257"/>
                  </a:cubicBezTo>
                  <a:lnTo>
                    <a:pt x="0" y="1026257"/>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18" name="Freeform 24">
              <a:extLst>
                <a:ext uri="{FF2B5EF4-FFF2-40B4-BE49-F238E27FC236}">
                  <a16:creationId xmlns:a16="http://schemas.microsoft.com/office/drawing/2014/main" id="{47CCE832-7AB7-4CF4-A3B6-7657E5B3A469}"/>
                </a:ext>
              </a:extLst>
            </p:cNvPr>
            <p:cNvSpPr>
              <a:spLocks/>
            </p:cNvSpPr>
            <p:nvPr/>
          </p:nvSpPr>
          <p:spPr bwMode="auto">
            <a:xfrm>
              <a:off x="8836819" y="1545177"/>
              <a:ext cx="892843" cy="323271"/>
            </a:xfrm>
            <a:custGeom>
              <a:avLst/>
              <a:gdLst>
                <a:gd name="T0" fmla="*/ 125 w 125"/>
                <a:gd name="T1" fmla="*/ 22 h 45"/>
                <a:gd name="T2" fmla="*/ 62 w 125"/>
                <a:gd name="T3" fmla="*/ 45 h 45"/>
                <a:gd name="T4" fmla="*/ 0 w 125"/>
                <a:gd name="T5" fmla="*/ 22 h 45"/>
                <a:gd name="T6" fmla="*/ 62 w 125"/>
                <a:gd name="T7" fmla="*/ 0 h 45"/>
                <a:gd name="T8" fmla="*/ 125 w 125"/>
                <a:gd name="T9" fmla="*/ 22 h 45"/>
              </a:gdLst>
              <a:ahLst/>
              <a:cxnLst>
                <a:cxn ang="0">
                  <a:pos x="T0" y="T1"/>
                </a:cxn>
                <a:cxn ang="0">
                  <a:pos x="T2" y="T3"/>
                </a:cxn>
                <a:cxn ang="0">
                  <a:pos x="T4" y="T5"/>
                </a:cxn>
                <a:cxn ang="0">
                  <a:pos x="T6" y="T7"/>
                </a:cxn>
                <a:cxn ang="0">
                  <a:pos x="T8" y="T9"/>
                </a:cxn>
              </a:cxnLst>
              <a:rect l="0" t="0" r="r" b="b"/>
              <a:pathLst>
                <a:path w="125" h="45">
                  <a:moveTo>
                    <a:pt x="125" y="22"/>
                  </a:moveTo>
                  <a:cubicBezTo>
                    <a:pt x="125" y="35"/>
                    <a:pt x="97" y="45"/>
                    <a:pt x="62" y="45"/>
                  </a:cubicBezTo>
                  <a:cubicBezTo>
                    <a:pt x="28" y="45"/>
                    <a:pt x="0" y="35"/>
                    <a:pt x="0" y="22"/>
                  </a:cubicBezTo>
                  <a:cubicBezTo>
                    <a:pt x="0" y="10"/>
                    <a:pt x="28" y="0"/>
                    <a:pt x="62" y="0"/>
                  </a:cubicBezTo>
                  <a:cubicBezTo>
                    <a:pt x="96" y="0"/>
                    <a:pt x="125" y="10"/>
                    <a:pt x="125" y="22"/>
                  </a:cubicBezTo>
                </a:path>
              </a:pathLst>
            </a:custGeom>
            <a:solidFill>
              <a:srgbClr val="FFFFFF"/>
            </a:solidFill>
            <a:ln w="6350">
              <a:solidFill>
                <a:srgbClr val="0078D7"/>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25">
              <a:extLst>
                <a:ext uri="{FF2B5EF4-FFF2-40B4-BE49-F238E27FC236}">
                  <a16:creationId xmlns:a16="http://schemas.microsoft.com/office/drawing/2014/main" id="{BC1AA0D7-1AFB-460B-8687-E1F28B1129B6}"/>
                </a:ext>
              </a:extLst>
            </p:cNvPr>
            <p:cNvSpPr>
              <a:spLocks/>
            </p:cNvSpPr>
            <p:nvPr/>
          </p:nvSpPr>
          <p:spPr bwMode="auto">
            <a:xfrm>
              <a:off x="8918919" y="1591359"/>
              <a:ext cx="718379" cy="215514"/>
            </a:xfrm>
            <a:custGeom>
              <a:avLst/>
              <a:gdLst>
                <a:gd name="T0" fmla="*/ 100 w 100"/>
                <a:gd name="T1" fmla="*/ 15 h 30"/>
                <a:gd name="T2" fmla="*/ 50 w 100"/>
                <a:gd name="T3" fmla="*/ 30 h 30"/>
                <a:gd name="T4" fmla="*/ 0 w 100"/>
                <a:gd name="T5" fmla="*/ 15 h 30"/>
                <a:gd name="T6" fmla="*/ 50 w 100"/>
                <a:gd name="T7" fmla="*/ 0 h 30"/>
                <a:gd name="T8" fmla="*/ 100 w 100"/>
                <a:gd name="T9" fmla="*/ 15 h 30"/>
              </a:gdLst>
              <a:ahLst/>
              <a:cxnLst>
                <a:cxn ang="0">
                  <a:pos x="T0" y="T1"/>
                </a:cxn>
                <a:cxn ang="0">
                  <a:pos x="T2" y="T3"/>
                </a:cxn>
                <a:cxn ang="0">
                  <a:pos x="T4" y="T5"/>
                </a:cxn>
                <a:cxn ang="0">
                  <a:pos x="T6" y="T7"/>
                </a:cxn>
                <a:cxn ang="0">
                  <a:pos x="T8" y="T9"/>
                </a:cxn>
              </a:cxnLst>
              <a:rect l="0" t="0" r="r" b="b"/>
              <a:pathLst>
                <a:path w="100" h="30">
                  <a:moveTo>
                    <a:pt x="100" y="15"/>
                  </a:moveTo>
                  <a:cubicBezTo>
                    <a:pt x="100" y="23"/>
                    <a:pt x="78" y="30"/>
                    <a:pt x="50" y="30"/>
                  </a:cubicBezTo>
                  <a:cubicBezTo>
                    <a:pt x="23" y="30"/>
                    <a:pt x="0" y="23"/>
                    <a:pt x="0" y="15"/>
                  </a:cubicBezTo>
                  <a:cubicBezTo>
                    <a:pt x="0" y="7"/>
                    <a:pt x="23" y="0"/>
                    <a:pt x="50" y="0"/>
                  </a:cubicBezTo>
                  <a:cubicBezTo>
                    <a:pt x="77" y="0"/>
                    <a:pt x="100" y="7"/>
                    <a:pt x="100" y="15"/>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63" name="Freeform 26">
              <a:extLst>
                <a:ext uri="{FF2B5EF4-FFF2-40B4-BE49-F238E27FC236}">
                  <a16:creationId xmlns:a16="http://schemas.microsoft.com/office/drawing/2014/main" id="{A5418017-00ED-4338-A3CC-FF9F9DED8F30}"/>
                </a:ext>
              </a:extLst>
            </p:cNvPr>
            <p:cNvSpPr>
              <a:spLocks/>
            </p:cNvSpPr>
            <p:nvPr/>
          </p:nvSpPr>
          <p:spPr bwMode="auto">
            <a:xfrm>
              <a:off x="8918919" y="1591359"/>
              <a:ext cx="718379" cy="169332"/>
            </a:xfrm>
            <a:custGeom>
              <a:avLst/>
              <a:gdLst>
                <a:gd name="T0" fmla="*/ 89 w 100"/>
                <a:gd name="T1" fmla="*/ 24 h 24"/>
                <a:gd name="T2" fmla="*/ 100 w 100"/>
                <a:gd name="T3" fmla="*/ 15 h 24"/>
                <a:gd name="T4" fmla="*/ 50 w 100"/>
                <a:gd name="T5" fmla="*/ 0 h 24"/>
                <a:gd name="T6" fmla="*/ 0 w 100"/>
                <a:gd name="T7" fmla="*/ 15 h 24"/>
                <a:gd name="T8" fmla="*/ 11 w 100"/>
                <a:gd name="T9" fmla="*/ 24 h 24"/>
                <a:gd name="T10" fmla="*/ 50 w 100"/>
                <a:gd name="T11" fmla="*/ 18 h 24"/>
                <a:gd name="T12" fmla="*/ 89 w 100"/>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100" h="24">
                  <a:moveTo>
                    <a:pt x="89" y="24"/>
                  </a:moveTo>
                  <a:cubicBezTo>
                    <a:pt x="96" y="21"/>
                    <a:pt x="100" y="18"/>
                    <a:pt x="100" y="15"/>
                  </a:cubicBezTo>
                  <a:cubicBezTo>
                    <a:pt x="100" y="7"/>
                    <a:pt x="77" y="0"/>
                    <a:pt x="50" y="0"/>
                  </a:cubicBezTo>
                  <a:cubicBezTo>
                    <a:pt x="23" y="0"/>
                    <a:pt x="0" y="7"/>
                    <a:pt x="0" y="15"/>
                  </a:cubicBezTo>
                  <a:cubicBezTo>
                    <a:pt x="0" y="18"/>
                    <a:pt x="4" y="22"/>
                    <a:pt x="11" y="24"/>
                  </a:cubicBezTo>
                  <a:cubicBezTo>
                    <a:pt x="20" y="20"/>
                    <a:pt x="34" y="18"/>
                    <a:pt x="50" y="18"/>
                  </a:cubicBezTo>
                  <a:cubicBezTo>
                    <a:pt x="66" y="18"/>
                    <a:pt x="80" y="21"/>
                    <a:pt x="89" y="24"/>
                  </a:cubicBezTo>
                </a:path>
              </a:pathLst>
            </a:custGeom>
            <a:solidFill>
              <a:schemeClr val="bg1"/>
            </a:solidFill>
            <a:ln w="6350">
              <a:solidFill>
                <a:srgbClr val="0078D7"/>
              </a:solidFill>
            </a:ln>
          </p:spPr>
          <p:txBody>
            <a:bodyPr vert="horz" wrap="square" lIns="91440" tIns="45720" rIns="91440" bIns="45720" numCol="1" anchor="t" anchorCtr="0" compatLnSpc="1">
              <a:prstTxWarp prst="textNoShape">
                <a:avLst/>
              </a:prstTxWarp>
            </a:bodyPr>
            <a:lstStyle/>
            <a:p>
              <a:endParaRPr lang="en-US"/>
            </a:p>
          </p:txBody>
        </p:sp>
        <p:sp>
          <p:nvSpPr>
            <p:cNvPr id="264" name="Freeform 27">
              <a:extLst>
                <a:ext uri="{FF2B5EF4-FFF2-40B4-BE49-F238E27FC236}">
                  <a16:creationId xmlns:a16="http://schemas.microsoft.com/office/drawing/2014/main" id="{96440CA0-08FF-464A-B598-818737C6AC5F}"/>
                </a:ext>
              </a:extLst>
            </p:cNvPr>
            <p:cNvSpPr>
              <a:spLocks/>
            </p:cNvSpPr>
            <p:nvPr/>
          </p:nvSpPr>
          <p:spPr bwMode="auto">
            <a:xfrm>
              <a:off x="9401260" y="2048043"/>
              <a:ext cx="297614" cy="682461"/>
            </a:xfrm>
            <a:custGeom>
              <a:avLst/>
              <a:gdLst>
                <a:gd name="T0" fmla="*/ 0 w 42"/>
                <a:gd name="T1" fmla="*/ 0 h 95"/>
                <a:gd name="T2" fmla="*/ 0 w 42"/>
                <a:gd name="T3" fmla="*/ 80 h 95"/>
                <a:gd name="T4" fmla="*/ 42 w 42"/>
                <a:gd name="T5" fmla="*/ 95 h 95"/>
                <a:gd name="T6" fmla="*/ 42 w 42"/>
                <a:gd name="T7" fmla="*/ 0 h 95"/>
                <a:gd name="T8" fmla="*/ 0 w 42"/>
                <a:gd name="T9" fmla="*/ 0 h 95"/>
              </a:gdLst>
              <a:ahLst/>
              <a:cxnLst>
                <a:cxn ang="0">
                  <a:pos x="T0" y="T1"/>
                </a:cxn>
                <a:cxn ang="0">
                  <a:pos x="T2" y="T3"/>
                </a:cxn>
                <a:cxn ang="0">
                  <a:pos x="T4" y="T5"/>
                </a:cxn>
                <a:cxn ang="0">
                  <a:pos x="T6" y="T7"/>
                </a:cxn>
                <a:cxn ang="0">
                  <a:pos x="T8" y="T9"/>
                </a:cxn>
              </a:cxnLst>
              <a:rect l="0" t="0" r="r" b="b"/>
              <a:pathLst>
                <a:path w="42" h="95">
                  <a:moveTo>
                    <a:pt x="0" y="0"/>
                  </a:moveTo>
                  <a:cubicBezTo>
                    <a:pt x="0" y="80"/>
                    <a:pt x="0" y="80"/>
                    <a:pt x="0" y="80"/>
                  </a:cubicBezTo>
                  <a:cubicBezTo>
                    <a:pt x="0" y="89"/>
                    <a:pt x="19" y="95"/>
                    <a:pt x="42" y="95"/>
                  </a:cubicBezTo>
                  <a:cubicBezTo>
                    <a:pt x="42" y="0"/>
                    <a:pt x="42" y="0"/>
                    <a:pt x="42" y="0"/>
                  </a:cubicBezTo>
                  <a:cubicBezTo>
                    <a:pt x="0" y="0"/>
                    <a:pt x="0" y="0"/>
                    <a:pt x="0"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65" name="Freeform 28">
              <a:extLst>
                <a:ext uri="{FF2B5EF4-FFF2-40B4-BE49-F238E27FC236}">
                  <a16:creationId xmlns:a16="http://schemas.microsoft.com/office/drawing/2014/main" id="{2ECA3313-D3E9-41F6-A834-C5C0D655F724}"/>
                </a:ext>
              </a:extLst>
            </p:cNvPr>
            <p:cNvSpPr>
              <a:spLocks/>
            </p:cNvSpPr>
            <p:nvPr/>
          </p:nvSpPr>
          <p:spPr bwMode="auto">
            <a:xfrm>
              <a:off x="9693743" y="2048043"/>
              <a:ext cx="302745" cy="682461"/>
            </a:xfrm>
            <a:custGeom>
              <a:avLst/>
              <a:gdLst>
                <a:gd name="T0" fmla="*/ 0 w 42"/>
                <a:gd name="T1" fmla="*/ 95 h 95"/>
                <a:gd name="T2" fmla="*/ 1 w 42"/>
                <a:gd name="T3" fmla="*/ 95 h 95"/>
                <a:gd name="T4" fmla="*/ 42 w 42"/>
                <a:gd name="T5" fmla="*/ 80 h 95"/>
                <a:gd name="T6" fmla="*/ 42 w 42"/>
                <a:gd name="T7" fmla="*/ 0 h 95"/>
                <a:gd name="T8" fmla="*/ 0 w 42"/>
                <a:gd name="T9" fmla="*/ 0 h 95"/>
                <a:gd name="T10" fmla="*/ 0 w 42"/>
                <a:gd name="T11" fmla="*/ 95 h 95"/>
              </a:gdLst>
              <a:ahLst/>
              <a:cxnLst>
                <a:cxn ang="0">
                  <a:pos x="T0" y="T1"/>
                </a:cxn>
                <a:cxn ang="0">
                  <a:pos x="T2" y="T3"/>
                </a:cxn>
                <a:cxn ang="0">
                  <a:pos x="T4" y="T5"/>
                </a:cxn>
                <a:cxn ang="0">
                  <a:pos x="T6" y="T7"/>
                </a:cxn>
                <a:cxn ang="0">
                  <a:pos x="T8" y="T9"/>
                </a:cxn>
                <a:cxn ang="0">
                  <a:pos x="T10" y="T11"/>
                </a:cxn>
              </a:cxnLst>
              <a:rect l="0" t="0" r="r" b="b"/>
              <a:pathLst>
                <a:path w="42" h="95">
                  <a:moveTo>
                    <a:pt x="0" y="95"/>
                  </a:moveTo>
                  <a:cubicBezTo>
                    <a:pt x="1" y="95"/>
                    <a:pt x="1" y="95"/>
                    <a:pt x="1" y="95"/>
                  </a:cubicBezTo>
                  <a:cubicBezTo>
                    <a:pt x="24" y="95"/>
                    <a:pt x="42" y="89"/>
                    <a:pt x="42" y="80"/>
                  </a:cubicBezTo>
                  <a:cubicBezTo>
                    <a:pt x="42" y="0"/>
                    <a:pt x="42" y="0"/>
                    <a:pt x="42" y="0"/>
                  </a:cubicBezTo>
                  <a:cubicBezTo>
                    <a:pt x="0" y="0"/>
                    <a:pt x="0" y="0"/>
                    <a:pt x="0" y="0"/>
                  </a:cubicBezTo>
                  <a:cubicBezTo>
                    <a:pt x="0" y="95"/>
                    <a:pt x="0" y="95"/>
                    <a:pt x="0" y="95"/>
                  </a:cubicBezTo>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6" name="Freeform 29">
              <a:extLst>
                <a:ext uri="{FF2B5EF4-FFF2-40B4-BE49-F238E27FC236}">
                  <a16:creationId xmlns:a16="http://schemas.microsoft.com/office/drawing/2014/main" id="{04671636-A4F0-44BB-ACFF-6C2182DA13E5}"/>
                </a:ext>
              </a:extLst>
            </p:cNvPr>
            <p:cNvSpPr>
              <a:spLocks/>
            </p:cNvSpPr>
            <p:nvPr/>
          </p:nvSpPr>
          <p:spPr bwMode="auto">
            <a:xfrm>
              <a:off x="9693743" y="2048043"/>
              <a:ext cx="302745" cy="682461"/>
            </a:xfrm>
            <a:custGeom>
              <a:avLst/>
              <a:gdLst>
                <a:gd name="T0" fmla="*/ 42 w 42"/>
                <a:gd name="T1" fmla="*/ 0 h 95"/>
                <a:gd name="T2" fmla="*/ 5 w 42"/>
                <a:gd name="T3" fmla="*/ 0 h 95"/>
                <a:gd name="T4" fmla="*/ 0 w 42"/>
                <a:gd name="T5" fmla="*/ 0 h 95"/>
                <a:gd name="T6" fmla="*/ 0 w 42"/>
                <a:gd name="T7" fmla="*/ 95 h 95"/>
                <a:gd name="T8" fmla="*/ 1 w 42"/>
                <a:gd name="T9" fmla="*/ 95 h 95"/>
                <a:gd name="T10" fmla="*/ 42 w 42"/>
                <a:gd name="T11" fmla="*/ 80 h 95"/>
                <a:gd name="T12" fmla="*/ 42 w 42"/>
                <a:gd name="T13" fmla="*/ 0 h 95"/>
              </a:gdLst>
              <a:ahLst/>
              <a:cxnLst>
                <a:cxn ang="0">
                  <a:pos x="T0" y="T1"/>
                </a:cxn>
                <a:cxn ang="0">
                  <a:pos x="T2" y="T3"/>
                </a:cxn>
                <a:cxn ang="0">
                  <a:pos x="T4" y="T5"/>
                </a:cxn>
                <a:cxn ang="0">
                  <a:pos x="T6" y="T7"/>
                </a:cxn>
                <a:cxn ang="0">
                  <a:pos x="T8" y="T9"/>
                </a:cxn>
                <a:cxn ang="0">
                  <a:pos x="T10" y="T11"/>
                </a:cxn>
                <a:cxn ang="0">
                  <a:pos x="T12" y="T13"/>
                </a:cxn>
              </a:cxnLst>
              <a:rect l="0" t="0" r="r" b="b"/>
              <a:pathLst>
                <a:path w="42" h="95">
                  <a:moveTo>
                    <a:pt x="42" y="0"/>
                  </a:moveTo>
                  <a:cubicBezTo>
                    <a:pt x="5" y="0"/>
                    <a:pt x="5" y="0"/>
                    <a:pt x="5" y="0"/>
                  </a:cubicBezTo>
                  <a:cubicBezTo>
                    <a:pt x="0" y="0"/>
                    <a:pt x="0" y="0"/>
                    <a:pt x="0" y="0"/>
                  </a:cubicBezTo>
                  <a:cubicBezTo>
                    <a:pt x="0" y="95"/>
                    <a:pt x="0" y="95"/>
                    <a:pt x="0" y="95"/>
                  </a:cubicBezTo>
                  <a:cubicBezTo>
                    <a:pt x="1" y="95"/>
                    <a:pt x="1" y="95"/>
                    <a:pt x="1" y="95"/>
                  </a:cubicBezTo>
                  <a:cubicBezTo>
                    <a:pt x="24" y="95"/>
                    <a:pt x="42" y="89"/>
                    <a:pt x="42" y="80"/>
                  </a:cubicBezTo>
                  <a:cubicBezTo>
                    <a:pt x="42" y="0"/>
                    <a:pt x="42" y="0"/>
                    <a:pt x="42"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67" name="Oval 30">
              <a:extLst>
                <a:ext uri="{FF2B5EF4-FFF2-40B4-BE49-F238E27FC236}">
                  <a16:creationId xmlns:a16="http://schemas.microsoft.com/office/drawing/2014/main" id="{ED51A110-BB87-4D67-94E4-9F0823E7022A}"/>
                </a:ext>
              </a:extLst>
            </p:cNvPr>
            <p:cNvSpPr>
              <a:spLocks noChangeArrowheads="1"/>
            </p:cNvSpPr>
            <p:nvPr/>
          </p:nvSpPr>
          <p:spPr bwMode="auto">
            <a:xfrm>
              <a:off x="9401260" y="1940286"/>
              <a:ext cx="595228" cy="215514"/>
            </a:xfrm>
            <a:prstGeom prst="ellipse">
              <a:avLst/>
            </a:prstGeom>
            <a:solidFill>
              <a:srgbClr val="FFFFFF"/>
            </a:solidFill>
            <a:ln w="6350">
              <a:solidFill>
                <a:srgbClr val="0078D7"/>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1">
              <a:extLst>
                <a:ext uri="{FF2B5EF4-FFF2-40B4-BE49-F238E27FC236}">
                  <a16:creationId xmlns:a16="http://schemas.microsoft.com/office/drawing/2014/main" id="{96A527E5-3DB0-40CC-91DB-292C0866AA54}"/>
                </a:ext>
              </a:extLst>
            </p:cNvPr>
            <p:cNvSpPr>
              <a:spLocks/>
            </p:cNvSpPr>
            <p:nvPr/>
          </p:nvSpPr>
          <p:spPr bwMode="auto">
            <a:xfrm>
              <a:off x="9462835" y="1971074"/>
              <a:ext cx="472078" cy="143676"/>
            </a:xfrm>
            <a:custGeom>
              <a:avLst/>
              <a:gdLst>
                <a:gd name="T0" fmla="*/ 66 w 66"/>
                <a:gd name="T1" fmla="*/ 10 h 20"/>
                <a:gd name="T2" fmla="*/ 33 w 66"/>
                <a:gd name="T3" fmla="*/ 20 h 20"/>
                <a:gd name="T4" fmla="*/ 0 w 66"/>
                <a:gd name="T5" fmla="*/ 10 h 20"/>
                <a:gd name="T6" fmla="*/ 33 w 66"/>
                <a:gd name="T7" fmla="*/ 0 h 20"/>
                <a:gd name="T8" fmla="*/ 66 w 66"/>
                <a:gd name="T9" fmla="*/ 10 h 20"/>
              </a:gdLst>
              <a:ahLst/>
              <a:cxnLst>
                <a:cxn ang="0">
                  <a:pos x="T0" y="T1"/>
                </a:cxn>
                <a:cxn ang="0">
                  <a:pos x="T2" y="T3"/>
                </a:cxn>
                <a:cxn ang="0">
                  <a:pos x="T4" y="T5"/>
                </a:cxn>
                <a:cxn ang="0">
                  <a:pos x="T6" y="T7"/>
                </a:cxn>
                <a:cxn ang="0">
                  <a:pos x="T8" y="T9"/>
                </a:cxn>
              </a:cxnLst>
              <a:rect l="0" t="0" r="r" b="b"/>
              <a:pathLst>
                <a:path w="66" h="20">
                  <a:moveTo>
                    <a:pt x="66" y="10"/>
                  </a:moveTo>
                  <a:cubicBezTo>
                    <a:pt x="66" y="15"/>
                    <a:pt x="51" y="20"/>
                    <a:pt x="33" y="20"/>
                  </a:cubicBezTo>
                  <a:cubicBezTo>
                    <a:pt x="15" y="20"/>
                    <a:pt x="0" y="16"/>
                    <a:pt x="0" y="10"/>
                  </a:cubicBezTo>
                  <a:cubicBezTo>
                    <a:pt x="0" y="5"/>
                    <a:pt x="15" y="0"/>
                    <a:pt x="33" y="0"/>
                  </a:cubicBezTo>
                  <a:cubicBezTo>
                    <a:pt x="51" y="0"/>
                    <a:pt x="66" y="5"/>
                    <a:pt x="66" y="1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69" name="Freeform 32">
              <a:extLst>
                <a:ext uri="{FF2B5EF4-FFF2-40B4-BE49-F238E27FC236}">
                  <a16:creationId xmlns:a16="http://schemas.microsoft.com/office/drawing/2014/main" id="{4912578E-016C-4E3F-A368-D2CAD1E14116}"/>
                </a:ext>
              </a:extLst>
            </p:cNvPr>
            <p:cNvSpPr>
              <a:spLocks/>
            </p:cNvSpPr>
            <p:nvPr/>
          </p:nvSpPr>
          <p:spPr bwMode="auto">
            <a:xfrm>
              <a:off x="9462835" y="1971074"/>
              <a:ext cx="472078" cy="112888"/>
            </a:xfrm>
            <a:custGeom>
              <a:avLst/>
              <a:gdLst>
                <a:gd name="T0" fmla="*/ 59 w 66"/>
                <a:gd name="T1" fmla="*/ 16 h 16"/>
                <a:gd name="T2" fmla="*/ 66 w 66"/>
                <a:gd name="T3" fmla="*/ 10 h 16"/>
                <a:gd name="T4" fmla="*/ 33 w 66"/>
                <a:gd name="T5" fmla="*/ 0 h 16"/>
                <a:gd name="T6" fmla="*/ 0 w 66"/>
                <a:gd name="T7" fmla="*/ 10 h 16"/>
                <a:gd name="T8" fmla="*/ 7 w 66"/>
                <a:gd name="T9" fmla="*/ 16 h 16"/>
                <a:gd name="T10" fmla="*/ 33 w 66"/>
                <a:gd name="T11" fmla="*/ 12 h 16"/>
                <a:gd name="T12" fmla="*/ 59 w 66"/>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66" h="16">
                  <a:moveTo>
                    <a:pt x="59" y="16"/>
                  </a:moveTo>
                  <a:cubicBezTo>
                    <a:pt x="63" y="14"/>
                    <a:pt x="66" y="12"/>
                    <a:pt x="66" y="10"/>
                  </a:cubicBezTo>
                  <a:cubicBezTo>
                    <a:pt x="66" y="5"/>
                    <a:pt x="51" y="0"/>
                    <a:pt x="33" y="0"/>
                  </a:cubicBezTo>
                  <a:cubicBezTo>
                    <a:pt x="14" y="0"/>
                    <a:pt x="0" y="4"/>
                    <a:pt x="0" y="10"/>
                  </a:cubicBezTo>
                  <a:cubicBezTo>
                    <a:pt x="0" y="12"/>
                    <a:pt x="2" y="14"/>
                    <a:pt x="7" y="16"/>
                  </a:cubicBezTo>
                  <a:cubicBezTo>
                    <a:pt x="13" y="14"/>
                    <a:pt x="22" y="12"/>
                    <a:pt x="33" y="12"/>
                  </a:cubicBezTo>
                  <a:cubicBezTo>
                    <a:pt x="43" y="12"/>
                    <a:pt x="52" y="14"/>
                    <a:pt x="59" y="16"/>
                  </a:cubicBezTo>
                </a:path>
              </a:pathLst>
            </a:custGeom>
            <a:solidFill>
              <a:schemeClr val="bg1"/>
            </a:solidFill>
            <a:ln w="6350">
              <a:solidFill>
                <a:srgbClr val="0078D7"/>
              </a:solidFill>
            </a:ln>
          </p:spPr>
          <p:txBody>
            <a:bodyPr vert="horz" wrap="square" lIns="91440" tIns="45720" rIns="91440" bIns="45720" numCol="1" anchor="t" anchorCtr="0" compatLnSpc="1">
              <a:prstTxWarp prst="textNoShape">
                <a:avLst/>
              </a:prstTxWarp>
            </a:bodyPr>
            <a:lstStyle/>
            <a:p>
              <a:endParaRPr lang="en-US"/>
            </a:p>
          </p:txBody>
        </p:sp>
        <p:sp>
          <p:nvSpPr>
            <p:cNvPr id="270" name="Freeform 33">
              <a:extLst>
                <a:ext uri="{FF2B5EF4-FFF2-40B4-BE49-F238E27FC236}">
                  <a16:creationId xmlns:a16="http://schemas.microsoft.com/office/drawing/2014/main" id="{03B8FA77-201A-4067-98B7-97F773E67EE2}"/>
                </a:ext>
              </a:extLst>
            </p:cNvPr>
            <p:cNvSpPr>
              <a:spLocks/>
            </p:cNvSpPr>
            <p:nvPr/>
          </p:nvSpPr>
          <p:spPr bwMode="auto">
            <a:xfrm>
              <a:off x="9529542" y="2186588"/>
              <a:ext cx="348927" cy="482341"/>
            </a:xfrm>
            <a:custGeom>
              <a:avLst/>
              <a:gdLst>
                <a:gd name="T0" fmla="*/ 64 w 68"/>
                <a:gd name="T1" fmla="*/ 41 h 94"/>
                <a:gd name="T2" fmla="*/ 0 w 68"/>
                <a:gd name="T3" fmla="*/ 94 h 94"/>
                <a:gd name="T4" fmla="*/ 25 w 68"/>
                <a:gd name="T5" fmla="*/ 53 h 94"/>
                <a:gd name="T6" fmla="*/ 3 w 68"/>
                <a:gd name="T7" fmla="*/ 53 h 94"/>
                <a:gd name="T8" fmla="*/ 68 w 68"/>
                <a:gd name="T9" fmla="*/ 0 h 94"/>
                <a:gd name="T10" fmla="*/ 43 w 68"/>
                <a:gd name="T11" fmla="*/ 41 h 94"/>
                <a:gd name="T12" fmla="*/ 64 w 68"/>
                <a:gd name="T13" fmla="*/ 41 h 94"/>
              </a:gdLst>
              <a:ahLst/>
              <a:cxnLst>
                <a:cxn ang="0">
                  <a:pos x="T0" y="T1"/>
                </a:cxn>
                <a:cxn ang="0">
                  <a:pos x="T2" y="T3"/>
                </a:cxn>
                <a:cxn ang="0">
                  <a:pos x="T4" y="T5"/>
                </a:cxn>
                <a:cxn ang="0">
                  <a:pos x="T6" y="T7"/>
                </a:cxn>
                <a:cxn ang="0">
                  <a:pos x="T8" y="T9"/>
                </a:cxn>
                <a:cxn ang="0">
                  <a:pos x="T10" y="T11"/>
                </a:cxn>
                <a:cxn ang="0">
                  <a:pos x="T12" y="T13"/>
                </a:cxn>
              </a:cxnLst>
              <a:rect l="0" t="0" r="r" b="b"/>
              <a:pathLst>
                <a:path w="68" h="94">
                  <a:moveTo>
                    <a:pt x="64" y="41"/>
                  </a:moveTo>
                  <a:lnTo>
                    <a:pt x="0" y="94"/>
                  </a:lnTo>
                  <a:lnTo>
                    <a:pt x="25" y="53"/>
                  </a:lnTo>
                  <a:lnTo>
                    <a:pt x="3" y="53"/>
                  </a:lnTo>
                  <a:lnTo>
                    <a:pt x="68" y="0"/>
                  </a:lnTo>
                  <a:lnTo>
                    <a:pt x="43" y="41"/>
                  </a:lnTo>
                  <a:lnTo>
                    <a:pt x="64"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0" name="TextBox 279">
            <a:extLst>
              <a:ext uri="{FF2B5EF4-FFF2-40B4-BE49-F238E27FC236}">
                <a16:creationId xmlns:a16="http://schemas.microsoft.com/office/drawing/2014/main" id="{05B9768C-A2E6-4FC3-8FC0-8B3690CFDAF4}"/>
              </a:ext>
            </a:extLst>
          </p:cNvPr>
          <p:cNvSpPr txBox="1"/>
          <p:nvPr/>
        </p:nvSpPr>
        <p:spPr>
          <a:xfrm>
            <a:off x="11334998" y="4719723"/>
            <a:ext cx="73597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VPN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support</a:t>
            </a:r>
          </a:p>
        </p:txBody>
      </p:sp>
      <p:grpSp>
        <p:nvGrpSpPr>
          <p:cNvPr id="273" name="Group 36">
            <a:extLst>
              <a:ext uri="{FF2B5EF4-FFF2-40B4-BE49-F238E27FC236}">
                <a16:creationId xmlns:a16="http://schemas.microsoft.com/office/drawing/2014/main" id="{B278A1C9-A694-4230-8AF3-EF3045F8F798}"/>
              </a:ext>
            </a:extLst>
          </p:cNvPr>
          <p:cNvGrpSpPr>
            <a:grpSpLocks noChangeAspect="1"/>
          </p:cNvGrpSpPr>
          <p:nvPr/>
        </p:nvGrpSpPr>
        <p:grpSpPr bwMode="auto">
          <a:xfrm>
            <a:off x="11530741" y="4333882"/>
            <a:ext cx="344488" cy="374650"/>
            <a:chOff x="7286" y="2711"/>
            <a:chExt cx="217" cy="236"/>
          </a:xfrm>
          <a:solidFill>
            <a:srgbClr val="0078D7"/>
          </a:solidFill>
        </p:grpSpPr>
        <p:sp>
          <p:nvSpPr>
            <p:cNvPr id="275" name="Freeform 37">
              <a:extLst>
                <a:ext uri="{FF2B5EF4-FFF2-40B4-BE49-F238E27FC236}">
                  <a16:creationId xmlns:a16="http://schemas.microsoft.com/office/drawing/2014/main" id="{5F38BE3B-5387-429A-8E69-59AFE5F098DE}"/>
                </a:ext>
              </a:extLst>
            </p:cNvPr>
            <p:cNvSpPr>
              <a:spLocks/>
            </p:cNvSpPr>
            <p:nvPr/>
          </p:nvSpPr>
          <p:spPr bwMode="auto">
            <a:xfrm>
              <a:off x="7286" y="2721"/>
              <a:ext cx="217" cy="226"/>
            </a:xfrm>
            <a:custGeom>
              <a:avLst/>
              <a:gdLst>
                <a:gd name="T0" fmla="*/ 122 w 144"/>
                <a:gd name="T1" fmla="*/ 30 h 150"/>
                <a:gd name="T2" fmla="*/ 124 w 144"/>
                <a:gd name="T3" fmla="*/ 32 h 150"/>
                <a:gd name="T4" fmla="*/ 131 w 144"/>
                <a:gd name="T5" fmla="*/ 25 h 150"/>
                <a:gd name="T6" fmla="*/ 144 w 144"/>
                <a:gd name="T7" fmla="*/ 4 h 150"/>
                <a:gd name="T8" fmla="*/ 141 w 144"/>
                <a:gd name="T9" fmla="*/ 0 h 150"/>
                <a:gd name="T10" fmla="*/ 121 w 144"/>
                <a:gd name="T11" fmla="*/ 14 h 150"/>
                <a:gd name="T12" fmla="*/ 114 w 144"/>
                <a:gd name="T13" fmla="*/ 22 h 150"/>
                <a:gd name="T14" fmla="*/ 116 w 144"/>
                <a:gd name="T15" fmla="*/ 23 h 150"/>
                <a:gd name="T16" fmla="*/ 76 w 144"/>
                <a:gd name="T17" fmla="*/ 65 h 150"/>
                <a:gd name="T18" fmla="*/ 67 w 144"/>
                <a:gd name="T19" fmla="*/ 57 h 150"/>
                <a:gd name="T20" fmla="*/ 58 w 144"/>
                <a:gd name="T21" fmla="*/ 66 h 150"/>
                <a:gd name="T22" fmla="*/ 54 w 144"/>
                <a:gd name="T23" fmla="*/ 79 h 150"/>
                <a:gd name="T24" fmla="*/ 41 w 144"/>
                <a:gd name="T25" fmla="*/ 84 h 150"/>
                <a:gd name="T26" fmla="*/ 0 w 144"/>
                <a:gd name="T27" fmla="*/ 126 h 150"/>
                <a:gd name="T28" fmla="*/ 23 w 144"/>
                <a:gd name="T29" fmla="*/ 150 h 150"/>
                <a:gd name="T30" fmla="*/ 63 w 144"/>
                <a:gd name="T31" fmla="*/ 108 h 150"/>
                <a:gd name="T32" fmla="*/ 68 w 144"/>
                <a:gd name="T33" fmla="*/ 94 h 150"/>
                <a:gd name="T34" fmla="*/ 81 w 144"/>
                <a:gd name="T35" fmla="*/ 90 h 150"/>
                <a:gd name="T36" fmla="*/ 90 w 144"/>
                <a:gd name="T37" fmla="*/ 80 h 150"/>
                <a:gd name="T38" fmla="*/ 82 w 144"/>
                <a:gd name="T39" fmla="*/ 71 h 150"/>
                <a:gd name="T40" fmla="*/ 122 w 144"/>
                <a:gd name="T41" fmla="*/ 3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50">
                  <a:moveTo>
                    <a:pt x="122" y="30"/>
                  </a:moveTo>
                  <a:cubicBezTo>
                    <a:pt x="124" y="32"/>
                    <a:pt x="124" y="32"/>
                    <a:pt x="124" y="32"/>
                  </a:cubicBezTo>
                  <a:cubicBezTo>
                    <a:pt x="131" y="25"/>
                    <a:pt x="131" y="25"/>
                    <a:pt x="131" y="25"/>
                  </a:cubicBezTo>
                  <a:cubicBezTo>
                    <a:pt x="144" y="4"/>
                    <a:pt x="144" y="4"/>
                    <a:pt x="144" y="4"/>
                  </a:cubicBezTo>
                  <a:cubicBezTo>
                    <a:pt x="141" y="0"/>
                    <a:pt x="141" y="0"/>
                    <a:pt x="141" y="0"/>
                  </a:cubicBezTo>
                  <a:cubicBezTo>
                    <a:pt x="121" y="14"/>
                    <a:pt x="121" y="14"/>
                    <a:pt x="121" y="14"/>
                  </a:cubicBezTo>
                  <a:cubicBezTo>
                    <a:pt x="114" y="22"/>
                    <a:pt x="114" y="22"/>
                    <a:pt x="114" y="22"/>
                  </a:cubicBezTo>
                  <a:cubicBezTo>
                    <a:pt x="116" y="23"/>
                    <a:pt x="116" y="23"/>
                    <a:pt x="116" y="23"/>
                  </a:cubicBezTo>
                  <a:cubicBezTo>
                    <a:pt x="76" y="65"/>
                    <a:pt x="76" y="65"/>
                    <a:pt x="76" y="65"/>
                  </a:cubicBezTo>
                  <a:cubicBezTo>
                    <a:pt x="67" y="57"/>
                    <a:pt x="67" y="57"/>
                    <a:pt x="67" y="57"/>
                  </a:cubicBezTo>
                  <a:cubicBezTo>
                    <a:pt x="58" y="66"/>
                    <a:pt x="58" y="66"/>
                    <a:pt x="58" y="66"/>
                  </a:cubicBezTo>
                  <a:cubicBezTo>
                    <a:pt x="59" y="71"/>
                    <a:pt x="57" y="76"/>
                    <a:pt x="54" y="79"/>
                  </a:cubicBezTo>
                  <a:cubicBezTo>
                    <a:pt x="50" y="83"/>
                    <a:pt x="45" y="85"/>
                    <a:pt x="41" y="84"/>
                  </a:cubicBezTo>
                  <a:cubicBezTo>
                    <a:pt x="0" y="126"/>
                    <a:pt x="0" y="126"/>
                    <a:pt x="0" y="126"/>
                  </a:cubicBezTo>
                  <a:cubicBezTo>
                    <a:pt x="23" y="150"/>
                    <a:pt x="23" y="150"/>
                    <a:pt x="23" y="150"/>
                  </a:cubicBezTo>
                  <a:cubicBezTo>
                    <a:pt x="63" y="108"/>
                    <a:pt x="63" y="108"/>
                    <a:pt x="63" y="108"/>
                  </a:cubicBezTo>
                  <a:cubicBezTo>
                    <a:pt x="63" y="103"/>
                    <a:pt x="64" y="98"/>
                    <a:pt x="68" y="94"/>
                  </a:cubicBezTo>
                  <a:cubicBezTo>
                    <a:pt x="72" y="91"/>
                    <a:pt x="76" y="89"/>
                    <a:pt x="81" y="90"/>
                  </a:cubicBezTo>
                  <a:cubicBezTo>
                    <a:pt x="90" y="80"/>
                    <a:pt x="90" y="80"/>
                    <a:pt x="90" y="80"/>
                  </a:cubicBezTo>
                  <a:cubicBezTo>
                    <a:pt x="82" y="71"/>
                    <a:pt x="82" y="71"/>
                    <a:pt x="82" y="71"/>
                  </a:cubicBezTo>
                  <a:lnTo>
                    <a:pt x="1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6" name="Freeform 38">
              <a:extLst>
                <a:ext uri="{FF2B5EF4-FFF2-40B4-BE49-F238E27FC236}">
                  <a16:creationId xmlns:a16="http://schemas.microsoft.com/office/drawing/2014/main" id="{BFC3BBDA-AEBC-424F-925C-735E5516C30F}"/>
                </a:ext>
              </a:extLst>
            </p:cNvPr>
            <p:cNvSpPr>
              <a:spLocks/>
            </p:cNvSpPr>
            <p:nvPr/>
          </p:nvSpPr>
          <p:spPr bwMode="auto">
            <a:xfrm>
              <a:off x="7403" y="2823"/>
              <a:ext cx="100" cy="115"/>
            </a:xfrm>
            <a:custGeom>
              <a:avLst/>
              <a:gdLst>
                <a:gd name="T0" fmla="*/ 40 w 66"/>
                <a:gd name="T1" fmla="*/ 70 h 76"/>
                <a:gd name="T2" fmla="*/ 62 w 66"/>
                <a:gd name="T3" fmla="*/ 70 h 76"/>
                <a:gd name="T4" fmla="*/ 66 w 66"/>
                <a:gd name="T5" fmla="*/ 58 h 76"/>
                <a:gd name="T6" fmla="*/ 62 w 66"/>
                <a:gd name="T7" fmla="*/ 47 h 76"/>
                <a:gd name="T8" fmla="*/ 16 w 66"/>
                <a:gd name="T9" fmla="*/ 0 h 76"/>
                <a:gd name="T10" fmla="*/ 12 w 66"/>
                <a:gd name="T11" fmla="*/ 5 h 76"/>
                <a:gd name="T12" fmla="*/ 20 w 66"/>
                <a:gd name="T13" fmla="*/ 14 h 76"/>
                <a:gd name="T14" fmla="*/ 16 w 66"/>
                <a:gd name="T15" fmla="*/ 17 h 76"/>
                <a:gd name="T16" fmla="*/ 7 w 66"/>
                <a:gd name="T17" fmla="*/ 27 h 76"/>
                <a:gd name="T18" fmla="*/ 6 w 66"/>
                <a:gd name="T19" fmla="*/ 28 h 76"/>
                <a:gd name="T20" fmla="*/ 4 w 66"/>
                <a:gd name="T21" fmla="*/ 28 h 76"/>
                <a:gd name="T22" fmla="*/ 0 w 66"/>
                <a:gd name="T23" fmla="*/ 28 h 76"/>
                <a:gd name="T24" fmla="*/ 40 w 66"/>
                <a:gd name="T25"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6">
                  <a:moveTo>
                    <a:pt x="40" y="70"/>
                  </a:moveTo>
                  <a:cubicBezTo>
                    <a:pt x="46" y="76"/>
                    <a:pt x="56" y="76"/>
                    <a:pt x="62" y="70"/>
                  </a:cubicBezTo>
                  <a:cubicBezTo>
                    <a:pt x="65" y="66"/>
                    <a:pt x="66" y="62"/>
                    <a:pt x="66" y="58"/>
                  </a:cubicBezTo>
                  <a:cubicBezTo>
                    <a:pt x="66" y="54"/>
                    <a:pt x="65" y="50"/>
                    <a:pt x="62" y="47"/>
                  </a:cubicBezTo>
                  <a:cubicBezTo>
                    <a:pt x="16" y="0"/>
                    <a:pt x="16" y="0"/>
                    <a:pt x="16" y="0"/>
                  </a:cubicBezTo>
                  <a:cubicBezTo>
                    <a:pt x="12" y="5"/>
                    <a:pt x="12" y="5"/>
                    <a:pt x="12" y="5"/>
                  </a:cubicBezTo>
                  <a:cubicBezTo>
                    <a:pt x="20" y="14"/>
                    <a:pt x="20" y="14"/>
                    <a:pt x="20" y="14"/>
                  </a:cubicBezTo>
                  <a:cubicBezTo>
                    <a:pt x="16" y="17"/>
                    <a:pt x="16" y="17"/>
                    <a:pt x="16" y="17"/>
                  </a:cubicBezTo>
                  <a:cubicBezTo>
                    <a:pt x="7" y="27"/>
                    <a:pt x="7" y="27"/>
                    <a:pt x="7" y="27"/>
                  </a:cubicBezTo>
                  <a:cubicBezTo>
                    <a:pt x="6" y="28"/>
                    <a:pt x="6" y="28"/>
                    <a:pt x="6" y="28"/>
                  </a:cubicBezTo>
                  <a:cubicBezTo>
                    <a:pt x="4" y="28"/>
                    <a:pt x="4" y="28"/>
                    <a:pt x="4" y="28"/>
                  </a:cubicBezTo>
                  <a:cubicBezTo>
                    <a:pt x="3" y="28"/>
                    <a:pt x="1" y="28"/>
                    <a:pt x="0" y="28"/>
                  </a:cubicBezTo>
                  <a:lnTo>
                    <a:pt x="4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9" name="Freeform 39">
              <a:extLst>
                <a:ext uri="{FF2B5EF4-FFF2-40B4-BE49-F238E27FC236}">
                  <a16:creationId xmlns:a16="http://schemas.microsoft.com/office/drawing/2014/main" id="{711F0880-C2CA-4711-9CB3-341852EED729}"/>
                </a:ext>
              </a:extLst>
            </p:cNvPr>
            <p:cNvSpPr>
              <a:spLocks/>
            </p:cNvSpPr>
            <p:nvPr/>
          </p:nvSpPr>
          <p:spPr bwMode="auto">
            <a:xfrm>
              <a:off x="7289" y="2711"/>
              <a:ext cx="116" cy="114"/>
            </a:xfrm>
            <a:custGeom>
              <a:avLst/>
              <a:gdLst>
                <a:gd name="T0" fmla="*/ 56 w 77"/>
                <a:gd name="T1" fmla="*/ 12 h 76"/>
                <a:gd name="T2" fmla="*/ 25 w 77"/>
                <a:gd name="T3" fmla="*/ 3 h 76"/>
                <a:gd name="T4" fmla="*/ 43 w 77"/>
                <a:gd name="T5" fmla="*/ 22 h 76"/>
                <a:gd name="T6" fmla="*/ 38 w 77"/>
                <a:gd name="T7" fmla="*/ 40 h 76"/>
                <a:gd name="T8" fmla="*/ 20 w 77"/>
                <a:gd name="T9" fmla="*/ 45 h 76"/>
                <a:gd name="T10" fmla="*/ 3 w 77"/>
                <a:gd name="T11" fmla="*/ 26 h 76"/>
                <a:gd name="T12" fmla="*/ 10 w 77"/>
                <a:gd name="T13" fmla="*/ 58 h 76"/>
                <a:gd name="T14" fmla="*/ 42 w 77"/>
                <a:gd name="T15" fmla="*/ 67 h 76"/>
                <a:gd name="T16" fmla="*/ 42 w 77"/>
                <a:gd name="T17" fmla="*/ 67 h 76"/>
                <a:gd name="T18" fmla="*/ 50 w 77"/>
                <a:gd name="T19" fmla="*/ 76 h 76"/>
                <a:gd name="T20" fmla="*/ 51 w 77"/>
                <a:gd name="T21" fmla="*/ 73 h 76"/>
                <a:gd name="T22" fmla="*/ 51 w 77"/>
                <a:gd name="T23" fmla="*/ 72 h 76"/>
                <a:gd name="T24" fmla="*/ 50 w 77"/>
                <a:gd name="T25" fmla="*/ 71 h 76"/>
                <a:gd name="T26" fmla="*/ 64 w 77"/>
                <a:gd name="T27" fmla="*/ 56 h 76"/>
                <a:gd name="T28" fmla="*/ 67 w 77"/>
                <a:gd name="T29" fmla="*/ 59 h 76"/>
                <a:gd name="T30" fmla="*/ 72 w 77"/>
                <a:gd name="T31" fmla="*/ 65 h 76"/>
                <a:gd name="T32" fmla="*/ 77 w 77"/>
                <a:gd name="T33" fmla="*/ 60 h 76"/>
                <a:gd name="T34" fmla="*/ 64 w 77"/>
                <a:gd name="T35" fmla="*/ 46 h 76"/>
                <a:gd name="T36" fmla="*/ 64 w 77"/>
                <a:gd name="T37" fmla="*/ 46 h 76"/>
                <a:gd name="T38" fmla="*/ 56 w 77"/>
                <a:gd name="T3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76">
                  <a:moveTo>
                    <a:pt x="56" y="12"/>
                  </a:moveTo>
                  <a:cubicBezTo>
                    <a:pt x="48" y="3"/>
                    <a:pt x="36" y="0"/>
                    <a:pt x="25" y="3"/>
                  </a:cubicBezTo>
                  <a:cubicBezTo>
                    <a:pt x="43" y="22"/>
                    <a:pt x="43" y="22"/>
                    <a:pt x="43" y="22"/>
                  </a:cubicBezTo>
                  <a:cubicBezTo>
                    <a:pt x="38" y="40"/>
                    <a:pt x="38" y="40"/>
                    <a:pt x="38" y="40"/>
                  </a:cubicBezTo>
                  <a:cubicBezTo>
                    <a:pt x="20" y="45"/>
                    <a:pt x="20" y="45"/>
                    <a:pt x="20" y="45"/>
                  </a:cubicBezTo>
                  <a:cubicBezTo>
                    <a:pt x="3" y="26"/>
                    <a:pt x="3" y="26"/>
                    <a:pt x="3" y="26"/>
                  </a:cubicBezTo>
                  <a:cubicBezTo>
                    <a:pt x="0" y="37"/>
                    <a:pt x="2" y="49"/>
                    <a:pt x="10" y="58"/>
                  </a:cubicBezTo>
                  <a:cubicBezTo>
                    <a:pt x="19" y="67"/>
                    <a:pt x="31" y="70"/>
                    <a:pt x="42" y="67"/>
                  </a:cubicBezTo>
                  <a:cubicBezTo>
                    <a:pt x="42" y="67"/>
                    <a:pt x="42" y="67"/>
                    <a:pt x="42" y="67"/>
                  </a:cubicBezTo>
                  <a:cubicBezTo>
                    <a:pt x="50" y="76"/>
                    <a:pt x="50" y="76"/>
                    <a:pt x="50" y="76"/>
                  </a:cubicBezTo>
                  <a:cubicBezTo>
                    <a:pt x="51" y="75"/>
                    <a:pt x="51" y="74"/>
                    <a:pt x="51" y="73"/>
                  </a:cubicBezTo>
                  <a:cubicBezTo>
                    <a:pt x="51" y="73"/>
                    <a:pt x="51" y="72"/>
                    <a:pt x="51" y="72"/>
                  </a:cubicBezTo>
                  <a:cubicBezTo>
                    <a:pt x="50" y="71"/>
                    <a:pt x="50" y="71"/>
                    <a:pt x="50" y="71"/>
                  </a:cubicBezTo>
                  <a:cubicBezTo>
                    <a:pt x="64" y="56"/>
                    <a:pt x="64" y="56"/>
                    <a:pt x="64" y="56"/>
                  </a:cubicBezTo>
                  <a:cubicBezTo>
                    <a:pt x="67" y="59"/>
                    <a:pt x="67" y="59"/>
                    <a:pt x="67" y="59"/>
                  </a:cubicBezTo>
                  <a:cubicBezTo>
                    <a:pt x="72" y="65"/>
                    <a:pt x="72" y="65"/>
                    <a:pt x="72" y="65"/>
                  </a:cubicBezTo>
                  <a:cubicBezTo>
                    <a:pt x="77" y="60"/>
                    <a:pt x="77" y="60"/>
                    <a:pt x="77" y="60"/>
                  </a:cubicBezTo>
                  <a:cubicBezTo>
                    <a:pt x="64" y="46"/>
                    <a:pt x="64" y="46"/>
                    <a:pt x="64" y="46"/>
                  </a:cubicBezTo>
                  <a:cubicBezTo>
                    <a:pt x="64" y="46"/>
                    <a:pt x="64" y="46"/>
                    <a:pt x="64" y="46"/>
                  </a:cubicBezTo>
                  <a:cubicBezTo>
                    <a:pt x="67" y="35"/>
                    <a:pt x="65" y="2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81" name="Group 42">
            <a:extLst>
              <a:ext uri="{FF2B5EF4-FFF2-40B4-BE49-F238E27FC236}">
                <a16:creationId xmlns:a16="http://schemas.microsoft.com/office/drawing/2014/main" id="{9413AE67-7E2D-4F59-80A0-4177D2F0B5CE}"/>
              </a:ext>
            </a:extLst>
          </p:cNvPr>
          <p:cNvGrpSpPr>
            <a:grpSpLocks noChangeAspect="1"/>
          </p:cNvGrpSpPr>
          <p:nvPr/>
        </p:nvGrpSpPr>
        <p:grpSpPr bwMode="auto">
          <a:xfrm>
            <a:off x="10641169" y="4356107"/>
            <a:ext cx="352425" cy="352425"/>
            <a:chOff x="6701" y="2744"/>
            <a:chExt cx="222" cy="222"/>
          </a:xfrm>
          <a:solidFill>
            <a:srgbClr val="0078D7"/>
          </a:solidFill>
        </p:grpSpPr>
        <p:sp>
          <p:nvSpPr>
            <p:cNvPr id="283" name="Freeform 43">
              <a:extLst>
                <a:ext uri="{FF2B5EF4-FFF2-40B4-BE49-F238E27FC236}">
                  <a16:creationId xmlns:a16="http://schemas.microsoft.com/office/drawing/2014/main" id="{FF7BF53D-7C24-4C04-A056-CDA77FE9868F}"/>
                </a:ext>
              </a:extLst>
            </p:cNvPr>
            <p:cNvSpPr>
              <a:spLocks/>
            </p:cNvSpPr>
            <p:nvPr/>
          </p:nvSpPr>
          <p:spPr bwMode="auto">
            <a:xfrm>
              <a:off x="6701" y="2862"/>
              <a:ext cx="104" cy="104"/>
            </a:xfrm>
            <a:custGeom>
              <a:avLst/>
              <a:gdLst>
                <a:gd name="T0" fmla="*/ 80 w 94"/>
                <a:gd name="T1" fmla="*/ 80 h 94"/>
                <a:gd name="T2" fmla="*/ 14 w 94"/>
                <a:gd name="T3" fmla="*/ 80 h 94"/>
                <a:gd name="T4" fmla="*/ 14 w 94"/>
                <a:gd name="T5" fmla="*/ 14 h 94"/>
                <a:gd name="T6" fmla="*/ 28 w 94"/>
                <a:gd name="T7" fmla="*/ 14 h 94"/>
                <a:gd name="T8" fmla="*/ 25 w 94"/>
                <a:gd name="T9" fmla="*/ 1 h 94"/>
                <a:gd name="T10" fmla="*/ 25 w 94"/>
                <a:gd name="T11" fmla="*/ 0 h 94"/>
                <a:gd name="T12" fmla="*/ 0 w 94"/>
                <a:gd name="T13" fmla="*/ 0 h 94"/>
                <a:gd name="T14" fmla="*/ 0 w 94"/>
                <a:gd name="T15" fmla="*/ 94 h 94"/>
                <a:gd name="T16" fmla="*/ 94 w 94"/>
                <a:gd name="T17" fmla="*/ 94 h 94"/>
                <a:gd name="T18" fmla="*/ 94 w 94"/>
                <a:gd name="T19" fmla="*/ 38 h 94"/>
                <a:gd name="T20" fmla="*/ 80 w 94"/>
                <a:gd name="T21" fmla="*/ 38 h 94"/>
                <a:gd name="T22" fmla="*/ 80 w 94"/>
                <a:gd name="T23"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80" y="80"/>
                  </a:moveTo>
                  <a:cubicBezTo>
                    <a:pt x="14" y="80"/>
                    <a:pt x="14" y="80"/>
                    <a:pt x="14" y="80"/>
                  </a:cubicBezTo>
                  <a:cubicBezTo>
                    <a:pt x="14" y="14"/>
                    <a:pt x="14" y="14"/>
                    <a:pt x="14" y="14"/>
                  </a:cubicBezTo>
                  <a:cubicBezTo>
                    <a:pt x="28" y="14"/>
                    <a:pt x="28" y="14"/>
                    <a:pt x="28" y="14"/>
                  </a:cubicBezTo>
                  <a:cubicBezTo>
                    <a:pt x="26" y="10"/>
                    <a:pt x="25" y="6"/>
                    <a:pt x="25" y="1"/>
                  </a:cubicBezTo>
                  <a:cubicBezTo>
                    <a:pt x="25" y="1"/>
                    <a:pt x="25" y="0"/>
                    <a:pt x="25" y="0"/>
                  </a:cubicBezTo>
                  <a:cubicBezTo>
                    <a:pt x="0" y="0"/>
                    <a:pt x="0" y="0"/>
                    <a:pt x="0" y="0"/>
                  </a:cubicBezTo>
                  <a:cubicBezTo>
                    <a:pt x="0" y="94"/>
                    <a:pt x="0" y="94"/>
                    <a:pt x="0" y="94"/>
                  </a:cubicBezTo>
                  <a:cubicBezTo>
                    <a:pt x="94" y="94"/>
                    <a:pt x="94" y="94"/>
                    <a:pt x="94" y="94"/>
                  </a:cubicBezTo>
                  <a:cubicBezTo>
                    <a:pt x="94" y="38"/>
                    <a:pt x="94" y="38"/>
                    <a:pt x="94" y="38"/>
                  </a:cubicBezTo>
                  <a:cubicBezTo>
                    <a:pt x="80" y="38"/>
                    <a:pt x="80" y="38"/>
                    <a:pt x="80" y="38"/>
                  </a:cubicBezTo>
                  <a:lnTo>
                    <a:pt x="8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4" name="Freeform 44">
              <a:extLst>
                <a:ext uri="{FF2B5EF4-FFF2-40B4-BE49-F238E27FC236}">
                  <a16:creationId xmlns:a16="http://schemas.microsoft.com/office/drawing/2014/main" id="{05F3D0FA-B2CA-44B3-8CAF-192D2D19890D}"/>
                </a:ext>
              </a:extLst>
            </p:cNvPr>
            <p:cNvSpPr>
              <a:spLocks/>
            </p:cNvSpPr>
            <p:nvPr/>
          </p:nvSpPr>
          <p:spPr bwMode="auto">
            <a:xfrm>
              <a:off x="6819" y="2862"/>
              <a:ext cx="104" cy="104"/>
            </a:xfrm>
            <a:custGeom>
              <a:avLst/>
              <a:gdLst>
                <a:gd name="T0" fmla="*/ 68 w 94"/>
                <a:gd name="T1" fmla="*/ 14 h 94"/>
                <a:gd name="T2" fmla="*/ 80 w 94"/>
                <a:gd name="T3" fmla="*/ 14 h 94"/>
                <a:gd name="T4" fmla="*/ 80 w 94"/>
                <a:gd name="T5" fmla="*/ 80 h 94"/>
                <a:gd name="T6" fmla="*/ 14 w 94"/>
                <a:gd name="T7" fmla="*/ 80 h 94"/>
                <a:gd name="T8" fmla="*/ 14 w 94"/>
                <a:gd name="T9" fmla="*/ 38 h 94"/>
                <a:gd name="T10" fmla="*/ 0 w 94"/>
                <a:gd name="T11" fmla="*/ 38 h 94"/>
                <a:gd name="T12" fmla="*/ 0 w 94"/>
                <a:gd name="T13" fmla="*/ 94 h 94"/>
                <a:gd name="T14" fmla="*/ 94 w 94"/>
                <a:gd name="T15" fmla="*/ 94 h 94"/>
                <a:gd name="T16" fmla="*/ 94 w 94"/>
                <a:gd name="T17" fmla="*/ 0 h 94"/>
                <a:gd name="T18" fmla="*/ 64 w 94"/>
                <a:gd name="T19" fmla="*/ 0 h 94"/>
                <a:gd name="T20" fmla="*/ 68 w 94"/>
                <a:gd name="T21" fmla="*/ 13 h 94"/>
                <a:gd name="T22" fmla="*/ 68 w 94"/>
                <a:gd name="T23" fmla="*/ 1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68" y="14"/>
                  </a:moveTo>
                  <a:cubicBezTo>
                    <a:pt x="80" y="14"/>
                    <a:pt x="80" y="14"/>
                    <a:pt x="80" y="14"/>
                  </a:cubicBezTo>
                  <a:cubicBezTo>
                    <a:pt x="80" y="80"/>
                    <a:pt x="80" y="80"/>
                    <a:pt x="80" y="80"/>
                  </a:cubicBezTo>
                  <a:cubicBezTo>
                    <a:pt x="14" y="80"/>
                    <a:pt x="14" y="80"/>
                    <a:pt x="14" y="80"/>
                  </a:cubicBezTo>
                  <a:cubicBezTo>
                    <a:pt x="14" y="38"/>
                    <a:pt x="14" y="38"/>
                    <a:pt x="14" y="38"/>
                  </a:cubicBezTo>
                  <a:cubicBezTo>
                    <a:pt x="0" y="38"/>
                    <a:pt x="0" y="38"/>
                    <a:pt x="0" y="38"/>
                  </a:cubicBezTo>
                  <a:cubicBezTo>
                    <a:pt x="0" y="94"/>
                    <a:pt x="0" y="94"/>
                    <a:pt x="0" y="94"/>
                  </a:cubicBezTo>
                  <a:cubicBezTo>
                    <a:pt x="94" y="94"/>
                    <a:pt x="94" y="94"/>
                    <a:pt x="94" y="94"/>
                  </a:cubicBezTo>
                  <a:cubicBezTo>
                    <a:pt x="94" y="0"/>
                    <a:pt x="94" y="0"/>
                    <a:pt x="94" y="0"/>
                  </a:cubicBezTo>
                  <a:cubicBezTo>
                    <a:pt x="64" y="0"/>
                    <a:pt x="64" y="0"/>
                    <a:pt x="64" y="0"/>
                  </a:cubicBezTo>
                  <a:cubicBezTo>
                    <a:pt x="66" y="4"/>
                    <a:pt x="68" y="8"/>
                    <a:pt x="68" y="13"/>
                  </a:cubicBezTo>
                  <a:cubicBezTo>
                    <a:pt x="68" y="13"/>
                    <a:pt x="68" y="14"/>
                    <a:pt x="6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5" name="Freeform 45">
              <a:extLst>
                <a:ext uri="{FF2B5EF4-FFF2-40B4-BE49-F238E27FC236}">
                  <a16:creationId xmlns:a16="http://schemas.microsoft.com/office/drawing/2014/main" id="{1CD9288C-338D-4728-8AD9-3AC596E48074}"/>
                </a:ext>
              </a:extLst>
            </p:cNvPr>
            <p:cNvSpPr>
              <a:spLocks/>
            </p:cNvSpPr>
            <p:nvPr/>
          </p:nvSpPr>
          <p:spPr bwMode="auto">
            <a:xfrm>
              <a:off x="6701" y="2744"/>
              <a:ext cx="104" cy="104"/>
            </a:xfrm>
            <a:custGeom>
              <a:avLst/>
              <a:gdLst>
                <a:gd name="T0" fmla="*/ 14 w 94"/>
                <a:gd name="T1" fmla="*/ 80 h 94"/>
                <a:gd name="T2" fmla="*/ 14 w 94"/>
                <a:gd name="T3" fmla="*/ 14 h 94"/>
                <a:gd name="T4" fmla="*/ 80 w 94"/>
                <a:gd name="T5" fmla="*/ 14 h 94"/>
                <a:gd name="T6" fmla="*/ 80 w 94"/>
                <a:gd name="T7" fmla="*/ 52 h 94"/>
                <a:gd name="T8" fmla="*/ 94 w 94"/>
                <a:gd name="T9" fmla="*/ 46 h 94"/>
                <a:gd name="T10" fmla="*/ 94 w 94"/>
                <a:gd name="T11" fmla="*/ 0 h 94"/>
                <a:gd name="T12" fmla="*/ 0 w 94"/>
                <a:gd name="T13" fmla="*/ 0 h 94"/>
                <a:gd name="T14" fmla="*/ 0 w 94"/>
                <a:gd name="T15" fmla="*/ 94 h 94"/>
                <a:gd name="T16" fmla="*/ 27 w 94"/>
                <a:gd name="T17" fmla="*/ 94 h 94"/>
                <a:gd name="T18" fmla="*/ 36 w 94"/>
                <a:gd name="T19" fmla="*/ 80 h 94"/>
                <a:gd name="T20" fmla="*/ 14 w 94"/>
                <a:gd name="T21"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4">
                  <a:moveTo>
                    <a:pt x="14" y="80"/>
                  </a:moveTo>
                  <a:cubicBezTo>
                    <a:pt x="14" y="14"/>
                    <a:pt x="14" y="14"/>
                    <a:pt x="14" y="14"/>
                  </a:cubicBezTo>
                  <a:cubicBezTo>
                    <a:pt x="80" y="14"/>
                    <a:pt x="80" y="14"/>
                    <a:pt x="80" y="14"/>
                  </a:cubicBezTo>
                  <a:cubicBezTo>
                    <a:pt x="80" y="52"/>
                    <a:pt x="80" y="52"/>
                    <a:pt x="80" y="52"/>
                  </a:cubicBezTo>
                  <a:cubicBezTo>
                    <a:pt x="84" y="49"/>
                    <a:pt x="90" y="47"/>
                    <a:pt x="94" y="46"/>
                  </a:cubicBezTo>
                  <a:cubicBezTo>
                    <a:pt x="94" y="0"/>
                    <a:pt x="94" y="0"/>
                    <a:pt x="94" y="0"/>
                  </a:cubicBezTo>
                  <a:cubicBezTo>
                    <a:pt x="0" y="0"/>
                    <a:pt x="0" y="0"/>
                    <a:pt x="0" y="0"/>
                  </a:cubicBezTo>
                  <a:cubicBezTo>
                    <a:pt x="0" y="94"/>
                    <a:pt x="0" y="94"/>
                    <a:pt x="0" y="94"/>
                  </a:cubicBezTo>
                  <a:cubicBezTo>
                    <a:pt x="27" y="94"/>
                    <a:pt x="27" y="94"/>
                    <a:pt x="27" y="94"/>
                  </a:cubicBezTo>
                  <a:cubicBezTo>
                    <a:pt x="29" y="89"/>
                    <a:pt x="32" y="84"/>
                    <a:pt x="36" y="80"/>
                  </a:cubicBezTo>
                  <a:lnTo>
                    <a:pt x="1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6" name="Freeform 46">
              <a:extLst>
                <a:ext uri="{FF2B5EF4-FFF2-40B4-BE49-F238E27FC236}">
                  <a16:creationId xmlns:a16="http://schemas.microsoft.com/office/drawing/2014/main" id="{CB226836-E83B-4E70-9737-731704DBDD2E}"/>
                </a:ext>
              </a:extLst>
            </p:cNvPr>
            <p:cNvSpPr>
              <a:spLocks/>
            </p:cNvSpPr>
            <p:nvPr/>
          </p:nvSpPr>
          <p:spPr bwMode="auto">
            <a:xfrm>
              <a:off x="6819" y="2744"/>
              <a:ext cx="104" cy="104"/>
            </a:xfrm>
            <a:custGeom>
              <a:avLst/>
              <a:gdLst>
                <a:gd name="T0" fmla="*/ 14 w 94"/>
                <a:gd name="T1" fmla="*/ 44 h 94"/>
                <a:gd name="T2" fmla="*/ 14 w 94"/>
                <a:gd name="T3" fmla="*/ 14 h 94"/>
                <a:gd name="T4" fmla="*/ 80 w 94"/>
                <a:gd name="T5" fmla="*/ 14 h 94"/>
                <a:gd name="T6" fmla="*/ 80 w 94"/>
                <a:gd name="T7" fmla="*/ 80 h 94"/>
                <a:gd name="T8" fmla="*/ 51 w 94"/>
                <a:gd name="T9" fmla="*/ 80 h 94"/>
                <a:gd name="T10" fmla="*/ 53 w 94"/>
                <a:gd name="T11" fmla="*/ 94 h 94"/>
                <a:gd name="T12" fmla="*/ 53 w 94"/>
                <a:gd name="T13" fmla="*/ 94 h 94"/>
                <a:gd name="T14" fmla="*/ 94 w 94"/>
                <a:gd name="T15" fmla="*/ 94 h 94"/>
                <a:gd name="T16" fmla="*/ 94 w 94"/>
                <a:gd name="T17" fmla="*/ 0 h 94"/>
                <a:gd name="T18" fmla="*/ 0 w 94"/>
                <a:gd name="T19" fmla="*/ 0 h 94"/>
                <a:gd name="T20" fmla="*/ 0 w 94"/>
                <a:gd name="T21" fmla="*/ 44 h 94"/>
                <a:gd name="T22" fmla="*/ 3 w 94"/>
                <a:gd name="T23" fmla="*/ 43 h 94"/>
                <a:gd name="T24" fmla="*/ 14 w 94"/>
                <a:gd name="T25" fmla="*/ 4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94">
                  <a:moveTo>
                    <a:pt x="14" y="44"/>
                  </a:moveTo>
                  <a:cubicBezTo>
                    <a:pt x="14" y="14"/>
                    <a:pt x="14" y="14"/>
                    <a:pt x="14" y="14"/>
                  </a:cubicBezTo>
                  <a:cubicBezTo>
                    <a:pt x="80" y="14"/>
                    <a:pt x="80" y="14"/>
                    <a:pt x="80" y="14"/>
                  </a:cubicBezTo>
                  <a:cubicBezTo>
                    <a:pt x="80" y="80"/>
                    <a:pt x="80" y="80"/>
                    <a:pt x="80" y="80"/>
                  </a:cubicBezTo>
                  <a:cubicBezTo>
                    <a:pt x="51" y="80"/>
                    <a:pt x="51" y="80"/>
                    <a:pt x="51" y="80"/>
                  </a:cubicBezTo>
                  <a:cubicBezTo>
                    <a:pt x="52" y="84"/>
                    <a:pt x="53" y="89"/>
                    <a:pt x="53" y="94"/>
                  </a:cubicBezTo>
                  <a:cubicBezTo>
                    <a:pt x="53" y="94"/>
                    <a:pt x="53" y="94"/>
                    <a:pt x="53" y="94"/>
                  </a:cubicBezTo>
                  <a:cubicBezTo>
                    <a:pt x="94" y="94"/>
                    <a:pt x="94" y="94"/>
                    <a:pt x="94" y="94"/>
                  </a:cubicBezTo>
                  <a:cubicBezTo>
                    <a:pt x="94" y="0"/>
                    <a:pt x="94" y="0"/>
                    <a:pt x="94" y="0"/>
                  </a:cubicBezTo>
                  <a:cubicBezTo>
                    <a:pt x="0" y="0"/>
                    <a:pt x="0" y="0"/>
                    <a:pt x="0" y="0"/>
                  </a:cubicBezTo>
                  <a:cubicBezTo>
                    <a:pt x="0" y="44"/>
                    <a:pt x="0" y="44"/>
                    <a:pt x="0" y="44"/>
                  </a:cubicBezTo>
                  <a:cubicBezTo>
                    <a:pt x="1" y="44"/>
                    <a:pt x="2" y="43"/>
                    <a:pt x="3" y="43"/>
                  </a:cubicBezTo>
                  <a:cubicBezTo>
                    <a:pt x="6" y="44"/>
                    <a:pt x="10" y="44"/>
                    <a:pt x="1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7" name="Freeform 47">
              <a:extLst>
                <a:ext uri="{FF2B5EF4-FFF2-40B4-BE49-F238E27FC236}">
                  <a16:creationId xmlns:a16="http://schemas.microsoft.com/office/drawing/2014/main" id="{21679F95-0F02-4059-872A-55A77A36231A}"/>
                </a:ext>
              </a:extLst>
            </p:cNvPr>
            <p:cNvSpPr>
              <a:spLocks/>
            </p:cNvSpPr>
            <p:nvPr/>
          </p:nvSpPr>
          <p:spPr bwMode="auto">
            <a:xfrm>
              <a:off x="6741" y="2804"/>
              <a:ext cx="141" cy="89"/>
            </a:xfrm>
            <a:custGeom>
              <a:avLst/>
              <a:gdLst>
                <a:gd name="T0" fmla="*/ 127 w 127"/>
                <a:gd name="T1" fmla="*/ 65 h 80"/>
                <a:gd name="T2" fmla="*/ 112 w 127"/>
                <a:gd name="T3" fmla="*/ 50 h 80"/>
                <a:gd name="T4" fmla="*/ 110 w 127"/>
                <a:gd name="T5" fmla="*/ 50 h 80"/>
                <a:gd name="T6" fmla="*/ 112 w 127"/>
                <a:gd name="T7" fmla="*/ 40 h 80"/>
                <a:gd name="T8" fmla="*/ 72 w 127"/>
                <a:gd name="T9" fmla="*/ 0 h 80"/>
                <a:gd name="T10" fmla="*/ 35 w 127"/>
                <a:gd name="T11" fmla="*/ 27 h 80"/>
                <a:gd name="T12" fmla="*/ 26 w 127"/>
                <a:gd name="T13" fmla="*/ 26 h 80"/>
                <a:gd name="T14" fmla="*/ 0 w 127"/>
                <a:gd name="T15" fmla="*/ 53 h 80"/>
                <a:gd name="T16" fmla="*/ 26 w 127"/>
                <a:gd name="T17" fmla="*/ 80 h 80"/>
                <a:gd name="T18" fmla="*/ 114 w 127"/>
                <a:gd name="T19" fmla="*/ 80 h 80"/>
                <a:gd name="T20" fmla="*/ 127 w 127"/>
                <a:gd name="T21"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80">
                  <a:moveTo>
                    <a:pt x="127" y="65"/>
                  </a:moveTo>
                  <a:cubicBezTo>
                    <a:pt x="127" y="56"/>
                    <a:pt x="120" y="50"/>
                    <a:pt x="112" y="50"/>
                  </a:cubicBezTo>
                  <a:cubicBezTo>
                    <a:pt x="112" y="50"/>
                    <a:pt x="111" y="50"/>
                    <a:pt x="110" y="50"/>
                  </a:cubicBezTo>
                  <a:cubicBezTo>
                    <a:pt x="111" y="47"/>
                    <a:pt x="112" y="43"/>
                    <a:pt x="112" y="40"/>
                  </a:cubicBezTo>
                  <a:cubicBezTo>
                    <a:pt x="112" y="18"/>
                    <a:pt x="94" y="0"/>
                    <a:pt x="72" y="0"/>
                  </a:cubicBezTo>
                  <a:cubicBezTo>
                    <a:pt x="55" y="0"/>
                    <a:pt x="40" y="11"/>
                    <a:pt x="35" y="27"/>
                  </a:cubicBezTo>
                  <a:cubicBezTo>
                    <a:pt x="32" y="26"/>
                    <a:pt x="30" y="26"/>
                    <a:pt x="26" y="26"/>
                  </a:cubicBezTo>
                  <a:cubicBezTo>
                    <a:pt x="12" y="26"/>
                    <a:pt x="0" y="38"/>
                    <a:pt x="0" y="53"/>
                  </a:cubicBezTo>
                  <a:cubicBezTo>
                    <a:pt x="0" y="68"/>
                    <a:pt x="12" y="80"/>
                    <a:pt x="26" y="80"/>
                  </a:cubicBezTo>
                  <a:cubicBezTo>
                    <a:pt x="114" y="80"/>
                    <a:pt x="114" y="80"/>
                    <a:pt x="114" y="80"/>
                  </a:cubicBezTo>
                  <a:cubicBezTo>
                    <a:pt x="121" y="79"/>
                    <a:pt x="127" y="73"/>
                    <a:pt x="12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Freeform 48">
              <a:extLst>
                <a:ext uri="{FF2B5EF4-FFF2-40B4-BE49-F238E27FC236}">
                  <a16:creationId xmlns:a16="http://schemas.microsoft.com/office/drawing/2014/main" id="{E0377162-84BE-4A93-8175-764CC0FB593B}"/>
                </a:ext>
              </a:extLst>
            </p:cNvPr>
            <p:cNvSpPr>
              <a:spLocks noEditPoints="1"/>
            </p:cNvSpPr>
            <p:nvPr/>
          </p:nvSpPr>
          <p:spPr bwMode="auto">
            <a:xfrm>
              <a:off x="6771" y="2804"/>
              <a:ext cx="59" cy="30"/>
            </a:xfrm>
            <a:custGeom>
              <a:avLst/>
              <a:gdLst>
                <a:gd name="T0" fmla="*/ 0 w 53"/>
                <a:gd name="T1" fmla="*/ 26 h 27"/>
                <a:gd name="T2" fmla="*/ 0 w 53"/>
                <a:gd name="T3" fmla="*/ 26 h 27"/>
                <a:gd name="T4" fmla="*/ 8 w 53"/>
                <a:gd name="T5" fmla="*/ 27 h 27"/>
                <a:gd name="T6" fmla="*/ 8 w 53"/>
                <a:gd name="T7" fmla="*/ 27 h 27"/>
                <a:gd name="T8" fmla="*/ 0 w 53"/>
                <a:gd name="T9" fmla="*/ 26 h 27"/>
                <a:gd name="T10" fmla="*/ 46 w 53"/>
                <a:gd name="T11" fmla="*/ 0 h 27"/>
                <a:gd name="T12" fmla="*/ 46 w 53"/>
                <a:gd name="T13" fmla="*/ 0 h 27"/>
                <a:gd name="T14" fmla="*/ 53 w 53"/>
                <a:gd name="T15" fmla="*/ 1 h 27"/>
                <a:gd name="T16" fmla="*/ 46 w 5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7">
                  <a:moveTo>
                    <a:pt x="0" y="26"/>
                  </a:moveTo>
                  <a:cubicBezTo>
                    <a:pt x="0" y="26"/>
                    <a:pt x="0" y="26"/>
                    <a:pt x="0" y="26"/>
                  </a:cubicBezTo>
                  <a:cubicBezTo>
                    <a:pt x="3" y="26"/>
                    <a:pt x="5" y="26"/>
                    <a:pt x="8" y="27"/>
                  </a:cubicBezTo>
                  <a:cubicBezTo>
                    <a:pt x="8" y="27"/>
                    <a:pt x="8" y="27"/>
                    <a:pt x="8" y="27"/>
                  </a:cubicBezTo>
                  <a:cubicBezTo>
                    <a:pt x="6" y="26"/>
                    <a:pt x="3" y="26"/>
                    <a:pt x="0" y="26"/>
                  </a:cubicBezTo>
                  <a:moveTo>
                    <a:pt x="46" y="0"/>
                  </a:moveTo>
                  <a:cubicBezTo>
                    <a:pt x="46" y="0"/>
                    <a:pt x="46" y="0"/>
                    <a:pt x="46" y="0"/>
                  </a:cubicBezTo>
                  <a:cubicBezTo>
                    <a:pt x="48" y="0"/>
                    <a:pt x="50" y="0"/>
                    <a:pt x="53" y="1"/>
                  </a:cubicBezTo>
                  <a:cubicBezTo>
                    <a:pt x="51" y="0"/>
                    <a:pt x="48" y="0"/>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Freeform 49">
              <a:extLst>
                <a:ext uri="{FF2B5EF4-FFF2-40B4-BE49-F238E27FC236}">
                  <a16:creationId xmlns:a16="http://schemas.microsoft.com/office/drawing/2014/main" id="{EEF2E6EF-BACA-41A5-8492-A1D000B4EC63}"/>
                </a:ext>
              </a:extLst>
            </p:cNvPr>
            <p:cNvSpPr>
              <a:spLocks/>
            </p:cNvSpPr>
            <p:nvPr/>
          </p:nvSpPr>
          <p:spPr bwMode="auto">
            <a:xfrm>
              <a:off x="6741" y="2804"/>
              <a:ext cx="94" cy="89"/>
            </a:xfrm>
            <a:custGeom>
              <a:avLst/>
              <a:gdLst>
                <a:gd name="T0" fmla="*/ 73 w 85"/>
                <a:gd name="T1" fmla="*/ 0 h 80"/>
                <a:gd name="T2" fmla="*/ 36 w 85"/>
                <a:gd name="T3" fmla="*/ 27 h 80"/>
                <a:gd name="T4" fmla="*/ 35 w 85"/>
                <a:gd name="T5" fmla="*/ 27 h 80"/>
                <a:gd name="T6" fmla="*/ 35 w 85"/>
                <a:gd name="T7" fmla="*/ 27 h 80"/>
                <a:gd name="T8" fmla="*/ 27 w 85"/>
                <a:gd name="T9" fmla="*/ 26 h 80"/>
                <a:gd name="T10" fmla="*/ 0 w 85"/>
                <a:gd name="T11" fmla="*/ 53 h 80"/>
                <a:gd name="T12" fmla="*/ 27 w 85"/>
                <a:gd name="T13" fmla="*/ 80 h 80"/>
                <a:gd name="T14" fmla="*/ 41 w 85"/>
                <a:gd name="T15" fmla="*/ 80 h 80"/>
                <a:gd name="T16" fmla="*/ 34 w 85"/>
                <a:gd name="T17" fmla="*/ 67 h 80"/>
                <a:gd name="T18" fmla="*/ 54 w 85"/>
                <a:gd name="T19" fmla="*/ 34 h 80"/>
                <a:gd name="T20" fmla="*/ 59 w 85"/>
                <a:gd name="T21" fmla="*/ 34 h 80"/>
                <a:gd name="T22" fmla="*/ 63 w 85"/>
                <a:gd name="T23" fmla="*/ 34 h 80"/>
                <a:gd name="T24" fmla="*/ 85 w 85"/>
                <a:gd name="T25" fmla="*/ 2 h 80"/>
                <a:gd name="T26" fmla="*/ 80 w 85"/>
                <a:gd name="T27" fmla="*/ 1 h 80"/>
                <a:gd name="T28" fmla="*/ 73 w 8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80">
                  <a:moveTo>
                    <a:pt x="73" y="0"/>
                  </a:moveTo>
                  <a:cubicBezTo>
                    <a:pt x="55" y="0"/>
                    <a:pt x="41" y="11"/>
                    <a:pt x="36" y="27"/>
                  </a:cubicBezTo>
                  <a:cubicBezTo>
                    <a:pt x="35" y="27"/>
                    <a:pt x="35" y="27"/>
                    <a:pt x="35" y="27"/>
                  </a:cubicBezTo>
                  <a:cubicBezTo>
                    <a:pt x="35" y="27"/>
                    <a:pt x="35" y="27"/>
                    <a:pt x="35" y="27"/>
                  </a:cubicBezTo>
                  <a:cubicBezTo>
                    <a:pt x="32" y="26"/>
                    <a:pt x="30" y="26"/>
                    <a:pt x="27" y="26"/>
                  </a:cubicBezTo>
                  <a:cubicBezTo>
                    <a:pt x="12" y="26"/>
                    <a:pt x="0" y="38"/>
                    <a:pt x="0" y="53"/>
                  </a:cubicBezTo>
                  <a:cubicBezTo>
                    <a:pt x="0" y="68"/>
                    <a:pt x="12" y="80"/>
                    <a:pt x="27" y="80"/>
                  </a:cubicBezTo>
                  <a:cubicBezTo>
                    <a:pt x="41" y="80"/>
                    <a:pt x="41" y="80"/>
                    <a:pt x="41" y="80"/>
                  </a:cubicBezTo>
                  <a:cubicBezTo>
                    <a:pt x="37" y="76"/>
                    <a:pt x="35" y="72"/>
                    <a:pt x="34" y="67"/>
                  </a:cubicBezTo>
                  <a:cubicBezTo>
                    <a:pt x="30" y="52"/>
                    <a:pt x="39" y="38"/>
                    <a:pt x="54" y="34"/>
                  </a:cubicBezTo>
                  <a:cubicBezTo>
                    <a:pt x="56" y="34"/>
                    <a:pt x="58" y="34"/>
                    <a:pt x="59" y="34"/>
                  </a:cubicBezTo>
                  <a:cubicBezTo>
                    <a:pt x="60" y="34"/>
                    <a:pt x="62" y="34"/>
                    <a:pt x="63" y="34"/>
                  </a:cubicBezTo>
                  <a:cubicBezTo>
                    <a:pt x="64" y="20"/>
                    <a:pt x="72" y="8"/>
                    <a:pt x="85" y="2"/>
                  </a:cubicBezTo>
                  <a:cubicBezTo>
                    <a:pt x="83" y="1"/>
                    <a:pt x="82" y="1"/>
                    <a:pt x="80" y="1"/>
                  </a:cubicBezTo>
                  <a:cubicBezTo>
                    <a:pt x="77" y="0"/>
                    <a:pt x="75"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926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07E68-B751-4A9A-9E87-78E5DD1D1B58}"/>
              </a:ext>
            </a:extLst>
          </p:cNvPr>
          <p:cNvSpPr txBox="1"/>
          <p:nvPr/>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Fault-tolerant</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e-commerce</a:t>
            </a:r>
          </a:p>
        </p:txBody>
      </p:sp>
      <p:sp>
        <p:nvSpPr>
          <p:cNvPr id="5" name="Rectangle 4">
            <a:extLst>
              <a:ext uri="{FF2B5EF4-FFF2-40B4-BE49-F238E27FC236}">
                <a16:creationId xmlns:a16="http://schemas.microsoft.com/office/drawing/2014/main" id="{C463113E-17C9-4D96-A52F-82D35B7199B5}"/>
              </a:ext>
            </a:extLst>
          </p:cNvPr>
          <p:cNvSpPr/>
          <p:nvPr/>
        </p:nvSpPr>
        <p:spPr>
          <a:xfrm>
            <a:off x="349624" y="3000092"/>
            <a:ext cx="2460811"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with personalized recommendations</a:t>
            </a:r>
          </a:p>
        </p:txBody>
      </p:sp>
      <p:cxnSp>
        <p:nvCxnSpPr>
          <p:cNvPr id="6" name="Straight Connector 5">
            <a:extLst>
              <a:ext uri="{FF2B5EF4-FFF2-40B4-BE49-F238E27FC236}">
                <a16:creationId xmlns:a16="http://schemas.microsoft.com/office/drawing/2014/main" id="{EAADB6D5-98B9-435C-8901-3E2491FFC2DC}"/>
              </a:ext>
            </a:extLst>
          </p:cNvPr>
          <p:cNvCxnSpPr>
            <a:cxnSpLocks/>
          </p:cNvCxnSpPr>
          <p:nvPr/>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5419A10E-0619-45A8-ADB4-4491CB945CB1}"/>
              </a:ext>
            </a:extLst>
          </p:cNvPr>
          <p:cNvGrpSpPr/>
          <p:nvPr/>
        </p:nvGrpSpPr>
        <p:grpSpPr>
          <a:xfrm>
            <a:off x="3601952" y="1131130"/>
            <a:ext cx="8406272" cy="4919620"/>
            <a:chOff x="3575058" y="1037001"/>
            <a:chExt cx="8406272" cy="4919620"/>
          </a:xfrm>
        </p:grpSpPr>
        <p:cxnSp>
          <p:nvCxnSpPr>
            <p:cNvPr id="126" name="Straight Connector 125">
              <a:extLst>
                <a:ext uri="{FF2B5EF4-FFF2-40B4-BE49-F238E27FC236}">
                  <a16:creationId xmlns:a16="http://schemas.microsoft.com/office/drawing/2014/main" id="{62A573ED-71FA-46C1-9A61-C2E0C9BB7697}"/>
                </a:ext>
              </a:extLst>
            </p:cNvPr>
            <p:cNvCxnSpPr>
              <a:cxnSpLocks/>
            </p:cNvCxnSpPr>
            <p:nvPr/>
          </p:nvCxnSpPr>
          <p:spPr>
            <a:xfrm>
              <a:off x="6667706" y="2713753"/>
              <a:ext cx="2241187"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sp>
          <p:nvSpPr>
            <p:cNvPr id="237" name="Rectangle 236">
              <a:extLst>
                <a:ext uri="{FF2B5EF4-FFF2-40B4-BE49-F238E27FC236}">
                  <a16:creationId xmlns:a16="http://schemas.microsoft.com/office/drawing/2014/main" id="{6344F815-C944-421C-8D78-1E896B4B19FF}"/>
                </a:ext>
              </a:extLst>
            </p:cNvPr>
            <p:cNvSpPr/>
            <p:nvPr/>
          </p:nvSpPr>
          <p:spPr>
            <a:xfrm>
              <a:off x="7570839" y="2475270"/>
              <a:ext cx="427703"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4" name="Elbow Connector 168">
              <a:extLst>
                <a:ext uri="{FF2B5EF4-FFF2-40B4-BE49-F238E27FC236}">
                  <a16:creationId xmlns:a16="http://schemas.microsoft.com/office/drawing/2014/main" id="{A250C4A5-AF26-476D-A160-9F773BB7E50B}"/>
                </a:ext>
              </a:extLst>
            </p:cNvPr>
            <p:cNvCxnSpPr>
              <a:stCxn id="128" idx="1"/>
            </p:cNvCxnSpPr>
            <p:nvPr/>
          </p:nvCxnSpPr>
          <p:spPr>
            <a:xfrm rot="10800000" flipV="1">
              <a:off x="6661763" y="1734248"/>
              <a:ext cx="956126" cy="1416359"/>
            </a:xfrm>
            <a:prstGeom prst="bentConnector2">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Elbow Connector 168">
              <a:extLst>
                <a:ext uri="{FF2B5EF4-FFF2-40B4-BE49-F238E27FC236}">
                  <a16:creationId xmlns:a16="http://schemas.microsoft.com/office/drawing/2014/main" id="{34563210-87E6-40F1-9827-C0FEAC90EE5D}"/>
                </a:ext>
              </a:extLst>
            </p:cNvPr>
            <p:cNvCxnSpPr>
              <a:cxnSpLocks/>
            </p:cNvCxnSpPr>
            <p:nvPr/>
          </p:nvCxnSpPr>
          <p:spPr>
            <a:xfrm rot="10800000" flipH="1" flipV="1">
              <a:off x="7951554" y="1734248"/>
              <a:ext cx="956126" cy="1416359"/>
            </a:xfrm>
            <a:prstGeom prst="bentConnector2">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839C8C3-4003-4597-A136-3102F37C5B78}"/>
                </a:ext>
              </a:extLst>
            </p:cNvPr>
            <p:cNvSpPr/>
            <p:nvPr/>
          </p:nvSpPr>
          <p:spPr>
            <a:xfrm>
              <a:off x="7573297" y="1504335"/>
              <a:ext cx="427703" cy="457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Arrow Connector 124">
              <a:extLst>
                <a:ext uri="{FF2B5EF4-FFF2-40B4-BE49-F238E27FC236}">
                  <a16:creationId xmlns:a16="http://schemas.microsoft.com/office/drawing/2014/main" id="{E7C4BF42-875F-47AA-9A60-D3F25ED0CF30}"/>
                </a:ext>
              </a:extLst>
            </p:cNvPr>
            <p:cNvCxnSpPr>
              <a:cxnSpLocks/>
            </p:cNvCxnSpPr>
            <p:nvPr/>
          </p:nvCxnSpPr>
          <p:spPr>
            <a:xfrm>
              <a:off x="7786407" y="1246575"/>
              <a:ext cx="0" cy="257760"/>
            </a:xfrm>
            <a:prstGeom prst="straightConnector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127" name="Straight Connector 126">
              <a:extLst>
                <a:ext uri="{FF2B5EF4-FFF2-40B4-BE49-F238E27FC236}">
                  <a16:creationId xmlns:a16="http://schemas.microsoft.com/office/drawing/2014/main" id="{157D42CF-2E5F-4594-AAB4-AF2F234729AF}"/>
                </a:ext>
              </a:extLst>
            </p:cNvPr>
            <p:cNvCxnSpPr/>
            <p:nvPr/>
          </p:nvCxnSpPr>
          <p:spPr>
            <a:xfrm>
              <a:off x="4107395" y="3406916"/>
              <a:ext cx="7501533"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28" name="Picture 127">
              <a:extLst>
                <a:ext uri="{FF2B5EF4-FFF2-40B4-BE49-F238E27FC236}">
                  <a16:creationId xmlns:a16="http://schemas.microsoft.com/office/drawing/2014/main" id="{3DA0E7A8-DDB8-451A-9528-099CE41ADFE5}"/>
                </a:ext>
              </a:extLst>
            </p:cNvPr>
            <p:cNvPicPr>
              <a:picLocks noChangeAspect="1"/>
            </p:cNvPicPr>
            <p:nvPr/>
          </p:nvPicPr>
          <p:blipFill>
            <a:blip r:embed="rId2"/>
            <a:stretch>
              <a:fillRect/>
            </a:stretch>
          </p:blipFill>
          <p:spPr>
            <a:xfrm>
              <a:off x="7617888" y="1565597"/>
              <a:ext cx="337039" cy="337300"/>
            </a:xfrm>
            <a:prstGeom prst="rect">
              <a:avLst/>
            </a:prstGeom>
          </p:spPr>
        </p:pic>
        <p:pic>
          <p:nvPicPr>
            <p:cNvPr id="130" name="Picture 129">
              <a:extLst>
                <a:ext uri="{FF2B5EF4-FFF2-40B4-BE49-F238E27FC236}">
                  <a16:creationId xmlns:a16="http://schemas.microsoft.com/office/drawing/2014/main" id="{33C6CAC4-8F45-44A9-A6E5-FEBC7415D5B9}"/>
                </a:ext>
              </a:extLst>
            </p:cNvPr>
            <p:cNvPicPr>
              <a:picLocks noChangeAspect="1"/>
            </p:cNvPicPr>
            <p:nvPr/>
          </p:nvPicPr>
          <p:blipFill>
            <a:blip r:embed="rId3"/>
            <a:stretch>
              <a:fillRect/>
            </a:stretch>
          </p:blipFill>
          <p:spPr>
            <a:xfrm>
              <a:off x="7617888" y="2545103"/>
              <a:ext cx="337039" cy="337300"/>
            </a:xfrm>
            <a:prstGeom prst="rect">
              <a:avLst/>
            </a:prstGeom>
          </p:spPr>
        </p:pic>
        <p:sp>
          <p:nvSpPr>
            <p:cNvPr id="131" name="TextBox 130">
              <a:extLst>
                <a:ext uri="{FF2B5EF4-FFF2-40B4-BE49-F238E27FC236}">
                  <a16:creationId xmlns:a16="http://schemas.microsoft.com/office/drawing/2014/main" id="{69E1A5F6-86AC-4A45-9B34-70C318A860FE}"/>
                </a:ext>
              </a:extLst>
            </p:cNvPr>
            <p:cNvSpPr txBox="1"/>
            <p:nvPr/>
          </p:nvSpPr>
          <p:spPr>
            <a:xfrm>
              <a:off x="7092142" y="2917097"/>
              <a:ext cx="1398421" cy="185449"/>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spc="100" dirty="0">
                  <a:latin typeface="Segoe UI Semibold" panose="020B0702040204020203" pitchFamily="34" charset="0"/>
                  <a:cs typeface="Segoe UI Semibold" panose="020B0702040204020203" pitchFamily="34" charset="0"/>
                </a:rPr>
                <a:t>Recommendations API</a:t>
              </a:r>
            </a:p>
          </p:txBody>
        </p:sp>
        <p:sp>
          <p:nvSpPr>
            <p:cNvPr id="132" name="TextBox 131">
              <a:extLst>
                <a:ext uri="{FF2B5EF4-FFF2-40B4-BE49-F238E27FC236}">
                  <a16:creationId xmlns:a16="http://schemas.microsoft.com/office/drawing/2014/main" id="{21812560-8145-4986-9D08-B435DCA63B97}"/>
                </a:ext>
              </a:extLst>
            </p:cNvPr>
            <p:cNvSpPr txBox="1"/>
            <p:nvPr/>
          </p:nvSpPr>
          <p:spPr>
            <a:xfrm>
              <a:off x="6171746" y="2185588"/>
              <a:ext cx="382122" cy="257933"/>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sz="1600" spc="100" dirty="0">
                  <a:latin typeface="Segoe UI Semibold" panose="020B0702040204020203" pitchFamily="34" charset="0"/>
                  <a:cs typeface="Segoe UI Semibold" panose="020B0702040204020203" pitchFamily="34" charset="0"/>
                </a:rPr>
                <a:t>East</a:t>
              </a:r>
            </a:p>
          </p:txBody>
        </p:sp>
        <p:sp>
          <p:nvSpPr>
            <p:cNvPr id="135" name="TextBox 134">
              <a:extLst>
                <a:ext uri="{FF2B5EF4-FFF2-40B4-BE49-F238E27FC236}">
                  <a16:creationId xmlns:a16="http://schemas.microsoft.com/office/drawing/2014/main" id="{01B8BC26-323D-4E89-BADB-E50673D0C2BB}"/>
                </a:ext>
              </a:extLst>
            </p:cNvPr>
            <p:cNvSpPr txBox="1"/>
            <p:nvPr/>
          </p:nvSpPr>
          <p:spPr>
            <a:xfrm>
              <a:off x="9041035" y="2185588"/>
              <a:ext cx="477653" cy="257933"/>
            </a:xfrm>
            <a:prstGeom prst="rect">
              <a:avLst/>
            </a:prstGeom>
          </p:spPr>
          <p:txBody>
            <a:bodyPr wrap="none" lIns="0" tIns="0" rIns="0" bIns="0">
              <a:noAutofit/>
            </a:bodyPr>
            <a:lstStyle>
              <a:defPPr>
                <a:defRPr lang="en-US"/>
              </a:defPPr>
              <a:lvl1pPr algn="ctr" defTabSz="896386">
                <a:defRPr sz="1800" kern="0">
                  <a:solidFill>
                    <a:srgbClr val="797979"/>
                  </a:solidFill>
                  <a:latin typeface="Segoe UI" panose="020B0502040204020203" pitchFamily="34" charset="0"/>
                  <a:cs typeface="Segoe UI" panose="020B0502040204020203" pitchFamily="34" charset="0"/>
                </a:defRPr>
              </a:lvl1pPr>
            </a:lstStyle>
            <a:p>
              <a:r>
                <a:rPr lang="en-US" sz="1600" spc="100" dirty="0">
                  <a:latin typeface="Segoe UI Semibold" panose="020B0702040204020203" pitchFamily="34" charset="0"/>
                  <a:cs typeface="Segoe UI Semibold" panose="020B0702040204020203" pitchFamily="34" charset="0"/>
                </a:rPr>
                <a:t>West</a:t>
              </a:r>
            </a:p>
          </p:txBody>
        </p:sp>
        <p:pic>
          <p:nvPicPr>
            <p:cNvPr id="136" name="Picture 135">
              <a:extLst>
                <a:ext uri="{FF2B5EF4-FFF2-40B4-BE49-F238E27FC236}">
                  <a16:creationId xmlns:a16="http://schemas.microsoft.com/office/drawing/2014/main" id="{4CE302D9-AC9D-446A-BCCD-F62985DD034C}"/>
                </a:ext>
              </a:extLst>
            </p:cNvPr>
            <p:cNvPicPr>
              <a:picLocks noChangeAspect="1"/>
            </p:cNvPicPr>
            <p:nvPr/>
          </p:nvPicPr>
          <p:blipFill>
            <a:blip r:embed="rId4"/>
            <a:stretch>
              <a:fillRect/>
            </a:stretch>
          </p:blipFill>
          <p:spPr>
            <a:xfrm>
              <a:off x="6873672" y="1060946"/>
              <a:ext cx="371411" cy="289497"/>
            </a:xfrm>
            <a:prstGeom prst="rect">
              <a:avLst/>
            </a:prstGeom>
          </p:spPr>
        </p:pic>
        <p:sp>
          <p:nvSpPr>
            <p:cNvPr id="137" name="TextBox 136">
              <a:extLst>
                <a:ext uri="{FF2B5EF4-FFF2-40B4-BE49-F238E27FC236}">
                  <a16:creationId xmlns:a16="http://schemas.microsoft.com/office/drawing/2014/main" id="{9BC1ACE5-80F7-4F4F-9616-DA029942F066}"/>
                </a:ext>
              </a:extLst>
            </p:cNvPr>
            <p:cNvSpPr txBox="1"/>
            <p:nvPr/>
          </p:nvSpPr>
          <p:spPr>
            <a:xfrm>
              <a:off x="6756381" y="1397262"/>
              <a:ext cx="605996" cy="21404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Browser</a:t>
              </a:r>
            </a:p>
          </p:txBody>
        </p:sp>
        <p:sp>
          <p:nvSpPr>
            <p:cNvPr id="138" name="TextBox 137">
              <a:extLst>
                <a:ext uri="{FF2B5EF4-FFF2-40B4-BE49-F238E27FC236}">
                  <a16:creationId xmlns:a16="http://schemas.microsoft.com/office/drawing/2014/main" id="{8A99DCCE-3500-4406-9554-D1E63631F5A5}"/>
                </a:ext>
              </a:extLst>
            </p:cNvPr>
            <p:cNvSpPr txBox="1"/>
            <p:nvPr/>
          </p:nvSpPr>
          <p:spPr>
            <a:xfrm>
              <a:off x="7334047" y="5526733"/>
              <a:ext cx="914065" cy="42988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Application</a:t>
              </a:r>
              <a:br>
                <a:rPr lang="en-US" dirty="0"/>
              </a:br>
              <a:r>
                <a:rPr lang="en-US" dirty="0"/>
                <a:t>Insights</a:t>
              </a:r>
            </a:p>
          </p:txBody>
        </p:sp>
        <p:pic>
          <p:nvPicPr>
            <p:cNvPr id="140" name="Picture 139">
              <a:extLst>
                <a:ext uri="{FF2B5EF4-FFF2-40B4-BE49-F238E27FC236}">
                  <a16:creationId xmlns:a16="http://schemas.microsoft.com/office/drawing/2014/main" id="{0795CC00-04BB-43C3-8CCA-2602C9814C2E}"/>
                </a:ext>
              </a:extLst>
            </p:cNvPr>
            <p:cNvPicPr>
              <a:picLocks noChangeAspect="1"/>
            </p:cNvPicPr>
            <p:nvPr/>
          </p:nvPicPr>
          <p:blipFill>
            <a:blip r:embed="rId5"/>
            <a:stretch>
              <a:fillRect/>
            </a:stretch>
          </p:blipFill>
          <p:spPr>
            <a:xfrm>
              <a:off x="7673845" y="5103212"/>
              <a:ext cx="234469" cy="377958"/>
            </a:xfrm>
            <a:prstGeom prst="rect">
              <a:avLst/>
            </a:prstGeom>
          </p:spPr>
        </p:pic>
        <p:grpSp>
          <p:nvGrpSpPr>
            <p:cNvPr id="142" name="Group 141">
              <a:extLst>
                <a:ext uri="{FF2B5EF4-FFF2-40B4-BE49-F238E27FC236}">
                  <a16:creationId xmlns:a16="http://schemas.microsoft.com/office/drawing/2014/main" id="{B9E3B981-04E3-4E34-A32E-AD22213DD046}"/>
                </a:ext>
              </a:extLst>
            </p:cNvPr>
            <p:cNvGrpSpPr/>
            <p:nvPr/>
          </p:nvGrpSpPr>
          <p:grpSpPr>
            <a:xfrm>
              <a:off x="7643468" y="3924645"/>
              <a:ext cx="295224" cy="538213"/>
              <a:chOff x="7632634" y="3628242"/>
              <a:chExt cx="317047" cy="577998"/>
            </a:xfrm>
          </p:grpSpPr>
          <p:sp>
            <p:nvSpPr>
              <p:cNvPr id="144" name="Rectangle 143">
                <a:extLst>
                  <a:ext uri="{FF2B5EF4-FFF2-40B4-BE49-F238E27FC236}">
                    <a16:creationId xmlns:a16="http://schemas.microsoft.com/office/drawing/2014/main" id="{AA8E717E-DCE7-4C5D-8A1F-DAE5D520E1AC}"/>
                  </a:ext>
                </a:extLst>
              </p:cNvPr>
              <p:cNvSpPr/>
              <p:nvPr/>
            </p:nvSpPr>
            <p:spPr>
              <a:xfrm>
                <a:off x="7632634" y="3628242"/>
                <a:ext cx="317047" cy="577998"/>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a:solidFill>
                    <a:srgbClr val="797979"/>
                  </a:solidFill>
                  <a:latin typeface="Calibri" panose="020F0502020204030204"/>
                </a:endParaRPr>
              </a:p>
            </p:txBody>
          </p:sp>
          <p:pic>
            <p:nvPicPr>
              <p:cNvPr id="146" name="Picture 145">
                <a:extLst>
                  <a:ext uri="{FF2B5EF4-FFF2-40B4-BE49-F238E27FC236}">
                    <a16:creationId xmlns:a16="http://schemas.microsoft.com/office/drawing/2014/main" id="{C10AA4C0-EE7A-4046-A983-0547B7B5C93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7687651" y="3672191"/>
                <a:ext cx="207013" cy="215922"/>
              </a:xfrm>
              <a:prstGeom prst="rect">
                <a:avLst/>
              </a:prstGeom>
            </p:spPr>
          </p:pic>
          <p:pic>
            <p:nvPicPr>
              <p:cNvPr id="147" name="Picture 146">
                <a:extLst>
                  <a:ext uri="{FF2B5EF4-FFF2-40B4-BE49-F238E27FC236}">
                    <a16:creationId xmlns:a16="http://schemas.microsoft.com/office/drawing/2014/main" id="{DA83EC07-5AC6-43B3-A659-C460BFCB1CBC}"/>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687651" y="3934472"/>
                <a:ext cx="207013" cy="219405"/>
              </a:xfrm>
              <a:prstGeom prst="rect">
                <a:avLst/>
              </a:prstGeom>
            </p:spPr>
          </p:pic>
        </p:grpSp>
        <p:sp>
          <p:nvSpPr>
            <p:cNvPr id="148" name="TextBox 147">
              <a:extLst>
                <a:ext uri="{FF2B5EF4-FFF2-40B4-BE49-F238E27FC236}">
                  <a16:creationId xmlns:a16="http://schemas.microsoft.com/office/drawing/2014/main" id="{14166239-722A-4B50-B9A9-38F173B2587B}"/>
                </a:ext>
              </a:extLst>
            </p:cNvPr>
            <p:cNvSpPr txBox="1"/>
            <p:nvPr/>
          </p:nvSpPr>
          <p:spPr>
            <a:xfrm>
              <a:off x="7402999" y="4572232"/>
              <a:ext cx="776160" cy="38536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Azure Active</a:t>
              </a:r>
              <a:br>
                <a:rPr lang="en-US" dirty="0"/>
              </a:br>
              <a:r>
                <a:rPr lang="en-US" dirty="0"/>
                <a:t>Directory B2C</a:t>
              </a:r>
            </a:p>
          </p:txBody>
        </p:sp>
        <p:cxnSp>
          <p:nvCxnSpPr>
            <p:cNvPr id="164" name="Straight Arrow Connector 163">
              <a:extLst>
                <a:ext uri="{FF2B5EF4-FFF2-40B4-BE49-F238E27FC236}">
                  <a16:creationId xmlns:a16="http://schemas.microsoft.com/office/drawing/2014/main" id="{9EE3044E-C12B-448D-9D15-2368BE725DB9}"/>
                </a:ext>
              </a:extLst>
            </p:cNvPr>
            <p:cNvCxnSpPr>
              <a:cxnSpLocks/>
            </p:cNvCxnSpPr>
            <p:nvPr/>
          </p:nvCxnSpPr>
          <p:spPr>
            <a:xfrm>
              <a:off x="7789306" y="3640149"/>
              <a:ext cx="0" cy="209179"/>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pic>
          <p:nvPicPr>
            <p:cNvPr id="165" name="Picture 164">
              <a:extLst>
                <a:ext uri="{FF2B5EF4-FFF2-40B4-BE49-F238E27FC236}">
                  <a16:creationId xmlns:a16="http://schemas.microsoft.com/office/drawing/2014/main" id="{63E77C29-B5A7-4D16-A6EF-72DEF82F19A2}"/>
                </a:ext>
              </a:extLst>
            </p:cNvPr>
            <p:cNvPicPr>
              <a:picLocks noChangeAspect="1"/>
            </p:cNvPicPr>
            <p:nvPr/>
          </p:nvPicPr>
          <p:blipFill>
            <a:blip r:embed="rId8"/>
            <a:stretch>
              <a:fillRect/>
            </a:stretch>
          </p:blipFill>
          <p:spPr>
            <a:xfrm>
              <a:off x="7596619" y="3204086"/>
              <a:ext cx="388922" cy="405661"/>
            </a:xfrm>
            <a:prstGeom prst="rect">
              <a:avLst/>
            </a:prstGeom>
          </p:spPr>
        </p:pic>
        <p:grpSp>
          <p:nvGrpSpPr>
            <p:cNvPr id="166" name="Group 165">
              <a:extLst>
                <a:ext uri="{FF2B5EF4-FFF2-40B4-BE49-F238E27FC236}">
                  <a16:creationId xmlns:a16="http://schemas.microsoft.com/office/drawing/2014/main" id="{1F6DB1E5-8B1B-4DEA-8C9B-B5ACB9B754B2}"/>
                </a:ext>
              </a:extLst>
            </p:cNvPr>
            <p:cNvGrpSpPr/>
            <p:nvPr/>
          </p:nvGrpSpPr>
          <p:grpSpPr>
            <a:xfrm>
              <a:off x="6802579" y="1989614"/>
              <a:ext cx="1970318" cy="421028"/>
              <a:chOff x="6729587" y="1559133"/>
              <a:chExt cx="2115964" cy="452149"/>
            </a:xfrm>
          </p:grpSpPr>
          <p:sp>
            <p:nvSpPr>
              <p:cNvPr id="168" name="TextBox 167">
                <a:extLst>
                  <a:ext uri="{FF2B5EF4-FFF2-40B4-BE49-F238E27FC236}">
                    <a16:creationId xmlns:a16="http://schemas.microsoft.com/office/drawing/2014/main" id="{583EF2AE-2B1F-444E-A5A1-8CA2490F9CD7}"/>
                  </a:ext>
                </a:extLst>
              </p:cNvPr>
              <p:cNvSpPr txBox="1"/>
              <p:nvPr/>
            </p:nvSpPr>
            <p:spPr>
              <a:xfrm>
                <a:off x="7234601" y="1559133"/>
                <a:ext cx="1105936" cy="196876"/>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spc="100" dirty="0">
                    <a:latin typeface="Segoe UI Semibold" panose="020B0702040204020203" pitchFamily="34" charset="0"/>
                    <a:cs typeface="Segoe UI Semibold" panose="020B0702040204020203" pitchFamily="34" charset="0"/>
                  </a:rPr>
                  <a:t>Traffic Manager</a:t>
                </a:r>
              </a:p>
            </p:txBody>
          </p:sp>
          <p:sp>
            <p:nvSpPr>
              <p:cNvPr id="169" name="TextBox 168">
                <a:extLst>
                  <a:ext uri="{FF2B5EF4-FFF2-40B4-BE49-F238E27FC236}">
                    <a16:creationId xmlns:a16="http://schemas.microsoft.com/office/drawing/2014/main" id="{CAB18C04-0B57-43CA-81C7-1B75E4CF705F}"/>
                  </a:ext>
                </a:extLst>
              </p:cNvPr>
              <p:cNvSpPr txBox="1"/>
              <p:nvPr/>
            </p:nvSpPr>
            <p:spPr>
              <a:xfrm>
                <a:off x="6729587" y="1826616"/>
                <a:ext cx="2115964" cy="184666"/>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Priority Traffic-Routing Method</a:t>
                </a:r>
              </a:p>
            </p:txBody>
          </p:sp>
        </p:grpSp>
        <p:cxnSp>
          <p:nvCxnSpPr>
            <p:cNvPr id="170" name="Straight Arrow Connector 169">
              <a:extLst>
                <a:ext uri="{FF2B5EF4-FFF2-40B4-BE49-F238E27FC236}">
                  <a16:creationId xmlns:a16="http://schemas.microsoft.com/office/drawing/2014/main" id="{391FFAA7-6867-4991-B51E-56700CF8E802}"/>
                </a:ext>
              </a:extLst>
            </p:cNvPr>
            <p:cNvCxnSpPr/>
            <p:nvPr/>
          </p:nvCxnSpPr>
          <p:spPr>
            <a:xfrm flipV="1">
              <a:off x="7343743" y="1246575"/>
              <a:ext cx="911930" cy="1397"/>
            </a:xfrm>
            <a:prstGeom prst="straightConnector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sp>
          <p:nvSpPr>
            <p:cNvPr id="171" name="TextBox 170">
              <a:extLst>
                <a:ext uri="{FF2B5EF4-FFF2-40B4-BE49-F238E27FC236}">
                  <a16:creationId xmlns:a16="http://schemas.microsoft.com/office/drawing/2014/main" id="{A5A7CAC4-5B39-4716-9CF0-0139527B0D02}"/>
                </a:ext>
              </a:extLst>
            </p:cNvPr>
            <p:cNvSpPr txBox="1"/>
            <p:nvPr/>
          </p:nvSpPr>
          <p:spPr>
            <a:xfrm>
              <a:off x="8359873" y="1397262"/>
              <a:ext cx="393053" cy="230318"/>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a:t>CDN</a:t>
              </a:r>
              <a:endParaRPr lang="en-US" dirty="0"/>
            </a:p>
          </p:txBody>
        </p:sp>
        <p:pic>
          <p:nvPicPr>
            <p:cNvPr id="179" name="Picture 178">
              <a:extLst>
                <a:ext uri="{FF2B5EF4-FFF2-40B4-BE49-F238E27FC236}">
                  <a16:creationId xmlns:a16="http://schemas.microsoft.com/office/drawing/2014/main" id="{C1C581F0-749A-4B17-AD9C-B5F3A655709D}"/>
                </a:ext>
              </a:extLst>
            </p:cNvPr>
            <p:cNvPicPr>
              <a:picLocks noChangeAspect="1"/>
            </p:cNvPicPr>
            <p:nvPr/>
          </p:nvPicPr>
          <p:blipFill>
            <a:blip r:embed="rId9"/>
            <a:stretch>
              <a:fillRect/>
            </a:stretch>
          </p:blipFill>
          <p:spPr>
            <a:xfrm>
              <a:off x="8332278" y="1037001"/>
              <a:ext cx="448245" cy="303458"/>
            </a:xfrm>
            <a:prstGeom prst="rect">
              <a:avLst/>
            </a:prstGeom>
          </p:spPr>
        </p:pic>
        <p:cxnSp>
          <p:nvCxnSpPr>
            <p:cNvPr id="181" name="Straight Connector 180">
              <a:extLst>
                <a:ext uri="{FF2B5EF4-FFF2-40B4-BE49-F238E27FC236}">
                  <a16:creationId xmlns:a16="http://schemas.microsoft.com/office/drawing/2014/main" id="{8E7271B1-1941-4A53-AA65-8A89DA7B834B}"/>
                </a:ext>
              </a:extLst>
            </p:cNvPr>
            <p:cNvCxnSpPr>
              <a:cxnSpLocks/>
            </p:cNvCxnSpPr>
            <p:nvPr/>
          </p:nvCxnSpPr>
          <p:spPr>
            <a:xfrm flipH="1" flipV="1">
              <a:off x="6667706" y="4161615"/>
              <a:ext cx="1152" cy="432511"/>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182" name="Straight Connector 181">
              <a:extLst>
                <a:ext uri="{FF2B5EF4-FFF2-40B4-BE49-F238E27FC236}">
                  <a16:creationId xmlns:a16="http://schemas.microsoft.com/office/drawing/2014/main" id="{D2610541-544A-4DF2-A414-F93ACD594AFA}"/>
                </a:ext>
              </a:extLst>
            </p:cNvPr>
            <p:cNvCxnSpPr>
              <a:cxnSpLocks/>
            </p:cNvCxnSpPr>
            <p:nvPr/>
          </p:nvCxnSpPr>
          <p:spPr>
            <a:xfrm flipH="1" flipV="1">
              <a:off x="8950630" y="4161615"/>
              <a:ext cx="1152" cy="432511"/>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85" name="Picture 184">
              <a:extLst>
                <a:ext uri="{FF2B5EF4-FFF2-40B4-BE49-F238E27FC236}">
                  <a16:creationId xmlns:a16="http://schemas.microsoft.com/office/drawing/2014/main" id="{862B25F9-62DC-4F06-ACB8-707C13AA6512}"/>
                </a:ext>
              </a:extLst>
            </p:cNvPr>
            <p:cNvPicPr>
              <a:picLocks noChangeAspect="1"/>
            </p:cNvPicPr>
            <p:nvPr/>
          </p:nvPicPr>
          <p:blipFill>
            <a:blip r:embed="rId10"/>
            <a:stretch>
              <a:fillRect/>
            </a:stretch>
          </p:blipFill>
          <p:spPr>
            <a:xfrm>
              <a:off x="8726013" y="3224830"/>
              <a:ext cx="349144" cy="364172"/>
            </a:xfrm>
            <a:prstGeom prst="rect">
              <a:avLst/>
            </a:prstGeom>
          </p:spPr>
        </p:pic>
        <p:sp>
          <p:nvSpPr>
            <p:cNvPr id="186" name="TextBox 185">
              <a:extLst>
                <a:ext uri="{FF2B5EF4-FFF2-40B4-BE49-F238E27FC236}">
                  <a16:creationId xmlns:a16="http://schemas.microsoft.com/office/drawing/2014/main" id="{D80F7EA4-8DF8-428C-AA28-C50E711DB1DB}"/>
                </a:ext>
              </a:extLst>
            </p:cNvPr>
            <p:cNvSpPr txBox="1"/>
            <p:nvPr/>
          </p:nvSpPr>
          <p:spPr>
            <a:xfrm>
              <a:off x="8571122" y="3688654"/>
              <a:ext cx="683640"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Commerce</a:t>
              </a:r>
              <a:br>
                <a:rPr lang="en-US" dirty="0"/>
              </a:br>
              <a:r>
                <a:rPr lang="en-US" dirty="0"/>
                <a:t>Site</a:t>
              </a:r>
            </a:p>
          </p:txBody>
        </p:sp>
        <p:pic>
          <p:nvPicPr>
            <p:cNvPr id="187" name="Picture 186">
              <a:extLst>
                <a:ext uri="{FF2B5EF4-FFF2-40B4-BE49-F238E27FC236}">
                  <a16:creationId xmlns:a16="http://schemas.microsoft.com/office/drawing/2014/main" id="{57AE4E81-D419-4404-AD1E-68AA78ED7F4D}"/>
                </a:ext>
              </a:extLst>
            </p:cNvPr>
            <p:cNvPicPr>
              <a:picLocks noChangeAspect="1"/>
            </p:cNvPicPr>
            <p:nvPr/>
          </p:nvPicPr>
          <p:blipFill>
            <a:blip r:embed="rId11"/>
            <a:stretch>
              <a:fillRect/>
            </a:stretch>
          </p:blipFill>
          <p:spPr>
            <a:xfrm>
              <a:off x="9538976" y="3208125"/>
              <a:ext cx="446895" cy="397583"/>
            </a:xfrm>
            <a:prstGeom prst="rect">
              <a:avLst/>
            </a:prstGeom>
          </p:spPr>
        </p:pic>
        <p:sp>
          <p:nvSpPr>
            <p:cNvPr id="188" name="TextBox 187">
              <a:extLst>
                <a:ext uri="{FF2B5EF4-FFF2-40B4-BE49-F238E27FC236}">
                  <a16:creationId xmlns:a16="http://schemas.microsoft.com/office/drawing/2014/main" id="{65FE31D8-3972-4117-909D-4AB82255B18F}"/>
                </a:ext>
              </a:extLst>
            </p:cNvPr>
            <p:cNvSpPr txBox="1"/>
            <p:nvPr/>
          </p:nvSpPr>
          <p:spPr>
            <a:xfrm>
              <a:off x="9377044" y="3688654"/>
              <a:ext cx="786634" cy="51586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Queue</a:t>
              </a:r>
            </a:p>
            <a:p>
              <a:pPr>
                <a:lnSpc>
                  <a:spcPct val="90000"/>
                </a:lnSpc>
              </a:pPr>
              <a:r>
                <a:rPr lang="en-US" dirty="0"/>
                <a:t>Credit Card</a:t>
              </a:r>
              <a:br>
                <a:rPr lang="en-US" dirty="0"/>
              </a:br>
              <a:r>
                <a:rPr lang="en-US" dirty="0"/>
                <a:t>Transactions</a:t>
              </a:r>
            </a:p>
          </p:txBody>
        </p:sp>
        <p:sp>
          <p:nvSpPr>
            <p:cNvPr id="190" name="TextBox 189">
              <a:extLst>
                <a:ext uri="{FF2B5EF4-FFF2-40B4-BE49-F238E27FC236}">
                  <a16:creationId xmlns:a16="http://schemas.microsoft.com/office/drawing/2014/main" id="{B18AB8C0-53E9-4B02-B7F5-EB5FAA3E311C}"/>
                </a:ext>
              </a:extLst>
            </p:cNvPr>
            <p:cNvSpPr txBox="1"/>
            <p:nvPr/>
          </p:nvSpPr>
          <p:spPr>
            <a:xfrm>
              <a:off x="10379759" y="3688654"/>
              <a:ext cx="714987" cy="51586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err="1"/>
                <a:t>WebJob</a:t>
              </a:r>
              <a:endParaRPr lang="en-US" dirty="0"/>
            </a:p>
            <a:p>
              <a:pPr>
                <a:lnSpc>
                  <a:spcPct val="90000"/>
                </a:lnSpc>
              </a:pPr>
              <a:r>
                <a:rPr lang="en-US" dirty="0"/>
                <a:t>Credit Card</a:t>
              </a:r>
              <a:br>
                <a:rPr lang="en-US" dirty="0"/>
              </a:br>
              <a:r>
                <a:rPr lang="en-US" dirty="0"/>
                <a:t>Processing</a:t>
              </a:r>
            </a:p>
          </p:txBody>
        </p:sp>
        <p:pic>
          <p:nvPicPr>
            <p:cNvPr id="192" name="Picture 191">
              <a:extLst>
                <a:ext uri="{FF2B5EF4-FFF2-40B4-BE49-F238E27FC236}">
                  <a16:creationId xmlns:a16="http://schemas.microsoft.com/office/drawing/2014/main" id="{FCAE2CC4-8C8D-479E-B8ED-559D6D277846}"/>
                </a:ext>
              </a:extLst>
            </p:cNvPr>
            <p:cNvPicPr>
              <a:picLocks noChangeAspect="1"/>
            </p:cNvPicPr>
            <p:nvPr/>
          </p:nvPicPr>
          <p:blipFill>
            <a:blip r:embed="rId12"/>
            <a:stretch>
              <a:fillRect/>
            </a:stretch>
          </p:blipFill>
          <p:spPr>
            <a:xfrm>
              <a:off x="10521787" y="3183208"/>
              <a:ext cx="428953" cy="447415"/>
            </a:xfrm>
            <a:prstGeom prst="rect">
              <a:avLst/>
            </a:prstGeom>
          </p:spPr>
        </p:pic>
        <p:sp>
          <p:nvSpPr>
            <p:cNvPr id="193" name="TextBox 192">
              <a:extLst>
                <a:ext uri="{FF2B5EF4-FFF2-40B4-BE49-F238E27FC236}">
                  <a16:creationId xmlns:a16="http://schemas.microsoft.com/office/drawing/2014/main" id="{D382BDAB-B164-4301-9444-43F15BBB5CBF}"/>
                </a:ext>
              </a:extLst>
            </p:cNvPr>
            <p:cNvSpPr txBox="1"/>
            <p:nvPr/>
          </p:nvSpPr>
          <p:spPr>
            <a:xfrm>
              <a:off x="11294704" y="3688654"/>
              <a:ext cx="686626"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Third party</a:t>
              </a:r>
              <a:br>
                <a:rPr lang="en-US" dirty="0"/>
              </a:br>
              <a:r>
                <a:rPr lang="en-US" dirty="0"/>
                <a:t>Payment</a:t>
              </a:r>
            </a:p>
          </p:txBody>
        </p:sp>
        <p:pic>
          <p:nvPicPr>
            <p:cNvPr id="194" name="Picture 193">
              <a:extLst>
                <a:ext uri="{FF2B5EF4-FFF2-40B4-BE49-F238E27FC236}">
                  <a16:creationId xmlns:a16="http://schemas.microsoft.com/office/drawing/2014/main" id="{D37F33D4-82BE-479D-9A3F-648945642606}"/>
                </a:ext>
              </a:extLst>
            </p:cNvPr>
            <p:cNvPicPr>
              <a:picLocks noChangeAspect="1"/>
            </p:cNvPicPr>
            <p:nvPr/>
          </p:nvPicPr>
          <p:blipFill>
            <a:blip r:embed="rId13"/>
            <a:stretch>
              <a:fillRect/>
            </a:stretch>
          </p:blipFill>
          <p:spPr>
            <a:xfrm>
              <a:off x="11423441" y="3162710"/>
              <a:ext cx="370350" cy="488413"/>
            </a:xfrm>
            <a:prstGeom prst="rect">
              <a:avLst/>
            </a:prstGeom>
          </p:spPr>
        </p:pic>
        <p:pic>
          <p:nvPicPr>
            <p:cNvPr id="195" name="Picture 194">
              <a:extLst>
                <a:ext uri="{FF2B5EF4-FFF2-40B4-BE49-F238E27FC236}">
                  <a16:creationId xmlns:a16="http://schemas.microsoft.com/office/drawing/2014/main" id="{28698A04-A3E9-4722-8B8F-06093C9848F9}"/>
                </a:ext>
              </a:extLst>
            </p:cNvPr>
            <p:cNvPicPr>
              <a:picLocks noChangeAspect="1"/>
            </p:cNvPicPr>
            <p:nvPr/>
          </p:nvPicPr>
          <p:blipFill>
            <a:blip r:embed="rId10"/>
            <a:stretch>
              <a:fillRect/>
            </a:stretch>
          </p:blipFill>
          <p:spPr>
            <a:xfrm>
              <a:off x="6483846" y="3224830"/>
              <a:ext cx="349144" cy="364172"/>
            </a:xfrm>
            <a:prstGeom prst="rect">
              <a:avLst/>
            </a:prstGeom>
          </p:spPr>
        </p:pic>
        <p:sp>
          <p:nvSpPr>
            <p:cNvPr id="196" name="TextBox 195">
              <a:extLst>
                <a:ext uri="{FF2B5EF4-FFF2-40B4-BE49-F238E27FC236}">
                  <a16:creationId xmlns:a16="http://schemas.microsoft.com/office/drawing/2014/main" id="{DADE3ABF-3758-4109-824B-8EACA37F9F0C}"/>
                </a:ext>
              </a:extLst>
            </p:cNvPr>
            <p:cNvSpPr txBox="1"/>
            <p:nvPr/>
          </p:nvSpPr>
          <p:spPr>
            <a:xfrm>
              <a:off x="6321581" y="3688654"/>
              <a:ext cx="683640"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Commerce</a:t>
              </a:r>
              <a:br>
                <a:rPr lang="en-US" dirty="0"/>
              </a:br>
              <a:r>
                <a:rPr lang="en-US" dirty="0"/>
                <a:t>Site</a:t>
              </a:r>
            </a:p>
          </p:txBody>
        </p:sp>
        <p:pic>
          <p:nvPicPr>
            <p:cNvPr id="197" name="Picture 196">
              <a:extLst>
                <a:ext uri="{FF2B5EF4-FFF2-40B4-BE49-F238E27FC236}">
                  <a16:creationId xmlns:a16="http://schemas.microsoft.com/office/drawing/2014/main" id="{09DA0BDB-2477-45E6-A3BF-960DAD21A7DE}"/>
                </a:ext>
              </a:extLst>
            </p:cNvPr>
            <p:cNvPicPr>
              <a:picLocks noChangeAspect="1"/>
            </p:cNvPicPr>
            <p:nvPr/>
          </p:nvPicPr>
          <p:blipFill>
            <a:blip r:embed="rId11"/>
            <a:stretch>
              <a:fillRect/>
            </a:stretch>
          </p:blipFill>
          <p:spPr>
            <a:xfrm>
              <a:off x="5634541" y="3208125"/>
              <a:ext cx="446895" cy="397583"/>
            </a:xfrm>
            <a:prstGeom prst="rect">
              <a:avLst/>
            </a:prstGeom>
          </p:spPr>
        </p:pic>
        <p:sp>
          <p:nvSpPr>
            <p:cNvPr id="198" name="TextBox 197">
              <a:extLst>
                <a:ext uri="{FF2B5EF4-FFF2-40B4-BE49-F238E27FC236}">
                  <a16:creationId xmlns:a16="http://schemas.microsoft.com/office/drawing/2014/main" id="{305C138C-47CE-42D7-8170-B3473450AC10}"/>
                </a:ext>
              </a:extLst>
            </p:cNvPr>
            <p:cNvSpPr txBox="1"/>
            <p:nvPr/>
          </p:nvSpPr>
          <p:spPr>
            <a:xfrm>
              <a:off x="5465235" y="3688654"/>
              <a:ext cx="786634" cy="51586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Queue</a:t>
              </a:r>
            </a:p>
            <a:p>
              <a:pPr>
                <a:lnSpc>
                  <a:spcPct val="90000"/>
                </a:lnSpc>
              </a:pPr>
              <a:r>
                <a:rPr lang="en-US" dirty="0"/>
                <a:t>Credit Card</a:t>
              </a:r>
              <a:br>
                <a:rPr lang="en-US" dirty="0"/>
              </a:br>
              <a:r>
                <a:rPr lang="en-US" dirty="0"/>
                <a:t>Transactions</a:t>
              </a:r>
            </a:p>
          </p:txBody>
        </p:sp>
        <p:sp>
          <p:nvSpPr>
            <p:cNvPr id="199" name="TextBox 198">
              <a:extLst>
                <a:ext uri="{FF2B5EF4-FFF2-40B4-BE49-F238E27FC236}">
                  <a16:creationId xmlns:a16="http://schemas.microsoft.com/office/drawing/2014/main" id="{A7B16752-9E8C-486E-8548-C56935B9385E}"/>
                </a:ext>
              </a:extLst>
            </p:cNvPr>
            <p:cNvSpPr txBox="1"/>
            <p:nvPr/>
          </p:nvSpPr>
          <p:spPr>
            <a:xfrm>
              <a:off x="4574902" y="3688654"/>
              <a:ext cx="714987" cy="51586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err="1"/>
                <a:t>WebJob</a:t>
              </a:r>
              <a:endParaRPr lang="en-US" dirty="0"/>
            </a:p>
            <a:p>
              <a:pPr>
                <a:lnSpc>
                  <a:spcPct val="90000"/>
                </a:lnSpc>
              </a:pPr>
              <a:r>
                <a:rPr lang="en-US" dirty="0"/>
                <a:t>Credit Card</a:t>
              </a:r>
              <a:br>
                <a:rPr lang="en-US" dirty="0"/>
              </a:br>
              <a:r>
                <a:rPr lang="en-US" dirty="0"/>
                <a:t>Processing</a:t>
              </a:r>
            </a:p>
          </p:txBody>
        </p:sp>
        <p:pic>
          <p:nvPicPr>
            <p:cNvPr id="200" name="Picture 199">
              <a:extLst>
                <a:ext uri="{FF2B5EF4-FFF2-40B4-BE49-F238E27FC236}">
                  <a16:creationId xmlns:a16="http://schemas.microsoft.com/office/drawing/2014/main" id="{FF7AF6B4-38C1-4E7F-BB32-9D3FEA8E37E1}"/>
                </a:ext>
              </a:extLst>
            </p:cNvPr>
            <p:cNvPicPr>
              <a:picLocks noChangeAspect="1"/>
            </p:cNvPicPr>
            <p:nvPr/>
          </p:nvPicPr>
          <p:blipFill>
            <a:blip r:embed="rId12"/>
            <a:stretch>
              <a:fillRect/>
            </a:stretch>
          </p:blipFill>
          <p:spPr>
            <a:xfrm>
              <a:off x="4724304" y="3183208"/>
              <a:ext cx="428953" cy="447415"/>
            </a:xfrm>
            <a:prstGeom prst="rect">
              <a:avLst/>
            </a:prstGeom>
          </p:spPr>
        </p:pic>
        <p:sp>
          <p:nvSpPr>
            <p:cNvPr id="201" name="TextBox 200">
              <a:extLst>
                <a:ext uri="{FF2B5EF4-FFF2-40B4-BE49-F238E27FC236}">
                  <a16:creationId xmlns:a16="http://schemas.microsoft.com/office/drawing/2014/main" id="{B6FBE4FB-9EA4-4158-8CA6-DD21C785EA28}"/>
                </a:ext>
              </a:extLst>
            </p:cNvPr>
            <p:cNvSpPr txBox="1"/>
            <p:nvPr/>
          </p:nvSpPr>
          <p:spPr>
            <a:xfrm>
              <a:off x="3763988" y="3688654"/>
              <a:ext cx="686626"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Third party</a:t>
              </a:r>
              <a:br>
                <a:rPr lang="en-US" dirty="0"/>
              </a:br>
              <a:r>
                <a:rPr lang="en-US" dirty="0"/>
                <a:t>Payment</a:t>
              </a:r>
            </a:p>
          </p:txBody>
        </p:sp>
        <p:pic>
          <p:nvPicPr>
            <p:cNvPr id="202" name="Picture 201">
              <a:extLst>
                <a:ext uri="{FF2B5EF4-FFF2-40B4-BE49-F238E27FC236}">
                  <a16:creationId xmlns:a16="http://schemas.microsoft.com/office/drawing/2014/main" id="{E36310A1-1243-472E-9911-FCE8DA54D4D7}"/>
                </a:ext>
              </a:extLst>
            </p:cNvPr>
            <p:cNvPicPr>
              <a:picLocks noChangeAspect="1"/>
            </p:cNvPicPr>
            <p:nvPr/>
          </p:nvPicPr>
          <p:blipFill>
            <a:blip r:embed="rId13"/>
            <a:stretch>
              <a:fillRect/>
            </a:stretch>
          </p:blipFill>
          <p:spPr>
            <a:xfrm>
              <a:off x="3922220" y="3162710"/>
              <a:ext cx="370350" cy="488413"/>
            </a:xfrm>
            <a:prstGeom prst="rect">
              <a:avLst/>
            </a:prstGeom>
          </p:spPr>
        </p:pic>
        <p:sp>
          <p:nvSpPr>
            <p:cNvPr id="203" name="TextBox 202">
              <a:extLst>
                <a:ext uri="{FF2B5EF4-FFF2-40B4-BE49-F238E27FC236}">
                  <a16:creationId xmlns:a16="http://schemas.microsoft.com/office/drawing/2014/main" id="{F0F01AFE-6575-4D16-89BC-A72DAC7A1B94}"/>
                </a:ext>
              </a:extLst>
            </p:cNvPr>
            <p:cNvSpPr txBox="1"/>
            <p:nvPr/>
          </p:nvSpPr>
          <p:spPr>
            <a:xfrm>
              <a:off x="5826443" y="5136079"/>
              <a:ext cx="382122"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err="1"/>
                <a:t>Redis</a:t>
              </a:r>
              <a:br>
                <a:rPr lang="en-US" dirty="0"/>
              </a:br>
              <a:r>
                <a:rPr lang="en-US" dirty="0"/>
                <a:t>Cache</a:t>
              </a:r>
            </a:p>
          </p:txBody>
        </p:sp>
        <p:sp>
          <p:nvSpPr>
            <p:cNvPr id="204" name="TextBox 203">
              <a:extLst>
                <a:ext uri="{FF2B5EF4-FFF2-40B4-BE49-F238E27FC236}">
                  <a16:creationId xmlns:a16="http://schemas.microsoft.com/office/drawing/2014/main" id="{73E873E5-FA42-400A-8706-7C145A22D9CE}"/>
                </a:ext>
              </a:extLst>
            </p:cNvPr>
            <p:cNvSpPr txBox="1"/>
            <p:nvPr/>
          </p:nvSpPr>
          <p:spPr>
            <a:xfrm>
              <a:off x="6227581" y="5136079"/>
              <a:ext cx="910637" cy="515865"/>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SQL DB</a:t>
              </a:r>
            </a:p>
            <a:p>
              <a:pPr>
                <a:lnSpc>
                  <a:spcPct val="90000"/>
                </a:lnSpc>
              </a:pPr>
              <a:r>
                <a:rPr lang="en-US" dirty="0"/>
                <a:t>Product Catalog</a:t>
              </a:r>
            </a:p>
            <a:p>
              <a:pPr>
                <a:lnSpc>
                  <a:spcPct val="90000"/>
                </a:lnSpc>
              </a:pPr>
              <a:r>
                <a:rPr lang="en-US" dirty="0"/>
                <a:t>Orders</a:t>
              </a:r>
            </a:p>
          </p:txBody>
        </p:sp>
        <p:sp>
          <p:nvSpPr>
            <p:cNvPr id="205" name="TextBox 204">
              <a:extLst>
                <a:ext uri="{FF2B5EF4-FFF2-40B4-BE49-F238E27FC236}">
                  <a16:creationId xmlns:a16="http://schemas.microsoft.com/office/drawing/2014/main" id="{CADF5DAC-0DFB-4701-B0E2-00A727861213}"/>
                </a:ext>
              </a:extLst>
            </p:cNvPr>
            <p:cNvSpPr txBox="1"/>
            <p:nvPr/>
          </p:nvSpPr>
          <p:spPr>
            <a:xfrm>
              <a:off x="4938960" y="5136079"/>
              <a:ext cx="802704" cy="343910"/>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Product Images</a:t>
              </a:r>
            </a:p>
            <a:p>
              <a:pPr>
                <a:lnSpc>
                  <a:spcPct val="90000"/>
                </a:lnSpc>
              </a:pPr>
              <a:r>
                <a:rPr lang="en-US" dirty="0"/>
                <a:t>Site</a:t>
              </a:r>
              <a:br>
                <a:rPr lang="en-US" dirty="0"/>
              </a:br>
              <a:r>
                <a:rPr lang="en-US" dirty="0"/>
                <a:t>Content</a:t>
              </a:r>
            </a:p>
          </p:txBody>
        </p:sp>
        <p:sp>
          <p:nvSpPr>
            <p:cNvPr id="206" name="TextBox 205">
              <a:extLst>
                <a:ext uri="{FF2B5EF4-FFF2-40B4-BE49-F238E27FC236}">
                  <a16:creationId xmlns:a16="http://schemas.microsoft.com/office/drawing/2014/main" id="{45719ADA-F1BF-421D-8FCA-EB3E3866CC42}"/>
                </a:ext>
              </a:extLst>
            </p:cNvPr>
            <p:cNvSpPr txBox="1"/>
            <p:nvPr/>
          </p:nvSpPr>
          <p:spPr>
            <a:xfrm>
              <a:off x="4488659" y="5136079"/>
              <a:ext cx="419438" cy="17195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Search</a:t>
              </a:r>
            </a:p>
          </p:txBody>
        </p:sp>
        <p:sp>
          <p:nvSpPr>
            <p:cNvPr id="213" name="Rounded Rectangle 74">
              <a:extLst>
                <a:ext uri="{FF2B5EF4-FFF2-40B4-BE49-F238E27FC236}">
                  <a16:creationId xmlns:a16="http://schemas.microsoft.com/office/drawing/2014/main" id="{ED37D097-9571-4B93-BE45-C45722C59E73}"/>
                </a:ext>
              </a:extLst>
            </p:cNvPr>
            <p:cNvSpPr/>
            <p:nvPr/>
          </p:nvSpPr>
          <p:spPr>
            <a:xfrm>
              <a:off x="4390479" y="4596206"/>
              <a:ext cx="2827182" cy="1288400"/>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sz="1800">
                <a:solidFill>
                  <a:srgbClr val="797979"/>
                </a:solidFill>
                <a:latin typeface="Calibri" panose="020F0502020204030204"/>
              </a:endParaRPr>
            </a:p>
          </p:txBody>
        </p:sp>
        <p:sp>
          <p:nvSpPr>
            <p:cNvPr id="217" name="TextBox 216">
              <a:extLst>
                <a:ext uri="{FF2B5EF4-FFF2-40B4-BE49-F238E27FC236}">
                  <a16:creationId xmlns:a16="http://schemas.microsoft.com/office/drawing/2014/main" id="{2B0EBB7C-58DA-4754-9A28-2822E62C8003}"/>
                </a:ext>
              </a:extLst>
            </p:cNvPr>
            <p:cNvSpPr txBox="1"/>
            <p:nvPr/>
          </p:nvSpPr>
          <p:spPr>
            <a:xfrm>
              <a:off x="9766720" y="5136079"/>
              <a:ext cx="382122" cy="3439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err="1"/>
                <a:t>Redis</a:t>
              </a:r>
              <a:br>
                <a:rPr lang="en-US" dirty="0"/>
              </a:br>
              <a:r>
                <a:rPr lang="en-US" dirty="0"/>
                <a:t>Cache</a:t>
              </a:r>
            </a:p>
          </p:txBody>
        </p:sp>
        <p:sp>
          <p:nvSpPr>
            <p:cNvPr id="218" name="TextBox 217">
              <a:extLst>
                <a:ext uri="{FF2B5EF4-FFF2-40B4-BE49-F238E27FC236}">
                  <a16:creationId xmlns:a16="http://schemas.microsoft.com/office/drawing/2014/main" id="{896D73B7-045E-414F-B80D-32B3898E9B8E}"/>
                </a:ext>
              </a:extLst>
            </p:cNvPr>
            <p:cNvSpPr txBox="1"/>
            <p:nvPr/>
          </p:nvSpPr>
          <p:spPr>
            <a:xfrm>
              <a:off x="10169339" y="5136079"/>
              <a:ext cx="886150" cy="515865"/>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SQL DB</a:t>
              </a:r>
            </a:p>
            <a:p>
              <a:pPr>
                <a:lnSpc>
                  <a:spcPct val="90000"/>
                </a:lnSpc>
              </a:pPr>
              <a:r>
                <a:rPr lang="en-US" dirty="0"/>
                <a:t>Product Catalog</a:t>
              </a:r>
            </a:p>
            <a:p>
              <a:pPr>
                <a:lnSpc>
                  <a:spcPct val="90000"/>
                </a:lnSpc>
              </a:pPr>
              <a:r>
                <a:rPr lang="en-US" dirty="0"/>
                <a:t>Orders</a:t>
              </a:r>
            </a:p>
          </p:txBody>
        </p:sp>
        <p:sp>
          <p:nvSpPr>
            <p:cNvPr id="219" name="TextBox 218">
              <a:extLst>
                <a:ext uri="{FF2B5EF4-FFF2-40B4-BE49-F238E27FC236}">
                  <a16:creationId xmlns:a16="http://schemas.microsoft.com/office/drawing/2014/main" id="{D94A799B-F036-4A0D-9628-63807387DC49}"/>
                </a:ext>
              </a:extLst>
            </p:cNvPr>
            <p:cNvSpPr txBox="1"/>
            <p:nvPr/>
          </p:nvSpPr>
          <p:spPr>
            <a:xfrm>
              <a:off x="8888092" y="5136079"/>
              <a:ext cx="802704" cy="343910"/>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Product Images</a:t>
              </a:r>
            </a:p>
            <a:p>
              <a:pPr>
                <a:lnSpc>
                  <a:spcPct val="90000"/>
                </a:lnSpc>
              </a:pPr>
              <a:r>
                <a:rPr lang="en-US" dirty="0"/>
                <a:t>Site</a:t>
              </a:r>
              <a:br>
                <a:rPr lang="en-US" dirty="0"/>
              </a:br>
              <a:r>
                <a:rPr lang="en-US" dirty="0"/>
                <a:t>Content</a:t>
              </a:r>
            </a:p>
          </p:txBody>
        </p:sp>
        <p:sp>
          <p:nvSpPr>
            <p:cNvPr id="220" name="TextBox 219">
              <a:extLst>
                <a:ext uri="{FF2B5EF4-FFF2-40B4-BE49-F238E27FC236}">
                  <a16:creationId xmlns:a16="http://schemas.microsoft.com/office/drawing/2014/main" id="{80392267-2F86-47C5-82E0-48FD2DC8BE6B}"/>
                </a:ext>
              </a:extLst>
            </p:cNvPr>
            <p:cNvSpPr txBox="1"/>
            <p:nvPr/>
          </p:nvSpPr>
          <p:spPr>
            <a:xfrm>
              <a:off x="8430417" y="5136079"/>
              <a:ext cx="419438" cy="171955"/>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Search</a:t>
              </a:r>
            </a:p>
          </p:txBody>
        </p:sp>
        <p:pic>
          <p:nvPicPr>
            <p:cNvPr id="222" name="Picture 221">
              <a:extLst>
                <a:ext uri="{FF2B5EF4-FFF2-40B4-BE49-F238E27FC236}">
                  <a16:creationId xmlns:a16="http://schemas.microsoft.com/office/drawing/2014/main" id="{DB52935D-AE86-4145-9304-71F4207D1EAE}"/>
                </a:ext>
              </a:extLst>
            </p:cNvPr>
            <p:cNvPicPr>
              <a:picLocks noChangeAspect="1"/>
            </p:cNvPicPr>
            <p:nvPr/>
          </p:nvPicPr>
          <p:blipFill>
            <a:blip r:embed="rId14"/>
            <a:stretch>
              <a:fillRect/>
            </a:stretch>
          </p:blipFill>
          <p:spPr>
            <a:xfrm>
              <a:off x="9745388" y="4706137"/>
              <a:ext cx="424786" cy="386383"/>
            </a:xfrm>
            <a:prstGeom prst="rect">
              <a:avLst/>
            </a:prstGeom>
          </p:spPr>
        </p:pic>
        <p:pic>
          <p:nvPicPr>
            <p:cNvPr id="223" name="Picture 222">
              <a:extLst>
                <a:ext uri="{FF2B5EF4-FFF2-40B4-BE49-F238E27FC236}">
                  <a16:creationId xmlns:a16="http://schemas.microsoft.com/office/drawing/2014/main" id="{D1BAEA9E-9B39-4845-AD76-14CD5306C36A}"/>
                </a:ext>
              </a:extLst>
            </p:cNvPr>
            <p:cNvPicPr>
              <a:picLocks noChangeAspect="1"/>
            </p:cNvPicPr>
            <p:nvPr/>
          </p:nvPicPr>
          <p:blipFill>
            <a:blip r:embed="rId15"/>
            <a:stretch>
              <a:fillRect/>
            </a:stretch>
          </p:blipFill>
          <p:spPr>
            <a:xfrm>
              <a:off x="10449333" y="4709729"/>
              <a:ext cx="326162" cy="382791"/>
            </a:xfrm>
            <a:prstGeom prst="rect">
              <a:avLst/>
            </a:prstGeom>
          </p:spPr>
        </p:pic>
        <p:pic>
          <p:nvPicPr>
            <p:cNvPr id="224" name="Picture 223">
              <a:extLst>
                <a:ext uri="{FF2B5EF4-FFF2-40B4-BE49-F238E27FC236}">
                  <a16:creationId xmlns:a16="http://schemas.microsoft.com/office/drawing/2014/main" id="{B289248C-98A5-481A-A4EF-AA9E218E43C3}"/>
                </a:ext>
              </a:extLst>
            </p:cNvPr>
            <p:cNvPicPr>
              <a:picLocks noChangeAspect="1"/>
            </p:cNvPicPr>
            <p:nvPr/>
          </p:nvPicPr>
          <p:blipFill>
            <a:blip r:embed="rId16"/>
            <a:stretch>
              <a:fillRect/>
            </a:stretch>
          </p:blipFill>
          <p:spPr>
            <a:xfrm>
              <a:off x="9080492" y="4782611"/>
              <a:ext cx="406717" cy="309909"/>
            </a:xfrm>
            <a:prstGeom prst="rect">
              <a:avLst/>
            </a:prstGeom>
          </p:spPr>
        </p:pic>
        <p:pic>
          <p:nvPicPr>
            <p:cNvPr id="226" name="Picture 225">
              <a:extLst>
                <a:ext uri="{FF2B5EF4-FFF2-40B4-BE49-F238E27FC236}">
                  <a16:creationId xmlns:a16="http://schemas.microsoft.com/office/drawing/2014/main" id="{FFDA30CF-1F90-4E0F-A677-5A5891CEE336}"/>
                </a:ext>
              </a:extLst>
            </p:cNvPr>
            <p:cNvPicPr>
              <a:picLocks noChangeAspect="1"/>
            </p:cNvPicPr>
            <p:nvPr/>
          </p:nvPicPr>
          <p:blipFill>
            <a:blip r:embed="rId17"/>
            <a:stretch>
              <a:fillRect/>
            </a:stretch>
          </p:blipFill>
          <p:spPr>
            <a:xfrm>
              <a:off x="8489427" y="4772275"/>
              <a:ext cx="301418" cy="320245"/>
            </a:xfrm>
            <a:prstGeom prst="rect">
              <a:avLst/>
            </a:prstGeom>
          </p:spPr>
        </p:pic>
        <p:sp>
          <p:nvSpPr>
            <p:cNvPr id="231" name="Rounded Rectangle 74">
              <a:extLst>
                <a:ext uri="{FF2B5EF4-FFF2-40B4-BE49-F238E27FC236}">
                  <a16:creationId xmlns:a16="http://schemas.microsoft.com/office/drawing/2014/main" id="{4CE987A4-FDF3-46E2-A4CE-92C162C213A7}"/>
                </a:ext>
              </a:extLst>
            </p:cNvPr>
            <p:cNvSpPr/>
            <p:nvPr/>
          </p:nvSpPr>
          <p:spPr>
            <a:xfrm>
              <a:off x="8332236" y="4596206"/>
              <a:ext cx="2827182" cy="1288400"/>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sz="1800">
                <a:solidFill>
                  <a:srgbClr val="797979"/>
                </a:solidFill>
                <a:latin typeface="Calibri" panose="020F0502020204030204"/>
              </a:endParaRPr>
            </a:p>
          </p:txBody>
        </p:sp>
        <p:cxnSp>
          <p:nvCxnSpPr>
            <p:cNvPr id="233" name="Straight Connector 232">
              <a:extLst>
                <a:ext uri="{FF2B5EF4-FFF2-40B4-BE49-F238E27FC236}">
                  <a16:creationId xmlns:a16="http://schemas.microsoft.com/office/drawing/2014/main" id="{A89C71B4-88F9-436D-9728-913678A0C1F9}"/>
                </a:ext>
              </a:extLst>
            </p:cNvPr>
            <p:cNvCxnSpPr>
              <a:cxnSpLocks/>
            </p:cNvCxnSpPr>
            <p:nvPr/>
          </p:nvCxnSpPr>
          <p:spPr>
            <a:xfrm>
              <a:off x="11164130" y="5276864"/>
              <a:ext cx="283083"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236" name="Straight Connector 235">
              <a:extLst>
                <a:ext uri="{FF2B5EF4-FFF2-40B4-BE49-F238E27FC236}">
                  <a16:creationId xmlns:a16="http://schemas.microsoft.com/office/drawing/2014/main" id="{28AA9396-B275-446B-A52C-1634048EAE6A}"/>
                </a:ext>
              </a:extLst>
            </p:cNvPr>
            <p:cNvCxnSpPr>
              <a:cxnSpLocks/>
            </p:cNvCxnSpPr>
            <p:nvPr/>
          </p:nvCxnSpPr>
          <p:spPr>
            <a:xfrm>
              <a:off x="4112038" y="5276864"/>
              <a:ext cx="268233"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238" name="Picture 237">
              <a:extLst>
                <a:ext uri="{FF2B5EF4-FFF2-40B4-BE49-F238E27FC236}">
                  <a16:creationId xmlns:a16="http://schemas.microsoft.com/office/drawing/2014/main" id="{6D1C50D7-6B82-4AE3-9342-461C3F2EEA14}"/>
                </a:ext>
              </a:extLst>
            </p:cNvPr>
            <p:cNvPicPr>
              <a:picLocks noChangeAspect="1"/>
            </p:cNvPicPr>
            <p:nvPr/>
          </p:nvPicPr>
          <p:blipFill>
            <a:blip r:embed="rId14"/>
            <a:stretch>
              <a:fillRect/>
            </a:stretch>
          </p:blipFill>
          <p:spPr>
            <a:xfrm>
              <a:off x="5805111" y="4706137"/>
              <a:ext cx="424786" cy="386383"/>
            </a:xfrm>
            <a:prstGeom prst="rect">
              <a:avLst/>
            </a:prstGeom>
          </p:spPr>
        </p:pic>
        <p:pic>
          <p:nvPicPr>
            <p:cNvPr id="239" name="Picture 238">
              <a:extLst>
                <a:ext uri="{FF2B5EF4-FFF2-40B4-BE49-F238E27FC236}">
                  <a16:creationId xmlns:a16="http://schemas.microsoft.com/office/drawing/2014/main" id="{8F7BCF5F-ADC8-44E0-87FA-DBB8D31B67C2}"/>
                </a:ext>
              </a:extLst>
            </p:cNvPr>
            <p:cNvPicPr>
              <a:picLocks noChangeAspect="1"/>
            </p:cNvPicPr>
            <p:nvPr/>
          </p:nvPicPr>
          <p:blipFill>
            <a:blip r:embed="rId15"/>
            <a:stretch>
              <a:fillRect/>
            </a:stretch>
          </p:blipFill>
          <p:spPr>
            <a:xfrm>
              <a:off x="6519818" y="4709729"/>
              <a:ext cx="326162" cy="382791"/>
            </a:xfrm>
            <a:prstGeom prst="rect">
              <a:avLst/>
            </a:prstGeom>
          </p:spPr>
        </p:pic>
        <p:pic>
          <p:nvPicPr>
            <p:cNvPr id="240" name="Picture 239">
              <a:extLst>
                <a:ext uri="{FF2B5EF4-FFF2-40B4-BE49-F238E27FC236}">
                  <a16:creationId xmlns:a16="http://schemas.microsoft.com/office/drawing/2014/main" id="{48CFD0B5-2D3C-440C-9E0C-F038F107C58B}"/>
                </a:ext>
              </a:extLst>
            </p:cNvPr>
            <p:cNvPicPr>
              <a:picLocks noChangeAspect="1"/>
            </p:cNvPicPr>
            <p:nvPr/>
          </p:nvPicPr>
          <p:blipFill>
            <a:blip r:embed="rId16"/>
            <a:stretch>
              <a:fillRect/>
            </a:stretch>
          </p:blipFill>
          <p:spPr>
            <a:xfrm>
              <a:off x="5140215" y="4782611"/>
              <a:ext cx="406717" cy="309909"/>
            </a:xfrm>
            <a:prstGeom prst="rect">
              <a:avLst/>
            </a:prstGeom>
          </p:spPr>
        </p:pic>
        <p:pic>
          <p:nvPicPr>
            <p:cNvPr id="241" name="Picture 240">
              <a:extLst>
                <a:ext uri="{FF2B5EF4-FFF2-40B4-BE49-F238E27FC236}">
                  <a16:creationId xmlns:a16="http://schemas.microsoft.com/office/drawing/2014/main" id="{F1A13C50-AB93-448E-B486-93A4757CABF1}"/>
                </a:ext>
              </a:extLst>
            </p:cNvPr>
            <p:cNvPicPr>
              <a:picLocks noChangeAspect="1"/>
            </p:cNvPicPr>
            <p:nvPr/>
          </p:nvPicPr>
          <p:blipFill>
            <a:blip r:embed="rId17"/>
            <a:stretch>
              <a:fillRect/>
            </a:stretch>
          </p:blipFill>
          <p:spPr>
            <a:xfrm>
              <a:off x="4556524" y="4772275"/>
              <a:ext cx="301418" cy="320245"/>
            </a:xfrm>
            <a:prstGeom prst="rect">
              <a:avLst/>
            </a:prstGeom>
          </p:spPr>
        </p:pic>
        <p:grpSp>
          <p:nvGrpSpPr>
            <p:cNvPr id="28" name="Group 27">
              <a:extLst>
                <a:ext uri="{FF2B5EF4-FFF2-40B4-BE49-F238E27FC236}">
                  <a16:creationId xmlns:a16="http://schemas.microsoft.com/office/drawing/2014/main" id="{C002068C-4113-4463-BC0F-813B10613C1D}"/>
                </a:ext>
              </a:extLst>
            </p:cNvPr>
            <p:cNvGrpSpPr/>
            <p:nvPr/>
          </p:nvGrpSpPr>
          <p:grpSpPr>
            <a:xfrm>
              <a:off x="11342543" y="5083519"/>
              <a:ext cx="633581" cy="587246"/>
              <a:chOff x="11342543" y="5083519"/>
              <a:chExt cx="633581" cy="587246"/>
            </a:xfrm>
          </p:grpSpPr>
          <p:sp>
            <p:nvSpPr>
              <p:cNvPr id="129" name="TextBox 128">
                <a:extLst>
                  <a:ext uri="{FF2B5EF4-FFF2-40B4-BE49-F238E27FC236}">
                    <a16:creationId xmlns:a16="http://schemas.microsoft.com/office/drawing/2014/main" id="{7EA91214-9BEA-4FA3-AF8F-6412FC9A9610}"/>
                  </a:ext>
                </a:extLst>
              </p:cNvPr>
              <p:cNvSpPr txBox="1"/>
              <p:nvPr/>
            </p:nvSpPr>
            <p:spPr>
              <a:xfrm>
                <a:off x="11342543" y="5467251"/>
                <a:ext cx="633581" cy="203514"/>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Power BI</a:t>
                </a:r>
              </a:p>
            </p:txBody>
          </p:sp>
          <p:pic>
            <p:nvPicPr>
              <p:cNvPr id="242" name="Picture 2" descr="Image result for power bi logo png">
                <a:extLst>
                  <a:ext uri="{FF2B5EF4-FFF2-40B4-BE49-F238E27FC236}">
                    <a16:creationId xmlns:a16="http://schemas.microsoft.com/office/drawing/2014/main" id="{4CC99306-8504-45DA-A9BD-E426FB794BD2}"/>
                  </a:ext>
                </a:extLst>
              </p:cNvPr>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11482108" y="5083519"/>
                <a:ext cx="354451" cy="38506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3" name="Group 242">
              <a:extLst>
                <a:ext uri="{FF2B5EF4-FFF2-40B4-BE49-F238E27FC236}">
                  <a16:creationId xmlns:a16="http://schemas.microsoft.com/office/drawing/2014/main" id="{473063F0-74CE-4689-AD1D-53AFB566E3E9}"/>
                </a:ext>
              </a:extLst>
            </p:cNvPr>
            <p:cNvGrpSpPr/>
            <p:nvPr/>
          </p:nvGrpSpPr>
          <p:grpSpPr>
            <a:xfrm>
              <a:off x="3575058" y="5083519"/>
              <a:ext cx="633581" cy="587246"/>
              <a:chOff x="11342543" y="5083519"/>
              <a:chExt cx="633581" cy="587246"/>
            </a:xfrm>
          </p:grpSpPr>
          <p:sp>
            <p:nvSpPr>
              <p:cNvPr id="245" name="TextBox 244">
                <a:extLst>
                  <a:ext uri="{FF2B5EF4-FFF2-40B4-BE49-F238E27FC236}">
                    <a16:creationId xmlns:a16="http://schemas.microsoft.com/office/drawing/2014/main" id="{092FD3CA-2D71-4A2D-9544-52B11758248B}"/>
                  </a:ext>
                </a:extLst>
              </p:cNvPr>
              <p:cNvSpPr txBox="1"/>
              <p:nvPr/>
            </p:nvSpPr>
            <p:spPr>
              <a:xfrm>
                <a:off x="11342543" y="5467251"/>
                <a:ext cx="633581" cy="203514"/>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Power BI</a:t>
                </a:r>
              </a:p>
            </p:txBody>
          </p:sp>
          <p:pic>
            <p:nvPicPr>
              <p:cNvPr id="246" name="Picture 2" descr="Image result for power bi logo png">
                <a:extLst>
                  <a:ext uri="{FF2B5EF4-FFF2-40B4-BE49-F238E27FC236}">
                    <a16:creationId xmlns:a16="http://schemas.microsoft.com/office/drawing/2014/main" id="{63AC68D1-4791-4FF4-8D2F-C0A495DFDC59}"/>
                  </a:ext>
                </a:extLst>
              </p:cNvPr>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11482108" y="5083519"/>
                <a:ext cx="354451" cy="38506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3263442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4B99D9-4955-49C7-BA7A-755391F0E35D}"/>
              </a:ext>
            </a:extLst>
          </p:cNvPr>
          <p:cNvCxnSpPr>
            <a:cxnSpLocks/>
          </p:cNvCxnSpPr>
          <p:nvPr/>
        </p:nvCxnSpPr>
        <p:spPr>
          <a:xfrm>
            <a:off x="349624" y="1257273"/>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B0BF1AE-5DC2-4ADA-86FF-D8187BC7AFC7}"/>
              </a:ext>
            </a:extLst>
          </p:cNvPr>
          <p:cNvSpPr txBox="1"/>
          <p:nvPr/>
        </p:nvSpPr>
        <p:spPr>
          <a:xfrm>
            <a:off x="349622" y="327910"/>
            <a:ext cx="6794127" cy="634020"/>
          </a:xfrm>
          <a:prstGeom prst="rect">
            <a:avLst/>
          </a:prstGeom>
          <a:noFill/>
        </p:spPr>
        <p:txBody>
          <a:bodyPr wrap="square" lIns="0" rtlCol="0">
            <a:spAutoFit/>
          </a:bodyPr>
          <a:lstStyle/>
          <a:p>
            <a:pPr>
              <a:lnSpc>
                <a:spcPct val="80000"/>
              </a:lnSpc>
            </a:pPr>
            <a:r>
              <a:rPr lang="en-US" sz="4400" dirty="0">
                <a:solidFill>
                  <a:srgbClr val="0078D7"/>
                </a:solidFill>
                <a:latin typeface="Segoe UI Semilight" panose="020B0402040204020203" pitchFamily="34" charset="0"/>
                <a:cs typeface="Segoe UI Semilight" panose="020B0402040204020203" pitchFamily="34" charset="0"/>
              </a:rPr>
              <a:t>Modern LOB apps</a:t>
            </a:r>
          </a:p>
        </p:txBody>
      </p:sp>
      <p:sp>
        <p:nvSpPr>
          <p:cNvPr id="6" name="Rectangle 5">
            <a:extLst>
              <a:ext uri="{FF2B5EF4-FFF2-40B4-BE49-F238E27FC236}">
                <a16:creationId xmlns:a16="http://schemas.microsoft.com/office/drawing/2014/main" id="{217E5FF5-56BE-48AF-9A64-070CDAE563B8}"/>
              </a:ext>
            </a:extLst>
          </p:cNvPr>
          <p:cNvSpPr/>
          <p:nvPr/>
        </p:nvSpPr>
        <p:spPr>
          <a:xfrm>
            <a:off x="349624" y="931624"/>
            <a:ext cx="5226533" cy="258532"/>
          </a:xfrm>
          <a:prstGeom prst="rect">
            <a:avLst/>
          </a:prstGeom>
        </p:spPr>
        <p:txBody>
          <a:bodyPr wrap="square" lIns="0">
            <a:spAutoFit/>
          </a:bodyPr>
          <a:lstStyle/>
          <a:p>
            <a:pPr>
              <a:lnSpc>
                <a:spcPct val="90000"/>
              </a:lnSpc>
            </a:pPr>
            <a:r>
              <a:rPr lang="en-US" sz="1200" kern="0" dirty="0">
                <a:solidFill>
                  <a:srgbClr val="797979"/>
                </a:solidFill>
                <a:latin typeface="Segoe UI" panose="020B0502040204020203" pitchFamily="34" charset="0"/>
                <a:cs typeface="Segoe UI" panose="020B0502040204020203" pitchFamily="34" charset="0"/>
              </a:rPr>
              <a:t>Enhance existing enterprise apps with modern experience and capabilities</a:t>
            </a:r>
          </a:p>
        </p:txBody>
      </p:sp>
      <p:sp>
        <p:nvSpPr>
          <p:cNvPr id="146" name="TextBox 145">
            <a:extLst>
              <a:ext uri="{FF2B5EF4-FFF2-40B4-BE49-F238E27FC236}">
                <a16:creationId xmlns:a16="http://schemas.microsoft.com/office/drawing/2014/main" id="{966EE2F2-B29D-4150-B469-5412AFC00C1A}"/>
              </a:ext>
            </a:extLst>
          </p:cNvPr>
          <p:cNvSpPr txBox="1"/>
          <p:nvPr/>
        </p:nvSpPr>
        <p:spPr>
          <a:xfrm rot="16200000">
            <a:off x="-622937"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Developers</a:t>
            </a:r>
          </a:p>
        </p:txBody>
      </p:sp>
      <p:cxnSp>
        <p:nvCxnSpPr>
          <p:cNvPr id="154" name="Straight Connector 153">
            <a:extLst>
              <a:ext uri="{FF2B5EF4-FFF2-40B4-BE49-F238E27FC236}">
                <a16:creationId xmlns:a16="http://schemas.microsoft.com/office/drawing/2014/main" id="{AB350BD1-C2BA-45DC-88BA-DA7FB1E25109}"/>
              </a:ext>
            </a:extLst>
          </p:cNvPr>
          <p:cNvCxnSpPr>
            <a:cxnSpLocks/>
          </p:cNvCxnSpPr>
          <p:nvPr/>
        </p:nvCxnSpPr>
        <p:spPr>
          <a:xfrm>
            <a:off x="1017319"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4E52C2F3-96E1-49A8-A36B-F315BD2A18AD}"/>
              </a:ext>
            </a:extLst>
          </p:cNvPr>
          <p:cNvCxnSpPr>
            <a:cxnSpLocks/>
          </p:cNvCxnSpPr>
          <p:nvPr/>
        </p:nvCxnSpPr>
        <p:spPr>
          <a:xfrm>
            <a:off x="1017319"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9D9CDB91-5E5C-434F-96C7-7323F2483C24}"/>
              </a:ext>
            </a:extLst>
          </p:cNvPr>
          <p:cNvCxnSpPr>
            <a:cxnSpLocks/>
          </p:cNvCxnSpPr>
          <p:nvPr/>
        </p:nvCxnSpPr>
        <p:spPr>
          <a:xfrm>
            <a:off x="1017319"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295" name="TextBox 294">
            <a:extLst>
              <a:ext uri="{FF2B5EF4-FFF2-40B4-BE49-F238E27FC236}">
                <a16:creationId xmlns:a16="http://schemas.microsoft.com/office/drawing/2014/main" id="{72752507-59D0-4FD4-A2A1-61EB3992F7A9}"/>
              </a:ext>
            </a:extLst>
          </p:cNvPr>
          <p:cNvSpPr txBox="1"/>
          <p:nvPr/>
        </p:nvSpPr>
        <p:spPr>
          <a:xfrm rot="16200000">
            <a:off x="5631669" y="3928028"/>
            <a:ext cx="2428549" cy="483431"/>
          </a:xfrm>
          <a:prstGeom prst="rect">
            <a:avLst/>
          </a:prstGeom>
          <a:noFill/>
        </p:spPr>
        <p:txBody>
          <a:bodyPr wrap="square" lIns="179208" tIns="143366" rIns="179208" bIns="143366" rtlCol="0">
            <a:spAutoFit/>
          </a:bodyPr>
          <a:lstStyle>
            <a:defPPr>
              <a:defRPr lang="en-US"/>
            </a:defPPr>
            <a:lvl1pPr algn="ctr" defTabSz="913576" fontAlgn="base">
              <a:lnSpc>
                <a:spcPct val="90000"/>
              </a:lnSpc>
              <a:spcBef>
                <a:spcPct val="0"/>
              </a:spcBef>
              <a:spcAft>
                <a:spcPct val="0"/>
              </a:spcAft>
              <a:defRPr sz="1400" kern="0" cap="all">
                <a:solidFill>
                  <a:srgbClr val="797979"/>
                </a:solidFill>
                <a:latin typeface="Segoe UI Semibold" panose="020B0702040204020203" pitchFamily="34" charset="0"/>
                <a:cs typeface="Segoe UI Semibold" panose="020B0702040204020203" pitchFamily="34" charset="0"/>
              </a:defRPr>
            </a:lvl1pPr>
          </a:lstStyle>
          <a:p>
            <a:r>
              <a:rPr lang="en-US" kern="1200" cap="none" dirty="0">
                <a:solidFill>
                  <a:srgbClr val="0078D7"/>
                </a:solidFill>
                <a:latin typeface="Segoe UI Semilight" panose="020B0402040204020203" pitchFamily="34" charset="0"/>
                <a:cs typeface="Segoe UI Semilight" panose="020B0402040204020203" pitchFamily="34" charset="0"/>
              </a:rPr>
              <a:t>Technical Leaders</a:t>
            </a:r>
          </a:p>
        </p:txBody>
      </p:sp>
      <p:sp>
        <p:nvSpPr>
          <p:cNvPr id="308" name="Rectangle 307">
            <a:extLst>
              <a:ext uri="{FF2B5EF4-FFF2-40B4-BE49-F238E27FC236}">
                <a16:creationId xmlns:a16="http://schemas.microsoft.com/office/drawing/2014/main" id="{18357E09-70A3-49D3-BE41-D367EB520C00}"/>
              </a:ext>
            </a:extLst>
          </p:cNvPr>
          <p:cNvSpPr/>
          <p:nvPr/>
        </p:nvSpPr>
        <p:spPr>
          <a:xfrm>
            <a:off x="7335800" y="2263254"/>
            <a:ext cx="1916362"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Supports global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footprint for market expansion</a:t>
            </a:r>
          </a:p>
        </p:txBody>
      </p:sp>
      <p:sp>
        <p:nvSpPr>
          <p:cNvPr id="309" name="Rectangle 308">
            <a:extLst>
              <a:ext uri="{FF2B5EF4-FFF2-40B4-BE49-F238E27FC236}">
                <a16:creationId xmlns:a16="http://schemas.microsoft.com/office/drawing/2014/main" id="{7EB7775D-288B-4126-9979-CD9B75D88092}"/>
              </a:ext>
            </a:extLst>
          </p:cNvPr>
          <p:cNvSpPr/>
          <p:nvPr/>
        </p:nvSpPr>
        <p:spPr>
          <a:xfrm>
            <a:off x="7335800" y="3305829"/>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Reduce costs of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supporting old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application hardware</a:t>
            </a:r>
          </a:p>
        </p:txBody>
      </p:sp>
      <p:sp>
        <p:nvSpPr>
          <p:cNvPr id="310" name="Rectangle 309">
            <a:extLst>
              <a:ext uri="{FF2B5EF4-FFF2-40B4-BE49-F238E27FC236}">
                <a16:creationId xmlns:a16="http://schemas.microsoft.com/office/drawing/2014/main" id="{71C43C83-47C9-43AE-A203-7DFF1DCEE9DA}"/>
              </a:ext>
            </a:extLst>
          </p:cNvPr>
          <p:cNvSpPr/>
          <p:nvPr/>
        </p:nvSpPr>
        <p:spPr>
          <a:xfrm>
            <a:off x="7335800" y="4359626"/>
            <a:ext cx="2103120"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Secure critical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company data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and information</a:t>
            </a:r>
          </a:p>
        </p:txBody>
      </p:sp>
      <p:cxnSp>
        <p:nvCxnSpPr>
          <p:cNvPr id="303" name="Straight Connector 302">
            <a:extLst>
              <a:ext uri="{FF2B5EF4-FFF2-40B4-BE49-F238E27FC236}">
                <a16:creationId xmlns:a16="http://schemas.microsoft.com/office/drawing/2014/main" id="{C524A27B-85D4-4C90-A308-EACBE83D4F93}"/>
              </a:ext>
            </a:extLst>
          </p:cNvPr>
          <p:cNvCxnSpPr>
            <a:cxnSpLocks/>
          </p:cNvCxnSpPr>
          <p:nvPr/>
        </p:nvCxnSpPr>
        <p:spPr>
          <a:xfrm>
            <a:off x="7271925" y="3115946"/>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69CBFA22-42D2-407B-B76E-2305BF5BF112}"/>
              </a:ext>
            </a:extLst>
          </p:cNvPr>
          <p:cNvCxnSpPr>
            <a:cxnSpLocks/>
          </p:cNvCxnSpPr>
          <p:nvPr/>
        </p:nvCxnSpPr>
        <p:spPr>
          <a:xfrm>
            <a:off x="7271925" y="4169743"/>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959FA9-CC71-4BB3-8427-C013C47CD315}"/>
              </a:ext>
            </a:extLst>
          </p:cNvPr>
          <p:cNvCxnSpPr>
            <a:cxnSpLocks/>
          </p:cNvCxnSpPr>
          <p:nvPr/>
        </p:nvCxnSpPr>
        <p:spPr>
          <a:xfrm>
            <a:off x="7271925" y="5223540"/>
            <a:ext cx="4754880" cy="0"/>
          </a:xfrm>
          <a:prstGeom prst="line">
            <a:avLst/>
          </a:prstGeom>
          <a:ln>
            <a:solidFill>
              <a:srgbClr val="E6E6E6"/>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2D9D7D91-5315-4E09-823C-1EA422593EE6}"/>
              </a:ext>
            </a:extLst>
          </p:cNvPr>
          <p:cNvSpPr/>
          <p:nvPr/>
        </p:nvSpPr>
        <p:spPr>
          <a:xfrm>
            <a:off x="1081194" y="2348982"/>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Deliver reliable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app experiences</a:t>
            </a:r>
          </a:p>
        </p:txBody>
      </p:sp>
      <p:sp>
        <p:nvSpPr>
          <p:cNvPr id="85" name="Rectangle 84">
            <a:extLst>
              <a:ext uri="{FF2B5EF4-FFF2-40B4-BE49-F238E27FC236}">
                <a16:creationId xmlns:a16="http://schemas.microsoft.com/office/drawing/2014/main" id="{9E9CB766-6E71-422A-8D73-8E58D09C7E26}"/>
              </a:ext>
            </a:extLst>
          </p:cNvPr>
          <p:cNvSpPr/>
          <p:nvPr/>
        </p:nvSpPr>
        <p:spPr>
          <a:xfrm>
            <a:off x="1081194" y="3402779"/>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Leverage existing,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on-premises data </a:t>
            </a:r>
          </a:p>
        </p:txBody>
      </p:sp>
      <p:sp>
        <p:nvSpPr>
          <p:cNvPr id="86" name="Rectangle 85">
            <a:extLst>
              <a:ext uri="{FF2B5EF4-FFF2-40B4-BE49-F238E27FC236}">
                <a16:creationId xmlns:a16="http://schemas.microsoft.com/office/drawing/2014/main" id="{B1301F61-FC37-4455-9501-4ADAB7F73C8F}"/>
              </a:ext>
            </a:extLst>
          </p:cNvPr>
          <p:cNvSpPr/>
          <p:nvPr/>
        </p:nvSpPr>
        <p:spPr>
          <a:xfrm>
            <a:off x="1081194" y="4456576"/>
            <a:ext cx="2247794"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Connect to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business processes</a:t>
            </a:r>
          </a:p>
        </p:txBody>
      </p:sp>
      <p:sp>
        <p:nvSpPr>
          <p:cNvPr id="87" name="Rectangle 86">
            <a:extLst>
              <a:ext uri="{FF2B5EF4-FFF2-40B4-BE49-F238E27FC236}">
                <a16:creationId xmlns:a16="http://schemas.microsoft.com/office/drawing/2014/main" id="{0C71DB40-E247-4B2C-977E-2F1A9076F7C1}"/>
              </a:ext>
            </a:extLst>
          </p:cNvPr>
          <p:cNvSpPr/>
          <p:nvPr/>
        </p:nvSpPr>
        <p:spPr>
          <a:xfrm>
            <a:off x="1081194" y="5510374"/>
            <a:ext cx="2103120" cy="4801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Simplify corporate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identity integration</a:t>
            </a:r>
          </a:p>
        </p:txBody>
      </p:sp>
      <p:sp>
        <p:nvSpPr>
          <p:cNvPr id="88" name="Rectangle 87">
            <a:extLst>
              <a:ext uri="{FF2B5EF4-FFF2-40B4-BE49-F238E27FC236}">
                <a16:creationId xmlns:a16="http://schemas.microsoft.com/office/drawing/2014/main" id="{576BDE09-5626-49D1-B99F-3AE4265AAF0C}"/>
              </a:ext>
            </a:extLst>
          </p:cNvPr>
          <p:cNvSpPr/>
          <p:nvPr/>
        </p:nvSpPr>
        <p:spPr>
          <a:xfrm>
            <a:off x="7335799" y="5410363"/>
            <a:ext cx="2536864" cy="674031"/>
          </a:xfrm>
          <a:prstGeom prst="rect">
            <a:avLst/>
          </a:prstGeom>
        </p:spPr>
        <p:txBody>
          <a:bodyPr wrap="square" lIns="0">
            <a:spAutoFit/>
          </a:bodyPr>
          <a:lstStyle/>
          <a:p>
            <a:pPr defTabSz="896386">
              <a:lnSpc>
                <a:spcPct val="90000"/>
              </a:lnSpc>
              <a:spcAft>
                <a:spcPts val="2400"/>
              </a:spcAft>
            </a:pPr>
            <a:r>
              <a:rPr lang="en-US" sz="1400" kern="0" spc="100" dirty="0">
                <a:solidFill>
                  <a:srgbClr val="797979"/>
                </a:solidFill>
                <a:latin typeface="Segoe UI Semibold" panose="020B0702040204020203" pitchFamily="34" charset="0"/>
                <a:cs typeface="Segoe UI Semibold" panose="020B0702040204020203" pitchFamily="34" charset="0"/>
              </a:rPr>
              <a:t>Enable mobile workforce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while minimizing </a:t>
            </a:r>
            <a:br>
              <a:rPr lang="en-US" sz="1400" kern="0" spc="100" dirty="0">
                <a:solidFill>
                  <a:srgbClr val="797979"/>
                </a:solidFill>
                <a:latin typeface="Segoe UI Semibold" panose="020B0702040204020203" pitchFamily="34" charset="0"/>
                <a:cs typeface="Segoe UI Semibold" panose="020B0702040204020203" pitchFamily="34" charset="0"/>
              </a:rPr>
            </a:br>
            <a:r>
              <a:rPr lang="en-US" sz="1400" kern="0" spc="100" dirty="0">
                <a:solidFill>
                  <a:srgbClr val="797979"/>
                </a:solidFill>
                <a:latin typeface="Segoe UI Semibold" panose="020B0702040204020203" pitchFamily="34" charset="0"/>
                <a:cs typeface="Segoe UI Semibold" panose="020B0702040204020203" pitchFamily="34" charset="0"/>
              </a:rPr>
              <a:t>development redundancy </a:t>
            </a:r>
          </a:p>
        </p:txBody>
      </p:sp>
      <p:sp>
        <p:nvSpPr>
          <p:cNvPr id="82" name="TextBox 81">
            <a:extLst>
              <a:ext uri="{FF2B5EF4-FFF2-40B4-BE49-F238E27FC236}">
                <a16:creationId xmlns:a16="http://schemas.microsoft.com/office/drawing/2014/main" id="{223E0AED-5C8D-4D57-B6CA-560F8CE494E3}"/>
              </a:ext>
            </a:extLst>
          </p:cNvPr>
          <p:cNvSpPr txBox="1"/>
          <p:nvPr/>
        </p:nvSpPr>
        <p:spPr>
          <a:xfrm>
            <a:off x="10516757" y="3660366"/>
            <a:ext cx="112467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Monitoring </a:t>
            </a:r>
            <a:br>
              <a:rPr lang="en-US" sz="1200" dirty="0">
                <a:solidFill>
                  <a:srgbClr val="797979"/>
                </a:solidFill>
                <a:latin typeface="Segoe UI" panose="020B0502040204020203" pitchFamily="34" charset="0"/>
                <a:cs typeface="Segoe UI" panose="020B0502040204020203" pitchFamily="34" charset="0"/>
              </a:rPr>
            </a:br>
            <a:r>
              <a:rPr lang="en-US" sz="1200" spc="-30" dirty="0">
                <a:solidFill>
                  <a:srgbClr val="797979"/>
                </a:solidFill>
                <a:latin typeface="Segoe UI" panose="020B0502040204020203" pitchFamily="34" charset="0"/>
                <a:cs typeface="Segoe UI" panose="020B0502040204020203" pitchFamily="34" charset="0"/>
              </a:rPr>
              <a:t>and diagnostic</a:t>
            </a:r>
          </a:p>
        </p:txBody>
      </p:sp>
      <p:grpSp>
        <p:nvGrpSpPr>
          <p:cNvPr id="83" name="Group 82">
            <a:extLst>
              <a:ext uri="{FF2B5EF4-FFF2-40B4-BE49-F238E27FC236}">
                <a16:creationId xmlns:a16="http://schemas.microsoft.com/office/drawing/2014/main" id="{578BCC74-8D30-4C83-92F2-777DD8389E69}"/>
              </a:ext>
            </a:extLst>
          </p:cNvPr>
          <p:cNvGrpSpPr>
            <a:grpSpLocks noChangeAspect="1"/>
          </p:cNvGrpSpPr>
          <p:nvPr/>
        </p:nvGrpSpPr>
        <p:grpSpPr>
          <a:xfrm>
            <a:off x="10916437" y="3318976"/>
            <a:ext cx="325314" cy="295924"/>
            <a:chOff x="4048125" y="3987800"/>
            <a:chExt cx="773113" cy="703263"/>
          </a:xfrm>
          <a:solidFill>
            <a:srgbClr val="0078D7"/>
          </a:solidFill>
        </p:grpSpPr>
        <p:sp>
          <p:nvSpPr>
            <p:cNvPr id="138" name="Freeform 20">
              <a:extLst>
                <a:ext uri="{FF2B5EF4-FFF2-40B4-BE49-F238E27FC236}">
                  <a16:creationId xmlns:a16="http://schemas.microsoft.com/office/drawing/2014/main" id="{19EB0199-4E56-4012-AAF7-A0B3089124A8}"/>
                </a:ext>
              </a:extLst>
            </p:cNvPr>
            <p:cNvSpPr>
              <a:spLocks/>
            </p:cNvSpPr>
            <p:nvPr/>
          </p:nvSpPr>
          <p:spPr bwMode="auto">
            <a:xfrm>
              <a:off x="4278313" y="4595813"/>
              <a:ext cx="311150" cy="69850"/>
            </a:xfrm>
            <a:custGeom>
              <a:avLst/>
              <a:gdLst>
                <a:gd name="T0" fmla="*/ 0 w 152"/>
                <a:gd name="T1" fmla="*/ 34 h 34"/>
                <a:gd name="T2" fmla="*/ 152 w 152"/>
                <a:gd name="T3" fmla="*/ 34 h 34"/>
                <a:gd name="T4" fmla="*/ 131 w 152"/>
                <a:gd name="T5" fmla="*/ 0 h 34"/>
                <a:gd name="T6" fmla="*/ 21 w 152"/>
                <a:gd name="T7" fmla="*/ 0 h 34"/>
                <a:gd name="T8" fmla="*/ 0 w 152"/>
                <a:gd name="T9" fmla="*/ 34 h 34"/>
              </a:gdLst>
              <a:ahLst/>
              <a:cxnLst>
                <a:cxn ang="0">
                  <a:pos x="T0" y="T1"/>
                </a:cxn>
                <a:cxn ang="0">
                  <a:pos x="T2" y="T3"/>
                </a:cxn>
                <a:cxn ang="0">
                  <a:pos x="T4" y="T5"/>
                </a:cxn>
                <a:cxn ang="0">
                  <a:pos x="T6" y="T7"/>
                </a:cxn>
                <a:cxn ang="0">
                  <a:pos x="T8" y="T9"/>
                </a:cxn>
              </a:cxnLst>
              <a:rect l="0" t="0" r="r" b="b"/>
              <a:pathLst>
                <a:path w="152" h="34">
                  <a:moveTo>
                    <a:pt x="0" y="34"/>
                  </a:moveTo>
                  <a:cubicBezTo>
                    <a:pt x="152" y="34"/>
                    <a:pt x="152" y="34"/>
                    <a:pt x="152" y="34"/>
                  </a:cubicBezTo>
                  <a:cubicBezTo>
                    <a:pt x="128" y="27"/>
                    <a:pt x="122" y="10"/>
                    <a:pt x="131" y="0"/>
                  </a:cubicBezTo>
                  <a:cubicBezTo>
                    <a:pt x="21" y="0"/>
                    <a:pt x="21" y="0"/>
                    <a:pt x="21" y="0"/>
                  </a:cubicBezTo>
                  <a:cubicBezTo>
                    <a:pt x="30" y="10"/>
                    <a:pt x="24" y="27"/>
                    <a:pt x="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139" name="Freeform 21">
              <a:extLst>
                <a:ext uri="{FF2B5EF4-FFF2-40B4-BE49-F238E27FC236}">
                  <a16:creationId xmlns:a16="http://schemas.microsoft.com/office/drawing/2014/main" id="{DB18BDE8-C32A-4CC4-8856-C6B9159DA513}"/>
                </a:ext>
              </a:extLst>
            </p:cNvPr>
            <p:cNvSpPr>
              <a:spLocks noEditPoints="1"/>
            </p:cNvSpPr>
            <p:nvPr/>
          </p:nvSpPr>
          <p:spPr bwMode="auto">
            <a:xfrm>
              <a:off x="4048125" y="3987800"/>
              <a:ext cx="773113" cy="584200"/>
            </a:xfrm>
            <a:custGeom>
              <a:avLst/>
              <a:gdLst>
                <a:gd name="T0" fmla="*/ 358 w 378"/>
                <a:gd name="T1" fmla="*/ 0 h 285"/>
                <a:gd name="T2" fmla="*/ 20 w 378"/>
                <a:gd name="T3" fmla="*/ 0 h 285"/>
                <a:gd name="T4" fmla="*/ 0 w 378"/>
                <a:gd name="T5" fmla="*/ 20 h 285"/>
                <a:gd name="T6" fmla="*/ 0 w 378"/>
                <a:gd name="T7" fmla="*/ 265 h 285"/>
                <a:gd name="T8" fmla="*/ 20 w 378"/>
                <a:gd name="T9" fmla="*/ 285 h 285"/>
                <a:gd name="T10" fmla="*/ 358 w 378"/>
                <a:gd name="T11" fmla="*/ 285 h 285"/>
                <a:gd name="T12" fmla="*/ 378 w 378"/>
                <a:gd name="T13" fmla="*/ 265 h 285"/>
                <a:gd name="T14" fmla="*/ 378 w 378"/>
                <a:gd name="T15" fmla="*/ 20 h 285"/>
                <a:gd name="T16" fmla="*/ 358 w 378"/>
                <a:gd name="T17" fmla="*/ 0 h 285"/>
                <a:gd name="T18" fmla="*/ 189 w 378"/>
                <a:gd name="T19" fmla="*/ 273 h 285"/>
                <a:gd name="T20" fmla="*/ 177 w 378"/>
                <a:gd name="T21" fmla="*/ 261 h 285"/>
                <a:gd name="T22" fmla="*/ 189 w 378"/>
                <a:gd name="T23" fmla="*/ 249 h 285"/>
                <a:gd name="T24" fmla="*/ 201 w 378"/>
                <a:gd name="T25" fmla="*/ 261 h 285"/>
                <a:gd name="T26" fmla="*/ 189 w 378"/>
                <a:gd name="T27" fmla="*/ 273 h 285"/>
                <a:gd name="T28" fmla="*/ 348 w 378"/>
                <a:gd name="T29" fmla="*/ 234 h 285"/>
                <a:gd name="T30" fmla="*/ 344 w 378"/>
                <a:gd name="T31" fmla="*/ 238 h 285"/>
                <a:gd name="T32" fmla="*/ 34 w 378"/>
                <a:gd name="T33" fmla="*/ 238 h 285"/>
                <a:gd name="T34" fmla="*/ 30 w 378"/>
                <a:gd name="T35" fmla="*/ 234 h 285"/>
                <a:gd name="T36" fmla="*/ 30 w 378"/>
                <a:gd name="T37" fmla="*/ 33 h 285"/>
                <a:gd name="T38" fmla="*/ 34 w 378"/>
                <a:gd name="T39" fmla="*/ 29 h 285"/>
                <a:gd name="T40" fmla="*/ 344 w 378"/>
                <a:gd name="T41" fmla="*/ 29 h 285"/>
                <a:gd name="T42" fmla="*/ 348 w 378"/>
                <a:gd name="T43" fmla="*/ 33 h 285"/>
                <a:gd name="T44" fmla="*/ 348 w 378"/>
                <a:gd name="T45" fmla="*/ 234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78" h="285">
                  <a:moveTo>
                    <a:pt x="358" y="0"/>
                  </a:moveTo>
                  <a:cubicBezTo>
                    <a:pt x="20" y="0"/>
                    <a:pt x="20" y="0"/>
                    <a:pt x="20" y="0"/>
                  </a:cubicBezTo>
                  <a:cubicBezTo>
                    <a:pt x="9" y="0"/>
                    <a:pt x="0" y="9"/>
                    <a:pt x="0" y="20"/>
                  </a:cubicBezTo>
                  <a:cubicBezTo>
                    <a:pt x="0" y="265"/>
                    <a:pt x="0" y="265"/>
                    <a:pt x="0" y="265"/>
                  </a:cubicBezTo>
                  <a:cubicBezTo>
                    <a:pt x="0" y="276"/>
                    <a:pt x="9" y="285"/>
                    <a:pt x="20" y="285"/>
                  </a:cubicBezTo>
                  <a:cubicBezTo>
                    <a:pt x="358" y="285"/>
                    <a:pt x="358" y="285"/>
                    <a:pt x="358" y="285"/>
                  </a:cubicBezTo>
                  <a:cubicBezTo>
                    <a:pt x="369" y="285"/>
                    <a:pt x="378" y="276"/>
                    <a:pt x="378" y="265"/>
                  </a:cubicBezTo>
                  <a:cubicBezTo>
                    <a:pt x="378" y="20"/>
                    <a:pt x="378" y="20"/>
                    <a:pt x="378" y="20"/>
                  </a:cubicBezTo>
                  <a:cubicBezTo>
                    <a:pt x="378" y="9"/>
                    <a:pt x="369" y="0"/>
                    <a:pt x="358" y="0"/>
                  </a:cubicBezTo>
                  <a:close/>
                  <a:moveTo>
                    <a:pt x="189" y="273"/>
                  </a:moveTo>
                  <a:cubicBezTo>
                    <a:pt x="182" y="273"/>
                    <a:pt x="177" y="268"/>
                    <a:pt x="177" y="261"/>
                  </a:cubicBezTo>
                  <a:cubicBezTo>
                    <a:pt x="177" y="254"/>
                    <a:pt x="182" y="249"/>
                    <a:pt x="189" y="249"/>
                  </a:cubicBezTo>
                  <a:cubicBezTo>
                    <a:pt x="196" y="249"/>
                    <a:pt x="201" y="254"/>
                    <a:pt x="201" y="261"/>
                  </a:cubicBezTo>
                  <a:cubicBezTo>
                    <a:pt x="201" y="268"/>
                    <a:pt x="196" y="273"/>
                    <a:pt x="189" y="273"/>
                  </a:cubicBezTo>
                  <a:close/>
                  <a:moveTo>
                    <a:pt x="348" y="234"/>
                  </a:moveTo>
                  <a:cubicBezTo>
                    <a:pt x="348" y="236"/>
                    <a:pt x="346" y="238"/>
                    <a:pt x="344" y="238"/>
                  </a:cubicBezTo>
                  <a:cubicBezTo>
                    <a:pt x="34" y="238"/>
                    <a:pt x="34" y="238"/>
                    <a:pt x="34" y="238"/>
                  </a:cubicBezTo>
                  <a:cubicBezTo>
                    <a:pt x="32" y="238"/>
                    <a:pt x="30" y="236"/>
                    <a:pt x="30" y="234"/>
                  </a:cubicBezTo>
                  <a:cubicBezTo>
                    <a:pt x="30" y="33"/>
                    <a:pt x="30" y="33"/>
                    <a:pt x="30" y="33"/>
                  </a:cubicBezTo>
                  <a:cubicBezTo>
                    <a:pt x="30" y="31"/>
                    <a:pt x="32" y="29"/>
                    <a:pt x="34" y="29"/>
                  </a:cubicBezTo>
                  <a:cubicBezTo>
                    <a:pt x="344" y="29"/>
                    <a:pt x="344" y="29"/>
                    <a:pt x="344" y="29"/>
                  </a:cubicBezTo>
                  <a:cubicBezTo>
                    <a:pt x="346" y="29"/>
                    <a:pt x="348" y="31"/>
                    <a:pt x="348" y="33"/>
                  </a:cubicBezTo>
                  <a:lnTo>
                    <a:pt x="348" y="2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140" name="Freeform 22">
              <a:extLst>
                <a:ext uri="{FF2B5EF4-FFF2-40B4-BE49-F238E27FC236}">
                  <a16:creationId xmlns:a16="http://schemas.microsoft.com/office/drawing/2014/main" id="{B5DC6E53-9FBE-43A9-9A8A-A488E7239FFF}"/>
                </a:ext>
              </a:extLst>
            </p:cNvPr>
            <p:cNvSpPr>
              <a:spLocks/>
            </p:cNvSpPr>
            <p:nvPr/>
          </p:nvSpPr>
          <p:spPr bwMode="auto">
            <a:xfrm>
              <a:off x="4167188" y="4140200"/>
              <a:ext cx="533400" cy="258762"/>
            </a:xfrm>
            <a:custGeom>
              <a:avLst/>
              <a:gdLst>
                <a:gd name="T0" fmla="*/ 257 w 261"/>
                <a:gd name="T1" fmla="*/ 3 h 127"/>
                <a:gd name="T2" fmla="*/ 246 w 261"/>
                <a:gd name="T3" fmla="*/ 4 h 127"/>
                <a:gd name="T4" fmla="*/ 193 w 261"/>
                <a:gd name="T5" fmla="*/ 71 h 127"/>
                <a:gd name="T6" fmla="*/ 141 w 261"/>
                <a:gd name="T7" fmla="*/ 30 h 127"/>
                <a:gd name="T8" fmla="*/ 135 w 261"/>
                <a:gd name="T9" fmla="*/ 29 h 127"/>
                <a:gd name="T10" fmla="*/ 129 w 261"/>
                <a:gd name="T11" fmla="*/ 32 h 127"/>
                <a:gd name="T12" fmla="*/ 90 w 261"/>
                <a:gd name="T13" fmla="*/ 82 h 127"/>
                <a:gd name="T14" fmla="*/ 63 w 261"/>
                <a:gd name="T15" fmla="*/ 58 h 127"/>
                <a:gd name="T16" fmla="*/ 57 w 261"/>
                <a:gd name="T17" fmla="*/ 56 h 127"/>
                <a:gd name="T18" fmla="*/ 52 w 261"/>
                <a:gd name="T19" fmla="*/ 58 h 127"/>
                <a:gd name="T20" fmla="*/ 3 w 261"/>
                <a:gd name="T21" fmla="*/ 114 h 127"/>
                <a:gd name="T22" fmla="*/ 3 w 261"/>
                <a:gd name="T23" fmla="*/ 125 h 127"/>
                <a:gd name="T24" fmla="*/ 9 w 261"/>
                <a:gd name="T25" fmla="*/ 127 h 127"/>
                <a:gd name="T26" fmla="*/ 15 w 261"/>
                <a:gd name="T27" fmla="*/ 125 h 127"/>
                <a:gd name="T28" fmla="*/ 58 w 261"/>
                <a:gd name="T29" fmla="*/ 75 h 127"/>
                <a:gd name="T30" fmla="*/ 86 w 261"/>
                <a:gd name="T31" fmla="*/ 100 h 127"/>
                <a:gd name="T32" fmla="*/ 92 w 261"/>
                <a:gd name="T33" fmla="*/ 102 h 127"/>
                <a:gd name="T34" fmla="*/ 98 w 261"/>
                <a:gd name="T35" fmla="*/ 99 h 127"/>
                <a:gd name="T36" fmla="*/ 137 w 261"/>
                <a:gd name="T37" fmla="*/ 48 h 127"/>
                <a:gd name="T38" fmla="*/ 189 w 261"/>
                <a:gd name="T39" fmla="*/ 88 h 127"/>
                <a:gd name="T40" fmla="*/ 200 w 261"/>
                <a:gd name="T41" fmla="*/ 87 h 127"/>
                <a:gd name="T42" fmla="*/ 258 w 261"/>
                <a:gd name="T43" fmla="*/ 14 h 127"/>
                <a:gd name="T44" fmla="*/ 257 w 261"/>
                <a:gd name="T45" fmla="*/ 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61" h="127">
                  <a:moveTo>
                    <a:pt x="257" y="3"/>
                  </a:moveTo>
                  <a:cubicBezTo>
                    <a:pt x="254" y="0"/>
                    <a:pt x="249" y="1"/>
                    <a:pt x="246" y="4"/>
                  </a:cubicBezTo>
                  <a:cubicBezTo>
                    <a:pt x="193" y="71"/>
                    <a:pt x="193" y="71"/>
                    <a:pt x="193" y="71"/>
                  </a:cubicBezTo>
                  <a:cubicBezTo>
                    <a:pt x="141" y="30"/>
                    <a:pt x="141" y="30"/>
                    <a:pt x="141" y="30"/>
                  </a:cubicBezTo>
                  <a:cubicBezTo>
                    <a:pt x="139" y="29"/>
                    <a:pt x="137" y="28"/>
                    <a:pt x="135" y="29"/>
                  </a:cubicBezTo>
                  <a:cubicBezTo>
                    <a:pt x="133" y="29"/>
                    <a:pt x="131" y="30"/>
                    <a:pt x="129" y="32"/>
                  </a:cubicBezTo>
                  <a:cubicBezTo>
                    <a:pt x="90" y="82"/>
                    <a:pt x="90" y="82"/>
                    <a:pt x="90" y="82"/>
                  </a:cubicBezTo>
                  <a:cubicBezTo>
                    <a:pt x="63" y="58"/>
                    <a:pt x="63" y="58"/>
                    <a:pt x="63" y="58"/>
                  </a:cubicBezTo>
                  <a:cubicBezTo>
                    <a:pt x="61" y="56"/>
                    <a:pt x="59" y="55"/>
                    <a:pt x="57" y="56"/>
                  </a:cubicBezTo>
                  <a:cubicBezTo>
                    <a:pt x="55" y="56"/>
                    <a:pt x="53" y="57"/>
                    <a:pt x="52" y="58"/>
                  </a:cubicBezTo>
                  <a:cubicBezTo>
                    <a:pt x="3" y="114"/>
                    <a:pt x="3" y="114"/>
                    <a:pt x="3" y="114"/>
                  </a:cubicBezTo>
                  <a:cubicBezTo>
                    <a:pt x="0" y="117"/>
                    <a:pt x="0" y="123"/>
                    <a:pt x="3" y="125"/>
                  </a:cubicBezTo>
                  <a:cubicBezTo>
                    <a:pt x="5" y="127"/>
                    <a:pt x="7" y="127"/>
                    <a:pt x="9" y="127"/>
                  </a:cubicBezTo>
                  <a:cubicBezTo>
                    <a:pt x="11" y="127"/>
                    <a:pt x="13" y="127"/>
                    <a:pt x="15" y="125"/>
                  </a:cubicBezTo>
                  <a:cubicBezTo>
                    <a:pt x="58" y="75"/>
                    <a:pt x="58" y="75"/>
                    <a:pt x="58" y="75"/>
                  </a:cubicBezTo>
                  <a:cubicBezTo>
                    <a:pt x="86" y="100"/>
                    <a:pt x="86" y="100"/>
                    <a:pt x="86" y="100"/>
                  </a:cubicBezTo>
                  <a:cubicBezTo>
                    <a:pt x="88" y="101"/>
                    <a:pt x="90" y="102"/>
                    <a:pt x="92" y="102"/>
                  </a:cubicBezTo>
                  <a:cubicBezTo>
                    <a:pt x="94" y="101"/>
                    <a:pt x="96" y="100"/>
                    <a:pt x="98" y="99"/>
                  </a:cubicBezTo>
                  <a:cubicBezTo>
                    <a:pt x="137" y="48"/>
                    <a:pt x="137" y="48"/>
                    <a:pt x="137" y="48"/>
                  </a:cubicBezTo>
                  <a:cubicBezTo>
                    <a:pt x="189" y="88"/>
                    <a:pt x="189" y="88"/>
                    <a:pt x="189" y="88"/>
                  </a:cubicBezTo>
                  <a:cubicBezTo>
                    <a:pt x="192" y="91"/>
                    <a:pt x="197" y="90"/>
                    <a:pt x="200" y="87"/>
                  </a:cubicBezTo>
                  <a:cubicBezTo>
                    <a:pt x="258" y="14"/>
                    <a:pt x="258" y="14"/>
                    <a:pt x="258" y="14"/>
                  </a:cubicBezTo>
                  <a:cubicBezTo>
                    <a:pt x="261" y="11"/>
                    <a:pt x="261" y="6"/>
                    <a:pt x="257"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sp>
          <p:nvSpPr>
            <p:cNvPr id="141" name="Rectangle 23">
              <a:extLst>
                <a:ext uri="{FF2B5EF4-FFF2-40B4-BE49-F238E27FC236}">
                  <a16:creationId xmlns:a16="http://schemas.microsoft.com/office/drawing/2014/main" id="{12EDCBFE-4AC5-4B7C-B3D2-5157E18BBD3B}"/>
                </a:ext>
              </a:extLst>
            </p:cNvPr>
            <p:cNvSpPr>
              <a:spLocks noChangeArrowheads="1"/>
            </p:cNvSpPr>
            <p:nvPr/>
          </p:nvSpPr>
          <p:spPr bwMode="auto">
            <a:xfrm>
              <a:off x="4278313" y="4665663"/>
              <a:ext cx="311150" cy="25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29" tIns="44815" rIns="89629" bIns="44815" numCol="1" anchor="t" anchorCtr="0" compatLnSpc="1">
              <a:prstTxWarp prst="textNoShape">
                <a:avLst/>
              </a:prstTxWarp>
            </a:bodyPr>
            <a:lstStyle/>
            <a:p>
              <a:pPr defTabSz="914224">
                <a:defRPr/>
              </a:pPr>
              <a:endParaRPr lang="en-US" sz="1200">
                <a:solidFill>
                  <a:srgbClr val="797979"/>
                </a:solidFill>
                <a:latin typeface="Segoe UI"/>
              </a:endParaRPr>
            </a:p>
          </p:txBody>
        </p:sp>
      </p:grpSp>
      <p:sp>
        <p:nvSpPr>
          <p:cNvPr id="89" name="TextBox 88">
            <a:extLst>
              <a:ext uri="{FF2B5EF4-FFF2-40B4-BE49-F238E27FC236}">
                <a16:creationId xmlns:a16="http://schemas.microsoft.com/office/drawing/2014/main" id="{52FCE225-40C4-4103-999D-FFD0BA0B26D4}"/>
              </a:ext>
            </a:extLst>
          </p:cNvPr>
          <p:cNvSpPr txBox="1"/>
          <p:nvPr/>
        </p:nvSpPr>
        <p:spPr>
          <a:xfrm>
            <a:off x="9783403" y="3660366"/>
            <a:ext cx="774120" cy="422904"/>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Auto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patching</a:t>
            </a:r>
          </a:p>
        </p:txBody>
      </p:sp>
      <p:sp>
        <p:nvSpPr>
          <p:cNvPr id="90" name="Rectangle 89">
            <a:extLst>
              <a:ext uri="{FF2B5EF4-FFF2-40B4-BE49-F238E27FC236}">
                <a16:creationId xmlns:a16="http://schemas.microsoft.com/office/drawing/2014/main" id="{5468E0BE-EE09-42B2-BE04-7F9EDAB1D655}"/>
              </a:ext>
            </a:extLst>
          </p:cNvPr>
          <p:cNvSpPr/>
          <p:nvPr/>
        </p:nvSpPr>
        <p:spPr>
          <a:xfrm>
            <a:off x="9831268" y="5707612"/>
            <a:ext cx="678391"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dirty="0">
                <a:solidFill>
                  <a:srgbClr val="797979"/>
                </a:solidFill>
                <a:latin typeface="Segoe UI" panose="020B0502040204020203" pitchFamily="34" charset="0"/>
                <a:cs typeface="Segoe UI" panose="020B0502040204020203" pitchFamily="34" charset="0"/>
              </a:rPr>
              <a:t>Offline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sync</a:t>
            </a:r>
          </a:p>
        </p:txBody>
      </p:sp>
      <p:sp>
        <p:nvSpPr>
          <p:cNvPr id="91" name="Rectangle 90">
            <a:extLst>
              <a:ext uri="{FF2B5EF4-FFF2-40B4-BE49-F238E27FC236}">
                <a16:creationId xmlns:a16="http://schemas.microsoft.com/office/drawing/2014/main" id="{C430E0DD-5AC7-4CB1-B7B7-FDE3126F23E7}"/>
              </a:ext>
            </a:extLst>
          </p:cNvPr>
          <p:cNvSpPr/>
          <p:nvPr/>
        </p:nvSpPr>
        <p:spPr>
          <a:xfrm>
            <a:off x="10570782" y="5707612"/>
            <a:ext cx="1016625" cy="424732"/>
          </a:xfrm>
          <a:prstGeom prst="rect">
            <a:avLst/>
          </a:prstGeom>
        </p:spPr>
        <p:txBody>
          <a:bodyPr wrap="none">
            <a:spAutoFit/>
          </a:bodyPr>
          <a:lstStyle/>
          <a:p>
            <a:pPr algn="ctr" defTabSz="896042">
              <a:lnSpc>
                <a:spcPct val="90000"/>
              </a:lnSpc>
              <a:spcAft>
                <a:spcPts val="587"/>
              </a:spcAft>
              <a:tabLst>
                <a:tab pos="877995" algn="l"/>
              </a:tabLst>
              <a:defRPr/>
            </a:pPr>
            <a:r>
              <a:rPr lang="en-US" sz="1200" kern="0">
                <a:solidFill>
                  <a:srgbClr val="797979"/>
                </a:solidFill>
                <a:latin typeface="Segoe UI" panose="020B0502040204020203" pitchFamily="34" charset="0"/>
                <a:cs typeface="Segoe UI" panose="020B0502040204020203" pitchFamily="34" charset="0"/>
              </a:rPr>
              <a:t>Push </a:t>
            </a:r>
            <a:br>
              <a:rPr lang="en-US" sz="1200" kern="0">
                <a:solidFill>
                  <a:srgbClr val="797979"/>
                </a:solidFill>
                <a:latin typeface="Segoe UI" panose="020B0502040204020203" pitchFamily="34" charset="0"/>
                <a:cs typeface="Segoe UI" panose="020B0502040204020203" pitchFamily="34" charset="0"/>
              </a:rPr>
            </a:br>
            <a:r>
              <a:rPr lang="en-US" sz="1200" kern="0">
                <a:solidFill>
                  <a:srgbClr val="797979"/>
                </a:solidFill>
                <a:latin typeface="Segoe UI" panose="020B0502040204020203" pitchFamily="34" charset="0"/>
                <a:cs typeface="Segoe UI" panose="020B0502040204020203" pitchFamily="34" charset="0"/>
              </a:rPr>
              <a:t>notifications</a:t>
            </a:r>
          </a:p>
        </p:txBody>
      </p:sp>
      <p:sp>
        <p:nvSpPr>
          <p:cNvPr id="94" name="Freeform 28">
            <a:extLst>
              <a:ext uri="{FF2B5EF4-FFF2-40B4-BE49-F238E27FC236}">
                <a16:creationId xmlns:a16="http://schemas.microsoft.com/office/drawing/2014/main" id="{816CCB34-BD6F-4636-BE24-BB2580B06698}"/>
              </a:ext>
            </a:extLst>
          </p:cNvPr>
          <p:cNvSpPr>
            <a:spLocks noChangeAspect="1" noEditPoints="1"/>
          </p:cNvSpPr>
          <p:nvPr/>
        </p:nvSpPr>
        <p:spPr bwMode="gray">
          <a:xfrm>
            <a:off x="10029712" y="2359025"/>
            <a:ext cx="281502" cy="299362"/>
          </a:xfrm>
          <a:custGeom>
            <a:avLst/>
            <a:gdLst>
              <a:gd name="T0" fmla="*/ 1302 w 1483"/>
              <a:gd name="T1" fmla="*/ 290 h 1251"/>
              <a:gd name="T2" fmla="*/ 1011 w 1483"/>
              <a:gd name="T3" fmla="*/ 177 h 1251"/>
              <a:gd name="T4" fmla="*/ 581 w 1483"/>
              <a:gd name="T5" fmla="*/ 0 h 1251"/>
              <a:gd name="T6" fmla="*/ 0 w 1483"/>
              <a:gd name="T7" fmla="*/ 243 h 1251"/>
              <a:gd name="T8" fmla="*/ 942 w 1483"/>
              <a:gd name="T9" fmla="*/ 1029 h 1251"/>
              <a:gd name="T10" fmla="*/ 1252 w 1483"/>
              <a:gd name="T11" fmla="*/ 892 h 1251"/>
              <a:gd name="T12" fmla="*/ 1483 w 1483"/>
              <a:gd name="T13" fmla="*/ 781 h 1251"/>
              <a:gd name="T14" fmla="*/ 600 w 1483"/>
              <a:gd name="T15" fmla="*/ 42 h 1251"/>
              <a:gd name="T16" fmla="*/ 600 w 1483"/>
              <a:gd name="T17" fmla="*/ 80 h 1251"/>
              <a:gd name="T18" fmla="*/ 942 w 1483"/>
              <a:gd name="T19" fmla="*/ 312 h 1251"/>
              <a:gd name="T20" fmla="*/ 583 w 1483"/>
              <a:gd name="T21" fmla="*/ 160 h 1251"/>
              <a:gd name="T22" fmla="*/ 942 w 1483"/>
              <a:gd name="T23" fmla="*/ 467 h 1251"/>
              <a:gd name="T24" fmla="*/ 583 w 1483"/>
              <a:gd name="T25" fmla="*/ 472 h 1251"/>
              <a:gd name="T26" fmla="*/ 583 w 1483"/>
              <a:gd name="T27" fmla="*/ 548 h 1251"/>
              <a:gd name="T28" fmla="*/ 942 w 1483"/>
              <a:gd name="T29" fmla="*/ 626 h 1251"/>
              <a:gd name="T30" fmla="*/ 583 w 1483"/>
              <a:gd name="T31" fmla="*/ 633 h 1251"/>
              <a:gd name="T32" fmla="*/ 942 w 1483"/>
              <a:gd name="T33" fmla="*/ 781 h 1251"/>
              <a:gd name="T34" fmla="*/ 583 w 1483"/>
              <a:gd name="T35" fmla="*/ 944 h 1251"/>
              <a:gd name="T36" fmla="*/ 583 w 1483"/>
              <a:gd name="T37" fmla="*/ 1022 h 1251"/>
              <a:gd name="T38" fmla="*/ 583 w 1483"/>
              <a:gd name="T39" fmla="*/ 1105 h 1251"/>
              <a:gd name="T40" fmla="*/ 583 w 1483"/>
              <a:gd name="T41" fmla="*/ 1178 h 1251"/>
              <a:gd name="T42" fmla="*/ 1252 w 1483"/>
              <a:gd name="T43" fmla="*/ 349 h 1251"/>
              <a:gd name="T44" fmla="*/ 1011 w 1483"/>
              <a:gd name="T45" fmla="*/ 288 h 1251"/>
              <a:gd name="T46" fmla="*/ 1011 w 1483"/>
              <a:gd name="T47" fmla="*/ 340 h 1251"/>
              <a:gd name="T48" fmla="*/ 1252 w 1483"/>
              <a:gd name="T49" fmla="*/ 465 h 1251"/>
              <a:gd name="T50" fmla="*/ 1011 w 1483"/>
              <a:gd name="T51" fmla="*/ 397 h 1251"/>
              <a:gd name="T52" fmla="*/ 1252 w 1483"/>
              <a:gd name="T53" fmla="*/ 571 h 1251"/>
              <a:gd name="T54" fmla="*/ 1011 w 1483"/>
              <a:gd name="T55" fmla="*/ 614 h 1251"/>
              <a:gd name="T56" fmla="*/ 1011 w 1483"/>
              <a:gd name="T57" fmla="*/ 663 h 1251"/>
              <a:gd name="T58" fmla="*/ 1252 w 1483"/>
              <a:gd name="T59" fmla="*/ 685 h 1251"/>
              <a:gd name="T60" fmla="*/ 1011 w 1483"/>
              <a:gd name="T61" fmla="*/ 722 h 1251"/>
              <a:gd name="T62" fmla="*/ 1252 w 1483"/>
              <a:gd name="T63" fmla="*/ 791 h 1251"/>
              <a:gd name="T64" fmla="*/ 1011 w 1483"/>
              <a:gd name="T65" fmla="*/ 989 h 1251"/>
              <a:gd name="T66" fmla="*/ 1252 w 1483"/>
              <a:gd name="T67" fmla="*/ 864 h 1251"/>
              <a:gd name="T68" fmla="*/ 1476 w 1483"/>
              <a:gd name="T69" fmla="*/ 401 h 1251"/>
              <a:gd name="T70" fmla="*/ 1311 w 1483"/>
              <a:gd name="T71" fmla="*/ 309 h 1251"/>
              <a:gd name="T72" fmla="*/ 1302 w 1483"/>
              <a:gd name="T73" fmla="*/ 824 h 1251"/>
              <a:gd name="T74" fmla="*/ 1481 w 1483"/>
              <a:gd name="T75" fmla="*/ 715 h 1251"/>
              <a:gd name="T76" fmla="*/ 1481 w 1483"/>
              <a:gd name="T77" fmla="*/ 692 h 1251"/>
              <a:gd name="T78" fmla="*/ 1302 w 1483"/>
              <a:gd name="T79" fmla="*/ 706 h 1251"/>
              <a:gd name="T80" fmla="*/ 1481 w 1483"/>
              <a:gd name="T81" fmla="*/ 666 h 1251"/>
              <a:gd name="T82" fmla="*/ 1302 w 1483"/>
              <a:gd name="T83" fmla="*/ 595 h 1251"/>
              <a:gd name="T84" fmla="*/ 1481 w 1483"/>
              <a:gd name="T85" fmla="*/ 567 h 1251"/>
              <a:gd name="T86" fmla="*/ 1481 w 1483"/>
              <a:gd name="T87" fmla="*/ 543 h 1251"/>
              <a:gd name="T88" fmla="*/ 1302 w 1483"/>
              <a:gd name="T89" fmla="*/ 479 h 1251"/>
              <a:gd name="T90" fmla="*/ 1481 w 1483"/>
              <a:gd name="T91" fmla="*/ 517 h 1251"/>
              <a:gd name="T92" fmla="*/ 1302 w 1483"/>
              <a:gd name="T93" fmla="*/ 368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3" h="1251">
                <a:moveTo>
                  <a:pt x="1481" y="425"/>
                </a:moveTo>
                <a:lnTo>
                  <a:pt x="1481" y="394"/>
                </a:lnTo>
                <a:lnTo>
                  <a:pt x="1302" y="290"/>
                </a:lnTo>
                <a:lnTo>
                  <a:pt x="1252" y="304"/>
                </a:lnTo>
                <a:lnTo>
                  <a:pt x="1252" y="316"/>
                </a:lnTo>
                <a:lnTo>
                  <a:pt x="1011" y="177"/>
                </a:lnTo>
                <a:lnTo>
                  <a:pt x="942" y="200"/>
                </a:lnTo>
                <a:lnTo>
                  <a:pt x="942" y="208"/>
                </a:lnTo>
                <a:lnTo>
                  <a:pt x="581" y="0"/>
                </a:lnTo>
                <a:lnTo>
                  <a:pt x="26" y="177"/>
                </a:lnTo>
                <a:lnTo>
                  <a:pt x="26" y="236"/>
                </a:lnTo>
                <a:lnTo>
                  <a:pt x="0" y="243"/>
                </a:lnTo>
                <a:lnTo>
                  <a:pt x="0" y="1067"/>
                </a:lnTo>
                <a:lnTo>
                  <a:pt x="560" y="1251"/>
                </a:lnTo>
                <a:lnTo>
                  <a:pt x="942" y="1029"/>
                </a:lnTo>
                <a:lnTo>
                  <a:pt x="942" y="1041"/>
                </a:lnTo>
                <a:lnTo>
                  <a:pt x="994" y="1041"/>
                </a:lnTo>
                <a:lnTo>
                  <a:pt x="1252" y="892"/>
                </a:lnTo>
                <a:lnTo>
                  <a:pt x="1252" y="895"/>
                </a:lnTo>
                <a:lnTo>
                  <a:pt x="1290" y="895"/>
                </a:lnTo>
                <a:lnTo>
                  <a:pt x="1483" y="781"/>
                </a:lnTo>
                <a:lnTo>
                  <a:pt x="1483" y="427"/>
                </a:lnTo>
                <a:lnTo>
                  <a:pt x="1481" y="425"/>
                </a:lnTo>
                <a:close/>
                <a:moveTo>
                  <a:pt x="600" y="42"/>
                </a:moveTo>
                <a:lnTo>
                  <a:pt x="942" y="229"/>
                </a:lnTo>
                <a:lnTo>
                  <a:pt x="942" y="255"/>
                </a:lnTo>
                <a:lnTo>
                  <a:pt x="600" y="80"/>
                </a:lnTo>
                <a:lnTo>
                  <a:pt x="600" y="42"/>
                </a:lnTo>
                <a:close/>
                <a:moveTo>
                  <a:pt x="583" y="160"/>
                </a:moveTo>
                <a:lnTo>
                  <a:pt x="942" y="312"/>
                </a:lnTo>
                <a:lnTo>
                  <a:pt x="942" y="363"/>
                </a:lnTo>
                <a:lnTo>
                  <a:pt x="583" y="234"/>
                </a:lnTo>
                <a:lnTo>
                  <a:pt x="583" y="160"/>
                </a:lnTo>
                <a:close/>
                <a:moveTo>
                  <a:pt x="583" y="316"/>
                </a:moveTo>
                <a:lnTo>
                  <a:pt x="942" y="418"/>
                </a:lnTo>
                <a:lnTo>
                  <a:pt x="942" y="467"/>
                </a:lnTo>
                <a:lnTo>
                  <a:pt x="583" y="394"/>
                </a:lnTo>
                <a:lnTo>
                  <a:pt x="583" y="316"/>
                </a:lnTo>
                <a:close/>
                <a:moveTo>
                  <a:pt x="583" y="472"/>
                </a:moveTo>
                <a:lnTo>
                  <a:pt x="942" y="524"/>
                </a:lnTo>
                <a:lnTo>
                  <a:pt x="942" y="571"/>
                </a:lnTo>
                <a:lnTo>
                  <a:pt x="583" y="548"/>
                </a:lnTo>
                <a:lnTo>
                  <a:pt x="583" y="472"/>
                </a:lnTo>
                <a:close/>
                <a:moveTo>
                  <a:pt x="583" y="633"/>
                </a:moveTo>
                <a:lnTo>
                  <a:pt x="942" y="626"/>
                </a:lnTo>
                <a:lnTo>
                  <a:pt x="942" y="678"/>
                </a:lnTo>
                <a:lnTo>
                  <a:pt x="583" y="706"/>
                </a:lnTo>
                <a:lnTo>
                  <a:pt x="583" y="633"/>
                </a:lnTo>
                <a:close/>
                <a:moveTo>
                  <a:pt x="583" y="789"/>
                </a:moveTo>
                <a:lnTo>
                  <a:pt x="942" y="732"/>
                </a:lnTo>
                <a:lnTo>
                  <a:pt x="942" y="781"/>
                </a:lnTo>
                <a:lnTo>
                  <a:pt x="583" y="862"/>
                </a:lnTo>
                <a:lnTo>
                  <a:pt x="583" y="789"/>
                </a:lnTo>
                <a:close/>
                <a:moveTo>
                  <a:pt x="583" y="944"/>
                </a:moveTo>
                <a:lnTo>
                  <a:pt x="942" y="838"/>
                </a:lnTo>
                <a:lnTo>
                  <a:pt x="942" y="885"/>
                </a:lnTo>
                <a:lnTo>
                  <a:pt x="583" y="1022"/>
                </a:lnTo>
                <a:lnTo>
                  <a:pt x="583" y="944"/>
                </a:lnTo>
                <a:close/>
                <a:moveTo>
                  <a:pt x="583" y="1178"/>
                </a:moveTo>
                <a:lnTo>
                  <a:pt x="583" y="1105"/>
                </a:lnTo>
                <a:lnTo>
                  <a:pt x="942" y="940"/>
                </a:lnTo>
                <a:lnTo>
                  <a:pt x="942" y="992"/>
                </a:lnTo>
                <a:lnTo>
                  <a:pt x="583" y="1178"/>
                </a:lnTo>
                <a:close/>
                <a:moveTo>
                  <a:pt x="1023" y="208"/>
                </a:moveTo>
                <a:lnTo>
                  <a:pt x="1252" y="333"/>
                </a:lnTo>
                <a:lnTo>
                  <a:pt x="1252" y="349"/>
                </a:lnTo>
                <a:lnTo>
                  <a:pt x="1023" y="234"/>
                </a:lnTo>
                <a:lnTo>
                  <a:pt x="1023" y="208"/>
                </a:lnTo>
                <a:close/>
                <a:moveTo>
                  <a:pt x="1011" y="288"/>
                </a:moveTo>
                <a:lnTo>
                  <a:pt x="1252" y="389"/>
                </a:lnTo>
                <a:lnTo>
                  <a:pt x="1252" y="427"/>
                </a:lnTo>
                <a:lnTo>
                  <a:pt x="1011" y="340"/>
                </a:lnTo>
                <a:lnTo>
                  <a:pt x="1011" y="288"/>
                </a:lnTo>
                <a:close/>
                <a:moveTo>
                  <a:pt x="1011" y="397"/>
                </a:moveTo>
                <a:lnTo>
                  <a:pt x="1252" y="465"/>
                </a:lnTo>
                <a:lnTo>
                  <a:pt x="1252" y="498"/>
                </a:lnTo>
                <a:lnTo>
                  <a:pt x="1011" y="448"/>
                </a:lnTo>
                <a:lnTo>
                  <a:pt x="1011" y="397"/>
                </a:lnTo>
                <a:close/>
                <a:moveTo>
                  <a:pt x="1011" y="503"/>
                </a:moveTo>
                <a:lnTo>
                  <a:pt x="1252" y="538"/>
                </a:lnTo>
                <a:lnTo>
                  <a:pt x="1252" y="571"/>
                </a:lnTo>
                <a:lnTo>
                  <a:pt x="1011" y="555"/>
                </a:lnTo>
                <a:lnTo>
                  <a:pt x="1011" y="503"/>
                </a:lnTo>
                <a:close/>
                <a:moveTo>
                  <a:pt x="1011" y="614"/>
                </a:moveTo>
                <a:lnTo>
                  <a:pt x="1252" y="609"/>
                </a:lnTo>
                <a:lnTo>
                  <a:pt x="1252" y="645"/>
                </a:lnTo>
                <a:lnTo>
                  <a:pt x="1011" y="663"/>
                </a:lnTo>
                <a:lnTo>
                  <a:pt x="1011" y="614"/>
                </a:lnTo>
                <a:close/>
                <a:moveTo>
                  <a:pt x="1011" y="722"/>
                </a:moveTo>
                <a:lnTo>
                  <a:pt x="1252" y="685"/>
                </a:lnTo>
                <a:lnTo>
                  <a:pt x="1252" y="718"/>
                </a:lnTo>
                <a:lnTo>
                  <a:pt x="1011" y="772"/>
                </a:lnTo>
                <a:lnTo>
                  <a:pt x="1011" y="722"/>
                </a:lnTo>
                <a:close/>
                <a:moveTo>
                  <a:pt x="1011" y="829"/>
                </a:moveTo>
                <a:lnTo>
                  <a:pt x="1252" y="756"/>
                </a:lnTo>
                <a:lnTo>
                  <a:pt x="1252" y="791"/>
                </a:lnTo>
                <a:lnTo>
                  <a:pt x="1011" y="883"/>
                </a:lnTo>
                <a:lnTo>
                  <a:pt x="1011" y="829"/>
                </a:lnTo>
                <a:close/>
                <a:moveTo>
                  <a:pt x="1011" y="989"/>
                </a:moveTo>
                <a:lnTo>
                  <a:pt x="1011" y="940"/>
                </a:lnTo>
                <a:lnTo>
                  <a:pt x="1252" y="829"/>
                </a:lnTo>
                <a:lnTo>
                  <a:pt x="1252" y="864"/>
                </a:lnTo>
                <a:lnTo>
                  <a:pt x="1011" y="989"/>
                </a:lnTo>
                <a:close/>
                <a:moveTo>
                  <a:pt x="1311" y="309"/>
                </a:moveTo>
                <a:lnTo>
                  <a:pt x="1476" y="401"/>
                </a:lnTo>
                <a:lnTo>
                  <a:pt x="1476" y="413"/>
                </a:lnTo>
                <a:lnTo>
                  <a:pt x="1311" y="328"/>
                </a:lnTo>
                <a:lnTo>
                  <a:pt x="1311" y="309"/>
                </a:lnTo>
                <a:close/>
                <a:moveTo>
                  <a:pt x="1481" y="767"/>
                </a:moveTo>
                <a:lnTo>
                  <a:pt x="1302" y="859"/>
                </a:lnTo>
                <a:lnTo>
                  <a:pt x="1302" y="824"/>
                </a:lnTo>
                <a:lnTo>
                  <a:pt x="1481" y="741"/>
                </a:lnTo>
                <a:lnTo>
                  <a:pt x="1481" y="767"/>
                </a:lnTo>
                <a:close/>
                <a:moveTo>
                  <a:pt x="1481" y="715"/>
                </a:moveTo>
                <a:lnTo>
                  <a:pt x="1302" y="784"/>
                </a:lnTo>
                <a:lnTo>
                  <a:pt x="1302" y="746"/>
                </a:lnTo>
                <a:lnTo>
                  <a:pt x="1481" y="692"/>
                </a:lnTo>
                <a:lnTo>
                  <a:pt x="1481" y="715"/>
                </a:lnTo>
                <a:close/>
                <a:moveTo>
                  <a:pt x="1481" y="666"/>
                </a:moveTo>
                <a:lnTo>
                  <a:pt x="1302" y="706"/>
                </a:lnTo>
                <a:lnTo>
                  <a:pt x="1302" y="670"/>
                </a:lnTo>
                <a:lnTo>
                  <a:pt x="1481" y="642"/>
                </a:lnTo>
                <a:lnTo>
                  <a:pt x="1481" y="666"/>
                </a:lnTo>
                <a:close/>
                <a:moveTo>
                  <a:pt x="1481" y="616"/>
                </a:moveTo>
                <a:lnTo>
                  <a:pt x="1302" y="630"/>
                </a:lnTo>
                <a:lnTo>
                  <a:pt x="1302" y="595"/>
                </a:lnTo>
                <a:lnTo>
                  <a:pt x="1481" y="593"/>
                </a:lnTo>
                <a:lnTo>
                  <a:pt x="1481" y="616"/>
                </a:lnTo>
                <a:close/>
                <a:moveTo>
                  <a:pt x="1481" y="567"/>
                </a:moveTo>
                <a:lnTo>
                  <a:pt x="1302" y="555"/>
                </a:lnTo>
                <a:lnTo>
                  <a:pt x="1302" y="519"/>
                </a:lnTo>
                <a:lnTo>
                  <a:pt x="1481" y="543"/>
                </a:lnTo>
                <a:lnTo>
                  <a:pt x="1481" y="567"/>
                </a:lnTo>
                <a:close/>
                <a:moveTo>
                  <a:pt x="1481" y="517"/>
                </a:moveTo>
                <a:lnTo>
                  <a:pt x="1302" y="479"/>
                </a:lnTo>
                <a:lnTo>
                  <a:pt x="1302" y="444"/>
                </a:lnTo>
                <a:lnTo>
                  <a:pt x="1481" y="493"/>
                </a:lnTo>
                <a:lnTo>
                  <a:pt x="1481" y="517"/>
                </a:lnTo>
                <a:close/>
                <a:moveTo>
                  <a:pt x="1481" y="467"/>
                </a:moveTo>
                <a:lnTo>
                  <a:pt x="1302" y="404"/>
                </a:lnTo>
                <a:lnTo>
                  <a:pt x="1302" y="368"/>
                </a:lnTo>
                <a:lnTo>
                  <a:pt x="1481" y="444"/>
                </a:lnTo>
                <a:lnTo>
                  <a:pt x="1481" y="467"/>
                </a:lnTo>
                <a:close/>
              </a:path>
            </a:pathLst>
          </a:custGeom>
          <a:solidFill>
            <a:srgbClr val="0078D7"/>
          </a:solidFill>
          <a:ln>
            <a:noFill/>
          </a:ln>
          <a:extLst/>
        </p:spPr>
        <p:txBody>
          <a:bodyPr vert="horz" wrap="square" lIns="89617" tIns="44808" rIns="89617" bIns="44808" numCol="1" anchor="t" anchorCtr="0" compatLnSpc="1">
            <a:prstTxWarp prst="textNoShape">
              <a:avLst/>
            </a:prstTxWarp>
          </a:bodyPr>
          <a:lstStyle/>
          <a:p>
            <a:pPr defTabSz="896042">
              <a:defRPr/>
            </a:pPr>
            <a:endParaRPr lang="en-US" sz="1200" kern="0">
              <a:solidFill>
                <a:srgbClr val="797979"/>
              </a:solidFill>
              <a:latin typeface="Segoe UI"/>
            </a:endParaRPr>
          </a:p>
        </p:txBody>
      </p:sp>
      <p:sp>
        <p:nvSpPr>
          <p:cNvPr id="95" name="TextBox 94">
            <a:extLst>
              <a:ext uri="{FF2B5EF4-FFF2-40B4-BE49-F238E27FC236}">
                <a16:creationId xmlns:a16="http://schemas.microsoft.com/office/drawing/2014/main" id="{C6F59336-604D-4EBE-92A9-B2BDF5A72944}"/>
              </a:ext>
            </a:extLst>
          </p:cNvPr>
          <p:cNvSpPr txBox="1"/>
          <p:nvPr/>
        </p:nvSpPr>
        <p:spPr>
          <a:xfrm>
            <a:off x="9840310" y="2704512"/>
            <a:ext cx="660307" cy="422904"/>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Global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scale</a:t>
            </a:r>
          </a:p>
        </p:txBody>
      </p:sp>
      <p:sp>
        <p:nvSpPr>
          <p:cNvPr id="97" name="TextBox 96">
            <a:extLst>
              <a:ext uri="{FF2B5EF4-FFF2-40B4-BE49-F238E27FC236}">
                <a16:creationId xmlns:a16="http://schemas.microsoft.com/office/drawing/2014/main" id="{9064669E-DC9E-4727-831B-822980FF129A}"/>
              </a:ext>
            </a:extLst>
          </p:cNvPr>
          <p:cNvSpPr txBox="1"/>
          <p:nvPr/>
        </p:nvSpPr>
        <p:spPr>
          <a:xfrm>
            <a:off x="10751710" y="2704512"/>
            <a:ext cx="610613"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Clone </a:t>
            </a:r>
          </a:p>
        </p:txBody>
      </p:sp>
      <p:grpSp>
        <p:nvGrpSpPr>
          <p:cNvPr id="102" name="Group 101">
            <a:extLst>
              <a:ext uri="{FF2B5EF4-FFF2-40B4-BE49-F238E27FC236}">
                <a16:creationId xmlns:a16="http://schemas.microsoft.com/office/drawing/2014/main" id="{4AAEA22B-DBA7-4D0F-A957-440A09347141}"/>
              </a:ext>
            </a:extLst>
          </p:cNvPr>
          <p:cNvGrpSpPr/>
          <p:nvPr/>
        </p:nvGrpSpPr>
        <p:grpSpPr>
          <a:xfrm>
            <a:off x="10924858" y="5357497"/>
            <a:ext cx="307022" cy="307022"/>
            <a:chOff x="10896600" y="5329239"/>
            <a:chExt cx="363538" cy="363538"/>
          </a:xfrm>
        </p:grpSpPr>
        <p:sp>
          <p:nvSpPr>
            <p:cNvPr id="111" name="Freeform 33">
              <a:extLst>
                <a:ext uri="{FF2B5EF4-FFF2-40B4-BE49-F238E27FC236}">
                  <a16:creationId xmlns:a16="http://schemas.microsoft.com/office/drawing/2014/main" id="{89C6DE74-8935-427D-86B9-DBDA3D113D81}"/>
                </a:ext>
              </a:extLst>
            </p:cNvPr>
            <p:cNvSpPr>
              <a:spLocks/>
            </p:cNvSpPr>
            <p:nvPr/>
          </p:nvSpPr>
          <p:spPr bwMode="auto">
            <a:xfrm>
              <a:off x="10896600" y="5329239"/>
              <a:ext cx="363538" cy="363538"/>
            </a:xfrm>
            <a:custGeom>
              <a:avLst/>
              <a:gdLst>
                <a:gd name="T0" fmla="*/ 55 w 200"/>
                <a:gd name="T1" fmla="*/ 111 h 200"/>
                <a:gd name="T2" fmla="*/ 55 w 200"/>
                <a:gd name="T3" fmla="*/ 133 h 200"/>
                <a:gd name="T4" fmla="*/ 4 w 200"/>
                <a:gd name="T5" fmla="*/ 90 h 200"/>
                <a:gd name="T6" fmla="*/ 200 w 200"/>
                <a:gd name="T7" fmla="*/ 90 h 200"/>
                <a:gd name="T8" fmla="*/ 200 w 200"/>
                <a:gd name="T9" fmla="*/ 25 h 200"/>
                <a:gd name="T10" fmla="*/ 174 w 200"/>
                <a:gd name="T11" fmla="*/ 0 h 200"/>
                <a:gd name="T12" fmla="*/ 25 w 200"/>
                <a:gd name="T13" fmla="*/ 0 h 200"/>
                <a:gd name="T14" fmla="*/ 0 w 200"/>
                <a:gd name="T15" fmla="*/ 24 h 200"/>
                <a:gd name="T16" fmla="*/ 0 w 200"/>
                <a:gd name="T17" fmla="*/ 47 h 200"/>
                <a:gd name="T18" fmla="*/ 146 w 200"/>
                <a:gd name="T19" fmla="*/ 47 h 200"/>
                <a:gd name="T20" fmla="*/ 146 w 200"/>
                <a:gd name="T21" fmla="*/ 26 h 200"/>
                <a:gd name="T22" fmla="*/ 197 w 200"/>
                <a:gd name="T23" fmla="*/ 69 h 200"/>
                <a:gd name="T24" fmla="*/ 0 w 200"/>
                <a:gd name="T25" fmla="*/ 69 h 200"/>
                <a:gd name="T26" fmla="*/ 0 w 200"/>
                <a:gd name="T27" fmla="*/ 128 h 200"/>
                <a:gd name="T28" fmla="*/ 25 w 200"/>
                <a:gd name="T29" fmla="*/ 156 h 200"/>
                <a:gd name="T30" fmla="*/ 79 w 200"/>
                <a:gd name="T31" fmla="*/ 156 h 200"/>
                <a:gd name="T32" fmla="*/ 123 w 200"/>
                <a:gd name="T33" fmla="*/ 200 h 200"/>
                <a:gd name="T34" fmla="*/ 123 w 200"/>
                <a:gd name="T35" fmla="*/ 156 h 200"/>
                <a:gd name="T36" fmla="*/ 173 w 200"/>
                <a:gd name="T37" fmla="*/ 156 h 200"/>
                <a:gd name="T38" fmla="*/ 200 w 200"/>
                <a:gd name="T39" fmla="*/ 130 h 200"/>
                <a:gd name="T40" fmla="*/ 200 w 200"/>
                <a:gd name="T41" fmla="*/ 111 h 200"/>
                <a:gd name="T42" fmla="*/ 55 w 200"/>
                <a:gd name="T43" fmla="*/ 111 h 200"/>
                <a:gd name="T44" fmla="*/ 55 w 200"/>
                <a:gd name="T45" fmla="*/ 11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0" h="200">
                  <a:moveTo>
                    <a:pt x="55" y="111"/>
                  </a:moveTo>
                  <a:cubicBezTo>
                    <a:pt x="55" y="133"/>
                    <a:pt x="55" y="133"/>
                    <a:pt x="55" y="133"/>
                  </a:cubicBezTo>
                  <a:cubicBezTo>
                    <a:pt x="4" y="90"/>
                    <a:pt x="4" y="90"/>
                    <a:pt x="4" y="90"/>
                  </a:cubicBezTo>
                  <a:cubicBezTo>
                    <a:pt x="200" y="90"/>
                    <a:pt x="200" y="90"/>
                    <a:pt x="200" y="90"/>
                  </a:cubicBezTo>
                  <a:cubicBezTo>
                    <a:pt x="200" y="25"/>
                    <a:pt x="200" y="25"/>
                    <a:pt x="200" y="25"/>
                  </a:cubicBezTo>
                  <a:cubicBezTo>
                    <a:pt x="200" y="10"/>
                    <a:pt x="188" y="0"/>
                    <a:pt x="174" y="0"/>
                  </a:cubicBezTo>
                  <a:cubicBezTo>
                    <a:pt x="25" y="0"/>
                    <a:pt x="25" y="0"/>
                    <a:pt x="25" y="0"/>
                  </a:cubicBezTo>
                  <a:cubicBezTo>
                    <a:pt x="10" y="0"/>
                    <a:pt x="0" y="9"/>
                    <a:pt x="0" y="24"/>
                  </a:cubicBezTo>
                  <a:cubicBezTo>
                    <a:pt x="0" y="47"/>
                    <a:pt x="0" y="47"/>
                    <a:pt x="0" y="47"/>
                  </a:cubicBezTo>
                  <a:cubicBezTo>
                    <a:pt x="146" y="47"/>
                    <a:pt x="146" y="47"/>
                    <a:pt x="146" y="47"/>
                  </a:cubicBezTo>
                  <a:cubicBezTo>
                    <a:pt x="146" y="26"/>
                    <a:pt x="146" y="26"/>
                    <a:pt x="146" y="26"/>
                  </a:cubicBezTo>
                  <a:cubicBezTo>
                    <a:pt x="197" y="69"/>
                    <a:pt x="197" y="69"/>
                    <a:pt x="197" y="69"/>
                  </a:cubicBezTo>
                  <a:cubicBezTo>
                    <a:pt x="0" y="69"/>
                    <a:pt x="0" y="69"/>
                    <a:pt x="0" y="69"/>
                  </a:cubicBezTo>
                  <a:cubicBezTo>
                    <a:pt x="0" y="128"/>
                    <a:pt x="0" y="128"/>
                    <a:pt x="0" y="128"/>
                  </a:cubicBezTo>
                  <a:cubicBezTo>
                    <a:pt x="0" y="143"/>
                    <a:pt x="11" y="156"/>
                    <a:pt x="25" y="156"/>
                  </a:cubicBezTo>
                  <a:cubicBezTo>
                    <a:pt x="79" y="156"/>
                    <a:pt x="79" y="156"/>
                    <a:pt x="79" y="156"/>
                  </a:cubicBezTo>
                  <a:cubicBezTo>
                    <a:pt x="123" y="200"/>
                    <a:pt x="123" y="200"/>
                    <a:pt x="123" y="200"/>
                  </a:cubicBezTo>
                  <a:cubicBezTo>
                    <a:pt x="123" y="156"/>
                    <a:pt x="123" y="156"/>
                    <a:pt x="123" y="156"/>
                  </a:cubicBezTo>
                  <a:cubicBezTo>
                    <a:pt x="173" y="156"/>
                    <a:pt x="173" y="156"/>
                    <a:pt x="173" y="156"/>
                  </a:cubicBezTo>
                  <a:cubicBezTo>
                    <a:pt x="188" y="156"/>
                    <a:pt x="200" y="145"/>
                    <a:pt x="200" y="130"/>
                  </a:cubicBezTo>
                  <a:cubicBezTo>
                    <a:pt x="200" y="111"/>
                    <a:pt x="200" y="111"/>
                    <a:pt x="200" y="111"/>
                  </a:cubicBezTo>
                  <a:cubicBezTo>
                    <a:pt x="55" y="111"/>
                    <a:pt x="55" y="111"/>
                    <a:pt x="55" y="111"/>
                  </a:cubicBezTo>
                  <a:cubicBezTo>
                    <a:pt x="55" y="111"/>
                    <a:pt x="55" y="111"/>
                    <a:pt x="55" y="111"/>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12" name="Freeform 34">
              <a:extLst>
                <a:ext uri="{FF2B5EF4-FFF2-40B4-BE49-F238E27FC236}">
                  <a16:creationId xmlns:a16="http://schemas.microsoft.com/office/drawing/2014/main" id="{DBE37354-3517-4169-AD0E-0188EB75D07B}"/>
                </a:ext>
              </a:extLst>
            </p:cNvPr>
            <p:cNvSpPr>
              <a:spLocks noEditPoints="1"/>
            </p:cNvSpPr>
            <p:nvPr/>
          </p:nvSpPr>
          <p:spPr bwMode="auto">
            <a:xfrm>
              <a:off x="10896600" y="5532439"/>
              <a:ext cx="115888" cy="82550"/>
            </a:xfrm>
            <a:custGeom>
              <a:avLst/>
              <a:gdLst>
                <a:gd name="T0" fmla="*/ 0 w 64"/>
                <a:gd name="T1" fmla="*/ 17 h 45"/>
                <a:gd name="T2" fmla="*/ 25 w 64"/>
                <a:gd name="T3" fmla="*/ 45 h 45"/>
                <a:gd name="T4" fmla="*/ 64 w 64"/>
                <a:gd name="T5" fmla="*/ 45 h 45"/>
                <a:gd name="T6" fmla="*/ 64 w 64"/>
                <a:gd name="T7" fmla="*/ 44 h 45"/>
                <a:gd name="T8" fmla="*/ 25 w 64"/>
                <a:gd name="T9" fmla="*/ 44 h 45"/>
                <a:gd name="T10" fmla="*/ 0 w 64"/>
                <a:gd name="T11" fmla="*/ 17 h 45"/>
                <a:gd name="T12" fmla="*/ 55 w 64"/>
                <a:gd name="T13" fmla="*/ 0 h 45"/>
                <a:gd name="T14" fmla="*/ 54 w 64"/>
                <a:gd name="T15" fmla="*/ 0 h 45"/>
                <a:gd name="T16" fmla="*/ 54 w 64"/>
                <a:gd name="T17" fmla="*/ 20 h 45"/>
                <a:gd name="T18" fmla="*/ 55 w 64"/>
                <a:gd name="T19" fmla="*/ 21 h 45"/>
                <a:gd name="T20" fmla="*/ 55 w 64"/>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45">
                  <a:moveTo>
                    <a:pt x="0" y="17"/>
                  </a:moveTo>
                  <a:cubicBezTo>
                    <a:pt x="0" y="31"/>
                    <a:pt x="11" y="44"/>
                    <a:pt x="25" y="45"/>
                  </a:cubicBezTo>
                  <a:cubicBezTo>
                    <a:pt x="64" y="45"/>
                    <a:pt x="64" y="45"/>
                    <a:pt x="64" y="45"/>
                  </a:cubicBezTo>
                  <a:cubicBezTo>
                    <a:pt x="64" y="44"/>
                    <a:pt x="64" y="44"/>
                    <a:pt x="64" y="44"/>
                  </a:cubicBezTo>
                  <a:cubicBezTo>
                    <a:pt x="25" y="44"/>
                    <a:pt x="25" y="44"/>
                    <a:pt x="25" y="44"/>
                  </a:cubicBezTo>
                  <a:cubicBezTo>
                    <a:pt x="11" y="44"/>
                    <a:pt x="0" y="31"/>
                    <a:pt x="0" y="17"/>
                  </a:cubicBezTo>
                  <a:moveTo>
                    <a:pt x="55" y="0"/>
                  </a:moveTo>
                  <a:cubicBezTo>
                    <a:pt x="54" y="0"/>
                    <a:pt x="54" y="0"/>
                    <a:pt x="54" y="0"/>
                  </a:cubicBezTo>
                  <a:cubicBezTo>
                    <a:pt x="54" y="20"/>
                    <a:pt x="54" y="20"/>
                    <a:pt x="54" y="20"/>
                  </a:cubicBezTo>
                  <a:cubicBezTo>
                    <a:pt x="55" y="21"/>
                    <a:pt x="55" y="21"/>
                    <a:pt x="55" y="21"/>
                  </a:cubicBezTo>
                  <a:cubicBezTo>
                    <a:pt x="55" y="0"/>
                    <a:pt x="55" y="0"/>
                    <a:pt x="55"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13" name="Freeform 35">
              <a:extLst>
                <a:ext uri="{FF2B5EF4-FFF2-40B4-BE49-F238E27FC236}">
                  <a16:creationId xmlns:a16="http://schemas.microsoft.com/office/drawing/2014/main" id="{F30F5E45-35C2-4189-8025-F0D33C94C360}"/>
                </a:ext>
              </a:extLst>
            </p:cNvPr>
            <p:cNvSpPr>
              <a:spLocks/>
            </p:cNvSpPr>
            <p:nvPr/>
          </p:nvSpPr>
          <p:spPr bwMode="auto">
            <a:xfrm>
              <a:off x="10896600" y="5454651"/>
              <a:ext cx="196850" cy="158750"/>
            </a:xfrm>
            <a:custGeom>
              <a:avLst/>
              <a:gdLst>
                <a:gd name="T0" fmla="*/ 108 w 108"/>
                <a:gd name="T1" fmla="*/ 0 h 87"/>
                <a:gd name="T2" fmla="*/ 0 w 108"/>
                <a:gd name="T3" fmla="*/ 0 h 87"/>
                <a:gd name="T4" fmla="*/ 0 w 108"/>
                <a:gd name="T5" fmla="*/ 59 h 87"/>
                <a:gd name="T6" fmla="*/ 0 w 108"/>
                <a:gd name="T7" fmla="*/ 60 h 87"/>
                <a:gd name="T8" fmla="*/ 25 w 108"/>
                <a:gd name="T9" fmla="*/ 87 h 87"/>
                <a:gd name="T10" fmla="*/ 64 w 108"/>
                <a:gd name="T11" fmla="*/ 87 h 87"/>
                <a:gd name="T12" fmla="*/ 87 w 108"/>
                <a:gd name="T13" fmla="*/ 43 h 87"/>
                <a:gd name="T14" fmla="*/ 55 w 108"/>
                <a:gd name="T15" fmla="*/ 43 h 87"/>
                <a:gd name="T16" fmla="*/ 55 w 108"/>
                <a:gd name="T17" fmla="*/ 64 h 87"/>
                <a:gd name="T18" fmla="*/ 54 w 108"/>
                <a:gd name="T19" fmla="*/ 63 h 87"/>
                <a:gd name="T20" fmla="*/ 54 w 108"/>
                <a:gd name="T21" fmla="*/ 64 h 87"/>
                <a:gd name="T22" fmla="*/ 4 w 108"/>
                <a:gd name="T23" fmla="*/ 21 h 87"/>
                <a:gd name="T24" fmla="*/ 97 w 108"/>
                <a:gd name="T25" fmla="*/ 21 h 87"/>
                <a:gd name="T26" fmla="*/ 108 w 108"/>
                <a:gd name="T2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87">
                  <a:moveTo>
                    <a:pt x="108" y="0"/>
                  </a:moveTo>
                  <a:cubicBezTo>
                    <a:pt x="0" y="0"/>
                    <a:pt x="0" y="0"/>
                    <a:pt x="0" y="0"/>
                  </a:cubicBezTo>
                  <a:cubicBezTo>
                    <a:pt x="0" y="59"/>
                    <a:pt x="0" y="59"/>
                    <a:pt x="0" y="59"/>
                  </a:cubicBezTo>
                  <a:cubicBezTo>
                    <a:pt x="0" y="60"/>
                    <a:pt x="0" y="60"/>
                    <a:pt x="0" y="60"/>
                  </a:cubicBezTo>
                  <a:cubicBezTo>
                    <a:pt x="0" y="74"/>
                    <a:pt x="11" y="87"/>
                    <a:pt x="25" y="87"/>
                  </a:cubicBezTo>
                  <a:cubicBezTo>
                    <a:pt x="64" y="87"/>
                    <a:pt x="64" y="87"/>
                    <a:pt x="64" y="87"/>
                  </a:cubicBezTo>
                  <a:cubicBezTo>
                    <a:pt x="87" y="43"/>
                    <a:pt x="87" y="43"/>
                    <a:pt x="87" y="43"/>
                  </a:cubicBezTo>
                  <a:cubicBezTo>
                    <a:pt x="55" y="43"/>
                    <a:pt x="55" y="43"/>
                    <a:pt x="55" y="43"/>
                  </a:cubicBezTo>
                  <a:cubicBezTo>
                    <a:pt x="55" y="64"/>
                    <a:pt x="55" y="64"/>
                    <a:pt x="55" y="64"/>
                  </a:cubicBezTo>
                  <a:cubicBezTo>
                    <a:pt x="54" y="63"/>
                    <a:pt x="54" y="63"/>
                    <a:pt x="54" y="63"/>
                  </a:cubicBezTo>
                  <a:cubicBezTo>
                    <a:pt x="54" y="64"/>
                    <a:pt x="54" y="64"/>
                    <a:pt x="54" y="64"/>
                  </a:cubicBezTo>
                  <a:cubicBezTo>
                    <a:pt x="4" y="21"/>
                    <a:pt x="4" y="21"/>
                    <a:pt x="4" y="21"/>
                  </a:cubicBezTo>
                  <a:cubicBezTo>
                    <a:pt x="97" y="21"/>
                    <a:pt x="97" y="21"/>
                    <a:pt x="97" y="21"/>
                  </a:cubicBezTo>
                  <a:cubicBezTo>
                    <a:pt x="108" y="0"/>
                    <a:pt x="108" y="0"/>
                    <a:pt x="108"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114" name="Freeform 36">
              <a:extLst>
                <a:ext uri="{FF2B5EF4-FFF2-40B4-BE49-F238E27FC236}">
                  <a16:creationId xmlns:a16="http://schemas.microsoft.com/office/drawing/2014/main" id="{A5A3CC7D-531D-47F3-9233-F0A6CC5BE229}"/>
                </a:ext>
              </a:extLst>
            </p:cNvPr>
            <p:cNvSpPr>
              <a:spLocks/>
            </p:cNvSpPr>
            <p:nvPr/>
          </p:nvSpPr>
          <p:spPr bwMode="auto">
            <a:xfrm>
              <a:off x="10896600" y="5329239"/>
              <a:ext cx="257175" cy="85725"/>
            </a:xfrm>
            <a:custGeom>
              <a:avLst/>
              <a:gdLst>
                <a:gd name="T0" fmla="*/ 142 w 142"/>
                <a:gd name="T1" fmla="*/ 0 h 47"/>
                <a:gd name="T2" fmla="*/ 25 w 142"/>
                <a:gd name="T3" fmla="*/ 0 h 47"/>
                <a:gd name="T4" fmla="*/ 0 w 142"/>
                <a:gd name="T5" fmla="*/ 24 h 47"/>
                <a:gd name="T6" fmla="*/ 0 w 142"/>
                <a:gd name="T7" fmla="*/ 47 h 47"/>
                <a:gd name="T8" fmla="*/ 119 w 142"/>
                <a:gd name="T9" fmla="*/ 47 h 47"/>
                <a:gd name="T10" fmla="*/ 142 w 142"/>
                <a:gd name="T11" fmla="*/ 0 h 47"/>
              </a:gdLst>
              <a:ahLst/>
              <a:cxnLst>
                <a:cxn ang="0">
                  <a:pos x="T0" y="T1"/>
                </a:cxn>
                <a:cxn ang="0">
                  <a:pos x="T2" y="T3"/>
                </a:cxn>
                <a:cxn ang="0">
                  <a:pos x="T4" y="T5"/>
                </a:cxn>
                <a:cxn ang="0">
                  <a:pos x="T6" y="T7"/>
                </a:cxn>
                <a:cxn ang="0">
                  <a:pos x="T8" y="T9"/>
                </a:cxn>
                <a:cxn ang="0">
                  <a:pos x="T10" y="T11"/>
                </a:cxn>
              </a:cxnLst>
              <a:rect l="0" t="0" r="r" b="b"/>
              <a:pathLst>
                <a:path w="142" h="47">
                  <a:moveTo>
                    <a:pt x="142" y="0"/>
                  </a:moveTo>
                  <a:cubicBezTo>
                    <a:pt x="25" y="0"/>
                    <a:pt x="25" y="0"/>
                    <a:pt x="25" y="0"/>
                  </a:cubicBezTo>
                  <a:cubicBezTo>
                    <a:pt x="10" y="0"/>
                    <a:pt x="0" y="9"/>
                    <a:pt x="0" y="24"/>
                  </a:cubicBezTo>
                  <a:cubicBezTo>
                    <a:pt x="0" y="47"/>
                    <a:pt x="0" y="47"/>
                    <a:pt x="0" y="47"/>
                  </a:cubicBezTo>
                  <a:cubicBezTo>
                    <a:pt x="119" y="47"/>
                    <a:pt x="119" y="47"/>
                    <a:pt x="119" y="47"/>
                  </a:cubicBezTo>
                  <a:cubicBezTo>
                    <a:pt x="142" y="0"/>
                    <a:pt x="142" y="0"/>
                    <a:pt x="142" y="0"/>
                  </a:cubicBezTo>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3" name="Group 102">
            <a:extLst>
              <a:ext uri="{FF2B5EF4-FFF2-40B4-BE49-F238E27FC236}">
                <a16:creationId xmlns:a16="http://schemas.microsoft.com/office/drawing/2014/main" id="{48BF13E0-3C34-4558-B048-6FFEF244E365}"/>
              </a:ext>
            </a:extLst>
          </p:cNvPr>
          <p:cNvGrpSpPr/>
          <p:nvPr/>
        </p:nvGrpSpPr>
        <p:grpSpPr>
          <a:xfrm>
            <a:off x="9975850" y="5333047"/>
            <a:ext cx="358776" cy="341098"/>
            <a:chOff x="7927740" y="1847372"/>
            <a:chExt cx="4000975" cy="3803832"/>
          </a:xfrm>
        </p:grpSpPr>
        <p:sp>
          <p:nvSpPr>
            <p:cNvPr id="108" name="Freeform: Shape 107">
              <a:extLst>
                <a:ext uri="{FF2B5EF4-FFF2-40B4-BE49-F238E27FC236}">
                  <a16:creationId xmlns:a16="http://schemas.microsoft.com/office/drawing/2014/main" id="{0F141E3D-71F4-4075-98A7-CF23567C5597}"/>
                </a:ext>
              </a:extLst>
            </p:cNvPr>
            <p:cNvSpPr>
              <a:spLocks/>
            </p:cNvSpPr>
            <p:nvPr/>
          </p:nvSpPr>
          <p:spPr bwMode="auto">
            <a:xfrm>
              <a:off x="7927740" y="1847372"/>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09" name="Freeform: Shape 108">
              <a:extLst>
                <a:ext uri="{FF2B5EF4-FFF2-40B4-BE49-F238E27FC236}">
                  <a16:creationId xmlns:a16="http://schemas.microsoft.com/office/drawing/2014/main" id="{B973161F-F0E4-416C-A440-15BC52281A86}"/>
                </a:ext>
              </a:extLst>
            </p:cNvPr>
            <p:cNvSpPr>
              <a:spLocks/>
            </p:cNvSpPr>
            <p:nvPr/>
          </p:nvSpPr>
          <p:spPr bwMode="auto">
            <a:xfrm>
              <a:off x="9445546" y="3468018"/>
              <a:ext cx="2483169" cy="2183186"/>
            </a:xfrm>
            <a:custGeom>
              <a:avLst/>
              <a:gdLst>
                <a:gd name="connsiteX0" fmla="*/ 1099925 w 2483169"/>
                <a:gd name="connsiteY0" fmla="*/ 1683220 h 2183186"/>
                <a:gd name="connsiteX1" fmla="*/ 2083194 w 2483169"/>
                <a:gd name="connsiteY1" fmla="*/ 1683220 h 2183186"/>
                <a:gd name="connsiteX2" fmla="*/ 2083194 w 2483169"/>
                <a:gd name="connsiteY2" fmla="*/ 1849875 h 2183186"/>
                <a:gd name="connsiteX3" fmla="*/ 1099925 w 2483169"/>
                <a:gd name="connsiteY3" fmla="*/ 1849875 h 2183186"/>
                <a:gd name="connsiteX4" fmla="*/ 996965 w 2483169"/>
                <a:gd name="connsiteY4" fmla="*/ 1366574 h 2183186"/>
                <a:gd name="connsiteX5" fmla="*/ 1017614 w 2483169"/>
                <a:gd name="connsiteY5" fmla="*/ 1366574 h 2183186"/>
                <a:gd name="connsiteX6" fmla="*/ 1099928 w 2483169"/>
                <a:gd name="connsiteY6" fmla="*/ 1428610 h 2183186"/>
                <a:gd name="connsiteX7" fmla="*/ 1099928 w 2483169"/>
                <a:gd name="connsiteY7" fmla="*/ 1449309 h 2183186"/>
                <a:gd name="connsiteX8" fmla="*/ 688215 w 2483169"/>
                <a:gd name="connsiteY8" fmla="*/ 1966534 h 2183186"/>
                <a:gd name="connsiteX9" fmla="*/ 420553 w 2483169"/>
                <a:gd name="connsiteY9" fmla="*/ 1697572 h 2183186"/>
                <a:gd name="connsiteX10" fmla="*/ 399974 w 2483169"/>
                <a:gd name="connsiteY10" fmla="*/ 1656235 h 2183186"/>
                <a:gd name="connsiteX11" fmla="*/ 399974 w 2483169"/>
                <a:gd name="connsiteY11" fmla="*/ 1635536 h 2183186"/>
                <a:gd name="connsiteX12" fmla="*/ 461710 w 2483169"/>
                <a:gd name="connsiteY12" fmla="*/ 1573440 h 2183186"/>
                <a:gd name="connsiteX13" fmla="*/ 482289 w 2483169"/>
                <a:gd name="connsiteY13" fmla="*/ 1573440 h 2183186"/>
                <a:gd name="connsiteX14" fmla="*/ 667637 w 2483169"/>
                <a:gd name="connsiteY14" fmla="*/ 1780367 h 2183186"/>
                <a:gd name="connsiteX15" fmla="*/ 1099926 w 2483169"/>
                <a:gd name="connsiteY15" fmla="*/ 1033264 h 2183186"/>
                <a:gd name="connsiteX16" fmla="*/ 2083195 w 2483169"/>
                <a:gd name="connsiteY16" fmla="*/ 1033264 h 2183186"/>
                <a:gd name="connsiteX17" fmla="*/ 2083195 w 2483169"/>
                <a:gd name="connsiteY17" fmla="*/ 1199919 h 2183186"/>
                <a:gd name="connsiteX18" fmla="*/ 1099926 w 2483169"/>
                <a:gd name="connsiteY18" fmla="*/ 1199919 h 2183186"/>
                <a:gd name="connsiteX19" fmla="*/ 996965 w 2483169"/>
                <a:gd name="connsiteY19" fmla="*/ 716618 h 2183186"/>
                <a:gd name="connsiteX20" fmla="*/ 1017614 w 2483169"/>
                <a:gd name="connsiteY20" fmla="*/ 716618 h 2183186"/>
                <a:gd name="connsiteX21" fmla="*/ 1099928 w 2483169"/>
                <a:gd name="connsiteY21" fmla="*/ 778654 h 2183186"/>
                <a:gd name="connsiteX22" fmla="*/ 688215 w 2483169"/>
                <a:gd name="connsiteY22" fmla="*/ 1316578 h 2183186"/>
                <a:gd name="connsiteX23" fmla="*/ 420553 w 2483169"/>
                <a:gd name="connsiteY23" fmla="*/ 1026918 h 2183186"/>
                <a:gd name="connsiteX24" fmla="*/ 399974 w 2483169"/>
                <a:gd name="connsiteY24" fmla="*/ 1006279 h 2183186"/>
                <a:gd name="connsiteX25" fmla="*/ 399974 w 2483169"/>
                <a:gd name="connsiteY25" fmla="*/ 985580 h 2183186"/>
                <a:gd name="connsiteX26" fmla="*/ 461710 w 2483169"/>
                <a:gd name="connsiteY26" fmla="*/ 923484 h 2183186"/>
                <a:gd name="connsiteX27" fmla="*/ 482289 w 2483169"/>
                <a:gd name="connsiteY27" fmla="*/ 923484 h 2183186"/>
                <a:gd name="connsiteX28" fmla="*/ 667637 w 2483169"/>
                <a:gd name="connsiteY28" fmla="*/ 1130411 h 2183186"/>
                <a:gd name="connsiteX29" fmla="*/ 66197 w 2483169"/>
                <a:gd name="connsiteY29" fmla="*/ 506362 h 2183186"/>
                <a:gd name="connsiteX30" fmla="*/ 66197 w 2483169"/>
                <a:gd name="connsiteY30" fmla="*/ 2015789 h 2183186"/>
                <a:gd name="connsiteX31" fmla="*/ 164146 w 2483169"/>
                <a:gd name="connsiteY31" fmla="*/ 2110128 h 2183186"/>
                <a:gd name="connsiteX32" fmla="*/ 2319024 w 2483169"/>
                <a:gd name="connsiteY32" fmla="*/ 2110128 h 2183186"/>
                <a:gd name="connsiteX33" fmla="*/ 2416973 w 2483169"/>
                <a:gd name="connsiteY33" fmla="*/ 2015789 h 2183186"/>
                <a:gd name="connsiteX34" fmla="*/ 2416973 w 2483169"/>
                <a:gd name="connsiteY34" fmla="*/ 506362 h 2183186"/>
                <a:gd name="connsiteX35" fmla="*/ 66197 w 2483169"/>
                <a:gd name="connsiteY35" fmla="*/ 506362 h 2183186"/>
                <a:gd name="connsiteX36" fmla="*/ 103466 w 2483169"/>
                <a:gd name="connsiteY36" fmla="*/ 0 h 2183186"/>
                <a:gd name="connsiteX37" fmla="*/ 2379704 w 2483169"/>
                <a:gd name="connsiteY37" fmla="*/ 0 h 2183186"/>
                <a:gd name="connsiteX38" fmla="*/ 2483169 w 2483169"/>
                <a:gd name="connsiteY38" fmla="*/ 102266 h 2183186"/>
                <a:gd name="connsiteX39" fmla="*/ 2483169 w 2483169"/>
                <a:gd name="connsiteY39" fmla="*/ 388765 h 2183186"/>
                <a:gd name="connsiteX40" fmla="*/ 2483169 w 2483169"/>
                <a:gd name="connsiteY40" fmla="*/ 433304 h 2183186"/>
                <a:gd name="connsiteX41" fmla="*/ 2483169 w 2483169"/>
                <a:gd name="connsiteY41" fmla="*/ 436521 h 2183186"/>
                <a:gd name="connsiteX42" fmla="*/ 2483169 w 2483169"/>
                <a:gd name="connsiteY42" fmla="*/ 444161 h 2183186"/>
                <a:gd name="connsiteX43" fmla="*/ 2483169 w 2483169"/>
                <a:gd name="connsiteY43" fmla="*/ 449970 h 2183186"/>
                <a:gd name="connsiteX44" fmla="*/ 2483169 w 2483169"/>
                <a:gd name="connsiteY44" fmla="*/ 459038 h 2183186"/>
                <a:gd name="connsiteX45" fmla="*/ 2483169 w 2483169"/>
                <a:gd name="connsiteY45" fmla="*/ 2080252 h 2183186"/>
                <a:gd name="connsiteX46" fmla="*/ 2379704 w 2483169"/>
                <a:gd name="connsiteY46" fmla="*/ 2183186 h 2183186"/>
                <a:gd name="connsiteX47" fmla="*/ 103466 w 2483169"/>
                <a:gd name="connsiteY47" fmla="*/ 2183186 h 2183186"/>
                <a:gd name="connsiteX48" fmla="*/ 0 w 2483169"/>
                <a:gd name="connsiteY48" fmla="*/ 2080252 h 2183186"/>
                <a:gd name="connsiteX49" fmla="*/ 0 w 2483169"/>
                <a:gd name="connsiteY49" fmla="*/ 582931 h 2183186"/>
                <a:gd name="connsiteX50" fmla="*/ 0 w 2483169"/>
                <a:gd name="connsiteY50" fmla="*/ 449970 h 2183186"/>
                <a:gd name="connsiteX51" fmla="*/ 0 w 2483169"/>
                <a:gd name="connsiteY51" fmla="*/ 444537 h 2183186"/>
                <a:gd name="connsiteX52" fmla="*/ 0 w 2483169"/>
                <a:gd name="connsiteY52" fmla="*/ 433304 h 2183186"/>
                <a:gd name="connsiteX53" fmla="*/ 0 w 2483169"/>
                <a:gd name="connsiteY53" fmla="*/ 431634 h 2183186"/>
                <a:gd name="connsiteX54" fmla="*/ 0 w 2483169"/>
                <a:gd name="connsiteY54" fmla="*/ 102266 h 2183186"/>
                <a:gd name="connsiteX55" fmla="*/ 103466 w 2483169"/>
                <a:gd name="connsiteY55"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2483169" h="2183186">
                  <a:moveTo>
                    <a:pt x="1099925" y="1683220"/>
                  </a:moveTo>
                  <a:lnTo>
                    <a:pt x="2083194" y="1683220"/>
                  </a:lnTo>
                  <a:lnTo>
                    <a:pt x="2083194" y="1849875"/>
                  </a:lnTo>
                  <a:lnTo>
                    <a:pt x="1099925" y="1849875"/>
                  </a:lnTo>
                  <a:close/>
                  <a:moveTo>
                    <a:pt x="996965" y="1366574"/>
                  </a:moveTo>
                  <a:lnTo>
                    <a:pt x="1017614" y="1366574"/>
                  </a:lnTo>
                  <a:lnTo>
                    <a:pt x="1099928" y="1428610"/>
                  </a:lnTo>
                  <a:lnTo>
                    <a:pt x="1099928" y="1449309"/>
                  </a:lnTo>
                  <a:lnTo>
                    <a:pt x="688215" y="1966534"/>
                  </a:lnTo>
                  <a:lnTo>
                    <a:pt x="420553" y="1697572"/>
                  </a:lnTo>
                  <a:lnTo>
                    <a:pt x="399974" y="1656235"/>
                  </a:lnTo>
                  <a:lnTo>
                    <a:pt x="399974" y="1635536"/>
                  </a:lnTo>
                  <a:lnTo>
                    <a:pt x="461710" y="1573440"/>
                  </a:lnTo>
                  <a:lnTo>
                    <a:pt x="482289" y="1573440"/>
                  </a:lnTo>
                  <a:lnTo>
                    <a:pt x="667637" y="1780367"/>
                  </a:lnTo>
                  <a:close/>
                  <a:moveTo>
                    <a:pt x="1099926" y="1033264"/>
                  </a:moveTo>
                  <a:lnTo>
                    <a:pt x="2083195" y="1033264"/>
                  </a:lnTo>
                  <a:lnTo>
                    <a:pt x="2083195" y="1199919"/>
                  </a:lnTo>
                  <a:lnTo>
                    <a:pt x="1099926" y="1199919"/>
                  </a:lnTo>
                  <a:close/>
                  <a:moveTo>
                    <a:pt x="996965" y="716618"/>
                  </a:moveTo>
                  <a:lnTo>
                    <a:pt x="1017614" y="716618"/>
                  </a:lnTo>
                  <a:lnTo>
                    <a:pt x="1099928" y="778654"/>
                  </a:lnTo>
                  <a:lnTo>
                    <a:pt x="688215" y="1316578"/>
                  </a:lnTo>
                  <a:lnTo>
                    <a:pt x="420553" y="1026918"/>
                  </a:lnTo>
                  <a:lnTo>
                    <a:pt x="399974" y="1006279"/>
                  </a:lnTo>
                  <a:lnTo>
                    <a:pt x="399974" y="985580"/>
                  </a:lnTo>
                  <a:lnTo>
                    <a:pt x="461710" y="923484"/>
                  </a:lnTo>
                  <a:lnTo>
                    <a:pt x="482289" y="923484"/>
                  </a:lnTo>
                  <a:lnTo>
                    <a:pt x="667637" y="1130411"/>
                  </a:lnTo>
                  <a:close/>
                  <a:moveTo>
                    <a:pt x="66197" y="506362"/>
                  </a:moveTo>
                  <a:cubicBezTo>
                    <a:pt x="66197" y="2015789"/>
                    <a:pt x="66197" y="2015789"/>
                    <a:pt x="66197" y="2015789"/>
                  </a:cubicBezTo>
                  <a:cubicBezTo>
                    <a:pt x="66197" y="2072393"/>
                    <a:pt x="105377" y="2110128"/>
                    <a:pt x="164146" y="2110128"/>
                  </a:cubicBezTo>
                  <a:cubicBezTo>
                    <a:pt x="2319024" y="2110128"/>
                    <a:pt x="2319024" y="2110128"/>
                    <a:pt x="2319024" y="2110128"/>
                  </a:cubicBezTo>
                  <a:cubicBezTo>
                    <a:pt x="2377794" y="2110128"/>
                    <a:pt x="2416973" y="2072393"/>
                    <a:pt x="2416973" y="2015789"/>
                  </a:cubicBezTo>
                  <a:cubicBezTo>
                    <a:pt x="2416973" y="506362"/>
                    <a:pt x="2416973" y="506362"/>
                    <a:pt x="2416973" y="506362"/>
                  </a:cubicBezTo>
                  <a:cubicBezTo>
                    <a:pt x="66197" y="506362"/>
                    <a:pt x="66197" y="506362"/>
                    <a:pt x="66197" y="506362"/>
                  </a:cubicBez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536238"/>
                    <a:pt x="2483169" y="845041"/>
                    <a:pt x="2483169" y="2080252"/>
                  </a:cubicBezTo>
                  <a:cubicBezTo>
                    <a:pt x="2483169" y="2142012"/>
                    <a:pt x="2441783" y="2183186"/>
                    <a:pt x="2379704" y="2183186"/>
                  </a:cubicBezTo>
                  <a:cubicBezTo>
                    <a:pt x="2379704" y="2183186"/>
                    <a:pt x="237970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110" name="Freeform: Shape 109">
              <a:extLst>
                <a:ext uri="{FF2B5EF4-FFF2-40B4-BE49-F238E27FC236}">
                  <a16:creationId xmlns:a16="http://schemas.microsoft.com/office/drawing/2014/main" id="{57565352-D8F0-4934-A41B-63502C8CFC2A}"/>
                </a:ext>
              </a:extLst>
            </p:cNvPr>
            <p:cNvSpPr>
              <a:spLocks/>
            </p:cNvSpPr>
            <p:nvPr/>
          </p:nvSpPr>
          <p:spPr bwMode="auto">
            <a:xfrm>
              <a:off x="8681328" y="2653264"/>
              <a:ext cx="2483169" cy="2183186"/>
            </a:xfrm>
            <a:custGeom>
              <a:avLst/>
              <a:gdLst>
                <a:gd name="connsiteX0" fmla="*/ 461710 w 2483169"/>
                <a:gd name="connsiteY0" fmla="*/ 1573440 h 2183186"/>
                <a:gd name="connsiteX1" fmla="*/ 482289 w 2483169"/>
                <a:gd name="connsiteY1" fmla="*/ 1573440 h 2183186"/>
                <a:gd name="connsiteX2" fmla="*/ 667637 w 2483169"/>
                <a:gd name="connsiteY2" fmla="*/ 1780367 h 2183186"/>
                <a:gd name="connsiteX3" fmla="*/ 711437 w 2483169"/>
                <a:gd name="connsiteY3" fmla="*/ 1725333 h 2183186"/>
                <a:gd name="connsiteX4" fmla="*/ 711437 w 2483169"/>
                <a:gd name="connsiteY4" fmla="*/ 1937361 h 2183186"/>
                <a:gd name="connsiteX5" fmla="*/ 688215 w 2483169"/>
                <a:gd name="connsiteY5" fmla="*/ 1966534 h 2183186"/>
                <a:gd name="connsiteX6" fmla="*/ 420553 w 2483169"/>
                <a:gd name="connsiteY6" fmla="*/ 1697572 h 2183186"/>
                <a:gd name="connsiteX7" fmla="*/ 399974 w 2483169"/>
                <a:gd name="connsiteY7" fmla="*/ 1656235 h 2183186"/>
                <a:gd name="connsiteX8" fmla="*/ 399974 w 2483169"/>
                <a:gd name="connsiteY8" fmla="*/ 1635536 h 2183186"/>
                <a:gd name="connsiteX9" fmla="*/ 461710 w 2483169"/>
                <a:gd name="connsiteY9" fmla="*/ 923484 h 2183186"/>
                <a:gd name="connsiteX10" fmla="*/ 482289 w 2483169"/>
                <a:gd name="connsiteY10" fmla="*/ 923484 h 2183186"/>
                <a:gd name="connsiteX11" fmla="*/ 667637 w 2483169"/>
                <a:gd name="connsiteY11" fmla="*/ 1130411 h 2183186"/>
                <a:gd name="connsiteX12" fmla="*/ 711437 w 2483169"/>
                <a:gd name="connsiteY12" fmla="*/ 1075377 h 2183186"/>
                <a:gd name="connsiteX13" fmla="*/ 711437 w 2483169"/>
                <a:gd name="connsiteY13" fmla="*/ 1286237 h 2183186"/>
                <a:gd name="connsiteX14" fmla="*/ 688215 w 2483169"/>
                <a:gd name="connsiteY14" fmla="*/ 1316578 h 2183186"/>
                <a:gd name="connsiteX15" fmla="*/ 420553 w 2483169"/>
                <a:gd name="connsiteY15" fmla="*/ 1026918 h 2183186"/>
                <a:gd name="connsiteX16" fmla="*/ 399974 w 2483169"/>
                <a:gd name="connsiteY16" fmla="*/ 1006279 h 2183186"/>
                <a:gd name="connsiteX17" fmla="*/ 399974 w 2483169"/>
                <a:gd name="connsiteY17" fmla="*/ 985580 h 2183186"/>
                <a:gd name="connsiteX18" fmla="*/ 996965 w 2483169"/>
                <a:gd name="connsiteY18" fmla="*/ 716618 h 2183186"/>
                <a:gd name="connsiteX19" fmla="*/ 1017614 w 2483169"/>
                <a:gd name="connsiteY19" fmla="*/ 716618 h 2183186"/>
                <a:gd name="connsiteX20" fmla="*/ 1087120 w 2483169"/>
                <a:gd name="connsiteY20" fmla="*/ 769001 h 2183186"/>
                <a:gd name="connsiteX21" fmla="*/ 955275 w 2483169"/>
                <a:gd name="connsiteY21" fmla="*/ 769001 h 2183186"/>
                <a:gd name="connsiteX22" fmla="*/ 103466 w 2483169"/>
                <a:gd name="connsiteY22" fmla="*/ 0 h 2183186"/>
                <a:gd name="connsiteX23" fmla="*/ 2379704 w 2483169"/>
                <a:gd name="connsiteY23" fmla="*/ 0 h 2183186"/>
                <a:gd name="connsiteX24" fmla="*/ 2483169 w 2483169"/>
                <a:gd name="connsiteY24" fmla="*/ 102266 h 2183186"/>
                <a:gd name="connsiteX25" fmla="*/ 2483169 w 2483169"/>
                <a:gd name="connsiteY25" fmla="*/ 388765 h 2183186"/>
                <a:gd name="connsiteX26" fmla="*/ 2483169 w 2483169"/>
                <a:gd name="connsiteY26" fmla="*/ 433304 h 2183186"/>
                <a:gd name="connsiteX27" fmla="*/ 2483169 w 2483169"/>
                <a:gd name="connsiteY27" fmla="*/ 436521 h 2183186"/>
                <a:gd name="connsiteX28" fmla="*/ 2483169 w 2483169"/>
                <a:gd name="connsiteY28" fmla="*/ 444161 h 2183186"/>
                <a:gd name="connsiteX29" fmla="*/ 2483169 w 2483169"/>
                <a:gd name="connsiteY29" fmla="*/ 449970 h 2183186"/>
                <a:gd name="connsiteX30" fmla="*/ 2483169 w 2483169"/>
                <a:gd name="connsiteY30" fmla="*/ 459038 h 2183186"/>
                <a:gd name="connsiteX31" fmla="*/ 2483169 w 2483169"/>
                <a:gd name="connsiteY31" fmla="*/ 751537 h 2183186"/>
                <a:gd name="connsiteX32" fmla="*/ 2483169 w 2483169"/>
                <a:gd name="connsiteY32" fmla="*/ 769001 h 2183186"/>
                <a:gd name="connsiteX33" fmla="*/ 2416973 w 2483169"/>
                <a:gd name="connsiteY33" fmla="*/ 769001 h 2183186"/>
                <a:gd name="connsiteX34" fmla="*/ 2416973 w 2483169"/>
                <a:gd name="connsiteY34" fmla="*/ 695041 h 2183186"/>
                <a:gd name="connsiteX35" fmla="*/ 2416973 w 2483169"/>
                <a:gd name="connsiteY35" fmla="*/ 506362 h 2183186"/>
                <a:gd name="connsiteX36" fmla="*/ 66197 w 2483169"/>
                <a:gd name="connsiteY36" fmla="*/ 506362 h 2183186"/>
                <a:gd name="connsiteX37" fmla="*/ 66197 w 2483169"/>
                <a:gd name="connsiteY37" fmla="*/ 2015789 h 2183186"/>
                <a:gd name="connsiteX38" fmla="*/ 164146 w 2483169"/>
                <a:gd name="connsiteY38" fmla="*/ 2110128 h 2183186"/>
                <a:gd name="connsiteX39" fmla="*/ 543459 w 2483169"/>
                <a:gd name="connsiteY39" fmla="*/ 2110128 h 2183186"/>
                <a:gd name="connsiteX40" fmla="*/ 711437 w 2483169"/>
                <a:gd name="connsiteY40" fmla="*/ 2110128 h 2183186"/>
                <a:gd name="connsiteX41" fmla="*/ 711437 w 2483169"/>
                <a:gd name="connsiteY41" fmla="*/ 2183186 h 2183186"/>
                <a:gd name="connsiteX42" fmla="*/ 685516 w 2483169"/>
                <a:gd name="connsiteY42" fmla="*/ 2183186 h 2183186"/>
                <a:gd name="connsiteX43" fmla="*/ 103466 w 2483169"/>
                <a:gd name="connsiteY43" fmla="*/ 2183186 h 2183186"/>
                <a:gd name="connsiteX44" fmla="*/ 0 w 2483169"/>
                <a:gd name="connsiteY44" fmla="*/ 2080252 h 2183186"/>
                <a:gd name="connsiteX45" fmla="*/ 0 w 2483169"/>
                <a:gd name="connsiteY45" fmla="*/ 582931 h 2183186"/>
                <a:gd name="connsiteX46" fmla="*/ 0 w 2483169"/>
                <a:gd name="connsiteY46" fmla="*/ 449970 h 2183186"/>
                <a:gd name="connsiteX47" fmla="*/ 0 w 2483169"/>
                <a:gd name="connsiteY47" fmla="*/ 444537 h 2183186"/>
                <a:gd name="connsiteX48" fmla="*/ 0 w 2483169"/>
                <a:gd name="connsiteY48" fmla="*/ 433304 h 2183186"/>
                <a:gd name="connsiteX49" fmla="*/ 0 w 2483169"/>
                <a:gd name="connsiteY49" fmla="*/ 431634 h 2183186"/>
                <a:gd name="connsiteX50" fmla="*/ 0 w 2483169"/>
                <a:gd name="connsiteY50" fmla="*/ 102266 h 2183186"/>
                <a:gd name="connsiteX51" fmla="*/ 103466 w 2483169"/>
                <a:gd name="connsiteY51" fmla="*/ 0 h 21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483169" h="2183186">
                  <a:moveTo>
                    <a:pt x="461710" y="1573440"/>
                  </a:moveTo>
                  <a:lnTo>
                    <a:pt x="482289" y="1573440"/>
                  </a:lnTo>
                  <a:lnTo>
                    <a:pt x="667637" y="1780367"/>
                  </a:lnTo>
                  <a:lnTo>
                    <a:pt x="711437" y="1725333"/>
                  </a:lnTo>
                  <a:lnTo>
                    <a:pt x="711437" y="1937361"/>
                  </a:lnTo>
                  <a:lnTo>
                    <a:pt x="688215" y="1966534"/>
                  </a:lnTo>
                  <a:lnTo>
                    <a:pt x="420553" y="1697572"/>
                  </a:lnTo>
                  <a:lnTo>
                    <a:pt x="399974" y="1656235"/>
                  </a:lnTo>
                  <a:lnTo>
                    <a:pt x="399974" y="1635536"/>
                  </a:lnTo>
                  <a:close/>
                  <a:moveTo>
                    <a:pt x="461710" y="923484"/>
                  </a:moveTo>
                  <a:lnTo>
                    <a:pt x="482289" y="923484"/>
                  </a:lnTo>
                  <a:lnTo>
                    <a:pt x="667637" y="1130411"/>
                  </a:lnTo>
                  <a:lnTo>
                    <a:pt x="711437" y="1075377"/>
                  </a:lnTo>
                  <a:lnTo>
                    <a:pt x="711437" y="1286237"/>
                  </a:lnTo>
                  <a:lnTo>
                    <a:pt x="688215" y="1316578"/>
                  </a:lnTo>
                  <a:lnTo>
                    <a:pt x="420553" y="1026918"/>
                  </a:lnTo>
                  <a:lnTo>
                    <a:pt x="399974" y="1006279"/>
                  </a:lnTo>
                  <a:lnTo>
                    <a:pt x="399974" y="985580"/>
                  </a:lnTo>
                  <a:close/>
                  <a:moveTo>
                    <a:pt x="996965" y="716618"/>
                  </a:moveTo>
                  <a:lnTo>
                    <a:pt x="1017614" y="716618"/>
                  </a:lnTo>
                  <a:lnTo>
                    <a:pt x="1087120" y="769001"/>
                  </a:lnTo>
                  <a:lnTo>
                    <a:pt x="955275" y="769001"/>
                  </a:lnTo>
                  <a:close/>
                  <a:moveTo>
                    <a:pt x="103466" y="0"/>
                  </a:moveTo>
                  <a:cubicBezTo>
                    <a:pt x="103466" y="0"/>
                    <a:pt x="103466" y="0"/>
                    <a:pt x="2379704" y="0"/>
                  </a:cubicBezTo>
                  <a:cubicBezTo>
                    <a:pt x="2441783" y="0"/>
                    <a:pt x="2483169" y="40906"/>
                    <a:pt x="2483169" y="102266"/>
                  </a:cubicBezTo>
                  <a:cubicBezTo>
                    <a:pt x="2483169" y="102266"/>
                    <a:pt x="2483169" y="102266"/>
                    <a:pt x="2483169" y="388765"/>
                  </a:cubicBezTo>
                  <a:lnTo>
                    <a:pt x="2483169" y="433304"/>
                  </a:lnTo>
                  <a:lnTo>
                    <a:pt x="2483169" y="436521"/>
                  </a:lnTo>
                  <a:lnTo>
                    <a:pt x="2483169" y="444161"/>
                  </a:lnTo>
                  <a:lnTo>
                    <a:pt x="2483169" y="449970"/>
                  </a:lnTo>
                  <a:lnTo>
                    <a:pt x="2483169" y="459038"/>
                  </a:lnTo>
                  <a:cubicBezTo>
                    <a:pt x="2483169" y="492813"/>
                    <a:pt x="2483169" y="570918"/>
                    <a:pt x="2483169" y="751537"/>
                  </a:cubicBezTo>
                  <a:lnTo>
                    <a:pt x="2483169" y="769001"/>
                  </a:lnTo>
                  <a:lnTo>
                    <a:pt x="2416973" y="769001"/>
                  </a:lnTo>
                  <a:lnTo>
                    <a:pt x="2416973" y="695041"/>
                  </a:lnTo>
                  <a:cubicBezTo>
                    <a:pt x="2416973" y="506362"/>
                    <a:pt x="2416973" y="506362"/>
                    <a:pt x="2416973" y="506362"/>
                  </a:cubicBezTo>
                  <a:cubicBezTo>
                    <a:pt x="66197" y="506362"/>
                    <a:pt x="66197" y="506362"/>
                    <a:pt x="66197" y="506362"/>
                  </a:cubicBezTo>
                  <a:cubicBezTo>
                    <a:pt x="66197" y="2015789"/>
                    <a:pt x="66197" y="2015789"/>
                    <a:pt x="66197" y="2015789"/>
                  </a:cubicBezTo>
                  <a:cubicBezTo>
                    <a:pt x="66197" y="2072393"/>
                    <a:pt x="105377" y="2110128"/>
                    <a:pt x="164146" y="2110128"/>
                  </a:cubicBezTo>
                  <a:cubicBezTo>
                    <a:pt x="298826" y="2110128"/>
                    <a:pt x="425089" y="2110128"/>
                    <a:pt x="543459" y="2110128"/>
                  </a:cubicBezTo>
                  <a:lnTo>
                    <a:pt x="711437" y="2110128"/>
                  </a:lnTo>
                  <a:lnTo>
                    <a:pt x="711437" y="2183186"/>
                  </a:lnTo>
                  <a:lnTo>
                    <a:pt x="685516" y="2183186"/>
                  </a:lnTo>
                  <a:cubicBezTo>
                    <a:pt x="510255" y="2183186"/>
                    <a:pt x="316864" y="2183186"/>
                    <a:pt x="103466" y="2183186"/>
                  </a:cubicBezTo>
                  <a:cubicBezTo>
                    <a:pt x="41386" y="2183186"/>
                    <a:pt x="0" y="2142012"/>
                    <a:pt x="0" y="2080252"/>
                  </a:cubicBezTo>
                  <a:cubicBezTo>
                    <a:pt x="0" y="2080252"/>
                    <a:pt x="0" y="2080252"/>
                    <a:pt x="0" y="582931"/>
                  </a:cubicBezTo>
                  <a:lnTo>
                    <a:pt x="0" y="449970"/>
                  </a:lnTo>
                  <a:cubicBezTo>
                    <a:pt x="0" y="449970"/>
                    <a:pt x="0" y="449970"/>
                    <a:pt x="0" y="444537"/>
                  </a:cubicBezTo>
                  <a:lnTo>
                    <a:pt x="0" y="433304"/>
                  </a:lnTo>
                  <a:lnTo>
                    <a:pt x="0" y="431634"/>
                  </a:lnTo>
                  <a:cubicBezTo>
                    <a:pt x="0" y="401074"/>
                    <a:pt x="0" y="319581"/>
                    <a:pt x="0" y="102266"/>
                  </a:cubicBezTo>
                  <a:cubicBezTo>
                    <a:pt x="0" y="40906"/>
                    <a:pt x="41386" y="0"/>
                    <a:pt x="103466" y="0"/>
                  </a:cubicBez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grpSp>
      <p:grpSp>
        <p:nvGrpSpPr>
          <p:cNvPr id="104" name="Group 103">
            <a:extLst>
              <a:ext uri="{FF2B5EF4-FFF2-40B4-BE49-F238E27FC236}">
                <a16:creationId xmlns:a16="http://schemas.microsoft.com/office/drawing/2014/main" id="{BA5F62C0-5CE5-48C0-BF7F-6AE9DB568B36}"/>
              </a:ext>
            </a:extLst>
          </p:cNvPr>
          <p:cNvGrpSpPr/>
          <p:nvPr/>
        </p:nvGrpSpPr>
        <p:grpSpPr>
          <a:xfrm>
            <a:off x="10916063" y="2348982"/>
            <a:ext cx="281906" cy="326806"/>
            <a:chOff x="3874417" y="1300149"/>
            <a:chExt cx="4147792" cy="4808420"/>
          </a:xfrm>
        </p:grpSpPr>
        <p:sp>
          <p:nvSpPr>
            <p:cNvPr id="105" name="Freeform: Shape 104">
              <a:extLst>
                <a:ext uri="{FF2B5EF4-FFF2-40B4-BE49-F238E27FC236}">
                  <a16:creationId xmlns:a16="http://schemas.microsoft.com/office/drawing/2014/main" id="{67AF82D0-4190-4A23-A030-2F32E9CA6DDC}"/>
                </a:ext>
              </a:extLst>
            </p:cNvPr>
            <p:cNvSpPr/>
            <p:nvPr/>
          </p:nvSpPr>
          <p:spPr>
            <a:xfrm>
              <a:off x="3874417" y="1300149"/>
              <a:ext cx="2856322" cy="3686631"/>
            </a:xfrm>
            <a:custGeom>
              <a:avLst/>
              <a:gdLst>
                <a:gd name="connsiteX0" fmla="*/ 0 w 2856322"/>
                <a:gd name="connsiteY0" fmla="*/ 0 h 3686631"/>
                <a:gd name="connsiteX1" fmla="*/ 2856322 w 2856322"/>
                <a:gd name="connsiteY1" fmla="*/ 0 h 3686631"/>
                <a:gd name="connsiteX2" fmla="*/ 2856322 w 2856322"/>
                <a:gd name="connsiteY2" fmla="*/ 481518 h 3686631"/>
                <a:gd name="connsiteX3" fmla="*/ 2686639 w 2856322"/>
                <a:gd name="connsiteY3" fmla="*/ 481518 h 3686631"/>
                <a:gd name="connsiteX4" fmla="*/ 2686639 w 2856322"/>
                <a:gd name="connsiteY4" fmla="*/ 179859 h 3686631"/>
                <a:gd name="connsiteX5" fmla="*/ 169683 w 2856322"/>
                <a:gd name="connsiteY5" fmla="*/ 179859 h 3686631"/>
                <a:gd name="connsiteX6" fmla="*/ 169683 w 2856322"/>
                <a:gd name="connsiteY6" fmla="*/ 3506773 h 3686631"/>
                <a:gd name="connsiteX7" fmla="*/ 481602 w 2856322"/>
                <a:gd name="connsiteY7" fmla="*/ 3506773 h 3686631"/>
                <a:gd name="connsiteX8" fmla="*/ 481602 w 2856322"/>
                <a:gd name="connsiteY8" fmla="*/ 3686631 h 3686631"/>
                <a:gd name="connsiteX9" fmla="*/ 0 w 2856322"/>
                <a:gd name="connsiteY9"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322" h="3686631">
                  <a:moveTo>
                    <a:pt x="0" y="0"/>
                  </a:moveTo>
                  <a:lnTo>
                    <a:pt x="2856322" y="0"/>
                  </a:lnTo>
                  <a:lnTo>
                    <a:pt x="2856322" y="481518"/>
                  </a:lnTo>
                  <a:lnTo>
                    <a:pt x="2686639" y="481518"/>
                  </a:lnTo>
                  <a:lnTo>
                    <a:pt x="2686639" y="179859"/>
                  </a:lnTo>
                  <a:lnTo>
                    <a:pt x="169683" y="179859"/>
                  </a:lnTo>
                  <a:lnTo>
                    <a:pt x="169683" y="3506773"/>
                  </a:lnTo>
                  <a:lnTo>
                    <a:pt x="481602" y="3506773"/>
                  </a:lnTo>
                  <a:lnTo>
                    <a:pt x="481602"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Shape 105">
              <a:extLst>
                <a:ext uri="{FF2B5EF4-FFF2-40B4-BE49-F238E27FC236}">
                  <a16:creationId xmlns:a16="http://schemas.microsoft.com/office/drawing/2014/main" id="{E6CC3B97-4202-4033-9B72-8ACC5C7780E2}"/>
                </a:ext>
              </a:extLst>
            </p:cNvPr>
            <p:cNvSpPr/>
            <p:nvPr/>
          </p:nvSpPr>
          <p:spPr>
            <a:xfrm>
              <a:off x="4430598" y="1865757"/>
              <a:ext cx="2856322" cy="3686631"/>
            </a:xfrm>
            <a:custGeom>
              <a:avLst/>
              <a:gdLst>
                <a:gd name="connsiteX0" fmla="*/ 0 w 2856322"/>
                <a:gd name="connsiteY0" fmla="*/ 0 h 3686631"/>
                <a:gd name="connsiteX1" fmla="*/ 2856322 w 2856322"/>
                <a:gd name="connsiteY1" fmla="*/ 0 h 3686631"/>
                <a:gd name="connsiteX2" fmla="*/ 2856322 w 2856322"/>
                <a:gd name="connsiteY2" fmla="*/ 481020 h 3686631"/>
                <a:gd name="connsiteX3" fmla="*/ 2686639 w 2856322"/>
                <a:gd name="connsiteY3" fmla="*/ 481020 h 3686631"/>
                <a:gd name="connsiteX4" fmla="*/ 2686639 w 2856322"/>
                <a:gd name="connsiteY4" fmla="*/ 179859 h 3686631"/>
                <a:gd name="connsiteX5" fmla="*/ 169683 w 2856322"/>
                <a:gd name="connsiteY5" fmla="*/ 179859 h 3686631"/>
                <a:gd name="connsiteX6" fmla="*/ 169683 w 2856322"/>
                <a:gd name="connsiteY6" fmla="*/ 3506773 h 3686631"/>
                <a:gd name="connsiteX7" fmla="*/ 488520 w 2856322"/>
                <a:gd name="connsiteY7" fmla="*/ 3506773 h 3686631"/>
                <a:gd name="connsiteX8" fmla="*/ 488520 w 2856322"/>
                <a:gd name="connsiteY8" fmla="*/ 3686631 h 3686631"/>
                <a:gd name="connsiteX9" fmla="*/ 0 w 2856322"/>
                <a:gd name="connsiteY9"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6322" h="3686631">
                  <a:moveTo>
                    <a:pt x="0" y="0"/>
                  </a:moveTo>
                  <a:lnTo>
                    <a:pt x="2856322" y="0"/>
                  </a:lnTo>
                  <a:lnTo>
                    <a:pt x="2856322" y="481020"/>
                  </a:lnTo>
                  <a:lnTo>
                    <a:pt x="2686639" y="481020"/>
                  </a:lnTo>
                  <a:lnTo>
                    <a:pt x="2686639" y="179859"/>
                  </a:lnTo>
                  <a:lnTo>
                    <a:pt x="169683" y="179859"/>
                  </a:lnTo>
                  <a:lnTo>
                    <a:pt x="169683" y="3506773"/>
                  </a:lnTo>
                  <a:lnTo>
                    <a:pt x="488520" y="3506773"/>
                  </a:lnTo>
                  <a:lnTo>
                    <a:pt x="488520"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38D2D572-7270-4ADC-BC4E-4B6B17D82D8B}"/>
                </a:ext>
              </a:extLst>
            </p:cNvPr>
            <p:cNvSpPr/>
            <p:nvPr/>
          </p:nvSpPr>
          <p:spPr>
            <a:xfrm>
              <a:off x="4986778" y="2421938"/>
              <a:ext cx="3035431" cy="3686631"/>
            </a:xfrm>
            <a:custGeom>
              <a:avLst/>
              <a:gdLst>
                <a:gd name="connsiteX0" fmla="*/ 554013 w 3035431"/>
                <a:gd name="connsiteY0" fmla="*/ 2431873 h 3686631"/>
                <a:gd name="connsiteX1" fmla="*/ 1788549 w 3035431"/>
                <a:gd name="connsiteY1" fmla="*/ 2431873 h 3686631"/>
                <a:gd name="connsiteX2" fmla="*/ 1857081 w 3035431"/>
                <a:gd name="connsiteY2" fmla="*/ 2500405 h 3686631"/>
                <a:gd name="connsiteX3" fmla="*/ 1788549 w 3035431"/>
                <a:gd name="connsiteY3" fmla="*/ 2568937 h 3686631"/>
                <a:gd name="connsiteX4" fmla="*/ 554013 w 3035431"/>
                <a:gd name="connsiteY4" fmla="*/ 2568937 h 3686631"/>
                <a:gd name="connsiteX5" fmla="*/ 485481 w 3035431"/>
                <a:gd name="connsiteY5" fmla="*/ 2500405 h 3686631"/>
                <a:gd name="connsiteX6" fmla="*/ 554013 w 3035431"/>
                <a:gd name="connsiteY6" fmla="*/ 2431873 h 3686631"/>
                <a:gd name="connsiteX7" fmla="*/ 554013 w 3035431"/>
                <a:gd name="connsiteY7" fmla="*/ 1890451 h 3686631"/>
                <a:gd name="connsiteX8" fmla="*/ 2481417 w 3035431"/>
                <a:gd name="connsiteY8" fmla="*/ 1890451 h 3686631"/>
                <a:gd name="connsiteX9" fmla="*/ 2549949 w 3035431"/>
                <a:gd name="connsiteY9" fmla="*/ 1958983 h 3686631"/>
                <a:gd name="connsiteX10" fmla="*/ 2481417 w 3035431"/>
                <a:gd name="connsiteY10" fmla="*/ 2027515 h 3686631"/>
                <a:gd name="connsiteX11" fmla="*/ 554013 w 3035431"/>
                <a:gd name="connsiteY11" fmla="*/ 2027515 h 3686631"/>
                <a:gd name="connsiteX12" fmla="*/ 485481 w 3035431"/>
                <a:gd name="connsiteY12" fmla="*/ 1958983 h 3686631"/>
                <a:gd name="connsiteX13" fmla="*/ 554013 w 3035431"/>
                <a:gd name="connsiteY13" fmla="*/ 1890451 h 3686631"/>
                <a:gd name="connsiteX14" fmla="*/ 554013 w 3035431"/>
                <a:gd name="connsiteY14" fmla="*/ 1334269 h 3686631"/>
                <a:gd name="connsiteX15" fmla="*/ 2481417 w 3035431"/>
                <a:gd name="connsiteY15" fmla="*/ 1334269 h 3686631"/>
                <a:gd name="connsiteX16" fmla="*/ 2549949 w 3035431"/>
                <a:gd name="connsiteY16" fmla="*/ 1402801 h 3686631"/>
                <a:gd name="connsiteX17" fmla="*/ 2481417 w 3035431"/>
                <a:gd name="connsiteY17" fmla="*/ 1471333 h 3686631"/>
                <a:gd name="connsiteX18" fmla="*/ 554013 w 3035431"/>
                <a:gd name="connsiteY18" fmla="*/ 1471333 h 3686631"/>
                <a:gd name="connsiteX19" fmla="*/ 485481 w 3035431"/>
                <a:gd name="connsiteY19" fmla="*/ 1402801 h 3686631"/>
                <a:gd name="connsiteX20" fmla="*/ 554013 w 3035431"/>
                <a:gd name="connsiteY20" fmla="*/ 1334269 h 3686631"/>
                <a:gd name="connsiteX21" fmla="*/ 180323 w 3035431"/>
                <a:gd name="connsiteY21" fmla="*/ 179859 h 3686631"/>
                <a:gd name="connsiteX22" fmla="*/ 180323 w 3035431"/>
                <a:gd name="connsiteY22" fmla="*/ 3506773 h 3686631"/>
                <a:gd name="connsiteX23" fmla="*/ 2855108 w 3035431"/>
                <a:gd name="connsiteY23" fmla="*/ 3506773 h 3686631"/>
                <a:gd name="connsiteX24" fmla="*/ 2855108 w 3035431"/>
                <a:gd name="connsiteY24" fmla="*/ 584021 h 3686631"/>
                <a:gd name="connsiteX25" fmla="*/ 2404303 w 3035431"/>
                <a:gd name="connsiteY25" fmla="*/ 584021 h 3686631"/>
                <a:gd name="connsiteX26" fmla="*/ 2404303 w 3035431"/>
                <a:gd name="connsiteY26" fmla="*/ 179859 h 3686631"/>
                <a:gd name="connsiteX27" fmla="*/ 0 w 3035431"/>
                <a:gd name="connsiteY27" fmla="*/ 0 h 3686631"/>
                <a:gd name="connsiteX28" fmla="*/ 2404303 w 3035431"/>
                <a:gd name="connsiteY28" fmla="*/ 0 h 3686631"/>
                <a:gd name="connsiteX29" fmla="*/ 2477609 w 3035431"/>
                <a:gd name="connsiteY29" fmla="*/ 0 h 3686631"/>
                <a:gd name="connsiteX30" fmla="*/ 3035431 w 3035431"/>
                <a:gd name="connsiteY30" fmla="*/ 535591 h 3686631"/>
                <a:gd name="connsiteX31" fmla="*/ 3035431 w 3035431"/>
                <a:gd name="connsiteY31" fmla="*/ 584021 h 3686631"/>
                <a:gd name="connsiteX32" fmla="*/ 3035431 w 3035431"/>
                <a:gd name="connsiteY32" fmla="*/ 3686631 h 3686631"/>
                <a:gd name="connsiteX33" fmla="*/ 0 w 3035431"/>
                <a:gd name="connsiteY33" fmla="*/ 3686631 h 3686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035431" h="3686631">
                  <a:moveTo>
                    <a:pt x="554013" y="2431873"/>
                  </a:moveTo>
                  <a:lnTo>
                    <a:pt x="1788549" y="2431873"/>
                  </a:lnTo>
                  <a:cubicBezTo>
                    <a:pt x="1826398" y="2431873"/>
                    <a:pt x="1857081" y="2462556"/>
                    <a:pt x="1857081" y="2500405"/>
                  </a:cubicBezTo>
                  <a:cubicBezTo>
                    <a:pt x="1857081" y="2538254"/>
                    <a:pt x="1826398" y="2568937"/>
                    <a:pt x="1788549" y="2568937"/>
                  </a:cubicBezTo>
                  <a:lnTo>
                    <a:pt x="554013" y="2568937"/>
                  </a:lnTo>
                  <a:cubicBezTo>
                    <a:pt x="516164" y="2568937"/>
                    <a:pt x="485481" y="2538254"/>
                    <a:pt x="485481" y="2500405"/>
                  </a:cubicBezTo>
                  <a:cubicBezTo>
                    <a:pt x="485481" y="2462556"/>
                    <a:pt x="516164" y="2431873"/>
                    <a:pt x="554013" y="2431873"/>
                  </a:cubicBezTo>
                  <a:close/>
                  <a:moveTo>
                    <a:pt x="554013" y="1890451"/>
                  </a:moveTo>
                  <a:lnTo>
                    <a:pt x="2481417" y="1890451"/>
                  </a:lnTo>
                  <a:cubicBezTo>
                    <a:pt x="2519266" y="1890451"/>
                    <a:pt x="2549949" y="1921134"/>
                    <a:pt x="2549949" y="1958983"/>
                  </a:cubicBezTo>
                  <a:cubicBezTo>
                    <a:pt x="2549949" y="1996832"/>
                    <a:pt x="2519266" y="2027515"/>
                    <a:pt x="2481417" y="2027515"/>
                  </a:cubicBezTo>
                  <a:lnTo>
                    <a:pt x="554013" y="2027515"/>
                  </a:lnTo>
                  <a:cubicBezTo>
                    <a:pt x="516164" y="2027515"/>
                    <a:pt x="485481" y="1996832"/>
                    <a:pt x="485481" y="1958983"/>
                  </a:cubicBezTo>
                  <a:cubicBezTo>
                    <a:pt x="485481" y="1921134"/>
                    <a:pt x="516164" y="1890451"/>
                    <a:pt x="554013" y="1890451"/>
                  </a:cubicBezTo>
                  <a:close/>
                  <a:moveTo>
                    <a:pt x="554013" y="1334269"/>
                  </a:moveTo>
                  <a:lnTo>
                    <a:pt x="2481417" y="1334269"/>
                  </a:lnTo>
                  <a:cubicBezTo>
                    <a:pt x="2519266" y="1334269"/>
                    <a:pt x="2549949" y="1364952"/>
                    <a:pt x="2549949" y="1402801"/>
                  </a:cubicBezTo>
                  <a:cubicBezTo>
                    <a:pt x="2549949" y="1440650"/>
                    <a:pt x="2519266" y="1471333"/>
                    <a:pt x="2481417" y="1471333"/>
                  </a:cubicBezTo>
                  <a:lnTo>
                    <a:pt x="554013" y="1471333"/>
                  </a:lnTo>
                  <a:cubicBezTo>
                    <a:pt x="516164" y="1471333"/>
                    <a:pt x="485481" y="1440650"/>
                    <a:pt x="485481" y="1402801"/>
                  </a:cubicBezTo>
                  <a:cubicBezTo>
                    <a:pt x="485481" y="1364952"/>
                    <a:pt x="516164" y="1334269"/>
                    <a:pt x="554013" y="1334269"/>
                  </a:cubicBezTo>
                  <a:close/>
                  <a:moveTo>
                    <a:pt x="180323" y="179859"/>
                  </a:moveTo>
                  <a:lnTo>
                    <a:pt x="180323" y="3506773"/>
                  </a:lnTo>
                  <a:lnTo>
                    <a:pt x="2855108" y="3506773"/>
                  </a:lnTo>
                  <a:lnTo>
                    <a:pt x="2855108" y="584021"/>
                  </a:lnTo>
                  <a:lnTo>
                    <a:pt x="2404303" y="584021"/>
                  </a:lnTo>
                  <a:lnTo>
                    <a:pt x="2404303" y="179859"/>
                  </a:lnTo>
                  <a:close/>
                  <a:moveTo>
                    <a:pt x="0" y="0"/>
                  </a:moveTo>
                  <a:lnTo>
                    <a:pt x="2404303" y="0"/>
                  </a:lnTo>
                  <a:lnTo>
                    <a:pt x="2477609" y="0"/>
                  </a:lnTo>
                  <a:lnTo>
                    <a:pt x="3035431" y="535591"/>
                  </a:lnTo>
                  <a:lnTo>
                    <a:pt x="3035431" y="584021"/>
                  </a:lnTo>
                  <a:lnTo>
                    <a:pt x="3035431" y="3686631"/>
                  </a:lnTo>
                  <a:lnTo>
                    <a:pt x="0" y="3686631"/>
                  </a:ln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3" name="Group 142">
            <a:extLst>
              <a:ext uri="{FF2B5EF4-FFF2-40B4-BE49-F238E27FC236}">
                <a16:creationId xmlns:a16="http://schemas.microsoft.com/office/drawing/2014/main" id="{0DA6DD56-96E8-4E29-A5CE-403DC9DABDD7}"/>
              </a:ext>
            </a:extLst>
          </p:cNvPr>
          <p:cNvGrpSpPr/>
          <p:nvPr/>
        </p:nvGrpSpPr>
        <p:grpSpPr>
          <a:xfrm>
            <a:off x="4521426" y="2178570"/>
            <a:ext cx="844268" cy="781817"/>
            <a:chOff x="10865226" y="409431"/>
            <a:chExt cx="844268" cy="781817"/>
          </a:xfrm>
        </p:grpSpPr>
        <p:sp>
          <p:nvSpPr>
            <p:cNvPr id="208" name="TextBox 207">
              <a:extLst>
                <a:ext uri="{FF2B5EF4-FFF2-40B4-BE49-F238E27FC236}">
                  <a16:creationId xmlns:a16="http://schemas.microsoft.com/office/drawing/2014/main" id="{72C704A4-038A-4CBB-AF07-241858DCEEFD}"/>
                </a:ext>
              </a:extLst>
            </p:cNvPr>
            <p:cNvSpPr txBox="1"/>
            <p:nvPr/>
          </p:nvSpPr>
          <p:spPr>
            <a:xfrm>
              <a:off x="10865226" y="770111"/>
              <a:ext cx="844268"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Backup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&amp; restore</a:t>
              </a:r>
            </a:p>
          </p:txBody>
        </p:sp>
        <p:sp>
          <p:nvSpPr>
            <p:cNvPr id="209" name="Freeform 149">
              <a:extLst>
                <a:ext uri="{FF2B5EF4-FFF2-40B4-BE49-F238E27FC236}">
                  <a16:creationId xmlns:a16="http://schemas.microsoft.com/office/drawing/2014/main" id="{A691733A-1BBB-4C9B-B35D-C417AD30E50F}"/>
                </a:ext>
              </a:extLst>
            </p:cNvPr>
            <p:cNvSpPr>
              <a:spLocks noChangeAspect="1" noEditPoints="1"/>
            </p:cNvSpPr>
            <p:nvPr/>
          </p:nvSpPr>
          <p:spPr bwMode="auto">
            <a:xfrm>
              <a:off x="11153505" y="409431"/>
              <a:ext cx="267710" cy="323571"/>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44" name="Group 143">
            <a:extLst>
              <a:ext uri="{FF2B5EF4-FFF2-40B4-BE49-F238E27FC236}">
                <a16:creationId xmlns:a16="http://schemas.microsoft.com/office/drawing/2014/main" id="{4255854E-36B5-4D68-9548-F6E38BEA1EF2}"/>
              </a:ext>
            </a:extLst>
          </p:cNvPr>
          <p:cNvGrpSpPr/>
          <p:nvPr/>
        </p:nvGrpSpPr>
        <p:grpSpPr>
          <a:xfrm>
            <a:off x="3296491" y="2195261"/>
            <a:ext cx="924712" cy="765126"/>
            <a:chOff x="9869169" y="426122"/>
            <a:chExt cx="924712" cy="765126"/>
          </a:xfrm>
        </p:grpSpPr>
        <p:sp>
          <p:nvSpPr>
            <p:cNvPr id="193" name="TextBox 192">
              <a:extLst>
                <a:ext uri="{FF2B5EF4-FFF2-40B4-BE49-F238E27FC236}">
                  <a16:creationId xmlns:a16="http://schemas.microsoft.com/office/drawing/2014/main" id="{E0FA658A-C0B5-4D9E-AF4E-88025ED03641}"/>
                </a:ext>
              </a:extLst>
            </p:cNvPr>
            <p:cNvSpPr txBox="1"/>
            <p:nvPr/>
          </p:nvSpPr>
          <p:spPr>
            <a:xfrm>
              <a:off x="9869169" y="770111"/>
              <a:ext cx="924712"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High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availability</a:t>
              </a:r>
            </a:p>
          </p:txBody>
        </p:sp>
        <p:grpSp>
          <p:nvGrpSpPr>
            <p:cNvPr id="194" name="Group 538">
              <a:extLst>
                <a:ext uri="{FF2B5EF4-FFF2-40B4-BE49-F238E27FC236}">
                  <a16:creationId xmlns:a16="http://schemas.microsoft.com/office/drawing/2014/main" id="{7D7A3DD6-2062-49C0-8640-28C3F6E71518}"/>
                </a:ext>
              </a:extLst>
            </p:cNvPr>
            <p:cNvGrpSpPr>
              <a:grpSpLocks noChangeAspect="1"/>
            </p:cNvGrpSpPr>
            <p:nvPr/>
          </p:nvGrpSpPr>
          <p:grpSpPr bwMode="auto">
            <a:xfrm>
              <a:off x="10198980" y="426122"/>
              <a:ext cx="265090" cy="290188"/>
              <a:chOff x="6703" y="2838"/>
              <a:chExt cx="169" cy="185"/>
            </a:xfrm>
          </p:grpSpPr>
          <p:sp>
            <p:nvSpPr>
              <p:cNvPr id="195" name="Line 539">
                <a:extLst>
                  <a:ext uri="{FF2B5EF4-FFF2-40B4-BE49-F238E27FC236}">
                    <a16:creationId xmlns:a16="http://schemas.microsoft.com/office/drawing/2014/main" id="{1A4D3937-C11D-4CDC-A0D3-A48848FB504E}"/>
                  </a:ext>
                </a:extLst>
              </p:cNvPr>
              <p:cNvSpPr>
                <a:spLocks noChangeShapeType="1"/>
              </p:cNvSpPr>
              <p:nvPr/>
            </p:nvSpPr>
            <p:spPr bwMode="auto">
              <a:xfrm>
                <a:off x="6803"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96" name="Line 540">
                <a:extLst>
                  <a:ext uri="{FF2B5EF4-FFF2-40B4-BE49-F238E27FC236}">
                    <a16:creationId xmlns:a16="http://schemas.microsoft.com/office/drawing/2014/main" id="{67E4661E-9631-4B6B-860A-4EC9EC225FD9}"/>
                  </a:ext>
                </a:extLst>
              </p:cNvPr>
              <p:cNvSpPr>
                <a:spLocks noChangeShapeType="1"/>
              </p:cNvSpPr>
              <p:nvPr/>
            </p:nvSpPr>
            <p:spPr bwMode="auto">
              <a:xfrm>
                <a:off x="6768"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97" name="Line 541">
                <a:extLst>
                  <a:ext uri="{FF2B5EF4-FFF2-40B4-BE49-F238E27FC236}">
                    <a16:creationId xmlns:a16="http://schemas.microsoft.com/office/drawing/2014/main" id="{CE277EA1-45B4-4D1D-937A-F764FC29C2E6}"/>
                  </a:ext>
                </a:extLst>
              </p:cNvPr>
              <p:cNvSpPr>
                <a:spLocks noChangeShapeType="1"/>
              </p:cNvSpPr>
              <p:nvPr/>
            </p:nvSpPr>
            <p:spPr bwMode="auto">
              <a:xfrm flipH="1">
                <a:off x="6768" y="2967"/>
                <a:ext cx="4" cy="10"/>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98" name="Line 542">
                <a:extLst>
                  <a:ext uri="{FF2B5EF4-FFF2-40B4-BE49-F238E27FC236}">
                    <a16:creationId xmlns:a16="http://schemas.microsoft.com/office/drawing/2014/main" id="{3C8D7242-0452-4B76-8B18-6FF764489597}"/>
                  </a:ext>
                </a:extLst>
              </p:cNvPr>
              <p:cNvSpPr>
                <a:spLocks noChangeShapeType="1"/>
              </p:cNvSpPr>
              <p:nvPr/>
            </p:nvSpPr>
            <p:spPr bwMode="auto">
              <a:xfrm flipH="1">
                <a:off x="6803" y="2884"/>
                <a:ext cx="4" cy="12"/>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99" name="Line 543">
                <a:extLst>
                  <a:ext uri="{FF2B5EF4-FFF2-40B4-BE49-F238E27FC236}">
                    <a16:creationId xmlns:a16="http://schemas.microsoft.com/office/drawing/2014/main" id="{D2D62372-4027-46A1-A545-0C18AC8332CF}"/>
                  </a:ext>
                </a:extLst>
              </p:cNvPr>
              <p:cNvSpPr>
                <a:spLocks noChangeShapeType="1"/>
              </p:cNvSpPr>
              <p:nvPr/>
            </p:nvSpPr>
            <p:spPr bwMode="auto">
              <a:xfrm>
                <a:off x="6824"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0" name="Line 544">
                <a:extLst>
                  <a:ext uri="{FF2B5EF4-FFF2-40B4-BE49-F238E27FC236}">
                    <a16:creationId xmlns:a16="http://schemas.microsoft.com/office/drawing/2014/main" id="{4168304D-1D7A-4B54-B877-5C9CAAC0C747}"/>
                  </a:ext>
                </a:extLst>
              </p:cNvPr>
              <p:cNvSpPr>
                <a:spLocks noChangeShapeType="1"/>
              </p:cNvSpPr>
              <p:nvPr/>
            </p:nvSpPr>
            <p:spPr bwMode="auto">
              <a:xfrm>
                <a:off x="6741"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1" name="Line 545">
                <a:extLst>
                  <a:ext uri="{FF2B5EF4-FFF2-40B4-BE49-F238E27FC236}">
                    <a16:creationId xmlns:a16="http://schemas.microsoft.com/office/drawing/2014/main" id="{2E6A2DCB-22F5-433A-B1B5-600B40B14AF9}"/>
                  </a:ext>
                </a:extLst>
              </p:cNvPr>
              <p:cNvSpPr>
                <a:spLocks noChangeShapeType="1"/>
              </p:cNvSpPr>
              <p:nvPr/>
            </p:nvSpPr>
            <p:spPr bwMode="auto">
              <a:xfrm flipV="1">
                <a:off x="6824" y="2911"/>
                <a:ext cx="10" cy="6"/>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2" name="Line 546">
                <a:extLst>
                  <a:ext uri="{FF2B5EF4-FFF2-40B4-BE49-F238E27FC236}">
                    <a16:creationId xmlns:a16="http://schemas.microsoft.com/office/drawing/2014/main" id="{AA8679AA-E38B-4A3A-BCBD-44612F81AD96}"/>
                  </a:ext>
                </a:extLst>
              </p:cNvPr>
              <p:cNvSpPr>
                <a:spLocks noChangeShapeType="1"/>
              </p:cNvSpPr>
              <p:nvPr/>
            </p:nvSpPr>
            <p:spPr bwMode="auto">
              <a:xfrm flipV="1">
                <a:off x="6741" y="2946"/>
                <a:ext cx="10" cy="4"/>
              </a:xfrm>
              <a:prstGeom prst="lin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3" name="Oval 547">
                <a:extLst>
                  <a:ext uri="{FF2B5EF4-FFF2-40B4-BE49-F238E27FC236}">
                    <a16:creationId xmlns:a16="http://schemas.microsoft.com/office/drawing/2014/main" id="{6E508944-61B3-48C3-802A-90198112E072}"/>
                  </a:ext>
                </a:extLst>
              </p:cNvPr>
              <p:cNvSpPr>
                <a:spLocks noChangeArrowheads="1"/>
              </p:cNvSpPr>
              <p:nvPr/>
            </p:nvSpPr>
            <p:spPr bwMode="auto">
              <a:xfrm>
                <a:off x="6753" y="2896"/>
                <a:ext cx="69" cy="71"/>
              </a:xfrm>
              <a:prstGeom prst="ellipse">
                <a:avLst/>
              </a:pr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4" name="Freeform 548">
                <a:extLst>
                  <a:ext uri="{FF2B5EF4-FFF2-40B4-BE49-F238E27FC236}">
                    <a16:creationId xmlns:a16="http://schemas.microsoft.com/office/drawing/2014/main" id="{D1ADA19B-0807-47B5-A36E-D5F23FDF515F}"/>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5" name="Freeform 549">
                <a:extLst>
                  <a:ext uri="{FF2B5EF4-FFF2-40B4-BE49-F238E27FC236}">
                    <a16:creationId xmlns:a16="http://schemas.microsoft.com/office/drawing/2014/main" id="{EDEADEFA-F2E0-4624-A157-2D9FC7BCF31F}"/>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6" name="Freeform 550">
                <a:extLst>
                  <a:ext uri="{FF2B5EF4-FFF2-40B4-BE49-F238E27FC236}">
                    <a16:creationId xmlns:a16="http://schemas.microsoft.com/office/drawing/2014/main" id="{7E40C70B-F3FB-4DE2-B6E7-8CC90326E5C6}"/>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207" name="Freeform 551">
                <a:extLst>
                  <a:ext uri="{FF2B5EF4-FFF2-40B4-BE49-F238E27FC236}">
                    <a16:creationId xmlns:a16="http://schemas.microsoft.com/office/drawing/2014/main" id="{4100566F-9C2F-440C-B7D6-CD12CDCBAFB5}"/>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noFill/>
              <a:ln w="19050" cap="flat">
                <a:solidFill>
                  <a:srgbClr val="0078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sp>
        <p:nvSpPr>
          <p:cNvPr id="189" name="TextBox 188">
            <a:extLst>
              <a:ext uri="{FF2B5EF4-FFF2-40B4-BE49-F238E27FC236}">
                <a16:creationId xmlns:a16="http://schemas.microsoft.com/office/drawing/2014/main" id="{9929E038-5B3D-492F-87D6-2F168C960EF3}"/>
              </a:ext>
            </a:extLst>
          </p:cNvPr>
          <p:cNvSpPr txBox="1"/>
          <p:nvPr/>
        </p:nvSpPr>
        <p:spPr>
          <a:xfrm>
            <a:off x="3296491" y="3626729"/>
            <a:ext cx="908356" cy="421137"/>
          </a:xfrm>
          <a:prstGeom prst="rect">
            <a:avLst/>
          </a:prstGeom>
          <a:noFill/>
        </p:spPr>
        <p:txBody>
          <a:bodyPr wrap="square" lIns="87880" tIns="43940" rIns="87880" bIns="43940" rtlCol="0" anchor="b">
            <a:spAutoFit/>
          </a:bodyPr>
          <a:lstStyle/>
          <a:p>
            <a:pPr algn="ctr" defTabSz="878559">
              <a:lnSpc>
                <a:spcPct val="90000"/>
              </a:lnSpc>
              <a:spcAft>
                <a:spcPts val="576"/>
              </a:spcAft>
              <a:tabLst>
                <a:tab pos="860864" algn="l"/>
              </a:tabLst>
              <a:defRPr/>
            </a:pPr>
            <a:r>
              <a:rPr lang="en-US" sz="1200" kern="0" dirty="0">
                <a:solidFill>
                  <a:srgbClr val="797979"/>
                </a:solidFill>
                <a:latin typeface="Segoe UI" panose="020B0502040204020203" pitchFamily="34" charset="0"/>
                <a:cs typeface="Segoe UI" panose="020B0502040204020203" pitchFamily="34" charset="0"/>
              </a:rPr>
              <a:t>Express routes</a:t>
            </a:r>
          </a:p>
        </p:txBody>
      </p:sp>
      <p:sp>
        <p:nvSpPr>
          <p:cNvPr id="166" name="TextBox 165">
            <a:extLst>
              <a:ext uri="{FF2B5EF4-FFF2-40B4-BE49-F238E27FC236}">
                <a16:creationId xmlns:a16="http://schemas.microsoft.com/office/drawing/2014/main" id="{22CB6AFE-306F-4DBB-BDD1-9F31D7724172}"/>
              </a:ext>
            </a:extLst>
          </p:cNvPr>
          <p:cNvSpPr txBox="1"/>
          <p:nvPr/>
        </p:nvSpPr>
        <p:spPr>
          <a:xfrm>
            <a:off x="4389093" y="3626729"/>
            <a:ext cx="1108935" cy="421137"/>
          </a:xfrm>
          <a:prstGeom prst="rect">
            <a:avLst/>
          </a:prstGeom>
          <a:noFill/>
        </p:spPr>
        <p:txBody>
          <a:bodyPr wrap="square" lIns="87880" tIns="43940" rIns="87880" bIns="43940"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78559">
              <a:spcAft>
                <a:spcPts val="576"/>
              </a:spcAft>
              <a:tabLst>
                <a:tab pos="860864" algn="l"/>
              </a:tabLst>
              <a:defRPr/>
            </a:pPr>
            <a:r>
              <a:rPr lang="en-US" sz="1200" dirty="0">
                <a:solidFill>
                  <a:srgbClr val="797979"/>
                </a:solidFill>
                <a:latin typeface="Segoe UI" panose="020B0502040204020203" pitchFamily="34" charset="0"/>
                <a:cs typeface="Segoe UI" panose="020B0502040204020203" pitchFamily="34" charset="0"/>
              </a:rPr>
              <a:t>VNET integration</a:t>
            </a:r>
          </a:p>
        </p:txBody>
      </p:sp>
      <p:sp>
        <p:nvSpPr>
          <p:cNvPr id="162" name="TextBox 161">
            <a:extLst>
              <a:ext uri="{FF2B5EF4-FFF2-40B4-BE49-F238E27FC236}">
                <a16:creationId xmlns:a16="http://schemas.microsoft.com/office/drawing/2014/main" id="{B98B172D-BEBF-461D-95C3-87BFC1C70E95}"/>
              </a:ext>
            </a:extLst>
          </p:cNvPr>
          <p:cNvSpPr txBox="1"/>
          <p:nvPr/>
        </p:nvSpPr>
        <p:spPr>
          <a:xfrm>
            <a:off x="3179738" y="4665344"/>
            <a:ext cx="1246660" cy="421137"/>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API Management</a:t>
            </a:r>
          </a:p>
        </p:txBody>
      </p:sp>
      <p:sp>
        <p:nvSpPr>
          <p:cNvPr id="160" name="TextBox 159">
            <a:extLst>
              <a:ext uri="{FF2B5EF4-FFF2-40B4-BE49-F238E27FC236}">
                <a16:creationId xmlns:a16="http://schemas.microsoft.com/office/drawing/2014/main" id="{A48D0203-EADC-4B3D-95DD-62A87A7B6D58}"/>
              </a:ext>
            </a:extLst>
          </p:cNvPr>
          <p:cNvSpPr txBox="1"/>
          <p:nvPr/>
        </p:nvSpPr>
        <p:spPr>
          <a:xfrm>
            <a:off x="4503964" y="4665344"/>
            <a:ext cx="879192"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Logic App</a:t>
            </a:r>
          </a:p>
        </p:txBody>
      </p:sp>
      <p:sp>
        <p:nvSpPr>
          <p:cNvPr id="149" name="TextBox 148">
            <a:extLst>
              <a:ext uri="{FF2B5EF4-FFF2-40B4-BE49-F238E27FC236}">
                <a16:creationId xmlns:a16="http://schemas.microsoft.com/office/drawing/2014/main" id="{25C28B9C-5B8D-45B3-B9BE-634CCD6B0392}"/>
              </a:ext>
            </a:extLst>
          </p:cNvPr>
          <p:cNvSpPr txBox="1"/>
          <p:nvPr/>
        </p:nvSpPr>
        <p:spPr>
          <a:xfrm>
            <a:off x="4329283" y="5722899"/>
            <a:ext cx="1228556"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Corporate AAD</a:t>
            </a:r>
          </a:p>
        </p:txBody>
      </p:sp>
      <p:sp>
        <p:nvSpPr>
          <p:cNvPr id="153" name="Freeform: Shape 152">
            <a:extLst>
              <a:ext uri="{FF2B5EF4-FFF2-40B4-BE49-F238E27FC236}">
                <a16:creationId xmlns:a16="http://schemas.microsoft.com/office/drawing/2014/main" id="{D94D599D-CDA8-4869-A304-73B9E1B07B8F}"/>
              </a:ext>
            </a:extLst>
          </p:cNvPr>
          <p:cNvSpPr/>
          <p:nvPr/>
        </p:nvSpPr>
        <p:spPr>
          <a:xfrm>
            <a:off x="4774561" y="5365453"/>
            <a:ext cx="337999" cy="341434"/>
          </a:xfrm>
          <a:custGeom>
            <a:avLst/>
            <a:gdLst>
              <a:gd name="connsiteX0" fmla="*/ 3235617 w 6930288"/>
              <a:gd name="connsiteY0" fmla="*/ 2621555 h 7000716"/>
              <a:gd name="connsiteX1" fmla="*/ 3305956 w 6930288"/>
              <a:gd name="connsiteY1" fmla="*/ 2703189 h 7000716"/>
              <a:gd name="connsiteX2" fmla="*/ 3365189 w 6930288"/>
              <a:gd name="connsiteY2" fmla="*/ 2784822 h 7000716"/>
              <a:gd name="connsiteX3" fmla="*/ 3365189 w 6930288"/>
              <a:gd name="connsiteY3" fmla="*/ 3842350 h 7000716"/>
              <a:gd name="connsiteX4" fmla="*/ 3335573 w 6930288"/>
              <a:gd name="connsiteY4" fmla="*/ 4925852 h 7000716"/>
              <a:gd name="connsiteX5" fmla="*/ 3093088 w 6930288"/>
              <a:gd name="connsiteY5" fmla="*/ 4821955 h 7000716"/>
              <a:gd name="connsiteX6" fmla="*/ 2091679 w 6930288"/>
              <a:gd name="connsiteY6" fmla="*/ 4176307 h 7000716"/>
              <a:gd name="connsiteX7" fmla="*/ 2093530 w 6930288"/>
              <a:gd name="connsiteY7" fmla="*/ 4052001 h 7000716"/>
              <a:gd name="connsiteX8" fmla="*/ 2056509 w 6930288"/>
              <a:gd name="connsiteY8" fmla="*/ 3853482 h 7000716"/>
              <a:gd name="connsiteX9" fmla="*/ 2015786 w 6930288"/>
              <a:gd name="connsiteY9" fmla="*/ 3732887 h 7000716"/>
              <a:gd name="connsiteX10" fmla="*/ 3235617 w 6930288"/>
              <a:gd name="connsiteY10" fmla="*/ 2621555 h 7000716"/>
              <a:gd name="connsiteX11" fmla="*/ 3809437 w 6930288"/>
              <a:gd name="connsiteY11" fmla="*/ 2619699 h 7000716"/>
              <a:gd name="connsiteX12" fmla="*/ 4438787 w 6930288"/>
              <a:gd name="connsiteY12" fmla="*/ 3308021 h 7000716"/>
              <a:gd name="connsiteX13" fmla="*/ 4842312 w 6930288"/>
              <a:gd name="connsiteY13" fmla="*/ 3788547 h 7000716"/>
              <a:gd name="connsiteX14" fmla="*/ 4836759 w 6930288"/>
              <a:gd name="connsiteY14" fmla="*/ 3944393 h 7000716"/>
              <a:gd name="connsiteX15" fmla="*/ 4821951 w 6930288"/>
              <a:gd name="connsiteY15" fmla="*/ 4141056 h 7000716"/>
              <a:gd name="connsiteX16" fmla="*/ 3872372 w 6930288"/>
              <a:gd name="connsiteY16" fmla="*/ 4777427 h 7000716"/>
              <a:gd name="connsiteX17" fmla="*/ 3596568 w 6930288"/>
              <a:gd name="connsiteY17" fmla="*/ 4944405 h 7000716"/>
              <a:gd name="connsiteX18" fmla="*/ 3548442 w 6930288"/>
              <a:gd name="connsiteY18" fmla="*/ 3838640 h 7000716"/>
              <a:gd name="connsiteX19" fmla="*/ 3542888 w 6930288"/>
              <a:gd name="connsiteY19" fmla="*/ 2782967 h 7000716"/>
              <a:gd name="connsiteX20" fmla="*/ 3665056 w 6930288"/>
              <a:gd name="connsiteY20" fmla="*/ 2701334 h 7000716"/>
              <a:gd name="connsiteX21" fmla="*/ 3809437 w 6930288"/>
              <a:gd name="connsiteY21" fmla="*/ 2619699 h 7000716"/>
              <a:gd name="connsiteX22" fmla="*/ 3515123 w 6930288"/>
              <a:gd name="connsiteY22" fmla="*/ 1526921 h 7000716"/>
              <a:gd name="connsiteX23" fmla="*/ 3150470 w 6930288"/>
              <a:gd name="connsiteY23" fmla="*/ 1645660 h 7000716"/>
              <a:gd name="connsiteX24" fmla="*/ 2998685 w 6930288"/>
              <a:gd name="connsiteY24" fmla="*/ 2341403 h 7000716"/>
              <a:gd name="connsiteX25" fmla="*/ 3057918 w 6930288"/>
              <a:gd name="connsiteY25" fmla="*/ 2465709 h 7000716"/>
              <a:gd name="connsiteX26" fmla="*/ 2859858 w 6930288"/>
              <a:gd name="connsiteY26" fmla="*/ 2654950 h 7000716"/>
              <a:gd name="connsiteX27" fmla="*/ 1904725 w 6930288"/>
              <a:gd name="connsiteY27" fmla="*/ 3526947 h 7000716"/>
              <a:gd name="connsiteX28" fmla="*/ 1739983 w 6930288"/>
              <a:gd name="connsiteY28" fmla="*/ 3541790 h 7000716"/>
              <a:gd name="connsiteX29" fmla="*/ 1223545 w 6930288"/>
              <a:gd name="connsiteY29" fmla="*/ 3671662 h 7000716"/>
              <a:gd name="connsiteX30" fmla="*/ 1084718 w 6930288"/>
              <a:gd name="connsiteY30" fmla="*/ 4027882 h 7000716"/>
              <a:gd name="connsiteX31" fmla="*/ 1249460 w 6930288"/>
              <a:gd name="connsiteY31" fmla="*/ 4400799 h 7000716"/>
              <a:gd name="connsiteX32" fmla="*/ 1869555 w 6930288"/>
              <a:gd name="connsiteY32" fmla="*/ 4443471 h 7000716"/>
              <a:gd name="connsiteX33" fmla="*/ 1995425 w 6930288"/>
              <a:gd name="connsiteY33" fmla="*/ 4400799 h 7000716"/>
              <a:gd name="connsiteX34" fmla="*/ 2532224 w 6930288"/>
              <a:gd name="connsiteY34" fmla="*/ 4692084 h 7000716"/>
              <a:gd name="connsiteX35" fmla="*/ 3076429 w 6930288"/>
              <a:gd name="connsiteY35" fmla="*/ 4994499 h 7000716"/>
              <a:gd name="connsiteX36" fmla="*/ 3056067 w 6930288"/>
              <a:gd name="connsiteY36" fmla="*/ 5144779 h 7000716"/>
              <a:gd name="connsiteX37" fmla="*/ 3043110 w 6930288"/>
              <a:gd name="connsiteY37" fmla="*/ 5632726 h 7000716"/>
              <a:gd name="connsiteX38" fmla="*/ 3333722 w 6930288"/>
              <a:gd name="connsiteY38" fmla="*/ 5886904 h 7000716"/>
              <a:gd name="connsiteX39" fmla="*/ 3640993 w 6930288"/>
              <a:gd name="connsiteY39" fmla="*/ 5890615 h 7000716"/>
              <a:gd name="connsiteX40" fmla="*/ 3964924 w 6930288"/>
              <a:gd name="connsiteY40" fmla="*/ 5612318 h 7000716"/>
              <a:gd name="connsiteX41" fmla="*/ 3976029 w 6930288"/>
              <a:gd name="connsiteY41" fmla="*/ 5217136 h 7000716"/>
              <a:gd name="connsiteX42" fmla="*/ 4027859 w 6930288"/>
              <a:gd name="connsiteY42" fmla="*/ 5000065 h 7000716"/>
              <a:gd name="connsiteX43" fmla="*/ 4907098 w 6930288"/>
              <a:gd name="connsiteY43" fmla="*/ 4397089 h 7000716"/>
              <a:gd name="connsiteX44" fmla="*/ 5077393 w 6930288"/>
              <a:gd name="connsiteY44" fmla="*/ 4456459 h 7000716"/>
              <a:gd name="connsiteX45" fmla="*/ 5329133 w 6930288"/>
              <a:gd name="connsiteY45" fmla="*/ 4526960 h 7000716"/>
              <a:gd name="connsiteX46" fmla="*/ 5669723 w 6930288"/>
              <a:gd name="connsiteY46" fmla="*/ 4395234 h 7000716"/>
              <a:gd name="connsiteX47" fmla="*/ 5817806 w 6930288"/>
              <a:gd name="connsiteY47" fmla="*/ 3838640 h 7000716"/>
              <a:gd name="connsiteX48" fmla="*/ 5136626 w 6930288"/>
              <a:gd name="connsiteY48" fmla="*/ 3551067 h 7000716"/>
              <a:gd name="connsiteX49" fmla="*/ 4995948 w 6930288"/>
              <a:gd name="connsiteY49" fmla="*/ 3591883 h 7000716"/>
              <a:gd name="connsiteX50" fmla="*/ 4871929 w 6930288"/>
              <a:gd name="connsiteY50" fmla="*/ 3487986 h 7000716"/>
              <a:gd name="connsiteX51" fmla="*/ 4022305 w 6930288"/>
              <a:gd name="connsiteY51" fmla="*/ 2456432 h 7000716"/>
              <a:gd name="connsiteX52" fmla="*/ 4024156 w 6930288"/>
              <a:gd name="connsiteY52" fmla="*/ 2293164 h 7000716"/>
              <a:gd name="connsiteX53" fmla="*/ 3515123 w 6930288"/>
              <a:gd name="connsiteY53" fmla="*/ 1526921 h 7000716"/>
              <a:gd name="connsiteX54" fmla="*/ 3461443 w 6930288"/>
              <a:gd name="connsiteY54" fmla="*/ 0 h 7000716"/>
              <a:gd name="connsiteX55" fmla="*/ 3487357 w 6930288"/>
              <a:gd name="connsiteY55" fmla="*/ 25974 h 7000716"/>
              <a:gd name="connsiteX56" fmla="*/ 5219922 w 6930288"/>
              <a:gd name="connsiteY56" fmla="*/ 2107634 h 7000716"/>
              <a:gd name="connsiteX57" fmla="*/ 6930275 w 6930288"/>
              <a:gd name="connsiteY57" fmla="*/ 4172596 h 7000716"/>
              <a:gd name="connsiteX58" fmla="*/ 5260645 w 6930288"/>
              <a:gd name="connsiteY58" fmla="*/ 5543671 h 7000716"/>
              <a:gd name="connsiteX59" fmla="*/ 3529931 w 6930288"/>
              <a:gd name="connsiteY59" fmla="*/ 6957419 h 7000716"/>
              <a:gd name="connsiteX60" fmla="*/ 3442932 w 6930288"/>
              <a:gd name="connsiteY60" fmla="*/ 6987104 h 7000716"/>
              <a:gd name="connsiteX61" fmla="*/ 1706665 w 6930288"/>
              <a:gd name="connsiteY61" fmla="*/ 5564080 h 7000716"/>
              <a:gd name="connsiteX62" fmla="*/ 14 w 6930288"/>
              <a:gd name="connsiteY62" fmla="*/ 4150332 h 7000716"/>
              <a:gd name="connsiteX63" fmla="*/ 1723324 w 6930288"/>
              <a:gd name="connsiteY63" fmla="*/ 2090936 h 7000716"/>
              <a:gd name="connsiteX64" fmla="*/ 3446635 w 6930288"/>
              <a:gd name="connsiteY64" fmla="*/ 22264 h 7000716"/>
              <a:gd name="connsiteX65" fmla="*/ 3461443 w 6930288"/>
              <a:gd name="connsiteY65" fmla="*/ 0 h 700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6930288" h="7000716">
                <a:moveTo>
                  <a:pt x="3235617" y="2621555"/>
                </a:moveTo>
                <a:cubicBezTo>
                  <a:pt x="3241170" y="2621555"/>
                  <a:pt x="3272638" y="2658661"/>
                  <a:pt x="3305956" y="2703189"/>
                </a:cubicBezTo>
                <a:lnTo>
                  <a:pt x="3365189" y="2784822"/>
                </a:lnTo>
                <a:lnTo>
                  <a:pt x="3365189" y="3842350"/>
                </a:lnTo>
                <a:cubicBezTo>
                  <a:pt x="3365189" y="4699505"/>
                  <a:pt x="3359636" y="4905444"/>
                  <a:pt x="3335573" y="4925852"/>
                </a:cubicBezTo>
                <a:cubicBezTo>
                  <a:pt x="3315212" y="4942551"/>
                  <a:pt x="3257830" y="4918431"/>
                  <a:pt x="3093088" y="4821955"/>
                </a:cubicBezTo>
                <a:cubicBezTo>
                  <a:pt x="2493353" y="4475012"/>
                  <a:pt x="2093530" y="4218979"/>
                  <a:pt x="2091679" y="4176307"/>
                </a:cubicBezTo>
                <a:cubicBezTo>
                  <a:pt x="2091679" y="4157753"/>
                  <a:pt x="2091679" y="4102094"/>
                  <a:pt x="2093530" y="4052001"/>
                </a:cubicBezTo>
                <a:cubicBezTo>
                  <a:pt x="2095381" y="4001907"/>
                  <a:pt x="2078722" y="3914707"/>
                  <a:pt x="2056509" y="3853482"/>
                </a:cubicBezTo>
                <a:cubicBezTo>
                  <a:pt x="2034297" y="3794112"/>
                  <a:pt x="2015786" y="3738453"/>
                  <a:pt x="2015786" y="3732887"/>
                </a:cubicBezTo>
                <a:cubicBezTo>
                  <a:pt x="2015786" y="3710623"/>
                  <a:pt x="3211554" y="2621555"/>
                  <a:pt x="3235617" y="2621555"/>
                </a:cubicBezTo>
                <a:close/>
                <a:moveTo>
                  <a:pt x="3809437" y="2619699"/>
                </a:moveTo>
                <a:cubicBezTo>
                  <a:pt x="3846457" y="2619699"/>
                  <a:pt x="4005646" y="2794098"/>
                  <a:pt x="4438787" y="3308021"/>
                </a:cubicBezTo>
                <a:lnTo>
                  <a:pt x="4842312" y="3788547"/>
                </a:lnTo>
                <a:lnTo>
                  <a:pt x="4836759" y="3944393"/>
                </a:lnTo>
                <a:cubicBezTo>
                  <a:pt x="4834908" y="4031592"/>
                  <a:pt x="4827504" y="4118792"/>
                  <a:pt x="4821951" y="4141056"/>
                </a:cubicBezTo>
                <a:cubicBezTo>
                  <a:pt x="4812696" y="4178162"/>
                  <a:pt x="4664613" y="4278349"/>
                  <a:pt x="3872372" y="4777427"/>
                </a:cubicBezTo>
                <a:cubicBezTo>
                  <a:pt x="3726140" y="4870193"/>
                  <a:pt x="3600270" y="4946261"/>
                  <a:pt x="3596568" y="4944405"/>
                </a:cubicBezTo>
                <a:cubicBezTo>
                  <a:pt x="3561399" y="4944405"/>
                  <a:pt x="3553995" y="4784849"/>
                  <a:pt x="3548442" y="3838640"/>
                </a:cubicBezTo>
                <a:lnTo>
                  <a:pt x="3542888" y="2782967"/>
                </a:lnTo>
                <a:lnTo>
                  <a:pt x="3665056" y="2701334"/>
                </a:lnTo>
                <a:cubicBezTo>
                  <a:pt x="3731694" y="2656805"/>
                  <a:pt x="3796480" y="2619699"/>
                  <a:pt x="3809437" y="2619699"/>
                </a:cubicBezTo>
                <a:close/>
                <a:moveTo>
                  <a:pt x="3515123" y="1526921"/>
                </a:moveTo>
                <a:cubicBezTo>
                  <a:pt x="3350381" y="1526921"/>
                  <a:pt x="3265234" y="1554750"/>
                  <a:pt x="3150470" y="1645660"/>
                </a:cubicBezTo>
                <a:cubicBezTo>
                  <a:pt x="2939452" y="1812638"/>
                  <a:pt x="2878368" y="2090935"/>
                  <a:pt x="2998685" y="2341403"/>
                </a:cubicBezTo>
                <a:lnTo>
                  <a:pt x="3057918" y="2465709"/>
                </a:lnTo>
                <a:lnTo>
                  <a:pt x="2859858" y="2654950"/>
                </a:lnTo>
                <a:cubicBezTo>
                  <a:pt x="2572948" y="2927682"/>
                  <a:pt x="1978766" y="3471288"/>
                  <a:pt x="1904725" y="3526947"/>
                </a:cubicBezTo>
                <a:cubicBezTo>
                  <a:pt x="1841790" y="3575186"/>
                  <a:pt x="1839938" y="3575186"/>
                  <a:pt x="1739983" y="3541790"/>
                </a:cubicBezTo>
                <a:cubicBezTo>
                  <a:pt x="1556731" y="3480565"/>
                  <a:pt x="1366075" y="3528803"/>
                  <a:pt x="1223545" y="3671662"/>
                </a:cubicBezTo>
                <a:cubicBezTo>
                  <a:pt x="1118036" y="3777415"/>
                  <a:pt x="1084718" y="3862759"/>
                  <a:pt x="1084718" y="4027882"/>
                </a:cubicBezTo>
                <a:cubicBezTo>
                  <a:pt x="1084718" y="4198570"/>
                  <a:pt x="1121739" y="4282060"/>
                  <a:pt x="1249460" y="4400799"/>
                </a:cubicBezTo>
                <a:cubicBezTo>
                  <a:pt x="1427159" y="4565922"/>
                  <a:pt x="1652984" y="4580765"/>
                  <a:pt x="1869555" y="4443471"/>
                </a:cubicBezTo>
                <a:cubicBezTo>
                  <a:pt x="1936192" y="4400799"/>
                  <a:pt x="1973213" y="4387812"/>
                  <a:pt x="1995425" y="4400799"/>
                </a:cubicBezTo>
                <a:cubicBezTo>
                  <a:pt x="2012084" y="4410076"/>
                  <a:pt x="2254570" y="4541803"/>
                  <a:pt x="2532224" y="4692084"/>
                </a:cubicBezTo>
                <a:cubicBezTo>
                  <a:pt x="2809880" y="4842363"/>
                  <a:pt x="3056067" y="4979657"/>
                  <a:pt x="3076429" y="4994499"/>
                </a:cubicBezTo>
                <a:cubicBezTo>
                  <a:pt x="3113449" y="5022329"/>
                  <a:pt x="3113449" y="5026040"/>
                  <a:pt x="3056067" y="5144779"/>
                </a:cubicBezTo>
                <a:cubicBezTo>
                  <a:pt x="2982026" y="5304336"/>
                  <a:pt x="2976473" y="5504710"/>
                  <a:pt x="3043110" y="5632726"/>
                </a:cubicBezTo>
                <a:cubicBezTo>
                  <a:pt x="3096790" y="5736624"/>
                  <a:pt x="3226362" y="5847943"/>
                  <a:pt x="3333722" y="5886904"/>
                </a:cubicBezTo>
                <a:cubicBezTo>
                  <a:pt x="3439230" y="5925866"/>
                  <a:pt x="3515123" y="5925866"/>
                  <a:pt x="3640993" y="5890615"/>
                </a:cubicBezTo>
                <a:cubicBezTo>
                  <a:pt x="3765012" y="5853508"/>
                  <a:pt x="3907542" y="5732913"/>
                  <a:pt x="3964924" y="5612318"/>
                </a:cubicBezTo>
                <a:cubicBezTo>
                  <a:pt x="4016752" y="5502854"/>
                  <a:pt x="4022305" y="5328455"/>
                  <a:pt x="3976029" y="5217136"/>
                </a:cubicBezTo>
                <a:cubicBezTo>
                  <a:pt x="3927903" y="5103962"/>
                  <a:pt x="3935307" y="5076133"/>
                  <a:pt x="4027859" y="5000065"/>
                </a:cubicBezTo>
                <a:cubicBezTo>
                  <a:pt x="4179643" y="4877615"/>
                  <a:pt x="4862674" y="4408220"/>
                  <a:pt x="4907098" y="4397089"/>
                </a:cubicBezTo>
                <a:cubicBezTo>
                  <a:pt x="4933013" y="4389667"/>
                  <a:pt x="4995948" y="4411931"/>
                  <a:pt x="5077393" y="4456459"/>
                </a:cubicBezTo>
                <a:cubicBezTo>
                  <a:pt x="5186604" y="4515829"/>
                  <a:pt x="5225475" y="4526960"/>
                  <a:pt x="5329133" y="4526960"/>
                </a:cubicBezTo>
                <a:cubicBezTo>
                  <a:pt x="5477216" y="4526960"/>
                  <a:pt x="5558661" y="4495420"/>
                  <a:pt x="5669723" y="4395234"/>
                </a:cubicBezTo>
                <a:cubicBezTo>
                  <a:pt x="5827061" y="4252374"/>
                  <a:pt x="5891847" y="4014895"/>
                  <a:pt x="5817806" y="3838640"/>
                </a:cubicBezTo>
                <a:cubicBezTo>
                  <a:pt x="5703042" y="3564054"/>
                  <a:pt x="5412430" y="3441603"/>
                  <a:pt x="5136626" y="3551067"/>
                </a:cubicBezTo>
                <a:cubicBezTo>
                  <a:pt x="5077393" y="3573330"/>
                  <a:pt x="5014458" y="3591883"/>
                  <a:pt x="4995948" y="3591883"/>
                </a:cubicBezTo>
                <a:cubicBezTo>
                  <a:pt x="4977437" y="3591883"/>
                  <a:pt x="4921906" y="3545500"/>
                  <a:pt x="4871929" y="3487986"/>
                </a:cubicBezTo>
                <a:cubicBezTo>
                  <a:pt x="4588721" y="3157740"/>
                  <a:pt x="4053773" y="2510236"/>
                  <a:pt x="4022305" y="2456432"/>
                </a:cubicBezTo>
                <a:cubicBezTo>
                  <a:pt x="3985285" y="2395207"/>
                  <a:pt x="3985285" y="2393352"/>
                  <a:pt x="4024156" y="2293164"/>
                </a:cubicBezTo>
                <a:cubicBezTo>
                  <a:pt x="4168537" y="1931378"/>
                  <a:pt x="3900138" y="1526921"/>
                  <a:pt x="3515123" y="1526921"/>
                </a:cubicBezTo>
                <a:close/>
                <a:moveTo>
                  <a:pt x="3461443" y="0"/>
                </a:moveTo>
                <a:cubicBezTo>
                  <a:pt x="3468847" y="0"/>
                  <a:pt x="3476251" y="9276"/>
                  <a:pt x="3487357" y="25974"/>
                </a:cubicBezTo>
                <a:cubicBezTo>
                  <a:pt x="3496612" y="40817"/>
                  <a:pt x="4275896" y="977749"/>
                  <a:pt x="5219922" y="2107634"/>
                </a:cubicBezTo>
                <a:cubicBezTo>
                  <a:pt x="6163948" y="3237519"/>
                  <a:pt x="6933977" y="4167030"/>
                  <a:pt x="6930275" y="4172596"/>
                </a:cubicBezTo>
                <a:cubicBezTo>
                  <a:pt x="6928424" y="4178162"/>
                  <a:pt x="6176906" y="4795980"/>
                  <a:pt x="5260645" y="5543671"/>
                </a:cubicBezTo>
                <a:cubicBezTo>
                  <a:pt x="4344385" y="6291362"/>
                  <a:pt x="3565100" y="6927734"/>
                  <a:pt x="3529931" y="6957419"/>
                </a:cubicBezTo>
                <a:cubicBezTo>
                  <a:pt x="3468847" y="7007512"/>
                  <a:pt x="3465145" y="7009367"/>
                  <a:pt x="3442932" y="6987104"/>
                </a:cubicBezTo>
                <a:cubicBezTo>
                  <a:pt x="3429975" y="6974117"/>
                  <a:pt x="2648840" y="6334034"/>
                  <a:pt x="1706665" y="5564080"/>
                </a:cubicBezTo>
                <a:cubicBezTo>
                  <a:pt x="764490" y="4794126"/>
                  <a:pt x="-3688" y="4159609"/>
                  <a:pt x="14" y="4150332"/>
                </a:cubicBezTo>
                <a:cubicBezTo>
                  <a:pt x="3716" y="4141056"/>
                  <a:pt x="777447" y="3215255"/>
                  <a:pt x="1723324" y="2090936"/>
                </a:cubicBezTo>
                <a:cubicBezTo>
                  <a:pt x="2669201" y="966617"/>
                  <a:pt x="3442932" y="37106"/>
                  <a:pt x="3446635" y="22264"/>
                </a:cubicBezTo>
                <a:cubicBezTo>
                  <a:pt x="3450336" y="7421"/>
                  <a:pt x="3455890" y="0"/>
                  <a:pt x="3461443" y="0"/>
                </a:cubicBezTo>
                <a:close/>
              </a:path>
            </a:pathLst>
          </a:custGeom>
          <a:solidFill>
            <a:srgbClr val="0078D7"/>
          </a:solidFill>
          <a:ln w="9525" cap="flat">
            <a:noFill/>
            <a:prstDash val="solid"/>
            <a:miter/>
          </a:ln>
        </p:spPr>
        <p:txBody>
          <a:bodyPr rtlCol="0" anchor="ctr"/>
          <a:lstStyle/>
          <a:p>
            <a:endParaRPr lang="en-US"/>
          </a:p>
        </p:txBody>
      </p:sp>
      <p:grpSp>
        <p:nvGrpSpPr>
          <p:cNvPr id="210" name="Group 209">
            <a:extLst>
              <a:ext uri="{FF2B5EF4-FFF2-40B4-BE49-F238E27FC236}">
                <a16:creationId xmlns:a16="http://schemas.microsoft.com/office/drawing/2014/main" id="{BC12A569-9D37-44D3-8627-7DDAF43EFE97}"/>
              </a:ext>
            </a:extLst>
          </p:cNvPr>
          <p:cNvGrpSpPr/>
          <p:nvPr/>
        </p:nvGrpSpPr>
        <p:grpSpPr>
          <a:xfrm>
            <a:off x="4718901" y="3302128"/>
            <a:ext cx="449318" cy="266262"/>
            <a:chOff x="3650239" y="4248145"/>
            <a:chExt cx="557212" cy="330200"/>
          </a:xfrm>
        </p:grpSpPr>
        <p:sp>
          <p:nvSpPr>
            <p:cNvPr id="211" name="Freeform 5">
              <a:extLst>
                <a:ext uri="{FF2B5EF4-FFF2-40B4-BE49-F238E27FC236}">
                  <a16:creationId xmlns:a16="http://schemas.microsoft.com/office/drawing/2014/main" id="{9915E070-4C9C-47F9-B883-8F54BC887C7E}"/>
                </a:ext>
              </a:extLst>
            </p:cNvPr>
            <p:cNvSpPr>
              <a:spLocks/>
            </p:cNvSpPr>
            <p:nvPr/>
          </p:nvSpPr>
          <p:spPr bwMode="auto">
            <a:xfrm>
              <a:off x="4028064" y="4248145"/>
              <a:ext cx="179387" cy="330200"/>
            </a:xfrm>
            <a:custGeom>
              <a:avLst/>
              <a:gdLst>
                <a:gd name="T0" fmla="*/ 63 w 65"/>
                <a:gd name="T1" fmla="*/ 61 h 116"/>
                <a:gd name="T2" fmla="*/ 63 w 65"/>
                <a:gd name="T3" fmla="*/ 54 h 116"/>
                <a:gd name="T4" fmla="*/ 53 w 65"/>
                <a:gd name="T5" fmla="*/ 44 h 116"/>
                <a:gd name="T6" fmla="*/ 10 w 65"/>
                <a:gd name="T7" fmla="*/ 2 h 116"/>
                <a:gd name="T8" fmla="*/ 3 w 65"/>
                <a:gd name="T9" fmla="*/ 2 h 116"/>
                <a:gd name="T10" fmla="*/ 3 w 65"/>
                <a:gd name="T11" fmla="*/ 2 h 116"/>
                <a:gd name="T12" fmla="*/ 3 w 65"/>
                <a:gd name="T13" fmla="*/ 9 h 116"/>
                <a:gd name="T14" fmla="*/ 48 w 65"/>
                <a:gd name="T15" fmla="*/ 54 h 116"/>
                <a:gd name="T16" fmla="*/ 48 w 65"/>
                <a:gd name="T17" fmla="*/ 61 h 116"/>
                <a:gd name="T18" fmla="*/ 2 w 65"/>
                <a:gd name="T19" fmla="*/ 107 h 116"/>
                <a:gd name="T20" fmla="*/ 2 w 65"/>
                <a:gd name="T21" fmla="*/ 114 h 116"/>
                <a:gd name="T22" fmla="*/ 2 w 65"/>
                <a:gd name="T23" fmla="*/ 114 h 116"/>
                <a:gd name="T24" fmla="*/ 9 w 65"/>
                <a:gd name="T25" fmla="*/ 114 h 116"/>
                <a:gd name="T26" fmla="*/ 52 w 65"/>
                <a:gd name="T27" fmla="*/ 72 h 116"/>
                <a:gd name="T28" fmla="*/ 52 w 65"/>
                <a:gd name="T29" fmla="*/ 71 h 116"/>
                <a:gd name="T30" fmla="*/ 63 w 65"/>
                <a:gd name="T31"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6">
                  <a:moveTo>
                    <a:pt x="63" y="61"/>
                  </a:moveTo>
                  <a:cubicBezTo>
                    <a:pt x="65" y="59"/>
                    <a:pt x="64" y="56"/>
                    <a:pt x="63" y="54"/>
                  </a:cubicBezTo>
                  <a:cubicBezTo>
                    <a:pt x="53" y="44"/>
                    <a:pt x="53" y="44"/>
                    <a:pt x="53" y="44"/>
                  </a:cubicBezTo>
                  <a:cubicBezTo>
                    <a:pt x="10" y="2"/>
                    <a:pt x="10" y="2"/>
                    <a:pt x="10" y="2"/>
                  </a:cubicBezTo>
                  <a:cubicBezTo>
                    <a:pt x="8" y="0"/>
                    <a:pt x="5" y="0"/>
                    <a:pt x="3" y="2"/>
                  </a:cubicBezTo>
                  <a:cubicBezTo>
                    <a:pt x="3" y="2"/>
                    <a:pt x="3" y="2"/>
                    <a:pt x="3" y="2"/>
                  </a:cubicBezTo>
                  <a:cubicBezTo>
                    <a:pt x="1" y="4"/>
                    <a:pt x="1" y="7"/>
                    <a:pt x="3" y="9"/>
                  </a:cubicBezTo>
                  <a:cubicBezTo>
                    <a:pt x="48" y="54"/>
                    <a:pt x="48" y="54"/>
                    <a:pt x="48" y="54"/>
                  </a:cubicBezTo>
                  <a:cubicBezTo>
                    <a:pt x="50" y="56"/>
                    <a:pt x="50" y="59"/>
                    <a:pt x="48" y="61"/>
                  </a:cubicBezTo>
                  <a:cubicBezTo>
                    <a:pt x="2" y="107"/>
                    <a:pt x="2" y="107"/>
                    <a:pt x="2" y="107"/>
                  </a:cubicBezTo>
                  <a:cubicBezTo>
                    <a:pt x="0" y="109"/>
                    <a:pt x="0" y="112"/>
                    <a:pt x="2" y="114"/>
                  </a:cubicBezTo>
                  <a:cubicBezTo>
                    <a:pt x="2" y="114"/>
                    <a:pt x="2" y="114"/>
                    <a:pt x="2" y="114"/>
                  </a:cubicBezTo>
                  <a:cubicBezTo>
                    <a:pt x="4" y="116"/>
                    <a:pt x="8" y="116"/>
                    <a:pt x="9" y="114"/>
                  </a:cubicBezTo>
                  <a:cubicBezTo>
                    <a:pt x="52" y="72"/>
                    <a:pt x="52" y="72"/>
                    <a:pt x="52" y="72"/>
                  </a:cubicBezTo>
                  <a:cubicBezTo>
                    <a:pt x="52" y="72"/>
                    <a:pt x="52" y="72"/>
                    <a:pt x="52" y="71"/>
                  </a:cubicBezTo>
                  <a:lnTo>
                    <a:pt x="63" y="6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2" name="Freeform 6">
              <a:extLst>
                <a:ext uri="{FF2B5EF4-FFF2-40B4-BE49-F238E27FC236}">
                  <a16:creationId xmlns:a16="http://schemas.microsoft.com/office/drawing/2014/main" id="{AB6EAE5B-E209-41BF-85D7-18BB4E8F4AE2}"/>
                </a:ext>
              </a:extLst>
            </p:cNvPr>
            <p:cNvSpPr>
              <a:spLocks/>
            </p:cNvSpPr>
            <p:nvPr/>
          </p:nvSpPr>
          <p:spPr bwMode="auto">
            <a:xfrm>
              <a:off x="3650239" y="4248145"/>
              <a:ext cx="179387" cy="330200"/>
            </a:xfrm>
            <a:custGeom>
              <a:avLst/>
              <a:gdLst>
                <a:gd name="T0" fmla="*/ 2 w 65"/>
                <a:gd name="T1" fmla="*/ 61 h 116"/>
                <a:gd name="T2" fmla="*/ 2 w 65"/>
                <a:gd name="T3" fmla="*/ 54 h 116"/>
                <a:gd name="T4" fmla="*/ 12 w 65"/>
                <a:gd name="T5" fmla="*/ 44 h 116"/>
                <a:gd name="T6" fmla="*/ 55 w 65"/>
                <a:gd name="T7" fmla="*/ 2 h 116"/>
                <a:gd name="T8" fmla="*/ 62 w 65"/>
                <a:gd name="T9" fmla="*/ 2 h 116"/>
                <a:gd name="T10" fmla="*/ 62 w 65"/>
                <a:gd name="T11" fmla="*/ 2 h 116"/>
                <a:gd name="T12" fmla="*/ 62 w 65"/>
                <a:gd name="T13" fmla="*/ 9 h 116"/>
                <a:gd name="T14" fmla="*/ 17 w 65"/>
                <a:gd name="T15" fmla="*/ 54 h 116"/>
                <a:gd name="T16" fmla="*/ 17 w 65"/>
                <a:gd name="T17" fmla="*/ 61 h 116"/>
                <a:gd name="T18" fmla="*/ 63 w 65"/>
                <a:gd name="T19" fmla="*/ 107 h 116"/>
                <a:gd name="T20" fmla="*/ 63 w 65"/>
                <a:gd name="T21" fmla="*/ 114 h 116"/>
                <a:gd name="T22" fmla="*/ 63 w 65"/>
                <a:gd name="T23" fmla="*/ 114 h 116"/>
                <a:gd name="T24" fmla="*/ 56 w 65"/>
                <a:gd name="T25" fmla="*/ 114 h 116"/>
                <a:gd name="T26" fmla="*/ 12 w 65"/>
                <a:gd name="T27" fmla="*/ 72 h 116"/>
                <a:gd name="T28" fmla="*/ 12 w 65"/>
                <a:gd name="T29" fmla="*/ 72 h 116"/>
                <a:gd name="T30" fmla="*/ 2 w 65"/>
                <a:gd name="T31" fmla="*/ 6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5" h="116">
                  <a:moveTo>
                    <a:pt x="2" y="61"/>
                  </a:moveTo>
                  <a:cubicBezTo>
                    <a:pt x="0" y="59"/>
                    <a:pt x="1" y="56"/>
                    <a:pt x="2" y="54"/>
                  </a:cubicBezTo>
                  <a:cubicBezTo>
                    <a:pt x="12" y="44"/>
                    <a:pt x="12" y="44"/>
                    <a:pt x="12" y="44"/>
                  </a:cubicBezTo>
                  <a:cubicBezTo>
                    <a:pt x="55" y="2"/>
                    <a:pt x="55" y="2"/>
                    <a:pt x="55" y="2"/>
                  </a:cubicBezTo>
                  <a:cubicBezTo>
                    <a:pt x="57" y="0"/>
                    <a:pt x="60" y="0"/>
                    <a:pt x="62" y="2"/>
                  </a:cubicBezTo>
                  <a:cubicBezTo>
                    <a:pt x="62" y="2"/>
                    <a:pt x="62" y="2"/>
                    <a:pt x="62" y="2"/>
                  </a:cubicBezTo>
                  <a:cubicBezTo>
                    <a:pt x="64" y="4"/>
                    <a:pt x="64" y="7"/>
                    <a:pt x="62" y="9"/>
                  </a:cubicBezTo>
                  <a:cubicBezTo>
                    <a:pt x="17" y="54"/>
                    <a:pt x="17" y="54"/>
                    <a:pt x="17" y="54"/>
                  </a:cubicBezTo>
                  <a:cubicBezTo>
                    <a:pt x="15" y="56"/>
                    <a:pt x="15" y="59"/>
                    <a:pt x="17" y="61"/>
                  </a:cubicBezTo>
                  <a:cubicBezTo>
                    <a:pt x="63" y="107"/>
                    <a:pt x="63" y="107"/>
                    <a:pt x="63" y="107"/>
                  </a:cubicBezTo>
                  <a:cubicBezTo>
                    <a:pt x="65" y="109"/>
                    <a:pt x="65" y="112"/>
                    <a:pt x="63" y="114"/>
                  </a:cubicBezTo>
                  <a:cubicBezTo>
                    <a:pt x="63" y="114"/>
                    <a:pt x="63" y="114"/>
                    <a:pt x="63" y="114"/>
                  </a:cubicBezTo>
                  <a:cubicBezTo>
                    <a:pt x="61" y="116"/>
                    <a:pt x="57" y="116"/>
                    <a:pt x="56" y="114"/>
                  </a:cubicBezTo>
                  <a:cubicBezTo>
                    <a:pt x="12" y="72"/>
                    <a:pt x="12" y="72"/>
                    <a:pt x="12" y="72"/>
                  </a:cubicBezTo>
                  <a:cubicBezTo>
                    <a:pt x="12" y="72"/>
                    <a:pt x="12" y="72"/>
                    <a:pt x="12" y="72"/>
                  </a:cubicBezTo>
                  <a:lnTo>
                    <a:pt x="2" y="61"/>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3" name="Freeform 7">
              <a:extLst>
                <a:ext uri="{FF2B5EF4-FFF2-40B4-BE49-F238E27FC236}">
                  <a16:creationId xmlns:a16="http://schemas.microsoft.com/office/drawing/2014/main" id="{E1998BB7-030D-448F-B34A-9845D005A99A}"/>
                </a:ext>
              </a:extLst>
            </p:cNvPr>
            <p:cNvSpPr>
              <a:spLocks/>
            </p:cNvSpPr>
            <p:nvPr/>
          </p:nvSpPr>
          <p:spPr bwMode="auto">
            <a:xfrm>
              <a:off x="3780414" y="4373558"/>
              <a:ext cx="74612"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1"/>
                    <a:pt x="20" y="26"/>
                    <a:pt x="14" y="26"/>
                  </a:cubicBezTo>
                  <a:cubicBezTo>
                    <a:pt x="7" y="26"/>
                    <a:pt x="0" y="20"/>
                    <a:pt x="0" y="13"/>
                  </a:cubicBezTo>
                  <a:cubicBezTo>
                    <a:pt x="0" y="6"/>
                    <a:pt x="5" y="0"/>
                    <a:pt x="14" y="0"/>
                  </a:cubicBezTo>
                  <a:cubicBezTo>
                    <a:pt x="22" y="0"/>
                    <a:pt x="27" y="6"/>
                    <a:pt x="27" y="1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4" name="Freeform 8">
              <a:extLst>
                <a:ext uri="{FF2B5EF4-FFF2-40B4-BE49-F238E27FC236}">
                  <a16:creationId xmlns:a16="http://schemas.microsoft.com/office/drawing/2014/main" id="{ED4F19FC-8174-48A5-862B-8979C016FC03}"/>
                </a:ext>
              </a:extLst>
            </p:cNvPr>
            <p:cNvSpPr>
              <a:spLocks/>
            </p:cNvSpPr>
            <p:nvPr/>
          </p:nvSpPr>
          <p:spPr bwMode="auto">
            <a:xfrm>
              <a:off x="3889951" y="4373558"/>
              <a:ext cx="74612" cy="74613"/>
            </a:xfrm>
            <a:custGeom>
              <a:avLst/>
              <a:gdLst>
                <a:gd name="T0" fmla="*/ 27 w 27"/>
                <a:gd name="T1" fmla="*/ 13 h 26"/>
                <a:gd name="T2" fmla="*/ 14 w 27"/>
                <a:gd name="T3" fmla="*/ 26 h 26"/>
                <a:gd name="T4" fmla="*/ 0 w 27"/>
                <a:gd name="T5" fmla="*/ 13 h 26"/>
                <a:gd name="T6" fmla="*/ 14 w 27"/>
                <a:gd name="T7" fmla="*/ 0 h 26"/>
                <a:gd name="T8" fmla="*/ 27 w 27"/>
                <a:gd name="T9" fmla="*/ 13 h 26"/>
              </a:gdLst>
              <a:ahLst/>
              <a:cxnLst>
                <a:cxn ang="0">
                  <a:pos x="T0" y="T1"/>
                </a:cxn>
                <a:cxn ang="0">
                  <a:pos x="T2" y="T3"/>
                </a:cxn>
                <a:cxn ang="0">
                  <a:pos x="T4" y="T5"/>
                </a:cxn>
                <a:cxn ang="0">
                  <a:pos x="T6" y="T7"/>
                </a:cxn>
                <a:cxn ang="0">
                  <a:pos x="T8" y="T9"/>
                </a:cxn>
              </a:cxnLst>
              <a:rect l="0" t="0" r="r" b="b"/>
              <a:pathLst>
                <a:path w="27" h="26">
                  <a:moveTo>
                    <a:pt x="27" y="13"/>
                  </a:moveTo>
                  <a:cubicBezTo>
                    <a:pt x="27" y="21"/>
                    <a:pt x="21" y="26"/>
                    <a:pt x="14" y="26"/>
                  </a:cubicBezTo>
                  <a:cubicBezTo>
                    <a:pt x="7" y="26"/>
                    <a:pt x="0" y="20"/>
                    <a:pt x="0" y="13"/>
                  </a:cubicBezTo>
                  <a:cubicBezTo>
                    <a:pt x="0" y="6"/>
                    <a:pt x="6" y="0"/>
                    <a:pt x="14" y="0"/>
                  </a:cubicBezTo>
                  <a:cubicBezTo>
                    <a:pt x="22" y="0"/>
                    <a:pt x="27" y="6"/>
                    <a:pt x="27" y="13"/>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5" name="Oval 9">
              <a:extLst>
                <a:ext uri="{FF2B5EF4-FFF2-40B4-BE49-F238E27FC236}">
                  <a16:creationId xmlns:a16="http://schemas.microsoft.com/office/drawing/2014/main" id="{08A6EAC5-74CF-489C-9B2E-E8BAE3D7F8B9}"/>
                </a:ext>
              </a:extLst>
            </p:cNvPr>
            <p:cNvSpPr>
              <a:spLocks noChangeArrowheads="1"/>
            </p:cNvSpPr>
            <p:nvPr/>
          </p:nvSpPr>
          <p:spPr bwMode="auto">
            <a:xfrm>
              <a:off x="4005839" y="4373558"/>
              <a:ext cx="71437" cy="74613"/>
            </a:xfrm>
            <a:prstGeom prst="ellipse">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16" name="Group 215">
            <a:extLst>
              <a:ext uri="{FF2B5EF4-FFF2-40B4-BE49-F238E27FC236}">
                <a16:creationId xmlns:a16="http://schemas.microsoft.com/office/drawing/2014/main" id="{2EB26420-2095-4804-918B-34BC8FF79763}"/>
              </a:ext>
            </a:extLst>
          </p:cNvPr>
          <p:cNvGrpSpPr/>
          <p:nvPr/>
        </p:nvGrpSpPr>
        <p:grpSpPr>
          <a:xfrm>
            <a:off x="3513209" y="3281198"/>
            <a:ext cx="474920" cy="287192"/>
            <a:chOff x="4411663" y="4215844"/>
            <a:chExt cx="588962" cy="356156"/>
          </a:xfrm>
        </p:grpSpPr>
        <p:sp>
          <p:nvSpPr>
            <p:cNvPr id="217" name="Rectangle 13">
              <a:extLst>
                <a:ext uri="{FF2B5EF4-FFF2-40B4-BE49-F238E27FC236}">
                  <a16:creationId xmlns:a16="http://schemas.microsoft.com/office/drawing/2014/main" id="{8F130CB9-BFF2-4913-86FF-3008D5A24ED9}"/>
                </a:ext>
              </a:extLst>
            </p:cNvPr>
            <p:cNvSpPr>
              <a:spLocks noChangeArrowheads="1"/>
            </p:cNvSpPr>
            <p:nvPr/>
          </p:nvSpPr>
          <p:spPr bwMode="auto">
            <a:xfrm>
              <a:off x="4525963" y="4484270"/>
              <a:ext cx="365125" cy="44520"/>
            </a:xfrm>
            <a:prstGeom prst="rect">
              <a:avLst/>
            </a:pr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8" name="Freeform 14">
              <a:extLst>
                <a:ext uri="{FF2B5EF4-FFF2-40B4-BE49-F238E27FC236}">
                  <a16:creationId xmlns:a16="http://schemas.microsoft.com/office/drawing/2014/main" id="{C4B53251-13BC-4DB2-8855-330E7D3C6690}"/>
                </a:ext>
              </a:extLst>
            </p:cNvPr>
            <p:cNvSpPr>
              <a:spLocks/>
            </p:cNvSpPr>
            <p:nvPr/>
          </p:nvSpPr>
          <p:spPr bwMode="auto">
            <a:xfrm>
              <a:off x="4483100" y="4294408"/>
              <a:ext cx="207962" cy="208194"/>
            </a:xfrm>
            <a:custGeom>
              <a:avLst/>
              <a:gdLst>
                <a:gd name="T0" fmla="*/ 0 w 131"/>
                <a:gd name="T1" fmla="*/ 134 h 159"/>
                <a:gd name="T2" fmla="*/ 111 w 131"/>
                <a:gd name="T3" fmla="*/ 0 h 159"/>
                <a:gd name="T4" fmla="*/ 131 w 131"/>
                <a:gd name="T5" fmla="*/ 25 h 159"/>
                <a:gd name="T6" fmla="*/ 20 w 131"/>
                <a:gd name="T7" fmla="*/ 159 h 159"/>
                <a:gd name="T8" fmla="*/ 0 w 131"/>
                <a:gd name="T9" fmla="*/ 134 h 159"/>
              </a:gdLst>
              <a:ahLst/>
              <a:cxnLst>
                <a:cxn ang="0">
                  <a:pos x="T0" y="T1"/>
                </a:cxn>
                <a:cxn ang="0">
                  <a:pos x="T2" y="T3"/>
                </a:cxn>
                <a:cxn ang="0">
                  <a:pos x="T4" y="T5"/>
                </a:cxn>
                <a:cxn ang="0">
                  <a:pos x="T6" y="T7"/>
                </a:cxn>
                <a:cxn ang="0">
                  <a:pos x="T8" y="T9"/>
                </a:cxn>
              </a:cxnLst>
              <a:rect l="0" t="0" r="r" b="b"/>
              <a:pathLst>
                <a:path w="131" h="159">
                  <a:moveTo>
                    <a:pt x="0" y="134"/>
                  </a:moveTo>
                  <a:lnTo>
                    <a:pt x="111" y="0"/>
                  </a:lnTo>
                  <a:lnTo>
                    <a:pt x="131" y="25"/>
                  </a:lnTo>
                  <a:lnTo>
                    <a:pt x="20" y="159"/>
                  </a:lnTo>
                  <a:lnTo>
                    <a:pt x="0" y="134"/>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19" name="Freeform 15">
              <a:extLst>
                <a:ext uri="{FF2B5EF4-FFF2-40B4-BE49-F238E27FC236}">
                  <a16:creationId xmlns:a16="http://schemas.microsoft.com/office/drawing/2014/main" id="{0793E697-097F-4A6B-8831-B700BB8635E1}"/>
                </a:ext>
              </a:extLst>
            </p:cNvPr>
            <p:cNvSpPr>
              <a:spLocks/>
            </p:cNvSpPr>
            <p:nvPr/>
          </p:nvSpPr>
          <p:spPr bwMode="auto">
            <a:xfrm>
              <a:off x="4721225" y="4294408"/>
              <a:ext cx="209550" cy="208194"/>
            </a:xfrm>
            <a:custGeom>
              <a:avLst/>
              <a:gdLst>
                <a:gd name="T0" fmla="*/ 20 w 132"/>
                <a:gd name="T1" fmla="*/ 0 h 159"/>
                <a:gd name="T2" fmla="*/ 132 w 132"/>
                <a:gd name="T3" fmla="*/ 134 h 159"/>
                <a:gd name="T4" fmla="*/ 111 w 132"/>
                <a:gd name="T5" fmla="*/ 159 h 159"/>
                <a:gd name="T6" fmla="*/ 0 w 132"/>
                <a:gd name="T7" fmla="*/ 25 h 159"/>
                <a:gd name="T8" fmla="*/ 20 w 132"/>
                <a:gd name="T9" fmla="*/ 0 h 159"/>
              </a:gdLst>
              <a:ahLst/>
              <a:cxnLst>
                <a:cxn ang="0">
                  <a:pos x="T0" y="T1"/>
                </a:cxn>
                <a:cxn ang="0">
                  <a:pos x="T2" y="T3"/>
                </a:cxn>
                <a:cxn ang="0">
                  <a:pos x="T4" y="T5"/>
                </a:cxn>
                <a:cxn ang="0">
                  <a:pos x="T6" y="T7"/>
                </a:cxn>
                <a:cxn ang="0">
                  <a:pos x="T8" y="T9"/>
                </a:cxn>
              </a:cxnLst>
              <a:rect l="0" t="0" r="r" b="b"/>
              <a:pathLst>
                <a:path w="132" h="159">
                  <a:moveTo>
                    <a:pt x="20" y="0"/>
                  </a:moveTo>
                  <a:lnTo>
                    <a:pt x="132" y="134"/>
                  </a:lnTo>
                  <a:lnTo>
                    <a:pt x="111" y="159"/>
                  </a:lnTo>
                  <a:lnTo>
                    <a:pt x="0" y="25"/>
                  </a:lnTo>
                  <a:lnTo>
                    <a:pt x="20" y="0"/>
                  </a:ln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20" name="Freeform 16">
              <a:extLst>
                <a:ext uri="{FF2B5EF4-FFF2-40B4-BE49-F238E27FC236}">
                  <a16:creationId xmlns:a16="http://schemas.microsoft.com/office/drawing/2014/main" id="{779EAF42-294B-49EB-9E21-CD5CC808CF1F}"/>
                </a:ext>
              </a:extLst>
            </p:cNvPr>
            <p:cNvSpPr>
              <a:spLocks noEditPoints="1"/>
            </p:cNvSpPr>
            <p:nvPr/>
          </p:nvSpPr>
          <p:spPr bwMode="auto">
            <a:xfrm>
              <a:off x="4641850" y="4215844"/>
              <a:ext cx="128587" cy="132249"/>
            </a:xfrm>
            <a:custGeom>
              <a:avLst/>
              <a:gdLst>
                <a:gd name="T0" fmla="*/ 22 w 44"/>
                <a:gd name="T1" fmla="*/ 0 h 45"/>
                <a:gd name="T2" fmla="*/ 0 w 44"/>
                <a:gd name="T3" fmla="*/ 22 h 45"/>
                <a:gd name="T4" fmla="*/ 22 w 44"/>
                <a:gd name="T5" fmla="*/ 45 h 45"/>
                <a:gd name="T6" fmla="*/ 44 w 44"/>
                <a:gd name="T7" fmla="*/ 22 h 45"/>
                <a:gd name="T8" fmla="*/ 22 w 44"/>
                <a:gd name="T9" fmla="*/ 0 h 45"/>
                <a:gd name="T10" fmla="*/ 22 w 44"/>
                <a:gd name="T11" fmla="*/ 29 h 45"/>
                <a:gd name="T12" fmla="*/ 15 w 44"/>
                <a:gd name="T13" fmla="*/ 22 h 45"/>
                <a:gd name="T14" fmla="*/ 22 w 44"/>
                <a:gd name="T15" fmla="*/ 15 h 45"/>
                <a:gd name="T16" fmla="*/ 29 w 44"/>
                <a:gd name="T17" fmla="*/ 22 h 45"/>
                <a:gd name="T18" fmla="*/ 22 w 44"/>
                <a:gd name="T19" fmla="*/ 2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5">
                  <a:moveTo>
                    <a:pt x="22" y="0"/>
                  </a:moveTo>
                  <a:cubicBezTo>
                    <a:pt x="10" y="0"/>
                    <a:pt x="0" y="10"/>
                    <a:pt x="0" y="22"/>
                  </a:cubicBezTo>
                  <a:cubicBezTo>
                    <a:pt x="0" y="35"/>
                    <a:pt x="10" y="45"/>
                    <a:pt x="22" y="45"/>
                  </a:cubicBezTo>
                  <a:cubicBezTo>
                    <a:pt x="34" y="45"/>
                    <a:pt x="44" y="35"/>
                    <a:pt x="44" y="22"/>
                  </a:cubicBezTo>
                  <a:cubicBezTo>
                    <a:pt x="44" y="10"/>
                    <a:pt x="34" y="0"/>
                    <a:pt x="22" y="0"/>
                  </a:cubicBezTo>
                  <a:close/>
                  <a:moveTo>
                    <a:pt x="22" y="29"/>
                  </a:moveTo>
                  <a:cubicBezTo>
                    <a:pt x="18" y="29"/>
                    <a:pt x="15" y="26"/>
                    <a:pt x="15" y="22"/>
                  </a:cubicBezTo>
                  <a:cubicBezTo>
                    <a:pt x="15" y="18"/>
                    <a:pt x="18" y="15"/>
                    <a:pt x="22" y="15"/>
                  </a:cubicBezTo>
                  <a:cubicBezTo>
                    <a:pt x="26" y="15"/>
                    <a:pt x="29" y="18"/>
                    <a:pt x="29" y="22"/>
                  </a:cubicBezTo>
                  <a:cubicBezTo>
                    <a:pt x="29" y="26"/>
                    <a:pt x="26" y="29"/>
                    <a:pt x="22" y="29"/>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21" name="Freeform 17">
              <a:extLst>
                <a:ext uri="{FF2B5EF4-FFF2-40B4-BE49-F238E27FC236}">
                  <a16:creationId xmlns:a16="http://schemas.microsoft.com/office/drawing/2014/main" id="{786A564E-3353-4F07-B57D-5FCC251BE8A6}"/>
                </a:ext>
              </a:extLst>
            </p:cNvPr>
            <p:cNvSpPr>
              <a:spLocks noEditPoints="1"/>
            </p:cNvSpPr>
            <p:nvPr/>
          </p:nvSpPr>
          <p:spPr bwMode="auto">
            <a:xfrm>
              <a:off x="4411663" y="4441060"/>
              <a:ext cx="131762" cy="130940"/>
            </a:xfrm>
            <a:custGeom>
              <a:avLst/>
              <a:gdLst>
                <a:gd name="T0" fmla="*/ 22 w 45"/>
                <a:gd name="T1" fmla="*/ 0 h 45"/>
                <a:gd name="T2" fmla="*/ 0 w 45"/>
                <a:gd name="T3" fmla="*/ 23 h 45"/>
                <a:gd name="T4" fmla="*/ 22 w 45"/>
                <a:gd name="T5" fmla="*/ 45 h 45"/>
                <a:gd name="T6" fmla="*/ 45 w 45"/>
                <a:gd name="T7" fmla="*/ 23 h 45"/>
                <a:gd name="T8" fmla="*/ 22 w 45"/>
                <a:gd name="T9" fmla="*/ 0 h 45"/>
                <a:gd name="T10" fmla="*/ 22 w 45"/>
                <a:gd name="T11" fmla="*/ 30 h 45"/>
                <a:gd name="T12" fmla="*/ 15 w 45"/>
                <a:gd name="T13" fmla="*/ 23 h 45"/>
                <a:gd name="T14" fmla="*/ 22 w 45"/>
                <a:gd name="T15" fmla="*/ 16 h 45"/>
                <a:gd name="T16" fmla="*/ 30 w 45"/>
                <a:gd name="T17" fmla="*/ 23 h 45"/>
                <a:gd name="T18" fmla="*/ 22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2" y="0"/>
                  </a:moveTo>
                  <a:cubicBezTo>
                    <a:pt x="10" y="0"/>
                    <a:pt x="0" y="10"/>
                    <a:pt x="0" y="23"/>
                  </a:cubicBezTo>
                  <a:cubicBezTo>
                    <a:pt x="0" y="35"/>
                    <a:pt x="10" y="45"/>
                    <a:pt x="22" y="45"/>
                  </a:cubicBezTo>
                  <a:cubicBezTo>
                    <a:pt x="35" y="45"/>
                    <a:pt x="45" y="35"/>
                    <a:pt x="45" y="23"/>
                  </a:cubicBezTo>
                  <a:cubicBezTo>
                    <a:pt x="45" y="10"/>
                    <a:pt x="35" y="0"/>
                    <a:pt x="22" y="0"/>
                  </a:cubicBezTo>
                  <a:close/>
                  <a:moveTo>
                    <a:pt x="22" y="30"/>
                  </a:moveTo>
                  <a:cubicBezTo>
                    <a:pt x="18" y="30"/>
                    <a:pt x="15" y="27"/>
                    <a:pt x="15" y="23"/>
                  </a:cubicBezTo>
                  <a:cubicBezTo>
                    <a:pt x="15" y="19"/>
                    <a:pt x="18" y="16"/>
                    <a:pt x="22" y="16"/>
                  </a:cubicBezTo>
                  <a:cubicBezTo>
                    <a:pt x="26" y="16"/>
                    <a:pt x="30" y="19"/>
                    <a:pt x="30" y="23"/>
                  </a:cubicBezTo>
                  <a:cubicBezTo>
                    <a:pt x="30" y="27"/>
                    <a:pt x="26" y="30"/>
                    <a:pt x="22" y="30"/>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sp>
          <p:nvSpPr>
            <p:cNvPr id="222" name="Freeform 18">
              <a:extLst>
                <a:ext uri="{FF2B5EF4-FFF2-40B4-BE49-F238E27FC236}">
                  <a16:creationId xmlns:a16="http://schemas.microsoft.com/office/drawing/2014/main" id="{AE8B66B8-AD78-45A1-B4D4-2A419726522B}"/>
                </a:ext>
              </a:extLst>
            </p:cNvPr>
            <p:cNvSpPr>
              <a:spLocks noEditPoints="1"/>
            </p:cNvSpPr>
            <p:nvPr/>
          </p:nvSpPr>
          <p:spPr bwMode="auto">
            <a:xfrm>
              <a:off x="4868863" y="4441060"/>
              <a:ext cx="131762" cy="130940"/>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30 h 45"/>
                <a:gd name="T12" fmla="*/ 15 w 45"/>
                <a:gd name="T13" fmla="*/ 23 h 45"/>
                <a:gd name="T14" fmla="*/ 23 w 45"/>
                <a:gd name="T15" fmla="*/ 16 h 45"/>
                <a:gd name="T16" fmla="*/ 30 w 45"/>
                <a:gd name="T17" fmla="*/ 23 h 45"/>
                <a:gd name="T18" fmla="*/ 23 w 45"/>
                <a:gd name="T19" fmla="*/ 3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0"/>
                    <a:pt x="0" y="23"/>
                  </a:cubicBezTo>
                  <a:cubicBezTo>
                    <a:pt x="0" y="35"/>
                    <a:pt x="10" y="45"/>
                    <a:pt x="23" y="45"/>
                  </a:cubicBezTo>
                  <a:cubicBezTo>
                    <a:pt x="35" y="45"/>
                    <a:pt x="45" y="35"/>
                    <a:pt x="45" y="23"/>
                  </a:cubicBezTo>
                  <a:cubicBezTo>
                    <a:pt x="45" y="10"/>
                    <a:pt x="35" y="0"/>
                    <a:pt x="23" y="0"/>
                  </a:cubicBezTo>
                  <a:close/>
                  <a:moveTo>
                    <a:pt x="23" y="30"/>
                  </a:moveTo>
                  <a:cubicBezTo>
                    <a:pt x="19" y="30"/>
                    <a:pt x="15" y="27"/>
                    <a:pt x="15" y="23"/>
                  </a:cubicBezTo>
                  <a:cubicBezTo>
                    <a:pt x="15" y="19"/>
                    <a:pt x="19" y="16"/>
                    <a:pt x="23" y="16"/>
                  </a:cubicBezTo>
                  <a:cubicBezTo>
                    <a:pt x="27" y="16"/>
                    <a:pt x="30" y="19"/>
                    <a:pt x="30" y="23"/>
                  </a:cubicBezTo>
                  <a:cubicBezTo>
                    <a:pt x="30" y="27"/>
                    <a:pt x="27" y="30"/>
                    <a:pt x="23" y="30"/>
                  </a:cubicBezTo>
                  <a:close/>
                </a:path>
              </a:pathLst>
            </a:custGeom>
            <a:solidFill>
              <a:srgbClr val="0078D7"/>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223" name="Group 222">
            <a:extLst>
              <a:ext uri="{FF2B5EF4-FFF2-40B4-BE49-F238E27FC236}">
                <a16:creationId xmlns:a16="http://schemas.microsoft.com/office/drawing/2014/main" id="{4BE9D507-534E-4139-A2A3-2AC02F21BF85}"/>
              </a:ext>
            </a:extLst>
          </p:cNvPr>
          <p:cNvGrpSpPr/>
          <p:nvPr/>
        </p:nvGrpSpPr>
        <p:grpSpPr>
          <a:xfrm>
            <a:off x="4747319" y="4295076"/>
            <a:ext cx="392482" cy="307226"/>
            <a:chOff x="5165049" y="4255521"/>
            <a:chExt cx="392482" cy="307226"/>
          </a:xfrm>
        </p:grpSpPr>
        <p:sp>
          <p:nvSpPr>
            <p:cNvPr id="224" name="Freeform: Shape 223">
              <a:extLst>
                <a:ext uri="{FF2B5EF4-FFF2-40B4-BE49-F238E27FC236}">
                  <a16:creationId xmlns:a16="http://schemas.microsoft.com/office/drawing/2014/main" id="{C264F032-652D-4B83-9161-967EF358519A}"/>
                </a:ext>
              </a:extLst>
            </p:cNvPr>
            <p:cNvSpPr/>
            <p:nvPr/>
          </p:nvSpPr>
          <p:spPr>
            <a:xfrm>
              <a:off x="5273347" y="4337704"/>
              <a:ext cx="99848" cy="145932"/>
            </a:xfrm>
            <a:custGeom>
              <a:avLst/>
              <a:gdLst>
                <a:gd name="connsiteX0" fmla="*/ 120491 w 123825"/>
                <a:gd name="connsiteY0" fmla="*/ 54769 h 180975"/>
                <a:gd name="connsiteX1" fmla="*/ 120491 w 123825"/>
                <a:gd name="connsiteY1" fmla="*/ 7144 h 180975"/>
                <a:gd name="connsiteX2" fmla="*/ 96679 w 123825"/>
                <a:gd name="connsiteY2" fmla="*/ 7144 h 180975"/>
                <a:gd name="connsiteX3" fmla="*/ 96679 w 123825"/>
                <a:gd name="connsiteY3" fmla="*/ 54769 h 180975"/>
                <a:gd name="connsiteX4" fmla="*/ 76676 w 123825"/>
                <a:gd name="connsiteY4" fmla="*/ 74771 h 180975"/>
                <a:gd name="connsiteX5" fmla="*/ 44291 w 123825"/>
                <a:gd name="connsiteY5" fmla="*/ 81439 h 180975"/>
                <a:gd name="connsiteX6" fmla="*/ 7144 w 123825"/>
                <a:gd name="connsiteY6" fmla="*/ 124301 h 180975"/>
                <a:gd name="connsiteX7" fmla="*/ 7144 w 123825"/>
                <a:gd name="connsiteY7" fmla="*/ 178594 h 180975"/>
                <a:gd name="connsiteX8" fmla="*/ 30956 w 123825"/>
                <a:gd name="connsiteY8" fmla="*/ 178594 h 180975"/>
                <a:gd name="connsiteX9" fmla="*/ 30956 w 123825"/>
                <a:gd name="connsiteY9" fmla="*/ 124301 h 180975"/>
                <a:gd name="connsiteX10" fmla="*/ 50959 w 123825"/>
                <a:gd name="connsiteY10" fmla="*/ 104299 h 180975"/>
                <a:gd name="connsiteX11" fmla="*/ 83344 w 123825"/>
                <a:gd name="connsiteY11" fmla="*/ 96679 h 180975"/>
                <a:gd name="connsiteX12" fmla="*/ 120491 w 123825"/>
                <a:gd name="connsiteY12" fmla="*/ 547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825" h="180975">
                  <a:moveTo>
                    <a:pt x="120491" y="54769"/>
                  </a:moveTo>
                  <a:lnTo>
                    <a:pt x="120491" y="7144"/>
                  </a:lnTo>
                  <a:lnTo>
                    <a:pt x="96679" y="7144"/>
                  </a:lnTo>
                  <a:lnTo>
                    <a:pt x="96679" y="54769"/>
                  </a:lnTo>
                  <a:cubicBezTo>
                    <a:pt x="96679" y="63341"/>
                    <a:pt x="89059" y="70961"/>
                    <a:pt x="76676" y="74771"/>
                  </a:cubicBezTo>
                  <a:lnTo>
                    <a:pt x="44291" y="81439"/>
                  </a:lnTo>
                  <a:cubicBezTo>
                    <a:pt x="22384" y="88106"/>
                    <a:pt x="7144" y="105251"/>
                    <a:pt x="7144" y="124301"/>
                  </a:cubicBezTo>
                  <a:lnTo>
                    <a:pt x="7144" y="178594"/>
                  </a:lnTo>
                  <a:lnTo>
                    <a:pt x="30956" y="178594"/>
                  </a:lnTo>
                  <a:lnTo>
                    <a:pt x="30956" y="124301"/>
                  </a:lnTo>
                  <a:cubicBezTo>
                    <a:pt x="30956" y="115729"/>
                    <a:pt x="38576" y="108109"/>
                    <a:pt x="50959" y="104299"/>
                  </a:cubicBezTo>
                  <a:lnTo>
                    <a:pt x="83344" y="96679"/>
                  </a:lnTo>
                  <a:cubicBezTo>
                    <a:pt x="105251" y="90964"/>
                    <a:pt x="120491" y="73819"/>
                    <a:pt x="120491" y="54769"/>
                  </a:cubicBezTo>
                  <a:close/>
                </a:path>
              </a:pathLst>
            </a:custGeom>
            <a:solidFill>
              <a:srgbClr val="0078D7"/>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A8812F98-C205-4276-BAF6-920F360B3BE4}"/>
                </a:ext>
              </a:extLst>
            </p:cNvPr>
            <p:cNvSpPr/>
            <p:nvPr/>
          </p:nvSpPr>
          <p:spPr>
            <a:xfrm>
              <a:off x="5249536" y="4445233"/>
              <a:ext cx="76806" cy="76806"/>
            </a:xfrm>
            <a:custGeom>
              <a:avLst/>
              <a:gdLst>
                <a:gd name="connsiteX0" fmla="*/ 89059 w 95250"/>
                <a:gd name="connsiteY0" fmla="*/ 70009 h 95250"/>
                <a:gd name="connsiteX1" fmla="*/ 89059 w 95250"/>
                <a:gd name="connsiteY1" fmla="*/ 26194 h 95250"/>
                <a:gd name="connsiteX2" fmla="*/ 70009 w 95250"/>
                <a:gd name="connsiteY2" fmla="*/ 7144 h 95250"/>
                <a:gd name="connsiteX3" fmla="*/ 26194 w 95250"/>
                <a:gd name="connsiteY3" fmla="*/ 7144 h 95250"/>
                <a:gd name="connsiteX4" fmla="*/ 7144 w 95250"/>
                <a:gd name="connsiteY4" fmla="*/ 26194 h 95250"/>
                <a:gd name="connsiteX5" fmla="*/ 7144 w 95250"/>
                <a:gd name="connsiteY5" fmla="*/ 70009 h 95250"/>
                <a:gd name="connsiteX6" fmla="*/ 26194 w 95250"/>
                <a:gd name="connsiteY6" fmla="*/ 89059 h 95250"/>
                <a:gd name="connsiteX7" fmla="*/ 70009 w 95250"/>
                <a:gd name="connsiteY7" fmla="*/ 89059 h 95250"/>
                <a:gd name="connsiteX8" fmla="*/ 89059 w 95250"/>
                <a:gd name="connsiteY8" fmla="*/ 70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95250">
                  <a:moveTo>
                    <a:pt x="89059" y="70009"/>
                  </a:moveTo>
                  <a:lnTo>
                    <a:pt x="89059" y="26194"/>
                  </a:lnTo>
                  <a:cubicBezTo>
                    <a:pt x="89059" y="15716"/>
                    <a:pt x="80486" y="7144"/>
                    <a:pt x="70009" y="7144"/>
                  </a:cubicBezTo>
                  <a:lnTo>
                    <a:pt x="26194" y="7144"/>
                  </a:lnTo>
                  <a:cubicBezTo>
                    <a:pt x="15716" y="7144"/>
                    <a:pt x="7144" y="15716"/>
                    <a:pt x="7144" y="26194"/>
                  </a:cubicBezTo>
                  <a:lnTo>
                    <a:pt x="7144" y="70009"/>
                  </a:lnTo>
                  <a:cubicBezTo>
                    <a:pt x="7144" y="80486"/>
                    <a:pt x="15716" y="89059"/>
                    <a:pt x="26194" y="89059"/>
                  </a:cubicBezTo>
                  <a:lnTo>
                    <a:pt x="70009" y="89059"/>
                  </a:lnTo>
                  <a:cubicBezTo>
                    <a:pt x="80486" y="89059"/>
                    <a:pt x="89059" y="80486"/>
                    <a:pt x="89059" y="70009"/>
                  </a:cubicBezTo>
                  <a:close/>
                </a:path>
              </a:pathLst>
            </a:custGeom>
            <a:solidFill>
              <a:srgbClr val="0078D7"/>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01664526-8FB0-4847-9E5D-1F63823D8A7B}"/>
                </a:ext>
              </a:extLst>
            </p:cNvPr>
            <p:cNvSpPr/>
            <p:nvPr/>
          </p:nvSpPr>
          <p:spPr>
            <a:xfrm>
              <a:off x="5343240" y="4337704"/>
              <a:ext cx="107529" cy="145932"/>
            </a:xfrm>
            <a:custGeom>
              <a:avLst/>
              <a:gdLst>
                <a:gd name="connsiteX0" fmla="*/ 7144 w 133350"/>
                <a:gd name="connsiteY0" fmla="*/ 54769 h 180975"/>
                <a:gd name="connsiteX1" fmla="*/ 7144 w 133350"/>
                <a:gd name="connsiteY1" fmla="*/ 7144 h 180975"/>
                <a:gd name="connsiteX2" fmla="*/ 30956 w 133350"/>
                <a:gd name="connsiteY2" fmla="*/ 7144 h 180975"/>
                <a:gd name="connsiteX3" fmla="*/ 30956 w 133350"/>
                <a:gd name="connsiteY3" fmla="*/ 54769 h 180975"/>
                <a:gd name="connsiteX4" fmla="*/ 50959 w 133350"/>
                <a:gd name="connsiteY4" fmla="*/ 74771 h 180975"/>
                <a:gd name="connsiteX5" fmla="*/ 90964 w 133350"/>
                <a:gd name="connsiteY5" fmla="*/ 83344 h 180975"/>
                <a:gd name="connsiteX6" fmla="*/ 128111 w 133350"/>
                <a:gd name="connsiteY6" fmla="*/ 126206 h 180975"/>
                <a:gd name="connsiteX7" fmla="*/ 128111 w 133350"/>
                <a:gd name="connsiteY7" fmla="*/ 180499 h 180975"/>
                <a:gd name="connsiteX8" fmla="*/ 104299 w 133350"/>
                <a:gd name="connsiteY8" fmla="*/ 180499 h 180975"/>
                <a:gd name="connsiteX9" fmla="*/ 104299 w 133350"/>
                <a:gd name="connsiteY9" fmla="*/ 126206 h 180975"/>
                <a:gd name="connsiteX10" fmla="*/ 84296 w 133350"/>
                <a:gd name="connsiteY10" fmla="*/ 106204 h 180975"/>
                <a:gd name="connsiteX11" fmla="*/ 44291 w 133350"/>
                <a:gd name="connsiteY11" fmla="*/ 97631 h 180975"/>
                <a:gd name="connsiteX12" fmla="*/ 7144 w 133350"/>
                <a:gd name="connsiteY12" fmla="*/ 54769 h 18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3350" h="180975">
                  <a:moveTo>
                    <a:pt x="7144" y="54769"/>
                  </a:moveTo>
                  <a:lnTo>
                    <a:pt x="7144" y="7144"/>
                  </a:lnTo>
                  <a:lnTo>
                    <a:pt x="30956" y="7144"/>
                  </a:lnTo>
                  <a:lnTo>
                    <a:pt x="30956" y="54769"/>
                  </a:lnTo>
                  <a:cubicBezTo>
                    <a:pt x="30956" y="63341"/>
                    <a:pt x="38576" y="70961"/>
                    <a:pt x="50959" y="74771"/>
                  </a:cubicBezTo>
                  <a:lnTo>
                    <a:pt x="90964" y="83344"/>
                  </a:lnTo>
                  <a:cubicBezTo>
                    <a:pt x="112871" y="90011"/>
                    <a:pt x="128111" y="107156"/>
                    <a:pt x="128111" y="126206"/>
                  </a:cubicBezTo>
                  <a:lnTo>
                    <a:pt x="128111" y="180499"/>
                  </a:lnTo>
                  <a:lnTo>
                    <a:pt x="104299" y="180499"/>
                  </a:lnTo>
                  <a:lnTo>
                    <a:pt x="104299" y="126206"/>
                  </a:lnTo>
                  <a:cubicBezTo>
                    <a:pt x="104299" y="117634"/>
                    <a:pt x="96679" y="110014"/>
                    <a:pt x="84296" y="106204"/>
                  </a:cubicBezTo>
                  <a:lnTo>
                    <a:pt x="44291" y="97631"/>
                  </a:lnTo>
                  <a:cubicBezTo>
                    <a:pt x="22384" y="90964"/>
                    <a:pt x="7144" y="73819"/>
                    <a:pt x="7144" y="54769"/>
                  </a:cubicBezTo>
                  <a:close/>
                </a:path>
              </a:pathLst>
            </a:custGeom>
            <a:solidFill>
              <a:srgbClr val="0078D7"/>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57DA330C-DFBF-4FE8-8FEF-D4682EE442DE}"/>
                </a:ext>
              </a:extLst>
            </p:cNvPr>
            <p:cNvSpPr/>
            <p:nvPr/>
          </p:nvSpPr>
          <p:spPr>
            <a:xfrm>
              <a:off x="5398541" y="4446769"/>
              <a:ext cx="76806" cy="76806"/>
            </a:xfrm>
            <a:custGeom>
              <a:avLst/>
              <a:gdLst>
                <a:gd name="connsiteX0" fmla="*/ 7144 w 95250"/>
                <a:gd name="connsiteY0" fmla="*/ 70009 h 95250"/>
                <a:gd name="connsiteX1" fmla="*/ 7144 w 95250"/>
                <a:gd name="connsiteY1" fmla="*/ 26194 h 95250"/>
                <a:gd name="connsiteX2" fmla="*/ 26194 w 95250"/>
                <a:gd name="connsiteY2" fmla="*/ 7144 h 95250"/>
                <a:gd name="connsiteX3" fmla="*/ 70009 w 95250"/>
                <a:gd name="connsiteY3" fmla="*/ 7144 h 95250"/>
                <a:gd name="connsiteX4" fmla="*/ 89059 w 95250"/>
                <a:gd name="connsiteY4" fmla="*/ 26194 h 95250"/>
                <a:gd name="connsiteX5" fmla="*/ 89059 w 95250"/>
                <a:gd name="connsiteY5" fmla="*/ 70009 h 95250"/>
                <a:gd name="connsiteX6" fmla="*/ 70009 w 95250"/>
                <a:gd name="connsiteY6" fmla="*/ 89059 h 95250"/>
                <a:gd name="connsiteX7" fmla="*/ 26194 w 95250"/>
                <a:gd name="connsiteY7" fmla="*/ 89059 h 95250"/>
                <a:gd name="connsiteX8" fmla="*/ 7144 w 95250"/>
                <a:gd name="connsiteY8" fmla="*/ 7000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250" h="95250">
                  <a:moveTo>
                    <a:pt x="7144" y="70009"/>
                  </a:moveTo>
                  <a:lnTo>
                    <a:pt x="7144" y="26194"/>
                  </a:lnTo>
                  <a:cubicBezTo>
                    <a:pt x="7144" y="15716"/>
                    <a:pt x="15716" y="7144"/>
                    <a:pt x="26194" y="7144"/>
                  </a:cubicBezTo>
                  <a:lnTo>
                    <a:pt x="70009" y="7144"/>
                  </a:lnTo>
                  <a:cubicBezTo>
                    <a:pt x="80486" y="7144"/>
                    <a:pt x="89059" y="15716"/>
                    <a:pt x="89059" y="26194"/>
                  </a:cubicBezTo>
                  <a:lnTo>
                    <a:pt x="89059" y="70009"/>
                  </a:lnTo>
                  <a:cubicBezTo>
                    <a:pt x="89059" y="80486"/>
                    <a:pt x="80486" y="89059"/>
                    <a:pt x="70009" y="89059"/>
                  </a:cubicBezTo>
                  <a:lnTo>
                    <a:pt x="26194" y="89059"/>
                  </a:lnTo>
                  <a:cubicBezTo>
                    <a:pt x="15716" y="89059"/>
                    <a:pt x="7144" y="80486"/>
                    <a:pt x="7144" y="70009"/>
                  </a:cubicBezTo>
                  <a:close/>
                </a:path>
              </a:pathLst>
            </a:custGeom>
            <a:solidFill>
              <a:srgbClr val="0078D7"/>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8EF4F970-3EEA-4EFF-A146-B002C2BA919C}"/>
                </a:ext>
              </a:extLst>
            </p:cNvPr>
            <p:cNvSpPr/>
            <p:nvPr/>
          </p:nvSpPr>
          <p:spPr>
            <a:xfrm>
              <a:off x="5343240" y="4337704"/>
              <a:ext cx="30723" cy="46084"/>
            </a:xfrm>
            <a:custGeom>
              <a:avLst/>
              <a:gdLst>
                <a:gd name="connsiteX0" fmla="*/ 7144 w 38100"/>
                <a:gd name="connsiteY0" fmla="*/ 7144 h 57150"/>
                <a:gd name="connsiteX1" fmla="*/ 33814 w 38100"/>
                <a:gd name="connsiteY1" fmla="*/ 7144 h 57150"/>
                <a:gd name="connsiteX2" fmla="*/ 33814 w 38100"/>
                <a:gd name="connsiteY2" fmla="*/ 52864 h 57150"/>
                <a:gd name="connsiteX3" fmla="*/ 7144 w 38100"/>
                <a:gd name="connsiteY3" fmla="*/ 52864 h 57150"/>
              </a:gdLst>
              <a:ahLst/>
              <a:cxnLst>
                <a:cxn ang="0">
                  <a:pos x="connsiteX0" y="connsiteY0"/>
                </a:cxn>
                <a:cxn ang="0">
                  <a:pos x="connsiteX1" y="connsiteY1"/>
                </a:cxn>
                <a:cxn ang="0">
                  <a:pos x="connsiteX2" y="connsiteY2"/>
                </a:cxn>
                <a:cxn ang="0">
                  <a:pos x="connsiteX3" y="connsiteY3"/>
                </a:cxn>
              </a:cxnLst>
              <a:rect l="l" t="t" r="r" b="b"/>
              <a:pathLst>
                <a:path w="38100" h="57150">
                  <a:moveTo>
                    <a:pt x="7144" y="7144"/>
                  </a:moveTo>
                  <a:lnTo>
                    <a:pt x="33814" y="7144"/>
                  </a:lnTo>
                  <a:lnTo>
                    <a:pt x="33814" y="52864"/>
                  </a:lnTo>
                  <a:lnTo>
                    <a:pt x="7144" y="52864"/>
                  </a:lnTo>
                  <a:close/>
                </a:path>
              </a:pathLst>
            </a:custGeom>
            <a:solidFill>
              <a:srgbClr val="0078D7"/>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03011A65-C72D-433C-BFC9-5BB442651379}"/>
                </a:ext>
              </a:extLst>
            </p:cNvPr>
            <p:cNvSpPr/>
            <p:nvPr/>
          </p:nvSpPr>
          <p:spPr>
            <a:xfrm>
              <a:off x="5318662" y="4280867"/>
              <a:ext cx="76806" cy="76806"/>
            </a:xfrm>
            <a:custGeom>
              <a:avLst/>
              <a:gdLst>
                <a:gd name="connsiteX0" fmla="*/ 69056 w 95250"/>
                <a:gd name="connsiteY0" fmla="*/ 33814 h 95250"/>
                <a:gd name="connsiteX1" fmla="*/ 69056 w 95250"/>
                <a:gd name="connsiteY1" fmla="*/ 69056 h 95250"/>
                <a:gd name="connsiteX2" fmla="*/ 33814 w 95250"/>
                <a:gd name="connsiteY2" fmla="*/ 69056 h 95250"/>
                <a:gd name="connsiteX3" fmla="*/ 33814 w 95250"/>
                <a:gd name="connsiteY3" fmla="*/ 33814 h 95250"/>
                <a:gd name="connsiteX4" fmla="*/ 69056 w 95250"/>
                <a:gd name="connsiteY4" fmla="*/ 33814 h 95250"/>
                <a:gd name="connsiteX5" fmla="*/ 76676 w 95250"/>
                <a:gd name="connsiteY5" fmla="*/ 7144 h 95250"/>
                <a:gd name="connsiteX6" fmla="*/ 26194 w 95250"/>
                <a:gd name="connsiteY6" fmla="*/ 7144 h 95250"/>
                <a:gd name="connsiteX7" fmla="*/ 7144 w 95250"/>
                <a:gd name="connsiteY7" fmla="*/ 26194 h 95250"/>
                <a:gd name="connsiteX8" fmla="*/ 7144 w 95250"/>
                <a:gd name="connsiteY8" fmla="*/ 76676 h 95250"/>
                <a:gd name="connsiteX9" fmla="*/ 26194 w 95250"/>
                <a:gd name="connsiteY9" fmla="*/ 95726 h 95250"/>
                <a:gd name="connsiteX10" fmla="*/ 76676 w 95250"/>
                <a:gd name="connsiteY10" fmla="*/ 95726 h 95250"/>
                <a:gd name="connsiteX11" fmla="*/ 95726 w 95250"/>
                <a:gd name="connsiteY11" fmla="*/ 76676 h 95250"/>
                <a:gd name="connsiteX12" fmla="*/ 95726 w 95250"/>
                <a:gd name="connsiteY12" fmla="*/ 26194 h 95250"/>
                <a:gd name="connsiteX13" fmla="*/ 76676 w 95250"/>
                <a:gd name="connsiteY13" fmla="*/ 7144 h 95250"/>
                <a:gd name="connsiteX14" fmla="*/ 76676 w 95250"/>
                <a:gd name="connsiteY14"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5250" h="95250">
                  <a:moveTo>
                    <a:pt x="69056" y="33814"/>
                  </a:moveTo>
                  <a:lnTo>
                    <a:pt x="69056" y="69056"/>
                  </a:lnTo>
                  <a:lnTo>
                    <a:pt x="33814" y="69056"/>
                  </a:lnTo>
                  <a:lnTo>
                    <a:pt x="33814" y="33814"/>
                  </a:lnTo>
                  <a:lnTo>
                    <a:pt x="69056" y="33814"/>
                  </a:lnTo>
                  <a:moveTo>
                    <a:pt x="76676" y="7144"/>
                  </a:moveTo>
                  <a:lnTo>
                    <a:pt x="26194" y="7144"/>
                  </a:lnTo>
                  <a:cubicBezTo>
                    <a:pt x="15716" y="7144"/>
                    <a:pt x="7144" y="15716"/>
                    <a:pt x="7144" y="26194"/>
                  </a:cubicBezTo>
                  <a:lnTo>
                    <a:pt x="7144" y="76676"/>
                  </a:lnTo>
                  <a:cubicBezTo>
                    <a:pt x="7144" y="87154"/>
                    <a:pt x="15716" y="95726"/>
                    <a:pt x="26194" y="95726"/>
                  </a:cubicBezTo>
                  <a:lnTo>
                    <a:pt x="76676" y="95726"/>
                  </a:lnTo>
                  <a:cubicBezTo>
                    <a:pt x="87154" y="95726"/>
                    <a:pt x="95726" y="87154"/>
                    <a:pt x="95726" y="76676"/>
                  </a:cubicBezTo>
                  <a:lnTo>
                    <a:pt x="95726" y="26194"/>
                  </a:lnTo>
                  <a:cubicBezTo>
                    <a:pt x="95726" y="15716"/>
                    <a:pt x="87154" y="7144"/>
                    <a:pt x="76676" y="7144"/>
                  </a:cubicBezTo>
                  <a:lnTo>
                    <a:pt x="76676" y="7144"/>
                  </a:lnTo>
                  <a:close/>
                </a:path>
              </a:pathLst>
            </a:custGeom>
            <a:solidFill>
              <a:srgbClr val="0078D7"/>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9D6AE5A0-5A5B-4FD3-B0D0-8D21226DA61B}"/>
                </a:ext>
              </a:extLst>
            </p:cNvPr>
            <p:cNvSpPr/>
            <p:nvPr/>
          </p:nvSpPr>
          <p:spPr>
            <a:xfrm>
              <a:off x="5165049" y="4255521"/>
              <a:ext cx="69126" cy="307226"/>
            </a:xfrm>
            <a:custGeom>
              <a:avLst/>
              <a:gdLst>
                <a:gd name="connsiteX0" fmla="*/ 82391 w 85725"/>
                <a:gd name="connsiteY0" fmla="*/ 376714 h 381000"/>
                <a:gd name="connsiteX1" fmla="*/ 39529 w 85725"/>
                <a:gd name="connsiteY1" fmla="*/ 366236 h 381000"/>
                <a:gd name="connsiteX2" fmla="*/ 27146 w 85725"/>
                <a:gd name="connsiteY2" fmla="*/ 328136 h 381000"/>
                <a:gd name="connsiteX3" fmla="*/ 27146 w 85725"/>
                <a:gd name="connsiteY3" fmla="*/ 229076 h 381000"/>
                <a:gd name="connsiteX4" fmla="*/ 7144 w 85725"/>
                <a:gd name="connsiteY4" fmla="*/ 204311 h 381000"/>
                <a:gd name="connsiteX5" fmla="*/ 7144 w 85725"/>
                <a:gd name="connsiteY5" fmla="*/ 179546 h 381000"/>
                <a:gd name="connsiteX6" fmla="*/ 27146 w 85725"/>
                <a:gd name="connsiteY6" fmla="*/ 153829 h 381000"/>
                <a:gd name="connsiteX7" fmla="*/ 27146 w 85725"/>
                <a:gd name="connsiteY7" fmla="*/ 56674 h 381000"/>
                <a:gd name="connsiteX8" fmla="*/ 39529 w 85725"/>
                <a:gd name="connsiteY8" fmla="*/ 17621 h 381000"/>
                <a:gd name="connsiteX9" fmla="*/ 82391 w 85725"/>
                <a:gd name="connsiteY9" fmla="*/ 7144 h 381000"/>
                <a:gd name="connsiteX10" fmla="*/ 82391 w 85725"/>
                <a:gd name="connsiteY10" fmla="*/ 31909 h 381000"/>
                <a:gd name="connsiteX11" fmla="*/ 60484 w 85725"/>
                <a:gd name="connsiteY11" fmla="*/ 55721 h 381000"/>
                <a:gd name="connsiteX12" fmla="*/ 60484 w 85725"/>
                <a:gd name="connsiteY12" fmla="*/ 150971 h 381000"/>
                <a:gd name="connsiteX13" fmla="*/ 39529 w 85725"/>
                <a:gd name="connsiteY13" fmla="*/ 191929 h 381000"/>
                <a:gd name="connsiteX14" fmla="*/ 39529 w 85725"/>
                <a:gd name="connsiteY14" fmla="*/ 191929 h 381000"/>
                <a:gd name="connsiteX15" fmla="*/ 60484 w 85725"/>
                <a:gd name="connsiteY15" fmla="*/ 232886 h 381000"/>
                <a:gd name="connsiteX16" fmla="*/ 60484 w 85725"/>
                <a:gd name="connsiteY16" fmla="*/ 327184 h 381000"/>
                <a:gd name="connsiteX17" fmla="*/ 65246 w 85725"/>
                <a:gd name="connsiteY17" fmla="*/ 346234 h 381000"/>
                <a:gd name="connsiteX18" fmla="*/ 81439 w 85725"/>
                <a:gd name="connsiteY18" fmla="*/ 351949 h 381000"/>
                <a:gd name="connsiteX19" fmla="*/ 82391 w 85725"/>
                <a:gd name="connsiteY19" fmla="*/ 376714 h 381000"/>
                <a:gd name="connsiteX20" fmla="*/ 82391 w 85725"/>
                <a:gd name="connsiteY20" fmla="*/ 37671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725" h="381000">
                  <a:moveTo>
                    <a:pt x="82391" y="376714"/>
                  </a:moveTo>
                  <a:cubicBezTo>
                    <a:pt x="62389" y="376714"/>
                    <a:pt x="48101" y="372904"/>
                    <a:pt x="39529" y="366236"/>
                  </a:cubicBezTo>
                  <a:cubicBezTo>
                    <a:pt x="30956" y="358616"/>
                    <a:pt x="27146" y="346234"/>
                    <a:pt x="27146" y="328136"/>
                  </a:cubicBezTo>
                  <a:lnTo>
                    <a:pt x="27146" y="229076"/>
                  </a:lnTo>
                  <a:cubicBezTo>
                    <a:pt x="27146" y="212884"/>
                    <a:pt x="20479" y="204311"/>
                    <a:pt x="7144" y="204311"/>
                  </a:cubicBezTo>
                  <a:lnTo>
                    <a:pt x="7144" y="179546"/>
                  </a:lnTo>
                  <a:cubicBezTo>
                    <a:pt x="20479" y="179546"/>
                    <a:pt x="27146" y="170974"/>
                    <a:pt x="27146" y="153829"/>
                  </a:cubicBezTo>
                  <a:lnTo>
                    <a:pt x="27146" y="56674"/>
                  </a:lnTo>
                  <a:cubicBezTo>
                    <a:pt x="27146" y="38576"/>
                    <a:pt x="30956" y="25241"/>
                    <a:pt x="39529" y="17621"/>
                  </a:cubicBezTo>
                  <a:cubicBezTo>
                    <a:pt x="48101" y="10001"/>
                    <a:pt x="62389" y="7144"/>
                    <a:pt x="82391" y="7144"/>
                  </a:cubicBezTo>
                  <a:lnTo>
                    <a:pt x="82391" y="31909"/>
                  </a:lnTo>
                  <a:cubicBezTo>
                    <a:pt x="68104" y="31909"/>
                    <a:pt x="60484" y="39529"/>
                    <a:pt x="60484" y="55721"/>
                  </a:cubicBezTo>
                  <a:lnTo>
                    <a:pt x="60484" y="150971"/>
                  </a:lnTo>
                  <a:cubicBezTo>
                    <a:pt x="60484" y="172879"/>
                    <a:pt x="53816" y="186214"/>
                    <a:pt x="39529" y="191929"/>
                  </a:cubicBezTo>
                  <a:lnTo>
                    <a:pt x="39529" y="191929"/>
                  </a:lnTo>
                  <a:cubicBezTo>
                    <a:pt x="52864" y="197644"/>
                    <a:pt x="60484" y="210979"/>
                    <a:pt x="60484" y="232886"/>
                  </a:cubicBezTo>
                  <a:lnTo>
                    <a:pt x="60484" y="327184"/>
                  </a:lnTo>
                  <a:cubicBezTo>
                    <a:pt x="60484" y="335756"/>
                    <a:pt x="62389" y="342424"/>
                    <a:pt x="65246" y="346234"/>
                  </a:cubicBezTo>
                  <a:cubicBezTo>
                    <a:pt x="69056" y="350044"/>
                    <a:pt x="73819" y="351949"/>
                    <a:pt x="81439" y="351949"/>
                  </a:cubicBezTo>
                  <a:lnTo>
                    <a:pt x="82391" y="376714"/>
                  </a:lnTo>
                  <a:cubicBezTo>
                    <a:pt x="81439" y="376714"/>
                    <a:pt x="82391" y="376714"/>
                    <a:pt x="82391" y="376714"/>
                  </a:cubicBezTo>
                  <a:close/>
                </a:path>
              </a:pathLst>
            </a:custGeom>
            <a:solidFill>
              <a:srgbClr val="0078D7"/>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A138E605-CBBC-485A-BDE9-3322352E2DE1}"/>
                </a:ext>
              </a:extLst>
            </p:cNvPr>
            <p:cNvSpPr/>
            <p:nvPr/>
          </p:nvSpPr>
          <p:spPr>
            <a:xfrm>
              <a:off x="5488405" y="4255521"/>
              <a:ext cx="69126" cy="307226"/>
            </a:xfrm>
            <a:custGeom>
              <a:avLst/>
              <a:gdLst>
                <a:gd name="connsiteX0" fmla="*/ 7144 w 85725"/>
                <a:gd name="connsiteY0" fmla="*/ 7144 h 381000"/>
                <a:gd name="connsiteX1" fmla="*/ 50006 w 85725"/>
                <a:gd name="connsiteY1" fmla="*/ 17621 h 381000"/>
                <a:gd name="connsiteX2" fmla="*/ 62389 w 85725"/>
                <a:gd name="connsiteY2" fmla="*/ 55721 h 381000"/>
                <a:gd name="connsiteX3" fmla="*/ 62389 w 85725"/>
                <a:gd name="connsiteY3" fmla="*/ 154781 h 381000"/>
                <a:gd name="connsiteX4" fmla="*/ 82391 w 85725"/>
                <a:gd name="connsiteY4" fmla="*/ 179546 h 381000"/>
                <a:gd name="connsiteX5" fmla="*/ 82391 w 85725"/>
                <a:gd name="connsiteY5" fmla="*/ 204311 h 381000"/>
                <a:gd name="connsiteX6" fmla="*/ 62389 w 85725"/>
                <a:gd name="connsiteY6" fmla="*/ 230029 h 381000"/>
                <a:gd name="connsiteX7" fmla="*/ 62389 w 85725"/>
                <a:gd name="connsiteY7" fmla="*/ 326231 h 381000"/>
                <a:gd name="connsiteX8" fmla="*/ 50006 w 85725"/>
                <a:gd name="connsiteY8" fmla="*/ 365284 h 381000"/>
                <a:gd name="connsiteX9" fmla="*/ 7144 w 85725"/>
                <a:gd name="connsiteY9" fmla="*/ 376714 h 381000"/>
                <a:gd name="connsiteX10" fmla="*/ 7144 w 85725"/>
                <a:gd name="connsiteY10" fmla="*/ 351949 h 381000"/>
                <a:gd name="connsiteX11" fmla="*/ 29051 w 85725"/>
                <a:gd name="connsiteY11" fmla="*/ 328136 h 381000"/>
                <a:gd name="connsiteX12" fmla="*/ 29051 w 85725"/>
                <a:gd name="connsiteY12" fmla="*/ 232886 h 381000"/>
                <a:gd name="connsiteX13" fmla="*/ 50006 w 85725"/>
                <a:gd name="connsiteY13" fmla="*/ 191929 h 381000"/>
                <a:gd name="connsiteX14" fmla="*/ 50006 w 85725"/>
                <a:gd name="connsiteY14" fmla="*/ 191929 h 381000"/>
                <a:gd name="connsiteX15" fmla="*/ 29051 w 85725"/>
                <a:gd name="connsiteY15" fmla="*/ 150971 h 381000"/>
                <a:gd name="connsiteX16" fmla="*/ 29051 w 85725"/>
                <a:gd name="connsiteY16" fmla="*/ 56674 h 381000"/>
                <a:gd name="connsiteX17" fmla="*/ 24289 w 85725"/>
                <a:gd name="connsiteY17" fmla="*/ 37624 h 381000"/>
                <a:gd name="connsiteX18" fmla="*/ 8096 w 85725"/>
                <a:gd name="connsiteY18" fmla="*/ 31909 h 381000"/>
                <a:gd name="connsiteX19" fmla="*/ 7144 w 85725"/>
                <a:gd name="connsiteY19" fmla="*/ 7144 h 381000"/>
                <a:gd name="connsiteX20" fmla="*/ 7144 w 85725"/>
                <a:gd name="connsiteY20" fmla="*/ 7144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5725" h="381000">
                  <a:moveTo>
                    <a:pt x="7144" y="7144"/>
                  </a:moveTo>
                  <a:cubicBezTo>
                    <a:pt x="27146" y="7144"/>
                    <a:pt x="41434" y="10954"/>
                    <a:pt x="50006" y="17621"/>
                  </a:cubicBezTo>
                  <a:cubicBezTo>
                    <a:pt x="58579" y="25241"/>
                    <a:pt x="62389" y="37624"/>
                    <a:pt x="62389" y="55721"/>
                  </a:cubicBezTo>
                  <a:lnTo>
                    <a:pt x="62389" y="154781"/>
                  </a:lnTo>
                  <a:cubicBezTo>
                    <a:pt x="62389" y="170974"/>
                    <a:pt x="69056" y="179546"/>
                    <a:pt x="82391" y="179546"/>
                  </a:cubicBezTo>
                  <a:lnTo>
                    <a:pt x="82391" y="204311"/>
                  </a:lnTo>
                  <a:cubicBezTo>
                    <a:pt x="69056" y="204311"/>
                    <a:pt x="62389" y="212884"/>
                    <a:pt x="62389" y="230029"/>
                  </a:cubicBezTo>
                  <a:lnTo>
                    <a:pt x="62389" y="326231"/>
                  </a:lnTo>
                  <a:cubicBezTo>
                    <a:pt x="62389" y="344329"/>
                    <a:pt x="58579" y="357664"/>
                    <a:pt x="50006" y="365284"/>
                  </a:cubicBezTo>
                  <a:cubicBezTo>
                    <a:pt x="41434" y="372904"/>
                    <a:pt x="27146" y="376714"/>
                    <a:pt x="7144" y="376714"/>
                  </a:cubicBezTo>
                  <a:lnTo>
                    <a:pt x="7144" y="351949"/>
                  </a:lnTo>
                  <a:cubicBezTo>
                    <a:pt x="21431" y="351949"/>
                    <a:pt x="29051" y="344329"/>
                    <a:pt x="29051" y="328136"/>
                  </a:cubicBezTo>
                  <a:lnTo>
                    <a:pt x="29051" y="232886"/>
                  </a:lnTo>
                  <a:cubicBezTo>
                    <a:pt x="29051" y="210979"/>
                    <a:pt x="35719" y="197644"/>
                    <a:pt x="50006" y="191929"/>
                  </a:cubicBezTo>
                  <a:lnTo>
                    <a:pt x="50006" y="191929"/>
                  </a:lnTo>
                  <a:cubicBezTo>
                    <a:pt x="36671" y="186214"/>
                    <a:pt x="29051" y="172879"/>
                    <a:pt x="29051" y="150971"/>
                  </a:cubicBezTo>
                  <a:lnTo>
                    <a:pt x="29051" y="56674"/>
                  </a:lnTo>
                  <a:cubicBezTo>
                    <a:pt x="29051" y="48101"/>
                    <a:pt x="27146" y="41434"/>
                    <a:pt x="24289" y="37624"/>
                  </a:cubicBezTo>
                  <a:cubicBezTo>
                    <a:pt x="20479" y="33814"/>
                    <a:pt x="15716" y="31909"/>
                    <a:pt x="8096" y="31909"/>
                  </a:cubicBezTo>
                  <a:lnTo>
                    <a:pt x="7144" y="7144"/>
                  </a:lnTo>
                  <a:lnTo>
                    <a:pt x="7144" y="7144"/>
                  </a:lnTo>
                  <a:close/>
                </a:path>
              </a:pathLst>
            </a:custGeom>
            <a:solidFill>
              <a:srgbClr val="0078D7"/>
            </a:solidFill>
            <a:ln w="9525" cap="flat">
              <a:noFill/>
              <a:prstDash val="solid"/>
              <a:miter/>
            </a:ln>
          </p:spPr>
          <p:txBody>
            <a:bodyPr rtlCol="0" anchor="ctr"/>
            <a:lstStyle/>
            <a:p>
              <a:endParaRPr lang="en-US"/>
            </a:p>
          </p:txBody>
        </p:sp>
      </p:grpSp>
      <p:sp>
        <p:nvSpPr>
          <p:cNvPr id="232" name="TextBox 231">
            <a:extLst>
              <a:ext uri="{FF2B5EF4-FFF2-40B4-BE49-F238E27FC236}">
                <a16:creationId xmlns:a16="http://schemas.microsoft.com/office/drawing/2014/main" id="{1D3E754F-8602-47C3-A8BB-B97775674E9C}"/>
              </a:ext>
            </a:extLst>
          </p:cNvPr>
          <p:cNvSpPr txBox="1"/>
          <p:nvPr/>
        </p:nvSpPr>
        <p:spPr>
          <a:xfrm>
            <a:off x="3498353" y="5722899"/>
            <a:ext cx="609430" cy="254938"/>
          </a:xfrm>
          <a:prstGeom prst="rect">
            <a:avLst/>
          </a:prstGeom>
          <a:noFill/>
        </p:spPr>
        <p:txBody>
          <a:bodyPr wrap="square" lIns="87880" tIns="43940" rIns="87880" bIns="43940" rtlCol="0" anchor="b">
            <a:spAutoFit/>
          </a:bodyPr>
          <a:lstStyle>
            <a:defPPr>
              <a:defRPr lang="en-US"/>
            </a:defPPr>
            <a:lvl1pPr algn="ctr" defTabSz="878559">
              <a:lnSpc>
                <a:spcPct val="90000"/>
              </a:lnSpc>
              <a:spcAft>
                <a:spcPts val="576"/>
              </a:spcAft>
              <a:tabLst>
                <a:tab pos="860864" algn="l"/>
              </a:tabLst>
              <a:defRPr sz="1200" kern="0">
                <a:solidFill>
                  <a:srgbClr val="797979"/>
                </a:solidFill>
                <a:latin typeface="Segoe UI" panose="020B0502040204020203" pitchFamily="34" charset="0"/>
                <a:cs typeface="Segoe UI" panose="020B0502040204020203" pitchFamily="34" charset="0"/>
              </a:defRPr>
            </a:lvl1pPr>
          </a:lstStyle>
          <a:p>
            <a:r>
              <a:rPr lang="en-US" dirty="0"/>
              <a:t>SSO</a:t>
            </a:r>
          </a:p>
        </p:txBody>
      </p:sp>
      <p:sp>
        <p:nvSpPr>
          <p:cNvPr id="234" name="Freeform: Shape 233">
            <a:extLst>
              <a:ext uri="{FF2B5EF4-FFF2-40B4-BE49-F238E27FC236}">
                <a16:creationId xmlns:a16="http://schemas.microsoft.com/office/drawing/2014/main" id="{02DEA08C-B61D-469D-BDAA-0BF2515E0A58}"/>
              </a:ext>
            </a:extLst>
          </p:cNvPr>
          <p:cNvSpPr/>
          <p:nvPr/>
        </p:nvSpPr>
        <p:spPr>
          <a:xfrm>
            <a:off x="3654660" y="5354464"/>
            <a:ext cx="330924" cy="344670"/>
          </a:xfrm>
          <a:custGeom>
            <a:avLst/>
            <a:gdLst>
              <a:gd name="connsiteX0" fmla="*/ 4163275 w 4918925"/>
              <a:gd name="connsiteY0" fmla="*/ 2543195 h 5123278"/>
              <a:gd name="connsiteX1" fmla="*/ 3893400 w 4918925"/>
              <a:gd name="connsiteY1" fmla="*/ 2813076 h 5123278"/>
              <a:gd name="connsiteX2" fmla="*/ 4163275 w 4918925"/>
              <a:gd name="connsiteY2" fmla="*/ 3082957 h 5123278"/>
              <a:gd name="connsiteX3" fmla="*/ 4433150 w 4918925"/>
              <a:gd name="connsiteY3" fmla="*/ 2813076 h 5123278"/>
              <a:gd name="connsiteX4" fmla="*/ 4163275 w 4918925"/>
              <a:gd name="connsiteY4" fmla="*/ 2543195 h 5123278"/>
              <a:gd name="connsiteX5" fmla="*/ 1766785 w 4918925"/>
              <a:gd name="connsiteY5" fmla="*/ 2398395 h 5123278"/>
              <a:gd name="connsiteX6" fmla="*/ 1431505 w 4918925"/>
              <a:gd name="connsiteY6" fmla="*/ 2733675 h 5123278"/>
              <a:gd name="connsiteX7" fmla="*/ 1636279 w 4918925"/>
              <a:gd name="connsiteY7" fmla="*/ 3042607 h 5123278"/>
              <a:gd name="connsiteX8" fmla="*/ 1650532 w 4918925"/>
              <a:gd name="connsiteY8" fmla="*/ 3047031 h 5123278"/>
              <a:gd name="connsiteX9" fmla="*/ 1554134 w 4918925"/>
              <a:gd name="connsiteY9" fmla="*/ 3488055 h 5123278"/>
              <a:gd name="connsiteX10" fmla="*/ 1996337 w 4918925"/>
              <a:gd name="connsiteY10" fmla="*/ 3488055 h 5123278"/>
              <a:gd name="connsiteX11" fmla="*/ 1898795 w 4918925"/>
              <a:gd name="connsiteY11" fmla="*/ 3041791 h 5123278"/>
              <a:gd name="connsiteX12" fmla="*/ 1954243 w 4918925"/>
              <a:gd name="connsiteY12" fmla="*/ 3011695 h 5123278"/>
              <a:gd name="connsiteX13" fmla="*/ 2102065 w 4918925"/>
              <a:gd name="connsiteY13" fmla="*/ 2733675 h 5123278"/>
              <a:gd name="connsiteX14" fmla="*/ 1766785 w 4918925"/>
              <a:gd name="connsiteY14" fmla="*/ 2398395 h 5123278"/>
              <a:gd name="connsiteX15" fmla="*/ 4007700 w 4918925"/>
              <a:gd name="connsiteY15" fmla="*/ 2063705 h 5123278"/>
              <a:gd name="connsiteX16" fmla="*/ 4918925 w 4918925"/>
              <a:gd name="connsiteY16" fmla="*/ 2974952 h 5123278"/>
              <a:gd name="connsiteX17" fmla="*/ 4007700 w 4918925"/>
              <a:gd name="connsiteY17" fmla="*/ 3886199 h 5123278"/>
              <a:gd name="connsiteX18" fmla="*/ 3653010 w 4918925"/>
              <a:gd name="connsiteY18" fmla="*/ 3814589 h 5123278"/>
              <a:gd name="connsiteX19" fmla="*/ 3606505 w 4918925"/>
              <a:gd name="connsiteY19" fmla="*/ 3792186 h 5123278"/>
              <a:gd name="connsiteX20" fmla="*/ 3351513 w 4918925"/>
              <a:gd name="connsiteY20" fmla="*/ 4037021 h 5123278"/>
              <a:gd name="connsiteX21" fmla="*/ 3347630 w 4918925"/>
              <a:gd name="connsiteY21" fmla="*/ 4471795 h 5123278"/>
              <a:gd name="connsiteX22" fmla="*/ 2966402 w 4918925"/>
              <a:gd name="connsiteY22" fmla="*/ 4459569 h 5123278"/>
              <a:gd name="connsiteX23" fmla="*/ 2962977 w 4918925"/>
              <a:gd name="connsiteY23" fmla="*/ 4843047 h 5123278"/>
              <a:gd name="connsiteX24" fmla="*/ 2526622 w 4918925"/>
              <a:gd name="connsiteY24" fmla="*/ 4829053 h 5123278"/>
              <a:gd name="connsiteX25" fmla="*/ 2220191 w 4918925"/>
              <a:gd name="connsiteY25" fmla="*/ 5123278 h 5123278"/>
              <a:gd name="connsiteX26" fmla="*/ 2095030 w 4918925"/>
              <a:gd name="connsiteY26" fmla="*/ 5071543 h 5123278"/>
              <a:gd name="connsiteX27" fmla="*/ 3494679 w 4918925"/>
              <a:gd name="connsiteY27" fmla="*/ 3727647 h 5123278"/>
              <a:gd name="connsiteX28" fmla="*/ 3415150 w 4918925"/>
              <a:gd name="connsiteY28" fmla="*/ 3662027 h 5123278"/>
              <a:gd name="connsiteX29" fmla="*/ 1991659 w 4918925"/>
              <a:gd name="connsiteY29" fmla="*/ 5028814 h 5123278"/>
              <a:gd name="connsiteX30" fmla="*/ 1925386 w 4918925"/>
              <a:gd name="connsiteY30" fmla="*/ 5001419 h 5123278"/>
              <a:gd name="connsiteX31" fmla="*/ 1925386 w 4918925"/>
              <a:gd name="connsiteY31" fmla="*/ 4554105 h 5123278"/>
              <a:gd name="connsiteX32" fmla="*/ 3178379 w 4918925"/>
              <a:gd name="connsiteY32" fmla="*/ 3351024 h 5123278"/>
              <a:gd name="connsiteX33" fmla="*/ 3168084 w 4918925"/>
              <a:gd name="connsiteY33" fmla="*/ 3329651 h 5123278"/>
              <a:gd name="connsiteX34" fmla="*/ 3096475 w 4918925"/>
              <a:gd name="connsiteY34" fmla="*/ 2974952 h 5123278"/>
              <a:gd name="connsiteX35" fmla="*/ 4007700 w 4918925"/>
              <a:gd name="connsiteY35" fmla="*/ 2063705 h 5123278"/>
              <a:gd name="connsiteX36" fmla="*/ 1776837 w 4918925"/>
              <a:gd name="connsiteY36" fmla="*/ 447675 h 5123278"/>
              <a:gd name="connsiteX37" fmla="*/ 1095374 w 4918925"/>
              <a:gd name="connsiteY37" fmla="*/ 1129138 h 5123278"/>
              <a:gd name="connsiteX38" fmla="*/ 1095374 w 4918925"/>
              <a:gd name="connsiteY38" fmla="*/ 1790700 h 5123278"/>
              <a:gd name="connsiteX39" fmla="*/ 2458300 w 4918925"/>
              <a:gd name="connsiteY39" fmla="*/ 1790700 h 5123278"/>
              <a:gd name="connsiteX40" fmla="*/ 2458300 w 4918925"/>
              <a:gd name="connsiteY40" fmla="*/ 1129138 h 5123278"/>
              <a:gd name="connsiteX41" fmla="*/ 1776837 w 4918925"/>
              <a:gd name="connsiteY41" fmla="*/ 447675 h 5123278"/>
              <a:gd name="connsiteX42" fmla="*/ 1776837 w 4918925"/>
              <a:gd name="connsiteY42" fmla="*/ 0 h 5123278"/>
              <a:gd name="connsiteX43" fmla="*/ 2915500 w 4918925"/>
              <a:gd name="connsiteY43" fmla="*/ 1138663 h 5123278"/>
              <a:gd name="connsiteX44" fmla="*/ 2915500 w 4918925"/>
              <a:gd name="connsiteY44" fmla="*/ 1790700 h 5123278"/>
              <a:gd name="connsiteX45" fmla="*/ 3212366 w 4918925"/>
              <a:gd name="connsiteY45" fmla="*/ 1790700 h 5123278"/>
              <a:gd name="connsiteX46" fmla="*/ 3453709 w 4918925"/>
              <a:gd name="connsiteY46" fmla="*/ 1890668 h 5123278"/>
              <a:gd name="connsiteX47" fmla="*/ 3480221 w 4918925"/>
              <a:gd name="connsiteY47" fmla="*/ 1922800 h 5123278"/>
              <a:gd name="connsiteX48" fmla="*/ 3446232 w 4918925"/>
              <a:gd name="connsiteY48" fmla="*/ 1939174 h 5123278"/>
              <a:gd name="connsiteX49" fmla="*/ 2829776 w 4918925"/>
              <a:gd name="connsiteY49" fmla="*/ 2974953 h 5123278"/>
              <a:gd name="connsiteX50" fmla="*/ 2843349 w 4918925"/>
              <a:gd name="connsiteY50" fmla="*/ 3154344 h 5123278"/>
              <a:gd name="connsiteX51" fmla="*/ 2874886 w 4918925"/>
              <a:gd name="connsiteY51" fmla="*/ 3291191 h 5123278"/>
              <a:gd name="connsiteX52" fmla="*/ 1650063 w 4918925"/>
              <a:gd name="connsiteY52" fmla="*/ 4467225 h 5123278"/>
              <a:gd name="connsiteX53" fmla="*/ 341310 w 4918925"/>
              <a:gd name="connsiteY53" fmla="*/ 4467225 h 5123278"/>
              <a:gd name="connsiteX54" fmla="*/ 0 w 4918925"/>
              <a:gd name="connsiteY54" fmla="*/ 4125915 h 5123278"/>
              <a:gd name="connsiteX55" fmla="*/ 0 w 4918925"/>
              <a:gd name="connsiteY55" fmla="*/ 2132010 h 5123278"/>
              <a:gd name="connsiteX56" fmla="*/ 341310 w 4918925"/>
              <a:gd name="connsiteY56" fmla="*/ 1790700 h 5123278"/>
              <a:gd name="connsiteX57" fmla="*/ 638174 w 4918925"/>
              <a:gd name="connsiteY57" fmla="*/ 1790700 h 5123278"/>
              <a:gd name="connsiteX58" fmla="*/ 638174 w 4918925"/>
              <a:gd name="connsiteY58" fmla="*/ 1138663 h 5123278"/>
              <a:gd name="connsiteX59" fmla="*/ 1776837 w 4918925"/>
              <a:gd name="connsiteY59" fmla="*/ 0 h 5123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4918925" h="5123278">
                <a:moveTo>
                  <a:pt x="4163275" y="2543195"/>
                </a:moveTo>
                <a:cubicBezTo>
                  <a:pt x="4014227" y="2543195"/>
                  <a:pt x="3893400" y="2664025"/>
                  <a:pt x="3893400" y="2813076"/>
                </a:cubicBezTo>
                <a:cubicBezTo>
                  <a:pt x="3893400" y="2962127"/>
                  <a:pt x="4014227" y="3082957"/>
                  <a:pt x="4163275" y="3082957"/>
                </a:cubicBezTo>
                <a:cubicBezTo>
                  <a:pt x="4312323" y="3082957"/>
                  <a:pt x="4433150" y="2962127"/>
                  <a:pt x="4433150" y="2813076"/>
                </a:cubicBezTo>
                <a:cubicBezTo>
                  <a:pt x="4433150" y="2664025"/>
                  <a:pt x="4312323" y="2543195"/>
                  <a:pt x="4163275" y="2543195"/>
                </a:cubicBezTo>
                <a:close/>
                <a:moveTo>
                  <a:pt x="1766785" y="2398395"/>
                </a:moveTo>
                <a:cubicBezTo>
                  <a:pt x="1581615" y="2398395"/>
                  <a:pt x="1431505" y="2548505"/>
                  <a:pt x="1431505" y="2733675"/>
                </a:cubicBezTo>
                <a:cubicBezTo>
                  <a:pt x="1431505" y="2872553"/>
                  <a:pt x="1515942" y="2991709"/>
                  <a:pt x="1636279" y="3042607"/>
                </a:cubicBezTo>
                <a:lnTo>
                  <a:pt x="1650532" y="3047031"/>
                </a:lnTo>
                <a:lnTo>
                  <a:pt x="1554134" y="3488055"/>
                </a:lnTo>
                <a:lnTo>
                  <a:pt x="1996337" y="3488055"/>
                </a:lnTo>
                <a:lnTo>
                  <a:pt x="1898795" y="3041791"/>
                </a:lnTo>
                <a:lnTo>
                  <a:pt x="1954243" y="3011695"/>
                </a:lnTo>
                <a:cubicBezTo>
                  <a:pt x="2043429" y="2951442"/>
                  <a:pt x="2102065" y="2849406"/>
                  <a:pt x="2102065" y="2733675"/>
                </a:cubicBezTo>
                <a:cubicBezTo>
                  <a:pt x="2102065" y="2548505"/>
                  <a:pt x="1951955" y="2398395"/>
                  <a:pt x="1766785" y="2398395"/>
                </a:cubicBezTo>
                <a:close/>
                <a:moveTo>
                  <a:pt x="4007700" y="2063705"/>
                </a:moveTo>
                <a:cubicBezTo>
                  <a:pt x="4510956" y="2063705"/>
                  <a:pt x="4918925" y="2471684"/>
                  <a:pt x="4918925" y="2974952"/>
                </a:cubicBezTo>
                <a:cubicBezTo>
                  <a:pt x="4918925" y="3478220"/>
                  <a:pt x="4510956" y="3886199"/>
                  <a:pt x="4007700" y="3886199"/>
                </a:cubicBezTo>
                <a:cubicBezTo>
                  <a:pt x="3881886" y="3886199"/>
                  <a:pt x="3762028" y="3860701"/>
                  <a:pt x="3653010" y="3814589"/>
                </a:cubicBezTo>
                <a:lnTo>
                  <a:pt x="3606505" y="3792186"/>
                </a:lnTo>
                <a:lnTo>
                  <a:pt x="3351513" y="4037021"/>
                </a:lnTo>
                <a:lnTo>
                  <a:pt x="3347630" y="4471795"/>
                </a:lnTo>
                <a:lnTo>
                  <a:pt x="2966402" y="4459569"/>
                </a:lnTo>
                <a:lnTo>
                  <a:pt x="2962977" y="4843047"/>
                </a:lnTo>
                <a:lnTo>
                  <a:pt x="2526622" y="4829053"/>
                </a:lnTo>
                <a:lnTo>
                  <a:pt x="2220191" y="5123278"/>
                </a:lnTo>
                <a:lnTo>
                  <a:pt x="2095030" y="5071543"/>
                </a:lnTo>
                <a:lnTo>
                  <a:pt x="3494679" y="3727647"/>
                </a:lnTo>
                <a:lnTo>
                  <a:pt x="3415150" y="3662027"/>
                </a:lnTo>
                <a:lnTo>
                  <a:pt x="1991659" y="5028814"/>
                </a:lnTo>
                <a:lnTo>
                  <a:pt x="1925386" y="5001419"/>
                </a:lnTo>
                <a:lnTo>
                  <a:pt x="1925386" y="4554105"/>
                </a:lnTo>
                <a:lnTo>
                  <a:pt x="3178379" y="3351024"/>
                </a:lnTo>
                <a:lnTo>
                  <a:pt x="3168084" y="3329651"/>
                </a:lnTo>
                <a:cubicBezTo>
                  <a:pt x="3121973" y="3220631"/>
                  <a:pt x="3096475" y="3100769"/>
                  <a:pt x="3096475" y="2974952"/>
                </a:cubicBezTo>
                <a:cubicBezTo>
                  <a:pt x="3096475" y="2471684"/>
                  <a:pt x="3504444" y="2063705"/>
                  <a:pt x="4007700" y="2063705"/>
                </a:cubicBezTo>
                <a:close/>
                <a:moveTo>
                  <a:pt x="1776837" y="447675"/>
                </a:moveTo>
                <a:cubicBezTo>
                  <a:pt x="1400475" y="447675"/>
                  <a:pt x="1095374" y="752776"/>
                  <a:pt x="1095374" y="1129138"/>
                </a:cubicBezTo>
                <a:lnTo>
                  <a:pt x="1095374" y="1790700"/>
                </a:lnTo>
                <a:lnTo>
                  <a:pt x="2458300" y="1790700"/>
                </a:lnTo>
                <a:lnTo>
                  <a:pt x="2458300" y="1129138"/>
                </a:lnTo>
                <a:cubicBezTo>
                  <a:pt x="2458300" y="752776"/>
                  <a:pt x="2153199" y="447675"/>
                  <a:pt x="1776837" y="447675"/>
                </a:cubicBezTo>
                <a:close/>
                <a:moveTo>
                  <a:pt x="1776837" y="0"/>
                </a:moveTo>
                <a:cubicBezTo>
                  <a:pt x="2405703" y="0"/>
                  <a:pt x="2915500" y="509797"/>
                  <a:pt x="2915500" y="1138663"/>
                </a:cubicBezTo>
                <a:lnTo>
                  <a:pt x="2915500" y="1790700"/>
                </a:lnTo>
                <a:lnTo>
                  <a:pt x="3212366" y="1790700"/>
                </a:lnTo>
                <a:cubicBezTo>
                  <a:pt x="3306616" y="1790700"/>
                  <a:pt x="3391944" y="1828903"/>
                  <a:pt x="3453709" y="1890668"/>
                </a:cubicBezTo>
                <a:lnTo>
                  <a:pt x="3480221" y="1922800"/>
                </a:lnTo>
                <a:lnTo>
                  <a:pt x="3446232" y="1939174"/>
                </a:lnTo>
                <a:cubicBezTo>
                  <a:pt x="3079043" y="2138647"/>
                  <a:pt x="2829776" y="2527690"/>
                  <a:pt x="2829776" y="2974953"/>
                </a:cubicBezTo>
                <a:cubicBezTo>
                  <a:pt x="2829776" y="3035944"/>
                  <a:pt x="2834411" y="3095851"/>
                  <a:pt x="2843349" y="3154344"/>
                </a:cubicBezTo>
                <a:lnTo>
                  <a:pt x="2874886" y="3291191"/>
                </a:lnTo>
                <a:lnTo>
                  <a:pt x="1650063" y="4467225"/>
                </a:lnTo>
                <a:lnTo>
                  <a:pt x="341310" y="4467225"/>
                </a:lnTo>
                <a:cubicBezTo>
                  <a:pt x="152810" y="4467225"/>
                  <a:pt x="0" y="4314415"/>
                  <a:pt x="0" y="4125915"/>
                </a:cubicBezTo>
                <a:lnTo>
                  <a:pt x="0" y="2132010"/>
                </a:lnTo>
                <a:cubicBezTo>
                  <a:pt x="0" y="1943510"/>
                  <a:pt x="152810" y="1790700"/>
                  <a:pt x="341310" y="1790700"/>
                </a:cubicBezTo>
                <a:lnTo>
                  <a:pt x="638174" y="1790700"/>
                </a:lnTo>
                <a:lnTo>
                  <a:pt x="638174" y="1138663"/>
                </a:lnTo>
                <a:cubicBezTo>
                  <a:pt x="638174" y="509797"/>
                  <a:pt x="1147971" y="0"/>
                  <a:pt x="1776837"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4">
            <a:extLst>
              <a:ext uri="{FF2B5EF4-FFF2-40B4-BE49-F238E27FC236}">
                <a16:creationId xmlns:a16="http://schemas.microsoft.com/office/drawing/2014/main" id="{18502770-A6A2-4DD3-BAB7-A636C1421C62}"/>
              </a:ext>
            </a:extLst>
          </p:cNvPr>
          <p:cNvGrpSpPr>
            <a:grpSpLocks noChangeAspect="1"/>
          </p:cNvGrpSpPr>
          <p:nvPr/>
        </p:nvGrpSpPr>
        <p:grpSpPr bwMode="auto">
          <a:xfrm>
            <a:off x="3591606" y="4259963"/>
            <a:ext cx="422924" cy="354012"/>
            <a:chOff x="2280" y="2643"/>
            <a:chExt cx="313" cy="262"/>
          </a:xfrm>
          <a:solidFill>
            <a:srgbClr val="0078D7"/>
          </a:solidFill>
        </p:grpSpPr>
        <p:sp>
          <p:nvSpPr>
            <p:cNvPr id="10" name="Freeform 5">
              <a:extLst>
                <a:ext uri="{FF2B5EF4-FFF2-40B4-BE49-F238E27FC236}">
                  <a16:creationId xmlns:a16="http://schemas.microsoft.com/office/drawing/2014/main" id="{E96DAE9F-F3A6-4A71-8E72-DFA5234A8E01}"/>
                </a:ext>
              </a:extLst>
            </p:cNvPr>
            <p:cNvSpPr>
              <a:spLocks/>
            </p:cNvSpPr>
            <p:nvPr/>
          </p:nvSpPr>
          <p:spPr bwMode="auto">
            <a:xfrm>
              <a:off x="2280" y="2643"/>
              <a:ext cx="313" cy="262"/>
            </a:xfrm>
            <a:custGeom>
              <a:avLst/>
              <a:gdLst>
                <a:gd name="T0" fmla="*/ 82 w 201"/>
                <a:gd name="T1" fmla="*/ 114 h 167"/>
                <a:gd name="T2" fmla="*/ 46 w 201"/>
                <a:gd name="T3" fmla="*/ 114 h 167"/>
                <a:gd name="T4" fmla="*/ 46 w 201"/>
                <a:gd name="T5" fmla="*/ 114 h 167"/>
                <a:gd name="T6" fmla="*/ 14 w 201"/>
                <a:gd name="T7" fmla="*/ 82 h 167"/>
                <a:gd name="T8" fmla="*/ 46 w 201"/>
                <a:gd name="T9" fmla="*/ 49 h 167"/>
                <a:gd name="T10" fmla="*/ 57 w 201"/>
                <a:gd name="T11" fmla="*/ 50 h 167"/>
                <a:gd name="T12" fmla="*/ 64 w 201"/>
                <a:gd name="T13" fmla="*/ 52 h 167"/>
                <a:gd name="T14" fmla="*/ 66 w 201"/>
                <a:gd name="T15" fmla="*/ 46 h 167"/>
                <a:gd name="T16" fmla="*/ 115 w 201"/>
                <a:gd name="T17" fmla="*/ 12 h 167"/>
                <a:gd name="T18" fmla="*/ 164 w 201"/>
                <a:gd name="T19" fmla="*/ 61 h 167"/>
                <a:gd name="T20" fmla="*/ 162 w 201"/>
                <a:gd name="T21" fmla="*/ 74 h 167"/>
                <a:gd name="T22" fmla="*/ 159 w 201"/>
                <a:gd name="T23" fmla="*/ 84 h 167"/>
                <a:gd name="T24" fmla="*/ 170 w 201"/>
                <a:gd name="T25" fmla="*/ 83 h 167"/>
                <a:gd name="T26" fmla="*/ 172 w 201"/>
                <a:gd name="T27" fmla="*/ 83 h 167"/>
                <a:gd name="T28" fmla="*/ 186 w 201"/>
                <a:gd name="T29" fmla="*/ 97 h 167"/>
                <a:gd name="T30" fmla="*/ 174 w 201"/>
                <a:gd name="T31" fmla="*/ 112 h 167"/>
                <a:gd name="T32" fmla="*/ 138 w 201"/>
                <a:gd name="T33" fmla="*/ 112 h 167"/>
                <a:gd name="T34" fmla="*/ 125 w 201"/>
                <a:gd name="T35" fmla="*/ 86 h 167"/>
                <a:gd name="T36" fmla="*/ 92 w 201"/>
                <a:gd name="T37" fmla="*/ 72 h 167"/>
                <a:gd name="T38" fmla="*/ 68 w 201"/>
                <a:gd name="T39" fmla="*/ 79 h 167"/>
                <a:gd name="T40" fmla="*/ 75 w 201"/>
                <a:gd name="T41" fmla="*/ 91 h 167"/>
                <a:gd name="T42" fmla="*/ 93 w 201"/>
                <a:gd name="T43" fmla="*/ 86 h 167"/>
                <a:gd name="T44" fmla="*/ 116 w 201"/>
                <a:gd name="T45" fmla="*/ 96 h 167"/>
                <a:gd name="T46" fmla="*/ 126 w 201"/>
                <a:gd name="T47" fmla="*/ 120 h 167"/>
                <a:gd name="T48" fmla="*/ 116 w 201"/>
                <a:gd name="T49" fmla="*/ 143 h 167"/>
                <a:gd name="T50" fmla="*/ 93 w 201"/>
                <a:gd name="T51" fmla="*/ 153 h 167"/>
                <a:gd name="T52" fmla="*/ 75 w 201"/>
                <a:gd name="T53" fmla="*/ 147 h 167"/>
                <a:gd name="T54" fmla="*/ 68 w 201"/>
                <a:gd name="T55" fmla="*/ 159 h 167"/>
                <a:gd name="T56" fmla="*/ 92 w 201"/>
                <a:gd name="T57" fmla="*/ 167 h 167"/>
                <a:gd name="T58" fmla="*/ 125 w 201"/>
                <a:gd name="T59" fmla="*/ 153 h 167"/>
                <a:gd name="T60" fmla="*/ 138 w 201"/>
                <a:gd name="T61" fmla="*/ 125 h 167"/>
                <a:gd name="T62" fmla="*/ 175 w 201"/>
                <a:gd name="T63" fmla="*/ 125 h 167"/>
                <a:gd name="T64" fmla="*/ 176 w 201"/>
                <a:gd name="T65" fmla="*/ 125 h 167"/>
                <a:gd name="T66" fmla="*/ 201 w 201"/>
                <a:gd name="T67" fmla="*/ 96 h 167"/>
                <a:gd name="T68" fmla="*/ 176 w 201"/>
                <a:gd name="T69" fmla="*/ 71 h 167"/>
                <a:gd name="T70" fmla="*/ 177 w 201"/>
                <a:gd name="T71" fmla="*/ 63 h 167"/>
                <a:gd name="T72" fmla="*/ 113 w 201"/>
                <a:gd name="T73" fmla="*/ 0 h 167"/>
                <a:gd name="T74" fmla="*/ 113 w 201"/>
                <a:gd name="T75" fmla="*/ 0 h 167"/>
                <a:gd name="T76" fmla="*/ 56 w 201"/>
                <a:gd name="T77" fmla="*/ 38 h 167"/>
                <a:gd name="T78" fmla="*/ 47 w 201"/>
                <a:gd name="T79" fmla="*/ 36 h 167"/>
                <a:gd name="T80" fmla="*/ 0 w 201"/>
                <a:gd name="T81" fmla="*/ 82 h 167"/>
                <a:gd name="T82" fmla="*/ 46 w 201"/>
                <a:gd name="T83" fmla="*/ 127 h 167"/>
                <a:gd name="T84" fmla="*/ 85 w 201"/>
                <a:gd name="T85" fmla="*/ 127 h 167"/>
                <a:gd name="T86" fmla="*/ 82 w 201"/>
                <a:gd name="T87" fmla="*/ 11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1" h="167">
                  <a:moveTo>
                    <a:pt x="82" y="114"/>
                  </a:moveTo>
                  <a:cubicBezTo>
                    <a:pt x="46" y="114"/>
                    <a:pt x="46" y="114"/>
                    <a:pt x="46" y="114"/>
                  </a:cubicBezTo>
                  <a:cubicBezTo>
                    <a:pt x="46" y="114"/>
                    <a:pt x="46" y="114"/>
                    <a:pt x="46" y="114"/>
                  </a:cubicBezTo>
                  <a:cubicBezTo>
                    <a:pt x="29" y="114"/>
                    <a:pt x="14" y="100"/>
                    <a:pt x="14" y="82"/>
                  </a:cubicBezTo>
                  <a:cubicBezTo>
                    <a:pt x="14" y="64"/>
                    <a:pt x="28" y="49"/>
                    <a:pt x="46" y="49"/>
                  </a:cubicBezTo>
                  <a:cubicBezTo>
                    <a:pt x="50" y="49"/>
                    <a:pt x="53" y="50"/>
                    <a:pt x="57" y="50"/>
                  </a:cubicBezTo>
                  <a:cubicBezTo>
                    <a:pt x="64" y="52"/>
                    <a:pt x="64" y="52"/>
                    <a:pt x="64" y="52"/>
                  </a:cubicBezTo>
                  <a:cubicBezTo>
                    <a:pt x="66" y="46"/>
                    <a:pt x="66" y="46"/>
                    <a:pt x="66" y="46"/>
                  </a:cubicBezTo>
                  <a:cubicBezTo>
                    <a:pt x="72" y="25"/>
                    <a:pt x="92" y="12"/>
                    <a:pt x="115" y="12"/>
                  </a:cubicBezTo>
                  <a:cubicBezTo>
                    <a:pt x="143" y="12"/>
                    <a:pt x="164" y="33"/>
                    <a:pt x="164" y="61"/>
                  </a:cubicBezTo>
                  <a:cubicBezTo>
                    <a:pt x="164" y="65"/>
                    <a:pt x="163" y="70"/>
                    <a:pt x="162" y="74"/>
                  </a:cubicBezTo>
                  <a:cubicBezTo>
                    <a:pt x="159" y="84"/>
                    <a:pt x="159" y="84"/>
                    <a:pt x="159" y="84"/>
                  </a:cubicBezTo>
                  <a:cubicBezTo>
                    <a:pt x="170" y="83"/>
                    <a:pt x="170" y="83"/>
                    <a:pt x="170" y="83"/>
                  </a:cubicBezTo>
                  <a:cubicBezTo>
                    <a:pt x="171" y="83"/>
                    <a:pt x="171" y="83"/>
                    <a:pt x="172" y="83"/>
                  </a:cubicBezTo>
                  <a:cubicBezTo>
                    <a:pt x="180" y="83"/>
                    <a:pt x="186" y="90"/>
                    <a:pt x="186" y="97"/>
                  </a:cubicBezTo>
                  <a:cubicBezTo>
                    <a:pt x="186" y="105"/>
                    <a:pt x="181" y="110"/>
                    <a:pt x="174" y="112"/>
                  </a:cubicBezTo>
                  <a:cubicBezTo>
                    <a:pt x="174" y="112"/>
                    <a:pt x="140" y="112"/>
                    <a:pt x="138" y="112"/>
                  </a:cubicBezTo>
                  <a:cubicBezTo>
                    <a:pt x="137" y="102"/>
                    <a:pt x="132" y="93"/>
                    <a:pt x="125" y="86"/>
                  </a:cubicBezTo>
                  <a:cubicBezTo>
                    <a:pt x="116" y="77"/>
                    <a:pt x="104" y="72"/>
                    <a:pt x="92" y="72"/>
                  </a:cubicBezTo>
                  <a:cubicBezTo>
                    <a:pt x="83" y="72"/>
                    <a:pt x="74" y="74"/>
                    <a:pt x="68" y="79"/>
                  </a:cubicBezTo>
                  <a:cubicBezTo>
                    <a:pt x="75" y="91"/>
                    <a:pt x="75" y="91"/>
                    <a:pt x="75" y="91"/>
                  </a:cubicBezTo>
                  <a:cubicBezTo>
                    <a:pt x="81" y="88"/>
                    <a:pt x="86" y="86"/>
                    <a:pt x="93" y="86"/>
                  </a:cubicBezTo>
                  <a:cubicBezTo>
                    <a:pt x="102" y="86"/>
                    <a:pt x="110" y="90"/>
                    <a:pt x="116" y="96"/>
                  </a:cubicBezTo>
                  <a:cubicBezTo>
                    <a:pt x="122" y="103"/>
                    <a:pt x="126" y="111"/>
                    <a:pt x="126" y="120"/>
                  </a:cubicBezTo>
                  <a:cubicBezTo>
                    <a:pt x="126" y="128"/>
                    <a:pt x="123" y="137"/>
                    <a:pt x="116" y="143"/>
                  </a:cubicBezTo>
                  <a:cubicBezTo>
                    <a:pt x="110" y="150"/>
                    <a:pt x="102" y="153"/>
                    <a:pt x="93" y="153"/>
                  </a:cubicBezTo>
                  <a:cubicBezTo>
                    <a:pt x="86" y="153"/>
                    <a:pt x="80" y="151"/>
                    <a:pt x="75" y="147"/>
                  </a:cubicBezTo>
                  <a:cubicBezTo>
                    <a:pt x="68" y="159"/>
                    <a:pt x="68" y="159"/>
                    <a:pt x="68" y="159"/>
                  </a:cubicBezTo>
                  <a:cubicBezTo>
                    <a:pt x="75" y="164"/>
                    <a:pt x="84" y="167"/>
                    <a:pt x="92" y="167"/>
                  </a:cubicBezTo>
                  <a:cubicBezTo>
                    <a:pt x="104" y="167"/>
                    <a:pt x="116" y="162"/>
                    <a:pt x="125" y="153"/>
                  </a:cubicBezTo>
                  <a:cubicBezTo>
                    <a:pt x="133" y="146"/>
                    <a:pt x="137" y="136"/>
                    <a:pt x="138" y="125"/>
                  </a:cubicBezTo>
                  <a:cubicBezTo>
                    <a:pt x="140" y="125"/>
                    <a:pt x="175" y="125"/>
                    <a:pt x="175" y="125"/>
                  </a:cubicBezTo>
                  <a:cubicBezTo>
                    <a:pt x="176" y="125"/>
                    <a:pt x="176" y="125"/>
                    <a:pt x="176" y="125"/>
                  </a:cubicBezTo>
                  <a:cubicBezTo>
                    <a:pt x="190" y="124"/>
                    <a:pt x="201" y="112"/>
                    <a:pt x="201" y="96"/>
                  </a:cubicBezTo>
                  <a:cubicBezTo>
                    <a:pt x="201" y="84"/>
                    <a:pt x="190" y="73"/>
                    <a:pt x="176" y="71"/>
                  </a:cubicBezTo>
                  <a:cubicBezTo>
                    <a:pt x="177" y="68"/>
                    <a:pt x="177" y="67"/>
                    <a:pt x="177" y="63"/>
                  </a:cubicBezTo>
                  <a:cubicBezTo>
                    <a:pt x="177" y="28"/>
                    <a:pt x="152" y="0"/>
                    <a:pt x="113" y="0"/>
                  </a:cubicBezTo>
                  <a:cubicBezTo>
                    <a:pt x="113" y="0"/>
                    <a:pt x="113" y="0"/>
                    <a:pt x="113" y="0"/>
                  </a:cubicBezTo>
                  <a:cubicBezTo>
                    <a:pt x="88" y="0"/>
                    <a:pt x="65" y="14"/>
                    <a:pt x="56" y="38"/>
                  </a:cubicBezTo>
                  <a:cubicBezTo>
                    <a:pt x="53" y="38"/>
                    <a:pt x="50" y="36"/>
                    <a:pt x="47" y="36"/>
                  </a:cubicBezTo>
                  <a:cubicBezTo>
                    <a:pt x="21" y="36"/>
                    <a:pt x="0" y="56"/>
                    <a:pt x="0" y="82"/>
                  </a:cubicBezTo>
                  <a:cubicBezTo>
                    <a:pt x="0" y="107"/>
                    <a:pt x="21" y="127"/>
                    <a:pt x="46" y="127"/>
                  </a:cubicBezTo>
                  <a:cubicBezTo>
                    <a:pt x="85" y="127"/>
                    <a:pt x="85" y="127"/>
                    <a:pt x="85" y="127"/>
                  </a:cubicBezTo>
                  <a:lnTo>
                    <a:pt x="82" y="1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Oval 6">
              <a:extLst>
                <a:ext uri="{FF2B5EF4-FFF2-40B4-BE49-F238E27FC236}">
                  <a16:creationId xmlns:a16="http://schemas.microsoft.com/office/drawing/2014/main" id="{67E50D9B-D970-4D5E-B2F9-EC2BCBE8155E}"/>
                </a:ext>
              </a:extLst>
            </p:cNvPr>
            <p:cNvSpPr>
              <a:spLocks noChangeArrowheads="1"/>
            </p:cNvSpPr>
            <p:nvPr/>
          </p:nvSpPr>
          <p:spPr bwMode="auto">
            <a:xfrm>
              <a:off x="2387" y="2795"/>
              <a:ext cx="71" cy="71"/>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9">
            <a:extLst>
              <a:ext uri="{FF2B5EF4-FFF2-40B4-BE49-F238E27FC236}">
                <a16:creationId xmlns:a16="http://schemas.microsoft.com/office/drawing/2014/main" id="{757352F0-7099-4CF6-8C27-375E239985B5}"/>
              </a:ext>
            </a:extLst>
          </p:cNvPr>
          <p:cNvGrpSpPr>
            <a:grpSpLocks noChangeAspect="1"/>
          </p:cNvGrpSpPr>
          <p:nvPr/>
        </p:nvGrpSpPr>
        <p:grpSpPr bwMode="auto">
          <a:xfrm>
            <a:off x="9967263" y="3256782"/>
            <a:ext cx="406400" cy="366713"/>
            <a:chOff x="7303" y="2133"/>
            <a:chExt cx="256" cy="231"/>
          </a:xfrm>
          <a:solidFill>
            <a:srgbClr val="0078D7"/>
          </a:solidFill>
        </p:grpSpPr>
        <p:sp>
          <p:nvSpPr>
            <p:cNvPr id="14" name="Freeform 10">
              <a:extLst>
                <a:ext uri="{FF2B5EF4-FFF2-40B4-BE49-F238E27FC236}">
                  <a16:creationId xmlns:a16="http://schemas.microsoft.com/office/drawing/2014/main" id="{1081C753-A5FB-4B10-8B10-AD3664FAD2EA}"/>
                </a:ext>
              </a:extLst>
            </p:cNvPr>
            <p:cNvSpPr>
              <a:spLocks/>
            </p:cNvSpPr>
            <p:nvPr/>
          </p:nvSpPr>
          <p:spPr bwMode="auto">
            <a:xfrm>
              <a:off x="7363" y="2146"/>
              <a:ext cx="196" cy="195"/>
            </a:xfrm>
            <a:custGeom>
              <a:avLst/>
              <a:gdLst>
                <a:gd name="T0" fmla="*/ 138 w 153"/>
                <a:gd name="T1" fmla="*/ 76 h 153"/>
                <a:gd name="T2" fmla="*/ 138 w 153"/>
                <a:gd name="T3" fmla="*/ 72 h 153"/>
                <a:gd name="T4" fmla="*/ 153 w 153"/>
                <a:gd name="T5" fmla="*/ 64 h 153"/>
                <a:gd name="T6" fmla="*/ 149 w 153"/>
                <a:gd name="T7" fmla="*/ 49 h 153"/>
                <a:gd name="T8" fmla="*/ 132 w 153"/>
                <a:gd name="T9" fmla="*/ 49 h 153"/>
                <a:gd name="T10" fmla="*/ 127 w 153"/>
                <a:gd name="T11" fmla="*/ 42 h 153"/>
                <a:gd name="T12" fmla="*/ 136 w 153"/>
                <a:gd name="T13" fmla="*/ 27 h 153"/>
                <a:gd name="T14" fmla="*/ 126 w 153"/>
                <a:gd name="T15" fmla="*/ 16 h 153"/>
                <a:gd name="T16" fmla="*/ 117 w 153"/>
                <a:gd name="T17" fmla="*/ 21 h 153"/>
                <a:gd name="T18" fmla="*/ 113 w 153"/>
                <a:gd name="T19" fmla="*/ 27 h 153"/>
                <a:gd name="T20" fmla="*/ 105 w 153"/>
                <a:gd name="T21" fmla="*/ 39 h 153"/>
                <a:gd name="T22" fmla="*/ 124 w 153"/>
                <a:gd name="T23" fmla="*/ 76 h 153"/>
                <a:gd name="T24" fmla="*/ 76 w 153"/>
                <a:gd name="T25" fmla="*/ 124 h 153"/>
                <a:gd name="T26" fmla="*/ 29 w 153"/>
                <a:gd name="T27" fmla="*/ 76 h 153"/>
                <a:gd name="T28" fmla="*/ 68 w 153"/>
                <a:gd name="T29" fmla="*/ 29 h 153"/>
                <a:gd name="T30" fmla="*/ 72 w 153"/>
                <a:gd name="T31" fmla="*/ 15 h 153"/>
                <a:gd name="T32" fmla="*/ 63 w 153"/>
                <a:gd name="T33" fmla="*/ 0 h 153"/>
                <a:gd name="T34" fmla="*/ 49 w 153"/>
                <a:gd name="T35" fmla="*/ 3 h 153"/>
                <a:gd name="T36" fmla="*/ 49 w 153"/>
                <a:gd name="T37" fmla="*/ 21 h 153"/>
                <a:gd name="T38" fmla="*/ 42 w 153"/>
                <a:gd name="T39" fmla="*/ 25 h 153"/>
                <a:gd name="T40" fmla="*/ 27 w 153"/>
                <a:gd name="T41" fmla="*/ 16 h 153"/>
                <a:gd name="T42" fmla="*/ 16 w 153"/>
                <a:gd name="T43" fmla="*/ 27 h 153"/>
                <a:gd name="T44" fmla="*/ 25 w 153"/>
                <a:gd name="T45" fmla="*/ 42 h 153"/>
                <a:gd name="T46" fmla="*/ 21 w 153"/>
                <a:gd name="T47" fmla="*/ 49 h 153"/>
                <a:gd name="T48" fmla="*/ 3 w 153"/>
                <a:gd name="T49" fmla="*/ 49 h 153"/>
                <a:gd name="T50" fmla="*/ 0 w 153"/>
                <a:gd name="T51" fmla="*/ 64 h 153"/>
                <a:gd name="T52" fmla="*/ 15 w 153"/>
                <a:gd name="T53" fmla="*/ 72 h 153"/>
                <a:gd name="T54" fmla="*/ 14 w 153"/>
                <a:gd name="T55" fmla="*/ 76 h 153"/>
                <a:gd name="T56" fmla="*/ 15 w 153"/>
                <a:gd name="T57" fmla="*/ 81 h 153"/>
                <a:gd name="T58" fmla="*/ 0 w 153"/>
                <a:gd name="T59" fmla="*/ 89 h 153"/>
                <a:gd name="T60" fmla="*/ 3 w 153"/>
                <a:gd name="T61" fmla="*/ 104 h 153"/>
                <a:gd name="T62" fmla="*/ 21 w 153"/>
                <a:gd name="T63" fmla="*/ 103 h 153"/>
                <a:gd name="T64" fmla="*/ 25 w 153"/>
                <a:gd name="T65" fmla="*/ 111 h 153"/>
                <a:gd name="T66" fmla="*/ 16 w 153"/>
                <a:gd name="T67" fmla="*/ 126 h 153"/>
                <a:gd name="T68" fmla="*/ 27 w 153"/>
                <a:gd name="T69" fmla="*/ 137 h 153"/>
                <a:gd name="T70" fmla="*/ 42 w 153"/>
                <a:gd name="T71" fmla="*/ 128 h 153"/>
                <a:gd name="T72" fmla="*/ 49 w 153"/>
                <a:gd name="T73" fmla="*/ 132 h 153"/>
                <a:gd name="T74" fmla="*/ 49 w 153"/>
                <a:gd name="T75" fmla="*/ 149 h 153"/>
                <a:gd name="T76" fmla="*/ 63 w 153"/>
                <a:gd name="T77" fmla="*/ 153 h 153"/>
                <a:gd name="T78" fmla="*/ 72 w 153"/>
                <a:gd name="T79" fmla="*/ 138 h 153"/>
                <a:gd name="T80" fmla="*/ 76 w 153"/>
                <a:gd name="T81" fmla="*/ 138 h 153"/>
                <a:gd name="T82" fmla="*/ 81 w 153"/>
                <a:gd name="T83" fmla="*/ 138 h 153"/>
                <a:gd name="T84" fmla="*/ 89 w 153"/>
                <a:gd name="T85" fmla="*/ 153 h 153"/>
                <a:gd name="T86" fmla="*/ 104 w 153"/>
                <a:gd name="T87" fmla="*/ 149 h 153"/>
                <a:gd name="T88" fmla="*/ 103 w 153"/>
                <a:gd name="T89" fmla="*/ 132 h 153"/>
                <a:gd name="T90" fmla="*/ 111 w 153"/>
                <a:gd name="T91" fmla="*/ 128 h 153"/>
                <a:gd name="T92" fmla="*/ 126 w 153"/>
                <a:gd name="T93" fmla="*/ 137 h 153"/>
                <a:gd name="T94" fmla="*/ 136 w 153"/>
                <a:gd name="T95" fmla="*/ 126 h 153"/>
                <a:gd name="T96" fmla="*/ 128 w 153"/>
                <a:gd name="T97" fmla="*/ 111 h 153"/>
                <a:gd name="T98" fmla="*/ 132 w 153"/>
                <a:gd name="T99" fmla="*/ 103 h 153"/>
                <a:gd name="T100" fmla="*/ 149 w 153"/>
                <a:gd name="T101" fmla="*/ 104 h 153"/>
                <a:gd name="T102" fmla="*/ 153 w 153"/>
                <a:gd name="T103" fmla="*/ 89 h 153"/>
                <a:gd name="T104" fmla="*/ 138 w 153"/>
                <a:gd name="T105" fmla="*/ 81 h 153"/>
                <a:gd name="T106" fmla="*/ 138 w 153"/>
                <a:gd name="T107" fmla="*/ 7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3" h="153">
                  <a:moveTo>
                    <a:pt x="138" y="76"/>
                  </a:moveTo>
                  <a:cubicBezTo>
                    <a:pt x="138" y="75"/>
                    <a:pt x="138" y="73"/>
                    <a:pt x="138" y="72"/>
                  </a:cubicBezTo>
                  <a:cubicBezTo>
                    <a:pt x="153" y="64"/>
                    <a:pt x="153" y="64"/>
                    <a:pt x="153" y="64"/>
                  </a:cubicBezTo>
                  <a:cubicBezTo>
                    <a:pt x="152" y="59"/>
                    <a:pt x="151" y="54"/>
                    <a:pt x="149" y="49"/>
                  </a:cubicBezTo>
                  <a:cubicBezTo>
                    <a:pt x="132" y="49"/>
                    <a:pt x="132" y="49"/>
                    <a:pt x="132" y="49"/>
                  </a:cubicBezTo>
                  <a:cubicBezTo>
                    <a:pt x="131" y="47"/>
                    <a:pt x="129" y="44"/>
                    <a:pt x="127" y="42"/>
                  </a:cubicBezTo>
                  <a:cubicBezTo>
                    <a:pt x="136" y="27"/>
                    <a:pt x="136" y="27"/>
                    <a:pt x="136" y="27"/>
                  </a:cubicBezTo>
                  <a:cubicBezTo>
                    <a:pt x="133" y="23"/>
                    <a:pt x="130" y="19"/>
                    <a:pt x="126" y="16"/>
                  </a:cubicBezTo>
                  <a:cubicBezTo>
                    <a:pt x="117" y="21"/>
                    <a:pt x="117" y="21"/>
                    <a:pt x="117" y="21"/>
                  </a:cubicBezTo>
                  <a:cubicBezTo>
                    <a:pt x="113" y="27"/>
                    <a:pt x="113" y="27"/>
                    <a:pt x="113" y="27"/>
                  </a:cubicBezTo>
                  <a:cubicBezTo>
                    <a:pt x="105" y="39"/>
                    <a:pt x="105" y="39"/>
                    <a:pt x="105" y="39"/>
                  </a:cubicBezTo>
                  <a:cubicBezTo>
                    <a:pt x="117" y="47"/>
                    <a:pt x="124" y="61"/>
                    <a:pt x="124" y="76"/>
                  </a:cubicBezTo>
                  <a:cubicBezTo>
                    <a:pt x="124" y="103"/>
                    <a:pt x="103" y="124"/>
                    <a:pt x="76" y="124"/>
                  </a:cubicBezTo>
                  <a:cubicBezTo>
                    <a:pt x="50" y="124"/>
                    <a:pt x="29" y="103"/>
                    <a:pt x="29" y="76"/>
                  </a:cubicBezTo>
                  <a:cubicBezTo>
                    <a:pt x="29" y="53"/>
                    <a:pt x="46" y="33"/>
                    <a:pt x="68" y="29"/>
                  </a:cubicBezTo>
                  <a:cubicBezTo>
                    <a:pt x="72" y="15"/>
                    <a:pt x="72" y="15"/>
                    <a:pt x="72" y="15"/>
                  </a:cubicBezTo>
                  <a:cubicBezTo>
                    <a:pt x="63" y="0"/>
                    <a:pt x="63" y="0"/>
                    <a:pt x="63" y="0"/>
                  </a:cubicBezTo>
                  <a:cubicBezTo>
                    <a:pt x="58" y="0"/>
                    <a:pt x="54" y="2"/>
                    <a:pt x="49" y="3"/>
                  </a:cubicBezTo>
                  <a:cubicBezTo>
                    <a:pt x="49" y="21"/>
                    <a:pt x="49" y="21"/>
                    <a:pt x="49" y="21"/>
                  </a:cubicBezTo>
                  <a:cubicBezTo>
                    <a:pt x="47" y="22"/>
                    <a:pt x="44" y="23"/>
                    <a:pt x="42" y="25"/>
                  </a:cubicBezTo>
                  <a:cubicBezTo>
                    <a:pt x="27" y="16"/>
                    <a:pt x="27" y="16"/>
                    <a:pt x="27" y="16"/>
                  </a:cubicBezTo>
                  <a:cubicBezTo>
                    <a:pt x="23" y="19"/>
                    <a:pt x="19" y="23"/>
                    <a:pt x="16" y="27"/>
                  </a:cubicBezTo>
                  <a:cubicBezTo>
                    <a:pt x="25" y="42"/>
                    <a:pt x="25" y="42"/>
                    <a:pt x="25" y="42"/>
                  </a:cubicBezTo>
                  <a:cubicBezTo>
                    <a:pt x="23" y="44"/>
                    <a:pt x="22" y="47"/>
                    <a:pt x="21" y="49"/>
                  </a:cubicBezTo>
                  <a:cubicBezTo>
                    <a:pt x="3" y="49"/>
                    <a:pt x="3" y="49"/>
                    <a:pt x="3" y="49"/>
                  </a:cubicBezTo>
                  <a:cubicBezTo>
                    <a:pt x="2" y="54"/>
                    <a:pt x="0" y="59"/>
                    <a:pt x="0" y="64"/>
                  </a:cubicBezTo>
                  <a:cubicBezTo>
                    <a:pt x="15" y="72"/>
                    <a:pt x="15" y="72"/>
                    <a:pt x="15" y="72"/>
                  </a:cubicBezTo>
                  <a:cubicBezTo>
                    <a:pt x="15" y="73"/>
                    <a:pt x="14" y="75"/>
                    <a:pt x="14" y="76"/>
                  </a:cubicBezTo>
                  <a:cubicBezTo>
                    <a:pt x="14" y="78"/>
                    <a:pt x="15" y="79"/>
                    <a:pt x="15" y="81"/>
                  </a:cubicBezTo>
                  <a:cubicBezTo>
                    <a:pt x="0" y="89"/>
                    <a:pt x="0" y="89"/>
                    <a:pt x="0" y="89"/>
                  </a:cubicBezTo>
                  <a:cubicBezTo>
                    <a:pt x="0" y="94"/>
                    <a:pt x="2" y="99"/>
                    <a:pt x="3" y="104"/>
                  </a:cubicBezTo>
                  <a:cubicBezTo>
                    <a:pt x="21" y="103"/>
                    <a:pt x="21" y="103"/>
                    <a:pt x="21" y="103"/>
                  </a:cubicBezTo>
                  <a:cubicBezTo>
                    <a:pt x="22" y="106"/>
                    <a:pt x="23" y="109"/>
                    <a:pt x="25" y="111"/>
                  </a:cubicBezTo>
                  <a:cubicBezTo>
                    <a:pt x="16" y="126"/>
                    <a:pt x="16" y="126"/>
                    <a:pt x="16" y="126"/>
                  </a:cubicBezTo>
                  <a:cubicBezTo>
                    <a:pt x="19" y="130"/>
                    <a:pt x="23" y="133"/>
                    <a:pt x="27" y="137"/>
                  </a:cubicBezTo>
                  <a:cubicBezTo>
                    <a:pt x="42" y="128"/>
                    <a:pt x="42" y="128"/>
                    <a:pt x="42" y="128"/>
                  </a:cubicBezTo>
                  <a:cubicBezTo>
                    <a:pt x="44" y="129"/>
                    <a:pt x="47" y="131"/>
                    <a:pt x="49" y="132"/>
                  </a:cubicBezTo>
                  <a:cubicBezTo>
                    <a:pt x="49" y="149"/>
                    <a:pt x="49" y="149"/>
                    <a:pt x="49" y="149"/>
                  </a:cubicBezTo>
                  <a:cubicBezTo>
                    <a:pt x="54" y="151"/>
                    <a:pt x="58" y="152"/>
                    <a:pt x="63" y="153"/>
                  </a:cubicBezTo>
                  <a:cubicBezTo>
                    <a:pt x="72" y="138"/>
                    <a:pt x="72" y="138"/>
                    <a:pt x="72" y="138"/>
                  </a:cubicBezTo>
                  <a:cubicBezTo>
                    <a:pt x="73" y="138"/>
                    <a:pt x="75" y="138"/>
                    <a:pt x="76" y="138"/>
                  </a:cubicBezTo>
                  <a:cubicBezTo>
                    <a:pt x="78" y="138"/>
                    <a:pt x="79" y="138"/>
                    <a:pt x="81" y="138"/>
                  </a:cubicBezTo>
                  <a:cubicBezTo>
                    <a:pt x="89" y="153"/>
                    <a:pt x="89" y="153"/>
                    <a:pt x="89" y="153"/>
                  </a:cubicBezTo>
                  <a:cubicBezTo>
                    <a:pt x="94" y="152"/>
                    <a:pt x="99" y="151"/>
                    <a:pt x="104" y="149"/>
                  </a:cubicBezTo>
                  <a:cubicBezTo>
                    <a:pt x="103" y="132"/>
                    <a:pt x="103" y="132"/>
                    <a:pt x="103" y="132"/>
                  </a:cubicBezTo>
                  <a:cubicBezTo>
                    <a:pt x="106" y="131"/>
                    <a:pt x="109" y="129"/>
                    <a:pt x="111" y="128"/>
                  </a:cubicBezTo>
                  <a:cubicBezTo>
                    <a:pt x="126" y="137"/>
                    <a:pt x="126" y="137"/>
                    <a:pt x="126" y="137"/>
                  </a:cubicBezTo>
                  <a:cubicBezTo>
                    <a:pt x="130" y="133"/>
                    <a:pt x="133" y="130"/>
                    <a:pt x="136" y="126"/>
                  </a:cubicBezTo>
                  <a:cubicBezTo>
                    <a:pt x="128" y="111"/>
                    <a:pt x="128" y="111"/>
                    <a:pt x="128" y="111"/>
                  </a:cubicBezTo>
                  <a:cubicBezTo>
                    <a:pt x="129" y="109"/>
                    <a:pt x="131" y="106"/>
                    <a:pt x="132" y="103"/>
                  </a:cubicBezTo>
                  <a:cubicBezTo>
                    <a:pt x="149" y="104"/>
                    <a:pt x="149" y="104"/>
                    <a:pt x="149" y="104"/>
                  </a:cubicBezTo>
                  <a:cubicBezTo>
                    <a:pt x="151" y="99"/>
                    <a:pt x="152" y="94"/>
                    <a:pt x="153" y="89"/>
                  </a:cubicBezTo>
                  <a:cubicBezTo>
                    <a:pt x="138" y="81"/>
                    <a:pt x="138" y="81"/>
                    <a:pt x="138" y="81"/>
                  </a:cubicBezTo>
                  <a:cubicBezTo>
                    <a:pt x="138" y="79"/>
                    <a:pt x="138" y="78"/>
                    <a:pt x="138"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a:extLst>
                <a:ext uri="{FF2B5EF4-FFF2-40B4-BE49-F238E27FC236}">
                  <a16:creationId xmlns:a16="http://schemas.microsoft.com/office/drawing/2014/main" id="{BC17D017-BD88-4BCC-9775-962FCB0BA5F1}"/>
                </a:ext>
              </a:extLst>
            </p:cNvPr>
            <p:cNvSpPr>
              <a:spLocks noEditPoints="1"/>
            </p:cNvSpPr>
            <p:nvPr/>
          </p:nvSpPr>
          <p:spPr bwMode="auto">
            <a:xfrm>
              <a:off x="7303" y="2282"/>
              <a:ext cx="82" cy="82"/>
            </a:xfrm>
            <a:custGeom>
              <a:avLst/>
              <a:gdLst>
                <a:gd name="T0" fmla="*/ 64 w 64"/>
                <a:gd name="T1" fmla="*/ 35 h 64"/>
                <a:gd name="T2" fmla="*/ 64 w 64"/>
                <a:gd name="T3" fmla="*/ 27 h 64"/>
                <a:gd name="T4" fmla="*/ 64 w 64"/>
                <a:gd name="T5" fmla="*/ 27 h 64"/>
                <a:gd name="T6" fmla="*/ 56 w 64"/>
                <a:gd name="T7" fmla="*/ 24 h 64"/>
                <a:gd name="T8" fmla="*/ 54 w 64"/>
                <a:gd name="T9" fmla="*/ 19 h 64"/>
                <a:gd name="T10" fmla="*/ 58 w 64"/>
                <a:gd name="T11" fmla="*/ 12 h 64"/>
                <a:gd name="T12" fmla="*/ 58 w 64"/>
                <a:gd name="T13" fmla="*/ 11 h 64"/>
                <a:gd name="T14" fmla="*/ 56 w 64"/>
                <a:gd name="T15" fmla="*/ 8 h 64"/>
                <a:gd name="T16" fmla="*/ 53 w 64"/>
                <a:gd name="T17" fmla="*/ 5 h 64"/>
                <a:gd name="T18" fmla="*/ 52 w 64"/>
                <a:gd name="T19" fmla="*/ 6 h 64"/>
                <a:gd name="T20" fmla="*/ 45 w 64"/>
                <a:gd name="T21" fmla="*/ 10 h 64"/>
                <a:gd name="T22" fmla="*/ 39 w 64"/>
                <a:gd name="T23" fmla="*/ 8 h 64"/>
                <a:gd name="T24" fmla="*/ 36 w 64"/>
                <a:gd name="T25" fmla="*/ 0 h 64"/>
                <a:gd name="T26" fmla="*/ 29 w 64"/>
                <a:gd name="T27" fmla="*/ 0 h 64"/>
                <a:gd name="T28" fmla="*/ 28 w 64"/>
                <a:gd name="T29" fmla="*/ 0 h 64"/>
                <a:gd name="T30" fmla="*/ 26 w 64"/>
                <a:gd name="T31" fmla="*/ 8 h 64"/>
                <a:gd name="T32" fmla="*/ 21 w 64"/>
                <a:gd name="T33" fmla="*/ 10 h 64"/>
                <a:gd name="T34" fmla="*/ 12 w 64"/>
                <a:gd name="T35" fmla="*/ 6 h 64"/>
                <a:gd name="T36" fmla="*/ 7 w 64"/>
                <a:gd name="T37" fmla="*/ 11 h 64"/>
                <a:gd name="T38" fmla="*/ 7 w 64"/>
                <a:gd name="T39" fmla="*/ 12 h 64"/>
                <a:gd name="T40" fmla="*/ 11 w 64"/>
                <a:gd name="T41" fmla="*/ 19 h 64"/>
                <a:gd name="T42" fmla="*/ 9 w 64"/>
                <a:gd name="T43" fmla="*/ 25 h 64"/>
                <a:gd name="T44" fmla="*/ 0 w 64"/>
                <a:gd name="T45" fmla="*/ 28 h 64"/>
                <a:gd name="T46" fmla="*/ 0 w 64"/>
                <a:gd name="T47" fmla="*/ 35 h 64"/>
                <a:gd name="T48" fmla="*/ 1 w 64"/>
                <a:gd name="T49" fmla="*/ 35 h 64"/>
                <a:gd name="T50" fmla="*/ 9 w 64"/>
                <a:gd name="T51" fmla="*/ 38 h 64"/>
                <a:gd name="T52" fmla="*/ 11 w 64"/>
                <a:gd name="T53" fmla="*/ 43 h 64"/>
                <a:gd name="T54" fmla="*/ 7 w 64"/>
                <a:gd name="T55" fmla="*/ 52 h 64"/>
                <a:gd name="T56" fmla="*/ 12 w 64"/>
                <a:gd name="T57" fmla="*/ 57 h 64"/>
                <a:gd name="T58" fmla="*/ 13 w 64"/>
                <a:gd name="T59" fmla="*/ 57 h 64"/>
                <a:gd name="T60" fmla="*/ 21 w 64"/>
                <a:gd name="T61" fmla="*/ 53 h 64"/>
                <a:gd name="T62" fmla="*/ 26 w 64"/>
                <a:gd name="T63" fmla="*/ 55 h 64"/>
                <a:gd name="T64" fmla="*/ 29 w 64"/>
                <a:gd name="T65" fmla="*/ 64 h 64"/>
                <a:gd name="T66" fmla="*/ 37 w 64"/>
                <a:gd name="T67" fmla="*/ 64 h 64"/>
                <a:gd name="T68" fmla="*/ 37 w 64"/>
                <a:gd name="T69" fmla="*/ 63 h 64"/>
                <a:gd name="T70" fmla="*/ 39 w 64"/>
                <a:gd name="T71" fmla="*/ 55 h 64"/>
                <a:gd name="T72" fmla="*/ 45 w 64"/>
                <a:gd name="T73" fmla="*/ 53 h 64"/>
                <a:gd name="T74" fmla="*/ 53 w 64"/>
                <a:gd name="T75" fmla="*/ 57 h 64"/>
                <a:gd name="T76" fmla="*/ 59 w 64"/>
                <a:gd name="T77" fmla="*/ 52 h 64"/>
                <a:gd name="T78" fmla="*/ 58 w 64"/>
                <a:gd name="T79" fmla="*/ 51 h 64"/>
                <a:gd name="T80" fmla="*/ 54 w 64"/>
                <a:gd name="T81" fmla="*/ 43 h 64"/>
                <a:gd name="T82" fmla="*/ 56 w 64"/>
                <a:gd name="T83" fmla="*/ 38 h 64"/>
                <a:gd name="T84" fmla="*/ 64 w 64"/>
                <a:gd name="T85" fmla="*/ 35 h 64"/>
                <a:gd name="T86" fmla="*/ 33 w 64"/>
                <a:gd name="T87" fmla="*/ 42 h 64"/>
                <a:gd name="T88" fmla="*/ 22 w 64"/>
                <a:gd name="T89" fmla="*/ 31 h 64"/>
                <a:gd name="T90" fmla="*/ 33 w 64"/>
                <a:gd name="T91" fmla="*/ 21 h 64"/>
                <a:gd name="T92" fmla="*/ 43 w 64"/>
                <a:gd name="T93" fmla="*/ 31 h 64"/>
                <a:gd name="T94" fmla="*/ 33 w 64"/>
                <a:gd name="T95" fmla="*/ 4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4" h="64">
                  <a:moveTo>
                    <a:pt x="64" y="35"/>
                  </a:moveTo>
                  <a:cubicBezTo>
                    <a:pt x="64" y="27"/>
                    <a:pt x="64" y="27"/>
                    <a:pt x="64" y="27"/>
                  </a:cubicBezTo>
                  <a:cubicBezTo>
                    <a:pt x="64" y="27"/>
                    <a:pt x="64" y="27"/>
                    <a:pt x="64" y="27"/>
                  </a:cubicBezTo>
                  <a:cubicBezTo>
                    <a:pt x="56" y="24"/>
                    <a:pt x="56" y="24"/>
                    <a:pt x="56" y="24"/>
                  </a:cubicBezTo>
                  <a:cubicBezTo>
                    <a:pt x="54" y="19"/>
                    <a:pt x="54" y="19"/>
                    <a:pt x="54" y="19"/>
                  </a:cubicBezTo>
                  <a:cubicBezTo>
                    <a:pt x="58" y="12"/>
                    <a:pt x="58" y="12"/>
                    <a:pt x="58" y="12"/>
                  </a:cubicBezTo>
                  <a:cubicBezTo>
                    <a:pt x="58" y="11"/>
                    <a:pt x="58" y="11"/>
                    <a:pt x="58" y="11"/>
                  </a:cubicBezTo>
                  <a:cubicBezTo>
                    <a:pt x="56" y="8"/>
                    <a:pt x="56" y="8"/>
                    <a:pt x="56" y="8"/>
                  </a:cubicBezTo>
                  <a:cubicBezTo>
                    <a:pt x="53" y="5"/>
                    <a:pt x="53" y="5"/>
                    <a:pt x="53" y="5"/>
                  </a:cubicBezTo>
                  <a:cubicBezTo>
                    <a:pt x="52" y="6"/>
                    <a:pt x="52" y="6"/>
                    <a:pt x="52" y="6"/>
                  </a:cubicBezTo>
                  <a:cubicBezTo>
                    <a:pt x="45" y="10"/>
                    <a:pt x="45" y="10"/>
                    <a:pt x="45" y="10"/>
                  </a:cubicBezTo>
                  <a:cubicBezTo>
                    <a:pt x="39" y="8"/>
                    <a:pt x="39" y="8"/>
                    <a:pt x="39" y="8"/>
                  </a:cubicBezTo>
                  <a:cubicBezTo>
                    <a:pt x="36" y="0"/>
                    <a:pt x="36" y="0"/>
                    <a:pt x="36" y="0"/>
                  </a:cubicBezTo>
                  <a:cubicBezTo>
                    <a:pt x="29" y="0"/>
                    <a:pt x="29" y="0"/>
                    <a:pt x="29" y="0"/>
                  </a:cubicBezTo>
                  <a:cubicBezTo>
                    <a:pt x="28" y="0"/>
                    <a:pt x="28" y="0"/>
                    <a:pt x="28" y="0"/>
                  </a:cubicBezTo>
                  <a:cubicBezTo>
                    <a:pt x="26" y="8"/>
                    <a:pt x="26" y="8"/>
                    <a:pt x="26" y="8"/>
                  </a:cubicBezTo>
                  <a:cubicBezTo>
                    <a:pt x="21" y="10"/>
                    <a:pt x="21" y="10"/>
                    <a:pt x="21" y="10"/>
                  </a:cubicBezTo>
                  <a:cubicBezTo>
                    <a:pt x="12" y="6"/>
                    <a:pt x="12" y="6"/>
                    <a:pt x="12" y="6"/>
                  </a:cubicBezTo>
                  <a:cubicBezTo>
                    <a:pt x="7" y="11"/>
                    <a:pt x="7" y="11"/>
                    <a:pt x="7" y="11"/>
                  </a:cubicBezTo>
                  <a:cubicBezTo>
                    <a:pt x="7" y="12"/>
                    <a:pt x="7" y="12"/>
                    <a:pt x="7" y="12"/>
                  </a:cubicBezTo>
                  <a:cubicBezTo>
                    <a:pt x="11" y="19"/>
                    <a:pt x="11" y="19"/>
                    <a:pt x="11" y="19"/>
                  </a:cubicBezTo>
                  <a:cubicBezTo>
                    <a:pt x="9" y="25"/>
                    <a:pt x="9" y="25"/>
                    <a:pt x="9" y="25"/>
                  </a:cubicBezTo>
                  <a:cubicBezTo>
                    <a:pt x="0" y="28"/>
                    <a:pt x="0" y="28"/>
                    <a:pt x="0" y="28"/>
                  </a:cubicBezTo>
                  <a:cubicBezTo>
                    <a:pt x="0" y="35"/>
                    <a:pt x="0" y="35"/>
                    <a:pt x="0" y="35"/>
                  </a:cubicBezTo>
                  <a:cubicBezTo>
                    <a:pt x="1" y="35"/>
                    <a:pt x="1" y="35"/>
                    <a:pt x="1" y="35"/>
                  </a:cubicBezTo>
                  <a:cubicBezTo>
                    <a:pt x="9" y="38"/>
                    <a:pt x="9" y="38"/>
                    <a:pt x="9" y="38"/>
                  </a:cubicBezTo>
                  <a:cubicBezTo>
                    <a:pt x="11" y="43"/>
                    <a:pt x="11" y="43"/>
                    <a:pt x="11" y="43"/>
                  </a:cubicBezTo>
                  <a:cubicBezTo>
                    <a:pt x="7" y="52"/>
                    <a:pt x="7" y="52"/>
                    <a:pt x="7" y="52"/>
                  </a:cubicBezTo>
                  <a:cubicBezTo>
                    <a:pt x="12" y="57"/>
                    <a:pt x="12" y="57"/>
                    <a:pt x="12" y="57"/>
                  </a:cubicBezTo>
                  <a:cubicBezTo>
                    <a:pt x="13" y="57"/>
                    <a:pt x="13" y="57"/>
                    <a:pt x="13" y="57"/>
                  </a:cubicBezTo>
                  <a:cubicBezTo>
                    <a:pt x="21" y="53"/>
                    <a:pt x="21" y="53"/>
                    <a:pt x="21" y="53"/>
                  </a:cubicBezTo>
                  <a:cubicBezTo>
                    <a:pt x="26" y="55"/>
                    <a:pt x="26" y="55"/>
                    <a:pt x="26" y="55"/>
                  </a:cubicBezTo>
                  <a:cubicBezTo>
                    <a:pt x="29" y="64"/>
                    <a:pt x="29" y="64"/>
                    <a:pt x="29" y="64"/>
                  </a:cubicBezTo>
                  <a:cubicBezTo>
                    <a:pt x="37" y="64"/>
                    <a:pt x="37" y="64"/>
                    <a:pt x="37" y="64"/>
                  </a:cubicBezTo>
                  <a:cubicBezTo>
                    <a:pt x="37" y="63"/>
                    <a:pt x="37" y="63"/>
                    <a:pt x="37" y="63"/>
                  </a:cubicBezTo>
                  <a:cubicBezTo>
                    <a:pt x="39" y="55"/>
                    <a:pt x="39" y="55"/>
                    <a:pt x="39" y="55"/>
                  </a:cubicBezTo>
                  <a:cubicBezTo>
                    <a:pt x="45" y="53"/>
                    <a:pt x="45" y="53"/>
                    <a:pt x="45" y="53"/>
                  </a:cubicBezTo>
                  <a:cubicBezTo>
                    <a:pt x="53" y="57"/>
                    <a:pt x="53" y="57"/>
                    <a:pt x="53" y="57"/>
                  </a:cubicBezTo>
                  <a:cubicBezTo>
                    <a:pt x="59" y="52"/>
                    <a:pt x="59" y="52"/>
                    <a:pt x="59" y="52"/>
                  </a:cubicBezTo>
                  <a:cubicBezTo>
                    <a:pt x="58" y="51"/>
                    <a:pt x="58" y="51"/>
                    <a:pt x="58" y="51"/>
                  </a:cubicBezTo>
                  <a:cubicBezTo>
                    <a:pt x="54" y="43"/>
                    <a:pt x="54" y="43"/>
                    <a:pt x="54" y="43"/>
                  </a:cubicBezTo>
                  <a:cubicBezTo>
                    <a:pt x="56" y="38"/>
                    <a:pt x="56" y="38"/>
                    <a:pt x="56" y="38"/>
                  </a:cubicBezTo>
                  <a:lnTo>
                    <a:pt x="64" y="35"/>
                  </a:lnTo>
                  <a:close/>
                  <a:moveTo>
                    <a:pt x="33" y="42"/>
                  </a:moveTo>
                  <a:cubicBezTo>
                    <a:pt x="27" y="42"/>
                    <a:pt x="22" y="37"/>
                    <a:pt x="22" y="31"/>
                  </a:cubicBezTo>
                  <a:cubicBezTo>
                    <a:pt x="22" y="26"/>
                    <a:pt x="27" y="21"/>
                    <a:pt x="33" y="21"/>
                  </a:cubicBezTo>
                  <a:cubicBezTo>
                    <a:pt x="38" y="21"/>
                    <a:pt x="43" y="26"/>
                    <a:pt x="43" y="31"/>
                  </a:cubicBezTo>
                  <a:cubicBezTo>
                    <a:pt x="43" y="37"/>
                    <a:pt x="38" y="42"/>
                    <a:pt x="3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a:extLst>
                <a:ext uri="{FF2B5EF4-FFF2-40B4-BE49-F238E27FC236}">
                  <a16:creationId xmlns:a16="http://schemas.microsoft.com/office/drawing/2014/main" id="{F9E9BD24-3BC7-4239-AD54-2C78A2340AA6}"/>
                </a:ext>
              </a:extLst>
            </p:cNvPr>
            <p:cNvSpPr>
              <a:spLocks/>
            </p:cNvSpPr>
            <p:nvPr/>
          </p:nvSpPr>
          <p:spPr bwMode="auto">
            <a:xfrm>
              <a:off x="7439" y="2133"/>
              <a:ext cx="78" cy="156"/>
            </a:xfrm>
            <a:custGeom>
              <a:avLst/>
              <a:gdLst>
                <a:gd name="T0" fmla="*/ 27 w 61"/>
                <a:gd name="T1" fmla="*/ 0 h 122"/>
                <a:gd name="T2" fmla="*/ 24 w 61"/>
                <a:gd name="T3" fmla="*/ 9 h 122"/>
                <a:gd name="T4" fmla="*/ 19 w 61"/>
                <a:gd name="T5" fmla="*/ 25 h 122"/>
                <a:gd name="T6" fmla="*/ 17 w 61"/>
                <a:gd name="T7" fmla="*/ 32 h 122"/>
                <a:gd name="T8" fmla="*/ 15 w 61"/>
                <a:gd name="T9" fmla="*/ 39 h 122"/>
                <a:gd name="T10" fmla="*/ 1 w 61"/>
                <a:gd name="T11" fmla="*/ 84 h 122"/>
                <a:gd name="T12" fmla="*/ 2 w 61"/>
                <a:gd name="T13" fmla="*/ 86 h 122"/>
                <a:gd name="T14" fmla="*/ 15 w 61"/>
                <a:gd name="T15" fmla="*/ 86 h 122"/>
                <a:gd name="T16" fmla="*/ 16 w 61"/>
                <a:gd name="T17" fmla="*/ 86 h 122"/>
                <a:gd name="T18" fmla="*/ 16 w 61"/>
                <a:gd name="T19" fmla="*/ 88 h 122"/>
                <a:gd name="T20" fmla="*/ 2 w 61"/>
                <a:gd name="T21" fmla="*/ 121 h 122"/>
                <a:gd name="T22" fmla="*/ 3 w 61"/>
                <a:gd name="T23" fmla="*/ 121 h 122"/>
                <a:gd name="T24" fmla="*/ 46 w 61"/>
                <a:gd name="T25" fmla="*/ 72 h 122"/>
                <a:gd name="T26" fmla="*/ 46 w 61"/>
                <a:gd name="T27" fmla="*/ 71 h 122"/>
                <a:gd name="T28" fmla="*/ 31 w 61"/>
                <a:gd name="T29" fmla="*/ 71 h 122"/>
                <a:gd name="T30" fmla="*/ 29 w 61"/>
                <a:gd name="T31" fmla="*/ 71 h 122"/>
                <a:gd name="T32" fmla="*/ 28 w 61"/>
                <a:gd name="T33" fmla="*/ 69 h 122"/>
                <a:gd name="T34" fmla="*/ 41 w 61"/>
                <a:gd name="T35" fmla="*/ 45 h 122"/>
                <a:gd name="T36" fmla="*/ 45 w 61"/>
                <a:gd name="T37" fmla="*/ 39 h 122"/>
                <a:gd name="T38" fmla="*/ 48 w 61"/>
                <a:gd name="T39" fmla="*/ 33 h 122"/>
                <a:gd name="T40" fmla="*/ 56 w 61"/>
                <a:gd name="T41" fmla="*/ 19 h 122"/>
                <a:gd name="T42" fmla="*/ 61 w 61"/>
                <a:gd name="T43" fmla="*/ 11 h 122"/>
                <a:gd name="T44" fmla="*/ 27 w 61"/>
                <a:gd name="T45"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122">
                  <a:moveTo>
                    <a:pt x="27" y="0"/>
                  </a:moveTo>
                  <a:cubicBezTo>
                    <a:pt x="24" y="9"/>
                    <a:pt x="24" y="9"/>
                    <a:pt x="24" y="9"/>
                  </a:cubicBezTo>
                  <a:cubicBezTo>
                    <a:pt x="19" y="25"/>
                    <a:pt x="19" y="25"/>
                    <a:pt x="19" y="25"/>
                  </a:cubicBezTo>
                  <a:cubicBezTo>
                    <a:pt x="17" y="32"/>
                    <a:pt x="17" y="32"/>
                    <a:pt x="17" y="32"/>
                  </a:cubicBezTo>
                  <a:cubicBezTo>
                    <a:pt x="15" y="39"/>
                    <a:pt x="15" y="39"/>
                    <a:pt x="15" y="39"/>
                  </a:cubicBezTo>
                  <a:cubicBezTo>
                    <a:pt x="1" y="84"/>
                    <a:pt x="1" y="84"/>
                    <a:pt x="1" y="84"/>
                  </a:cubicBezTo>
                  <a:cubicBezTo>
                    <a:pt x="0" y="85"/>
                    <a:pt x="1" y="86"/>
                    <a:pt x="2" y="86"/>
                  </a:cubicBezTo>
                  <a:cubicBezTo>
                    <a:pt x="15" y="86"/>
                    <a:pt x="15" y="86"/>
                    <a:pt x="15" y="86"/>
                  </a:cubicBezTo>
                  <a:cubicBezTo>
                    <a:pt x="15" y="86"/>
                    <a:pt x="16" y="86"/>
                    <a:pt x="16" y="86"/>
                  </a:cubicBezTo>
                  <a:cubicBezTo>
                    <a:pt x="16" y="87"/>
                    <a:pt x="16" y="87"/>
                    <a:pt x="16" y="88"/>
                  </a:cubicBezTo>
                  <a:cubicBezTo>
                    <a:pt x="2" y="121"/>
                    <a:pt x="2" y="121"/>
                    <a:pt x="2" y="121"/>
                  </a:cubicBezTo>
                  <a:cubicBezTo>
                    <a:pt x="2" y="122"/>
                    <a:pt x="2" y="122"/>
                    <a:pt x="3" y="121"/>
                  </a:cubicBezTo>
                  <a:cubicBezTo>
                    <a:pt x="46" y="72"/>
                    <a:pt x="46" y="72"/>
                    <a:pt x="46" y="72"/>
                  </a:cubicBezTo>
                  <a:cubicBezTo>
                    <a:pt x="47" y="71"/>
                    <a:pt x="47" y="71"/>
                    <a:pt x="46" y="71"/>
                  </a:cubicBezTo>
                  <a:cubicBezTo>
                    <a:pt x="31" y="71"/>
                    <a:pt x="31" y="71"/>
                    <a:pt x="31" y="71"/>
                  </a:cubicBezTo>
                  <a:cubicBezTo>
                    <a:pt x="29" y="71"/>
                    <a:pt x="29" y="71"/>
                    <a:pt x="29" y="71"/>
                  </a:cubicBezTo>
                  <a:cubicBezTo>
                    <a:pt x="28" y="71"/>
                    <a:pt x="27" y="70"/>
                    <a:pt x="28" y="69"/>
                  </a:cubicBezTo>
                  <a:cubicBezTo>
                    <a:pt x="41" y="45"/>
                    <a:pt x="41" y="45"/>
                    <a:pt x="41" y="45"/>
                  </a:cubicBezTo>
                  <a:cubicBezTo>
                    <a:pt x="45" y="39"/>
                    <a:pt x="45" y="39"/>
                    <a:pt x="45" y="39"/>
                  </a:cubicBezTo>
                  <a:cubicBezTo>
                    <a:pt x="48" y="33"/>
                    <a:pt x="48" y="33"/>
                    <a:pt x="48" y="33"/>
                  </a:cubicBezTo>
                  <a:cubicBezTo>
                    <a:pt x="56" y="19"/>
                    <a:pt x="56" y="19"/>
                    <a:pt x="56" y="19"/>
                  </a:cubicBezTo>
                  <a:cubicBezTo>
                    <a:pt x="61" y="11"/>
                    <a:pt x="61" y="11"/>
                    <a:pt x="61" y="11"/>
                  </a:cubicBezTo>
                  <a:cubicBezTo>
                    <a:pt x="51" y="5"/>
                    <a:pt x="39" y="1"/>
                    <a:pt x="27"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a:extLst>
                <a:ext uri="{FF2B5EF4-FFF2-40B4-BE49-F238E27FC236}">
                  <a16:creationId xmlns:a16="http://schemas.microsoft.com/office/drawing/2014/main" id="{2A2CA08C-41C1-4E8D-B2FD-6F59C5B2E9C7}"/>
                </a:ext>
              </a:extLst>
            </p:cNvPr>
            <p:cNvSpPr>
              <a:spLocks/>
            </p:cNvSpPr>
            <p:nvPr/>
          </p:nvSpPr>
          <p:spPr bwMode="auto">
            <a:xfrm>
              <a:off x="7474" y="2222"/>
              <a:ext cx="0" cy="1"/>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a:extLst>
                <a:ext uri="{FF2B5EF4-FFF2-40B4-BE49-F238E27FC236}">
                  <a16:creationId xmlns:a16="http://schemas.microsoft.com/office/drawing/2014/main" id="{210F3682-E5CD-4CA6-BFB4-DF8B04C2DCB5}"/>
                </a:ext>
              </a:extLst>
            </p:cNvPr>
            <p:cNvSpPr>
              <a:spLocks/>
            </p:cNvSpPr>
            <p:nvPr/>
          </p:nvSpPr>
          <p:spPr bwMode="auto">
            <a:xfrm>
              <a:off x="7465" y="2140"/>
              <a:ext cx="52" cy="83"/>
            </a:xfrm>
            <a:custGeom>
              <a:avLst/>
              <a:gdLst>
                <a:gd name="T0" fmla="*/ 31 w 40"/>
                <a:gd name="T1" fmla="*/ 0 h 65"/>
                <a:gd name="T2" fmla="*/ 0 w 40"/>
                <a:gd name="T3" fmla="*/ 65 h 65"/>
                <a:gd name="T4" fmla="*/ 7 w 40"/>
                <a:gd name="T5" fmla="*/ 65 h 65"/>
                <a:gd name="T6" fmla="*/ 7 w 40"/>
                <a:gd name="T7" fmla="*/ 64 h 65"/>
                <a:gd name="T8" fmla="*/ 7 w 40"/>
                <a:gd name="T9" fmla="*/ 63 h 65"/>
                <a:gd name="T10" fmla="*/ 20 w 40"/>
                <a:gd name="T11" fmla="*/ 39 h 65"/>
                <a:gd name="T12" fmla="*/ 24 w 40"/>
                <a:gd name="T13" fmla="*/ 33 h 65"/>
                <a:gd name="T14" fmla="*/ 27 w 40"/>
                <a:gd name="T15" fmla="*/ 27 h 65"/>
                <a:gd name="T16" fmla="*/ 35 w 40"/>
                <a:gd name="T17" fmla="*/ 13 h 65"/>
                <a:gd name="T18" fmla="*/ 40 w 40"/>
                <a:gd name="T19" fmla="*/ 5 h 65"/>
                <a:gd name="T20" fmla="*/ 31 w 40"/>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65">
                  <a:moveTo>
                    <a:pt x="31" y="0"/>
                  </a:moveTo>
                  <a:cubicBezTo>
                    <a:pt x="0" y="65"/>
                    <a:pt x="0" y="65"/>
                    <a:pt x="0" y="65"/>
                  </a:cubicBezTo>
                  <a:cubicBezTo>
                    <a:pt x="7" y="65"/>
                    <a:pt x="7" y="65"/>
                    <a:pt x="7" y="65"/>
                  </a:cubicBezTo>
                  <a:cubicBezTo>
                    <a:pt x="7" y="65"/>
                    <a:pt x="7" y="65"/>
                    <a:pt x="7" y="64"/>
                  </a:cubicBezTo>
                  <a:cubicBezTo>
                    <a:pt x="7" y="64"/>
                    <a:pt x="7" y="64"/>
                    <a:pt x="7" y="63"/>
                  </a:cubicBezTo>
                  <a:cubicBezTo>
                    <a:pt x="20" y="39"/>
                    <a:pt x="20" y="39"/>
                    <a:pt x="20" y="39"/>
                  </a:cubicBezTo>
                  <a:cubicBezTo>
                    <a:pt x="24" y="33"/>
                    <a:pt x="24" y="33"/>
                    <a:pt x="24" y="33"/>
                  </a:cubicBezTo>
                  <a:cubicBezTo>
                    <a:pt x="27" y="27"/>
                    <a:pt x="27" y="27"/>
                    <a:pt x="27" y="27"/>
                  </a:cubicBezTo>
                  <a:cubicBezTo>
                    <a:pt x="35" y="13"/>
                    <a:pt x="35" y="13"/>
                    <a:pt x="35" y="13"/>
                  </a:cubicBezTo>
                  <a:cubicBezTo>
                    <a:pt x="40" y="5"/>
                    <a:pt x="40" y="5"/>
                    <a:pt x="40" y="5"/>
                  </a:cubicBezTo>
                  <a:cubicBezTo>
                    <a:pt x="37" y="3"/>
                    <a:pt x="34" y="2"/>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a:extLst>
                <a:ext uri="{FF2B5EF4-FFF2-40B4-BE49-F238E27FC236}">
                  <a16:creationId xmlns:a16="http://schemas.microsoft.com/office/drawing/2014/main" id="{71D64418-9374-4EB5-A840-A6E93D1E3FCF}"/>
                </a:ext>
              </a:extLst>
            </p:cNvPr>
            <p:cNvSpPr>
              <a:spLocks/>
            </p:cNvSpPr>
            <p:nvPr/>
          </p:nvSpPr>
          <p:spPr bwMode="auto">
            <a:xfrm>
              <a:off x="7445" y="2223"/>
              <a:ext cx="54" cy="62"/>
            </a:xfrm>
            <a:custGeom>
              <a:avLst/>
              <a:gdLst>
                <a:gd name="T0" fmla="*/ 41 w 42"/>
                <a:gd name="T1" fmla="*/ 0 h 48"/>
                <a:gd name="T2" fmla="*/ 41 w 42"/>
                <a:gd name="T3" fmla="*/ 0 h 48"/>
                <a:gd name="T4" fmla="*/ 41 w 42"/>
                <a:gd name="T5" fmla="*/ 1 h 48"/>
                <a:gd name="T6" fmla="*/ 0 w 42"/>
                <a:gd name="T7" fmla="*/ 48 h 48"/>
                <a:gd name="T8" fmla="*/ 0 w 42"/>
                <a:gd name="T9" fmla="*/ 48 h 48"/>
                <a:gd name="T10" fmla="*/ 41 w 42"/>
                <a:gd name="T11" fmla="*/ 1 h 48"/>
                <a:gd name="T12" fmla="*/ 41 w 42"/>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2" h="48">
                  <a:moveTo>
                    <a:pt x="41" y="0"/>
                  </a:moveTo>
                  <a:cubicBezTo>
                    <a:pt x="41" y="0"/>
                    <a:pt x="41" y="0"/>
                    <a:pt x="41" y="0"/>
                  </a:cubicBezTo>
                  <a:cubicBezTo>
                    <a:pt x="42" y="0"/>
                    <a:pt x="42" y="0"/>
                    <a:pt x="41" y="1"/>
                  </a:cubicBezTo>
                  <a:cubicBezTo>
                    <a:pt x="0" y="48"/>
                    <a:pt x="0" y="48"/>
                    <a:pt x="0" y="48"/>
                  </a:cubicBezTo>
                  <a:cubicBezTo>
                    <a:pt x="0" y="48"/>
                    <a:pt x="0" y="48"/>
                    <a:pt x="0" y="48"/>
                  </a:cubicBezTo>
                  <a:cubicBezTo>
                    <a:pt x="41" y="1"/>
                    <a:pt x="41" y="1"/>
                    <a:pt x="41" y="1"/>
                  </a:cubicBezTo>
                  <a:cubicBezTo>
                    <a:pt x="42" y="0"/>
                    <a:pt x="42"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a:extLst>
                <a:ext uri="{FF2B5EF4-FFF2-40B4-BE49-F238E27FC236}">
                  <a16:creationId xmlns:a16="http://schemas.microsoft.com/office/drawing/2014/main" id="{5FF9781D-D1E3-402B-956F-97B365C6C8C3}"/>
                </a:ext>
              </a:extLst>
            </p:cNvPr>
            <p:cNvSpPr>
              <a:spLocks/>
            </p:cNvSpPr>
            <p:nvPr/>
          </p:nvSpPr>
          <p:spPr bwMode="auto">
            <a:xfrm>
              <a:off x="7445" y="2223"/>
              <a:ext cx="54" cy="62"/>
            </a:xfrm>
            <a:custGeom>
              <a:avLst/>
              <a:gdLst>
                <a:gd name="T0" fmla="*/ 41 w 42"/>
                <a:gd name="T1" fmla="*/ 0 h 48"/>
                <a:gd name="T2" fmla="*/ 32 w 42"/>
                <a:gd name="T3" fmla="*/ 0 h 48"/>
                <a:gd name="T4" fmla="*/ 0 w 42"/>
                <a:gd name="T5" fmla="*/ 48 h 48"/>
                <a:gd name="T6" fmla="*/ 41 w 42"/>
                <a:gd name="T7" fmla="*/ 1 h 48"/>
                <a:gd name="T8" fmla="*/ 41 w 42"/>
                <a:gd name="T9" fmla="*/ 0 h 48"/>
              </a:gdLst>
              <a:ahLst/>
              <a:cxnLst>
                <a:cxn ang="0">
                  <a:pos x="T0" y="T1"/>
                </a:cxn>
                <a:cxn ang="0">
                  <a:pos x="T2" y="T3"/>
                </a:cxn>
                <a:cxn ang="0">
                  <a:pos x="T4" y="T5"/>
                </a:cxn>
                <a:cxn ang="0">
                  <a:pos x="T6" y="T7"/>
                </a:cxn>
                <a:cxn ang="0">
                  <a:pos x="T8" y="T9"/>
                </a:cxn>
              </a:cxnLst>
              <a:rect l="0" t="0" r="r" b="b"/>
              <a:pathLst>
                <a:path w="42" h="48">
                  <a:moveTo>
                    <a:pt x="41" y="0"/>
                  </a:moveTo>
                  <a:cubicBezTo>
                    <a:pt x="32" y="0"/>
                    <a:pt x="32" y="0"/>
                    <a:pt x="32" y="0"/>
                  </a:cubicBezTo>
                  <a:cubicBezTo>
                    <a:pt x="0" y="48"/>
                    <a:pt x="0" y="48"/>
                    <a:pt x="0" y="48"/>
                  </a:cubicBezTo>
                  <a:cubicBezTo>
                    <a:pt x="41" y="1"/>
                    <a:pt x="41" y="1"/>
                    <a:pt x="41" y="1"/>
                  </a:cubicBezTo>
                  <a:cubicBezTo>
                    <a:pt x="42" y="0"/>
                    <a:pt x="42" y="0"/>
                    <a:pt x="4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2" name="Group 241">
            <a:extLst>
              <a:ext uri="{FF2B5EF4-FFF2-40B4-BE49-F238E27FC236}">
                <a16:creationId xmlns:a16="http://schemas.microsoft.com/office/drawing/2014/main" id="{B79994B0-593A-472C-803C-6F80DD5DDDB4}"/>
              </a:ext>
            </a:extLst>
          </p:cNvPr>
          <p:cNvGrpSpPr/>
          <p:nvPr/>
        </p:nvGrpSpPr>
        <p:grpSpPr>
          <a:xfrm>
            <a:off x="10588487" y="4346475"/>
            <a:ext cx="365151" cy="362057"/>
            <a:chOff x="12918873" y="4882927"/>
            <a:chExt cx="365151" cy="362057"/>
          </a:xfrm>
          <a:solidFill>
            <a:srgbClr val="0078D7"/>
          </a:solidFill>
        </p:grpSpPr>
        <p:sp>
          <p:nvSpPr>
            <p:cNvPr id="243" name="Freeform 6">
              <a:extLst>
                <a:ext uri="{FF2B5EF4-FFF2-40B4-BE49-F238E27FC236}">
                  <a16:creationId xmlns:a16="http://schemas.microsoft.com/office/drawing/2014/main" id="{19BC6286-9AB8-44BD-BCE9-6BD7E879BC51}"/>
                </a:ext>
              </a:extLst>
            </p:cNvPr>
            <p:cNvSpPr>
              <a:spLocks/>
            </p:cNvSpPr>
            <p:nvPr/>
          </p:nvSpPr>
          <p:spPr bwMode="auto">
            <a:xfrm>
              <a:off x="12918873" y="5175021"/>
              <a:ext cx="224822" cy="69694"/>
            </a:xfrm>
            <a:custGeom>
              <a:avLst/>
              <a:gdLst>
                <a:gd name="T0" fmla="*/ 0 w 888"/>
                <a:gd name="T1" fmla="*/ 46 h 276"/>
                <a:gd name="T2" fmla="*/ 18 w 888"/>
                <a:gd name="T3" fmla="*/ 16 h 276"/>
                <a:gd name="T4" fmla="*/ 57 w 888"/>
                <a:gd name="T5" fmla="*/ 0 h 276"/>
                <a:gd name="T6" fmla="*/ 68 w 888"/>
                <a:gd name="T7" fmla="*/ 0 h 276"/>
                <a:gd name="T8" fmla="*/ 824 w 888"/>
                <a:gd name="T9" fmla="*/ 0 h 276"/>
                <a:gd name="T10" fmla="*/ 867 w 888"/>
                <a:gd name="T11" fmla="*/ 12 h 276"/>
                <a:gd name="T12" fmla="*/ 888 w 888"/>
                <a:gd name="T13" fmla="*/ 53 h 276"/>
                <a:gd name="T14" fmla="*/ 888 w 888"/>
                <a:gd name="T15" fmla="*/ 223 h 276"/>
                <a:gd name="T16" fmla="*/ 833 w 888"/>
                <a:gd name="T17" fmla="*/ 276 h 276"/>
                <a:gd name="T18" fmla="*/ 823 w 888"/>
                <a:gd name="T19" fmla="*/ 276 h 276"/>
                <a:gd name="T20" fmla="*/ 65 w 888"/>
                <a:gd name="T21" fmla="*/ 276 h 276"/>
                <a:gd name="T22" fmla="*/ 2 w 888"/>
                <a:gd name="T23" fmla="*/ 233 h 276"/>
                <a:gd name="T24" fmla="*/ 0 w 888"/>
                <a:gd name="T25" fmla="*/ 230 h 276"/>
                <a:gd name="T26" fmla="*/ 0 w 888"/>
                <a:gd name="T27" fmla="*/ 4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8" h="276">
                  <a:moveTo>
                    <a:pt x="0" y="46"/>
                  </a:moveTo>
                  <a:cubicBezTo>
                    <a:pt x="6" y="36"/>
                    <a:pt x="11" y="25"/>
                    <a:pt x="18" y="16"/>
                  </a:cubicBezTo>
                  <a:cubicBezTo>
                    <a:pt x="28" y="4"/>
                    <a:pt x="42" y="0"/>
                    <a:pt x="57" y="0"/>
                  </a:cubicBezTo>
                  <a:cubicBezTo>
                    <a:pt x="61" y="0"/>
                    <a:pt x="64" y="0"/>
                    <a:pt x="68" y="0"/>
                  </a:cubicBezTo>
                  <a:cubicBezTo>
                    <a:pt x="320" y="0"/>
                    <a:pt x="572" y="0"/>
                    <a:pt x="824" y="0"/>
                  </a:cubicBezTo>
                  <a:cubicBezTo>
                    <a:pt x="839" y="0"/>
                    <a:pt x="854" y="2"/>
                    <a:pt x="867" y="12"/>
                  </a:cubicBezTo>
                  <a:cubicBezTo>
                    <a:pt x="880" y="23"/>
                    <a:pt x="888" y="36"/>
                    <a:pt x="888" y="53"/>
                  </a:cubicBezTo>
                  <a:cubicBezTo>
                    <a:pt x="888" y="110"/>
                    <a:pt x="888" y="167"/>
                    <a:pt x="888" y="223"/>
                  </a:cubicBezTo>
                  <a:cubicBezTo>
                    <a:pt x="887" y="252"/>
                    <a:pt x="863" y="275"/>
                    <a:pt x="833" y="276"/>
                  </a:cubicBezTo>
                  <a:cubicBezTo>
                    <a:pt x="830" y="276"/>
                    <a:pt x="827" y="276"/>
                    <a:pt x="823" y="276"/>
                  </a:cubicBezTo>
                  <a:cubicBezTo>
                    <a:pt x="571" y="276"/>
                    <a:pt x="318" y="276"/>
                    <a:pt x="65" y="276"/>
                  </a:cubicBezTo>
                  <a:cubicBezTo>
                    <a:pt x="30" y="276"/>
                    <a:pt x="14" y="265"/>
                    <a:pt x="2" y="233"/>
                  </a:cubicBezTo>
                  <a:cubicBezTo>
                    <a:pt x="2" y="232"/>
                    <a:pt x="1" y="231"/>
                    <a:pt x="0" y="230"/>
                  </a:cubicBezTo>
                  <a:cubicBezTo>
                    <a:pt x="0" y="168"/>
                    <a:pt x="0" y="107"/>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244" name="Freeform 7">
              <a:extLst>
                <a:ext uri="{FF2B5EF4-FFF2-40B4-BE49-F238E27FC236}">
                  <a16:creationId xmlns:a16="http://schemas.microsoft.com/office/drawing/2014/main" id="{C532B18A-A0D2-4883-A4D0-C541639887BF}"/>
                </a:ext>
              </a:extLst>
            </p:cNvPr>
            <p:cNvSpPr>
              <a:spLocks/>
            </p:cNvSpPr>
            <p:nvPr/>
          </p:nvSpPr>
          <p:spPr bwMode="auto">
            <a:xfrm>
              <a:off x="13059471" y="5090797"/>
              <a:ext cx="224553" cy="69963"/>
            </a:xfrm>
            <a:custGeom>
              <a:avLst/>
              <a:gdLst>
                <a:gd name="T0" fmla="*/ 887 w 887"/>
                <a:gd name="T1" fmla="*/ 231 h 277"/>
                <a:gd name="T2" fmla="*/ 884 w 887"/>
                <a:gd name="T3" fmla="*/ 238 h 277"/>
                <a:gd name="T4" fmla="*/ 840 w 887"/>
                <a:gd name="T5" fmla="*/ 276 h 277"/>
                <a:gd name="T6" fmla="*/ 824 w 887"/>
                <a:gd name="T7" fmla="*/ 277 h 277"/>
                <a:gd name="T8" fmla="*/ 61 w 887"/>
                <a:gd name="T9" fmla="*/ 277 h 277"/>
                <a:gd name="T10" fmla="*/ 1 w 887"/>
                <a:gd name="T11" fmla="*/ 234 h 277"/>
                <a:gd name="T12" fmla="*/ 0 w 887"/>
                <a:gd name="T13" fmla="*/ 217 h 277"/>
                <a:gd name="T14" fmla="*/ 0 w 887"/>
                <a:gd name="T15" fmla="*/ 62 h 277"/>
                <a:gd name="T16" fmla="*/ 61 w 887"/>
                <a:gd name="T17" fmla="*/ 1 h 277"/>
                <a:gd name="T18" fmla="*/ 606 w 887"/>
                <a:gd name="T19" fmla="*/ 1 h 277"/>
                <a:gd name="T20" fmla="*/ 826 w 887"/>
                <a:gd name="T21" fmla="*/ 0 h 277"/>
                <a:gd name="T22" fmla="*/ 883 w 887"/>
                <a:gd name="T23" fmla="*/ 35 h 277"/>
                <a:gd name="T24" fmla="*/ 887 w 887"/>
                <a:gd name="T25" fmla="*/ 46 h 277"/>
                <a:gd name="T26" fmla="*/ 887 w 887"/>
                <a:gd name="T27" fmla="*/ 23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7" h="277">
                  <a:moveTo>
                    <a:pt x="887" y="231"/>
                  </a:moveTo>
                  <a:cubicBezTo>
                    <a:pt x="886" y="234"/>
                    <a:pt x="885" y="236"/>
                    <a:pt x="884" y="238"/>
                  </a:cubicBezTo>
                  <a:cubicBezTo>
                    <a:pt x="877" y="259"/>
                    <a:pt x="862" y="272"/>
                    <a:pt x="840" y="276"/>
                  </a:cubicBezTo>
                  <a:cubicBezTo>
                    <a:pt x="835" y="276"/>
                    <a:pt x="830" y="277"/>
                    <a:pt x="824" y="277"/>
                  </a:cubicBezTo>
                  <a:cubicBezTo>
                    <a:pt x="570" y="277"/>
                    <a:pt x="315" y="277"/>
                    <a:pt x="61" y="277"/>
                  </a:cubicBezTo>
                  <a:cubicBezTo>
                    <a:pt x="29" y="277"/>
                    <a:pt x="8" y="261"/>
                    <a:pt x="1" y="234"/>
                  </a:cubicBezTo>
                  <a:cubicBezTo>
                    <a:pt x="0" y="228"/>
                    <a:pt x="0" y="222"/>
                    <a:pt x="0" y="217"/>
                  </a:cubicBezTo>
                  <a:cubicBezTo>
                    <a:pt x="0" y="165"/>
                    <a:pt x="0" y="113"/>
                    <a:pt x="0" y="62"/>
                  </a:cubicBezTo>
                  <a:cubicBezTo>
                    <a:pt x="0" y="23"/>
                    <a:pt x="22" y="1"/>
                    <a:pt x="61" y="1"/>
                  </a:cubicBezTo>
                  <a:cubicBezTo>
                    <a:pt x="243" y="1"/>
                    <a:pt x="424" y="1"/>
                    <a:pt x="606" y="1"/>
                  </a:cubicBezTo>
                  <a:cubicBezTo>
                    <a:pt x="679" y="1"/>
                    <a:pt x="753" y="1"/>
                    <a:pt x="826" y="0"/>
                  </a:cubicBezTo>
                  <a:cubicBezTo>
                    <a:pt x="852" y="0"/>
                    <a:pt x="872" y="10"/>
                    <a:pt x="883" y="35"/>
                  </a:cubicBezTo>
                  <a:cubicBezTo>
                    <a:pt x="884" y="38"/>
                    <a:pt x="886" y="42"/>
                    <a:pt x="887" y="46"/>
                  </a:cubicBezTo>
                  <a:cubicBezTo>
                    <a:pt x="887" y="108"/>
                    <a:pt x="887" y="170"/>
                    <a:pt x="887" y="2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245" name="Freeform 8">
              <a:extLst>
                <a:ext uri="{FF2B5EF4-FFF2-40B4-BE49-F238E27FC236}">
                  <a16:creationId xmlns:a16="http://schemas.microsoft.com/office/drawing/2014/main" id="{F5E0BDB3-67D7-48AC-A837-C8B11C49A128}"/>
                </a:ext>
              </a:extLst>
            </p:cNvPr>
            <p:cNvSpPr>
              <a:spLocks/>
            </p:cNvSpPr>
            <p:nvPr/>
          </p:nvSpPr>
          <p:spPr bwMode="auto">
            <a:xfrm>
              <a:off x="13157957" y="5175021"/>
              <a:ext cx="126067" cy="69963"/>
            </a:xfrm>
            <a:custGeom>
              <a:avLst/>
              <a:gdLst>
                <a:gd name="T0" fmla="*/ 498 w 498"/>
                <a:gd name="T1" fmla="*/ 230 h 277"/>
                <a:gd name="T2" fmla="*/ 493 w 498"/>
                <a:gd name="T3" fmla="*/ 244 h 277"/>
                <a:gd name="T4" fmla="*/ 442 w 498"/>
                <a:gd name="T5" fmla="*/ 276 h 277"/>
                <a:gd name="T6" fmla="*/ 371 w 498"/>
                <a:gd name="T7" fmla="*/ 276 h 277"/>
                <a:gd name="T8" fmla="*/ 59 w 498"/>
                <a:gd name="T9" fmla="*/ 276 h 277"/>
                <a:gd name="T10" fmla="*/ 2 w 498"/>
                <a:gd name="T11" fmla="*/ 234 h 277"/>
                <a:gd name="T12" fmla="*/ 0 w 498"/>
                <a:gd name="T13" fmla="*/ 199 h 277"/>
                <a:gd name="T14" fmla="*/ 1 w 498"/>
                <a:gd name="T15" fmla="*/ 57 h 277"/>
                <a:gd name="T16" fmla="*/ 40 w 498"/>
                <a:gd name="T17" fmla="*/ 2 h 277"/>
                <a:gd name="T18" fmla="*/ 61 w 498"/>
                <a:gd name="T19" fmla="*/ 0 h 277"/>
                <a:gd name="T20" fmla="*/ 437 w 498"/>
                <a:gd name="T21" fmla="*/ 0 h 277"/>
                <a:gd name="T22" fmla="*/ 496 w 498"/>
                <a:gd name="T23" fmla="*/ 42 h 277"/>
                <a:gd name="T24" fmla="*/ 498 w 498"/>
                <a:gd name="T25" fmla="*/ 46 h 277"/>
                <a:gd name="T26" fmla="*/ 498 w 498"/>
                <a:gd name="T27" fmla="*/ 23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277">
                  <a:moveTo>
                    <a:pt x="498" y="230"/>
                  </a:moveTo>
                  <a:cubicBezTo>
                    <a:pt x="497" y="234"/>
                    <a:pt x="495" y="239"/>
                    <a:pt x="493" y="244"/>
                  </a:cubicBezTo>
                  <a:cubicBezTo>
                    <a:pt x="483" y="265"/>
                    <a:pt x="465" y="275"/>
                    <a:pt x="442" y="276"/>
                  </a:cubicBezTo>
                  <a:cubicBezTo>
                    <a:pt x="418" y="277"/>
                    <a:pt x="394" y="276"/>
                    <a:pt x="371" y="276"/>
                  </a:cubicBezTo>
                  <a:cubicBezTo>
                    <a:pt x="267" y="276"/>
                    <a:pt x="163" y="276"/>
                    <a:pt x="59" y="276"/>
                  </a:cubicBezTo>
                  <a:cubicBezTo>
                    <a:pt x="31" y="276"/>
                    <a:pt x="8" y="260"/>
                    <a:pt x="2" y="234"/>
                  </a:cubicBezTo>
                  <a:cubicBezTo>
                    <a:pt x="0" y="223"/>
                    <a:pt x="0" y="211"/>
                    <a:pt x="0" y="199"/>
                  </a:cubicBezTo>
                  <a:cubicBezTo>
                    <a:pt x="0" y="151"/>
                    <a:pt x="0" y="104"/>
                    <a:pt x="1" y="57"/>
                  </a:cubicBezTo>
                  <a:cubicBezTo>
                    <a:pt x="1" y="29"/>
                    <a:pt x="15" y="10"/>
                    <a:pt x="40" y="2"/>
                  </a:cubicBezTo>
                  <a:cubicBezTo>
                    <a:pt x="47" y="0"/>
                    <a:pt x="54" y="0"/>
                    <a:pt x="61" y="0"/>
                  </a:cubicBezTo>
                  <a:cubicBezTo>
                    <a:pt x="186" y="0"/>
                    <a:pt x="312" y="0"/>
                    <a:pt x="437" y="0"/>
                  </a:cubicBezTo>
                  <a:cubicBezTo>
                    <a:pt x="469" y="0"/>
                    <a:pt x="485" y="12"/>
                    <a:pt x="496" y="42"/>
                  </a:cubicBezTo>
                  <a:cubicBezTo>
                    <a:pt x="497" y="44"/>
                    <a:pt x="498" y="45"/>
                    <a:pt x="498" y="46"/>
                  </a:cubicBezTo>
                  <a:cubicBezTo>
                    <a:pt x="498" y="107"/>
                    <a:pt x="498" y="168"/>
                    <a:pt x="498" y="2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246" name="Freeform 9">
              <a:extLst>
                <a:ext uri="{FF2B5EF4-FFF2-40B4-BE49-F238E27FC236}">
                  <a16:creationId xmlns:a16="http://schemas.microsoft.com/office/drawing/2014/main" id="{02E88A65-1775-46DA-B19C-AB88D8E8FE6B}"/>
                </a:ext>
              </a:extLst>
            </p:cNvPr>
            <p:cNvSpPr>
              <a:spLocks/>
            </p:cNvSpPr>
            <p:nvPr/>
          </p:nvSpPr>
          <p:spPr bwMode="auto">
            <a:xfrm>
              <a:off x="12918873" y="5090797"/>
              <a:ext cx="126067" cy="69963"/>
            </a:xfrm>
            <a:custGeom>
              <a:avLst/>
              <a:gdLst>
                <a:gd name="T0" fmla="*/ 0 w 498"/>
                <a:gd name="T1" fmla="*/ 46 h 277"/>
                <a:gd name="T2" fmla="*/ 3 w 498"/>
                <a:gd name="T3" fmla="*/ 39 h 277"/>
                <a:gd name="T4" fmla="*/ 47 w 498"/>
                <a:gd name="T5" fmla="*/ 2 h 277"/>
                <a:gd name="T6" fmla="*/ 64 w 498"/>
                <a:gd name="T7" fmla="*/ 1 h 277"/>
                <a:gd name="T8" fmla="*/ 436 w 498"/>
                <a:gd name="T9" fmla="*/ 0 h 277"/>
                <a:gd name="T10" fmla="*/ 493 w 498"/>
                <a:gd name="T11" fmla="*/ 33 h 277"/>
                <a:gd name="T12" fmla="*/ 498 w 498"/>
                <a:gd name="T13" fmla="*/ 58 h 277"/>
                <a:gd name="T14" fmla="*/ 498 w 498"/>
                <a:gd name="T15" fmla="*/ 218 h 277"/>
                <a:gd name="T16" fmla="*/ 440 w 498"/>
                <a:gd name="T17" fmla="*/ 277 h 277"/>
                <a:gd name="T18" fmla="*/ 384 w 498"/>
                <a:gd name="T19" fmla="*/ 277 h 277"/>
                <a:gd name="T20" fmla="*/ 62 w 498"/>
                <a:gd name="T21" fmla="*/ 277 h 277"/>
                <a:gd name="T22" fmla="*/ 5 w 498"/>
                <a:gd name="T23" fmla="*/ 244 h 277"/>
                <a:gd name="T24" fmla="*/ 0 w 498"/>
                <a:gd name="T25" fmla="*/ 231 h 277"/>
                <a:gd name="T26" fmla="*/ 0 w 498"/>
                <a:gd name="T27" fmla="*/ 46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98" h="277">
                  <a:moveTo>
                    <a:pt x="0" y="46"/>
                  </a:moveTo>
                  <a:cubicBezTo>
                    <a:pt x="1" y="44"/>
                    <a:pt x="3" y="41"/>
                    <a:pt x="3" y="39"/>
                  </a:cubicBezTo>
                  <a:cubicBezTo>
                    <a:pt x="11" y="18"/>
                    <a:pt x="25" y="5"/>
                    <a:pt x="47" y="2"/>
                  </a:cubicBezTo>
                  <a:cubicBezTo>
                    <a:pt x="52" y="1"/>
                    <a:pt x="58" y="1"/>
                    <a:pt x="64" y="1"/>
                  </a:cubicBezTo>
                  <a:cubicBezTo>
                    <a:pt x="188" y="1"/>
                    <a:pt x="312" y="1"/>
                    <a:pt x="436" y="0"/>
                  </a:cubicBezTo>
                  <a:cubicBezTo>
                    <a:pt x="462" y="0"/>
                    <a:pt x="482" y="9"/>
                    <a:pt x="493" y="33"/>
                  </a:cubicBezTo>
                  <a:cubicBezTo>
                    <a:pt x="496" y="40"/>
                    <a:pt x="498" y="49"/>
                    <a:pt x="498" y="58"/>
                  </a:cubicBezTo>
                  <a:cubicBezTo>
                    <a:pt x="498" y="111"/>
                    <a:pt x="498" y="165"/>
                    <a:pt x="498" y="218"/>
                  </a:cubicBezTo>
                  <a:cubicBezTo>
                    <a:pt x="498" y="253"/>
                    <a:pt x="476" y="276"/>
                    <a:pt x="440" y="277"/>
                  </a:cubicBezTo>
                  <a:cubicBezTo>
                    <a:pt x="421" y="277"/>
                    <a:pt x="402" y="277"/>
                    <a:pt x="384" y="277"/>
                  </a:cubicBezTo>
                  <a:cubicBezTo>
                    <a:pt x="276" y="277"/>
                    <a:pt x="169" y="277"/>
                    <a:pt x="62" y="277"/>
                  </a:cubicBezTo>
                  <a:cubicBezTo>
                    <a:pt x="37" y="277"/>
                    <a:pt x="17" y="268"/>
                    <a:pt x="5" y="244"/>
                  </a:cubicBezTo>
                  <a:cubicBezTo>
                    <a:pt x="4" y="240"/>
                    <a:pt x="2" y="235"/>
                    <a:pt x="0" y="231"/>
                  </a:cubicBezTo>
                  <a:cubicBezTo>
                    <a:pt x="0" y="170"/>
                    <a:pt x="0" y="108"/>
                    <a:pt x="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sp>
          <p:nvSpPr>
            <p:cNvPr id="247" name="Freeform 10">
              <a:extLst>
                <a:ext uri="{FF2B5EF4-FFF2-40B4-BE49-F238E27FC236}">
                  <a16:creationId xmlns:a16="http://schemas.microsoft.com/office/drawing/2014/main" id="{FFD8C1E5-961E-437C-8966-24AB4AE2E9EA}"/>
                </a:ext>
              </a:extLst>
            </p:cNvPr>
            <p:cNvSpPr>
              <a:spLocks/>
            </p:cNvSpPr>
            <p:nvPr/>
          </p:nvSpPr>
          <p:spPr bwMode="auto">
            <a:xfrm>
              <a:off x="13004443" y="4882927"/>
              <a:ext cx="192666" cy="203026"/>
            </a:xfrm>
            <a:custGeom>
              <a:avLst/>
              <a:gdLst>
                <a:gd name="T0" fmla="*/ 230 w 761"/>
                <a:gd name="T1" fmla="*/ 5 h 803"/>
                <a:gd name="T2" fmla="*/ 419 w 761"/>
                <a:gd name="T3" fmla="*/ 60 h 803"/>
                <a:gd name="T4" fmla="*/ 480 w 761"/>
                <a:gd name="T5" fmla="*/ 227 h 803"/>
                <a:gd name="T6" fmla="*/ 467 w 761"/>
                <a:gd name="T7" fmla="*/ 299 h 803"/>
                <a:gd name="T8" fmla="*/ 465 w 761"/>
                <a:gd name="T9" fmla="*/ 321 h 803"/>
                <a:gd name="T10" fmla="*/ 491 w 761"/>
                <a:gd name="T11" fmla="*/ 356 h 803"/>
                <a:gd name="T12" fmla="*/ 564 w 761"/>
                <a:gd name="T13" fmla="*/ 315 h 803"/>
                <a:gd name="T14" fmla="*/ 569 w 761"/>
                <a:gd name="T15" fmla="*/ 231 h 803"/>
                <a:gd name="T16" fmla="*/ 567 w 761"/>
                <a:gd name="T17" fmla="*/ 219 h 803"/>
                <a:gd name="T18" fmla="*/ 672 w 761"/>
                <a:gd name="T19" fmla="*/ 297 h 803"/>
                <a:gd name="T20" fmla="*/ 682 w 761"/>
                <a:gd name="T21" fmla="*/ 363 h 803"/>
                <a:gd name="T22" fmla="*/ 661 w 761"/>
                <a:gd name="T23" fmla="*/ 452 h 803"/>
                <a:gd name="T24" fmla="*/ 650 w 761"/>
                <a:gd name="T25" fmla="*/ 516 h 803"/>
                <a:gd name="T26" fmla="*/ 679 w 761"/>
                <a:gd name="T27" fmla="*/ 588 h 803"/>
                <a:gd name="T28" fmla="*/ 729 w 761"/>
                <a:gd name="T29" fmla="*/ 659 h 803"/>
                <a:gd name="T30" fmla="*/ 760 w 761"/>
                <a:gd name="T31" fmla="*/ 756 h 803"/>
                <a:gd name="T32" fmla="*/ 760 w 761"/>
                <a:gd name="T33" fmla="*/ 766 h 803"/>
                <a:gd name="T34" fmla="*/ 719 w 761"/>
                <a:gd name="T35" fmla="*/ 766 h 803"/>
                <a:gd name="T36" fmla="*/ 564 w 761"/>
                <a:gd name="T37" fmla="*/ 766 h 803"/>
                <a:gd name="T38" fmla="*/ 556 w 761"/>
                <a:gd name="T39" fmla="*/ 757 h 803"/>
                <a:gd name="T40" fmla="*/ 558 w 761"/>
                <a:gd name="T41" fmla="*/ 713 h 803"/>
                <a:gd name="T42" fmla="*/ 536 w 761"/>
                <a:gd name="T43" fmla="*/ 662 h 803"/>
                <a:gd name="T44" fmla="*/ 488 w 761"/>
                <a:gd name="T45" fmla="*/ 621 h 803"/>
                <a:gd name="T46" fmla="*/ 492 w 761"/>
                <a:gd name="T47" fmla="*/ 657 h 803"/>
                <a:gd name="T48" fmla="*/ 480 w 761"/>
                <a:gd name="T49" fmla="*/ 707 h 803"/>
                <a:gd name="T50" fmla="*/ 384 w 761"/>
                <a:gd name="T51" fmla="*/ 716 h 803"/>
                <a:gd name="T52" fmla="*/ 363 w 761"/>
                <a:gd name="T53" fmla="*/ 667 h 803"/>
                <a:gd name="T54" fmla="*/ 370 w 761"/>
                <a:gd name="T55" fmla="*/ 643 h 803"/>
                <a:gd name="T56" fmla="*/ 406 w 761"/>
                <a:gd name="T57" fmla="*/ 552 h 803"/>
                <a:gd name="T58" fmla="*/ 389 w 761"/>
                <a:gd name="T59" fmla="*/ 454 h 803"/>
                <a:gd name="T60" fmla="*/ 360 w 761"/>
                <a:gd name="T61" fmla="*/ 416 h 803"/>
                <a:gd name="T62" fmla="*/ 358 w 761"/>
                <a:gd name="T63" fmla="*/ 417 h 803"/>
                <a:gd name="T64" fmla="*/ 358 w 761"/>
                <a:gd name="T65" fmla="*/ 423 h 803"/>
                <a:gd name="T66" fmla="*/ 320 w 761"/>
                <a:gd name="T67" fmla="*/ 552 h 803"/>
                <a:gd name="T68" fmla="*/ 256 w 761"/>
                <a:gd name="T69" fmla="*/ 627 h 803"/>
                <a:gd name="T70" fmla="*/ 215 w 761"/>
                <a:gd name="T71" fmla="*/ 776 h 803"/>
                <a:gd name="T72" fmla="*/ 213 w 761"/>
                <a:gd name="T73" fmla="*/ 784 h 803"/>
                <a:gd name="T74" fmla="*/ 188 w 761"/>
                <a:gd name="T75" fmla="*/ 803 h 803"/>
                <a:gd name="T76" fmla="*/ 169 w 761"/>
                <a:gd name="T77" fmla="*/ 787 h 803"/>
                <a:gd name="T78" fmla="*/ 86 w 761"/>
                <a:gd name="T79" fmla="*/ 766 h 803"/>
                <a:gd name="T80" fmla="*/ 33 w 761"/>
                <a:gd name="T81" fmla="*/ 766 h 803"/>
                <a:gd name="T82" fmla="*/ 23 w 761"/>
                <a:gd name="T83" fmla="*/ 759 h 803"/>
                <a:gd name="T84" fmla="*/ 11 w 761"/>
                <a:gd name="T85" fmla="*/ 606 h 803"/>
                <a:gd name="T86" fmla="*/ 57 w 761"/>
                <a:gd name="T87" fmla="*/ 526 h 803"/>
                <a:gd name="T88" fmla="*/ 82 w 761"/>
                <a:gd name="T89" fmla="*/ 499 h 803"/>
                <a:gd name="T90" fmla="*/ 102 w 761"/>
                <a:gd name="T91" fmla="*/ 420 h 803"/>
                <a:gd name="T92" fmla="*/ 77 w 761"/>
                <a:gd name="T93" fmla="*/ 349 h 803"/>
                <a:gd name="T94" fmla="*/ 63 w 761"/>
                <a:gd name="T95" fmla="*/ 336 h 803"/>
                <a:gd name="T96" fmla="*/ 141 w 761"/>
                <a:gd name="T97" fmla="*/ 333 h 803"/>
                <a:gd name="T98" fmla="*/ 173 w 761"/>
                <a:gd name="T99" fmla="*/ 348 h 803"/>
                <a:gd name="T100" fmla="*/ 262 w 761"/>
                <a:gd name="T101" fmla="*/ 316 h 803"/>
                <a:gd name="T102" fmla="*/ 284 w 761"/>
                <a:gd name="T103" fmla="*/ 216 h 803"/>
                <a:gd name="T104" fmla="*/ 267 w 761"/>
                <a:gd name="T105" fmla="*/ 74 h 803"/>
                <a:gd name="T106" fmla="*/ 238 w 761"/>
                <a:gd name="T107" fmla="*/ 17 h 803"/>
                <a:gd name="T108" fmla="*/ 230 w 761"/>
                <a:gd name="T109" fmla="*/ 5 h 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61" h="803">
                  <a:moveTo>
                    <a:pt x="230" y="5"/>
                  </a:moveTo>
                  <a:cubicBezTo>
                    <a:pt x="301" y="0"/>
                    <a:pt x="366" y="12"/>
                    <a:pt x="419" y="60"/>
                  </a:cubicBezTo>
                  <a:cubicBezTo>
                    <a:pt x="469" y="105"/>
                    <a:pt x="491" y="160"/>
                    <a:pt x="480" y="227"/>
                  </a:cubicBezTo>
                  <a:cubicBezTo>
                    <a:pt x="476" y="251"/>
                    <a:pt x="471" y="275"/>
                    <a:pt x="467" y="299"/>
                  </a:cubicBezTo>
                  <a:cubicBezTo>
                    <a:pt x="466" y="306"/>
                    <a:pt x="465" y="314"/>
                    <a:pt x="465" y="321"/>
                  </a:cubicBezTo>
                  <a:cubicBezTo>
                    <a:pt x="465" y="339"/>
                    <a:pt x="474" y="350"/>
                    <a:pt x="491" y="356"/>
                  </a:cubicBezTo>
                  <a:cubicBezTo>
                    <a:pt x="530" y="368"/>
                    <a:pt x="553" y="350"/>
                    <a:pt x="564" y="315"/>
                  </a:cubicBezTo>
                  <a:cubicBezTo>
                    <a:pt x="572" y="288"/>
                    <a:pt x="571" y="260"/>
                    <a:pt x="569" y="231"/>
                  </a:cubicBezTo>
                  <a:cubicBezTo>
                    <a:pt x="568" y="228"/>
                    <a:pt x="568" y="224"/>
                    <a:pt x="567" y="219"/>
                  </a:cubicBezTo>
                  <a:cubicBezTo>
                    <a:pt x="611" y="235"/>
                    <a:pt x="650" y="254"/>
                    <a:pt x="672" y="297"/>
                  </a:cubicBezTo>
                  <a:cubicBezTo>
                    <a:pt x="683" y="317"/>
                    <a:pt x="686" y="340"/>
                    <a:pt x="682" y="363"/>
                  </a:cubicBezTo>
                  <a:cubicBezTo>
                    <a:pt x="676" y="393"/>
                    <a:pt x="668" y="422"/>
                    <a:pt x="661" y="452"/>
                  </a:cubicBezTo>
                  <a:cubicBezTo>
                    <a:pt x="657" y="473"/>
                    <a:pt x="651" y="495"/>
                    <a:pt x="650" y="516"/>
                  </a:cubicBezTo>
                  <a:cubicBezTo>
                    <a:pt x="649" y="544"/>
                    <a:pt x="663" y="567"/>
                    <a:pt x="679" y="588"/>
                  </a:cubicBezTo>
                  <a:cubicBezTo>
                    <a:pt x="696" y="612"/>
                    <a:pt x="713" y="635"/>
                    <a:pt x="729" y="659"/>
                  </a:cubicBezTo>
                  <a:cubicBezTo>
                    <a:pt x="748" y="688"/>
                    <a:pt x="758" y="721"/>
                    <a:pt x="760" y="756"/>
                  </a:cubicBezTo>
                  <a:cubicBezTo>
                    <a:pt x="761" y="759"/>
                    <a:pt x="760" y="762"/>
                    <a:pt x="760" y="766"/>
                  </a:cubicBezTo>
                  <a:cubicBezTo>
                    <a:pt x="746" y="766"/>
                    <a:pt x="732" y="766"/>
                    <a:pt x="719" y="766"/>
                  </a:cubicBezTo>
                  <a:cubicBezTo>
                    <a:pt x="667" y="766"/>
                    <a:pt x="616" y="766"/>
                    <a:pt x="564" y="766"/>
                  </a:cubicBezTo>
                  <a:cubicBezTo>
                    <a:pt x="557" y="766"/>
                    <a:pt x="556" y="764"/>
                    <a:pt x="556" y="757"/>
                  </a:cubicBezTo>
                  <a:cubicBezTo>
                    <a:pt x="557" y="743"/>
                    <a:pt x="559" y="728"/>
                    <a:pt x="558" y="713"/>
                  </a:cubicBezTo>
                  <a:cubicBezTo>
                    <a:pt x="556" y="694"/>
                    <a:pt x="549" y="677"/>
                    <a:pt x="536" y="662"/>
                  </a:cubicBezTo>
                  <a:cubicBezTo>
                    <a:pt x="523" y="646"/>
                    <a:pt x="507" y="632"/>
                    <a:pt x="488" y="621"/>
                  </a:cubicBezTo>
                  <a:cubicBezTo>
                    <a:pt x="489" y="634"/>
                    <a:pt x="491" y="645"/>
                    <a:pt x="492" y="657"/>
                  </a:cubicBezTo>
                  <a:cubicBezTo>
                    <a:pt x="492" y="675"/>
                    <a:pt x="489" y="692"/>
                    <a:pt x="480" y="707"/>
                  </a:cubicBezTo>
                  <a:cubicBezTo>
                    <a:pt x="458" y="743"/>
                    <a:pt x="412" y="747"/>
                    <a:pt x="384" y="716"/>
                  </a:cubicBezTo>
                  <a:cubicBezTo>
                    <a:pt x="371" y="702"/>
                    <a:pt x="362" y="686"/>
                    <a:pt x="363" y="667"/>
                  </a:cubicBezTo>
                  <a:cubicBezTo>
                    <a:pt x="364" y="659"/>
                    <a:pt x="367" y="651"/>
                    <a:pt x="370" y="643"/>
                  </a:cubicBezTo>
                  <a:cubicBezTo>
                    <a:pt x="382" y="613"/>
                    <a:pt x="396" y="583"/>
                    <a:pt x="406" y="552"/>
                  </a:cubicBezTo>
                  <a:cubicBezTo>
                    <a:pt x="417" y="517"/>
                    <a:pt x="410" y="484"/>
                    <a:pt x="389" y="454"/>
                  </a:cubicBezTo>
                  <a:cubicBezTo>
                    <a:pt x="379" y="441"/>
                    <a:pt x="370" y="429"/>
                    <a:pt x="360" y="416"/>
                  </a:cubicBezTo>
                  <a:cubicBezTo>
                    <a:pt x="359" y="416"/>
                    <a:pt x="358" y="416"/>
                    <a:pt x="358" y="417"/>
                  </a:cubicBezTo>
                  <a:cubicBezTo>
                    <a:pt x="358" y="419"/>
                    <a:pt x="357" y="421"/>
                    <a:pt x="358" y="423"/>
                  </a:cubicBezTo>
                  <a:cubicBezTo>
                    <a:pt x="367" y="472"/>
                    <a:pt x="352" y="515"/>
                    <a:pt x="320" y="552"/>
                  </a:cubicBezTo>
                  <a:cubicBezTo>
                    <a:pt x="299" y="577"/>
                    <a:pt x="276" y="601"/>
                    <a:pt x="256" y="627"/>
                  </a:cubicBezTo>
                  <a:cubicBezTo>
                    <a:pt x="222" y="671"/>
                    <a:pt x="207" y="720"/>
                    <a:pt x="215" y="776"/>
                  </a:cubicBezTo>
                  <a:cubicBezTo>
                    <a:pt x="215" y="778"/>
                    <a:pt x="215" y="782"/>
                    <a:pt x="213" y="784"/>
                  </a:cubicBezTo>
                  <a:cubicBezTo>
                    <a:pt x="205" y="791"/>
                    <a:pt x="197" y="797"/>
                    <a:pt x="188" y="803"/>
                  </a:cubicBezTo>
                  <a:cubicBezTo>
                    <a:pt x="182" y="798"/>
                    <a:pt x="176" y="792"/>
                    <a:pt x="169" y="787"/>
                  </a:cubicBezTo>
                  <a:cubicBezTo>
                    <a:pt x="144" y="769"/>
                    <a:pt x="115" y="765"/>
                    <a:pt x="86" y="766"/>
                  </a:cubicBezTo>
                  <a:cubicBezTo>
                    <a:pt x="68" y="767"/>
                    <a:pt x="50" y="766"/>
                    <a:pt x="33" y="766"/>
                  </a:cubicBezTo>
                  <a:cubicBezTo>
                    <a:pt x="27" y="767"/>
                    <a:pt x="25" y="764"/>
                    <a:pt x="23" y="759"/>
                  </a:cubicBezTo>
                  <a:cubicBezTo>
                    <a:pt x="6" y="709"/>
                    <a:pt x="0" y="658"/>
                    <a:pt x="11" y="606"/>
                  </a:cubicBezTo>
                  <a:cubicBezTo>
                    <a:pt x="18" y="575"/>
                    <a:pt x="35" y="549"/>
                    <a:pt x="57" y="526"/>
                  </a:cubicBezTo>
                  <a:cubicBezTo>
                    <a:pt x="66" y="518"/>
                    <a:pt x="75" y="509"/>
                    <a:pt x="82" y="499"/>
                  </a:cubicBezTo>
                  <a:cubicBezTo>
                    <a:pt x="100" y="476"/>
                    <a:pt x="103" y="448"/>
                    <a:pt x="102" y="420"/>
                  </a:cubicBezTo>
                  <a:cubicBezTo>
                    <a:pt x="101" y="394"/>
                    <a:pt x="94" y="369"/>
                    <a:pt x="77" y="349"/>
                  </a:cubicBezTo>
                  <a:cubicBezTo>
                    <a:pt x="73" y="345"/>
                    <a:pt x="68" y="341"/>
                    <a:pt x="63" y="336"/>
                  </a:cubicBezTo>
                  <a:cubicBezTo>
                    <a:pt x="89" y="323"/>
                    <a:pt x="115" y="322"/>
                    <a:pt x="141" y="333"/>
                  </a:cubicBezTo>
                  <a:cubicBezTo>
                    <a:pt x="152" y="338"/>
                    <a:pt x="162" y="343"/>
                    <a:pt x="173" y="348"/>
                  </a:cubicBezTo>
                  <a:cubicBezTo>
                    <a:pt x="209" y="364"/>
                    <a:pt x="245" y="351"/>
                    <a:pt x="262" y="316"/>
                  </a:cubicBezTo>
                  <a:cubicBezTo>
                    <a:pt x="277" y="284"/>
                    <a:pt x="282" y="250"/>
                    <a:pt x="284" y="216"/>
                  </a:cubicBezTo>
                  <a:cubicBezTo>
                    <a:pt x="288" y="168"/>
                    <a:pt x="284" y="119"/>
                    <a:pt x="267" y="74"/>
                  </a:cubicBezTo>
                  <a:cubicBezTo>
                    <a:pt x="260" y="54"/>
                    <a:pt x="248" y="36"/>
                    <a:pt x="238" y="17"/>
                  </a:cubicBezTo>
                  <a:cubicBezTo>
                    <a:pt x="237" y="13"/>
                    <a:pt x="234" y="10"/>
                    <a:pt x="23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27" tIns="45713" rIns="91427" bIns="45713" numCol="1" anchor="t" anchorCtr="0" compatLnSpc="1">
              <a:prstTxWarp prst="textNoShape">
                <a:avLst/>
              </a:prstTxWarp>
            </a:bodyPr>
            <a:lstStyle/>
            <a:p>
              <a:pPr defTabSz="932509"/>
              <a:endParaRPr lang="en-US" sz="1200">
                <a:solidFill>
                  <a:srgbClr val="797979"/>
                </a:solidFill>
                <a:latin typeface="Segoe UI" panose="020B0502040204020203" pitchFamily="34" charset="0"/>
                <a:cs typeface="Segoe UI" panose="020B0502040204020203" pitchFamily="34" charset="0"/>
              </a:endParaRPr>
            </a:p>
          </p:txBody>
        </p:sp>
      </p:grpSp>
      <p:sp>
        <p:nvSpPr>
          <p:cNvPr id="248" name="TextBox 247">
            <a:extLst>
              <a:ext uri="{FF2B5EF4-FFF2-40B4-BE49-F238E27FC236}">
                <a16:creationId xmlns:a16="http://schemas.microsoft.com/office/drawing/2014/main" id="{A72A7084-238C-481B-A697-8F1C3B541654}"/>
              </a:ext>
            </a:extLst>
          </p:cNvPr>
          <p:cNvSpPr txBox="1"/>
          <p:nvPr/>
        </p:nvSpPr>
        <p:spPr>
          <a:xfrm>
            <a:off x="10528483" y="4733595"/>
            <a:ext cx="498404" cy="256705"/>
          </a:xfrm>
          <a:prstGeom prst="rect">
            <a:avLst/>
          </a:prstGeom>
          <a:noFill/>
        </p:spPr>
        <p:txBody>
          <a:bodyPr wrap="non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WAF</a:t>
            </a:r>
          </a:p>
        </p:txBody>
      </p:sp>
      <p:sp>
        <p:nvSpPr>
          <p:cNvPr id="249" name="TextBox 248">
            <a:extLst>
              <a:ext uri="{FF2B5EF4-FFF2-40B4-BE49-F238E27FC236}">
                <a16:creationId xmlns:a16="http://schemas.microsoft.com/office/drawing/2014/main" id="{AFBB0FDF-9E77-4973-8507-D7C68ED3F93E}"/>
              </a:ext>
            </a:extLst>
          </p:cNvPr>
          <p:cNvSpPr txBox="1"/>
          <p:nvPr/>
        </p:nvSpPr>
        <p:spPr>
          <a:xfrm>
            <a:off x="11039317" y="4719723"/>
            <a:ext cx="1124672"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App Service Environment</a:t>
            </a:r>
          </a:p>
        </p:txBody>
      </p:sp>
      <p:grpSp>
        <p:nvGrpSpPr>
          <p:cNvPr id="238" name="Group 237">
            <a:extLst>
              <a:ext uri="{FF2B5EF4-FFF2-40B4-BE49-F238E27FC236}">
                <a16:creationId xmlns:a16="http://schemas.microsoft.com/office/drawing/2014/main" id="{DC545E18-F0DA-455E-B8D3-D0CC2973A8C4}"/>
              </a:ext>
            </a:extLst>
          </p:cNvPr>
          <p:cNvGrpSpPr/>
          <p:nvPr/>
        </p:nvGrpSpPr>
        <p:grpSpPr>
          <a:xfrm>
            <a:off x="9747269" y="4333882"/>
            <a:ext cx="735974" cy="808745"/>
            <a:chOff x="11334998" y="4333882"/>
            <a:chExt cx="735974" cy="808745"/>
          </a:xfrm>
        </p:grpSpPr>
        <p:sp>
          <p:nvSpPr>
            <p:cNvPr id="250" name="TextBox 249">
              <a:extLst>
                <a:ext uri="{FF2B5EF4-FFF2-40B4-BE49-F238E27FC236}">
                  <a16:creationId xmlns:a16="http://schemas.microsoft.com/office/drawing/2014/main" id="{15C4BCEF-3EDC-43C1-8358-240299DA71A5}"/>
                </a:ext>
              </a:extLst>
            </p:cNvPr>
            <p:cNvSpPr txBox="1"/>
            <p:nvPr/>
          </p:nvSpPr>
          <p:spPr>
            <a:xfrm>
              <a:off x="11334998" y="4719723"/>
              <a:ext cx="735974" cy="422904"/>
            </a:xfrm>
            <a:prstGeom prst="rect">
              <a:avLst/>
            </a:prstGeom>
            <a:noFill/>
          </p:spPr>
          <p:txBody>
            <a:bodyPr wrap="square" lIns="89629" tIns="44815" rIns="89629" bIns="44815" rtlCol="0" anchor="b">
              <a:spAutoFit/>
            </a:bodyPr>
            <a:lstStyle>
              <a:defPPr>
                <a:defRPr lang="en-US"/>
              </a:defPPr>
              <a:lvl1pPr algn="ctr" defTabSz="913664">
                <a:lnSpc>
                  <a:spcPct val="90000"/>
                </a:lnSpc>
                <a:defRPr sz="1000" kern="0">
                  <a:gradFill>
                    <a:gsLst>
                      <a:gs pos="0">
                        <a:srgbClr val="FFFFFF"/>
                      </a:gs>
                      <a:gs pos="100000">
                        <a:srgbClr val="FFFFFF"/>
                      </a:gs>
                    </a:gsLst>
                    <a:lin ang="5400000" scaled="1"/>
                  </a:gradFill>
                </a:defRPr>
              </a:lvl1pPr>
            </a:lstStyle>
            <a:p>
              <a:pPr defTabSz="896042">
                <a:spcAft>
                  <a:spcPts val="587"/>
                </a:spcAft>
                <a:tabLst>
                  <a:tab pos="877995" algn="l"/>
                </a:tabLst>
                <a:defRPr/>
              </a:pPr>
              <a:r>
                <a:rPr lang="en-US" sz="1200" dirty="0">
                  <a:solidFill>
                    <a:srgbClr val="797979"/>
                  </a:solidFill>
                  <a:latin typeface="Segoe UI" panose="020B0502040204020203" pitchFamily="34" charset="0"/>
                  <a:cs typeface="Segoe UI" panose="020B0502040204020203" pitchFamily="34" charset="0"/>
                </a:rPr>
                <a:t>VPN </a:t>
              </a:r>
              <a:br>
                <a:rPr lang="en-US" sz="1200" dirty="0">
                  <a:solidFill>
                    <a:srgbClr val="797979"/>
                  </a:solidFill>
                  <a:latin typeface="Segoe UI" panose="020B0502040204020203" pitchFamily="34" charset="0"/>
                  <a:cs typeface="Segoe UI" panose="020B0502040204020203" pitchFamily="34" charset="0"/>
                </a:rPr>
              </a:br>
              <a:r>
                <a:rPr lang="en-US" sz="1200" dirty="0">
                  <a:solidFill>
                    <a:srgbClr val="797979"/>
                  </a:solidFill>
                  <a:latin typeface="Segoe UI" panose="020B0502040204020203" pitchFamily="34" charset="0"/>
                  <a:cs typeface="Segoe UI" panose="020B0502040204020203" pitchFamily="34" charset="0"/>
                </a:rPr>
                <a:t>support</a:t>
              </a:r>
            </a:p>
          </p:txBody>
        </p:sp>
        <p:grpSp>
          <p:nvGrpSpPr>
            <p:cNvPr id="251" name="Group 36">
              <a:extLst>
                <a:ext uri="{FF2B5EF4-FFF2-40B4-BE49-F238E27FC236}">
                  <a16:creationId xmlns:a16="http://schemas.microsoft.com/office/drawing/2014/main" id="{2CBD7CCE-DD7F-4EBB-9709-E4F05E5C9E95}"/>
                </a:ext>
              </a:extLst>
            </p:cNvPr>
            <p:cNvGrpSpPr>
              <a:grpSpLocks noChangeAspect="1"/>
            </p:cNvGrpSpPr>
            <p:nvPr/>
          </p:nvGrpSpPr>
          <p:grpSpPr bwMode="auto">
            <a:xfrm>
              <a:off x="11530741" y="4333882"/>
              <a:ext cx="344488" cy="374650"/>
              <a:chOff x="7286" y="2711"/>
              <a:chExt cx="217" cy="236"/>
            </a:xfrm>
            <a:solidFill>
              <a:srgbClr val="0078D7"/>
            </a:solidFill>
          </p:grpSpPr>
          <p:sp>
            <p:nvSpPr>
              <p:cNvPr id="252" name="Freeform 37">
                <a:extLst>
                  <a:ext uri="{FF2B5EF4-FFF2-40B4-BE49-F238E27FC236}">
                    <a16:creationId xmlns:a16="http://schemas.microsoft.com/office/drawing/2014/main" id="{76ACAFAD-C81C-4236-92BE-766470E89AC8}"/>
                  </a:ext>
                </a:extLst>
              </p:cNvPr>
              <p:cNvSpPr>
                <a:spLocks/>
              </p:cNvSpPr>
              <p:nvPr/>
            </p:nvSpPr>
            <p:spPr bwMode="auto">
              <a:xfrm>
                <a:off x="7286" y="2721"/>
                <a:ext cx="217" cy="226"/>
              </a:xfrm>
              <a:custGeom>
                <a:avLst/>
                <a:gdLst>
                  <a:gd name="T0" fmla="*/ 122 w 144"/>
                  <a:gd name="T1" fmla="*/ 30 h 150"/>
                  <a:gd name="T2" fmla="*/ 124 w 144"/>
                  <a:gd name="T3" fmla="*/ 32 h 150"/>
                  <a:gd name="T4" fmla="*/ 131 w 144"/>
                  <a:gd name="T5" fmla="*/ 25 h 150"/>
                  <a:gd name="T6" fmla="*/ 144 w 144"/>
                  <a:gd name="T7" fmla="*/ 4 h 150"/>
                  <a:gd name="T8" fmla="*/ 141 w 144"/>
                  <a:gd name="T9" fmla="*/ 0 h 150"/>
                  <a:gd name="T10" fmla="*/ 121 w 144"/>
                  <a:gd name="T11" fmla="*/ 14 h 150"/>
                  <a:gd name="T12" fmla="*/ 114 w 144"/>
                  <a:gd name="T13" fmla="*/ 22 h 150"/>
                  <a:gd name="T14" fmla="*/ 116 w 144"/>
                  <a:gd name="T15" fmla="*/ 23 h 150"/>
                  <a:gd name="T16" fmla="*/ 76 w 144"/>
                  <a:gd name="T17" fmla="*/ 65 h 150"/>
                  <a:gd name="T18" fmla="*/ 67 w 144"/>
                  <a:gd name="T19" fmla="*/ 57 h 150"/>
                  <a:gd name="T20" fmla="*/ 58 w 144"/>
                  <a:gd name="T21" fmla="*/ 66 h 150"/>
                  <a:gd name="T22" fmla="*/ 54 w 144"/>
                  <a:gd name="T23" fmla="*/ 79 h 150"/>
                  <a:gd name="T24" fmla="*/ 41 w 144"/>
                  <a:gd name="T25" fmla="*/ 84 h 150"/>
                  <a:gd name="T26" fmla="*/ 0 w 144"/>
                  <a:gd name="T27" fmla="*/ 126 h 150"/>
                  <a:gd name="T28" fmla="*/ 23 w 144"/>
                  <a:gd name="T29" fmla="*/ 150 h 150"/>
                  <a:gd name="T30" fmla="*/ 63 w 144"/>
                  <a:gd name="T31" fmla="*/ 108 h 150"/>
                  <a:gd name="T32" fmla="*/ 68 w 144"/>
                  <a:gd name="T33" fmla="*/ 94 h 150"/>
                  <a:gd name="T34" fmla="*/ 81 w 144"/>
                  <a:gd name="T35" fmla="*/ 90 h 150"/>
                  <a:gd name="T36" fmla="*/ 90 w 144"/>
                  <a:gd name="T37" fmla="*/ 80 h 150"/>
                  <a:gd name="T38" fmla="*/ 82 w 144"/>
                  <a:gd name="T39" fmla="*/ 71 h 150"/>
                  <a:gd name="T40" fmla="*/ 122 w 144"/>
                  <a:gd name="T41" fmla="*/ 3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150">
                    <a:moveTo>
                      <a:pt x="122" y="30"/>
                    </a:moveTo>
                    <a:cubicBezTo>
                      <a:pt x="124" y="32"/>
                      <a:pt x="124" y="32"/>
                      <a:pt x="124" y="32"/>
                    </a:cubicBezTo>
                    <a:cubicBezTo>
                      <a:pt x="131" y="25"/>
                      <a:pt x="131" y="25"/>
                      <a:pt x="131" y="25"/>
                    </a:cubicBezTo>
                    <a:cubicBezTo>
                      <a:pt x="144" y="4"/>
                      <a:pt x="144" y="4"/>
                      <a:pt x="144" y="4"/>
                    </a:cubicBezTo>
                    <a:cubicBezTo>
                      <a:pt x="141" y="0"/>
                      <a:pt x="141" y="0"/>
                      <a:pt x="141" y="0"/>
                    </a:cubicBezTo>
                    <a:cubicBezTo>
                      <a:pt x="121" y="14"/>
                      <a:pt x="121" y="14"/>
                      <a:pt x="121" y="14"/>
                    </a:cubicBezTo>
                    <a:cubicBezTo>
                      <a:pt x="114" y="22"/>
                      <a:pt x="114" y="22"/>
                      <a:pt x="114" y="22"/>
                    </a:cubicBezTo>
                    <a:cubicBezTo>
                      <a:pt x="116" y="23"/>
                      <a:pt x="116" y="23"/>
                      <a:pt x="116" y="23"/>
                    </a:cubicBezTo>
                    <a:cubicBezTo>
                      <a:pt x="76" y="65"/>
                      <a:pt x="76" y="65"/>
                      <a:pt x="76" y="65"/>
                    </a:cubicBezTo>
                    <a:cubicBezTo>
                      <a:pt x="67" y="57"/>
                      <a:pt x="67" y="57"/>
                      <a:pt x="67" y="57"/>
                    </a:cubicBezTo>
                    <a:cubicBezTo>
                      <a:pt x="58" y="66"/>
                      <a:pt x="58" y="66"/>
                      <a:pt x="58" y="66"/>
                    </a:cubicBezTo>
                    <a:cubicBezTo>
                      <a:pt x="59" y="71"/>
                      <a:pt x="57" y="76"/>
                      <a:pt x="54" y="79"/>
                    </a:cubicBezTo>
                    <a:cubicBezTo>
                      <a:pt x="50" y="83"/>
                      <a:pt x="45" y="85"/>
                      <a:pt x="41" y="84"/>
                    </a:cubicBezTo>
                    <a:cubicBezTo>
                      <a:pt x="0" y="126"/>
                      <a:pt x="0" y="126"/>
                      <a:pt x="0" y="126"/>
                    </a:cubicBezTo>
                    <a:cubicBezTo>
                      <a:pt x="23" y="150"/>
                      <a:pt x="23" y="150"/>
                      <a:pt x="23" y="150"/>
                    </a:cubicBezTo>
                    <a:cubicBezTo>
                      <a:pt x="63" y="108"/>
                      <a:pt x="63" y="108"/>
                      <a:pt x="63" y="108"/>
                    </a:cubicBezTo>
                    <a:cubicBezTo>
                      <a:pt x="63" y="103"/>
                      <a:pt x="64" y="98"/>
                      <a:pt x="68" y="94"/>
                    </a:cubicBezTo>
                    <a:cubicBezTo>
                      <a:pt x="72" y="91"/>
                      <a:pt x="76" y="89"/>
                      <a:pt x="81" y="90"/>
                    </a:cubicBezTo>
                    <a:cubicBezTo>
                      <a:pt x="90" y="80"/>
                      <a:pt x="90" y="80"/>
                      <a:pt x="90" y="80"/>
                    </a:cubicBezTo>
                    <a:cubicBezTo>
                      <a:pt x="82" y="71"/>
                      <a:pt x="82" y="71"/>
                      <a:pt x="82" y="71"/>
                    </a:cubicBezTo>
                    <a:lnTo>
                      <a:pt x="12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3" name="Freeform 38">
                <a:extLst>
                  <a:ext uri="{FF2B5EF4-FFF2-40B4-BE49-F238E27FC236}">
                    <a16:creationId xmlns:a16="http://schemas.microsoft.com/office/drawing/2014/main" id="{32011D6C-E63A-4443-B3C9-08FF7147196D}"/>
                  </a:ext>
                </a:extLst>
              </p:cNvPr>
              <p:cNvSpPr>
                <a:spLocks/>
              </p:cNvSpPr>
              <p:nvPr/>
            </p:nvSpPr>
            <p:spPr bwMode="auto">
              <a:xfrm>
                <a:off x="7403" y="2823"/>
                <a:ext cx="100" cy="115"/>
              </a:xfrm>
              <a:custGeom>
                <a:avLst/>
                <a:gdLst>
                  <a:gd name="T0" fmla="*/ 40 w 66"/>
                  <a:gd name="T1" fmla="*/ 70 h 76"/>
                  <a:gd name="T2" fmla="*/ 62 w 66"/>
                  <a:gd name="T3" fmla="*/ 70 h 76"/>
                  <a:gd name="T4" fmla="*/ 66 w 66"/>
                  <a:gd name="T5" fmla="*/ 58 h 76"/>
                  <a:gd name="T6" fmla="*/ 62 w 66"/>
                  <a:gd name="T7" fmla="*/ 47 h 76"/>
                  <a:gd name="T8" fmla="*/ 16 w 66"/>
                  <a:gd name="T9" fmla="*/ 0 h 76"/>
                  <a:gd name="T10" fmla="*/ 12 w 66"/>
                  <a:gd name="T11" fmla="*/ 5 h 76"/>
                  <a:gd name="T12" fmla="*/ 20 w 66"/>
                  <a:gd name="T13" fmla="*/ 14 h 76"/>
                  <a:gd name="T14" fmla="*/ 16 w 66"/>
                  <a:gd name="T15" fmla="*/ 17 h 76"/>
                  <a:gd name="T16" fmla="*/ 7 w 66"/>
                  <a:gd name="T17" fmla="*/ 27 h 76"/>
                  <a:gd name="T18" fmla="*/ 6 w 66"/>
                  <a:gd name="T19" fmla="*/ 28 h 76"/>
                  <a:gd name="T20" fmla="*/ 4 w 66"/>
                  <a:gd name="T21" fmla="*/ 28 h 76"/>
                  <a:gd name="T22" fmla="*/ 0 w 66"/>
                  <a:gd name="T23" fmla="*/ 28 h 76"/>
                  <a:gd name="T24" fmla="*/ 40 w 66"/>
                  <a:gd name="T25" fmla="*/ 7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76">
                    <a:moveTo>
                      <a:pt x="40" y="70"/>
                    </a:moveTo>
                    <a:cubicBezTo>
                      <a:pt x="46" y="76"/>
                      <a:pt x="56" y="76"/>
                      <a:pt x="62" y="70"/>
                    </a:cubicBezTo>
                    <a:cubicBezTo>
                      <a:pt x="65" y="66"/>
                      <a:pt x="66" y="62"/>
                      <a:pt x="66" y="58"/>
                    </a:cubicBezTo>
                    <a:cubicBezTo>
                      <a:pt x="66" y="54"/>
                      <a:pt x="65" y="50"/>
                      <a:pt x="62" y="47"/>
                    </a:cubicBezTo>
                    <a:cubicBezTo>
                      <a:pt x="16" y="0"/>
                      <a:pt x="16" y="0"/>
                      <a:pt x="16" y="0"/>
                    </a:cubicBezTo>
                    <a:cubicBezTo>
                      <a:pt x="12" y="5"/>
                      <a:pt x="12" y="5"/>
                      <a:pt x="12" y="5"/>
                    </a:cubicBezTo>
                    <a:cubicBezTo>
                      <a:pt x="20" y="14"/>
                      <a:pt x="20" y="14"/>
                      <a:pt x="20" y="14"/>
                    </a:cubicBezTo>
                    <a:cubicBezTo>
                      <a:pt x="16" y="17"/>
                      <a:pt x="16" y="17"/>
                      <a:pt x="16" y="17"/>
                    </a:cubicBezTo>
                    <a:cubicBezTo>
                      <a:pt x="7" y="27"/>
                      <a:pt x="7" y="27"/>
                      <a:pt x="7" y="27"/>
                    </a:cubicBezTo>
                    <a:cubicBezTo>
                      <a:pt x="6" y="28"/>
                      <a:pt x="6" y="28"/>
                      <a:pt x="6" y="28"/>
                    </a:cubicBezTo>
                    <a:cubicBezTo>
                      <a:pt x="4" y="28"/>
                      <a:pt x="4" y="28"/>
                      <a:pt x="4" y="28"/>
                    </a:cubicBezTo>
                    <a:cubicBezTo>
                      <a:pt x="3" y="28"/>
                      <a:pt x="1" y="28"/>
                      <a:pt x="0" y="28"/>
                    </a:cubicBezTo>
                    <a:lnTo>
                      <a:pt x="4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4" name="Freeform 39">
                <a:extLst>
                  <a:ext uri="{FF2B5EF4-FFF2-40B4-BE49-F238E27FC236}">
                    <a16:creationId xmlns:a16="http://schemas.microsoft.com/office/drawing/2014/main" id="{896437A9-0023-4B94-878D-805094DDA879}"/>
                  </a:ext>
                </a:extLst>
              </p:cNvPr>
              <p:cNvSpPr>
                <a:spLocks/>
              </p:cNvSpPr>
              <p:nvPr/>
            </p:nvSpPr>
            <p:spPr bwMode="auto">
              <a:xfrm>
                <a:off x="7289" y="2711"/>
                <a:ext cx="116" cy="114"/>
              </a:xfrm>
              <a:custGeom>
                <a:avLst/>
                <a:gdLst>
                  <a:gd name="T0" fmla="*/ 56 w 77"/>
                  <a:gd name="T1" fmla="*/ 12 h 76"/>
                  <a:gd name="T2" fmla="*/ 25 w 77"/>
                  <a:gd name="T3" fmla="*/ 3 h 76"/>
                  <a:gd name="T4" fmla="*/ 43 w 77"/>
                  <a:gd name="T5" fmla="*/ 22 h 76"/>
                  <a:gd name="T6" fmla="*/ 38 w 77"/>
                  <a:gd name="T7" fmla="*/ 40 h 76"/>
                  <a:gd name="T8" fmla="*/ 20 w 77"/>
                  <a:gd name="T9" fmla="*/ 45 h 76"/>
                  <a:gd name="T10" fmla="*/ 3 w 77"/>
                  <a:gd name="T11" fmla="*/ 26 h 76"/>
                  <a:gd name="T12" fmla="*/ 10 w 77"/>
                  <a:gd name="T13" fmla="*/ 58 h 76"/>
                  <a:gd name="T14" fmla="*/ 42 w 77"/>
                  <a:gd name="T15" fmla="*/ 67 h 76"/>
                  <a:gd name="T16" fmla="*/ 42 w 77"/>
                  <a:gd name="T17" fmla="*/ 67 h 76"/>
                  <a:gd name="T18" fmla="*/ 50 w 77"/>
                  <a:gd name="T19" fmla="*/ 76 h 76"/>
                  <a:gd name="T20" fmla="*/ 51 w 77"/>
                  <a:gd name="T21" fmla="*/ 73 h 76"/>
                  <a:gd name="T22" fmla="*/ 51 w 77"/>
                  <a:gd name="T23" fmla="*/ 72 h 76"/>
                  <a:gd name="T24" fmla="*/ 50 w 77"/>
                  <a:gd name="T25" fmla="*/ 71 h 76"/>
                  <a:gd name="T26" fmla="*/ 64 w 77"/>
                  <a:gd name="T27" fmla="*/ 56 h 76"/>
                  <a:gd name="T28" fmla="*/ 67 w 77"/>
                  <a:gd name="T29" fmla="*/ 59 h 76"/>
                  <a:gd name="T30" fmla="*/ 72 w 77"/>
                  <a:gd name="T31" fmla="*/ 65 h 76"/>
                  <a:gd name="T32" fmla="*/ 77 w 77"/>
                  <a:gd name="T33" fmla="*/ 60 h 76"/>
                  <a:gd name="T34" fmla="*/ 64 w 77"/>
                  <a:gd name="T35" fmla="*/ 46 h 76"/>
                  <a:gd name="T36" fmla="*/ 64 w 77"/>
                  <a:gd name="T37" fmla="*/ 46 h 76"/>
                  <a:gd name="T38" fmla="*/ 56 w 77"/>
                  <a:gd name="T39" fmla="*/ 1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76">
                    <a:moveTo>
                      <a:pt x="56" y="12"/>
                    </a:moveTo>
                    <a:cubicBezTo>
                      <a:pt x="48" y="3"/>
                      <a:pt x="36" y="0"/>
                      <a:pt x="25" y="3"/>
                    </a:cubicBezTo>
                    <a:cubicBezTo>
                      <a:pt x="43" y="22"/>
                      <a:pt x="43" y="22"/>
                      <a:pt x="43" y="22"/>
                    </a:cubicBezTo>
                    <a:cubicBezTo>
                      <a:pt x="38" y="40"/>
                      <a:pt x="38" y="40"/>
                      <a:pt x="38" y="40"/>
                    </a:cubicBezTo>
                    <a:cubicBezTo>
                      <a:pt x="20" y="45"/>
                      <a:pt x="20" y="45"/>
                      <a:pt x="20" y="45"/>
                    </a:cubicBezTo>
                    <a:cubicBezTo>
                      <a:pt x="3" y="26"/>
                      <a:pt x="3" y="26"/>
                      <a:pt x="3" y="26"/>
                    </a:cubicBezTo>
                    <a:cubicBezTo>
                      <a:pt x="0" y="37"/>
                      <a:pt x="2" y="49"/>
                      <a:pt x="10" y="58"/>
                    </a:cubicBezTo>
                    <a:cubicBezTo>
                      <a:pt x="19" y="67"/>
                      <a:pt x="31" y="70"/>
                      <a:pt x="42" y="67"/>
                    </a:cubicBezTo>
                    <a:cubicBezTo>
                      <a:pt x="42" y="67"/>
                      <a:pt x="42" y="67"/>
                      <a:pt x="42" y="67"/>
                    </a:cubicBezTo>
                    <a:cubicBezTo>
                      <a:pt x="50" y="76"/>
                      <a:pt x="50" y="76"/>
                      <a:pt x="50" y="76"/>
                    </a:cubicBezTo>
                    <a:cubicBezTo>
                      <a:pt x="51" y="75"/>
                      <a:pt x="51" y="74"/>
                      <a:pt x="51" y="73"/>
                    </a:cubicBezTo>
                    <a:cubicBezTo>
                      <a:pt x="51" y="73"/>
                      <a:pt x="51" y="72"/>
                      <a:pt x="51" y="72"/>
                    </a:cubicBezTo>
                    <a:cubicBezTo>
                      <a:pt x="50" y="71"/>
                      <a:pt x="50" y="71"/>
                      <a:pt x="50" y="71"/>
                    </a:cubicBezTo>
                    <a:cubicBezTo>
                      <a:pt x="64" y="56"/>
                      <a:pt x="64" y="56"/>
                      <a:pt x="64" y="56"/>
                    </a:cubicBezTo>
                    <a:cubicBezTo>
                      <a:pt x="67" y="59"/>
                      <a:pt x="67" y="59"/>
                      <a:pt x="67" y="59"/>
                    </a:cubicBezTo>
                    <a:cubicBezTo>
                      <a:pt x="72" y="65"/>
                      <a:pt x="72" y="65"/>
                      <a:pt x="72" y="65"/>
                    </a:cubicBezTo>
                    <a:cubicBezTo>
                      <a:pt x="77" y="60"/>
                      <a:pt x="77" y="60"/>
                      <a:pt x="77" y="60"/>
                    </a:cubicBezTo>
                    <a:cubicBezTo>
                      <a:pt x="64" y="46"/>
                      <a:pt x="64" y="46"/>
                      <a:pt x="64" y="46"/>
                    </a:cubicBezTo>
                    <a:cubicBezTo>
                      <a:pt x="64" y="46"/>
                      <a:pt x="64" y="46"/>
                      <a:pt x="64" y="46"/>
                    </a:cubicBezTo>
                    <a:cubicBezTo>
                      <a:pt x="67" y="35"/>
                      <a:pt x="65" y="22"/>
                      <a:pt x="5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255" name="Group 42">
            <a:extLst>
              <a:ext uri="{FF2B5EF4-FFF2-40B4-BE49-F238E27FC236}">
                <a16:creationId xmlns:a16="http://schemas.microsoft.com/office/drawing/2014/main" id="{C31ADF9D-3D86-4CE3-B8E8-91B1B7BBAF12}"/>
              </a:ext>
            </a:extLst>
          </p:cNvPr>
          <p:cNvGrpSpPr>
            <a:grpSpLocks noChangeAspect="1"/>
          </p:cNvGrpSpPr>
          <p:nvPr/>
        </p:nvGrpSpPr>
        <p:grpSpPr bwMode="auto">
          <a:xfrm>
            <a:off x="11425441" y="4356107"/>
            <a:ext cx="352425" cy="352425"/>
            <a:chOff x="6701" y="2744"/>
            <a:chExt cx="222" cy="222"/>
          </a:xfrm>
          <a:solidFill>
            <a:srgbClr val="0078D7"/>
          </a:solidFill>
        </p:grpSpPr>
        <p:sp>
          <p:nvSpPr>
            <p:cNvPr id="256" name="Freeform 43">
              <a:extLst>
                <a:ext uri="{FF2B5EF4-FFF2-40B4-BE49-F238E27FC236}">
                  <a16:creationId xmlns:a16="http://schemas.microsoft.com/office/drawing/2014/main" id="{C5A63C89-6687-465C-ADA0-CAD21EB35EFF}"/>
                </a:ext>
              </a:extLst>
            </p:cNvPr>
            <p:cNvSpPr>
              <a:spLocks/>
            </p:cNvSpPr>
            <p:nvPr/>
          </p:nvSpPr>
          <p:spPr bwMode="auto">
            <a:xfrm>
              <a:off x="6701" y="2862"/>
              <a:ext cx="104" cy="104"/>
            </a:xfrm>
            <a:custGeom>
              <a:avLst/>
              <a:gdLst>
                <a:gd name="T0" fmla="*/ 80 w 94"/>
                <a:gd name="T1" fmla="*/ 80 h 94"/>
                <a:gd name="T2" fmla="*/ 14 w 94"/>
                <a:gd name="T3" fmla="*/ 80 h 94"/>
                <a:gd name="T4" fmla="*/ 14 w 94"/>
                <a:gd name="T5" fmla="*/ 14 h 94"/>
                <a:gd name="T6" fmla="*/ 28 w 94"/>
                <a:gd name="T7" fmla="*/ 14 h 94"/>
                <a:gd name="T8" fmla="*/ 25 w 94"/>
                <a:gd name="T9" fmla="*/ 1 h 94"/>
                <a:gd name="T10" fmla="*/ 25 w 94"/>
                <a:gd name="T11" fmla="*/ 0 h 94"/>
                <a:gd name="T12" fmla="*/ 0 w 94"/>
                <a:gd name="T13" fmla="*/ 0 h 94"/>
                <a:gd name="T14" fmla="*/ 0 w 94"/>
                <a:gd name="T15" fmla="*/ 94 h 94"/>
                <a:gd name="T16" fmla="*/ 94 w 94"/>
                <a:gd name="T17" fmla="*/ 94 h 94"/>
                <a:gd name="T18" fmla="*/ 94 w 94"/>
                <a:gd name="T19" fmla="*/ 38 h 94"/>
                <a:gd name="T20" fmla="*/ 80 w 94"/>
                <a:gd name="T21" fmla="*/ 38 h 94"/>
                <a:gd name="T22" fmla="*/ 80 w 94"/>
                <a:gd name="T23"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80" y="80"/>
                  </a:moveTo>
                  <a:cubicBezTo>
                    <a:pt x="14" y="80"/>
                    <a:pt x="14" y="80"/>
                    <a:pt x="14" y="80"/>
                  </a:cubicBezTo>
                  <a:cubicBezTo>
                    <a:pt x="14" y="14"/>
                    <a:pt x="14" y="14"/>
                    <a:pt x="14" y="14"/>
                  </a:cubicBezTo>
                  <a:cubicBezTo>
                    <a:pt x="28" y="14"/>
                    <a:pt x="28" y="14"/>
                    <a:pt x="28" y="14"/>
                  </a:cubicBezTo>
                  <a:cubicBezTo>
                    <a:pt x="26" y="10"/>
                    <a:pt x="25" y="6"/>
                    <a:pt x="25" y="1"/>
                  </a:cubicBezTo>
                  <a:cubicBezTo>
                    <a:pt x="25" y="1"/>
                    <a:pt x="25" y="0"/>
                    <a:pt x="25" y="0"/>
                  </a:cubicBezTo>
                  <a:cubicBezTo>
                    <a:pt x="0" y="0"/>
                    <a:pt x="0" y="0"/>
                    <a:pt x="0" y="0"/>
                  </a:cubicBezTo>
                  <a:cubicBezTo>
                    <a:pt x="0" y="94"/>
                    <a:pt x="0" y="94"/>
                    <a:pt x="0" y="94"/>
                  </a:cubicBezTo>
                  <a:cubicBezTo>
                    <a:pt x="94" y="94"/>
                    <a:pt x="94" y="94"/>
                    <a:pt x="94" y="94"/>
                  </a:cubicBezTo>
                  <a:cubicBezTo>
                    <a:pt x="94" y="38"/>
                    <a:pt x="94" y="38"/>
                    <a:pt x="94" y="38"/>
                  </a:cubicBezTo>
                  <a:cubicBezTo>
                    <a:pt x="80" y="38"/>
                    <a:pt x="80" y="38"/>
                    <a:pt x="80" y="38"/>
                  </a:cubicBezTo>
                  <a:lnTo>
                    <a:pt x="8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7" name="Freeform 44">
              <a:extLst>
                <a:ext uri="{FF2B5EF4-FFF2-40B4-BE49-F238E27FC236}">
                  <a16:creationId xmlns:a16="http://schemas.microsoft.com/office/drawing/2014/main" id="{4AC64DF7-5512-4037-9B59-80FB874163AC}"/>
                </a:ext>
              </a:extLst>
            </p:cNvPr>
            <p:cNvSpPr>
              <a:spLocks/>
            </p:cNvSpPr>
            <p:nvPr/>
          </p:nvSpPr>
          <p:spPr bwMode="auto">
            <a:xfrm>
              <a:off x="6819" y="2862"/>
              <a:ext cx="104" cy="104"/>
            </a:xfrm>
            <a:custGeom>
              <a:avLst/>
              <a:gdLst>
                <a:gd name="T0" fmla="*/ 68 w 94"/>
                <a:gd name="T1" fmla="*/ 14 h 94"/>
                <a:gd name="T2" fmla="*/ 80 w 94"/>
                <a:gd name="T3" fmla="*/ 14 h 94"/>
                <a:gd name="T4" fmla="*/ 80 w 94"/>
                <a:gd name="T5" fmla="*/ 80 h 94"/>
                <a:gd name="T6" fmla="*/ 14 w 94"/>
                <a:gd name="T7" fmla="*/ 80 h 94"/>
                <a:gd name="T8" fmla="*/ 14 w 94"/>
                <a:gd name="T9" fmla="*/ 38 h 94"/>
                <a:gd name="T10" fmla="*/ 0 w 94"/>
                <a:gd name="T11" fmla="*/ 38 h 94"/>
                <a:gd name="T12" fmla="*/ 0 w 94"/>
                <a:gd name="T13" fmla="*/ 94 h 94"/>
                <a:gd name="T14" fmla="*/ 94 w 94"/>
                <a:gd name="T15" fmla="*/ 94 h 94"/>
                <a:gd name="T16" fmla="*/ 94 w 94"/>
                <a:gd name="T17" fmla="*/ 0 h 94"/>
                <a:gd name="T18" fmla="*/ 64 w 94"/>
                <a:gd name="T19" fmla="*/ 0 h 94"/>
                <a:gd name="T20" fmla="*/ 68 w 94"/>
                <a:gd name="T21" fmla="*/ 13 h 94"/>
                <a:gd name="T22" fmla="*/ 68 w 94"/>
                <a:gd name="T23" fmla="*/ 1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94">
                  <a:moveTo>
                    <a:pt x="68" y="14"/>
                  </a:moveTo>
                  <a:cubicBezTo>
                    <a:pt x="80" y="14"/>
                    <a:pt x="80" y="14"/>
                    <a:pt x="80" y="14"/>
                  </a:cubicBezTo>
                  <a:cubicBezTo>
                    <a:pt x="80" y="80"/>
                    <a:pt x="80" y="80"/>
                    <a:pt x="80" y="80"/>
                  </a:cubicBezTo>
                  <a:cubicBezTo>
                    <a:pt x="14" y="80"/>
                    <a:pt x="14" y="80"/>
                    <a:pt x="14" y="80"/>
                  </a:cubicBezTo>
                  <a:cubicBezTo>
                    <a:pt x="14" y="38"/>
                    <a:pt x="14" y="38"/>
                    <a:pt x="14" y="38"/>
                  </a:cubicBezTo>
                  <a:cubicBezTo>
                    <a:pt x="0" y="38"/>
                    <a:pt x="0" y="38"/>
                    <a:pt x="0" y="38"/>
                  </a:cubicBezTo>
                  <a:cubicBezTo>
                    <a:pt x="0" y="94"/>
                    <a:pt x="0" y="94"/>
                    <a:pt x="0" y="94"/>
                  </a:cubicBezTo>
                  <a:cubicBezTo>
                    <a:pt x="94" y="94"/>
                    <a:pt x="94" y="94"/>
                    <a:pt x="94" y="94"/>
                  </a:cubicBezTo>
                  <a:cubicBezTo>
                    <a:pt x="94" y="0"/>
                    <a:pt x="94" y="0"/>
                    <a:pt x="94" y="0"/>
                  </a:cubicBezTo>
                  <a:cubicBezTo>
                    <a:pt x="64" y="0"/>
                    <a:pt x="64" y="0"/>
                    <a:pt x="64" y="0"/>
                  </a:cubicBezTo>
                  <a:cubicBezTo>
                    <a:pt x="66" y="4"/>
                    <a:pt x="68" y="8"/>
                    <a:pt x="68" y="13"/>
                  </a:cubicBezTo>
                  <a:cubicBezTo>
                    <a:pt x="68" y="13"/>
                    <a:pt x="68" y="14"/>
                    <a:pt x="68"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8" name="Freeform 45">
              <a:extLst>
                <a:ext uri="{FF2B5EF4-FFF2-40B4-BE49-F238E27FC236}">
                  <a16:creationId xmlns:a16="http://schemas.microsoft.com/office/drawing/2014/main" id="{552C72D5-0E16-436E-8AA3-6F5FB5545646}"/>
                </a:ext>
              </a:extLst>
            </p:cNvPr>
            <p:cNvSpPr>
              <a:spLocks/>
            </p:cNvSpPr>
            <p:nvPr/>
          </p:nvSpPr>
          <p:spPr bwMode="auto">
            <a:xfrm>
              <a:off x="6701" y="2744"/>
              <a:ext cx="104" cy="104"/>
            </a:xfrm>
            <a:custGeom>
              <a:avLst/>
              <a:gdLst>
                <a:gd name="T0" fmla="*/ 14 w 94"/>
                <a:gd name="T1" fmla="*/ 80 h 94"/>
                <a:gd name="T2" fmla="*/ 14 w 94"/>
                <a:gd name="T3" fmla="*/ 14 h 94"/>
                <a:gd name="T4" fmla="*/ 80 w 94"/>
                <a:gd name="T5" fmla="*/ 14 h 94"/>
                <a:gd name="T6" fmla="*/ 80 w 94"/>
                <a:gd name="T7" fmla="*/ 52 h 94"/>
                <a:gd name="T8" fmla="*/ 94 w 94"/>
                <a:gd name="T9" fmla="*/ 46 h 94"/>
                <a:gd name="T10" fmla="*/ 94 w 94"/>
                <a:gd name="T11" fmla="*/ 0 h 94"/>
                <a:gd name="T12" fmla="*/ 0 w 94"/>
                <a:gd name="T13" fmla="*/ 0 h 94"/>
                <a:gd name="T14" fmla="*/ 0 w 94"/>
                <a:gd name="T15" fmla="*/ 94 h 94"/>
                <a:gd name="T16" fmla="*/ 27 w 94"/>
                <a:gd name="T17" fmla="*/ 94 h 94"/>
                <a:gd name="T18" fmla="*/ 36 w 94"/>
                <a:gd name="T19" fmla="*/ 80 h 94"/>
                <a:gd name="T20" fmla="*/ 14 w 94"/>
                <a:gd name="T21" fmla="*/ 8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94">
                  <a:moveTo>
                    <a:pt x="14" y="80"/>
                  </a:moveTo>
                  <a:cubicBezTo>
                    <a:pt x="14" y="14"/>
                    <a:pt x="14" y="14"/>
                    <a:pt x="14" y="14"/>
                  </a:cubicBezTo>
                  <a:cubicBezTo>
                    <a:pt x="80" y="14"/>
                    <a:pt x="80" y="14"/>
                    <a:pt x="80" y="14"/>
                  </a:cubicBezTo>
                  <a:cubicBezTo>
                    <a:pt x="80" y="52"/>
                    <a:pt x="80" y="52"/>
                    <a:pt x="80" y="52"/>
                  </a:cubicBezTo>
                  <a:cubicBezTo>
                    <a:pt x="84" y="49"/>
                    <a:pt x="90" y="47"/>
                    <a:pt x="94" y="46"/>
                  </a:cubicBezTo>
                  <a:cubicBezTo>
                    <a:pt x="94" y="0"/>
                    <a:pt x="94" y="0"/>
                    <a:pt x="94" y="0"/>
                  </a:cubicBezTo>
                  <a:cubicBezTo>
                    <a:pt x="0" y="0"/>
                    <a:pt x="0" y="0"/>
                    <a:pt x="0" y="0"/>
                  </a:cubicBezTo>
                  <a:cubicBezTo>
                    <a:pt x="0" y="94"/>
                    <a:pt x="0" y="94"/>
                    <a:pt x="0" y="94"/>
                  </a:cubicBezTo>
                  <a:cubicBezTo>
                    <a:pt x="27" y="94"/>
                    <a:pt x="27" y="94"/>
                    <a:pt x="27" y="94"/>
                  </a:cubicBezTo>
                  <a:cubicBezTo>
                    <a:pt x="29" y="89"/>
                    <a:pt x="32" y="84"/>
                    <a:pt x="36" y="80"/>
                  </a:cubicBezTo>
                  <a:lnTo>
                    <a:pt x="14"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9" name="Freeform 46">
              <a:extLst>
                <a:ext uri="{FF2B5EF4-FFF2-40B4-BE49-F238E27FC236}">
                  <a16:creationId xmlns:a16="http://schemas.microsoft.com/office/drawing/2014/main" id="{B55C72A1-60FF-423B-9199-2D03F34E4AC5}"/>
                </a:ext>
              </a:extLst>
            </p:cNvPr>
            <p:cNvSpPr>
              <a:spLocks/>
            </p:cNvSpPr>
            <p:nvPr/>
          </p:nvSpPr>
          <p:spPr bwMode="auto">
            <a:xfrm>
              <a:off x="6819" y="2744"/>
              <a:ext cx="104" cy="104"/>
            </a:xfrm>
            <a:custGeom>
              <a:avLst/>
              <a:gdLst>
                <a:gd name="T0" fmla="*/ 14 w 94"/>
                <a:gd name="T1" fmla="*/ 44 h 94"/>
                <a:gd name="T2" fmla="*/ 14 w 94"/>
                <a:gd name="T3" fmla="*/ 14 h 94"/>
                <a:gd name="T4" fmla="*/ 80 w 94"/>
                <a:gd name="T5" fmla="*/ 14 h 94"/>
                <a:gd name="T6" fmla="*/ 80 w 94"/>
                <a:gd name="T7" fmla="*/ 80 h 94"/>
                <a:gd name="T8" fmla="*/ 51 w 94"/>
                <a:gd name="T9" fmla="*/ 80 h 94"/>
                <a:gd name="T10" fmla="*/ 53 w 94"/>
                <a:gd name="T11" fmla="*/ 94 h 94"/>
                <a:gd name="T12" fmla="*/ 53 w 94"/>
                <a:gd name="T13" fmla="*/ 94 h 94"/>
                <a:gd name="T14" fmla="*/ 94 w 94"/>
                <a:gd name="T15" fmla="*/ 94 h 94"/>
                <a:gd name="T16" fmla="*/ 94 w 94"/>
                <a:gd name="T17" fmla="*/ 0 h 94"/>
                <a:gd name="T18" fmla="*/ 0 w 94"/>
                <a:gd name="T19" fmla="*/ 0 h 94"/>
                <a:gd name="T20" fmla="*/ 0 w 94"/>
                <a:gd name="T21" fmla="*/ 44 h 94"/>
                <a:gd name="T22" fmla="*/ 3 w 94"/>
                <a:gd name="T23" fmla="*/ 43 h 94"/>
                <a:gd name="T24" fmla="*/ 14 w 94"/>
                <a:gd name="T25" fmla="*/ 44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4" h="94">
                  <a:moveTo>
                    <a:pt x="14" y="44"/>
                  </a:moveTo>
                  <a:cubicBezTo>
                    <a:pt x="14" y="14"/>
                    <a:pt x="14" y="14"/>
                    <a:pt x="14" y="14"/>
                  </a:cubicBezTo>
                  <a:cubicBezTo>
                    <a:pt x="80" y="14"/>
                    <a:pt x="80" y="14"/>
                    <a:pt x="80" y="14"/>
                  </a:cubicBezTo>
                  <a:cubicBezTo>
                    <a:pt x="80" y="80"/>
                    <a:pt x="80" y="80"/>
                    <a:pt x="80" y="80"/>
                  </a:cubicBezTo>
                  <a:cubicBezTo>
                    <a:pt x="51" y="80"/>
                    <a:pt x="51" y="80"/>
                    <a:pt x="51" y="80"/>
                  </a:cubicBezTo>
                  <a:cubicBezTo>
                    <a:pt x="52" y="84"/>
                    <a:pt x="53" y="89"/>
                    <a:pt x="53" y="94"/>
                  </a:cubicBezTo>
                  <a:cubicBezTo>
                    <a:pt x="53" y="94"/>
                    <a:pt x="53" y="94"/>
                    <a:pt x="53" y="94"/>
                  </a:cubicBezTo>
                  <a:cubicBezTo>
                    <a:pt x="94" y="94"/>
                    <a:pt x="94" y="94"/>
                    <a:pt x="94" y="94"/>
                  </a:cubicBezTo>
                  <a:cubicBezTo>
                    <a:pt x="94" y="0"/>
                    <a:pt x="94" y="0"/>
                    <a:pt x="94" y="0"/>
                  </a:cubicBezTo>
                  <a:cubicBezTo>
                    <a:pt x="0" y="0"/>
                    <a:pt x="0" y="0"/>
                    <a:pt x="0" y="0"/>
                  </a:cubicBezTo>
                  <a:cubicBezTo>
                    <a:pt x="0" y="44"/>
                    <a:pt x="0" y="44"/>
                    <a:pt x="0" y="44"/>
                  </a:cubicBezTo>
                  <a:cubicBezTo>
                    <a:pt x="1" y="44"/>
                    <a:pt x="2" y="43"/>
                    <a:pt x="3" y="43"/>
                  </a:cubicBezTo>
                  <a:cubicBezTo>
                    <a:pt x="6" y="44"/>
                    <a:pt x="10" y="44"/>
                    <a:pt x="14"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0" name="Freeform 47">
              <a:extLst>
                <a:ext uri="{FF2B5EF4-FFF2-40B4-BE49-F238E27FC236}">
                  <a16:creationId xmlns:a16="http://schemas.microsoft.com/office/drawing/2014/main" id="{E70F2D3D-790E-4A7B-A4B5-6BEDD715503F}"/>
                </a:ext>
              </a:extLst>
            </p:cNvPr>
            <p:cNvSpPr>
              <a:spLocks/>
            </p:cNvSpPr>
            <p:nvPr/>
          </p:nvSpPr>
          <p:spPr bwMode="auto">
            <a:xfrm>
              <a:off x="6741" y="2804"/>
              <a:ext cx="141" cy="89"/>
            </a:xfrm>
            <a:custGeom>
              <a:avLst/>
              <a:gdLst>
                <a:gd name="T0" fmla="*/ 127 w 127"/>
                <a:gd name="T1" fmla="*/ 65 h 80"/>
                <a:gd name="T2" fmla="*/ 112 w 127"/>
                <a:gd name="T3" fmla="*/ 50 h 80"/>
                <a:gd name="T4" fmla="*/ 110 w 127"/>
                <a:gd name="T5" fmla="*/ 50 h 80"/>
                <a:gd name="T6" fmla="*/ 112 w 127"/>
                <a:gd name="T7" fmla="*/ 40 h 80"/>
                <a:gd name="T8" fmla="*/ 72 w 127"/>
                <a:gd name="T9" fmla="*/ 0 h 80"/>
                <a:gd name="T10" fmla="*/ 35 w 127"/>
                <a:gd name="T11" fmla="*/ 27 h 80"/>
                <a:gd name="T12" fmla="*/ 26 w 127"/>
                <a:gd name="T13" fmla="*/ 26 h 80"/>
                <a:gd name="T14" fmla="*/ 0 w 127"/>
                <a:gd name="T15" fmla="*/ 53 h 80"/>
                <a:gd name="T16" fmla="*/ 26 w 127"/>
                <a:gd name="T17" fmla="*/ 80 h 80"/>
                <a:gd name="T18" fmla="*/ 114 w 127"/>
                <a:gd name="T19" fmla="*/ 80 h 80"/>
                <a:gd name="T20" fmla="*/ 127 w 127"/>
                <a:gd name="T21" fmla="*/ 6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7" h="80">
                  <a:moveTo>
                    <a:pt x="127" y="65"/>
                  </a:moveTo>
                  <a:cubicBezTo>
                    <a:pt x="127" y="56"/>
                    <a:pt x="120" y="50"/>
                    <a:pt x="112" y="50"/>
                  </a:cubicBezTo>
                  <a:cubicBezTo>
                    <a:pt x="112" y="50"/>
                    <a:pt x="111" y="50"/>
                    <a:pt x="110" y="50"/>
                  </a:cubicBezTo>
                  <a:cubicBezTo>
                    <a:pt x="111" y="47"/>
                    <a:pt x="112" y="43"/>
                    <a:pt x="112" y="40"/>
                  </a:cubicBezTo>
                  <a:cubicBezTo>
                    <a:pt x="112" y="18"/>
                    <a:pt x="94" y="0"/>
                    <a:pt x="72" y="0"/>
                  </a:cubicBezTo>
                  <a:cubicBezTo>
                    <a:pt x="55" y="0"/>
                    <a:pt x="40" y="11"/>
                    <a:pt x="35" y="27"/>
                  </a:cubicBezTo>
                  <a:cubicBezTo>
                    <a:pt x="32" y="26"/>
                    <a:pt x="30" y="26"/>
                    <a:pt x="26" y="26"/>
                  </a:cubicBezTo>
                  <a:cubicBezTo>
                    <a:pt x="12" y="26"/>
                    <a:pt x="0" y="38"/>
                    <a:pt x="0" y="53"/>
                  </a:cubicBezTo>
                  <a:cubicBezTo>
                    <a:pt x="0" y="68"/>
                    <a:pt x="12" y="80"/>
                    <a:pt x="26" y="80"/>
                  </a:cubicBezTo>
                  <a:cubicBezTo>
                    <a:pt x="114" y="80"/>
                    <a:pt x="114" y="80"/>
                    <a:pt x="114" y="80"/>
                  </a:cubicBezTo>
                  <a:cubicBezTo>
                    <a:pt x="121" y="79"/>
                    <a:pt x="127" y="73"/>
                    <a:pt x="127"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1" name="Freeform 48">
              <a:extLst>
                <a:ext uri="{FF2B5EF4-FFF2-40B4-BE49-F238E27FC236}">
                  <a16:creationId xmlns:a16="http://schemas.microsoft.com/office/drawing/2014/main" id="{9E8DB980-2D6E-44FF-9D3E-2D79E50C61A1}"/>
                </a:ext>
              </a:extLst>
            </p:cNvPr>
            <p:cNvSpPr>
              <a:spLocks noEditPoints="1"/>
            </p:cNvSpPr>
            <p:nvPr/>
          </p:nvSpPr>
          <p:spPr bwMode="auto">
            <a:xfrm>
              <a:off x="6771" y="2804"/>
              <a:ext cx="59" cy="30"/>
            </a:xfrm>
            <a:custGeom>
              <a:avLst/>
              <a:gdLst>
                <a:gd name="T0" fmla="*/ 0 w 53"/>
                <a:gd name="T1" fmla="*/ 26 h 27"/>
                <a:gd name="T2" fmla="*/ 0 w 53"/>
                <a:gd name="T3" fmla="*/ 26 h 27"/>
                <a:gd name="T4" fmla="*/ 8 w 53"/>
                <a:gd name="T5" fmla="*/ 27 h 27"/>
                <a:gd name="T6" fmla="*/ 8 w 53"/>
                <a:gd name="T7" fmla="*/ 27 h 27"/>
                <a:gd name="T8" fmla="*/ 0 w 53"/>
                <a:gd name="T9" fmla="*/ 26 h 27"/>
                <a:gd name="T10" fmla="*/ 46 w 53"/>
                <a:gd name="T11" fmla="*/ 0 h 27"/>
                <a:gd name="T12" fmla="*/ 46 w 53"/>
                <a:gd name="T13" fmla="*/ 0 h 27"/>
                <a:gd name="T14" fmla="*/ 53 w 53"/>
                <a:gd name="T15" fmla="*/ 1 h 27"/>
                <a:gd name="T16" fmla="*/ 46 w 53"/>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7">
                  <a:moveTo>
                    <a:pt x="0" y="26"/>
                  </a:moveTo>
                  <a:cubicBezTo>
                    <a:pt x="0" y="26"/>
                    <a:pt x="0" y="26"/>
                    <a:pt x="0" y="26"/>
                  </a:cubicBezTo>
                  <a:cubicBezTo>
                    <a:pt x="3" y="26"/>
                    <a:pt x="5" y="26"/>
                    <a:pt x="8" y="27"/>
                  </a:cubicBezTo>
                  <a:cubicBezTo>
                    <a:pt x="8" y="27"/>
                    <a:pt x="8" y="27"/>
                    <a:pt x="8" y="27"/>
                  </a:cubicBezTo>
                  <a:cubicBezTo>
                    <a:pt x="6" y="26"/>
                    <a:pt x="3" y="26"/>
                    <a:pt x="0" y="26"/>
                  </a:cubicBezTo>
                  <a:moveTo>
                    <a:pt x="46" y="0"/>
                  </a:moveTo>
                  <a:cubicBezTo>
                    <a:pt x="46" y="0"/>
                    <a:pt x="46" y="0"/>
                    <a:pt x="46" y="0"/>
                  </a:cubicBezTo>
                  <a:cubicBezTo>
                    <a:pt x="48" y="0"/>
                    <a:pt x="50" y="0"/>
                    <a:pt x="53" y="1"/>
                  </a:cubicBezTo>
                  <a:cubicBezTo>
                    <a:pt x="51" y="0"/>
                    <a:pt x="48" y="0"/>
                    <a:pt x="4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2" name="Freeform 49">
              <a:extLst>
                <a:ext uri="{FF2B5EF4-FFF2-40B4-BE49-F238E27FC236}">
                  <a16:creationId xmlns:a16="http://schemas.microsoft.com/office/drawing/2014/main" id="{0EDA4C76-70DC-41DE-B305-8B3EEBA71793}"/>
                </a:ext>
              </a:extLst>
            </p:cNvPr>
            <p:cNvSpPr>
              <a:spLocks/>
            </p:cNvSpPr>
            <p:nvPr/>
          </p:nvSpPr>
          <p:spPr bwMode="auto">
            <a:xfrm>
              <a:off x="6741" y="2804"/>
              <a:ext cx="94" cy="89"/>
            </a:xfrm>
            <a:custGeom>
              <a:avLst/>
              <a:gdLst>
                <a:gd name="T0" fmla="*/ 73 w 85"/>
                <a:gd name="T1" fmla="*/ 0 h 80"/>
                <a:gd name="T2" fmla="*/ 36 w 85"/>
                <a:gd name="T3" fmla="*/ 27 h 80"/>
                <a:gd name="T4" fmla="*/ 35 w 85"/>
                <a:gd name="T5" fmla="*/ 27 h 80"/>
                <a:gd name="T6" fmla="*/ 35 w 85"/>
                <a:gd name="T7" fmla="*/ 27 h 80"/>
                <a:gd name="T8" fmla="*/ 27 w 85"/>
                <a:gd name="T9" fmla="*/ 26 h 80"/>
                <a:gd name="T10" fmla="*/ 0 w 85"/>
                <a:gd name="T11" fmla="*/ 53 h 80"/>
                <a:gd name="T12" fmla="*/ 27 w 85"/>
                <a:gd name="T13" fmla="*/ 80 h 80"/>
                <a:gd name="T14" fmla="*/ 41 w 85"/>
                <a:gd name="T15" fmla="*/ 80 h 80"/>
                <a:gd name="T16" fmla="*/ 34 w 85"/>
                <a:gd name="T17" fmla="*/ 67 h 80"/>
                <a:gd name="T18" fmla="*/ 54 w 85"/>
                <a:gd name="T19" fmla="*/ 34 h 80"/>
                <a:gd name="T20" fmla="*/ 59 w 85"/>
                <a:gd name="T21" fmla="*/ 34 h 80"/>
                <a:gd name="T22" fmla="*/ 63 w 85"/>
                <a:gd name="T23" fmla="*/ 34 h 80"/>
                <a:gd name="T24" fmla="*/ 85 w 85"/>
                <a:gd name="T25" fmla="*/ 2 h 80"/>
                <a:gd name="T26" fmla="*/ 80 w 85"/>
                <a:gd name="T27" fmla="*/ 1 h 80"/>
                <a:gd name="T28" fmla="*/ 73 w 8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80">
                  <a:moveTo>
                    <a:pt x="73" y="0"/>
                  </a:moveTo>
                  <a:cubicBezTo>
                    <a:pt x="55" y="0"/>
                    <a:pt x="41" y="11"/>
                    <a:pt x="36" y="27"/>
                  </a:cubicBezTo>
                  <a:cubicBezTo>
                    <a:pt x="35" y="27"/>
                    <a:pt x="35" y="27"/>
                    <a:pt x="35" y="27"/>
                  </a:cubicBezTo>
                  <a:cubicBezTo>
                    <a:pt x="35" y="27"/>
                    <a:pt x="35" y="27"/>
                    <a:pt x="35" y="27"/>
                  </a:cubicBezTo>
                  <a:cubicBezTo>
                    <a:pt x="32" y="26"/>
                    <a:pt x="30" y="26"/>
                    <a:pt x="27" y="26"/>
                  </a:cubicBezTo>
                  <a:cubicBezTo>
                    <a:pt x="12" y="26"/>
                    <a:pt x="0" y="38"/>
                    <a:pt x="0" y="53"/>
                  </a:cubicBezTo>
                  <a:cubicBezTo>
                    <a:pt x="0" y="68"/>
                    <a:pt x="12" y="80"/>
                    <a:pt x="27" y="80"/>
                  </a:cubicBezTo>
                  <a:cubicBezTo>
                    <a:pt x="41" y="80"/>
                    <a:pt x="41" y="80"/>
                    <a:pt x="41" y="80"/>
                  </a:cubicBezTo>
                  <a:cubicBezTo>
                    <a:pt x="37" y="76"/>
                    <a:pt x="35" y="72"/>
                    <a:pt x="34" y="67"/>
                  </a:cubicBezTo>
                  <a:cubicBezTo>
                    <a:pt x="30" y="52"/>
                    <a:pt x="39" y="38"/>
                    <a:pt x="54" y="34"/>
                  </a:cubicBezTo>
                  <a:cubicBezTo>
                    <a:pt x="56" y="34"/>
                    <a:pt x="58" y="34"/>
                    <a:pt x="59" y="34"/>
                  </a:cubicBezTo>
                  <a:cubicBezTo>
                    <a:pt x="60" y="34"/>
                    <a:pt x="62" y="34"/>
                    <a:pt x="63" y="34"/>
                  </a:cubicBezTo>
                  <a:cubicBezTo>
                    <a:pt x="64" y="20"/>
                    <a:pt x="72" y="8"/>
                    <a:pt x="85" y="2"/>
                  </a:cubicBezTo>
                  <a:cubicBezTo>
                    <a:pt x="83" y="1"/>
                    <a:pt x="82" y="1"/>
                    <a:pt x="80" y="1"/>
                  </a:cubicBezTo>
                  <a:cubicBezTo>
                    <a:pt x="77" y="0"/>
                    <a:pt x="75" y="0"/>
                    <a:pt x="73"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89071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07E68-B751-4A9A-9E87-78E5DD1D1B58}"/>
              </a:ext>
            </a:extLst>
          </p:cNvPr>
          <p:cNvSpPr txBox="1"/>
          <p:nvPr/>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Inventory</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integration</a:t>
            </a:r>
          </a:p>
        </p:txBody>
      </p:sp>
      <p:sp>
        <p:nvSpPr>
          <p:cNvPr id="5" name="Rectangle 4">
            <a:extLst>
              <a:ext uri="{FF2B5EF4-FFF2-40B4-BE49-F238E27FC236}">
                <a16:creationId xmlns:a16="http://schemas.microsoft.com/office/drawing/2014/main" id="{C463113E-17C9-4D96-A52F-82D35B7199B5}"/>
              </a:ext>
            </a:extLst>
          </p:cNvPr>
          <p:cNvSpPr/>
          <p:nvPr/>
        </p:nvSpPr>
        <p:spPr>
          <a:xfrm>
            <a:off x="349625" y="3000092"/>
            <a:ext cx="1748116"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done in real-time with IoT support</a:t>
            </a:r>
          </a:p>
        </p:txBody>
      </p:sp>
      <p:cxnSp>
        <p:nvCxnSpPr>
          <p:cNvPr id="6" name="Straight Connector 5">
            <a:extLst>
              <a:ext uri="{FF2B5EF4-FFF2-40B4-BE49-F238E27FC236}">
                <a16:creationId xmlns:a16="http://schemas.microsoft.com/office/drawing/2014/main" id="{EAADB6D5-98B9-435C-8901-3E2491FFC2DC}"/>
              </a:ext>
            </a:extLst>
          </p:cNvPr>
          <p:cNvCxnSpPr>
            <a:cxnSpLocks/>
          </p:cNvCxnSpPr>
          <p:nvPr/>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4CBBF53-279F-48F1-A691-51092C6E0E29}"/>
              </a:ext>
            </a:extLst>
          </p:cNvPr>
          <p:cNvGrpSpPr/>
          <p:nvPr/>
        </p:nvGrpSpPr>
        <p:grpSpPr>
          <a:xfrm>
            <a:off x="3614254" y="769131"/>
            <a:ext cx="8431696" cy="5456262"/>
            <a:chOff x="3614254" y="769131"/>
            <a:chExt cx="8431696" cy="5456262"/>
          </a:xfrm>
        </p:grpSpPr>
        <p:sp>
          <p:nvSpPr>
            <p:cNvPr id="68" name="Freeform: Shape 67">
              <a:extLst>
                <a:ext uri="{FF2B5EF4-FFF2-40B4-BE49-F238E27FC236}">
                  <a16:creationId xmlns:a16="http://schemas.microsoft.com/office/drawing/2014/main" id="{F3EE529C-13BC-4FB7-90C8-20AFC846B60C}"/>
                </a:ext>
              </a:extLst>
            </p:cNvPr>
            <p:cNvSpPr/>
            <p:nvPr/>
          </p:nvSpPr>
          <p:spPr>
            <a:xfrm>
              <a:off x="7391400" y="2151599"/>
              <a:ext cx="3054350" cy="1144052"/>
            </a:xfrm>
            <a:custGeom>
              <a:avLst/>
              <a:gdLst>
                <a:gd name="connsiteX0" fmla="*/ 0 w 3235960"/>
                <a:gd name="connsiteY0" fmla="*/ 1193800 h 1193800"/>
                <a:gd name="connsiteX1" fmla="*/ 0 w 3235960"/>
                <a:gd name="connsiteY1" fmla="*/ 756920 h 1193800"/>
                <a:gd name="connsiteX2" fmla="*/ 3235960 w 3235960"/>
                <a:gd name="connsiteY2" fmla="*/ 756920 h 1193800"/>
                <a:gd name="connsiteX3" fmla="*/ 3235960 w 3235960"/>
                <a:gd name="connsiteY3" fmla="*/ 0 h 1193800"/>
              </a:gdLst>
              <a:ahLst/>
              <a:cxnLst>
                <a:cxn ang="0">
                  <a:pos x="connsiteX0" y="connsiteY0"/>
                </a:cxn>
                <a:cxn ang="0">
                  <a:pos x="connsiteX1" y="connsiteY1"/>
                </a:cxn>
                <a:cxn ang="0">
                  <a:pos x="connsiteX2" y="connsiteY2"/>
                </a:cxn>
                <a:cxn ang="0">
                  <a:pos x="connsiteX3" y="connsiteY3"/>
                </a:cxn>
              </a:cxnLst>
              <a:rect l="l" t="t" r="r" b="b"/>
              <a:pathLst>
                <a:path w="3235960" h="1193800">
                  <a:moveTo>
                    <a:pt x="0" y="1193800"/>
                  </a:moveTo>
                  <a:lnTo>
                    <a:pt x="0" y="756920"/>
                  </a:lnTo>
                  <a:lnTo>
                    <a:pt x="3235960" y="756920"/>
                  </a:lnTo>
                  <a:lnTo>
                    <a:pt x="3235960" y="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sp>
          <p:nvSpPr>
            <p:cNvPr id="9" name="Rectangle 8">
              <a:extLst>
                <a:ext uri="{FF2B5EF4-FFF2-40B4-BE49-F238E27FC236}">
                  <a16:creationId xmlns:a16="http://schemas.microsoft.com/office/drawing/2014/main" id="{39999FAC-034E-4E10-BA9D-BD36292BBC73}"/>
                </a:ext>
              </a:extLst>
            </p:cNvPr>
            <p:cNvSpPr/>
            <p:nvPr/>
          </p:nvSpPr>
          <p:spPr>
            <a:xfrm>
              <a:off x="7931150" y="2667000"/>
              <a:ext cx="501650" cy="5016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2B41C752-9805-474F-BF83-3D27E848C676}"/>
                </a:ext>
              </a:extLst>
            </p:cNvPr>
            <p:cNvSpPr/>
            <p:nvPr/>
          </p:nvSpPr>
          <p:spPr>
            <a:xfrm>
              <a:off x="8801100" y="2667000"/>
              <a:ext cx="508000" cy="5016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2BC503A1-47FF-4431-84BA-8E867A633FEE}"/>
                </a:ext>
              </a:extLst>
            </p:cNvPr>
            <p:cNvSpPr/>
            <p:nvPr/>
          </p:nvSpPr>
          <p:spPr>
            <a:xfrm>
              <a:off x="9728200" y="2717800"/>
              <a:ext cx="533400" cy="3746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442100CF-94BA-42BE-9EB4-EDDF9129B759}"/>
                </a:ext>
              </a:extLst>
            </p:cNvPr>
            <p:cNvSpPr txBox="1"/>
            <p:nvPr/>
          </p:nvSpPr>
          <p:spPr>
            <a:xfrm>
              <a:off x="5967645" y="4728265"/>
              <a:ext cx="956579"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API Management</a:t>
              </a:r>
            </a:p>
          </p:txBody>
        </p:sp>
        <p:pic>
          <p:nvPicPr>
            <p:cNvPr id="70" name="Picture 69">
              <a:extLst>
                <a:ext uri="{FF2B5EF4-FFF2-40B4-BE49-F238E27FC236}">
                  <a16:creationId xmlns:a16="http://schemas.microsoft.com/office/drawing/2014/main" id="{1C9AB1B1-741C-4C29-8A39-7954F2B23B4F}"/>
                </a:ext>
              </a:extLst>
            </p:cNvPr>
            <p:cNvPicPr>
              <a:picLocks noChangeAspect="1"/>
            </p:cNvPicPr>
            <p:nvPr/>
          </p:nvPicPr>
          <p:blipFill>
            <a:blip r:embed="rId2"/>
            <a:stretch>
              <a:fillRect/>
            </a:stretch>
          </p:blipFill>
          <p:spPr>
            <a:xfrm>
              <a:off x="6810388" y="2045456"/>
              <a:ext cx="406276" cy="350792"/>
            </a:xfrm>
            <a:prstGeom prst="rect">
              <a:avLst/>
            </a:prstGeom>
          </p:spPr>
        </p:pic>
        <p:sp>
          <p:nvSpPr>
            <p:cNvPr id="71" name="TextBox 70">
              <a:extLst>
                <a:ext uri="{FF2B5EF4-FFF2-40B4-BE49-F238E27FC236}">
                  <a16:creationId xmlns:a16="http://schemas.microsoft.com/office/drawing/2014/main" id="{99069C88-9E93-4D41-866C-4D7EFB65C68F}"/>
                </a:ext>
              </a:extLst>
            </p:cNvPr>
            <p:cNvSpPr txBox="1"/>
            <p:nvPr/>
          </p:nvSpPr>
          <p:spPr>
            <a:xfrm>
              <a:off x="6744612" y="2417200"/>
              <a:ext cx="537828" cy="17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r>
                <a:rPr lang="en-US" dirty="0"/>
                <a:t>Browser</a:t>
              </a:r>
            </a:p>
          </p:txBody>
        </p:sp>
        <p:pic>
          <p:nvPicPr>
            <p:cNvPr id="72" name="Picture 71">
              <a:extLst>
                <a:ext uri="{FF2B5EF4-FFF2-40B4-BE49-F238E27FC236}">
                  <a16:creationId xmlns:a16="http://schemas.microsoft.com/office/drawing/2014/main" id="{C914587A-89DC-4823-A641-15AC5E1F4C17}"/>
                </a:ext>
              </a:extLst>
            </p:cNvPr>
            <p:cNvPicPr>
              <a:picLocks noChangeAspect="1"/>
            </p:cNvPicPr>
            <p:nvPr/>
          </p:nvPicPr>
          <p:blipFill>
            <a:blip r:embed="rId3"/>
            <a:stretch>
              <a:fillRect/>
            </a:stretch>
          </p:blipFill>
          <p:spPr>
            <a:xfrm>
              <a:off x="7998858" y="2721535"/>
              <a:ext cx="412340" cy="411275"/>
            </a:xfrm>
            <a:prstGeom prst="rect">
              <a:avLst/>
            </a:prstGeom>
          </p:spPr>
        </p:pic>
        <p:pic>
          <p:nvPicPr>
            <p:cNvPr id="73" name="Picture 72">
              <a:extLst>
                <a:ext uri="{FF2B5EF4-FFF2-40B4-BE49-F238E27FC236}">
                  <a16:creationId xmlns:a16="http://schemas.microsoft.com/office/drawing/2014/main" id="{3ED53B10-399E-449B-996A-0015D6891A11}"/>
                </a:ext>
              </a:extLst>
            </p:cNvPr>
            <p:cNvPicPr>
              <a:picLocks noChangeAspect="1"/>
            </p:cNvPicPr>
            <p:nvPr/>
          </p:nvPicPr>
          <p:blipFill>
            <a:blip r:embed="rId4"/>
            <a:stretch>
              <a:fillRect/>
            </a:stretch>
          </p:blipFill>
          <p:spPr>
            <a:xfrm>
              <a:off x="8842204" y="2721713"/>
              <a:ext cx="429828" cy="365670"/>
            </a:xfrm>
            <a:prstGeom prst="rect">
              <a:avLst/>
            </a:prstGeom>
          </p:spPr>
        </p:pic>
        <p:sp>
          <p:nvSpPr>
            <p:cNvPr id="74" name="TextBox 73">
              <a:extLst>
                <a:ext uri="{FF2B5EF4-FFF2-40B4-BE49-F238E27FC236}">
                  <a16:creationId xmlns:a16="http://schemas.microsoft.com/office/drawing/2014/main" id="{BF3F7A2F-E9F0-4178-9C19-66EE984901FE}"/>
                </a:ext>
              </a:extLst>
            </p:cNvPr>
            <p:cNvSpPr txBox="1"/>
            <p:nvPr/>
          </p:nvSpPr>
          <p:spPr>
            <a:xfrm>
              <a:off x="7772069" y="3193307"/>
              <a:ext cx="865919"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Commerce Site</a:t>
              </a:r>
            </a:p>
          </p:txBody>
        </p:sp>
        <p:sp>
          <p:nvSpPr>
            <p:cNvPr id="75" name="TextBox 74">
              <a:extLst>
                <a:ext uri="{FF2B5EF4-FFF2-40B4-BE49-F238E27FC236}">
                  <a16:creationId xmlns:a16="http://schemas.microsoft.com/office/drawing/2014/main" id="{76108EC3-F70A-4F08-9CEC-92AF764841E2}"/>
                </a:ext>
              </a:extLst>
            </p:cNvPr>
            <p:cNvSpPr txBox="1"/>
            <p:nvPr/>
          </p:nvSpPr>
          <p:spPr>
            <a:xfrm>
              <a:off x="8620988" y="3193307"/>
              <a:ext cx="872261"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Queue</a:t>
              </a:r>
            </a:p>
            <a:p>
              <a:pPr>
                <a:lnSpc>
                  <a:spcPct val="90000"/>
                </a:lnSpc>
              </a:pPr>
              <a:r>
                <a:rPr lang="en-US" dirty="0"/>
                <a:t>Credit Card Transactions</a:t>
              </a:r>
            </a:p>
          </p:txBody>
        </p:sp>
        <p:sp>
          <p:nvSpPr>
            <p:cNvPr id="76" name="TextBox 75">
              <a:extLst>
                <a:ext uri="{FF2B5EF4-FFF2-40B4-BE49-F238E27FC236}">
                  <a16:creationId xmlns:a16="http://schemas.microsoft.com/office/drawing/2014/main" id="{92BD1626-D44F-4CE4-B2E7-C5AB13B04776}"/>
                </a:ext>
              </a:extLst>
            </p:cNvPr>
            <p:cNvSpPr txBox="1"/>
            <p:nvPr/>
          </p:nvSpPr>
          <p:spPr>
            <a:xfrm>
              <a:off x="9580728" y="3193307"/>
              <a:ext cx="877721"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err="1"/>
                <a:t>WebJob</a:t>
              </a:r>
              <a:endParaRPr lang="en-US" dirty="0"/>
            </a:p>
            <a:p>
              <a:pPr>
                <a:lnSpc>
                  <a:spcPct val="90000"/>
                </a:lnSpc>
              </a:pPr>
              <a:r>
                <a:rPr lang="en-US" dirty="0"/>
                <a:t>Credit Card Processing</a:t>
              </a:r>
            </a:p>
          </p:txBody>
        </p:sp>
        <p:sp>
          <p:nvSpPr>
            <p:cNvPr id="77" name="TextBox 76">
              <a:extLst>
                <a:ext uri="{FF2B5EF4-FFF2-40B4-BE49-F238E27FC236}">
                  <a16:creationId xmlns:a16="http://schemas.microsoft.com/office/drawing/2014/main" id="{0759F05E-345E-40F7-9D76-CD93C076BA5A}"/>
                </a:ext>
              </a:extLst>
            </p:cNvPr>
            <p:cNvSpPr txBox="1"/>
            <p:nvPr/>
          </p:nvSpPr>
          <p:spPr>
            <a:xfrm>
              <a:off x="9248775" y="1650505"/>
              <a:ext cx="880896"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gn="r">
                <a:lnSpc>
                  <a:spcPct val="90000"/>
                </a:lnSpc>
              </a:pPr>
              <a:r>
                <a:rPr lang="en-US" dirty="0"/>
                <a:t>Third party Payment</a:t>
              </a:r>
            </a:p>
          </p:txBody>
        </p:sp>
        <p:pic>
          <p:nvPicPr>
            <p:cNvPr id="78" name="Picture 77">
              <a:extLst>
                <a:ext uri="{FF2B5EF4-FFF2-40B4-BE49-F238E27FC236}">
                  <a16:creationId xmlns:a16="http://schemas.microsoft.com/office/drawing/2014/main" id="{D045BAD9-C571-487D-8FCB-B617483C9D36}"/>
                </a:ext>
              </a:extLst>
            </p:cNvPr>
            <p:cNvPicPr>
              <a:picLocks noChangeAspect="1"/>
            </p:cNvPicPr>
            <p:nvPr/>
          </p:nvPicPr>
          <p:blipFill>
            <a:blip r:embed="rId5"/>
            <a:stretch>
              <a:fillRect/>
            </a:stretch>
          </p:blipFill>
          <p:spPr>
            <a:xfrm>
              <a:off x="10213595" y="1539614"/>
              <a:ext cx="451195" cy="569002"/>
            </a:xfrm>
            <a:prstGeom prst="rect">
              <a:avLst/>
            </a:prstGeom>
          </p:spPr>
        </p:pic>
        <p:pic>
          <p:nvPicPr>
            <p:cNvPr id="103" name="Picture 102">
              <a:extLst>
                <a:ext uri="{FF2B5EF4-FFF2-40B4-BE49-F238E27FC236}">
                  <a16:creationId xmlns:a16="http://schemas.microsoft.com/office/drawing/2014/main" id="{3D857B3D-39FE-4D2E-A63F-74D1F1A78AAF}"/>
                </a:ext>
              </a:extLst>
            </p:cNvPr>
            <p:cNvPicPr>
              <a:picLocks noChangeAspect="1"/>
            </p:cNvPicPr>
            <p:nvPr/>
          </p:nvPicPr>
          <p:blipFill>
            <a:blip r:embed="rId6"/>
            <a:stretch>
              <a:fillRect/>
            </a:stretch>
          </p:blipFill>
          <p:spPr>
            <a:xfrm>
              <a:off x="9774640" y="2665297"/>
              <a:ext cx="489897" cy="488632"/>
            </a:xfrm>
            <a:prstGeom prst="rect">
              <a:avLst/>
            </a:prstGeom>
          </p:spPr>
        </p:pic>
        <p:sp>
          <p:nvSpPr>
            <p:cNvPr id="109" name="TextBox 108">
              <a:extLst>
                <a:ext uri="{FF2B5EF4-FFF2-40B4-BE49-F238E27FC236}">
                  <a16:creationId xmlns:a16="http://schemas.microsoft.com/office/drawing/2014/main" id="{C35F69A0-615F-4AB0-8138-743AAA961408}"/>
                </a:ext>
              </a:extLst>
            </p:cNvPr>
            <p:cNvSpPr txBox="1"/>
            <p:nvPr/>
          </p:nvSpPr>
          <p:spPr>
            <a:xfrm>
              <a:off x="6901208" y="3801906"/>
              <a:ext cx="1010149"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Azure Active Directory B2C</a:t>
              </a:r>
            </a:p>
          </p:txBody>
        </p:sp>
        <p:cxnSp>
          <p:nvCxnSpPr>
            <p:cNvPr id="116" name="Straight Arrow Connector 115">
              <a:extLst>
                <a:ext uri="{FF2B5EF4-FFF2-40B4-BE49-F238E27FC236}">
                  <a16:creationId xmlns:a16="http://schemas.microsoft.com/office/drawing/2014/main" id="{9C4F6E36-5B0C-4A0A-9A4F-A5DEC6FF34E1}"/>
                </a:ext>
              </a:extLst>
            </p:cNvPr>
            <p:cNvCxnSpPr>
              <a:cxnSpLocks/>
            </p:cNvCxnSpPr>
            <p:nvPr/>
          </p:nvCxnSpPr>
          <p:spPr>
            <a:xfrm flipH="1">
              <a:off x="6883966" y="3546622"/>
              <a:ext cx="253434" cy="0"/>
            </a:xfrm>
            <a:prstGeom prst="straightConnector1">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20" name="Picture 119">
              <a:extLst>
                <a:ext uri="{FF2B5EF4-FFF2-40B4-BE49-F238E27FC236}">
                  <a16:creationId xmlns:a16="http://schemas.microsoft.com/office/drawing/2014/main" id="{157B0137-1459-41DC-8FFC-1FD77F71C797}"/>
                </a:ext>
              </a:extLst>
            </p:cNvPr>
            <p:cNvPicPr>
              <a:picLocks noChangeAspect="1"/>
            </p:cNvPicPr>
            <p:nvPr/>
          </p:nvPicPr>
          <p:blipFill>
            <a:blip r:embed="rId7"/>
            <a:stretch>
              <a:fillRect/>
            </a:stretch>
          </p:blipFill>
          <p:spPr>
            <a:xfrm>
              <a:off x="7188667" y="3340985"/>
              <a:ext cx="412340" cy="411275"/>
            </a:xfrm>
            <a:prstGeom prst="rect">
              <a:avLst/>
            </a:prstGeom>
          </p:spPr>
        </p:pic>
        <p:grpSp>
          <p:nvGrpSpPr>
            <p:cNvPr id="125" name="Group 124">
              <a:extLst>
                <a:ext uri="{FF2B5EF4-FFF2-40B4-BE49-F238E27FC236}">
                  <a16:creationId xmlns:a16="http://schemas.microsoft.com/office/drawing/2014/main" id="{F5D6584C-7673-4ED4-930D-120D3FC76D29}"/>
                </a:ext>
              </a:extLst>
            </p:cNvPr>
            <p:cNvGrpSpPr/>
            <p:nvPr/>
          </p:nvGrpSpPr>
          <p:grpSpPr>
            <a:xfrm>
              <a:off x="10045550" y="4632499"/>
              <a:ext cx="721866" cy="796833"/>
              <a:chOff x="9910649" y="4325475"/>
              <a:chExt cx="767839" cy="847583"/>
            </a:xfrm>
          </p:grpSpPr>
          <p:sp>
            <p:nvSpPr>
              <p:cNvPr id="126" name="TextBox 125">
                <a:extLst>
                  <a:ext uri="{FF2B5EF4-FFF2-40B4-BE49-F238E27FC236}">
                    <a16:creationId xmlns:a16="http://schemas.microsoft.com/office/drawing/2014/main" id="{F1947D05-D694-49E0-ACA6-5400C3053101}"/>
                  </a:ext>
                </a:extLst>
              </p:cNvPr>
              <p:cNvSpPr txBox="1"/>
              <p:nvPr/>
            </p:nvSpPr>
            <p:spPr>
              <a:xfrm>
                <a:off x="9910649" y="4803725"/>
                <a:ext cx="767839"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defPPr>
                  <a:defRPr lang="en-US"/>
                </a:defPPr>
                <a:lvl1pP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gn="ctr"/>
                <a:r>
                  <a:rPr lang="en-US" dirty="0"/>
                  <a:t>Application</a:t>
                </a:r>
                <a:br>
                  <a:rPr lang="en-US" dirty="0"/>
                </a:br>
                <a:r>
                  <a:rPr lang="en-US" dirty="0"/>
                  <a:t>Insights</a:t>
                </a:r>
              </a:p>
            </p:txBody>
          </p:sp>
          <p:pic>
            <p:nvPicPr>
              <p:cNvPr id="127" name="Picture 126">
                <a:extLst>
                  <a:ext uri="{FF2B5EF4-FFF2-40B4-BE49-F238E27FC236}">
                    <a16:creationId xmlns:a16="http://schemas.microsoft.com/office/drawing/2014/main" id="{17FBB84E-9AD4-4DFD-9EAF-F3102A29A0A3}"/>
                  </a:ext>
                </a:extLst>
              </p:cNvPr>
              <p:cNvPicPr>
                <a:picLocks noChangeAspect="1"/>
              </p:cNvPicPr>
              <p:nvPr/>
            </p:nvPicPr>
            <p:blipFill>
              <a:blip r:embed="rId8"/>
              <a:stretch>
                <a:fillRect/>
              </a:stretch>
            </p:blipFill>
            <p:spPr>
              <a:xfrm>
                <a:off x="10152668" y="4325475"/>
                <a:ext cx="283800" cy="437467"/>
              </a:xfrm>
              <a:prstGeom prst="rect">
                <a:avLst/>
              </a:prstGeom>
            </p:spPr>
          </p:pic>
        </p:grpSp>
        <p:sp>
          <p:nvSpPr>
            <p:cNvPr id="128" name="TextBox 127">
              <a:extLst>
                <a:ext uri="{FF2B5EF4-FFF2-40B4-BE49-F238E27FC236}">
                  <a16:creationId xmlns:a16="http://schemas.microsoft.com/office/drawing/2014/main" id="{22965201-2BCB-4B18-8919-00B408986D61}"/>
                </a:ext>
              </a:extLst>
            </p:cNvPr>
            <p:cNvSpPr txBox="1"/>
            <p:nvPr/>
          </p:nvSpPr>
          <p:spPr>
            <a:xfrm>
              <a:off x="8185563" y="1983889"/>
              <a:ext cx="502937" cy="17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gn="ctr"/>
              <a:r>
                <a:rPr lang="en-US" dirty="0"/>
                <a:t>CDN</a:t>
              </a:r>
            </a:p>
          </p:txBody>
        </p:sp>
        <p:pic>
          <p:nvPicPr>
            <p:cNvPr id="129" name="Picture 128">
              <a:extLst>
                <a:ext uri="{FF2B5EF4-FFF2-40B4-BE49-F238E27FC236}">
                  <a16:creationId xmlns:a16="http://schemas.microsoft.com/office/drawing/2014/main" id="{D958170F-35FB-4785-ADAC-BFE348990240}"/>
                </a:ext>
              </a:extLst>
            </p:cNvPr>
            <p:cNvPicPr>
              <a:picLocks noChangeAspect="1"/>
            </p:cNvPicPr>
            <p:nvPr/>
          </p:nvPicPr>
          <p:blipFill>
            <a:blip r:embed="rId9"/>
            <a:stretch>
              <a:fillRect/>
            </a:stretch>
          </p:blipFill>
          <p:spPr>
            <a:xfrm>
              <a:off x="8182178" y="1614958"/>
              <a:ext cx="509707" cy="343911"/>
            </a:xfrm>
            <a:prstGeom prst="rect">
              <a:avLst/>
            </a:prstGeom>
          </p:spPr>
        </p:pic>
        <p:cxnSp>
          <p:nvCxnSpPr>
            <p:cNvPr id="130" name="Straight Connector 129">
              <a:extLst>
                <a:ext uri="{FF2B5EF4-FFF2-40B4-BE49-F238E27FC236}">
                  <a16:creationId xmlns:a16="http://schemas.microsoft.com/office/drawing/2014/main" id="{F2708EAC-7F19-4E79-8587-E3533B51386C}"/>
                </a:ext>
              </a:extLst>
            </p:cNvPr>
            <p:cNvCxnSpPr>
              <a:cxnSpLocks/>
            </p:cNvCxnSpPr>
            <p:nvPr/>
          </p:nvCxnSpPr>
          <p:spPr>
            <a:xfrm flipV="1">
              <a:off x="8205029" y="3549650"/>
              <a:ext cx="0" cy="1303701"/>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31" name="Picture 130">
              <a:extLst>
                <a:ext uri="{FF2B5EF4-FFF2-40B4-BE49-F238E27FC236}">
                  <a16:creationId xmlns:a16="http://schemas.microsoft.com/office/drawing/2014/main" id="{68AC0955-593C-44B4-AC73-D7BB2739FA81}"/>
                </a:ext>
              </a:extLst>
            </p:cNvPr>
            <p:cNvPicPr>
              <a:picLocks noChangeAspect="1"/>
            </p:cNvPicPr>
            <p:nvPr/>
          </p:nvPicPr>
          <p:blipFill>
            <a:blip r:embed="rId10"/>
            <a:stretch>
              <a:fillRect/>
            </a:stretch>
          </p:blipFill>
          <p:spPr>
            <a:xfrm>
              <a:off x="6202280" y="4282129"/>
              <a:ext cx="487309" cy="400276"/>
            </a:xfrm>
            <a:prstGeom prst="rect">
              <a:avLst/>
            </a:prstGeom>
          </p:spPr>
        </p:pic>
        <p:sp>
          <p:nvSpPr>
            <p:cNvPr id="132" name="TextBox 131">
              <a:extLst>
                <a:ext uri="{FF2B5EF4-FFF2-40B4-BE49-F238E27FC236}">
                  <a16:creationId xmlns:a16="http://schemas.microsoft.com/office/drawing/2014/main" id="{51874A13-008D-4148-828B-188412469B8E}"/>
                </a:ext>
              </a:extLst>
            </p:cNvPr>
            <p:cNvSpPr txBox="1"/>
            <p:nvPr/>
          </p:nvSpPr>
          <p:spPr>
            <a:xfrm>
              <a:off x="4579330" y="3444683"/>
              <a:ext cx="602874" cy="173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r>
                <a:rPr lang="en-US"/>
                <a:t>IoT Hub</a:t>
              </a:r>
            </a:p>
          </p:txBody>
        </p:sp>
        <p:sp>
          <p:nvSpPr>
            <p:cNvPr id="134" name="TextBox 133">
              <a:extLst>
                <a:ext uri="{FF2B5EF4-FFF2-40B4-BE49-F238E27FC236}">
                  <a16:creationId xmlns:a16="http://schemas.microsoft.com/office/drawing/2014/main" id="{450246DF-28E9-4B44-9887-907A40B78D04}"/>
                </a:ext>
              </a:extLst>
            </p:cNvPr>
            <p:cNvSpPr txBox="1"/>
            <p:nvPr/>
          </p:nvSpPr>
          <p:spPr>
            <a:xfrm>
              <a:off x="4446964" y="4431117"/>
              <a:ext cx="880306"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Stream Analytics</a:t>
              </a:r>
            </a:p>
          </p:txBody>
        </p:sp>
        <p:pic>
          <p:nvPicPr>
            <p:cNvPr id="135" name="Picture 134">
              <a:extLst>
                <a:ext uri="{FF2B5EF4-FFF2-40B4-BE49-F238E27FC236}">
                  <a16:creationId xmlns:a16="http://schemas.microsoft.com/office/drawing/2014/main" id="{BC0F23B6-9F87-4487-8E4A-C509B43708B8}"/>
                </a:ext>
              </a:extLst>
            </p:cNvPr>
            <p:cNvPicPr>
              <a:picLocks noChangeAspect="1"/>
            </p:cNvPicPr>
            <p:nvPr/>
          </p:nvPicPr>
          <p:blipFill>
            <a:blip r:embed="rId11"/>
            <a:stretch>
              <a:fillRect/>
            </a:stretch>
          </p:blipFill>
          <p:spPr>
            <a:xfrm>
              <a:off x="4676361" y="2973105"/>
              <a:ext cx="408811" cy="407756"/>
            </a:xfrm>
            <a:prstGeom prst="rect">
              <a:avLst/>
            </a:prstGeom>
          </p:spPr>
        </p:pic>
        <p:pic>
          <p:nvPicPr>
            <p:cNvPr id="136" name="Picture 135">
              <a:extLst>
                <a:ext uri="{FF2B5EF4-FFF2-40B4-BE49-F238E27FC236}">
                  <a16:creationId xmlns:a16="http://schemas.microsoft.com/office/drawing/2014/main" id="{33C43F30-99AC-4DAF-9B41-C12444F896BB}"/>
                </a:ext>
              </a:extLst>
            </p:cNvPr>
            <p:cNvPicPr>
              <a:picLocks noChangeAspect="1"/>
            </p:cNvPicPr>
            <p:nvPr/>
          </p:nvPicPr>
          <p:blipFill>
            <a:blip r:embed="rId12"/>
            <a:stretch>
              <a:fillRect/>
            </a:stretch>
          </p:blipFill>
          <p:spPr>
            <a:xfrm>
              <a:off x="4644906" y="3985861"/>
              <a:ext cx="484422" cy="376589"/>
            </a:xfrm>
            <a:prstGeom prst="rect">
              <a:avLst/>
            </a:prstGeom>
          </p:spPr>
        </p:pic>
        <p:sp>
          <p:nvSpPr>
            <p:cNvPr id="137" name="TextBox 136">
              <a:extLst>
                <a:ext uri="{FF2B5EF4-FFF2-40B4-BE49-F238E27FC236}">
                  <a16:creationId xmlns:a16="http://schemas.microsoft.com/office/drawing/2014/main" id="{7A5927B0-7385-452C-8B36-B8D77B89B673}"/>
                </a:ext>
              </a:extLst>
            </p:cNvPr>
            <p:cNvSpPr txBox="1"/>
            <p:nvPr/>
          </p:nvSpPr>
          <p:spPr>
            <a:xfrm>
              <a:off x="3694263" y="4431117"/>
              <a:ext cx="662259"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Service Bus</a:t>
              </a:r>
            </a:p>
          </p:txBody>
        </p:sp>
        <p:pic>
          <p:nvPicPr>
            <p:cNvPr id="138" name="Picture 137">
              <a:extLst>
                <a:ext uri="{FF2B5EF4-FFF2-40B4-BE49-F238E27FC236}">
                  <a16:creationId xmlns:a16="http://schemas.microsoft.com/office/drawing/2014/main" id="{ED6870C4-8F6E-4692-AAD9-FEEAB2AA90D2}"/>
                </a:ext>
              </a:extLst>
            </p:cNvPr>
            <p:cNvPicPr>
              <a:picLocks noChangeAspect="1"/>
            </p:cNvPicPr>
            <p:nvPr/>
          </p:nvPicPr>
          <p:blipFill>
            <a:blip r:embed="rId13"/>
            <a:stretch>
              <a:fillRect/>
            </a:stretch>
          </p:blipFill>
          <p:spPr>
            <a:xfrm>
              <a:off x="3831081" y="3926993"/>
              <a:ext cx="388622" cy="454449"/>
            </a:xfrm>
            <a:prstGeom prst="rect">
              <a:avLst/>
            </a:prstGeom>
          </p:spPr>
        </p:pic>
        <p:pic>
          <p:nvPicPr>
            <p:cNvPr id="140" name="Picture 139">
              <a:extLst>
                <a:ext uri="{FF2B5EF4-FFF2-40B4-BE49-F238E27FC236}">
                  <a16:creationId xmlns:a16="http://schemas.microsoft.com/office/drawing/2014/main" id="{75A81DF3-2113-4288-9262-8B030F27F893}"/>
                </a:ext>
              </a:extLst>
            </p:cNvPr>
            <p:cNvPicPr>
              <a:picLocks noChangeAspect="1"/>
            </p:cNvPicPr>
            <p:nvPr/>
          </p:nvPicPr>
          <p:blipFill>
            <a:blip r:embed="rId14"/>
            <a:stretch>
              <a:fillRect/>
            </a:stretch>
          </p:blipFill>
          <p:spPr>
            <a:xfrm>
              <a:off x="5808282" y="5386655"/>
              <a:ext cx="412340" cy="411275"/>
            </a:xfrm>
            <a:prstGeom prst="rect">
              <a:avLst/>
            </a:prstGeom>
          </p:spPr>
        </p:pic>
        <p:sp>
          <p:nvSpPr>
            <p:cNvPr id="142" name="TextBox 141">
              <a:extLst>
                <a:ext uri="{FF2B5EF4-FFF2-40B4-BE49-F238E27FC236}">
                  <a16:creationId xmlns:a16="http://schemas.microsoft.com/office/drawing/2014/main" id="{280E6808-87CE-4421-B0B7-481A7B9D9C14}"/>
                </a:ext>
              </a:extLst>
            </p:cNvPr>
            <p:cNvSpPr txBox="1"/>
            <p:nvPr/>
          </p:nvSpPr>
          <p:spPr>
            <a:xfrm>
              <a:off x="5611148" y="5829144"/>
              <a:ext cx="80660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Service Fabric</a:t>
              </a:r>
            </a:p>
          </p:txBody>
        </p:sp>
        <p:pic>
          <p:nvPicPr>
            <p:cNvPr id="144" name="Picture 143">
              <a:extLst>
                <a:ext uri="{FF2B5EF4-FFF2-40B4-BE49-F238E27FC236}">
                  <a16:creationId xmlns:a16="http://schemas.microsoft.com/office/drawing/2014/main" id="{ABF8F782-5134-4D82-9DB0-531397A880C9}"/>
                </a:ext>
              </a:extLst>
            </p:cNvPr>
            <p:cNvPicPr>
              <a:picLocks noChangeAspect="1"/>
            </p:cNvPicPr>
            <p:nvPr/>
          </p:nvPicPr>
          <p:blipFill>
            <a:blip r:embed="rId15"/>
            <a:stretch>
              <a:fillRect/>
            </a:stretch>
          </p:blipFill>
          <p:spPr>
            <a:xfrm>
              <a:off x="4922057" y="5333205"/>
              <a:ext cx="298465" cy="362745"/>
            </a:xfrm>
            <a:prstGeom prst="rect">
              <a:avLst/>
            </a:prstGeom>
          </p:spPr>
        </p:pic>
        <p:sp>
          <p:nvSpPr>
            <p:cNvPr id="146" name="TextBox 145">
              <a:extLst>
                <a:ext uri="{FF2B5EF4-FFF2-40B4-BE49-F238E27FC236}">
                  <a16:creationId xmlns:a16="http://schemas.microsoft.com/office/drawing/2014/main" id="{4906FE6E-C08C-4144-BD76-0D00167FCA9F}"/>
                </a:ext>
              </a:extLst>
            </p:cNvPr>
            <p:cNvSpPr txBox="1"/>
            <p:nvPr/>
          </p:nvSpPr>
          <p:spPr>
            <a:xfrm>
              <a:off x="4631594" y="5761132"/>
              <a:ext cx="879390"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Blob Storage</a:t>
              </a:r>
            </a:p>
            <a:p>
              <a:pPr>
                <a:lnSpc>
                  <a:spcPct val="90000"/>
                </a:lnSpc>
              </a:pPr>
              <a:r>
                <a:rPr lang="en-US" dirty="0"/>
                <a:t>Archive</a:t>
              </a:r>
            </a:p>
          </p:txBody>
        </p:sp>
        <p:pic>
          <p:nvPicPr>
            <p:cNvPr id="147" name="Picture 146">
              <a:extLst>
                <a:ext uri="{FF2B5EF4-FFF2-40B4-BE49-F238E27FC236}">
                  <a16:creationId xmlns:a16="http://schemas.microsoft.com/office/drawing/2014/main" id="{517317B3-AA9F-400E-99AA-C8CA5CDD6521}"/>
                </a:ext>
              </a:extLst>
            </p:cNvPr>
            <p:cNvPicPr>
              <a:picLocks noChangeAspect="1"/>
            </p:cNvPicPr>
            <p:nvPr/>
          </p:nvPicPr>
          <p:blipFill>
            <a:blip r:embed="rId16"/>
            <a:stretch>
              <a:fillRect/>
            </a:stretch>
          </p:blipFill>
          <p:spPr>
            <a:xfrm>
              <a:off x="3935946" y="5305716"/>
              <a:ext cx="315319" cy="411275"/>
            </a:xfrm>
            <a:prstGeom prst="rect">
              <a:avLst/>
            </a:prstGeom>
          </p:spPr>
        </p:pic>
        <p:sp>
          <p:nvSpPr>
            <p:cNvPr id="148" name="TextBox 147">
              <a:extLst>
                <a:ext uri="{FF2B5EF4-FFF2-40B4-BE49-F238E27FC236}">
                  <a16:creationId xmlns:a16="http://schemas.microsoft.com/office/drawing/2014/main" id="{C694CDC0-30BD-4460-9C90-77128E5808E4}"/>
                </a:ext>
              </a:extLst>
            </p:cNvPr>
            <p:cNvSpPr txBox="1"/>
            <p:nvPr/>
          </p:nvSpPr>
          <p:spPr>
            <a:xfrm>
              <a:off x="3670875" y="5761132"/>
              <a:ext cx="848571"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a:defRPr lang="en-US"/>
              </a:defPPr>
              <a:lvl1pPr algn="ctr" defTabSz="932597" eaLnBrk="0" fontAlgn="base" hangingPunct="0">
                <a:spcBef>
                  <a:spcPct val="0"/>
                </a:spcBef>
                <a:spcAft>
                  <a:spcPct val="0"/>
                </a:spcAft>
                <a:defRPr sz="1200" kern="0">
                  <a:solidFill>
                    <a:srgbClr val="797979"/>
                  </a:solidFill>
                  <a:latin typeface="Segoe UI"/>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eaLnBrk="0" fontAlgn="base" hangingPunct="0">
                <a:spcBef>
                  <a:spcPct val="0"/>
                </a:spcBef>
                <a:spcAft>
                  <a:spcPct val="0"/>
                </a:spcAft>
                <a:defRPr>
                  <a:latin typeface="Arial" panose="020B0604020202020204" pitchFamily="34" charset="0"/>
                </a:defRPr>
              </a:lvl6pPr>
              <a:lvl7pPr eaLnBrk="0" fontAlgn="base" hangingPunct="0">
                <a:spcBef>
                  <a:spcPct val="0"/>
                </a:spcBef>
                <a:spcAft>
                  <a:spcPct val="0"/>
                </a:spcAft>
                <a:defRPr>
                  <a:latin typeface="Arial" panose="020B0604020202020204" pitchFamily="34" charset="0"/>
                </a:defRPr>
              </a:lvl7pPr>
              <a:lvl8pPr eaLnBrk="0" fontAlgn="base" hangingPunct="0">
                <a:spcBef>
                  <a:spcPct val="0"/>
                </a:spcBef>
                <a:spcAft>
                  <a:spcPct val="0"/>
                </a:spcAft>
                <a:defRPr>
                  <a:latin typeface="Arial" panose="020B0604020202020204" pitchFamily="34" charset="0"/>
                </a:defRPr>
              </a:lvl8pPr>
              <a:lvl9pPr eaLnBrk="0" fontAlgn="base" hangingPunct="0">
                <a:spcBef>
                  <a:spcPct val="0"/>
                </a:spcBef>
                <a:spcAft>
                  <a:spcPct val="0"/>
                </a:spcAft>
                <a:defRPr>
                  <a:latin typeface="Arial" panose="020B0604020202020204" pitchFamily="34" charset="0"/>
                </a:defRPr>
              </a:lvl9pPr>
            </a:lstStyle>
            <a:p>
              <a:pPr>
                <a:lnSpc>
                  <a:spcPct val="90000"/>
                </a:lnSpc>
              </a:pPr>
              <a:r>
                <a:rPr lang="en-US" dirty="0"/>
                <a:t>Document</a:t>
              </a:r>
              <a:br>
                <a:rPr lang="en-US" dirty="0"/>
              </a:br>
              <a:r>
                <a:rPr lang="en-US" dirty="0"/>
                <a:t>DB</a:t>
              </a:r>
            </a:p>
          </p:txBody>
        </p:sp>
        <p:sp>
          <p:nvSpPr>
            <p:cNvPr id="158" name="Rounded Rectangle 74">
              <a:extLst>
                <a:ext uri="{FF2B5EF4-FFF2-40B4-BE49-F238E27FC236}">
                  <a16:creationId xmlns:a16="http://schemas.microsoft.com/office/drawing/2014/main" id="{51A1FFD8-4459-4E00-97D7-CFC197B99BB8}"/>
                </a:ext>
              </a:extLst>
            </p:cNvPr>
            <p:cNvSpPr/>
            <p:nvPr/>
          </p:nvSpPr>
          <p:spPr>
            <a:xfrm>
              <a:off x="3614254" y="5174708"/>
              <a:ext cx="1969250" cy="1050685"/>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sz="1800">
                <a:solidFill>
                  <a:srgbClr val="797979"/>
                </a:solidFill>
                <a:latin typeface="Calibri" panose="020F0502020204030204"/>
              </a:endParaRPr>
            </a:p>
          </p:txBody>
        </p:sp>
        <p:cxnSp>
          <p:nvCxnSpPr>
            <p:cNvPr id="160" name="Straight Connector 159">
              <a:extLst>
                <a:ext uri="{FF2B5EF4-FFF2-40B4-BE49-F238E27FC236}">
                  <a16:creationId xmlns:a16="http://schemas.microsoft.com/office/drawing/2014/main" id="{5B92463A-746A-45E1-87E5-82693A65913C}"/>
                </a:ext>
              </a:extLst>
            </p:cNvPr>
            <p:cNvCxnSpPr>
              <a:cxnSpLocks/>
            </p:cNvCxnSpPr>
            <p:nvPr/>
          </p:nvCxnSpPr>
          <p:spPr>
            <a:xfrm flipH="1">
              <a:off x="4886835" y="4863406"/>
              <a:ext cx="1" cy="306527"/>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161" name="Straight Connector 160">
              <a:extLst>
                <a:ext uri="{FF2B5EF4-FFF2-40B4-BE49-F238E27FC236}">
                  <a16:creationId xmlns:a16="http://schemas.microsoft.com/office/drawing/2014/main" id="{6A250926-CEDD-455C-B7E0-15D44C19E774}"/>
                </a:ext>
              </a:extLst>
            </p:cNvPr>
            <p:cNvCxnSpPr/>
            <p:nvPr/>
          </p:nvCxnSpPr>
          <p:spPr>
            <a:xfrm>
              <a:off x="4888054" y="3697805"/>
              <a:ext cx="0" cy="197994"/>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162" name="Straight Connector 161">
              <a:extLst>
                <a:ext uri="{FF2B5EF4-FFF2-40B4-BE49-F238E27FC236}">
                  <a16:creationId xmlns:a16="http://schemas.microsoft.com/office/drawing/2014/main" id="{1F629314-F3F3-4BF8-B246-84589734A5EF}"/>
                </a:ext>
              </a:extLst>
            </p:cNvPr>
            <p:cNvCxnSpPr>
              <a:cxnSpLocks/>
            </p:cNvCxnSpPr>
            <p:nvPr/>
          </p:nvCxnSpPr>
          <p:spPr>
            <a:xfrm>
              <a:off x="4886834" y="2356959"/>
              <a:ext cx="1" cy="533425"/>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cxnSp>
          <p:nvCxnSpPr>
            <p:cNvPr id="163" name="Straight Connector 162">
              <a:extLst>
                <a:ext uri="{FF2B5EF4-FFF2-40B4-BE49-F238E27FC236}">
                  <a16:creationId xmlns:a16="http://schemas.microsoft.com/office/drawing/2014/main" id="{6DE3BAC9-1B48-4947-9297-FE2789FA7E92}"/>
                </a:ext>
              </a:extLst>
            </p:cNvPr>
            <p:cNvCxnSpPr>
              <a:cxnSpLocks/>
            </p:cNvCxnSpPr>
            <p:nvPr/>
          </p:nvCxnSpPr>
          <p:spPr>
            <a:xfrm>
              <a:off x="4290230" y="4217665"/>
              <a:ext cx="275420"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67" name="Picture 8">
              <a:extLst>
                <a:ext uri="{FF2B5EF4-FFF2-40B4-BE49-F238E27FC236}">
                  <a16:creationId xmlns:a16="http://schemas.microsoft.com/office/drawing/2014/main" id="{422DCB0B-0EF0-4911-A51B-6C59AF116461}"/>
                </a:ext>
              </a:extLst>
            </p:cNvPr>
            <p:cNvPicPr>
              <a:picLocks noChangeAspect="1" noChangeArrowheads="1"/>
            </p:cNvPicPr>
            <p:nvPr/>
          </p:nvPicPr>
          <p:blipFill>
            <a:blip r:embed="rId17" cstate="print">
              <a:extLst>
                <a:ext uri="{28A0092B-C50C-407E-A947-70E740481C1C}">
                  <a14:useLocalDpi xmlns:a14="http://schemas.microsoft.com/office/drawing/2010/main"/>
                </a:ext>
              </a:extLst>
            </a:blip>
            <a:srcRect/>
            <a:stretch>
              <a:fillRect/>
            </a:stretch>
          </p:blipFill>
          <p:spPr bwMode="auto">
            <a:xfrm>
              <a:off x="5304425" y="1057866"/>
              <a:ext cx="102425" cy="14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 name="Picture 12">
              <a:extLst>
                <a:ext uri="{FF2B5EF4-FFF2-40B4-BE49-F238E27FC236}">
                  <a16:creationId xmlns:a16="http://schemas.microsoft.com/office/drawing/2014/main" id="{94B02AFB-41F9-4792-A5FD-D8109ECF929D}"/>
                </a:ext>
              </a:extLst>
            </p:cNvPr>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4352143" y="1898458"/>
              <a:ext cx="102425" cy="146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0" name="Freeform 16">
              <a:extLst>
                <a:ext uri="{FF2B5EF4-FFF2-40B4-BE49-F238E27FC236}">
                  <a16:creationId xmlns:a16="http://schemas.microsoft.com/office/drawing/2014/main" id="{CBDC08D8-681F-4261-94A3-C66E17BE9CAD}"/>
                </a:ext>
              </a:extLst>
            </p:cNvPr>
            <p:cNvSpPr>
              <a:spLocks/>
            </p:cNvSpPr>
            <p:nvPr/>
          </p:nvSpPr>
          <p:spPr bwMode="auto">
            <a:xfrm>
              <a:off x="4401841" y="2047098"/>
              <a:ext cx="367201" cy="158893"/>
            </a:xfrm>
            <a:custGeom>
              <a:avLst/>
              <a:gdLst>
                <a:gd name="T0" fmla="*/ 353 w 353"/>
                <a:gd name="T1" fmla="*/ 93 h 93"/>
                <a:gd name="T2" fmla="*/ 0 w 353"/>
                <a:gd name="T3" fmla="*/ 93 h 93"/>
                <a:gd name="T4" fmla="*/ 0 w 353"/>
                <a:gd name="T5" fmla="*/ 0 h 93"/>
              </a:gdLst>
              <a:ahLst/>
              <a:cxnLst>
                <a:cxn ang="0">
                  <a:pos x="T0" y="T1"/>
                </a:cxn>
                <a:cxn ang="0">
                  <a:pos x="T2" y="T3"/>
                </a:cxn>
                <a:cxn ang="0">
                  <a:pos x="T4" y="T5"/>
                </a:cxn>
              </a:cxnLst>
              <a:rect l="0" t="0" r="r" b="b"/>
              <a:pathLst>
                <a:path w="353" h="93">
                  <a:moveTo>
                    <a:pt x="353" y="93"/>
                  </a:moveTo>
                  <a:lnTo>
                    <a:pt x="0" y="93"/>
                  </a:lnTo>
                  <a:lnTo>
                    <a:pt x="0" y="0"/>
                  </a:lnTo>
                </a:path>
              </a:pathLst>
            </a:cu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3260" tIns="46630" rIns="93260" bIns="46630" numCol="1" anchor="t" anchorCtr="0" compatLnSpc="1">
              <a:prstTxWarp prst="textNoShape">
                <a:avLst/>
              </a:prstTxWarp>
            </a:bodyPr>
            <a:lstStyle/>
            <a:p>
              <a:pPr defTabSz="932597">
                <a:defRPr/>
              </a:pPr>
              <a:endParaRPr lang="en-US" sz="2000" kern="0">
                <a:solidFill>
                  <a:srgbClr val="797979"/>
                </a:solidFill>
                <a:latin typeface="Segoe UI"/>
              </a:endParaRPr>
            </a:p>
          </p:txBody>
        </p:sp>
        <p:sp>
          <p:nvSpPr>
            <p:cNvPr id="171" name="Freeform 17">
              <a:extLst>
                <a:ext uri="{FF2B5EF4-FFF2-40B4-BE49-F238E27FC236}">
                  <a16:creationId xmlns:a16="http://schemas.microsoft.com/office/drawing/2014/main" id="{93164ED7-99AC-4A49-8DBA-ED7C7335B97A}"/>
                </a:ext>
              </a:extLst>
            </p:cNvPr>
            <p:cNvSpPr>
              <a:spLocks/>
            </p:cNvSpPr>
            <p:nvPr/>
          </p:nvSpPr>
          <p:spPr bwMode="auto">
            <a:xfrm>
              <a:off x="4993794" y="2047098"/>
              <a:ext cx="373364" cy="158893"/>
            </a:xfrm>
            <a:custGeom>
              <a:avLst/>
              <a:gdLst>
                <a:gd name="T0" fmla="*/ 0 w 353"/>
                <a:gd name="T1" fmla="*/ 93 h 93"/>
                <a:gd name="T2" fmla="*/ 353 w 353"/>
                <a:gd name="T3" fmla="*/ 93 h 93"/>
                <a:gd name="T4" fmla="*/ 353 w 353"/>
                <a:gd name="T5" fmla="*/ 0 h 93"/>
              </a:gdLst>
              <a:ahLst/>
              <a:cxnLst>
                <a:cxn ang="0">
                  <a:pos x="T0" y="T1"/>
                </a:cxn>
                <a:cxn ang="0">
                  <a:pos x="T2" y="T3"/>
                </a:cxn>
                <a:cxn ang="0">
                  <a:pos x="T4" y="T5"/>
                </a:cxn>
              </a:cxnLst>
              <a:rect l="0" t="0" r="r" b="b"/>
              <a:pathLst>
                <a:path w="353" h="93">
                  <a:moveTo>
                    <a:pt x="0" y="93"/>
                  </a:moveTo>
                  <a:lnTo>
                    <a:pt x="353" y="93"/>
                  </a:lnTo>
                  <a:lnTo>
                    <a:pt x="353" y="0"/>
                  </a:lnTo>
                </a:path>
              </a:pathLst>
            </a:cu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3260" tIns="46630" rIns="93260" bIns="46630" numCol="1" anchor="t" anchorCtr="0" compatLnSpc="1">
              <a:prstTxWarp prst="textNoShape">
                <a:avLst/>
              </a:prstTxWarp>
            </a:bodyPr>
            <a:lstStyle/>
            <a:p>
              <a:pPr defTabSz="932597">
                <a:defRPr/>
              </a:pPr>
              <a:endParaRPr lang="en-US" sz="2000" kern="0">
                <a:solidFill>
                  <a:srgbClr val="797979"/>
                </a:solidFill>
                <a:latin typeface="Segoe UI"/>
              </a:endParaRPr>
            </a:p>
          </p:txBody>
        </p:sp>
        <p:sp>
          <p:nvSpPr>
            <p:cNvPr id="172" name="Freeform 18">
              <a:extLst>
                <a:ext uri="{FF2B5EF4-FFF2-40B4-BE49-F238E27FC236}">
                  <a16:creationId xmlns:a16="http://schemas.microsoft.com/office/drawing/2014/main" id="{451BF880-4DA1-4920-93DB-C5F630BA2CBF}"/>
                </a:ext>
              </a:extLst>
            </p:cNvPr>
            <p:cNvSpPr>
              <a:spLocks/>
            </p:cNvSpPr>
            <p:nvPr/>
          </p:nvSpPr>
          <p:spPr bwMode="auto">
            <a:xfrm>
              <a:off x="4990225" y="1295278"/>
              <a:ext cx="483583" cy="859458"/>
            </a:xfrm>
            <a:custGeom>
              <a:avLst/>
              <a:gdLst>
                <a:gd name="T0" fmla="*/ 0 w 4520"/>
                <a:gd name="T1" fmla="*/ 5548 h 5548"/>
                <a:gd name="T2" fmla="*/ 3384 w 4520"/>
                <a:gd name="T3" fmla="*/ 5548 h 5548"/>
                <a:gd name="T4" fmla="*/ 3512 w 4520"/>
                <a:gd name="T5" fmla="*/ 5420 h 5548"/>
                <a:gd name="T6" fmla="*/ 3640 w 4520"/>
                <a:gd name="T7" fmla="*/ 5548 h 5548"/>
                <a:gd name="T8" fmla="*/ 3640 w 4520"/>
                <a:gd name="T9" fmla="*/ 5548 h 5548"/>
                <a:gd name="T10" fmla="*/ 4520 w 4520"/>
                <a:gd name="T11" fmla="*/ 5548 h 5548"/>
                <a:gd name="T12" fmla="*/ 4520 w 4520"/>
                <a:gd name="T13" fmla="*/ 576 h 5548"/>
                <a:gd name="T14" fmla="*/ 3512 w 4520"/>
                <a:gd name="T15" fmla="*/ 576 h 5548"/>
                <a:gd name="T16" fmla="*/ 3512 w 4520"/>
                <a:gd name="T17" fmla="*/ 0 h 5548"/>
                <a:gd name="connsiteX0" fmla="*/ 0 w 10000"/>
                <a:gd name="connsiteY0" fmla="*/ 10000 h 10000"/>
                <a:gd name="connsiteX1" fmla="*/ 7487 w 10000"/>
                <a:gd name="connsiteY1" fmla="*/ 10000 h 10000"/>
                <a:gd name="connsiteX2" fmla="*/ 8053 w 10000"/>
                <a:gd name="connsiteY2" fmla="*/ 10000 h 10000"/>
                <a:gd name="connsiteX3" fmla="*/ 8053 w 10000"/>
                <a:gd name="connsiteY3" fmla="*/ 10000 h 10000"/>
                <a:gd name="connsiteX4" fmla="*/ 10000 w 10000"/>
                <a:gd name="connsiteY4" fmla="*/ 10000 h 10000"/>
                <a:gd name="connsiteX5" fmla="*/ 10000 w 10000"/>
                <a:gd name="connsiteY5" fmla="*/ 1038 h 10000"/>
                <a:gd name="connsiteX6" fmla="*/ 7770 w 10000"/>
                <a:gd name="connsiteY6" fmla="*/ 1038 h 10000"/>
                <a:gd name="connsiteX7" fmla="*/ 7770 w 10000"/>
                <a:gd name="connsiteY7" fmla="*/ 0 h 10000"/>
                <a:gd name="connsiteX0" fmla="*/ 0 w 10000"/>
                <a:gd name="connsiteY0" fmla="*/ 10000 h 10000"/>
                <a:gd name="connsiteX1" fmla="*/ 7487 w 10000"/>
                <a:gd name="connsiteY1" fmla="*/ 10000 h 10000"/>
                <a:gd name="connsiteX2" fmla="*/ 8053 w 10000"/>
                <a:gd name="connsiteY2" fmla="*/ 10000 h 10000"/>
                <a:gd name="connsiteX3" fmla="*/ 10000 w 10000"/>
                <a:gd name="connsiteY3" fmla="*/ 10000 h 10000"/>
                <a:gd name="connsiteX4" fmla="*/ 10000 w 10000"/>
                <a:gd name="connsiteY4" fmla="*/ 1038 h 10000"/>
                <a:gd name="connsiteX5" fmla="*/ 7770 w 10000"/>
                <a:gd name="connsiteY5" fmla="*/ 1038 h 10000"/>
                <a:gd name="connsiteX6" fmla="*/ 7770 w 10000"/>
                <a:gd name="connsiteY6" fmla="*/ 0 h 10000"/>
                <a:gd name="connsiteX0" fmla="*/ 0 w 10000"/>
                <a:gd name="connsiteY0" fmla="*/ 10000 h 10000"/>
                <a:gd name="connsiteX1" fmla="*/ 8053 w 10000"/>
                <a:gd name="connsiteY1" fmla="*/ 10000 h 10000"/>
                <a:gd name="connsiteX2" fmla="*/ 10000 w 10000"/>
                <a:gd name="connsiteY2" fmla="*/ 10000 h 10000"/>
                <a:gd name="connsiteX3" fmla="*/ 10000 w 10000"/>
                <a:gd name="connsiteY3" fmla="*/ 1038 h 10000"/>
                <a:gd name="connsiteX4" fmla="*/ 7770 w 10000"/>
                <a:gd name="connsiteY4" fmla="*/ 1038 h 10000"/>
                <a:gd name="connsiteX5" fmla="*/ 7770 w 10000"/>
                <a:gd name="connsiteY5" fmla="*/ 0 h 10000"/>
                <a:gd name="connsiteX0" fmla="*/ 0 w 10000"/>
                <a:gd name="connsiteY0" fmla="*/ 10000 h 10000"/>
                <a:gd name="connsiteX1" fmla="*/ 10000 w 10000"/>
                <a:gd name="connsiteY1" fmla="*/ 10000 h 10000"/>
                <a:gd name="connsiteX2" fmla="*/ 10000 w 10000"/>
                <a:gd name="connsiteY2" fmla="*/ 1038 h 10000"/>
                <a:gd name="connsiteX3" fmla="*/ 7770 w 10000"/>
                <a:gd name="connsiteY3" fmla="*/ 1038 h 10000"/>
                <a:gd name="connsiteX4" fmla="*/ 777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10000"/>
                  </a:moveTo>
                  <a:lnTo>
                    <a:pt x="10000" y="10000"/>
                  </a:lnTo>
                  <a:lnTo>
                    <a:pt x="10000" y="1038"/>
                  </a:lnTo>
                  <a:lnTo>
                    <a:pt x="7770" y="1038"/>
                  </a:lnTo>
                  <a:lnTo>
                    <a:pt x="7770" y="0"/>
                  </a:lnTo>
                </a:path>
              </a:pathLst>
            </a:cu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3260" tIns="46630" rIns="93260" bIns="46630" numCol="1" anchor="t" anchorCtr="0" compatLnSpc="1">
              <a:prstTxWarp prst="textNoShape">
                <a:avLst/>
              </a:prstTxWarp>
            </a:bodyPr>
            <a:lstStyle/>
            <a:p>
              <a:pPr defTabSz="932597">
                <a:defRPr/>
              </a:pPr>
              <a:endParaRPr lang="en-US" sz="2000" kern="0">
                <a:solidFill>
                  <a:srgbClr val="797979"/>
                </a:solidFill>
                <a:latin typeface="Segoe UI"/>
              </a:endParaRPr>
            </a:p>
          </p:txBody>
        </p:sp>
        <p:sp>
          <p:nvSpPr>
            <p:cNvPr id="173" name="Freeform 19">
              <a:extLst>
                <a:ext uri="{FF2B5EF4-FFF2-40B4-BE49-F238E27FC236}">
                  <a16:creationId xmlns:a16="http://schemas.microsoft.com/office/drawing/2014/main" id="{C74C279A-7F64-40C3-AD26-69A2B9D04168}"/>
                </a:ext>
              </a:extLst>
            </p:cNvPr>
            <p:cNvSpPr>
              <a:spLocks/>
            </p:cNvSpPr>
            <p:nvPr/>
          </p:nvSpPr>
          <p:spPr bwMode="auto">
            <a:xfrm>
              <a:off x="4295485" y="1285871"/>
              <a:ext cx="470323" cy="866697"/>
            </a:xfrm>
            <a:custGeom>
              <a:avLst/>
              <a:gdLst>
                <a:gd name="T0" fmla="*/ 4535 w 4535"/>
                <a:gd name="T1" fmla="*/ 5548 h 5548"/>
                <a:gd name="T2" fmla="*/ 1151 w 4535"/>
                <a:gd name="T3" fmla="*/ 5548 h 5548"/>
                <a:gd name="T4" fmla="*/ 1023 w 4535"/>
                <a:gd name="T5" fmla="*/ 5420 h 5548"/>
                <a:gd name="T6" fmla="*/ 895 w 4535"/>
                <a:gd name="T7" fmla="*/ 5548 h 5548"/>
                <a:gd name="T8" fmla="*/ 895 w 4535"/>
                <a:gd name="T9" fmla="*/ 5548 h 5548"/>
                <a:gd name="T10" fmla="*/ 0 w 4535"/>
                <a:gd name="T11" fmla="*/ 5548 h 5548"/>
                <a:gd name="T12" fmla="*/ 0 w 4535"/>
                <a:gd name="T13" fmla="*/ 576 h 5548"/>
                <a:gd name="T14" fmla="*/ 1023 w 4535"/>
                <a:gd name="T15" fmla="*/ 576 h 5548"/>
                <a:gd name="T16" fmla="*/ 1023 w 4535"/>
                <a:gd name="T17" fmla="*/ 0 h 5548"/>
                <a:gd name="connsiteX0" fmla="*/ 10000 w 10000"/>
                <a:gd name="connsiteY0" fmla="*/ 10000 h 10000"/>
                <a:gd name="connsiteX1" fmla="*/ 2538 w 10000"/>
                <a:gd name="connsiteY1" fmla="*/ 10000 h 10000"/>
                <a:gd name="connsiteX2" fmla="*/ 2256 w 10000"/>
                <a:gd name="connsiteY2" fmla="*/ 9769 h 10000"/>
                <a:gd name="connsiteX3" fmla="*/ 1974 w 10000"/>
                <a:gd name="connsiteY3" fmla="*/ 10000 h 10000"/>
                <a:gd name="connsiteX4" fmla="*/ 0 w 10000"/>
                <a:gd name="connsiteY4" fmla="*/ 10000 h 10000"/>
                <a:gd name="connsiteX5" fmla="*/ 0 w 10000"/>
                <a:gd name="connsiteY5" fmla="*/ 1038 h 10000"/>
                <a:gd name="connsiteX6" fmla="*/ 2256 w 10000"/>
                <a:gd name="connsiteY6" fmla="*/ 1038 h 10000"/>
                <a:gd name="connsiteX7" fmla="*/ 2256 w 10000"/>
                <a:gd name="connsiteY7" fmla="*/ 0 h 10000"/>
                <a:gd name="connsiteX0" fmla="*/ 10000 w 10000"/>
                <a:gd name="connsiteY0" fmla="*/ 10000 h 10000"/>
                <a:gd name="connsiteX1" fmla="*/ 2256 w 10000"/>
                <a:gd name="connsiteY1" fmla="*/ 9769 h 10000"/>
                <a:gd name="connsiteX2" fmla="*/ 1974 w 10000"/>
                <a:gd name="connsiteY2" fmla="*/ 10000 h 10000"/>
                <a:gd name="connsiteX3" fmla="*/ 0 w 10000"/>
                <a:gd name="connsiteY3" fmla="*/ 10000 h 10000"/>
                <a:gd name="connsiteX4" fmla="*/ 0 w 10000"/>
                <a:gd name="connsiteY4" fmla="*/ 1038 h 10000"/>
                <a:gd name="connsiteX5" fmla="*/ 2256 w 10000"/>
                <a:gd name="connsiteY5" fmla="*/ 1038 h 10000"/>
                <a:gd name="connsiteX6" fmla="*/ 2256 w 10000"/>
                <a:gd name="connsiteY6" fmla="*/ 0 h 10000"/>
                <a:gd name="connsiteX0" fmla="*/ 10000 w 10000"/>
                <a:gd name="connsiteY0" fmla="*/ 10000 h 10591"/>
                <a:gd name="connsiteX1" fmla="*/ 2256 w 10000"/>
                <a:gd name="connsiteY1" fmla="*/ 9769 h 10591"/>
                <a:gd name="connsiteX2" fmla="*/ 0 w 10000"/>
                <a:gd name="connsiteY2" fmla="*/ 10000 h 10591"/>
                <a:gd name="connsiteX3" fmla="*/ 0 w 10000"/>
                <a:gd name="connsiteY3" fmla="*/ 1038 h 10591"/>
                <a:gd name="connsiteX4" fmla="*/ 2256 w 10000"/>
                <a:gd name="connsiteY4" fmla="*/ 1038 h 10591"/>
                <a:gd name="connsiteX5" fmla="*/ 2256 w 10000"/>
                <a:gd name="connsiteY5" fmla="*/ 0 h 10591"/>
                <a:gd name="connsiteX0" fmla="*/ 10000 w 10000"/>
                <a:gd name="connsiteY0" fmla="*/ 10000 h 10000"/>
                <a:gd name="connsiteX1" fmla="*/ 0 w 10000"/>
                <a:gd name="connsiteY1" fmla="*/ 10000 h 10000"/>
                <a:gd name="connsiteX2" fmla="*/ 0 w 10000"/>
                <a:gd name="connsiteY2" fmla="*/ 1038 h 10000"/>
                <a:gd name="connsiteX3" fmla="*/ 2256 w 10000"/>
                <a:gd name="connsiteY3" fmla="*/ 1038 h 10000"/>
                <a:gd name="connsiteX4" fmla="*/ 2256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10000"/>
                  </a:moveTo>
                  <a:lnTo>
                    <a:pt x="0" y="10000"/>
                  </a:lnTo>
                  <a:lnTo>
                    <a:pt x="0" y="1038"/>
                  </a:lnTo>
                  <a:lnTo>
                    <a:pt x="2256" y="1038"/>
                  </a:lnTo>
                  <a:lnTo>
                    <a:pt x="2256" y="0"/>
                  </a:lnTo>
                </a:path>
              </a:pathLst>
            </a:cu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horz" wrap="square" lIns="93260" tIns="46630" rIns="93260" bIns="46630" numCol="1" anchor="t" anchorCtr="0" compatLnSpc="1">
              <a:prstTxWarp prst="textNoShape">
                <a:avLst/>
              </a:prstTxWarp>
            </a:bodyPr>
            <a:lstStyle/>
            <a:p>
              <a:pPr defTabSz="932597">
                <a:defRPr/>
              </a:pPr>
              <a:endParaRPr lang="en-US" sz="2000" kern="0">
                <a:solidFill>
                  <a:srgbClr val="797979"/>
                </a:solidFill>
                <a:latin typeface="Segoe UI"/>
              </a:endParaRPr>
            </a:p>
          </p:txBody>
        </p:sp>
        <p:sp>
          <p:nvSpPr>
            <p:cNvPr id="174" name="Rectangle 20">
              <a:extLst>
                <a:ext uri="{FF2B5EF4-FFF2-40B4-BE49-F238E27FC236}">
                  <a16:creationId xmlns:a16="http://schemas.microsoft.com/office/drawing/2014/main" id="{A53E9352-8C06-47B6-A553-4E0F19705699}"/>
                </a:ext>
              </a:extLst>
            </p:cNvPr>
            <p:cNvSpPr>
              <a:spLocks noChangeArrowheads="1"/>
            </p:cNvSpPr>
            <p:nvPr/>
          </p:nvSpPr>
          <p:spPr bwMode="auto">
            <a:xfrm>
              <a:off x="4212118" y="769131"/>
              <a:ext cx="1355048" cy="1584808"/>
            </a:xfrm>
            <a:prstGeom prst="rect">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800">
                <a:solidFill>
                  <a:srgbClr val="797979"/>
                </a:solidFill>
                <a:latin typeface="Calibri" panose="020F0502020204030204"/>
              </a:endParaRPr>
            </a:p>
          </p:txBody>
        </p:sp>
        <p:sp>
          <p:nvSpPr>
            <p:cNvPr id="175" name="Rectangle 21">
              <a:extLst>
                <a:ext uri="{FF2B5EF4-FFF2-40B4-BE49-F238E27FC236}">
                  <a16:creationId xmlns:a16="http://schemas.microsoft.com/office/drawing/2014/main" id="{B124D69E-F482-4467-961D-5E8EC3027BFB}"/>
                </a:ext>
              </a:extLst>
            </p:cNvPr>
            <p:cNvSpPr>
              <a:spLocks noChangeArrowheads="1"/>
            </p:cNvSpPr>
            <p:nvPr/>
          </p:nvSpPr>
          <p:spPr bwMode="auto">
            <a:xfrm>
              <a:off x="4510034" y="826747"/>
              <a:ext cx="749668"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32597">
                <a:lnSpc>
                  <a:spcPct val="90000"/>
                </a:lnSpc>
                <a:defRPr/>
              </a:pPr>
              <a:r>
                <a:rPr lang="en-US" altLang="en-US" sz="1200" kern="0" dirty="0">
                  <a:solidFill>
                    <a:srgbClr val="797979"/>
                  </a:solidFill>
                  <a:latin typeface="Segoe UI"/>
                </a:rPr>
                <a:t>Retail Store Location</a:t>
              </a:r>
              <a:endParaRPr lang="en-US" altLang="en-US" sz="4800" kern="0" dirty="0">
                <a:solidFill>
                  <a:srgbClr val="797979"/>
                </a:solidFill>
                <a:latin typeface="Segoe UI"/>
              </a:endParaRPr>
            </a:p>
          </p:txBody>
        </p:sp>
        <p:pic>
          <p:nvPicPr>
            <p:cNvPr id="176" name="Picture 22">
              <a:extLst>
                <a:ext uri="{FF2B5EF4-FFF2-40B4-BE49-F238E27FC236}">
                  <a16:creationId xmlns:a16="http://schemas.microsoft.com/office/drawing/2014/main" id="{30FAD777-B635-4C8A-BECA-3D24B7DF4E00}"/>
                </a:ext>
              </a:extLst>
            </p:cNvPr>
            <p:cNvPicPr>
              <a:picLocks noChangeAspect="1" noChangeArrowheads="1"/>
            </p:cNvPicPr>
            <p:nvPr/>
          </p:nvPicPr>
          <p:blipFill>
            <a:blip r:embed="rId19" cstate="print">
              <a:extLst>
                <a:ext uri="{28A0092B-C50C-407E-A947-70E740481C1C}">
                  <a14:useLocalDpi xmlns:a14="http://schemas.microsoft.com/office/drawing/2010/main"/>
                </a:ext>
              </a:extLst>
            </a:blip>
            <a:srcRect/>
            <a:stretch>
              <a:fillRect/>
            </a:stretch>
          </p:blipFill>
          <p:spPr bwMode="auto">
            <a:xfrm>
              <a:off x="4504014" y="1327812"/>
              <a:ext cx="60042" cy="85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8" name="Picture 25">
              <a:extLst>
                <a:ext uri="{FF2B5EF4-FFF2-40B4-BE49-F238E27FC236}">
                  <a16:creationId xmlns:a16="http://schemas.microsoft.com/office/drawing/2014/main" id="{A16E7DD8-9A56-4377-AF38-CE73F01B1822}"/>
                </a:ext>
              </a:extLst>
            </p:cNvPr>
            <p:cNvPicPr>
              <a:picLocks noChangeAspect="1" noChangeArrowheads="1"/>
            </p:cNvPicPr>
            <p:nvPr/>
          </p:nvPicPr>
          <p:blipFill>
            <a:blip r:embed="rId20" cstate="print">
              <a:extLst>
                <a:ext uri="{28A0092B-C50C-407E-A947-70E740481C1C}">
                  <a14:useLocalDpi xmlns:a14="http://schemas.microsoft.com/office/drawing/2010/main"/>
                </a:ext>
              </a:extLst>
            </a:blip>
            <a:srcRect/>
            <a:stretch>
              <a:fillRect/>
            </a:stretch>
          </p:blipFill>
          <p:spPr bwMode="auto">
            <a:xfrm>
              <a:off x="4504014" y="1643888"/>
              <a:ext cx="60042" cy="8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9" name="Picture 31">
              <a:extLst>
                <a:ext uri="{FF2B5EF4-FFF2-40B4-BE49-F238E27FC236}">
                  <a16:creationId xmlns:a16="http://schemas.microsoft.com/office/drawing/2014/main" id="{E0A506FB-8AEA-4CCE-9053-88D019B0CB40}"/>
                </a:ext>
              </a:extLst>
            </p:cNvPr>
            <p:cNvPicPr>
              <a:picLocks noChangeAspect="1" noChangeArrowheads="1"/>
            </p:cNvPicPr>
            <p:nvPr/>
          </p:nvPicPr>
          <p:blipFill>
            <a:blip r:embed="rId21" cstate="print">
              <a:extLst>
                <a:ext uri="{28A0092B-C50C-407E-A947-70E740481C1C}">
                  <a14:useLocalDpi xmlns:a14="http://schemas.microsoft.com/office/drawing/2010/main"/>
                </a:ext>
              </a:extLst>
            </a:blip>
            <a:srcRect/>
            <a:stretch>
              <a:fillRect/>
            </a:stretch>
          </p:blipFill>
          <p:spPr bwMode="auto">
            <a:xfrm>
              <a:off x="4775969" y="1630220"/>
              <a:ext cx="60042" cy="87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2" name="Straight Connector 181">
              <a:extLst>
                <a:ext uri="{FF2B5EF4-FFF2-40B4-BE49-F238E27FC236}">
                  <a16:creationId xmlns:a16="http://schemas.microsoft.com/office/drawing/2014/main" id="{361A369B-323A-4566-B0ED-9FBB9BAB50DF}"/>
                </a:ext>
              </a:extLst>
            </p:cNvPr>
            <p:cNvCxnSpPr/>
            <p:nvPr/>
          </p:nvCxnSpPr>
          <p:spPr>
            <a:xfrm flipH="1">
              <a:off x="5584964" y="5631098"/>
              <a:ext cx="180082" cy="0"/>
            </a:xfrm>
            <a:prstGeom prst="line">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cxnSp>
        <p:pic>
          <p:nvPicPr>
            <p:cNvPr id="180" name="Picture 36">
              <a:extLst>
                <a:ext uri="{FF2B5EF4-FFF2-40B4-BE49-F238E27FC236}">
                  <a16:creationId xmlns:a16="http://schemas.microsoft.com/office/drawing/2014/main" id="{BB656F6A-87F0-421E-A27F-6C9C5B383F29}"/>
                </a:ext>
              </a:extLst>
            </p:cNvPr>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4505584" y="1536564"/>
              <a:ext cx="333274" cy="39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1" name="Picture 36">
              <a:extLst>
                <a:ext uri="{FF2B5EF4-FFF2-40B4-BE49-F238E27FC236}">
                  <a16:creationId xmlns:a16="http://schemas.microsoft.com/office/drawing/2014/main" id="{EAB11458-0AD4-46BB-8E8F-E90525F0CED0}"/>
                </a:ext>
              </a:extLst>
            </p:cNvPr>
            <p:cNvPicPr>
              <a:picLocks noChangeAspect="1" noChangeArrowheads="1"/>
            </p:cNvPicPr>
            <p:nvPr/>
          </p:nvPicPr>
          <p:blipFill>
            <a:blip r:embed="rId22">
              <a:extLst>
                <a:ext uri="{28A0092B-C50C-407E-A947-70E740481C1C}">
                  <a14:useLocalDpi xmlns:a14="http://schemas.microsoft.com/office/drawing/2010/main"/>
                </a:ext>
              </a:extLst>
            </a:blip>
            <a:srcRect/>
            <a:stretch>
              <a:fillRect/>
            </a:stretch>
          </p:blipFill>
          <p:spPr bwMode="auto">
            <a:xfrm>
              <a:off x="4909232" y="1536564"/>
              <a:ext cx="333274" cy="39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5" name="Rectangle 55">
              <a:extLst>
                <a:ext uri="{FF2B5EF4-FFF2-40B4-BE49-F238E27FC236}">
                  <a16:creationId xmlns:a16="http://schemas.microsoft.com/office/drawing/2014/main" id="{CECACD8D-E2D6-4F87-91F9-74AC257CD0B9}"/>
                </a:ext>
              </a:extLst>
            </p:cNvPr>
            <p:cNvSpPr>
              <a:spLocks noChangeArrowheads="1"/>
            </p:cNvSpPr>
            <p:nvPr/>
          </p:nvSpPr>
          <p:spPr bwMode="auto">
            <a:xfrm>
              <a:off x="11390381" y="3957571"/>
              <a:ext cx="58028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lnSpc>
                  <a:spcPct val="90000"/>
                </a:lnSpc>
                <a:defRPr/>
              </a:pPr>
              <a:r>
                <a:rPr lang="en-US" altLang="en-US" sz="1200" kern="0" dirty="0">
                  <a:solidFill>
                    <a:srgbClr val="797979"/>
                  </a:solidFill>
                  <a:latin typeface="Segoe UI"/>
                </a:rPr>
                <a:t>Edge</a:t>
              </a:r>
              <a:br>
                <a:rPr lang="en-US" altLang="en-US" sz="1200" kern="0" dirty="0">
                  <a:solidFill>
                    <a:srgbClr val="797979"/>
                  </a:solidFill>
                  <a:latin typeface="Segoe UI"/>
                </a:rPr>
              </a:br>
              <a:r>
                <a:rPr lang="en-US" altLang="en-US" sz="1200" kern="0" dirty="0">
                  <a:solidFill>
                    <a:srgbClr val="797979"/>
                  </a:solidFill>
                  <a:latin typeface="Segoe UI"/>
                </a:rPr>
                <a:t>Gateway</a:t>
              </a:r>
              <a:endParaRPr lang="en-US" altLang="en-US" sz="4800" kern="0" dirty="0">
                <a:solidFill>
                  <a:srgbClr val="797979"/>
                </a:solidFill>
                <a:latin typeface="Segoe UI"/>
              </a:endParaRPr>
            </a:p>
          </p:txBody>
        </p:sp>
        <p:sp>
          <p:nvSpPr>
            <p:cNvPr id="186" name="Rectangle 57">
              <a:extLst>
                <a:ext uri="{FF2B5EF4-FFF2-40B4-BE49-F238E27FC236}">
                  <a16:creationId xmlns:a16="http://schemas.microsoft.com/office/drawing/2014/main" id="{3203CEC5-5F2C-4E0F-A3DB-8C8C35F88174}"/>
                </a:ext>
              </a:extLst>
            </p:cNvPr>
            <p:cNvSpPr>
              <a:spLocks noChangeArrowheads="1"/>
            </p:cNvSpPr>
            <p:nvPr/>
          </p:nvSpPr>
          <p:spPr bwMode="auto">
            <a:xfrm>
              <a:off x="11133996" y="3493237"/>
              <a:ext cx="702115" cy="166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09" eaLnBrk="1" hangingPunct="1">
                <a:lnSpc>
                  <a:spcPct val="90000"/>
                </a:lnSpc>
                <a:spcAft>
                  <a:spcPts val="600"/>
                </a:spcAft>
                <a:defRPr/>
              </a:pPr>
              <a:r>
                <a:rPr lang="en-US" altLang="en-US" sz="1200" kern="0" spc="100" dirty="0">
                  <a:solidFill>
                    <a:srgbClr val="797979"/>
                  </a:solidFill>
                  <a:latin typeface="Segoe UI Semibold" panose="020B0702040204020203" pitchFamily="34" charset="0"/>
                  <a:cs typeface="Segoe UI Semibold" panose="020B0702040204020203" pitchFamily="34" charset="0"/>
                </a:rPr>
                <a:t>Map Key</a:t>
              </a:r>
            </a:p>
          </p:txBody>
        </p:sp>
        <p:grpSp>
          <p:nvGrpSpPr>
            <p:cNvPr id="187" name="Group 186">
              <a:extLst>
                <a:ext uri="{FF2B5EF4-FFF2-40B4-BE49-F238E27FC236}">
                  <a16:creationId xmlns:a16="http://schemas.microsoft.com/office/drawing/2014/main" id="{8509AD08-8BC2-436E-88C6-BFE107555F4C}"/>
                </a:ext>
              </a:extLst>
            </p:cNvPr>
            <p:cNvGrpSpPr/>
            <p:nvPr/>
          </p:nvGrpSpPr>
          <p:grpSpPr>
            <a:xfrm>
              <a:off x="11014463" y="4634426"/>
              <a:ext cx="718018" cy="343137"/>
              <a:chOff x="11053940" y="3926592"/>
              <a:chExt cx="763746" cy="364990"/>
            </a:xfrm>
          </p:grpSpPr>
          <p:sp>
            <p:nvSpPr>
              <p:cNvPr id="188" name="Rectangle 52">
                <a:extLst>
                  <a:ext uri="{FF2B5EF4-FFF2-40B4-BE49-F238E27FC236}">
                    <a16:creationId xmlns:a16="http://schemas.microsoft.com/office/drawing/2014/main" id="{AE0E30C2-6985-442E-A316-AF2FBCECC4E1}"/>
                  </a:ext>
                </a:extLst>
              </p:cNvPr>
              <p:cNvSpPr>
                <a:spLocks noChangeArrowheads="1"/>
              </p:cNvSpPr>
              <p:nvPr/>
            </p:nvSpPr>
            <p:spPr bwMode="auto">
              <a:xfrm>
                <a:off x="11453804" y="4042928"/>
                <a:ext cx="36388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defRPr/>
                </a:pPr>
                <a:r>
                  <a:rPr lang="en-US" altLang="en-US" sz="1200" kern="0">
                    <a:solidFill>
                      <a:srgbClr val="797979"/>
                    </a:solidFill>
                    <a:latin typeface="Segoe UI"/>
                  </a:rPr>
                  <a:t>Asset</a:t>
                </a:r>
                <a:endParaRPr lang="en-US" altLang="en-US" sz="4800" kern="0">
                  <a:solidFill>
                    <a:srgbClr val="797979"/>
                  </a:solidFill>
                  <a:latin typeface="Segoe UI"/>
                </a:endParaRPr>
              </a:p>
            </p:txBody>
          </p:sp>
          <p:pic>
            <p:nvPicPr>
              <p:cNvPr id="190" name="Picture 58">
                <a:extLst>
                  <a:ext uri="{FF2B5EF4-FFF2-40B4-BE49-F238E27FC236}">
                    <a16:creationId xmlns:a16="http://schemas.microsoft.com/office/drawing/2014/main" id="{BB35BBDC-F2E5-4E1B-B80D-3F312F9A3DC1}"/>
                  </a:ext>
                </a:extLst>
              </p:cNvPr>
              <p:cNvPicPr>
                <a:picLocks noChangeAspect="1" noChangeArrowheads="1"/>
              </p:cNvPicPr>
              <p:nvPr/>
            </p:nvPicPr>
            <p:blipFill>
              <a:blip r:embed="rId23">
                <a:extLst>
                  <a:ext uri="{28A0092B-C50C-407E-A947-70E740481C1C}">
                    <a14:useLocalDpi xmlns:a14="http://schemas.microsoft.com/office/drawing/2010/main"/>
                  </a:ext>
                </a:extLst>
              </a:blip>
              <a:srcRect/>
              <a:stretch>
                <a:fillRect/>
              </a:stretch>
            </p:blipFill>
            <p:spPr bwMode="auto">
              <a:xfrm>
                <a:off x="11053940" y="3926592"/>
                <a:ext cx="278896" cy="36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92" name="Rectangle 191">
              <a:extLst>
                <a:ext uri="{FF2B5EF4-FFF2-40B4-BE49-F238E27FC236}">
                  <a16:creationId xmlns:a16="http://schemas.microsoft.com/office/drawing/2014/main" id="{49CE6725-625D-4138-BB75-7E5C2873B6F7}"/>
                </a:ext>
              </a:extLst>
            </p:cNvPr>
            <p:cNvSpPr/>
            <p:nvPr/>
          </p:nvSpPr>
          <p:spPr bwMode="auto">
            <a:xfrm>
              <a:off x="10941050" y="3743110"/>
              <a:ext cx="1104900" cy="2482283"/>
            </a:xfrm>
            <a:prstGeom prst="rect">
              <a:avLst/>
            </a:prstGeom>
            <a:noFill/>
            <a:ln w="12700" cap="rnd">
              <a:solidFill>
                <a:srgbClr val="0078D7"/>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800">
                <a:solidFill>
                  <a:srgbClr val="797979"/>
                </a:solidFill>
                <a:latin typeface="Calibri" panose="020F0502020204030204"/>
              </a:endParaRPr>
            </a:p>
          </p:txBody>
        </p:sp>
        <p:sp>
          <p:nvSpPr>
            <p:cNvPr id="194" name="Rectangle 51">
              <a:extLst>
                <a:ext uri="{FF2B5EF4-FFF2-40B4-BE49-F238E27FC236}">
                  <a16:creationId xmlns:a16="http://schemas.microsoft.com/office/drawing/2014/main" id="{2AF74207-09C6-46A7-9439-07E77FC3BA15}"/>
                </a:ext>
              </a:extLst>
            </p:cNvPr>
            <p:cNvSpPr>
              <a:spLocks noChangeArrowheads="1"/>
            </p:cNvSpPr>
            <p:nvPr/>
          </p:nvSpPr>
          <p:spPr bwMode="auto">
            <a:xfrm>
              <a:off x="11390382" y="5838635"/>
              <a:ext cx="429503" cy="17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defRPr/>
              </a:pPr>
              <a:r>
                <a:rPr lang="en-US" altLang="en-US" sz="1200" kern="0" dirty="0">
                  <a:solidFill>
                    <a:srgbClr val="797979"/>
                  </a:solidFill>
                  <a:latin typeface="Segoe UI"/>
                </a:rPr>
                <a:t>Sensor</a:t>
              </a:r>
              <a:endParaRPr lang="en-US" altLang="en-US" sz="4800" kern="0" dirty="0">
                <a:solidFill>
                  <a:srgbClr val="797979"/>
                </a:solidFill>
                <a:latin typeface="Segoe UI"/>
              </a:endParaRPr>
            </a:p>
          </p:txBody>
        </p:sp>
        <p:grpSp>
          <p:nvGrpSpPr>
            <p:cNvPr id="195" name="Group 194">
              <a:extLst>
                <a:ext uri="{FF2B5EF4-FFF2-40B4-BE49-F238E27FC236}">
                  <a16:creationId xmlns:a16="http://schemas.microsoft.com/office/drawing/2014/main" id="{03758B81-3272-4878-9A26-B784453C7AB7}"/>
                </a:ext>
              </a:extLst>
            </p:cNvPr>
            <p:cNvGrpSpPr/>
            <p:nvPr/>
          </p:nvGrpSpPr>
          <p:grpSpPr>
            <a:xfrm>
              <a:off x="11041738" y="5856281"/>
              <a:ext cx="262784" cy="169870"/>
              <a:chOff x="11087111" y="5459563"/>
              <a:chExt cx="308599" cy="199485"/>
            </a:xfrm>
          </p:grpSpPr>
          <p:sp>
            <p:nvSpPr>
              <p:cNvPr id="196" name="Freeform: Shape 195">
                <a:extLst>
                  <a:ext uri="{FF2B5EF4-FFF2-40B4-BE49-F238E27FC236}">
                    <a16:creationId xmlns:a16="http://schemas.microsoft.com/office/drawing/2014/main" id="{6A27261E-E297-4751-8093-AFBCACF438C5}"/>
                  </a:ext>
                </a:extLst>
              </p:cNvPr>
              <p:cNvSpPr/>
              <p:nvPr/>
            </p:nvSpPr>
            <p:spPr>
              <a:xfrm>
                <a:off x="11087111" y="5459563"/>
                <a:ext cx="208508" cy="199485"/>
              </a:xfrm>
              <a:custGeom>
                <a:avLst/>
                <a:gdLst>
                  <a:gd name="connsiteX0" fmla="*/ 108276 w 208508"/>
                  <a:gd name="connsiteY0" fmla="*/ 0 h 199486"/>
                  <a:gd name="connsiteX1" fmla="*/ 120602 w 208508"/>
                  <a:gd name="connsiteY1" fmla="*/ 9619 h 199486"/>
                  <a:gd name="connsiteX2" fmla="*/ 140267 w 208508"/>
                  <a:gd name="connsiteY2" fmla="*/ 92749 h 199486"/>
                  <a:gd name="connsiteX3" fmla="*/ 154595 w 208508"/>
                  <a:gd name="connsiteY3" fmla="*/ 87753 h 199486"/>
                  <a:gd name="connsiteX4" fmla="*/ 158701 w 208508"/>
                  <a:gd name="connsiteY4" fmla="*/ 87053 h 199486"/>
                  <a:gd name="connsiteX5" fmla="*/ 196016 w 208508"/>
                  <a:gd name="connsiteY5" fmla="*/ 87053 h 199486"/>
                  <a:gd name="connsiteX6" fmla="*/ 208508 w 208508"/>
                  <a:gd name="connsiteY6" fmla="*/ 99545 h 199486"/>
                  <a:gd name="connsiteX7" fmla="*/ 196016 w 208508"/>
                  <a:gd name="connsiteY7" fmla="*/ 112036 h 199486"/>
                  <a:gd name="connsiteX8" fmla="*/ 160840 w 208508"/>
                  <a:gd name="connsiteY8" fmla="*/ 112036 h 199486"/>
                  <a:gd name="connsiteX9" fmla="*/ 135405 w 208508"/>
                  <a:gd name="connsiteY9" fmla="*/ 120893 h 199486"/>
                  <a:gd name="connsiteX10" fmla="*/ 125287 w 208508"/>
                  <a:gd name="connsiteY10" fmla="*/ 120068 h 199486"/>
                  <a:gd name="connsiteX11" fmla="*/ 119141 w 208508"/>
                  <a:gd name="connsiteY11" fmla="*/ 111999 h 199486"/>
                  <a:gd name="connsiteX12" fmla="*/ 109235 w 208508"/>
                  <a:gd name="connsiteY12" fmla="*/ 70165 h 199486"/>
                  <a:gd name="connsiteX13" fmla="*/ 85617 w 208508"/>
                  <a:gd name="connsiteY13" fmla="*/ 186797 h 199486"/>
                  <a:gd name="connsiteX14" fmla="*/ 73772 w 208508"/>
                  <a:gd name="connsiteY14" fmla="*/ 199486 h 199486"/>
                  <a:gd name="connsiteX15" fmla="*/ 73401 w 208508"/>
                  <a:gd name="connsiteY15" fmla="*/ 199464 h 199486"/>
                  <a:gd name="connsiteX16" fmla="*/ 61368 w 208508"/>
                  <a:gd name="connsiteY16" fmla="*/ 187534 h 199486"/>
                  <a:gd name="connsiteX17" fmla="*/ 39521 w 208508"/>
                  <a:gd name="connsiteY17" fmla="*/ 106118 h 199486"/>
                  <a:gd name="connsiteX18" fmla="*/ 19097 w 208508"/>
                  <a:gd name="connsiteY18" fmla="*/ 146400 h 199486"/>
                  <a:gd name="connsiteX19" fmla="*/ 10016 w 208508"/>
                  <a:gd name="connsiteY19" fmla="*/ 152799 h 199486"/>
                  <a:gd name="connsiteX20" fmla="*/ 0 w 208508"/>
                  <a:gd name="connsiteY20" fmla="*/ 149520 h 199486"/>
                  <a:gd name="connsiteX21" fmla="*/ 0 w 208508"/>
                  <a:gd name="connsiteY21" fmla="*/ 115061 h 199486"/>
                  <a:gd name="connsiteX22" fmla="*/ 4360 w 208508"/>
                  <a:gd name="connsiteY22" fmla="*/ 119294 h 199486"/>
                  <a:gd name="connsiteX23" fmla="*/ 31767 w 208508"/>
                  <a:gd name="connsiteY23" fmla="*/ 64306 h 199486"/>
                  <a:gd name="connsiteX24" fmla="*/ 44171 w 208508"/>
                  <a:gd name="connsiteY24" fmla="*/ 57448 h 199486"/>
                  <a:gd name="connsiteX25" fmla="*/ 55001 w 208508"/>
                  <a:gd name="connsiteY25" fmla="*/ 66580 h 199486"/>
                  <a:gd name="connsiteX26" fmla="*/ 71751 w 208508"/>
                  <a:gd name="connsiteY26" fmla="*/ 128000 h 199486"/>
                  <a:gd name="connsiteX27" fmla="*/ 96222 w 208508"/>
                  <a:gd name="connsiteY27" fmla="*/ 9956 h 199486"/>
                  <a:gd name="connsiteX28" fmla="*/ 108276 w 208508"/>
                  <a:gd name="connsiteY28" fmla="*/ 0 h 19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8508" h="199486">
                    <a:moveTo>
                      <a:pt x="108276" y="0"/>
                    </a:moveTo>
                    <a:cubicBezTo>
                      <a:pt x="114357" y="50"/>
                      <a:pt x="119244" y="3910"/>
                      <a:pt x="120602" y="9619"/>
                    </a:cubicBezTo>
                    <a:lnTo>
                      <a:pt x="140267" y="92749"/>
                    </a:lnTo>
                    <a:lnTo>
                      <a:pt x="154595" y="87753"/>
                    </a:lnTo>
                    <a:cubicBezTo>
                      <a:pt x="155894" y="87290"/>
                      <a:pt x="157302" y="87053"/>
                      <a:pt x="158701" y="87053"/>
                    </a:cubicBezTo>
                    <a:lnTo>
                      <a:pt x="196016" y="87053"/>
                    </a:lnTo>
                    <a:cubicBezTo>
                      <a:pt x="202899" y="87053"/>
                      <a:pt x="208508" y="92637"/>
                      <a:pt x="208508" y="99545"/>
                    </a:cubicBezTo>
                    <a:cubicBezTo>
                      <a:pt x="208508" y="106452"/>
                      <a:pt x="202899" y="112036"/>
                      <a:pt x="196016" y="112036"/>
                    </a:cubicBezTo>
                    <a:lnTo>
                      <a:pt x="160840" y="112036"/>
                    </a:lnTo>
                    <a:lnTo>
                      <a:pt x="135405" y="120893"/>
                    </a:lnTo>
                    <a:cubicBezTo>
                      <a:pt x="132044" y="122070"/>
                      <a:pt x="128385" y="121742"/>
                      <a:pt x="125287" y="120068"/>
                    </a:cubicBezTo>
                    <a:cubicBezTo>
                      <a:pt x="122189" y="118357"/>
                      <a:pt x="119944" y="115434"/>
                      <a:pt x="119141" y="111999"/>
                    </a:cubicBezTo>
                    <a:lnTo>
                      <a:pt x="109235" y="70165"/>
                    </a:lnTo>
                    <a:lnTo>
                      <a:pt x="85617" y="186797"/>
                    </a:lnTo>
                    <a:cubicBezTo>
                      <a:pt x="84440" y="192456"/>
                      <a:pt x="79546" y="199486"/>
                      <a:pt x="73772" y="199486"/>
                    </a:cubicBezTo>
                    <a:cubicBezTo>
                      <a:pt x="73663" y="199464"/>
                      <a:pt x="73535" y="199464"/>
                      <a:pt x="73401" y="199464"/>
                    </a:cubicBezTo>
                    <a:cubicBezTo>
                      <a:pt x="67789" y="199464"/>
                      <a:pt x="62842" y="192968"/>
                      <a:pt x="61368" y="187534"/>
                    </a:cubicBezTo>
                    <a:lnTo>
                      <a:pt x="39521" y="106118"/>
                    </a:lnTo>
                    <a:lnTo>
                      <a:pt x="19097" y="146400"/>
                    </a:lnTo>
                    <a:cubicBezTo>
                      <a:pt x="17311" y="149963"/>
                      <a:pt x="13938" y="152109"/>
                      <a:pt x="10016" y="152799"/>
                    </a:cubicBezTo>
                    <a:lnTo>
                      <a:pt x="0" y="149520"/>
                    </a:lnTo>
                    <a:lnTo>
                      <a:pt x="0" y="115061"/>
                    </a:lnTo>
                    <a:lnTo>
                      <a:pt x="4360" y="119294"/>
                    </a:lnTo>
                    <a:lnTo>
                      <a:pt x="31767" y="64306"/>
                    </a:lnTo>
                    <a:cubicBezTo>
                      <a:pt x="34090" y="59685"/>
                      <a:pt x="38987" y="56874"/>
                      <a:pt x="44171" y="57448"/>
                    </a:cubicBezTo>
                    <a:cubicBezTo>
                      <a:pt x="49330" y="57948"/>
                      <a:pt x="53627" y="61583"/>
                      <a:pt x="55001" y="66580"/>
                    </a:cubicBezTo>
                    <a:lnTo>
                      <a:pt x="71751" y="128000"/>
                    </a:lnTo>
                    <a:lnTo>
                      <a:pt x="96222" y="9956"/>
                    </a:lnTo>
                    <a:cubicBezTo>
                      <a:pt x="97409" y="4222"/>
                      <a:pt x="102415" y="88"/>
                      <a:pt x="108276" y="0"/>
                    </a:cubicBezTo>
                    <a:close/>
                  </a:path>
                </a:pathLst>
              </a:custGeom>
              <a:solidFill>
                <a:srgbClr val="000000"/>
              </a:solidFill>
              <a:ln w="6747" cap="flat">
                <a:solidFill>
                  <a:schemeClr val="bg1"/>
                </a:solidFill>
                <a:prstDash val="solid"/>
                <a:miter/>
              </a:ln>
            </p:spPr>
            <p:txBody>
              <a:bodyPr rtlCol="0" anchor="ctr"/>
              <a:lstStyle/>
              <a:p>
                <a:endParaRPr lang="en-US">
                  <a:solidFill>
                    <a:srgbClr val="797979"/>
                  </a:solidFill>
                </a:endParaRPr>
              </a:p>
            </p:txBody>
          </p:sp>
          <p:sp>
            <p:nvSpPr>
              <p:cNvPr id="197" name="Freeform: Shape 196">
                <a:extLst>
                  <a:ext uri="{FF2B5EF4-FFF2-40B4-BE49-F238E27FC236}">
                    <a16:creationId xmlns:a16="http://schemas.microsoft.com/office/drawing/2014/main" id="{3FA4E2E7-AD62-46D8-AA68-51101F8345B2}"/>
                  </a:ext>
                </a:extLst>
              </p:cNvPr>
              <p:cNvSpPr/>
              <p:nvPr/>
            </p:nvSpPr>
            <p:spPr>
              <a:xfrm rot="5400000">
                <a:off x="11256591" y="5499556"/>
                <a:ext cx="158086" cy="120153"/>
              </a:xfrm>
              <a:custGeom>
                <a:avLst/>
                <a:gdLst>
                  <a:gd name="connsiteX0" fmla="*/ 139137 w 346054"/>
                  <a:gd name="connsiteY0" fmla="*/ 230142 h 263019"/>
                  <a:gd name="connsiteX1" fmla="*/ 172015 w 346054"/>
                  <a:gd name="connsiteY1" fmla="*/ 197264 h 263019"/>
                  <a:gd name="connsiteX2" fmla="*/ 204892 w 346054"/>
                  <a:gd name="connsiteY2" fmla="*/ 230142 h 263019"/>
                  <a:gd name="connsiteX3" fmla="*/ 172015 w 346054"/>
                  <a:gd name="connsiteY3" fmla="*/ 263019 h 263019"/>
                  <a:gd name="connsiteX4" fmla="*/ 139137 w 346054"/>
                  <a:gd name="connsiteY4" fmla="*/ 230142 h 263019"/>
                  <a:gd name="connsiteX5" fmla="*/ 72118 w 346054"/>
                  <a:gd name="connsiteY5" fmla="*/ 146841 h 263019"/>
                  <a:gd name="connsiteX6" fmla="*/ 78441 w 346054"/>
                  <a:gd name="connsiteY6" fmla="*/ 134039 h 263019"/>
                  <a:gd name="connsiteX7" fmla="*/ 172015 w 346054"/>
                  <a:gd name="connsiteY7" fmla="*/ 98632 h 263019"/>
                  <a:gd name="connsiteX8" fmla="*/ 265589 w 346054"/>
                  <a:gd name="connsiteY8" fmla="*/ 134039 h 263019"/>
                  <a:gd name="connsiteX9" fmla="*/ 266853 w 346054"/>
                  <a:gd name="connsiteY9" fmla="*/ 160593 h 263019"/>
                  <a:gd name="connsiteX10" fmla="*/ 252944 w 346054"/>
                  <a:gd name="connsiteY10" fmla="*/ 166916 h 263019"/>
                  <a:gd name="connsiteX11" fmla="*/ 240299 w 346054"/>
                  <a:gd name="connsiteY11" fmla="*/ 161858 h 263019"/>
                  <a:gd name="connsiteX12" fmla="*/ 172015 w 346054"/>
                  <a:gd name="connsiteY12" fmla="*/ 136568 h 263019"/>
                  <a:gd name="connsiteX13" fmla="*/ 103731 w 346054"/>
                  <a:gd name="connsiteY13" fmla="*/ 161858 h 263019"/>
                  <a:gd name="connsiteX14" fmla="*/ 77175 w 346054"/>
                  <a:gd name="connsiteY14" fmla="*/ 160593 h 263019"/>
                  <a:gd name="connsiteX15" fmla="*/ 72118 w 346054"/>
                  <a:gd name="connsiteY15" fmla="*/ 146841 h 263019"/>
                  <a:gd name="connsiteX16" fmla="*/ 40 w 346054"/>
                  <a:gd name="connsiteY16" fmla="*/ 74764 h 263019"/>
                  <a:gd name="connsiteX17" fmla="*/ 6362 w 346054"/>
                  <a:gd name="connsiteY17" fmla="*/ 61960 h 263019"/>
                  <a:gd name="connsiteX18" fmla="*/ 172015 w 346054"/>
                  <a:gd name="connsiteY18" fmla="*/ 0 h 263019"/>
                  <a:gd name="connsiteX19" fmla="*/ 340195 w 346054"/>
                  <a:gd name="connsiteY19" fmla="*/ 61960 h 263019"/>
                  <a:gd name="connsiteX20" fmla="*/ 341460 w 346054"/>
                  <a:gd name="connsiteY20" fmla="*/ 88516 h 263019"/>
                  <a:gd name="connsiteX21" fmla="*/ 327550 w 346054"/>
                  <a:gd name="connsiteY21" fmla="*/ 94838 h 263019"/>
                  <a:gd name="connsiteX22" fmla="*/ 314905 w 346054"/>
                  <a:gd name="connsiteY22" fmla="*/ 89780 h 263019"/>
                  <a:gd name="connsiteX23" fmla="*/ 173279 w 346054"/>
                  <a:gd name="connsiteY23" fmla="*/ 36670 h 263019"/>
                  <a:gd name="connsiteX24" fmla="*/ 31653 w 346054"/>
                  <a:gd name="connsiteY24" fmla="*/ 89780 h 263019"/>
                  <a:gd name="connsiteX25" fmla="*/ 5099 w 346054"/>
                  <a:gd name="connsiteY25" fmla="*/ 88516 h 263019"/>
                  <a:gd name="connsiteX26" fmla="*/ 40 w 346054"/>
                  <a:gd name="connsiteY26" fmla="*/ 74764 h 26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6054" h="263019">
                    <a:moveTo>
                      <a:pt x="139137" y="230142"/>
                    </a:moveTo>
                    <a:cubicBezTo>
                      <a:pt x="139137" y="211985"/>
                      <a:pt x="153858" y="197264"/>
                      <a:pt x="172015" y="197264"/>
                    </a:cubicBezTo>
                    <a:cubicBezTo>
                      <a:pt x="190172" y="197264"/>
                      <a:pt x="204892" y="211985"/>
                      <a:pt x="204892" y="230142"/>
                    </a:cubicBezTo>
                    <a:cubicBezTo>
                      <a:pt x="204892" y="248299"/>
                      <a:pt x="190172" y="263019"/>
                      <a:pt x="172015" y="263019"/>
                    </a:cubicBezTo>
                    <a:cubicBezTo>
                      <a:pt x="153858" y="263019"/>
                      <a:pt x="139137" y="248299"/>
                      <a:pt x="139137" y="230142"/>
                    </a:cubicBezTo>
                    <a:close/>
                    <a:moveTo>
                      <a:pt x="72118" y="146841"/>
                    </a:moveTo>
                    <a:cubicBezTo>
                      <a:pt x="72434" y="141941"/>
                      <a:pt x="74647" y="137199"/>
                      <a:pt x="78441" y="134039"/>
                    </a:cubicBezTo>
                    <a:cubicBezTo>
                      <a:pt x="104995" y="111277"/>
                      <a:pt x="137872" y="98632"/>
                      <a:pt x="172015" y="98632"/>
                    </a:cubicBezTo>
                    <a:cubicBezTo>
                      <a:pt x="207421" y="98632"/>
                      <a:pt x="240299" y="110012"/>
                      <a:pt x="265589" y="134039"/>
                    </a:cubicBezTo>
                    <a:cubicBezTo>
                      <a:pt x="273176" y="140360"/>
                      <a:pt x="273176" y="153006"/>
                      <a:pt x="266853" y="160593"/>
                    </a:cubicBezTo>
                    <a:cubicBezTo>
                      <a:pt x="263060" y="164387"/>
                      <a:pt x="258002" y="166916"/>
                      <a:pt x="252944" y="166916"/>
                    </a:cubicBezTo>
                    <a:cubicBezTo>
                      <a:pt x="247886" y="166916"/>
                      <a:pt x="244092" y="164387"/>
                      <a:pt x="240299" y="161858"/>
                    </a:cubicBezTo>
                    <a:cubicBezTo>
                      <a:pt x="221330" y="145419"/>
                      <a:pt x="197305" y="136568"/>
                      <a:pt x="172015" y="136568"/>
                    </a:cubicBezTo>
                    <a:cubicBezTo>
                      <a:pt x="146725" y="136568"/>
                      <a:pt x="122698" y="145419"/>
                      <a:pt x="103731" y="161858"/>
                    </a:cubicBezTo>
                    <a:cubicBezTo>
                      <a:pt x="96144" y="169445"/>
                      <a:pt x="83499" y="168180"/>
                      <a:pt x="77175" y="160593"/>
                    </a:cubicBezTo>
                    <a:cubicBezTo>
                      <a:pt x="73382" y="156799"/>
                      <a:pt x="71801" y="151741"/>
                      <a:pt x="72118" y="146841"/>
                    </a:cubicBezTo>
                    <a:close/>
                    <a:moveTo>
                      <a:pt x="40" y="74764"/>
                    </a:moveTo>
                    <a:cubicBezTo>
                      <a:pt x="356" y="69864"/>
                      <a:pt x="2569" y="65122"/>
                      <a:pt x="6362" y="61960"/>
                    </a:cubicBezTo>
                    <a:cubicBezTo>
                      <a:pt x="51885" y="22761"/>
                      <a:pt x="111318" y="0"/>
                      <a:pt x="172015" y="0"/>
                    </a:cubicBezTo>
                    <a:cubicBezTo>
                      <a:pt x="233976" y="0"/>
                      <a:pt x="292143" y="22761"/>
                      <a:pt x="340195" y="61960"/>
                    </a:cubicBezTo>
                    <a:cubicBezTo>
                      <a:pt x="347782" y="68284"/>
                      <a:pt x="347782" y="80929"/>
                      <a:pt x="341460" y="88516"/>
                    </a:cubicBezTo>
                    <a:cubicBezTo>
                      <a:pt x="337666" y="92309"/>
                      <a:pt x="332608" y="94838"/>
                      <a:pt x="327550" y="94838"/>
                    </a:cubicBezTo>
                    <a:cubicBezTo>
                      <a:pt x="322492" y="94838"/>
                      <a:pt x="318699" y="92309"/>
                      <a:pt x="314905" y="89780"/>
                    </a:cubicBezTo>
                    <a:cubicBezTo>
                      <a:pt x="275705" y="55638"/>
                      <a:pt x="225125" y="36670"/>
                      <a:pt x="173279" y="36670"/>
                    </a:cubicBezTo>
                    <a:cubicBezTo>
                      <a:pt x="121434" y="36670"/>
                      <a:pt x="70854" y="55638"/>
                      <a:pt x="31653" y="89780"/>
                    </a:cubicBezTo>
                    <a:cubicBezTo>
                      <a:pt x="24066" y="97367"/>
                      <a:pt x="11421" y="96103"/>
                      <a:pt x="5099" y="88516"/>
                    </a:cubicBezTo>
                    <a:cubicBezTo>
                      <a:pt x="1305" y="84722"/>
                      <a:pt x="-276" y="79664"/>
                      <a:pt x="40" y="7476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198" name="Group 197">
              <a:extLst>
                <a:ext uri="{FF2B5EF4-FFF2-40B4-BE49-F238E27FC236}">
                  <a16:creationId xmlns:a16="http://schemas.microsoft.com/office/drawing/2014/main" id="{2B2D342C-C606-455F-A6FE-64576F112EFA}"/>
                </a:ext>
              </a:extLst>
            </p:cNvPr>
            <p:cNvGrpSpPr/>
            <p:nvPr/>
          </p:nvGrpSpPr>
          <p:grpSpPr>
            <a:xfrm>
              <a:off x="11009080" y="5234785"/>
              <a:ext cx="845470" cy="346622"/>
              <a:chOff x="11048214" y="4746987"/>
              <a:chExt cx="899315" cy="368697"/>
            </a:xfrm>
          </p:grpSpPr>
          <p:pic>
            <p:nvPicPr>
              <p:cNvPr id="199" name="Picture 46">
                <a:extLst>
                  <a:ext uri="{FF2B5EF4-FFF2-40B4-BE49-F238E27FC236}">
                    <a16:creationId xmlns:a16="http://schemas.microsoft.com/office/drawing/2014/main" id="{49FAF4D8-F3BB-4AEB-879A-36C12FA1CB5B}"/>
                  </a:ext>
                </a:extLst>
              </p:cNvPr>
              <p:cNvPicPr>
                <a:picLocks noChangeAspect="1" noChangeArrowheads="1"/>
              </p:cNvPicPr>
              <p:nvPr/>
            </p:nvPicPr>
            <p:blipFill>
              <a:blip r:embed="rId24">
                <a:extLst>
                  <a:ext uri="{28A0092B-C50C-407E-A947-70E740481C1C}">
                    <a14:useLocalDpi xmlns:a14="http://schemas.microsoft.com/office/drawing/2010/main"/>
                  </a:ext>
                </a:extLst>
              </a:blip>
              <a:srcRect/>
              <a:stretch>
                <a:fillRect/>
              </a:stretch>
            </p:blipFill>
            <p:spPr bwMode="auto">
              <a:xfrm>
                <a:off x="11096272" y="4804902"/>
                <a:ext cx="224112" cy="31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0" name="Rectangle 48">
                <a:extLst>
                  <a:ext uri="{FF2B5EF4-FFF2-40B4-BE49-F238E27FC236}">
                    <a16:creationId xmlns:a16="http://schemas.microsoft.com/office/drawing/2014/main" id="{F37CA791-4E7F-4C6B-B9EA-B080223BBFFB}"/>
                  </a:ext>
                </a:extLst>
              </p:cNvPr>
              <p:cNvSpPr>
                <a:spLocks noChangeArrowheads="1"/>
              </p:cNvSpPr>
              <p:nvPr/>
            </p:nvSpPr>
            <p:spPr bwMode="auto">
              <a:xfrm>
                <a:off x="11453804" y="4785430"/>
                <a:ext cx="4937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32597">
                  <a:defRPr/>
                </a:pPr>
                <a:r>
                  <a:rPr lang="en-US" altLang="en-US" sz="1200" kern="0" dirty="0">
                    <a:solidFill>
                      <a:srgbClr val="797979"/>
                    </a:solidFill>
                    <a:latin typeface="Segoe UI"/>
                  </a:rPr>
                  <a:t>Beacon</a:t>
                </a:r>
                <a:endParaRPr lang="en-US" altLang="en-US" sz="4800" kern="0" dirty="0">
                  <a:solidFill>
                    <a:srgbClr val="797979"/>
                  </a:solidFill>
                  <a:latin typeface="Segoe UI"/>
                </a:endParaRPr>
              </a:p>
            </p:txBody>
          </p:sp>
          <p:grpSp>
            <p:nvGrpSpPr>
              <p:cNvPr id="201" name="Graphic 7">
                <a:extLst>
                  <a:ext uri="{FF2B5EF4-FFF2-40B4-BE49-F238E27FC236}">
                    <a16:creationId xmlns:a16="http://schemas.microsoft.com/office/drawing/2014/main" id="{DE576CDC-D725-4ECE-B678-996F547920CD}"/>
                  </a:ext>
                </a:extLst>
              </p:cNvPr>
              <p:cNvGrpSpPr/>
              <p:nvPr/>
            </p:nvGrpSpPr>
            <p:grpSpPr>
              <a:xfrm>
                <a:off x="11048214" y="4746987"/>
                <a:ext cx="312693" cy="312693"/>
                <a:chOff x="4911926" y="2376146"/>
                <a:chExt cx="714375" cy="714375"/>
              </a:xfrm>
            </p:grpSpPr>
            <p:sp>
              <p:nvSpPr>
                <p:cNvPr id="202" name="Freeform: Shape 201">
                  <a:extLst>
                    <a:ext uri="{FF2B5EF4-FFF2-40B4-BE49-F238E27FC236}">
                      <a16:creationId xmlns:a16="http://schemas.microsoft.com/office/drawing/2014/main" id="{C08158A2-744F-4EEE-B639-E01A604EC155}"/>
                    </a:ext>
                  </a:extLst>
                </p:cNvPr>
                <p:cNvSpPr/>
                <p:nvPr/>
              </p:nvSpPr>
              <p:spPr>
                <a:xfrm>
                  <a:off x="5184207" y="2610848"/>
                  <a:ext cx="161925" cy="161925"/>
                </a:xfrm>
                <a:custGeom>
                  <a:avLst/>
                  <a:gdLst>
                    <a:gd name="connsiteX0" fmla="*/ 84051 w 161925"/>
                    <a:gd name="connsiteY0" fmla="*/ 7144 h 161925"/>
                    <a:gd name="connsiteX1" fmla="*/ 7144 w 161925"/>
                    <a:gd name="connsiteY1" fmla="*/ 84051 h 161925"/>
                    <a:gd name="connsiteX2" fmla="*/ 84051 w 161925"/>
                    <a:gd name="connsiteY2" fmla="*/ 160958 h 161925"/>
                    <a:gd name="connsiteX3" fmla="*/ 160958 w 161925"/>
                    <a:gd name="connsiteY3" fmla="*/ 84051 h 161925"/>
                    <a:gd name="connsiteX4" fmla="*/ 84051 w 161925"/>
                    <a:gd name="connsiteY4" fmla="*/ 7144 h 161925"/>
                    <a:gd name="connsiteX5" fmla="*/ 84051 w 161925"/>
                    <a:gd name="connsiteY5" fmla="*/ 116310 h 161925"/>
                    <a:gd name="connsiteX6" fmla="*/ 51792 w 161925"/>
                    <a:gd name="connsiteY6" fmla="*/ 84051 h 161925"/>
                    <a:gd name="connsiteX7" fmla="*/ 84051 w 161925"/>
                    <a:gd name="connsiteY7" fmla="*/ 51792 h 161925"/>
                    <a:gd name="connsiteX8" fmla="*/ 116310 w 161925"/>
                    <a:gd name="connsiteY8" fmla="*/ 84051 h 161925"/>
                    <a:gd name="connsiteX9" fmla="*/ 84051 w 161925"/>
                    <a:gd name="connsiteY9" fmla="*/ 11631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051" y="7144"/>
                      </a:moveTo>
                      <a:cubicBezTo>
                        <a:pt x="41635" y="7144"/>
                        <a:pt x="7144" y="41635"/>
                        <a:pt x="7144" y="84051"/>
                      </a:cubicBezTo>
                      <a:cubicBezTo>
                        <a:pt x="7144" y="126430"/>
                        <a:pt x="41635" y="160958"/>
                        <a:pt x="84051" y="160958"/>
                      </a:cubicBezTo>
                      <a:cubicBezTo>
                        <a:pt x="126430" y="160958"/>
                        <a:pt x="160958" y="126467"/>
                        <a:pt x="160958" y="84051"/>
                      </a:cubicBezTo>
                      <a:cubicBezTo>
                        <a:pt x="160958" y="41635"/>
                        <a:pt x="126430" y="7144"/>
                        <a:pt x="84051" y="7144"/>
                      </a:cubicBezTo>
                      <a:close/>
                      <a:moveTo>
                        <a:pt x="84051" y="116310"/>
                      </a:moveTo>
                      <a:cubicBezTo>
                        <a:pt x="66266" y="116310"/>
                        <a:pt x="51792" y="101836"/>
                        <a:pt x="51792" y="84051"/>
                      </a:cubicBezTo>
                      <a:cubicBezTo>
                        <a:pt x="51792" y="66266"/>
                        <a:pt x="66266" y="51792"/>
                        <a:pt x="84051" y="51792"/>
                      </a:cubicBezTo>
                      <a:cubicBezTo>
                        <a:pt x="101836" y="51792"/>
                        <a:pt x="116310" y="66266"/>
                        <a:pt x="116310" y="84051"/>
                      </a:cubicBezTo>
                      <a:cubicBezTo>
                        <a:pt x="116310" y="101836"/>
                        <a:pt x="101836" y="116310"/>
                        <a:pt x="84051" y="116310"/>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03" name="Freeform: Shape 202">
                  <a:extLst>
                    <a:ext uri="{FF2B5EF4-FFF2-40B4-BE49-F238E27FC236}">
                      <a16:creationId xmlns:a16="http://schemas.microsoft.com/office/drawing/2014/main" id="{0DFF99AB-2D44-4679-9E75-99E08020D413}"/>
                    </a:ext>
                  </a:extLst>
                </p:cNvPr>
                <p:cNvSpPr/>
                <p:nvPr/>
              </p:nvSpPr>
              <p:spPr>
                <a:xfrm>
                  <a:off x="5090147" y="2516788"/>
                  <a:ext cx="352425" cy="333375"/>
                </a:xfrm>
                <a:custGeom>
                  <a:avLst/>
                  <a:gdLst>
                    <a:gd name="connsiteX0" fmla="*/ 266998 w 352425"/>
                    <a:gd name="connsiteY0" fmla="*/ 324185 h 333375"/>
                    <a:gd name="connsiteX1" fmla="*/ 349077 w 352425"/>
                    <a:gd name="connsiteY1" fmla="*/ 178110 h 333375"/>
                    <a:gd name="connsiteX2" fmla="*/ 177998 w 352425"/>
                    <a:gd name="connsiteY2" fmla="*/ 7144 h 333375"/>
                    <a:gd name="connsiteX3" fmla="*/ 174873 w 352425"/>
                    <a:gd name="connsiteY3" fmla="*/ 7181 h 333375"/>
                    <a:gd name="connsiteX4" fmla="*/ 7144 w 352425"/>
                    <a:gd name="connsiteY4" fmla="*/ 178110 h 333375"/>
                    <a:gd name="connsiteX5" fmla="*/ 89223 w 352425"/>
                    <a:gd name="connsiteY5" fmla="*/ 324185 h 333375"/>
                    <a:gd name="connsiteX6" fmla="*/ 96962 w 352425"/>
                    <a:gd name="connsiteY6" fmla="*/ 326381 h 333375"/>
                    <a:gd name="connsiteX7" fmla="*/ 109687 w 352425"/>
                    <a:gd name="connsiteY7" fmla="*/ 319237 h 333375"/>
                    <a:gd name="connsiteX8" fmla="*/ 104738 w 352425"/>
                    <a:gd name="connsiteY8" fmla="*/ 298773 h 333375"/>
                    <a:gd name="connsiteX9" fmla="*/ 36909 w 352425"/>
                    <a:gd name="connsiteY9" fmla="*/ 178110 h 333375"/>
                    <a:gd name="connsiteX10" fmla="*/ 175022 w 352425"/>
                    <a:gd name="connsiteY10" fmla="*/ 36947 h 333375"/>
                    <a:gd name="connsiteX11" fmla="*/ 178148 w 352425"/>
                    <a:gd name="connsiteY11" fmla="*/ 36909 h 333375"/>
                    <a:gd name="connsiteX12" fmla="*/ 319349 w 352425"/>
                    <a:gd name="connsiteY12" fmla="*/ 178110 h 333375"/>
                    <a:gd name="connsiteX13" fmla="*/ 251520 w 352425"/>
                    <a:gd name="connsiteY13" fmla="*/ 298773 h 333375"/>
                    <a:gd name="connsiteX14" fmla="*/ 246572 w 352425"/>
                    <a:gd name="connsiteY14" fmla="*/ 319237 h 333375"/>
                    <a:gd name="connsiteX15" fmla="*/ 266998 w 352425"/>
                    <a:gd name="connsiteY15" fmla="*/ 32418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425" h="333375">
                      <a:moveTo>
                        <a:pt x="266998" y="324185"/>
                      </a:moveTo>
                      <a:cubicBezTo>
                        <a:pt x="318418" y="292857"/>
                        <a:pt x="349077" y="238275"/>
                        <a:pt x="349077" y="178110"/>
                      </a:cubicBezTo>
                      <a:cubicBezTo>
                        <a:pt x="349077" y="83865"/>
                        <a:pt x="272393" y="7144"/>
                        <a:pt x="177998" y="7144"/>
                      </a:cubicBezTo>
                      <a:lnTo>
                        <a:pt x="174873" y="7181"/>
                      </a:lnTo>
                      <a:cubicBezTo>
                        <a:pt x="80814" y="7181"/>
                        <a:pt x="7144" y="82265"/>
                        <a:pt x="7144" y="178110"/>
                      </a:cubicBezTo>
                      <a:cubicBezTo>
                        <a:pt x="7144" y="238275"/>
                        <a:pt x="37840" y="292857"/>
                        <a:pt x="89223" y="324185"/>
                      </a:cubicBezTo>
                      <a:cubicBezTo>
                        <a:pt x="91678" y="325673"/>
                        <a:pt x="94320" y="326381"/>
                        <a:pt x="96962" y="326381"/>
                      </a:cubicBezTo>
                      <a:cubicBezTo>
                        <a:pt x="101985" y="326381"/>
                        <a:pt x="106896" y="323813"/>
                        <a:pt x="109687" y="319237"/>
                      </a:cubicBezTo>
                      <a:cubicBezTo>
                        <a:pt x="113966" y="312205"/>
                        <a:pt x="111770" y="303051"/>
                        <a:pt x="104738" y="298773"/>
                      </a:cubicBezTo>
                      <a:cubicBezTo>
                        <a:pt x="62285" y="272877"/>
                        <a:pt x="36909" y="227782"/>
                        <a:pt x="36909" y="178110"/>
                      </a:cubicBezTo>
                      <a:cubicBezTo>
                        <a:pt x="36909" y="98971"/>
                        <a:pt x="97520" y="36947"/>
                        <a:pt x="175022" y="36947"/>
                      </a:cubicBezTo>
                      <a:lnTo>
                        <a:pt x="178148" y="36909"/>
                      </a:lnTo>
                      <a:cubicBezTo>
                        <a:pt x="255984" y="36909"/>
                        <a:pt x="319349" y="100236"/>
                        <a:pt x="319349" y="178110"/>
                      </a:cubicBezTo>
                      <a:cubicBezTo>
                        <a:pt x="319349" y="227782"/>
                        <a:pt x="294010" y="272877"/>
                        <a:pt x="251520" y="298773"/>
                      </a:cubicBezTo>
                      <a:cubicBezTo>
                        <a:pt x="244488" y="303051"/>
                        <a:pt x="242292" y="312205"/>
                        <a:pt x="246572" y="319237"/>
                      </a:cubicBezTo>
                      <a:cubicBezTo>
                        <a:pt x="250813" y="326231"/>
                        <a:pt x="259966" y="328464"/>
                        <a:pt x="266998" y="324185"/>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04" name="Freeform: Shape 203">
                  <a:extLst>
                    <a:ext uri="{FF2B5EF4-FFF2-40B4-BE49-F238E27FC236}">
                      <a16:creationId xmlns:a16="http://schemas.microsoft.com/office/drawing/2014/main" id="{65F2D077-CA22-4768-AC3E-9B3E85D3D4A3}"/>
                    </a:ext>
                  </a:extLst>
                </p:cNvPr>
                <p:cNvSpPr/>
                <p:nvPr/>
              </p:nvSpPr>
              <p:spPr>
                <a:xfrm>
                  <a:off x="4994340" y="2424813"/>
                  <a:ext cx="542925" cy="495300"/>
                </a:xfrm>
                <a:custGeom>
                  <a:avLst/>
                  <a:gdLst>
                    <a:gd name="connsiteX0" fmla="*/ 277751 w 542925"/>
                    <a:gd name="connsiteY0" fmla="*/ 7144 h 495300"/>
                    <a:gd name="connsiteX1" fmla="*/ 270086 w 542925"/>
                    <a:gd name="connsiteY1" fmla="*/ 7144 h 495300"/>
                    <a:gd name="connsiteX2" fmla="*/ 7144 w 542925"/>
                    <a:gd name="connsiteY2" fmla="*/ 270085 h 495300"/>
                    <a:gd name="connsiteX3" fmla="*/ 131341 w 542925"/>
                    <a:gd name="connsiteY3" fmla="*/ 493477 h 495300"/>
                    <a:gd name="connsiteX4" fmla="*/ 139191 w 542925"/>
                    <a:gd name="connsiteY4" fmla="*/ 495709 h 495300"/>
                    <a:gd name="connsiteX5" fmla="*/ 151842 w 542925"/>
                    <a:gd name="connsiteY5" fmla="*/ 488677 h 495300"/>
                    <a:gd name="connsiteX6" fmla="*/ 147080 w 542925"/>
                    <a:gd name="connsiteY6" fmla="*/ 468176 h 495300"/>
                    <a:gd name="connsiteX7" fmla="*/ 36872 w 542925"/>
                    <a:gd name="connsiteY7" fmla="*/ 270085 h 495300"/>
                    <a:gd name="connsiteX8" fmla="*/ 270049 w 542925"/>
                    <a:gd name="connsiteY8" fmla="*/ 36909 h 495300"/>
                    <a:gd name="connsiteX9" fmla="*/ 277751 w 542925"/>
                    <a:gd name="connsiteY9" fmla="*/ 36909 h 495300"/>
                    <a:gd name="connsiteX10" fmla="*/ 510890 w 542925"/>
                    <a:gd name="connsiteY10" fmla="*/ 270085 h 495300"/>
                    <a:gd name="connsiteX11" fmla="*/ 400720 w 542925"/>
                    <a:gd name="connsiteY11" fmla="*/ 468176 h 495300"/>
                    <a:gd name="connsiteX12" fmla="*/ 395958 w 542925"/>
                    <a:gd name="connsiteY12" fmla="*/ 488677 h 495300"/>
                    <a:gd name="connsiteX13" fmla="*/ 416458 w 542925"/>
                    <a:gd name="connsiteY13" fmla="*/ 493477 h 495300"/>
                    <a:gd name="connsiteX14" fmla="*/ 540693 w 542925"/>
                    <a:gd name="connsiteY14" fmla="*/ 270085 h 495300"/>
                    <a:gd name="connsiteX15" fmla="*/ 277751 w 542925"/>
                    <a:gd name="connsiteY15"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925" h="495300">
                      <a:moveTo>
                        <a:pt x="277751" y="7144"/>
                      </a:moveTo>
                      <a:lnTo>
                        <a:pt x="270086" y="7144"/>
                      </a:lnTo>
                      <a:cubicBezTo>
                        <a:pt x="125090" y="7144"/>
                        <a:pt x="7144" y="125090"/>
                        <a:pt x="7144" y="270085"/>
                      </a:cubicBezTo>
                      <a:cubicBezTo>
                        <a:pt x="7144" y="361578"/>
                        <a:pt x="53578" y="445107"/>
                        <a:pt x="131341" y="493477"/>
                      </a:cubicBezTo>
                      <a:cubicBezTo>
                        <a:pt x="133796" y="495002"/>
                        <a:pt x="136513" y="495709"/>
                        <a:pt x="139191" y="495709"/>
                      </a:cubicBezTo>
                      <a:cubicBezTo>
                        <a:pt x="144178" y="495709"/>
                        <a:pt x="149014" y="493216"/>
                        <a:pt x="151842" y="488677"/>
                      </a:cubicBezTo>
                      <a:cubicBezTo>
                        <a:pt x="156195" y="481719"/>
                        <a:pt x="154037" y="472530"/>
                        <a:pt x="147080" y="468176"/>
                      </a:cubicBezTo>
                      <a:cubicBezTo>
                        <a:pt x="78098" y="425276"/>
                        <a:pt x="36909" y="351235"/>
                        <a:pt x="36872" y="270085"/>
                      </a:cubicBezTo>
                      <a:cubicBezTo>
                        <a:pt x="36872" y="141498"/>
                        <a:pt x="141498" y="36909"/>
                        <a:pt x="270049" y="36909"/>
                      </a:cubicBezTo>
                      <a:lnTo>
                        <a:pt x="277751" y="36909"/>
                      </a:lnTo>
                      <a:cubicBezTo>
                        <a:pt x="406301" y="36909"/>
                        <a:pt x="510890" y="141498"/>
                        <a:pt x="510890" y="270085"/>
                      </a:cubicBezTo>
                      <a:cubicBezTo>
                        <a:pt x="510890" y="351235"/>
                        <a:pt x="469701" y="425276"/>
                        <a:pt x="400720" y="468176"/>
                      </a:cubicBezTo>
                      <a:cubicBezTo>
                        <a:pt x="393762" y="472530"/>
                        <a:pt x="391604" y="481719"/>
                        <a:pt x="395958" y="488677"/>
                      </a:cubicBezTo>
                      <a:cubicBezTo>
                        <a:pt x="400311" y="495672"/>
                        <a:pt x="409463" y="497756"/>
                        <a:pt x="416458" y="493477"/>
                      </a:cubicBezTo>
                      <a:cubicBezTo>
                        <a:pt x="494221" y="445107"/>
                        <a:pt x="540656" y="361578"/>
                        <a:pt x="540693" y="270085"/>
                      </a:cubicBezTo>
                      <a:cubicBezTo>
                        <a:pt x="540693" y="125127"/>
                        <a:pt x="422710" y="7144"/>
                        <a:pt x="277751" y="714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05" name="Freeform: Shape 204">
                  <a:extLst>
                    <a:ext uri="{FF2B5EF4-FFF2-40B4-BE49-F238E27FC236}">
                      <a16:creationId xmlns:a16="http://schemas.microsoft.com/office/drawing/2014/main" id="{4B1230CC-E937-4EF2-B847-0F4DBD76C964}"/>
                    </a:ext>
                  </a:extLst>
                </p:cNvPr>
                <p:cNvSpPr/>
                <p:nvPr/>
              </p:nvSpPr>
              <p:spPr>
                <a:xfrm>
                  <a:off x="5160674" y="2802018"/>
                  <a:ext cx="209550" cy="228600"/>
                </a:xfrm>
                <a:custGeom>
                  <a:avLst/>
                  <a:gdLst>
                    <a:gd name="connsiteX0" fmla="*/ 123807 w 209550"/>
                    <a:gd name="connsiteY0" fmla="*/ 20836 h 228600"/>
                    <a:gd name="connsiteX1" fmla="*/ 93967 w 209550"/>
                    <a:gd name="connsiteY1" fmla="*/ 20687 h 228600"/>
                    <a:gd name="connsiteX2" fmla="*/ 9841 w 209550"/>
                    <a:gd name="connsiteY2" fmla="*/ 189309 h 228600"/>
                    <a:gd name="connsiteX3" fmla="*/ 35402 w 209550"/>
                    <a:gd name="connsiteY3" fmla="*/ 222275 h 228600"/>
                    <a:gd name="connsiteX4" fmla="*/ 68405 w 209550"/>
                    <a:gd name="connsiteY4" fmla="*/ 222275 h 228600"/>
                    <a:gd name="connsiteX5" fmla="*/ 149702 w 209550"/>
                    <a:gd name="connsiteY5" fmla="*/ 222275 h 228600"/>
                    <a:gd name="connsiteX6" fmla="*/ 179542 w 209550"/>
                    <a:gd name="connsiteY6" fmla="*/ 222275 h 228600"/>
                    <a:gd name="connsiteX7" fmla="*/ 205439 w 209550"/>
                    <a:gd name="connsiteY7" fmla="*/ 1891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28600">
                      <a:moveTo>
                        <a:pt x="123807" y="20836"/>
                      </a:moveTo>
                      <a:cubicBezTo>
                        <a:pt x="115695" y="2642"/>
                        <a:pt x="102264" y="2568"/>
                        <a:pt x="93967" y="20687"/>
                      </a:cubicBezTo>
                      <a:lnTo>
                        <a:pt x="9841" y="189309"/>
                      </a:lnTo>
                      <a:cubicBezTo>
                        <a:pt x="1544" y="207467"/>
                        <a:pt x="13041" y="222275"/>
                        <a:pt x="35402" y="222275"/>
                      </a:cubicBezTo>
                      <a:lnTo>
                        <a:pt x="68405" y="222275"/>
                      </a:lnTo>
                      <a:cubicBezTo>
                        <a:pt x="90766" y="222275"/>
                        <a:pt x="127341" y="222275"/>
                        <a:pt x="149702" y="222275"/>
                      </a:cubicBezTo>
                      <a:lnTo>
                        <a:pt x="179542" y="222275"/>
                      </a:lnTo>
                      <a:cubicBezTo>
                        <a:pt x="201867" y="222275"/>
                        <a:pt x="213550" y="207392"/>
                        <a:pt x="205439" y="189198"/>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grpSp>
          <p:nvGrpSpPr>
            <p:cNvPr id="206" name="Group 205">
              <a:extLst>
                <a:ext uri="{FF2B5EF4-FFF2-40B4-BE49-F238E27FC236}">
                  <a16:creationId xmlns:a16="http://schemas.microsoft.com/office/drawing/2014/main" id="{3DAEADA7-2D12-460F-9DB6-AEE465EB39A7}"/>
                </a:ext>
              </a:extLst>
            </p:cNvPr>
            <p:cNvGrpSpPr/>
            <p:nvPr/>
          </p:nvGrpSpPr>
          <p:grpSpPr>
            <a:xfrm>
              <a:off x="4706934" y="1392525"/>
              <a:ext cx="171780" cy="111038"/>
              <a:chOff x="11087100" y="5459563"/>
              <a:chExt cx="308610" cy="199486"/>
            </a:xfrm>
          </p:grpSpPr>
          <p:sp>
            <p:nvSpPr>
              <p:cNvPr id="207" name="Freeform: Shape 206">
                <a:extLst>
                  <a:ext uri="{FF2B5EF4-FFF2-40B4-BE49-F238E27FC236}">
                    <a16:creationId xmlns:a16="http://schemas.microsoft.com/office/drawing/2014/main" id="{005005C8-60B9-4580-9022-84B2547CE7ED}"/>
                  </a:ext>
                </a:extLst>
              </p:cNvPr>
              <p:cNvSpPr/>
              <p:nvPr/>
            </p:nvSpPr>
            <p:spPr>
              <a:xfrm>
                <a:off x="11087100" y="5459563"/>
                <a:ext cx="208508" cy="199486"/>
              </a:xfrm>
              <a:custGeom>
                <a:avLst/>
                <a:gdLst>
                  <a:gd name="connsiteX0" fmla="*/ 108276 w 208508"/>
                  <a:gd name="connsiteY0" fmla="*/ 0 h 199486"/>
                  <a:gd name="connsiteX1" fmla="*/ 120602 w 208508"/>
                  <a:gd name="connsiteY1" fmla="*/ 9619 h 199486"/>
                  <a:gd name="connsiteX2" fmla="*/ 140267 w 208508"/>
                  <a:gd name="connsiteY2" fmla="*/ 92749 h 199486"/>
                  <a:gd name="connsiteX3" fmla="*/ 154595 w 208508"/>
                  <a:gd name="connsiteY3" fmla="*/ 87753 h 199486"/>
                  <a:gd name="connsiteX4" fmla="*/ 158701 w 208508"/>
                  <a:gd name="connsiteY4" fmla="*/ 87053 h 199486"/>
                  <a:gd name="connsiteX5" fmla="*/ 196016 w 208508"/>
                  <a:gd name="connsiteY5" fmla="*/ 87053 h 199486"/>
                  <a:gd name="connsiteX6" fmla="*/ 208508 w 208508"/>
                  <a:gd name="connsiteY6" fmla="*/ 99545 h 199486"/>
                  <a:gd name="connsiteX7" fmla="*/ 196016 w 208508"/>
                  <a:gd name="connsiteY7" fmla="*/ 112036 h 199486"/>
                  <a:gd name="connsiteX8" fmla="*/ 160840 w 208508"/>
                  <a:gd name="connsiteY8" fmla="*/ 112036 h 199486"/>
                  <a:gd name="connsiteX9" fmla="*/ 135405 w 208508"/>
                  <a:gd name="connsiteY9" fmla="*/ 120893 h 199486"/>
                  <a:gd name="connsiteX10" fmla="*/ 125287 w 208508"/>
                  <a:gd name="connsiteY10" fmla="*/ 120068 h 199486"/>
                  <a:gd name="connsiteX11" fmla="*/ 119141 w 208508"/>
                  <a:gd name="connsiteY11" fmla="*/ 111999 h 199486"/>
                  <a:gd name="connsiteX12" fmla="*/ 109235 w 208508"/>
                  <a:gd name="connsiteY12" fmla="*/ 70165 h 199486"/>
                  <a:gd name="connsiteX13" fmla="*/ 85617 w 208508"/>
                  <a:gd name="connsiteY13" fmla="*/ 186797 h 199486"/>
                  <a:gd name="connsiteX14" fmla="*/ 73772 w 208508"/>
                  <a:gd name="connsiteY14" fmla="*/ 199486 h 199486"/>
                  <a:gd name="connsiteX15" fmla="*/ 73401 w 208508"/>
                  <a:gd name="connsiteY15" fmla="*/ 199464 h 199486"/>
                  <a:gd name="connsiteX16" fmla="*/ 61368 w 208508"/>
                  <a:gd name="connsiteY16" fmla="*/ 187534 h 199486"/>
                  <a:gd name="connsiteX17" fmla="*/ 39521 w 208508"/>
                  <a:gd name="connsiteY17" fmla="*/ 106118 h 199486"/>
                  <a:gd name="connsiteX18" fmla="*/ 19097 w 208508"/>
                  <a:gd name="connsiteY18" fmla="*/ 146400 h 199486"/>
                  <a:gd name="connsiteX19" fmla="*/ 10016 w 208508"/>
                  <a:gd name="connsiteY19" fmla="*/ 152799 h 199486"/>
                  <a:gd name="connsiteX20" fmla="*/ 0 w 208508"/>
                  <a:gd name="connsiteY20" fmla="*/ 149520 h 199486"/>
                  <a:gd name="connsiteX21" fmla="*/ 0 w 208508"/>
                  <a:gd name="connsiteY21" fmla="*/ 115061 h 199486"/>
                  <a:gd name="connsiteX22" fmla="*/ 4360 w 208508"/>
                  <a:gd name="connsiteY22" fmla="*/ 119294 h 199486"/>
                  <a:gd name="connsiteX23" fmla="*/ 31767 w 208508"/>
                  <a:gd name="connsiteY23" fmla="*/ 64306 h 199486"/>
                  <a:gd name="connsiteX24" fmla="*/ 44171 w 208508"/>
                  <a:gd name="connsiteY24" fmla="*/ 57448 h 199486"/>
                  <a:gd name="connsiteX25" fmla="*/ 55001 w 208508"/>
                  <a:gd name="connsiteY25" fmla="*/ 66580 h 199486"/>
                  <a:gd name="connsiteX26" fmla="*/ 71751 w 208508"/>
                  <a:gd name="connsiteY26" fmla="*/ 128000 h 199486"/>
                  <a:gd name="connsiteX27" fmla="*/ 96222 w 208508"/>
                  <a:gd name="connsiteY27" fmla="*/ 9956 h 199486"/>
                  <a:gd name="connsiteX28" fmla="*/ 108276 w 208508"/>
                  <a:gd name="connsiteY28" fmla="*/ 0 h 19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8508" h="199486">
                    <a:moveTo>
                      <a:pt x="108276" y="0"/>
                    </a:moveTo>
                    <a:cubicBezTo>
                      <a:pt x="114357" y="50"/>
                      <a:pt x="119244" y="3910"/>
                      <a:pt x="120602" y="9619"/>
                    </a:cubicBezTo>
                    <a:lnTo>
                      <a:pt x="140267" y="92749"/>
                    </a:lnTo>
                    <a:lnTo>
                      <a:pt x="154595" y="87753"/>
                    </a:lnTo>
                    <a:cubicBezTo>
                      <a:pt x="155894" y="87290"/>
                      <a:pt x="157302" y="87053"/>
                      <a:pt x="158701" y="87053"/>
                    </a:cubicBezTo>
                    <a:lnTo>
                      <a:pt x="196016" y="87053"/>
                    </a:lnTo>
                    <a:cubicBezTo>
                      <a:pt x="202899" y="87053"/>
                      <a:pt x="208508" y="92637"/>
                      <a:pt x="208508" y="99545"/>
                    </a:cubicBezTo>
                    <a:cubicBezTo>
                      <a:pt x="208508" y="106452"/>
                      <a:pt x="202899" y="112036"/>
                      <a:pt x="196016" y="112036"/>
                    </a:cubicBezTo>
                    <a:lnTo>
                      <a:pt x="160840" y="112036"/>
                    </a:lnTo>
                    <a:lnTo>
                      <a:pt x="135405" y="120893"/>
                    </a:lnTo>
                    <a:cubicBezTo>
                      <a:pt x="132044" y="122070"/>
                      <a:pt x="128385" y="121742"/>
                      <a:pt x="125287" y="120068"/>
                    </a:cubicBezTo>
                    <a:cubicBezTo>
                      <a:pt x="122189" y="118357"/>
                      <a:pt x="119944" y="115434"/>
                      <a:pt x="119141" y="111999"/>
                    </a:cubicBezTo>
                    <a:lnTo>
                      <a:pt x="109235" y="70165"/>
                    </a:lnTo>
                    <a:lnTo>
                      <a:pt x="85617" y="186797"/>
                    </a:lnTo>
                    <a:cubicBezTo>
                      <a:pt x="84440" y="192456"/>
                      <a:pt x="79546" y="199486"/>
                      <a:pt x="73772" y="199486"/>
                    </a:cubicBezTo>
                    <a:cubicBezTo>
                      <a:pt x="73663" y="199464"/>
                      <a:pt x="73535" y="199464"/>
                      <a:pt x="73401" y="199464"/>
                    </a:cubicBezTo>
                    <a:cubicBezTo>
                      <a:pt x="67789" y="199464"/>
                      <a:pt x="62842" y="192968"/>
                      <a:pt x="61368" y="187534"/>
                    </a:cubicBezTo>
                    <a:lnTo>
                      <a:pt x="39521" y="106118"/>
                    </a:lnTo>
                    <a:lnTo>
                      <a:pt x="19097" y="146400"/>
                    </a:lnTo>
                    <a:cubicBezTo>
                      <a:pt x="17311" y="149963"/>
                      <a:pt x="13938" y="152109"/>
                      <a:pt x="10016" y="152799"/>
                    </a:cubicBezTo>
                    <a:lnTo>
                      <a:pt x="0" y="149520"/>
                    </a:lnTo>
                    <a:lnTo>
                      <a:pt x="0" y="115061"/>
                    </a:lnTo>
                    <a:lnTo>
                      <a:pt x="4360" y="119294"/>
                    </a:lnTo>
                    <a:lnTo>
                      <a:pt x="31767" y="64306"/>
                    </a:lnTo>
                    <a:cubicBezTo>
                      <a:pt x="34090" y="59685"/>
                      <a:pt x="38987" y="56874"/>
                      <a:pt x="44171" y="57448"/>
                    </a:cubicBezTo>
                    <a:cubicBezTo>
                      <a:pt x="49330" y="57948"/>
                      <a:pt x="53627" y="61583"/>
                      <a:pt x="55001" y="66580"/>
                    </a:cubicBezTo>
                    <a:lnTo>
                      <a:pt x="71751" y="128000"/>
                    </a:lnTo>
                    <a:lnTo>
                      <a:pt x="96222" y="9956"/>
                    </a:lnTo>
                    <a:cubicBezTo>
                      <a:pt x="97409" y="4222"/>
                      <a:pt x="102415" y="88"/>
                      <a:pt x="108276" y="0"/>
                    </a:cubicBezTo>
                    <a:close/>
                  </a:path>
                </a:pathLst>
              </a:custGeom>
              <a:solidFill>
                <a:srgbClr val="000000"/>
              </a:solidFill>
              <a:ln w="6747" cap="flat">
                <a:solidFill>
                  <a:schemeClr val="bg1"/>
                </a:solidFill>
                <a:prstDash val="solid"/>
                <a:miter/>
              </a:ln>
            </p:spPr>
            <p:txBody>
              <a:bodyPr rtlCol="0" anchor="ctr"/>
              <a:lstStyle/>
              <a:p>
                <a:endParaRPr lang="en-US">
                  <a:solidFill>
                    <a:srgbClr val="797979"/>
                  </a:solidFill>
                </a:endParaRPr>
              </a:p>
            </p:txBody>
          </p:sp>
          <p:sp>
            <p:nvSpPr>
              <p:cNvPr id="208" name="Freeform: Shape 207">
                <a:extLst>
                  <a:ext uri="{FF2B5EF4-FFF2-40B4-BE49-F238E27FC236}">
                    <a16:creationId xmlns:a16="http://schemas.microsoft.com/office/drawing/2014/main" id="{6E784812-91E3-41F8-90A0-FA55B94C645D}"/>
                  </a:ext>
                </a:extLst>
              </p:cNvPr>
              <p:cNvSpPr/>
              <p:nvPr/>
            </p:nvSpPr>
            <p:spPr>
              <a:xfrm rot="5400000">
                <a:off x="11256591" y="5499556"/>
                <a:ext cx="158086" cy="120153"/>
              </a:xfrm>
              <a:custGeom>
                <a:avLst/>
                <a:gdLst>
                  <a:gd name="connsiteX0" fmla="*/ 139137 w 346054"/>
                  <a:gd name="connsiteY0" fmla="*/ 230142 h 263019"/>
                  <a:gd name="connsiteX1" fmla="*/ 172015 w 346054"/>
                  <a:gd name="connsiteY1" fmla="*/ 197264 h 263019"/>
                  <a:gd name="connsiteX2" fmla="*/ 204892 w 346054"/>
                  <a:gd name="connsiteY2" fmla="*/ 230142 h 263019"/>
                  <a:gd name="connsiteX3" fmla="*/ 172015 w 346054"/>
                  <a:gd name="connsiteY3" fmla="*/ 263019 h 263019"/>
                  <a:gd name="connsiteX4" fmla="*/ 139137 w 346054"/>
                  <a:gd name="connsiteY4" fmla="*/ 230142 h 263019"/>
                  <a:gd name="connsiteX5" fmla="*/ 72118 w 346054"/>
                  <a:gd name="connsiteY5" fmla="*/ 146841 h 263019"/>
                  <a:gd name="connsiteX6" fmla="*/ 78441 w 346054"/>
                  <a:gd name="connsiteY6" fmla="*/ 134039 h 263019"/>
                  <a:gd name="connsiteX7" fmla="*/ 172015 w 346054"/>
                  <a:gd name="connsiteY7" fmla="*/ 98632 h 263019"/>
                  <a:gd name="connsiteX8" fmla="*/ 265589 w 346054"/>
                  <a:gd name="connsiteY8" fmla="*/ 134039 h 263019"/>
                  <a:gd name="connsiteX9" fmla="*/ 266853 w 346054"/>
                  <a:gd name="connsiteY9" fmla="*/ 160593 h 263019"/>
                  <a:gd name="connsiteX10" fmla="*/ 252944 w 346054"/>
                  <a:gd name="connsiteY10" fmla="*/ 166916 h 263019"/>
                  <a:gd name="connsiteX11" fmla="*/ 240299 w 346054"/>
                  <a:gd name="connsiteY11" fmla="*/ 161858 h 263019"/>
                  <a:gd name="connsiteX12" fmla="*/ 172015 w 346054"/>
                  <a:gd name="connsiteY12" fmla="*/ 136568 h 263019"/>
                  <a:gd name="connsiteX13" fmla="*/ 103731 w 346054"/>
                  <a:gd name="connsiteY13" fmla="*/ 161858 h 263019"/>
                  <a:gd name="connsiteX14" fmla="*/ 77175 w 346054"/>
                  <a:gd name="connsiteY14" fmla="*/ 160593 h 263019"/>
                  <a:gd name="connsiteX15" fmla="*/ 72118 w 346054"/>
                  <a:gd name="connsiteY15" fmla="*/ 146841 h 263019"/>
                  <a:gd name="connsiteX16" fmla="*/ 40 w 346054"/>
                  <a:gd name="connsiteY16" fmla="*/ 74764 h 263019"/>
                  <a:gd name="connsiteX17" fmla="*/ 6362 w 346054"/>
                  <a:gd name="connsiteY17" fmla="*/ 61960 h 263019"/>
                  <a:gd name="connsiteX18" fmla="*/ 172015 w 346054"/>
                  <a:gd name="connsiteY18" fmla="*/ 0 h 263019"/>
                  <a:gd name="connsiteX19" fmla="*/ 340195 w 346054"/>
                  <a:gd name="connsiteY19" fmla="*/ 61960 h 263019"/>
                  <a:gd name="connsiteX20" fmla="*/ 341460 w 346054"/>
                  <a:gd name="connsiteY20" fmla="*/ 88516 h 263019"/>
                  <a:gd name="connsiteX21" fmla="*/ 327550 w 346054"/>
                  <a:gd name="connsiteY21" fmla="*/ 94838 h 263019"/>
                  <a:gd name="connsiteX22" fmla="*/ 314905 w 346054"/>
                  <a:gd name="connsiteY22" fmla="*/ 89780 h 263019"/>
                  <a:gd name="connsiteX23" fmla="*/ 173279 w 346054"/>
                  <a:gd name="connsiteY23" fmla="*/ 36670 h 263019"/>
                  <a:gd name="connsiteX24" fmla="*/ 31653 w 346054"/>
                  <a:gd name="connsiteY24" fmla="*/ 89780 h 263019"/>
                  <a:gd name="connsiteX25" fmla="*/ 5099 w 346054"/>
                  <a:gd name="connsiteY25" fmla="*/ 88516 h 263019"/>
                  <a:gd name="connsiteX26" fmla="*/ 40 w 346054"/>
                  <a:gd name="connsiteY26" fmla="*/ 74764 h 26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6054" h="263019">
                    <a:moveTo>
                      <a:pt x="139137" y="230142"/>
                    </a:moveTo>
                    <a:cubicBezTo>
                      <a:pt x="139137" y="211985"/>
                      <a:pt x="153858" y="197264"/>
                      <a:pt x="172015" y="197264"/>
                    </a:cubicBezTo>
                    <a:cubicBezTo>
                      <a:pt x="190172" y="197264"/>
                      <a:pt x="204892" y="211985"/>
                      <a:pt x="204892" y="230142"/>
                    </a:cubicBezTo>
                    <a:cubicBezTo>
                      <a:pt x="204892" y="248299"/>
                      <a:pt x="190172" y="263019"/>
                      <a:pt x="172015" y="263019"/>
                    </a:cubicBezTo>
                    <a:cubicBezTo>
                      <a:pt x="153858" y="263019"/>
                      <a:pt x="139137" y="248299"/>
                      <a:pt x="139137" y="230142"/>
                    </a:cubicBezTo>
                    <a:close/>
                    <a:moveTo>
                      <a:pt x="72118" y="146841"/>
                    </a:moveTo>
                    <a:cubicBezTo>
                      <a:pt x="72434" y="141941"/>
                      <a:pt x="74647" y="137199"/>
                      <a:pt x="78441" y="134039"/>
                    </a:cubicBezTo>
                    <a:cubicBezTo>
                      <a:pt x="104995" y="111277"/>
                      <a:pt x="137872" y="98632"/>
                      <a:pt x="172015" y="98632"/>
                    </a:cubicBezTo>
                    <a:cubicBezTo>
                      <a:pt x="207421" y="98632"/>
                      <a:pt x="240299" y="110012"/>
                      <a:pt x="265589" y="134039"/>
                    </a:cubicBezTo>
                    <a:cubicBezTo>
                      <a:pt x="273176" y="140360"/>
                      <a:pt x="273176" y="153006"/>
                      <a:pt x="266853" y="160593"/>
                    </a:cubicBezTo>
                    <a:cubicBezTo>
                      <a:pt x="263060" y="164387"/>
                      <a:pt x="258002" y="166916"/>
                      <a:pt x="252944" y="166916"/>
                    </a:cubicBezTo>
                    <a:cubicBezTo>
                      <a:pt x="247886" y="166916"/>
                      <a:pt x="244092" y="164387"/>
                      <a:pt x="240299" y="161858"/>
                    </a:cubicBezTo>
                    <a:cubicBezTo>
                      <a:pt x="221330" y="145419"/>
                      <a:pt x="197305" y="136568"/>
                      <a:pt x="172015" y="136568"/>
                    </a:cubicBezTo>
                    <a:cubicBezTo>
                      <a:pt x="146725" y="136568"/>
                      <a:pt x="122698" y="145419"/>
                      <a:pt x="103731" y="161858"/>
                    </a:cubicBezTo>
                    <a:cubicBezTo>
                      <a:pt x="96144" y="169445"/>
                      <a:pt x="83499" y="168180"/>
                      <a:pt x="77175" y="160593"/>
                    </a:cubicBezTo>
                    <a:cubicBezTo>
                      <a:pt x="73382" y="156799"/>
                      <a:pt x="71801" y="151741"/>
                      <a:pt x="72118" y="146841"/>
                    </a:cubicBezTo>
                    <a:close/>
                    <a:moveTo>
                      <a:pt x="40" y="74764"/>
                    </a:moveTo>
                    <a:cubicBezTo>
                      <a:pt x="356" y="69864"/>
                      <a:pt x="2569" y="65122"/>
                      <a:pt x="6362" y="61960"/>
                    </a:cubicBezTo>
                    <a:cubicBezTo>
                      <a:pt x="51885" y="22761"/>
                      <a:pt x="111318" y="0"/>
                      <a:pt x="172015" y="0"/>
                    </a:cubicBezTo>
                    <a:cubicBezTo>
                      <a:pt x="233976" y="0"/>
                      <a:pt x="292143" y="22761"/>
                      <a:pt x="340195" y="61960"/>
                    </a:cubicBezTo>
                    <a:cubicBezTo>
                      <a:pt x="347782" y="68284"/>
                      <a:pt x="347782" y="80929"/>
                      <a:pt x="341460" y="88516"/>
                    </a:cubicBezTo>
                    <a:cubicBezTo>
                      <a:pt x="337666" y="92309"/>
                      <a:pt x="332608" y="94838"/>
                      <a:pt x="327550" y="94838"/>
                    </a:cubicBezTo>
                    <a:cubicBezTo>
                      <a:pt x="322492" y="94838"/>
                      <a:pt x="318699" y="92309"/>
                      <a:pt x="314905" y="89780"/>
                    </a:cubicBezTo>
                    <a:cubicBezTo>
                      <a:pt x="275705" y="55638"/>
                      <a:pt x="225125" y="36670"/>
                      <a:pt x="173279" y="36670"/>
                    </a:cubicBezTo>
                    <a:cubicBezTo>
                      <a:pt x="121434" y="36670"/>
                      <a:pt x="70854" y="55638"/>
                      <a:pt x="31653" y="89780"/>
                    </a:cubicBezTo>
                    <a:cubicBezTo>
                      <a:pt x="24066" y="97367"/>
                      <a:pt x="11421" y="96103"/>
                      <a:pt x="5099" y="88516"/>
                    </a:cubicBezTo>
                    <a:cubicBezTo>
                      <a:pt x="1305" y="84722"/>
                      <a:pt x="-276" y="79664"/>
                      <a:pt x="40" y="7476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209" name="Group 208">
              <a:extLst>
                <a:ext uri="{FF2B5EF4-FFF2-40B4-BE49-F238E27FC236}">
                  <a16:creationId xmlns:a16="http://schemas.microsoft.com/office/drawing/2014/main" id="{D235FBAA-98D1-4648-AEB0-5EA3B5FB24F0}"/>
                </a:ext>
              </a:extLst>
            </p:cNvPr>
            <p:cNvGrpSpPr/>
            <p:nvPr/>
          </p:nvGrpSpPr>
          <p:grpSpPr>
            <a:xfrm>
              <a:off x="5108105" y="1392525"/>
              <a:ext cx="171780" cy="111038"/>
              <a:chOff x="11087100" y="5459563"/>
              <a:chExt cx="308610" cy="199486"/>
            </a:xfrm>
          </p:grpSpPr>
          <p:sp>
            <p:nvSpPr>
              <p:cNvPr id="210" name="Freeform: Shape 209">
                <a:extLst>
                  <a:ext uri="{FF2B5EF4-FFF2-40B4-BE49-F238E27FC236}">
                    <a16:creationId xmlns:a16="http://schemas.microsoft.com/office/drawing/2014/main" id="{8A641C6F-A928-4A34-A506-128959575957}"/>
                  </a:ext>
                </a:extLst>
              </p:cNvPr>
              <p:cNvSpPr/>
              <p:nvPr/>
            </p:nvSpPr>
            <p:spPr>
              <a:xfrm>
                <a:off x="11087100" y="5459563"/>
                <a:ext cx="208508" cy="199486"/>
              </a:xfrm>
              <a:custGeom>
                <a:avLst/>
                <a:gdLst>
                  <a:gd name="connsiteX0" fmla="*/ 108276 w 208508"/>
                  <a:gd name="connsiteY0" fmla="*/ 0 h 199486"/>
                  <a:gd name="connsiteX1" fmla="*/ 120602 w 208508"/>
                  <a:gd name="connsiteY1" fmla="*/ 9619 h 199486"/>
                  <a:gd name="connsiteX2" fmla="*/ 140267 w 208508"/>
                  <a:gd name="connsiteY2" fmla="*/ 92749 h 199486"/>
                  <a:gd name="connsiteX3" fmla="*/ 154595 w 208508"/>
                  <a:gd name="connsiteY3" fmla="*/ 87753 h 199486"/>
                  <a:gd name="connsiteX4" fmla="*/ 158701 w 208508"/>
                  <a:gd name="connsiteY4" fmla="*/ 87053 h 199486"/>
                  <a:gd name="connsiteX5" fmla="*/ 196016 w 208508"/>
                  <a:gd name="connsiteY5" fmla="*/ 87053 h 199486"/>
                  <a:gd name="connsiteX6" fmla="*/ 208508 w 208508"/>
                  <a:gd name="connsiteY6" fmla="*/ 99545 h 199486"/>
                  <a:gd name="connsiteX7" fmla="*/ 196016 w 208508"/>
                  <a:gd name="connsiteY7" fmla="*/ 112036 h 199486"/>
                  <a:gd name="connsiteX8" fmla="*/ 160840 w 208508"/>
                  <a:gd name="connsiteY8" fmla="*/ 112036 h 199486"/>
                  <a:gd name="connsiteX9" fmla="*/ 135405 w 208508"/>
                  <a:gd name="connsiteY9" fmla="*/ 120893 h 199486"/>
                  <a:gd name="connsiteX10" fmla="*/ 125287 w 208508"/>
                  <a:gd name="connsiteY10" fmla="*/ 120068 h 199486"/>
                  <a:gd name="connsiteX11" fmla="*/ 119141 w 208508"/>
                  <a:gd name="connsiteY11" fmla="*/ 111999 h 199486"/>
                  <a:gd name="connsiteX12" fmla="*/ 109235 w 208508"/>
                  <a:gd name="connsiteY12" fmla="*/ 70165 h 199486"/>
                  <a:gd name="connsiteX13" fmla="*/ 85617 w 208508"/>
                  <a:gd name="connsiteY13" fmla="*/ 186797 h 199486"/>
                  <a:gd name="connsiteX14" fmla="*/ 73772 w 208508"/>
                  <a:gd name="connsiteY14" fmla="*/ 199486 h 199486"/>
                  <a:gd name="connsiteX15" fmla="*/ 73401 w 208508"/>
                  <a:gd name="connsiteY15" fmla="*/ 199464 h 199486"/>
                  <a:gd name="connsiteX16" fmla="*/ 61368 w 208508"/>
                  <a:gd name="connsiteY16" fmla="*/ 187534 h 199486"/>
                  <a:gd name="connsiteX17" fmla="*/ 39521 w 208508"/>
                  <a:gd name="connsiteY17" fmla="*/ 106118 h 199486"/>
                  <a:gd name="connsiteX18" fmla="*/ 19097 w 208508"/>
                  <a:gd name="connsiteY18" fmla="*/ 146400 h 199486"/>
                  <a:gd name="connsiteX19" fmla="*/ 10016 w 208508"/>
                  <a:gd name="connsiteY19" fmla="*/ 152799 h 199486"/>
                  <a:gd name="connsiteX20" fmla="*/ 0 w 208508"/>
                  <a:gd name="connsiteY20" fmla="*/ 149520 h 199486"/>
                  <a:gd name="connsiteX21" fmla="*/ 0 w 208508"/>
                  <a:gd name="connsiteY21" fmla="*/ 115061 h 199486"/>
                  <a:gd name="connsiteX22" fmla="*/ 4360 w 208508"/>
                  <a:gd name="connsiteY22" fmla="*/ 119294 h 199486"/>
                  <a:gd name="connsiteX23" fmla="*/ 31767 w 208508"/>
                  <a:gd name="connsiteY23" fmla="*/ 64306 h 199486"/>
                  <a:gd name="connsiteX24" fmla="*/ 44171 w 208508"/>
                  <a:gd name="connsiteY24" fmla="*/ 57448 h 199486"/>
                  <a:gd name="connsiteX25" fmla="*/ 55001 w 208508"/>
                  <a:gd name="connsiteY25" fmla="*/ 66580 h 199486"/>
                  <a:gd name="connsiteX26" fmla="*/ 71751 w 208508"/>
                  <a:gd name="connsiteY26" fmla="*/ 128000 h 199486"/>
                  <a:gd name="connsiteX27" fmla="*/ 96222 w 208508"/>
                  <a:gd name="connsiteY27" fmla="*/ 9956 h 199486"/>
                  <a:gd name="connsiteX28" fmla="*/ 108276 w 208508"/>
                  <a:gd name="connsiteY28" fmla="*/ 0 h 19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8508" h="199486">
                    <a:moveTo>
                      <a:pt x="108276" y="0"/>
                    </a:moveTo>
                    <a:cubicBezTo>
                      <a:pt x="114357" y="50"/>
                      <a:pt x="119244" y="3910"/>
                      <a:pt x="120602" y="9619"/>
                    </a:cubicBezTo>
                    <a:lnTo>
                      <a:pt x="140267" y="92749"/>
                    </a:lnTo>
                    <a:lnTo>
                      <a:pt x="154595" y="87753"/>
                    </a:lnTo>
                    <a:cubicBezTo>
                      <a:pt x="155894" y="87290"/>
                      <a:pt x="157302" y="87053"/>
                      <a:pt x="158701" y="87053"/>
                    </a:cubicBezTo>
                    <a:lnTo>
                      <a:pt x="196016" y="87053"/>
                    </a:lnTo>
                    <a:cubicBezTo>
                      <a:pt x="202899" y="87053"/>
                      <a:pt x="208508" y="92637"/>
                      <a:pt x="208508" y="99545"/>
                    </a:cubicBezTo>
                    <a:cubicBezTo>
                      <a:pt x="208508" y="106452"/>
                      <a:pt x="202899" y="112036"/>
                      <a:pt x="196016" y="112036"/>
                    </a:cubicBezTo>
                    <a:lnTo>
                      <a:pt x="160840" y="112036"/>
                    </a:lnTo>
                    <a:lnTo>
                      <a:pt x="135405" y="120893"/>
                    </a:lnTo>
                    <a:cubicBezTo>
                      <a:pt x="132044" y="122070"/>
                      <a:pt x="128385" y="121742"/>
                      <a:pt x="125287" y="120068"/>
                    </a:cubicBezTo>
                    <a:cubicBezTo>
                      <a:pt x="122189" y="118357"/>
                      <a:pt x="119944" y="115434"/>
                      <a:pt x="119141" y="111999"/>
                    </a:cubicBezTo>
                    <a:lnTo>
                      <a:pt x="109235" y="70165"/>
                    </a:lnTo>
                    <a:lnTo>
                      <a:pt x="85617" y="186797"/>
                    </a:lnTo>
                    <a:cubicBezTo>
                      <a:pt x="84440" y="192456"/>
                      <a:pt x="79546" y="199486"/>
                      <a:pt x="73772" y="199486"/>
                    </a:cubicBezTo>
                    <a:cubicBezTo>
                      <a:pt x="73663" y="199464"/>
                      <a:pt x="73535" y="199464"/>
                      <a:pt x="73401" y="199464"/>
                    </a:cubicBezTo>
                    <a:cubicBezTo>
                      <a:pt x="67789" y="199464"/>
                      <a:pt x="62842" y="192968"/>
                      <a:pt x="61368" y="187534"/>
                    </a:cubicBezTo>
                    <a:lnTo>
                      <a:pt x="39521" y="106118"/>
                    </a:lnTo>
                    <a:lnTo>
                      <a:pt x="19097" y="146400"/>
                    </a:lnTo>
                    <a:cubicBezTo>
                      <a:pt x="17311" y="149963"/>
                      <a:pt x="13938" y="152109"/>
                      <a:pt x="10016" y="152799"/>
                    </a:cubicBezTo>
                    <a:lnTo>
                      <a:pt x="0" y="149520"/>
                    </a:lnTo>
                    <a:lnTo>
                      <a:pt x="0" y="115061"/>
                    </a:lnTo>
                    <a:lnTo>
                      <a:pt x="4360" y="119294"/>
                    </a:lnTo>
                    <a:lnTo>
                      <a:pt x="31767" y="64306"/>
                    </a:lnTo>
                    <a:cubicBezTo>
                      <a:pt x="34090" y="59685"/>
                      <a:pt x="38987" y="56874"/>
                      <a:pt x="44171" y="57448"/>
                    </a:cubicBezTo>
                    <a:cubicBezTo>
                      <a:pt x="49330" y="57948"/>
                      <a:pt x="53627" y="61583"/>
                      <a:pt x="55001" y="66580"/>
                    </a:cubicBezTo>
                    <a:lnTo>
                      <a:pt x="71751" y="128000"/>
                    </a:lnTo>
                    <a:lnTo>
                      <a:pt x="96222" y="9956"/>
                    </a:lnTo>
                    <a:cubicBezTo>
                      <a:pt x="97409" y="4222"/>
                      <a:pt x="102415" y="88"/>
                      <a:pt x="108276" y="0"/>
                    </a:cubicBezTo>
                    <a:close/>
                  </a:path>
                </a:pathLst>
              </a:custGeom>
              <a:solidFill>
                <a:srgbClr val="000000"/>
              </a:solidFill>
              <a:ln w="6747" cap="flat">
                <a:solidFill>
                  <a:schemeClr val="bg1"/>
                </a:solidFill>
                <a:prstDash val="solid"/>
                <a:miter/>
              </a:ln>
            </p:spPr>
            <p:txBody>
              <a:bodyPr rtlCol="0" anchor="ctr"/>
              <a:lstStyle/>
              <a:p>
                <a:endParaRPr lang="en-US">
                  <a:solidFill>
                    <a:srgbClr val="797979"/>
                  </a:solidFill>
                </a:endParaRPr>
              </a:p>
            </p:txBody>
          </p:sp>
          <p:sp>
            <p:nvSpPr>
              <p:cNvPr id="211" name="Freeform: Shape 210">
                <a:extLst>
                  <a:ext uri="{FF2B5EF4-FFF2-40B4-BE49-F238E27FC236}">
                    <a16:creationId xmlns:a16="http://schemas.microsoft.com/office/drawing/2014/main" id="{2263FB49-C6A7-49BD-8A9D-1AB9F0518A1C}"/>
                  </a:ext>
                </a:extLst>
              </p:cNvPr>
              <p:cNvSpPr/>
              <p:nvPr/>
            </p:nvSpPr>
            <p:spPr>
              <a:xfrm rot="5400000">
                <a:off x="11256591" y="5499556"/>
                <a:ext cx="158086" cy="120153"/>
              </a:xfrm>
              <a:custGeom>
                <a:avLst/>
                <a:gdLst>
                  <a:gd name="connsiteX0" fmla="*/ 139137 w 346054"/>
                  <a:gd name="connsiteY0" fmla="*/ 230142 h 263019"/>
                  <a:gd name="connsiteX1" fmla="*/ 172015 w 346054"/>
                  <a:gd name="connsiteY1" fmla="*/ 197264 h 263019"/>
                  <a:gd name="connsiteX2" fmla="*/ 204892 w 346054"/>
                  <a:gd name="connsiteY2" fmla="*/ 230142 h 263019"/>
                  <a:gd name="connsiteX3" fmla="*/ 172015 w 346054"/>
                  <a:gd name="connsiteY3" fmla="*/ 263019 h 263019"/>
                  <a:gd name="connsiteX4" fmla="*/ 139137 w 346054"/>
                  <a:gd name="connsiteY4" fmla="*/ 230142 h 263019"/>
                  <a:gd name="connsiteX5" fmla="*/ 72118 w 346054"/>
                  <a:gd name="connsiteY5" fmla="*/ 146841 h 263019"/>
                  <a:gd name="connsiteX6" fmla="*/ 78441 w 346054"/>
                  <a:gd name="connsiteY6" fmla="*/ 134039 h 263019"/>
                  <a:gd name="connsiteX7" fmla="*/ 172015 w 346054"/>
                  <a:gd name="connsiteY7" fmla="*/ 98632 h 263019"/>
                  <a:gd name="connsiteX8" fmla="*/ 265589 w 346054"/>
                  <a:gd name="connsiteY8" fmla="*/ 134039 h 263019"/>
                  <a:gd name="connsiteX9" fmla="*/ 266853 w 346054"/>
                  <a:gd name="connsiteY9" fmla="*/ 160593 h 263019"/>
                  <a:gd name="connsiteX10" fmla="*/ 252944 w 346054"/>
                  <a:gd name="connsiteY10" fmla="*/ 166916 h 263019"/>
                  <a:gd name="connsiteX11" fmla="*/ 240299 w 346054"/>
                  <a:gd name="connsiteY11" fmla="*/ 161858 h 263019"/>
                  <a:gd name="connsiteX12" fmla="*/ 172015 w 346054"/>
                  <a:gd name="connsiteY12" fmla="*/ 136568 h 263019"/>
                  <a:gd name="connsiteX13" fmla="*/ 103731 w 346054"/>
                  <a:gd name="connsiteY13" fmla="*/ 161858 h 263019"/>
                  <a:gd name="connsiteX14" fmla="*/ 77175 w 346054"/>
                  <a:gd name="connsiteY14" fmla="*/ 160593 h 263019"/>
                  <a:gd name="connsiteX15" fmla="*/ 72118 w 346054"/>
                  <a:gd name="connsiteY15" fmla="*/ 146841 h 263019"/>
                  <a:gd name="connsiteX16" fmla="*/ 40 w 346054"/>
                  <a:gd name="connsiteY16" fmla="*/ 74764 h 263019"/>
                  <a:gd name="connsiteX17" fmla="*/ 6362 w 346054"/>
                  <a:gd name="connsiteY17" fmla="*/ 61960 h 263019"/>
                  <a:gd name="connsiteX18" fmla="*/ 172015 w 346054"/>
                  <a:gd name="connsiteY18" fmla="*/ 0 h 263019"/>
                  <a:gd name="connsiteX19" fmla="*/ 340195 w 346054"/>
                  <a:gd name="connsiteY19" fmla="*/ 61960 h 263019"/>
                  <a:gd name="connsiteX20" fmla="*/ 341460 w 346054"/>
                  <a:gd name="connsiteY20" fmla="*/ 88516 h 263019"/>
                  <a:gd name="connsiteX21" fmla="*/ 327550 w 346054"/>
                  <a:gd name="connsiteY21" fmla="*/ 94838 h 263019"/>
                  <a:gd name="connsiteX22" fmla="*/ 314905 w 346054"/>
                  <a:gd name="connsiteY22" fmla="*/ 89780 h 263019"/>
                  <a:gd name="connsiteX23" fmla="*/ 173279 w 346054"/>
                  <a:gd name="connsiteY23" fmla="*/ 36670 h 263019"/>
                  <a:gd name="connsiteX24" fmla="*/ 31653 w 346054"/>
                  <a:gd name="connsiteY24" fmla="*/ 89780 h 263019"/>
                  <a:gd name="connsiteX25" fmla="*/ 5099 w 346054"/>
                  <a:gd name="connsiteY25" fmla="*/ 88516 h 263019"/>
                  <a:gd name="connsiteX26" fmla="*/ 40 w 346054"/>
                  <a:gd name="connsiteY26" fmla="*/ 74764 h 263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46054" h="263019">
                    <a:moveTo>
                      <a:pt x="139137" y="230142"/>
                    </a:moveTo>
                    <a:cubicBezTo>
                      <a:pt x="139137" y="211985"/>
                      <a:pt x="153858" y="197264"/>
                      <a:pt x="172015" y="197264"/>
                    </a:cubicBezTo>
                    <a:cubicBezTo>
                      <a:pt x="190172" y="197264"/>
                      <a:pt x="204892" y="211985"/>
                      <a:pt x="204892" y="230142"/>
                    </a:cubicBezTo>
                    <a:cubicBezTo>
                      <a:pt x="204892" y="248299"/>
                      <a:pt x="190172" y="263019"/>
                      <a:pt x="172015" y="263019"/>
                    </a:cubicBezTo>
                    <a:cubicBezTo>
                      <a:pt x="153858" y="263019"/>
                      <a:pt x="139137" y="248299"/>
                      <a:pt x="139137" y="230142"/>
                    </a:cubicBezTo>
                    <a:close/>
                    <a:moveTo>
                      <a:pt x="72118" y="146841"/>
                    </a:moveTo>
                    <a:cubicBezTo>
                      <a:pt x="72434" y="141941"/>
                      <a:pt x="74647" y="137199"/>
                      <a:pt x="78441" y="134039"/>
                    </a:cubicBezTo>
                    <a:cubicBezTo>
                      <a:pt x="104995" y="111277"/>
                      <a:pt x="137872" y="98632"/>
                      <a:pt x="172015" y="98632"/>
                    </a:cubicBezTo>
                    <a:cubicBezTo>
                      <a:pt x="207421" y="98632"/>
                      <a:pt x="240299" y="110012"/>
                      <a:pt x="265589" y="134039"/>
                    </a:cubicBezTo>
                    <a:cubicBezTo>
                      <a:pt x="273176" y="140360"/>
                      <a:pt x="273176" y="153006"/>
                      <a:pt x="266853" y="160593"/>
                    </a:cubicBezTo>
                    <a:cubicBezTo>
                      <a:pt x="263060" y="164387"/>
                      <a:pt x="258002" y="166916"/>
                      <a:pt x="252944" y="166916"/>
                    </a:cubicBezTo>
                    <a:cubicBezTo>
                      <a:pt x="247886" y="166916"/>
                      <a:pt x="244092" y="164387"/>
                      <a:pt x="240299" y="161858"/>
                    </a:cubicBezTo>
                    <a:cubicBezTo>
                      <a:pt x="221330" y="145419"/>
                      <a:pt x="197305" y="136568"/>
                      <a:pt x="172015" y="136568"/>
                    </a:cubicBezTo>
                    <a:cubicBezTo>
                      <a:pt x="146725" y="136568"/>
                      <a:pt x="122698" y="145419"/>
                      <a:pt x="103731" y="161858"/>
                    </a:cubicBezTo>
                    <a:cubicBezTo>
                      <a:pt x="96144" y="169445"/>
                      <a:pt x="83499" y="168180"/>
                      <a:pt x="77175" y="160593"/>
                    </a:cubicBezTo>
                    <a:cubicBezTo>
                      <a:pt x="73382" y="156799"/>
                      <a:pt x="71801" y="151741"/>
                      <a:pt x="72118" y="146841"/>
                    </a:cubicBezTo>
                    <a:close/>
                    <a:moveTo>
                      <a:pt x="40" y="74764"/>
                    </a:moveTo>
                    <a:cubicBezTo>
                      <a:pt x="356" y="69864"/>
                      <a:pt x="2569" y="65122"/>
                      <a:pt x="6362" y="61960"/>
                    </a:cubicBezTo>
                    <a:cubicBezTo>
                      <a:pt x="51885" y="22761"/>
                      <a:pt x="111318" y="0"/>
                      <a:pt x="172015" y="0"/>
                    </a:cubicBezTo>
                    <a:cubicBezTo>
                      <a:pt x="233976" y="0"/>
                      <a:pt x="292143" y="22761"/>
                      <a:pt x="340195" y="61960"/>
                    </a:cubicBezTo>
                    <a:cubicBezTo>
                      <a:pt x="347782" y="68284"/>
                      <a:pt x="347782" y="80929"/>
                      <a:pt x="341460" y="88516"/>
                    </a:cubicBezTo>
                    <a:cubicBezTo>
                      <a:pt x="337666" y="92309"/>
                      <a:pt x="332608" y="94838"/>
                      <a:pt x="327550" y="94838"/>
                    </a:cubicBezTo>
                    <a:cubicBezTo>
                      <a:pt x="322492" y="94838"/>
                      <a:pt x="318699" y="92309"/>
                      <a:pt x="314905" y="89780"/>
                    </a:cubicBezTo>
                    <a:cubicBezTo>
                      <a:pt x="275705" y="55638"/>
                      <a:pt x="225125" y="36670"/>
                      <a:pt x="173279" y="36670"/>
                    </a:cubicBezTo>
                    <a:cubicBezTo>
                      <a:pt x="121434" y="36670"/>
                      <a:pt x="70854" y="55638"/>
                      <a:pt x="31653" y="89780"/>
                    </a:cubicBezTo>
                    <a:cubicBezTo>
                      <a:pt x="24066" y="97367"/>
                      <a:pt x="11421" y="96103"/>
                      <a:pt x="5099" y="88516"/>
                    </a:cubicBezTo>
                    <a:cubicBezTo>
                      <a:pt x="1305" y="84722"/>
                      <a:pt x="-276" y="79664"/>
                      <a:pt x="40" y="7476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212" name="Graphic 7">
              <a:extLst>
                <a:ext uri="{FF2B5EF4-FFF2-40B4-BE49-F238E27FC236}">
                  <a16:creationId xmlns:a16="http://schemas.microsoft.com/office/drawing/2014/main" id="{47FE41CE-302F-4A76-BFAB-BAE0A975AD79}"/>
                </a:ext>
              </a:extLst>
            </p:cNvPr>
            <p:cNvGrpSpPr/>
            <p:nvPr/>
          </p:nvGrpSpPr>
          <p:grpSpPr>
            <a:xfrm>
              <a:off x="4305492" y="1074366"/>
              <a:ext cx="186538" cy="186538"/>
              <a:chOff x="4911926" y="2376146"/>
              <a:chExt cx="714375" cy="714375"/>
            </a:xfrm>
          </p:grpSpPr>
          <p:sp>
            <p:nvSpPr>
              <p:cNvPr id="213" name="Freeform: Shape 212">
                <a:extLst>
                  <a:ext uri="{FF2B5EF4-FFF2-40B4-BE49-F238E27FC236}">
                    <a16:creationId xmlns:a16="http://schemas.microsoft.com/office/drawing/2014/main" id="{369DFB54-7FE2-454B-ABDA-D40882147227}"/>
                  </a:ext>
                </a:extLst>
              </p:cNvPr>
              <p:cNvSpPr/>
              <p:nvPr/>
            </p:nvSpPr>
            <p:spPr>
              <a:xfrm>
                <a:off x="5184207" y="2610848"/>
                <a:ext cx="161925" cy="161925"/>
              </a:xfrm>
              <a:custGeom>
                <a:avLst/>
                <a:gdLst>
                  <a:gd name="connsiteX0" fmla="*/ 84051 w 161925"/>
                  <a:gd name="connsiteY0" fmla="*/ 7144 h 161925"/>
                  <a:gd name="connsiteX1" fmla="*/ 7144 w 161925"/>
                  <a:gd name="connsiteY1" fmla="*/ 84051 h 161925"/>
                  <a:gd name="connsiteX2" fmla="*/ 84051 w 161925"/>
                  <a:gd name="connsiteY2" fmla="*/ 160958 h 161925"/>
                  <a:gd name="connsiteX3" fmla="*/ 160958 w 161925"/>
                  <a:gd name="connsiteY3" fmla="*/ 84051 h 161925"/>
                  <a:gd name="connsiteX4" fmla="*/ 84051 w 161925"/>
                  <a:gd name="connsiteY4" fmla="*/ 7144 h 161925"/>
                  <a:gd name="connsiteX5" fmla="*/ 84051 w 161925"/>
                  <a:gd name="connsiteY5" fmla="*/ 116310 h 161925"/>
                  <a:gd name="connsiteX6" fmla="*/ 51792 w 161925"/>
                  <a:gd name="connsiteY6" fmla="*/ 84051 h 161925"/>
                  <a:gd name="connsiteX7" fmla="*/ 84051 w 161925"/>
                  <a:gd name="connsiteY7" fmla="*/ 51792 h 161925"/>
                  <a:gd name="connsiteX8" fmla="*/ 116310 w 161925"/>
                  <a:gd name="connsiteY8" fmla="*/ 84051 h 161925"/>
                  <a:gd name="connsiteX9" fmla="*/ 84051 w 161925"/>
                  <a:gd name="connsiteY9" fmla="*/ 11631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051" y="7144"/>
                    </a:moveTo>
                    <a:cubicBezTo>
                      <a:pt x="41635" y="7144"/>
                      <a:pt x="7144" y="41635"/>
                      <a:pt x="7144" y="84051"/>
                    </a:cubicBezTo>
                    <a:cubicBezTo>
                      <a:pt x="7144" y="126430"/>
                      <a:pt x="41635" y="160958"/>
                      <a:pt x="84051" y="160958"/>
                    </a:cubicBezTo>
                    <a:cubicBezTo>
                      <a:pt x="126430" y="160958"/>
                      <a:pt x="160958" y="126467"/>
                      <a:pt x="160958" y="84051"/>
                    </a:cubicBezTo>
                    <a:cubicBezTo>
                      <a:pt x="160958" y="41635"/>
                      <a:pt x="126430" y="7144"/>
                      <a:pt x="84051" y="7144"/>
                    </a:cubicBezTo>
                    <a:close/>
                    <a:moveTo>
                      <a:pt x="84051" y="116310"/>
                    </a:moveTo>
                    <a:cubicBezTo>
                      <a:pt x="66266" y="116310"/>
                      <a:pt x="51792" y="101836"/>
                      <a:pt x="51792" y="84051"/>
                    </a:cubicBezTo>
                    <a:cubicBezTo>
                      <a:pt x="51792" y="66266"/>
                      <a:pt x="66266" y="51792"/>
                      <a:pt x="84051" y="51792"/>
                    </a:cubicBezTo>
                    <a:cubicBezTo>
                      <a:pt x="101836" y="51792"/>
                      <a:pt x="116310" y="66266"/>
                      <a:pt x="116310" y="84051"/>
                    </a:cubicBezTo>
                    <a:cubicBezTo>
                      <a:pt x="116310" y="101836"/>
                      <a:pt x="101836" y="116310"/>
                      <a:pt x="84051" y="116310"/>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14" name="Freeform: Shape 213">
                <a:extLst>
                  <a:ext uri="{FF2B5EF4-FFF2-40B4-BE49-F238E27FC236}">
                    <a16:creationId xmlns:a16="http://schemas.microsoft.com/office/drawing/2014/main" id="{96B877C0-A95C-46E9-BFCA-AEFACD8A626D}"/>
                  </a:ext>
                </a:extLst>
              </p:cNvPr>
              <p:cNvSpPr/>
              <p:nvPr/>
            </p:nvSpPr>
            <p:spPr>
              <a:xfrm>
                <a:off x="5090147" y="2516788"/>
                <a:ext cx="352425" cy="333375"/>
              </a:xfrm>
              <a:custGeom>
                <a:avLst/>
                <a:gdLst>
                  <a:gd name="connsiteX0" fmla="*/ 266998 w 352425"/>
                  <a:gd name="connsiteY0" fmla="*/ 324185 h 333375"/>
                  <a:gd name="connsiteX1" fmla="*/ 349077 w 352425"/>
                  <a:gd name="connsiteY1" fmla="*/ 178110 h 333375"/>
                  <a:gd name="connsiteX2" fmla="*/ 177998 w 352425"/>
                  <a:gd name="connsiteY2" fmla="*/ 7144 h 333375"/>
                  <a:gd name="connsiteX3" fmla="*/ 174873 w 352425"/>
                  <a:gd name="connsiteY3" fmla="*/ 7181 h 333375"/>
                  <a:gd name="connsiteX4" fmla="*/ 7144 w 352425"/>
                  <a:gd name="connsiteY4" fmla="*/ 178110 h 333375"/>
                  <a:gd name="connsiteX5" fmla="*/ 89223 w 352425"/>
                  <a:gd name="connsiteY5" fmla="*/ 324185 h 333375"/>
                  <a:gd name="connsiteX6" fmla="*/ 96962 w 352425"/>
                  <a:gd name="connsiteY6" fmla="*/ 326381 h 333375"/>
                  <a:gd name="connsiteX7" fmla="*/ 109687 w 352425"/>
                  <a:gd name="connsiteY7" fmla="*/ 319237 h 333375"/>
                  <a:gd name="connsiteX8" fmla="*/ 104738 w 352425"/>
                  <a:gd name="connsiteY8" fmla="*/ 298773 h 333375"/>
                  <a:gd name="connsiteX9" fmla="*/ 36909 w 352425"/>
                  <a:gd name="connsiteY9" fmla="*/ 178110 h 333375"/>
                  <a:gd name="connsiteX10" fmla="*/ 175022 w 352425"/>
                  <a:gd name="connsiteY10" fmla="*/ 36947 h 333375"/>
                  <a:gd name="connsiteX11" fmla="*/ 178148 w 352425"/>
                  <a:gd name="connsiteY11" fmla="*/ 36909 h 333375"/>
                  <a:gd name="connsiteX12" fmla="*/ 319349 w 352425"/>
                  <a:gd name="connsiteY12" fmla="*/ 178110 h 333375"/>
                  <a:gd name="connsiteX13" fmla="*/ 251520 w 352425"/>
                  <a:gd name="connsiteY13" fmla="*/ 298773 h 333375"/>
                  <a:gd name="connsiteX14" fmla="*/ 246572 w 352425"/>
                  <a:gd name="connsiteY14" fmla="*/ 319237 h 333375"/>
                  <a:gd name="connsiteX15" fmla="*/ 266998 w 352425"/>
                  <a:gd name="connsiteY15" fmla="*/ 32418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425" h="333375">
                    <a:moveTo>
                      <a:pt x="266998" y="324185"/>
                    </a:moveTo>
                    <a:cubicBezTo>
                      <a:pt x="318418" y="292857"/>
                      <a:pt x="349077" y="238275"/>
                      <a:pt x="349077" y="178110"/>
                    </a:cubicBezTo>
                    <a:cubicBezTo>
                      <a:pt x="349077" y="83865"/>
                      <a:pt x="272393" y="7144"/>
                      <a:pt x="177998" y="7144"/>
                    </a:cubicBezTo>
                    <a:lnTo>
                      <a:pt x="174873" y="7181"/>
                    </a:lnTo>
                    <a:cubicBezTo>
                      <a:pt x="80814" y="7181"/>
                      <a:pt x="7144" y="82265"/>
                      <a:pt x="7144" y="178110"/>
                    </a:cubicBezTo>
                    <a:cubicBezTo>
                      <a:pt x="7144" y="238275"/>
                      <a:pt x="37840" y="292857"/>
                      <a:pt x="89223" y="324185"/>
                    </a:cubicBezTo>
                    <a:cubicBezTo>
                      <a:pt x="91678" y="325673"/>
                      <a:pt x="94320" y="326381"/>
                      <a:pt x="96962" y="326381"/>
                    </a:cubicBezTo>
                    <a:cubicBezTo>
                      <a:pt x="101985" y="326381"/>
                      <a:pt x="106896" y="323813"/>
                      <a:pt x="109687" y="319237"/>
                    </a:cubicBezTo>
                    <a:cubicBezTo>
                      <a:pt x="113966" y="312205"/>
                      <a:pt x="111770" y="303051"/>
                      <a:pt x="104738" y="298773"/>
                    </a:cubicBezTo>
                    <a:cubicBezTo>
                      <a:pt x="62285" y="272877"/>
                      <a:pt x="36909" y="227782"/>
                      <a:pt x="36909" y="178110"/>
                    </a:cubicBezTo>
                    <a:cubicBezTo>
                      <a:pt x="36909" y="98971"/>
                      <a:pt x="97520" y="36947"/>
                      <a:pt x="175022" y="36947"/>
                    </a:cubicBezTo>
                    <a:lnTo>
                      <a:pt x="178148" y="36909"/>
                    </a:lnTo>
                    <a:cubicBezTo>
                      <a:pt x="255984" y="36909"/>
                      <a:pt x="319349" y="100236"/>
                      <a:pt x="319349" y="178110"/>
                    </a:cubicBezTo>
                    <a:cubicBezTo>
                      <a:pt x="319349" y="227782"/>
                      <a:pt x="294010" y="272877"/>
                      <a:pt x="251520" y="298773"/>
                    </a:cubicBezTo>
                    <a:cubicBezTo>
                      <a:pt x="244488" y="303051"/>
                      <a:pt x="242292" y="312205"/>
                      <a:pt x="246572" y="319237"/>
                    </a:cubicBezTo>
                    <a:cubicBezTo>
                      <a:pt x="250813" y="326231"/>
                      <a:pt x="259966" y="328464"/>
                      <a:pt x="266998" y="324185"/>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15" name="Freeform: Shape 214">
                <a:extLst>
                  <a:ext uri="{FF2B5EF4-FFF2-40B4-BE49-F238E27FC236}">
                    <a16:creationId xmlns:a16="http://schemas.microsoft.com/office/drawing/2014/main" id="{A27EFE47-C9E0-4309-B672-7FBE0EF1F21B}"/>
                  </a:ext>
                </a:extLst>
              </p:cNvPr>
              <p:cNvSpPr/>
              <p:nvPr/>
            </p:nvSpPr>
            <p:spPr>
              <a:xfrm>
                <a:off x="4994340" y="2424813"/>
                <a:ext cx="542925" cy="495300"/>
              </a:xfrm>
              <a:custGeom>
                <a:avLst/>
                <a:gdLst>
                  <a:gd name="connsiteX0" fmla="*/ 277751 w 542925"/>
                  <a:gd name="connsiteY0" fmla="*/ 7144 h 495300"/>
                  <a:gd name="connsiteX1" fmla="*/ 270086 w 542925"/>
                  <a:gd name="connsiteY1" fmla="*/ 7144 h 495300"/>
                  <a:gd name="connsiteX2" fmla="*/ 7144 w 542925"/>
                  <a:gd name="connsiteY2" fmla="*/ 270085 h 495300"/>
                  <a:gd name="connsiteX3" fmla="*/ 131341 w 542925"/>
                  <a:gd name="connsiteY3" fmla="*/ 493477 h 495300"/>
                  <a:gd name="connsiteX4" fmla="*/ 139191 w 542925"/>
                  <a:gd name="connsiteY4" fmla="*/ 495709 h 495300"/>
                  <a:gd name="connsiteX5" fmla="*/ 151842 w 542925"/>
                  <a:gd name="connsiteY5" fmla="*/ 488677 h 495300"/>
                  <a:gd name="connsiteX6" fmla="*/ 147080 w 542925"/>
                  <a:gd name="connsiteY6" fmla="*/ 468176 h 495300"/>
                  <a:gd name="connsiteX7" fmla="*/ 36872 w 542925"/>
                  <a:gd name="connsiteY7" fmla="*/ 270085 h 495300"/>
                  <a:gd name="connsiteX8" fmla="*/ 270049 w 542925"/>
                  <a:gd name="connsiteY8" fmla="*/ 36909 h 495300"/>
                  <a:gd name="connsiteX9" fmla="*/ 277751 w 542925"/>
                  <a:gd name="connsiteY9" fmla="*/ 36909 h 495300"/>
                  <a:gd name="connsiteX10" fmla="*/ 510890 w 542925"/>
                  <a:gd name="connsiteY10" fmla="*/ 270085 h 495300"/>
                  <a:gd name="connsiteX11" fmla="*/ 400720 w 542925"/>
                  <a:gd name="connsiteY11" fmla="*/ 468176 h 495300"/>
                  <a:gd name="connsiteX12" fmla="*/ 395958 w 542925"/>
                  <a:gd name="connsiteY12" fmla="*/ 488677 h 495300"/>
                  <a:gd name="connsiteX13" fmla="*/ 416458 w 542925"/>
                  <a:gd name="connsiteY13" fmla="*/ 493477 h 495300"/>
                  <a:gd name="connsiteX14" fmla="*/ 540693 w 542925"/>
                  <a:gd name="connsiteY14" fmla="*/ 270085 h 495300"/>
                  <a:gd name="connsiteX15" fmla="*/ 277751 w 542925"/>
                  <a:gd name="connsiteY15"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925" h="495300">
                    <a:moveTo>
                      <a:pt x="277751" y="7144"/>
                    </a:moveTo>
                    <a:lnTo>
                      <a:pt x="270086" y="7144"/>
                    </a:lnTo>
                    <a:cubicBezTo>
                      <a:pt x="125090" y="7144"/>
                      <a:pt x="7144" y="125090"/>
                      <a:pt x="7144" y="270085"/>
                    </a:cubicBezTo>
                    <a:cubicBezTo>
                      <a:pt x="7144" y="361578"/>
                      <a:pt x="53578" y="445107"/>
                      <a:pt x="131341" y="493477"/>
                    </a:cubicBezTo>
                    <a:cubicBezTo>
                      <a:pt x="133796" y="495002"/>
                      <a:pt x="136513" y="495709"/>
                      <a:pt x="139191" y="495709"/>
                    </a:cubicBezTo>
                    <a:cubicBezTo>
                      <a:pt x="144178" y="495709"/>
                      <a:pt x="149014" y="493216"/>
                      <a:pt x="151842" y="488677"/>
                    </a:cubicBezTo>
                    <a:cubicBezTo>
                      <a:pt x="156195" y="481719"/>
                      <a:pt x="154037" y="472530"/>
                      <a:pt x="147080" y="468176"/>
                    </a:cubicBezTo>
                    <a:cubicBezTo>
                      <a:pt x="78098" y="425276"/>
                      <a:pt x="36909" y="351235"/>
                      <a:pt x="36872" y="270085"/>
                    </a:cubicBezTo>
                    <a:cubicBezTo>
                      <a:pt x="36872" y="141498"/>
                      <a:pt x="141498" y="36909"/>
                      <a:pt x="270049" y="36909"/>
                    </a:cubicBezTo>
                    <a:lnTo>
                      <a:pt x="277751" y="36909"/>
                    </a:lnTo>
                    <a:cubicBezTo>
                      <a:pt x="406301" y="36909"/>
                      <a:pt x="510890" y="141498"/>
                      <a:pt x="510890" y="270085"/>
                    </a:cubicBezTo>
                    <a:cubicBezTo>
                      <a:pt x="510890" y="351235"/>
                      <a:pt x="469701" y="425276"/>
                      <a:pt x="400720" y="468176"/>
                    </a:cubicBezTo>
                    <a:cubicBezTo>
                      <a:pt x="393762" y="472530"/>
                      <a:pt x="391604" y="481719"/>
                      <a:pt x="395958" y="488677"/>
                    </a:cubicBezTo>
                    <a:cubicBezTo>
                      <a:pt x="400311" y="495672"/>
                      <a:pt x="409463" y="497756"/>
                      <a:pt x="416458" y="493477"/>
                    </a:cubicBezTo>
                    <a:cubicBezTo>
                      <a:pt x="494221" y="445107"/>
                      <a:pt x="540656" y="361578"/>
                      <a:pt x="540693" y="270085"/>
                    </a:cubicBezTo>
                    <a:cubicBezTo>
                      <a:pt x="540693" y="125127"/>
                      <a:pt x="422710" y="7144"/>
                      <a:pt x="277751" y="714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16" name="Freeform: Shape 215">
                <a:extLst>
                  <a:ext uri="{FF2B5EF4-FFF2-40B4-BE49-F238E27FC236}">
                    <a16:creationId xmlns:a16="http://schemas.microsoft.com/office/drawing/2014/main" id="{ACDBDD65-B400-4A9E-95A4-18D086E1DA55}"/>
                  </a:ext>
                </a:extLst>
              </p:cNvPr>
              <p:cNvSpPr/>
              <p:nvPr/>
            </p:nvSpPr>
            <p:spPr>
              <a:xfrm>
                <a:off x="5160674" y="2802018"/>
                <a:ext cx="209550" cy="228600"/>
              </a:xfrm>
              <a:custGeom>
                <a:avLst/>
                <a:gdLst>
                  <a:gd name="connsiteX0" fmla="*/ 123807 w 209550"/>
                  <a:gd name="connsiteY0" fmla="*/ 20836 h 228600"/>
                  <a:gd name="connsiteX1" fmla="*/ 93967 w 209550"/>
                  <a:gd name="connsiteY1" fmla="*/ 20687 h 228600"/>
                  <a:gd name="connsiteX2" fmla="*/ 9841 w 209550"/>
                  <a:gd name="connsiteY2" fmla="*/ 189309 h 228600"/>
                  <a:gd name="connsiteX3" fmla="*/ 35402 w 209550"/>
                  <a:gd name="connsiteY3" fmla="*/ 222275 h 228600"/>
                  <a:gd name="connsiteX4" fmla="*/ 68405 w 209550"/>
                  <a:gd name="connsiteY4" fmla="*/ 222275 h 228600"/>
                  <a:gd name="connsiteX5" fmla="*/ 149702 w 209550"/>
                  <a:gd name="connsiteY5" fmla="*/ 222275 h 228600"/>
                  <a:gd name="connsiteX6" fmla="*/ 179542 w 209550"/>
                  <a:gd name="connsiteY6" fmla="*/ 222275 h 228600"/>
                  <a:gd name="connsiteX7" fmla="*/ 205439 w 209550"/>
                  <a:gd name="connsiteY7" fmla="*/ 1891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28600">
                    <a:moveTo>
                      <a:pt x="123807" y="20836"/>
                    </a:moveTo>
                    <a:cubicBezTo>
                      <a:pt x="115695" y="2642"/>
                      <a:pt x="102264" y="2568"/>
                      <a:pt x="93967" y="20687"/>
                    </a:cubicBezTo>
                    <a:lnTo>
                      <a:pt x="9841" y="189309"/>
                    </a:lnTo>
                    <a:cubicBezTo>
                      <a:pt x="1544" y="207467"/>
                      <a:pt x="13041" y="222275"/>
                      <a:pt x="35402" y="222275"/>
                    </a:cubicBezTo>
                    <a:lnTo>
                      <a:pt x="68405" y="222275"/>
                    </a:lnTo>
                    <a:cubicBezTo>
                      <a:pt x="90766" y="222275"/>
                      <a:pt x="127341" y="222275"/>
                      <a:pt x="149702" y="222275"/>
                    </a:cubicBezTo>
                    <a:lnTo>
                      <a:pt x="179542" y="222275"/>
                    </a:lnTo>
                    <a:cubicBezTo>
                      <a:pt x="201867" y="222275"/>
                      <a:pt x="213550" y="207392"/>
                      <a:pt x="205439" y="189198"/>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217" name="Graphic 7">
              <a:extLst>
                <a:ext uri="{FF2B5EF4-FFF2-40B4-BE49-F238E27FC236}">
                  <a16:creationId xmlns:a16="http://schemas.microsoft.com/office/drawing/2014/main" id="{8946D5F3-5900-42B1-924A-EA450A4FCD1B}"/>
                </a:ext>
              </a:extLst>
            </p:cNvPr>
            <p:cNvGrpSpPr/>
            <p:nvPr/>
          </p:nvGrpSpPr>
          <p:grpSpPr>
            <a:xfrm>
              <a:off x="5261855" y="1074366"/>
              <a:ext cx="186538" cy="186538"/>
              <a:chOff x="4911926" y="2376146"/>
              <a:chExt cx="714375" cy="714375"/>
            </a:xfrm>
          </p:grpSpPr>
          <p:sp>
            <p:nvSpPr>
              <p:cNvPr id="218" name="Freeform: Shape 217">
                <a:extLst>
                  <a:ext uri="{FF2B5EF4-FFF2-40B4-BE49-F238E27FC236}">
                    <a16:creationId xmlns:a16="http://schemas.microsoft.com/office/drawing/2014/main" id="{6942E0E6-CAB7-4D14-9A64-B7BB25BBE878}"/>
                  </a:ext>
                </a:extLst>
              </p:cNvPr>
              <p:cNvSpPr/>
              <p:nvPr/>
            </p:nvSpPr>
            <p:spPr>
              <a:xfrm>
                <a:off x="5184207" y="2610848"/>
                <a:ext cx="161925" cy="161925"/>
              </a:xfrm>
              <a:custGeom>
                <a:avLst/>
                <a:gdLst>
                  <a:gd name="connsiteX0" fmla="*/ 84051 w 161925"/>
                  <a:gd name="connsiteY0" fmla="*/ 7144 h 161925"/>
                  <a:gd name="connsiteX1" fmla="*/ 7144 w 161925"/>
                  <a:gd name="connsiteY1" fmla="*/ 84051 h 161925"/>
                  <a:gd name="connsiteX2" fmla="*/ 84051 w 161925"/>
                  <a:gd name="connsiteY2" fmla="*/ 160958 h 161925"/>
                  <a:gd name="connsiteX3" fmla="*/ 160958 w 161925"/>
                  <a:gd name="connsiteY3" fmla="*/ 84051 h 161925"/>
                  <a:gd name="connsiteX4" fmla="*/ 84051 w 161925"/>
                  <a:gd name="connsiteY4" fmla="*/ 7144 h 161925"/>
                  <a:gd name="connsiteX5" fmla="*/ 84051 w 161925"/>
                  <a:gd name="connsiteY5" fmla="*/ 116310 h 161925"/>
                  <a:gd name="connsiteX6" fmla="*/ 51792 w 161925"/>
                  <a:gd name="connsiteY6" fmla="*/ 84051 h 161925"/>
                  <a:gd name="connsiteX7" fmla="*/ 84051 w 161925"/>
                  <a:gd name="connsiteY7" fmla="*/ 51792 h 161925"/>
                  <a:gd name="connsiteX8" fmla="*/ 116310 w 161925"/>
                  <a:gd name="connsiteY8" fmla="*/ 84051 h 161925"/>
                  <a:gd name="connsiteX9" fmla="*/ 84051 w 161925"/>
                  <a:gd name="connsiteY9" fmla="*/ 11631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051" y="7144"/>
                    </a:moveTo>
                    <a:cubicBezTo>
                      <a:pt x="41635" y="7144"/>
                      <a:pt x="7144" y="41635"/>
                      <a:pt x="7144" y="84051"/>
                    </a:cubicBezTo>
                    <a:cubicBezTo>
                      <a:pt x="7144" y="126430"/>
                      <a:pt x="41635" y="160958"/>
                      <a:pt x="84051" y="160958"/>
                    </a:cubicBezTo>
                    <a:cubicBezTo>
                      <a:pt x="126430" y="160958"/>
                      <a:pt x="160958" y="126467"/>
                      <a:pt x="160958" y="84051"/>
                    </a:cubicBezTo>
                    <a:cubicBezTo>
                      <a:pt x="160958" y="41635"/>
                      <a:pt x="126430" y="7144"/>
                      <a:pt x="84051" y="7144"/>
                    </a:cubicBezTo>
                    <a:close/>
                    <a:moveTo>
                      <a:pt x="84051" y="116310"/>
                    </a:moveTo>
                    <a:cubicBezTo>
                      <a:pt x="66266" y="116310"/>
                      <a:pt x="51792" y="101836"/>
                      <a:pt x="51792" y="84051"/>
                    </a:cubicBezTo>
                    <a:cubicBezTo>
                      <a:pt x="51792" y="66266"/>
                      <a:pt x="66266" y="51792"/>
                      <a:pt x="84051" y="51792"/>
                    </a:cubicBezTo>
                    <a:cubicBezTo>
                      <a:pt x="101836" y="51792"/>
                      <a:pt x="116310" y="66266"/>
                      <a:pt x="116310" y="84051"/>
                    </a:cubicBezTo>
                    <a:cubicBezTo>
                      <a:pt x="116310" y="101836"/>
                      <a:pt x="101836" y="116310"/>
                      <a:pt x="84051" y="116310"/>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19" name="Freeform: Shape 218">
                <a:extLst>
                  <a:ext uri="{FF2B5EF4-FFF2-40B4-BE49-F238E27FC236}">
                    <a16:creationId xmlns:a16="http://schemas.microsoft.com/office/drawing/2014/main" id="{8C12B1AA-C326-4A05-AC42-70C6C0F8E70B}"/>
                  </a:ext>
                </a:extLst>
              </p:cNvPr>
              <p:cNvSpPr/>
              <p:nvPr/>
            </p:nvSpPr>
            <p:spPr>
              <a:xfrm>
                <a:off x="5090147" y="2516788"/>
                <a:ext cx="352425" cy="333375"/>
              </a:xfrm>
              <a:custGeom>
                <a:avLst/>
                <a:gdLst>
                  <a:gd name="connsiteX0" fmla="*/ 266998 w 352425"/>
                  <a:gd name="connsiteY0" fmla="*/ 324185 h 333375"/>
                  <a:gd name="connsiteX1" fmla="*/ 349077 w 352425"/>
                  <a:gd name="connsiteY1" fmla="*/ 178110 h 333375"/>
                  <a:gd name="connsiteX2" fmla="*/ 177998 w 352425"/>
                  <a:gd name="connsiteY2" fmla="*/ 7144 h 333375"/>
                  <a:gd name="connsiteX3" fmla="*/ 174873 w 352425"/>
                  <a:gd name="connsiteY3" fmla="*/ 7181 h 333375"/>
                  <a:gd name="connsiteX4" fmla="*/ 7144 w 352425"/>
                  <a:gd name="connsiteY4" fmla="*/ 178110 h 333375"/>
                  <a:gd name="connsiteX5" fmla="*/ 89223 w 352425"/>
                  <a:gd name="connsiteY5" fmla="*/ 324185 h 333375"/>
                  <a:gd name="connsiteX6" fmla="*/ 96962 w 352425"/>
                  <a:gd name="connsiteY6" fmla="*/ 326381 h 333375"/>
                  <a:gd name="connsiteX7" fmla="*/ 109687 w 352425"/>
                  <a:gd name="connsiteY7" fmla="*/ 319237 h 333375"/>
                  <a:gd name="connsiteX8" fmla="*/ 104738 w 352425"/>
                  <a:gd name="connsiteY8" fmla="*/ 298773 h 333375"/>
                  <a:gd name="connsiteX9" fmla="*/ 36909 w 352425"/>
                  <a:gd name="connsiteY9" fmla="*/ 178110 h 333375"/>
                  <a:gd name="connsiteX10" fmla="*/ 175022 w 352425"/>
                  <a:gd name="connsiteY10" fmla="*/ 36947 h 333375"/>
                  <a:gd name="connsiteX11" fmla="*/ 178148 w 352425"/>
                  <a:gd name="connsiteY11" fmla="*/ 36909 h 333375"/>
                  <a:gd name="connsiteX12" fmla="*/ 319349 w 352425"/>
                  <a:gd name="connsiteY12" fmla="*/ 178110 h 333375"/>
                  <a:gd name="connsiteX13" fmla="*/ 251520 w 352425"/>
                  <a:gd name="connsiteY13" fmla="*/ 298773 h 333375"/>
                  <a:gd name="connsiteX14" fmla="*/ 246572 w 352425"/>
                  <a:gd name="connsiteY14" fmla="*/ 319237 h 333375"/>
                  <a:gd name="connsiteX15" fmla="*/ 266998 w 352425"/>
                  <a:gd name="connsiteY15" fmla="*/ 32418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425" h="333375">
                    <a:moveTo>
                      <a:pt x="266998" y="324185"/>
                    </a:moveTo>
                    <a:cubicBezTo>
                      <a:pt x="318418" y="292857"/>
                      <a:pt x="349077" y="238275"/>
                      <a:pt x="349077" y="178110"/>
                    </a:cubicBezTo>
                    <a:cubicBezTo>
                      <a:pt x="349077" y="83865"/>
                      <a:pt x="272393" y="7144"/>
                      <a:pt x="177998" y="7144"/>
                    </a:cubicBezTo>
                    <a:lnTo>
                      <a:pt x="174873" y="7181"/>
                    </a:lnTo>
                    <a:cubicBezTo>
                      <a:pt x="80814" y="7181"/>
                      <a:pt x="7144" y="82265"/>
                      <a:pt x="7144" y="178110"/>
                    </a:cubicBezTo>
                    <a:cubicBezTo>
                      <a:pt x="7144" y="238275"/>
                      <a:pt x="37840" y="292857"/>
                      <a:pt x="89223" y="324185"/>
                    </a:cubicBezTo>
                    <a:cubicBezTo>
                      <a:pt x="91678" y="325673"/>
                      <a:pt x="94320" y="326381"/>
                      <a:pt x="96962" y="326381"/>
                    </a:cubicBezTo>
                    <a:cubicBezTo>
                      <a:pt x="101985" y="326381"/>
                      <a:pt x="106896" y="323813"/>
                      <a:pt x="109687" y="319237"/>
                    </a:cubicBezTo>
                    <a:cubicBezTo>
                      <a:pt x="113966" y="312205"/>
                      <a:pt x="111770" y="303051"/>
                      <a:pt x="104738" y="298773"/>
                    </a:cubicBezTo>
                    <a:cubicBezTo>
                      <a:pt x="62285" y="272877"/>
                      <a:pt x="36909" y="227782"/>
                      <a:pt x="36909" y="178110"/>
                    </a:cubicBezTo>
                    <a:cubicBezTo>
                      <a:pt x="36909" y="98971"/>
                      <a:pt x="97520" y="36947"/>
                      <a:pt x="175022" y="36947"/>
                    </a:cubicBezTo>
                    <a:lnTo>
                      <a:pt x="178148" y="36909"/>
                    </a:lnTo>
                    <a:cubicBezTo>
                      <a:pt x="255984" y="36909"/>
                      <a:pt x="319349" y="100236"/>
                      <a:pt x="319349" y="178110"/>
                    </a:cubicBezTo>
                    <a:cubicBezTo>
                      <a:pt x="319349" y="227782"/>
                      <a:pt x="294010" y="272877"/>
                      <a:pt x="251520" y="298773"/>
                    </a:cubicBezTo>
                    <a:cubicBezTo>
                      <a:pt x="244488" y="303051"/>
                      <a:pt x="242292" y="312205"/>
                      <a:pt x="246572" y="319237"/>
                    </a:cubicBezTo>
                    <a:cubicBezTo>
                      <a:pt x="250813" y="326231"/>
                      <a:pt x="259966" y="328464"/>
                      <a:pt x="266998" y="324185"/>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0" name="Freeform: Shape 219">
                <a:extLst>
                  <a:ext uri="{FF2B5EF4-FFF2-40B4-BE49-F238E27FC236}">
                    <a16:creationId xmlns:a16="http://schemas.microsoft.com/office/drawing/2014/main" id="{1DE16BB1-28C2-474C-A434-34120A366C05}"/>
                  </a:ext>
                </a:extLst>
              </p:cNvPr>
              <p:cNvSpPr/>
              <p:nvPr/>
            </p:nvSpPr>
            <p:spPr>
              <a:xfrm>
                <a:off x="4994340" y="2424813"/>
                <a:ext cx="542925" cy="495300"/>
              </a:xfrm>
              <a:custGeom>
                <a:avLst/>
                <a:gdLst>
                  <a:gd name="connsiteX0" fmla="*/ 277751 w 542925"/>
                  <a:gd name="connsiteY0" fmla="*/ 7144 h 495300"/>
                  <a:gd name="connsiteX1" fmla="*/ 270086 w 542925"/>
                  <a:gd name="connsiteY1" fmla="*/ 7144 h 495300"/>
                  <a:gd name="connsiteX2" fmla="*/ 7144 w 542925"/>
                  <a:gd name="connsiteY2" fmla="*/ 270085 h 495300"/>
                  <a:gd name="connsiteX3" fmla="*/ 131341 w 542925"/>
                  <a:gd name="connsiteY3" fmla="*/ 493477 h 495300"/>
                  <a:gd name="connsiteX4" fmla="*/ 139191 w 542925"/>
                  <a:gd name="connsiteY4" fmla="*/ 495709 h 495300"/>
                  <a:gd name="connsiteX5" fmla="*/ 151842 w 542925"/>
                  <a:gd name="connsiteY5" fmla="*/ 488677 h 495300"/>
                  <a:gd name="connsiteX6" fmla="*/ 147080 w 542925"/>
                  <a:gd name="connsiteY6" fmla="*/ 468176 h 495300"/>
                  <a:gd name="connsiteX7" fmla="*/ 36872 w 542925"/>
                  <a:gd name="connsiteY7" fmla="*/ 270085 h 495300"/>
                  <a:gd name="connsiteX8" fmla="*/ 270049 w 542925"/>
                  <a:gd name="connsiteY8" fmla="*/ 36909 h 495300"/>
                  <a:gd name="connsiteX9" fmla="*/ 277751 w 542925"/>
                  <a:gd name="connsiteY9" fmla="*/ 36909 h 495300"/>
                  <a:gd name="connsiteX10" fmla="*/ 510890 w 542925"/>
                  <a:gd name="connsiteY10" fmla="*/ 270085 h 495300"/>
                  <a:gd name="connsiteX11" fmla="*/ 400720 w 542925"/>
                  <a:gd name="connsiteY11" fmla="*/ 468176 h 495300"/>
                  <a:gd name="connsiteX12" fmla="*/ 395958 w 542925"/>
                  <a:gd name="connsiteY12" fmla="*/ 488677 h 495300"/>
                  <a:gd name="connsiteX13" fmla="*/ 416458 w 542925"/>
                  <a:gd name="connsiteY13" fmla="*/ 493477 h 495300"/>
                  <a:gd name="connsiteX14" fmla="*/ 540693 w 542925"/>
                  <a:gd name="connsiteY14" fmla="*/ 270085 h 495300"/>
                  <a:gd name="connsiteX15" fmla="*/ 277751 w 542925"/>
                  <a:gd name="connsiteY15"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925" h="495300">
                    <a:moveTo>
                      <a:pt x="277751" y="7144"/>
                    </a:moveTo>
                    <a:lnTo>
                      <a:pt x="270086" y="7144"/>
                    </a:lnTo>
                    <a:cubicBezTo>
                      <a:pt x="125090" y="7144"/>
                      <a:pt x="7144" y="125090"/>
                      <a:pt x="7144" y="270085"/>
                    </a:cubicBezTo>
                    <a:cubicBezTo>
                      <a:pt x="7144" y="361578"/>
                      <a:pt x="53578" y="445107"/>
                      <a:pt x="131341" y="493477"/>
                    </a:cubicBezTo>
                    <a:cubicBezTo>
                      <a:pt x="133796" y="495002"/>
                      <a:pt x="136513" y="495709"/>
                      <a:pt x="139191" y="495709"/>
                    </a:cubicBezTo>
                    <a:cubicBezTo>
                      <a:pt x="144178" y="495709"/>
                      <a:pt x="149014" y="493216"/>
                      <a:pt x="151842" y="488677"/>
                    </a:cubicBezTo>
                    <a:cubicBezTo>
                      <a:pt x="156195" y="481719"/>
                      <a:pt x="154037" y="472530"/>
                      <a:pt x="147080" y="468176"/>
                    </a:cubicBezTo>
                    <a:cubicBezTo>
                      <a:pt x="78098" y="425276"/>
                      <a:pt x="36909" y="351235"/>
                      <a:pt x="36872" y="270085"/>
                    </a:cubicBezTo>
                    <a:cubicBezTo>
                      <a:pt x="36872" y="141498"/>
                      <a:pt x="141498" y="36909"/>
                      <a:pt x="270049" y="36909"/>
                    </a:cubicBezTo>
                    <a:lnTo>
                      <a:pt x="277751" y="36909"/>
                    </a:lnTo>
                    <a:cubicBezTo>
                      <a:pt x="406301" y="36909"/>
                      <a:pt x="510890" y="141498"/>
                      <a:pt x="510890" y="270085"/>
                    </a:cubicBezTo>
                    <a:cubicBezTo>
                      <a:pt x="510890" y="351235"/>
                      <a:pt x="469701" y="425276"/>
                      <a:pt x="400720" y="468176"/>
                    </a:cubicBezTo>
                    <a:cubicBezTo>
                      <a:pt x="393762" y="472530"/>
                      <a:pt x="391604" y="481719"/>
                      <a:pt x="395958" y="488677"/>
                    </a:cubicBezTo>
                    <a:cubicBezTo>
                      <a:pt x="400311" y="495672"/>
                      <a:pt x="409463" y="497756"/>
                      <a:pt x="416458" y="493477"/>
                    </a:cubicBezTo>
                    <a:cubicBezTo>
                      <a:pt x="494221" y="445107"/>
                      <a:pt x="540656" y="361578"/>
                      <a:pt x="540693" y="270085"/>
                    </a:cubicBezTo>
                    <a:cubicBezTo>
                      <a:pt x="540693" y="125127"/>
                      <a:pt x="422710" y="7144"/>
                      <a:pt x="277751" y="714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1" name="Freeform: Shape 220">
                <a:extLst>
                  <a:ext uri="{FF2B5EF4-FFF2-40B4-BE49-F238E27FC236}">
                    <a16:creationId xmlns:a16="http://schemas.microsoft.com/office/drawing/2014/main" id="{F7B7CCBC-3F2C-4BA3-8DD9-018DB0D0FD72}"/>
                  </a:ext>
                </a:extLst>
              </p:cNvPr>
              <p:cNvSpPr/>
              <p:nvPr/>
            </p:nvSpPr>
            <p:spPr>
              <a:xfrm>
                <a:off x="5160674" y="2802018"/>
                <a:ext cx="209550" cy="228600"/>
              </a:xfrm>
              <a:custGeom>
                <a:avLst/>
                <a:gdLst>
                  <a:gd name="connsiteX0" fmla="*/ 123807 w 209550"/>
                  <a:gd name="connsiteY0" fmla="*/ 20836 h 228600"/>
                  <a:gd name="connsiteX1" fmla="*/ 93967 w 209550"/>
                  <a:gd name="connsiteY1" fmla="*/ 20687 h 228600"/>
                  <a:gd name="connsiteX2" fmla="*/ 9841 w 209550"/>
                  <a:gd name="connsiteY2" fmla="*/ 189309 h 228600"/>
                  <a:gd name="connsiteX3" fmla="*/ 35402 w 209550"/>
                  <a:gd name="connsiteY3" fmla="*/ 222275 h 228600"/>
                  <a:gd name="connsiteX4" fmla="*/ 68405 w 209550"/>
                  <a:gd name="connsiteY4" fmla="*/ 222275 h 228600"/>
                  <a:gd name="connsiteX5" fmla="*/ 149702 w 209550"/>
                  <a:gd name="connsiteY5" fmla="*/ 222275 h 228600"/>
                  <a:gd name="connsiteX6" fmla="*/ 179542 w 209550"/>
                  <a:gd name="connsiteY6" fmla="*/ 222275 h 228600"/>
                  <a:gd name="connsiteX7" fmla="*/ 205439 w 209550"/>
                  <a:gd name="connsiteY7" fmla="*/ 1891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28600">
                    <a:moveTo>
                      <a:pt x="123807" y="20836"/>
                    </a:moveTo>
                    <a:cubicBezTo>
                      <a:pt x="115695" y="2642"/>
                      <a:pt x="102264" y="2568"/>
                      <a:pt x="93967" y="20687"/>
                    </a:cubicBezTo>
                    <a:lnTo>
                      <a:pt x="9841" y="189309"/>
                    </a:lnTo>
                    <a:cubicBezTo>
                      <a:pt x="1544" y="207467"/>
                      <a:pt x="13041" y="222275"/>
                      <a:pt x="35402" y="222275"/>
                    </a:cubicBezTo>
                    <a:lnTo>
                      <a:pt x="68405" y="222275"/>
                    </a:lnTo>
                    <a:cubicBezTo>
                      <a:pt x="90766" y="222275"/>
                      <a:pt x="127341" y="222275"/>
                      <a:pt x="149702" y="222275"/>
                    </a:cubicBezTo>
                    <a:lnTo>
                      <a:pt x="179542" y="222275"/>
                    </a:lnTo>
                    <a:cubicBezTo>
                      <a:pt x="201867" y="222275"/>
                      <a:pt x="213550" y="207392"/>
                      <a:pt x="205439" y="189198"/>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222" name="Graphic 7">
              <a:extLst>
                <a:ext uri="{FF2B5EF4-FFF2-40B4-BE49-F238E27FC236}">
                  <a16:creationId xmlns:a16="http://schemas.microsoft.com/office/drawing/2014/main" id="{62894F59-CA45-4FE6-8AC3-B0196EE9F77B}"/>
                </a:ext>
              </a:extLst>
            </p:cNvPr>
            <p:cNvGrpSpPr/>
            <p:nvPr/>
          </p:nvGrpSpPr>
          <p:grpSpPr>
            <a:xfrm>
              <a:off x="4305492" y="1801488"/>
              <a:ext cx="186538" cy="186538"/>
              <a:chOff x="4911926" y="2376146"/>
              <a:chExt cx="714375" cy="714375"/>
            </a:xfrm>
          </p:grpSpPr>
          <p:sp>
            <p:nvSpPr>
              <p:cNvPr id="223" name="Freeform: Shape 222">
                <a:extLst>
                  <a:ext uri="{FF2B5EF4-FFF2-40B4-BE49-F238E27FC236}">
                    <a16:creationId xmlns:a16="http://schemas.microsoft.com/office/drawing/2014/main" id="{3A2574C3-7880-4970-B713-145E1A768715}"/>
                  </a:ext>
                </a:extLst>
              </p:cNvPr>
              <p:cNvSpPr/>
              <p:nvPr/>
            </p:nvSpPr>
            <p:spPr>
              <a:xfrm>
                <a:off x="5184207" y="2610848"/>
                <a:ext cx="161925" cy="161925"/>
              </a:xfrm>
              <a:custGeom>
                <a:avLst/>
                <a:gdLst>
                  <a:gd name="connsiteX0" fmla="*/ 84051 w 161925"/>
                  <a:gd name="connsiteY0" fmla="*/ 7144 h 161925"/>
                  <a:gd name="connsiteX1" fmla="*/ 7144 w 161925"/>
                  <a:gd name="connsiteY1" fmla="*/ 84051 h 161925"/>
                  <a:gd name="connsiteX2" fmla="*/ 84051 w 161925"/>
                  <a:gd name="connsiteY2" fmla="*/ 160958 h 161925"/>
                  <a:gd name="connsiteX3" fmla="*/ 160958 w 161925"/>
                  <a:gd name="connsiteY3" fmla="*/ 84051 h 161925"/>
                  <a:gd name="connsiteX4" fmla="*/ 84051 w 161925"/>
                  <a:gd name="connsiteY4" fmla="*/ 7144 h 161925"/>
                  <a:gd name="connsiteX5" fmla="*/ 84051 w 161925"/>
                  <a:gd name="connsiteY5" fmla="*/ 116310 h 161925"/>
                  <a:gd name="connsiteX6" fmla="*/ 51792 w 161925"/>
                  <a:gd name="connsiteY6" fmla="*/ 84051 h 161925"/>
                  <a:gd name="connsiteX7" fmla="*/ 84051 w 161925"/>
                  <a:gd name="connsiteY7" fmla="*/ 51792 h 161925"/>
                  <a:gd name="connsiteX8" fmla="*/ 116310 w 161925"/>
                  <a:gd name="connsiteY8" fmla="*/ 84051 h 161925"/>
                  <a:gd name="connsiteX9" fmla="*/ 84051 w 161925"/>
                  <a:gd name="connsiteY9" fmla="*/ 11631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051" y="7144"/>
                    </a:moveTo>
                    <a:cubicBezTo>
                      <a:pt x="41635" y="7144"/>
                      <a:pt x="7144" y="41635"/>
                      <a:pt x="7144" y="84051"/>
                    </a:cubicBezTo>
                    <a:cubicBezTo>
                      <a:pt x="7144" y="126430"/>
                      <a:pt x="41635" y="160958"/>
                      <a:pt x="84051" y="160958"/>
                    </a:cubicBezTo>
                    <a:cubicBezTo>
                      <a:pt x="126430" y="160958"/>
                      <a:pt x="160958" y="126467"/>
                      <a:pt x="160958" y="84051"/>
                    </a:cubicBezTo>
                    <a:cubicBezTo>
                      <a:pt x="160958" y="41635"/>
                      <a:pt x="126430" y="7144"/>
                      <a:pt x="84051" y="7144"/>
                    </a:cubicBezTo>
                    <a:close/>
                    <a:moveTo>
                      <a:pt x="84051" y="116310"/>
                    </a:moveTo>
                    <a:cubicBezTo>
                      <a:pt x="66266" y="116310"/>
                      <a:pt x="51792" y="101836"/>
                      <a:pt x="51792" y="84051"/>
                    </a:cubicBezTo>
                    <a:cubicBezTo>
                      <a:pt x="51792" y="66266"/>
                      <a:pt x="66266" y="51792"/>
                      <a:pt x="84051" y="51792"/>
                    </a:cubicBezTo>
                    <a:cubicBezTo>
                      <a:pt x="101836" y="51792"/>
                      <a:pt x="116310" y="66266"/>
                      <a:pt x="116310" y="84051"/>
                    </a:cubicBezTo>
                    <a:cubicBezTo>
                      <a:pt x="116310" y="101836"/>
                      <a:pt x="101836" y="116310"/>
                      <a:pt x="84051" y="116310"/>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4" name="Freeform: Shape 223">
                <a:extLst>
                  <a:ext uri="{FF2B5EF4-FFF2-40B4-BE49-F238E27FC236}">
                    <a16:creationId xmlns:a16="http://schemas.microsoft.com/office/drawing/2014/main" id="{E6D323C8-CB43-4F82-9D8A-5513EB2A8C0D}"/>
                  </a:ext>
                </a:extLst>
              </p:cNvPr>
              <p:cNvSpPr/>
              <p:nvPr/>
            </p:nvSpPr>
            <p:spPr>
              <a:xfrm>
                <a:off x="5090147" y="2516788"/>
                <a:ext cx="352425" cy="333375"/>
              </a:xfrm>
              <a:custGeom>
                <a:avLst/>
                <a:gdLst>
                  <a:gd name="connsiteX0" fmla="*/ 266998 w 352425"/>
                  <a:gd name="connsiteY0" fmla="*/ 324185 h 333375"/>
                  <a:gd name="connsiteX1" fmla="*/ 349077 w 352425"/>
                  <a:gd name="connsiteY1" fmla="*/ 178110 h 333375"/>
                  <a:gd name="connsiteX2" fmla="*/ 177998 w 352425"/>
                  <a:gd name="connsiteY2" fmla="*/ 7144 h 333375"/>
                  <a:gd name="connsiteX3" fmla="*/ 174873 w 352425"/>
                  <a:gd name="connsiteY3" fmla="*/ 7181 h 333375"/>
                  <a:gd name="connsiteX4" fmla="*/ 7144 w 352425"/>
                  <a:gd name="connsiteY4" fmla="*/ 178110 h 333375"/>
                  <a:gd name="connsiteX5" fmla="*/ 89223 w 352425"/>
                  <a:gd name="connsiteY5" fmla="*/ 324185 h 333375"/>
                  <a:gd name="connsiteX6" fmla="*/ 96962 w 352425"/>
                  <a:gd name="connsiteY6" fmla="*/ 326381 h 333375"/>
                  <a:gd name="connsiteX7" fmla="*/ 109687 w 352425"/>
                  <a:gd name="connsiteY7" fmla="*/ 319237 h 333375"/>
                  <a:gd name="connsiteX8" fmla="*/ 104738 w 352425"/>
                  <a:gd name="connsiteY8" fmla="*/ 298773 h 333375"/>
                  <a:gd name="connsiteX9" fmla="*/ 36909 w 352425"/>
                  <a:gd name="connsiteY9" fmla="*/ 178110 h 333375"/>
                  <a:gd name="connsiteX10" fmla="*/ 175022 w 352425"/>
                  <a:gd name="connsiteY10" fmla="*/ 36947 h 333375"/>
                  <a:gd name="connsiteX11" fmla="*/ 178148 w 352425"/>
                  <a:gd name="connsiteY11" fmla="*/ 36909 h 333375"/>
                  <a:gd name="connsiteX12" fmla="*/ 319349 w 352425"/>
                  <a:gd name="connsiteY12" fmla="*/ 178110 h 333375"/>
                  <a:gd name="connsiteX13" fmla="*/ 251520 w 352425"/>
                  <a:gd name="connsiteY13" fmla="*/ 298773 h 333375"/>
                  <a:gd name="connsiteX14" fmla="*/ 246572 w 352425"/>
                  <a:gd name="connsiteY14" fmla="*/ 319237 h 333375"/>
                  <a:gd name="connsiteX15" fmla="*/ 266998 w 352425"/>
                  <a:gd name="connsiteY15" fmla="*/ 32418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425" h="333375">
                    <a:moveTo>
                      <a:pt x="266998" y="324185"/>
                    </a:moveTo>
                    <a:cubicBezTo>
                      <a:pt x="318418" y="292857"/>
                      <a:pt x="349077" y="238275"/>
                      <a:pt x="349077" y="178110"/>
                    </a:cubicBezTo>
                    <a:cubicBezTo>
                      <a:pt x="349077" y="83865"/>
                      <a:pt x="272393" y="7144"/>
                      <a:pt x="177998" y="7144"/>
                    </a:cubicBezTo>
                    <a:lnTo>
                      <a:pt x="174873" y="7181"/>
                    </a:lnTo>
                    <a:cubicBezTo>
                      <a:pt x="80814" y="7181"/>
                      <a:pt x="7144" y="82265"/>
                      <a:pt x="7144" y="178110"/>
                    </a:cubicBezTo>
                    <a:cubicBezTo>
                      <a:pt x="7144" y="238275"/>
                      <a:pt x="37840" y="292857"/>
                      <a:pt x="89223" y="324185"/>
                    </a:cubicBezTo>
                    <a:cubicBezTo>
                      <a:pt x="91678" y="325673"/>
                      <a:pt x="94320" y="326381"/>
                      <a:pt x="96962" y="326381"/>
                    </a:cubicBezTo>
                    <a:cubicBezTo>
                      <a:pt x="101985" y="326381"/>
                      <a:pt x="106896" y="323813"/>
                      <a:pt x="109687" y="319237"/>
                    </a:cubicBezTo>
                    <a:cubicBezTo>
                      <a:pt x="113966" y="312205"/>
                      <a:pt x="111770" y="303051"/>
                      <a:pt x="104738" y="298773"/>
                    </a:cubicBezTo>
                    <a:cubicBezTo>
                      <a:pt x="62285" y="272877"/>
                      <a:pt x="36909" y="227782"/>
                      <a:pt x="36909" y="178110"/>
                    </a:cubicBezTo>
                    <a:cubicBezTo>
                      <a:pt x="36909" y="98971"/>
                      <a:pt x="97520" y="36947"/>
                      <a:pt x="175022" y="36947"/>
                    </a:cubicBezTo>
                    <a:lnTo>
                      <a:pt x="178148" y="36909"/>
                    </a:lnTo>
                    <a:cubicBezTo>
                      <a:pt x="255984" y="36909"/>
                      <a:pt x="319349" y="100236"/>
                      <a:pt x="319349" y="178110"/>
                    </a:cubicBezTo>
                    <a:cubicBezTo>
                      <a:pt x="319349" y="227782"/>
                      <a:pt x="294010" y="272877"/>
                      <a:pt x="251520" y="298773"/>
                    </a:cubicBezTo>
                    <a:cubicBezTo>
                      <a:pt x="244488" y="303051"/>
                      <a:pt x="242292" y="312205"/>
                      <a:pt x="246572" y="319237"/>
                    </a:cubicBezTo>
                    <a:cubicBezTo>
                      <a:pt x="250813" y="326231"/>
                      <a:pt x="259966" y="328464"/>
                      <a:pt x="266998" y="324185"/>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5" name="Freeform: Shape 224">
                <a:extLst>
                  <a:ext uri="{FF2B5EF4-FFF2-40B4-BE49-F238E27FC236}">
                    <a16:creationId xmlns:a16="http://schemas.microsoft.com/office/drawing/2014/main" id="{28871E8D-009E-4C37-A2AE-87F672D91CA8}"/>
                  </a:ext>
                </a:extLst>
              </p:cNvPr>
              <p:cNvSpPr/>
              <p:nvPr/>
            </p:nvSpPr>
            <p:spPr>
              <a:xfrm>
                <a:off x="4994340" y="2424813"/>
                <a:ext cx="542925" cy="495300"/>
              </a:xfrm>
              <a:custGeom>
                <a:avLst/>
                <a:gdLst>
                  <a:gd name="connsiteX0" fmla="*/ 277751 w 542925"/>
                  <a:gd name="connsiteY0" fmla="*/ 7144 h 495300"/>
                  <a:gd name="connsiteX1" fmla="*/ 270086 w 542925"/>
                  <a:gd name="connsiteY1" fmla="*/ 7144 h 495300"/>
                  <a:gd name="connsiteX2" fmla="*/ 7144 w 542925"/>
                  <a:gd name="connsiteY2" fmla="*/ 270085 h 495300"/>
                  <a:gd name="connsiteX3" fmla="*/ 131341 w 542925"/>
                  <a:gd name="connsiteY3" fmla="*/ 493477 h 495300"/>
                  <a:gd name="connsiteX4" fmla="*/ 139191 w 542925"/>
                  <a:gd name="connsiteY4" fmla="*/ 495709 h 495300"/>
                  <a:gd name="connsiteX5" fmla="*/ 151842 w 542925"/>
                  <a:gd name="connsiteY5" fmla="*/ 488677 h 495300"/>
                  <a:gd name="connsiteX6" fmla="*/ 147080 w 542925"/>
                  <a:gd name="connsiteY6" fmla="*/ 468176 h 495300"/>
                  <a:gd name="connsiteX7" fmla="*/ 36872 w 542925"/>
                  <a:gd name="connsiteY7" fmla="*/ 270085 h 495300"/>
                  <a:gd name="connsiteX8" fmla="*/ 270049 w 542925"/>
                  <a:gd name="connsiteY8" fmla="*/ 36909 h 495300"/>
                  <a:gd name="connsiteX9" fmla="*/ 277751 w 542925"/>
                  <a:gd name="connsiteY9" fmla="*/ 36909 h 495300"/>
                  <a:gd name="connsiteX10" fmla="*/ 510890 w 542925"/>
                  <a:gd name="connsiteY10" fmla="*/ 270085 h 495300"/>
                  <a:gd name="connsiteX11" fmla="*/ 400720 w 542925"/>
                  <a:gd name="connsiteY11" fmla="*/ 468176 h 495300"/>
                  <a:gd name="connsiteX12" fmla="*/ 395958 w 542925"/>
                  <a:gd name="connsiteY12" fmla="*/ 488677 h 495300"/>
                  <a:gd name="connsiteX13" fmla="*/ 416458 w 542925"/>
                  <a:gd name="connsiteY13" fmla="*/ 493477 h 495300"/>
                  <a:gd name="connsiteX14" fmla="*/ 540693 w 542925"/>
                  <a:gd name="connsiteY14" fmla="*/ 270085 h 495300"/>
                  <a:gd name="connsiteX15" fmla="*/ 277751 w 542925"/>
                  <a:gd name="connsiteY15"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925" h="495300">
                    <a:moveTo>
                      <a:pt x="277751" y="7144"/>
                    </a:moveTo>
                    <a:lnTo>
                      <a:pt x="270086" y="7144"/>
                    </a:lnTo>
                    <a:cubicBezTo>
                      <a:pt x="125090" y="7144"/>
                      <a:pt x="7144" y="125090"/>
                      <a:pt x="7144" y="270085"/>
                    </a:cubicBezTo>
                    <a:cubicBezTo>
                      <a:pt x="7144" y="361578"/>
                      <a:pt x="53578" y="445107"/>
                      <a:pt x="131341" y="493477"/>
                    </a:cubicBezTo>
                    <a:cubicBezTo>
                      <a:pt x="133796" y="495002"/>
                      <a:pt x="136513" y="495709"/>
                      <a:pt x="139191" y="495709"/>
                    </a:cubicBezTo>
                    <a:cubicBezTo>
                      <a:pt x="144178" y="495709"/>
                      <a:pt x="149014" y="493216"/>
                      <a:pt x="151842" y="488677"/>
                    </a:cubicBezTo>
                    <a:cubicBezTo>
                      <a:pt x="156195" y="481719"/>
                      <a:pt x="154037" y="472530"/>
                      <a:pt x="147080" y="468176"/>
                    </a:cubicBezTo>
                    <a:cubicBezTo>
                      <a:pt x="78098" y="425276"/>
                      <a:pt x="36909" y="351235"/>
                      <a:pt x="36872" y="270085"/>
                    </a:cubicBezTo>
                    <a:cubicBezTo>
                      <a:pt x="36872" y="141498"/>
                      <a:pt x="141498" y="36909"/>
                      <a:pt x="270049" y="36909"/>
                    </a:cubicBezTo>
                    <a:lnTo>
                      <a:pt x="277751" y="36909"/>
                    </a:lnTo>
                    <a:cubicBezTo>
                      <a:pt x="406301" y="36909"/>
                      <a:pt x="510890" y="141498"/>
                      <a:pt x="510890" y="270085"/>
                    </a:cubicBezTo>
                    <a:cubicBezTo>
                      <a:pt x="510890" y="351235"/>
                      <a:pt x="469701" y="425276"/>
                      <a:pt x="400720" y="468176"/>
                    </a:cubicBezTo>
                    <a:cubicBezTo>
                      <a:pt x="393762" y="472530"/>
                      <a:pt x="391604" y="481719"/>
                      <a:pt x="395958" y="488677"/>
                    </a:cubicBezTo>
                    <a:cubicBezTo>
                      <a:pt x="400311" y="495672"/>
                      <a:pt x="409463" y="497756"/>
                      <a:pt x="416458" y="493477"/>
                    </a:cubicBezTo>
                    <a:cubicBezTo>
                      <a:pt x="494221" y="445107"/>
                      <a:pt x="540656" y="361578"/>
                      <a:pt x="540693" y="270085"/>
                    </a:cubicBezTo>
                    <a:cubicBezTo>
                      <a:pt x="540693" y="125127"/>
                      <a:pt x="422710" y="7144"/>
                      <a:pt x="277751" y="714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6" name="Freeform: Shape 225">
                <a:extLst>
                  <a:ext uri="{FF2B5EF4-FFF2-40B4-BE49-F238E27FC236}">
                    <a16:creationId xmlns:a16="http://schemas.microsoft.com/office/drawing/2014/main" id="{6D338E79-5814-4D9F-B25A-B86647AD74D9}"/>
                  </a:ext>
                </a:extLst>
              </p:cNvPr>
              <p:cNvSpPr/>
              <p:nvPr/>
            </p:nvSpPr>
            <p:spPr>
              <a:xfrm>
                <a:off x="5160674" y="2802018"/>
                <a:ext cx="209550" cy="228600"/>
              </a:xfrm>
              <a:custGeom>
                <a:avLst/>
                <a:gdLst>
                  <a:gd name="connsiteX0" fmla="*/ 123807 w 209550"/>
                  <a:gd name="connsiteY0" fmla="*/ 20836 h 228600"/>
                  <a:gd name="connsiteX1" fmla="*/ 93967 w 209550"/>
                  <a:gd name="connsiteY1" fmla="*/ 20687 h 228600"/>
                  <a:gd name="connsiteX2" fmla="*/ 9841 w 209550"/>
                  <a:gd name="connsiteY2" fmla="*/ 189309 h 228600"/>
                  <a:gd name="connsiteX3" fmla="*/ 35402 w 209550"/>
                  <a:gd name="connsiteY3" fmla="*/ 222275 h 228600"/>
                  <a:gd name="connsiteX4" fmla="*/ 68405 w 209550"/>
                  <a:gd name="connsiteY4" fmla="*/ 222275 h 228600"/>
                  <a:gd name="connsiteX5" fmla="*/ 149702 w 209550"/>
                  <a:gd name="connsiteY5" fmla="*/ 222275 h 228600"/>
                  <a:gd name="connsiteX6" fmla="*/ 179542 w 209550"/>
                  <a:gd name="connsiteY6" fmla="*/ 222275 h 228600"/>
                  <a:gd name="connsiteX7" fmla="*/ 205439 w 209550"/>
                  <a:gd name="connsiteY7" fmla="*/ 1891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28600">
                    <a:moveTo>
                      <a:pt x="123807" y="20836"/>
                    </a:moveTo>
                    <a:cubicBezTo>
                      <a:pt x="115695" y="2642"/>
                      <a:pt x="102264" y="2568"/>
                      <a:pt x="93967" y="20687"/>
                    </a:cubicBezTo>
                    <a:lnTo>
                      <a:pt x="9841" y="189309"/>
                    </a:lnTo>
                    <a:cubicBezTo>
                      <a:pt x="1544" y="207467"/>
                      <a:pt x="13041" y="222275"/>
                      <a:pt x="35402" y="222275"/>
                    </a:cubicBezTo>
                    <a:lnTo>
                      <a:pt x="68405" y="222275"/>
                    </a:lnTo>
                    <a:cubicBezTo>
                      <a:pt x="90766" y="222275"/>
                      <a:pt x="127341" y="222275"/>
                      <a:pt x="149702" y="222275"/>
                    </a:cubicBezTo>
                    <a:lnTo>
                      <a:pt x="179542" y="222275"/>
                    </a:lnTo>
                    <a:cubicBezTo>
                      <a:pt x="201867" y="222275"/>
                      <a:pt x="213550" y="207392"/>
                      <a:pt x="205439" y="189198"/>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grpSp>
          <p:nvGrpSpPr>
            <p:cNvPr id="227" name="Graphic 7">
              <a:extLst>
                <a:ext uri="{FF2B5EF4-FFF2-40B4-BE49-F238E27FC236}">
                  <a16:creationId xmlns:a16="http://schemas.microsoft.com/office/drawing/2014/main" id="{323DC0B9-C21C-4B0E-BD0B-D602A2306DC7}"/>
                </a:ext>
              </a:extLst>
            </p:cNvPr>
            <p:cNvGrpSpPr/>
            <p:nvPr/>
          </p:nvGrpSpPr>
          <p:grpSpPr>
            <a:xfrm>
              <a:off x="5261855" y="1801488"/>
              <a:ext cx="186538" cy="186538"/>
              <a:chOff x="4911926" y="2376146"/>
              <a:chExt cx="714375" cy="714375"/>
            </a:xfrm>
          </p:grpSpPr>
          <p:sp>
            <p:nvSpPr>
              <p:cNvPr id="228" name="Freeform: Shape 227">
                <a:extLst>
                  <a:ext uri="{FF2B5EF4-FFF2-40B4-BE49-F238E27FC236}">
                    <a16:creationId xmlns:a16="http://schemas.microsoft.com/office/drawing/2014/main" id="{A1FF2D3D-210F-4D52-9AA3-72BE65F41CB0}"/>
                  </a:ext>
                </a:extLst>
              </p:cNvPr>
              <p:cNvSpPr/>
              <p:nvPr/>
            </p:nvSpPr>
            <p:spPr>
              <a:xfrm>
                <a:off x="5184207" y="2610848"/>
                <a:ext cx="161925" cy="161925"/>
              </a:xfrm>
              <a:custGeom>
                <a:avLst/>
                <a:gdLst>
                  <a:gd name="connsiteX0" fmla="*/ 84051 w 161925"/>
                  <a:gd name="connsiteY0" fmla="*/ 7144 h 161925"/>
                  <a:gd name="connsiteX1" fmla="*/ 7144 w 161925"/>
                  <a:gd name="connsiteY1" fmla="*/ 84051 h 161925"/>
                  <a:gd name="connsiteX2" fmla="*/ 84051 w 161925"/>
                  <a:gd name="connsiteY2" fmla="*/ 160958 h 161925"/>
                  <a:gd name="connsiteX3" fmla="*/ 160958 w 161925"/>
                  <a:gd name="connsiteY3" fmla="*/ 84051 h 161925"/>
                  <a:gd name="connsiteX4" fmla="*/ 84051 w 161925"/>
                  <a:gd name="connsiteY4" fmla="*/ 7144 h 161925"/>
                  <a:gd name="connsiteX5" fmla="*/ 84051 w 161925"/>
                  <a:gd name="connsiteY5" fmla="*/ 116310 h 161925"/>
                  <a:gd name="connsiteX6" fmla="*/ 51792 w 161925"/>
                  <a:gd name="connsiteY6" fmla="*/ 84051 h 161925"/>
                  <a:gd name="connsiteX7" fmla="*/ 84051 w 161925"/>
                  <a:gd name="connsiteY7" fmla="*/ 51792 h 161925"/>
                  <a:gd name="connsiteX8" fmla="*/ 116310 w 161925"/>
                  <a:gd name="connsiteY8" fmla="*/ 84051 h 161925"/>
                  <a:gd name="connsiteX9" fmla="*/ 84051 w 161925"/>
                  <a:gd name="connsiteY9" fmla="*/ 116310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84051" y="7144"/>
                    </a:moveTo>
                    <a:cubicBezTo>
                      <a:pt x="41635" y="7144"/>
                      <a:pt x="7144" y="41635"/>
                      <a:pt x="7144" y="84051"/>
                    </a:cubicBezTo>
                    <a:cubicBezTo>
                      <a:pt x="7144" y="126430"/>
                      <a:pt x="41635" y="160958"/>
                      <a:pt x="84051" y="160958"/>
                    </a:cubicBezTo>
                    <a:cubicBezTo>
                      <a:pt x="126430" y="160958"/>
                      <a:pt x="160958" y="126467"/>
                      <a:pt x="160958" y="84051"/>
                    </a:cubicBezTo>
                    <a:cubicBezTo>
                      <a:pt x="160958" y="41635"/>
                      <a:pt x="126430" y="7144"/>
                      <a:pt x="84051" y="7144"/>
                    </a:cubicBezTo>
                    <a:close/>
                    <a:moveTo>
                      <a:pt x="84051" y="116310"/>
                    </a:moveTo>
                    <a:cubicBezTo>
                      <a:pt x="66266" y="116310"/>
                      <a:pt x="51792" y="101836"/>
                      <a:pt x="51792" y="84051"/>
                    </a:cubicBezTo>
                    <a:cubicBezTo>
                      <a:pt x="51792" y="66266"/>
                      <a:pt x="66266" y="51792"/>
                      <a:pt x="84051" y="51792"/>
                    </a:cubicBezTo>
                    <a:cubicBezTo>
                      <a:pt x="101836" y="51792"/>
                      <a:pt x="116310" y="66266"/>
                      <a:pt x="116310" y="84051"/>
                    </a:cubicBezTo>
                    <a:cubicBezTo>
                      <a:pt x="116310" y="101836"/>
                      <a:pt x="101836" y="116310"/>
                      <a:pt x="84051" y="116310"/>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29" name="Freeform: Shape 228">
                <a:extLst>
                  <a:ext uri="{FF2B5EF4-FFF2-40B4-BE49-F238E27FC236}">
                    <a16:creationId xmlns:a16="http://schemas.microsoft.com/office/drawing/2014/main" id="{92BF3320-8DDC-4E4E-ADCE-D1580EABD152}"/>
                  </a:ext>
                </a:extLst>
              </p:cNvPr>
              <p:cNvSpPr/>
              <p:nvPr/>
            </p:nvSpPr>
            <p:spPr>
              <a:xfrm>
                <a:off x="5090147" y="2516788"/>
                <a:ext cx="352425" cy="333375"/>
              </a:xfrm>
              <a:custGeom>
                <a:avLst/>
                <a:gdLst>
                  <a:gd name="connsiteX0" fmla="*/ 266998 w 352425"/>
                  <a:gd name="connsiteY0" fmla="*/ 324185 h 333375"/>
                  <a:gd name="connsiteX1" fmla="*/ 349077 w 352425"/>
                  <a:gd name="connsiteY1" fmla="*/ 178110 h 333375"/>
                  <a:gd name="connsiteX2" fmla="*/ 177998 w 352425"/>
                  <a:gd name="connsiteY2" fmla="*/ 7144 h 333375"/>
                  <a:gd name="connsiteX3" fmla="*/ 174873 w 352425"/>
                  <a:gd name="connsiteY3" fmla="*/ 7181 h 333375"/>
                  <a:gd name="connsiteX4" fmla="*/ 7144 w 352425"/>
                  <a:gd name="connsiteY4" fmla="*/ 178110 h 333375"/>
                  <a:gd name="connsiteX5" fmla="*/ 89223 w 352425"/>
                  <a:gd name="connsiteY5" fmla="*/ 324185 h 333375"/>
                  <a:gd name="connsiteX6" fmla="*/ 96962 w 352425"/>
                  <a:gd name="connsiteY6" fmla="*/ 326381 h 333375"/>
                  <a:gd name="connsiteX7" fmla="*/ 109687 w 352425"/>
                  <a:gd name="connsiteY7" fmla="*/ 319237 h 333375"/>
                  <a:gd name="connsiteX8" fmla="*/ 104738 w 352425"/>
                  <a:gd name="connsiteY8" fmla="*/ 298773 h 333375"/>
                  <a:gd name="connsiteX9" fmla="*/ 36909 w 352425"/>
                  <a:gd name="connsiteY9" fmla="*/ 178110 h 333375"/>
                  <a:gd name="connsiteX10" fmla="*/ 175022 w 352425"/>
                  <a:gd name="connsiteY10" fmla="*/ 36947 h 333375"/>
                  <a:gd name="connsiteX11" fmla="*/ 178148 w 352425"/>
                  <a:gd name="connsiteY11" fmla="*/ 36909 h 333375"/>
                  <a:gd name="connsiteX12" fmla="*/ 319349 w 352425"/>
                  <a:gd name="connsiteY12" fmla="*/ 178110 h 333375"/>
                  <a:gd name="connsiteX13" fmla="*/ 251520 w 352425"/>
                  <a:gd name="connsiteY13" fmla="*/ 298773 h 333375"/>
                  <a:gd name="connsiteX14" fmla="*/ 246572 w 352425"/>
                  <a:gd name="connsiteY14" fmla="*/ 319237 h 333375"/>
                  <a:gd name="connsiteX15" fmla="*/ 266998 w 352425"/>
                  <a:gd name="connsiteY15" fmla="*/ 324185 h 333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2425" h="333375">
                    <a:moveTo>
                      <a:pt x="266998" y="324185"/>
                    </a:moveTo>
                    <a:cubicBezTo>
                      <a:pt x="318418" y="292857"/>
                      <a:pt x="349077" y="238275"/>
                      <a:pt x="349077" y="178110"/>
                    </a:cubicBezTo>
                    <a:cubicBezTo>
                      <a:pt x="349077" y="83865"/>
                      <a:pt x="272393" y="7144"/>
                      <a:pt x="177998" y="7144"/>
                    </a:cubicBezTo>
                    <a:lnTo>
                      <a:pt x="174873" y="7181"/>
                    </a:lnTo>
                    <a:cubicBezTo>
                      <a:pt x="80814" y="7181"/>
                      <a:pt x="7144" y="82265"/>
                      <a:pt x="7144" y="178110"/>
                    </a:cubicBezTo>
                    <a:cubicBezTo>
                      <a:pt x="7144" y="238275"/>
                      <a:pt x="37840" y="292857"/>
                      <a:pt x="89223" y="324185"/>
                    </a:cubicBezTo>
                    <a:cubicBezTo>
                      <a:pt x="91678" y="325673"/>
                      <a:pt x="94320" y="326381"/>
                      <a:pt x="96962" y="326381"/>
                    </a:cubicBezTo>
                    <a:cubicBezTo>
                      <a:pt x="101985" y="326381"/>
                      <a:pt x="106896" y="323813"/>
                      <a:pt x="109687" y="319237"/>
                    </a:cubicBezTo>
                    <a:cubicBezTo>
                      <a:pt x="113966" y="312205"/>
                      <a:pt x="111770" y="303051"/>
                      <a:pt x="104738" y="298773"/>
                    </a:cubicBezTo>
                    <a:cubicBezTo>
                      <a:pt x="62285" y="272877"/>
                      <a:pt x="36909" y="227782"/>
                      <a:pt x="36909" y="178110"/>
                    </a:cubicBezTo>
                    <a:cubicBezTo>
                      <a:pt x="36909" y="98971"/>
                      <a:pt x="97520" y="36947"/>
                      <a:pt x="175022" y="36947"/>
                    </a:cubicBezTo>
                    <a:lnTo>
                      <a:pt x="178148" y="36909"/>
                    </a:lnTo>
                    <a:cubicBezTo>
                      <a:pt x="255984" y="36909"/>
                      <a:pt x="319349" y="100236"/>
                      <a:pt x="319349" y="178110"/>
                    </a:cubicBezTo>
                    <a:cubicBezTo>
                      <a:pt x="319349" y="227782"/>
                      <a:pt x="294010" y="272877"/>
                      <a:pt x="251520" y="298773"/>
                    </a:cubicBezTo>
                    <a:cubicBezTo>
                      <a:pt x="244488" y="303051"/>
                      <a:pt x="242292" y="312205"/>
                      <a:pt x="246572" y="319237"/>
                    </a:cubicBezTo>
                    <a:cubicBezTo>
                      <a:pt x="250813" y="326231"/>
                      <a:pt x="259966" y="328464"/>
                      <a:pt x="266998" y="324185"/>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30" name="Freeform: Shape 229">
                <a:extLst>
                  <a:ext uri="{FF2B5EF4-FFF2-40B4-BE49-F238E27FC236}">
                    <a16:creationId xmlns:a16="http://schemas.microsoft.com/office/drawing/2014/main" id="{D5682108-258C-4877-88D7-EB78FAECF669}"/>
                  </a:ext>
                </a:extLst>
              </p:cNvPr>
              <p:cNvSpPr/>
              <p:nvPr/>
            </p:nvSpPr>
            <p:spPr>
              <a:xfrm>
                <a:off x="4994340" y="2424813"/>
                <a:ext cx="542925" cy="495300"/>
              </a:xfrm>
              <a:custGeom>
                <a:avLst/>
                <a:gdLst>
                  <a:gd name="connsiteX0" fmla="*/ 277751 w 542925"/>
                  <a:gd name="connsiteY0" fmla="*/ 7144 h 495300"/>
                  <a:gd name="connsiteX1" fmla="*/ 270086 w 542925"/>
                  <a:gd name="connsiteY1" fmla="*/ 7144 h 495300"/>
                  <a:gd name="connsiteX2" fmla="*/ 7144 w 542925"/>
                  <a:gd name="connsiteY2" fmla="*/ 270085 h 495300"/>
                  <a:gd name="connsiteX3" fmla="*/ 131341 w 542925"/>
                  <a:gd name="connsiteY3" fmla="*/ 493477 h 495300"/>
                  <a:gd name="connsiteX4" fmla="*/ 139191 w 542925"/>
                  <a:gd name="connsiteY4" fmla="*/ 495709 h 495300"/>
                  <a:gd name="connsiteX5" fmla="*/ 151842 w 542925"/>
                  <a:gd name="connsiteY5" fmla="*/ 488677 h 495300"/>
                  <a:gd name="connsiteX6" fmla="*/ 147080 w 542925"/>
                  <a:gd name="connsiteY6" fmla="*/ 468176 h 495300"/>
                  <a:gd name="connsiteX7" fmla="*/ 36872 w 542925"/>
                  <a:gd name="connsiteY7" fmla="*/ 270085 h 495300"/>
                  <a:gd name="connsiteX8" fmla="*/ 270049 w 542925"/>
                  <a:gd name="connsiteY8" fmla="*/ 36909 h 495300"/>
                  <a:gd name="connsiteX9" fmla="*/ 277751 w 542925"/>
                  <a:gd name="connsiteY9" fmla="*/ 36909 h 495300"/>
                  <a:gd name="connsiteX10" fmla="*/ 510890 w 542925"/>
                  <a:gd name="connsiteY10" fmla="*/ 270085 h 495300"/>
                  <a:gd name="connsiteX11" fmla="*/ 400720 w 542925"/>
                  <a:gd name="connsiteY11" fmla="*/ 468176 h 495300"/>
                  <a:gd name="connsiteX12" fmla="*/ 395958 w 542925"/>
                  <a:gd name="connsiteY12" fmla="*/ 488677 h 495300"/>
                  <a:gd name="connsiteX13" fmla="*/ 416458 w 542925"/>
                  <a:gd name="connsiteY13" fmla="*/ 493477 h 495300"/>
                  <a:gd name="connsiteX14" fmla="*/ 540693 w 542925"/>
                  <a:gd name="connsiteY14" fmla="*/ 270085 h 495300"/>
                  <a:gd name="connsiteX15" fmla="*/ 277751 w 542925"/>
                  <a:gd name="connsiteY15" fmla="*/ 7144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2925" h="495300">
                    <a:moveTo>
                      <a:pt x="277751" y="7144"/>
                    </a:moveTo>
                    <a:lnTo>
                      <a:pt x="270086" y="7144"/>
                    </a:lnTo>
                    <a:cubicBezTo>
                      <a:pt x="125090" y="7144"/>
                      <a:pt x="7144" y="125090"/>
                      <a:pt x="7144" y="270085"/>
                    </a:cubicBezTo>
                    <a:cubicBezTo>
                      <a:pt x="7144" y="361578"/>
                      <a:pt x="53578" y="445107"/>
                      <a:pt x="131341" y="493477"/>
                    </a:cubicBezTo>
                    <a:cubicBezTo>
                      <a:pt x="133796" y="495002"/>
                      <a:pt x="136513" y="495709"/>
                      <a:pt x="139191" y="495709"/>
                    </a:cubicBezTo>
                    <a:cubicBezTo>
                      <a:pt x="144178" y="495709"/>
                      <a:pt x="149014" y="493216"/>
                      <a:pt x="151842" y="488677"/>
                    </a:cubicBezTo>
                    <a:cubicBezTo>
                      <a:pt x="156195" y="481719"/>
                      <a:pt x="154037" y="472530"/>
                      <a:pt x="147080" y="468176"/>
                    </a:cubicBezTo>
                    <a:cubicBezTo>
                      <a:pt x="78098" y="425276"/>
                      <a:pt x="36909" y="351235"/>
                      <a:pt x="36872" y="270085"/>
                    </a:cubicBezTo>
                    <a:cubicBezTo>
                      <a:pt x="36872" y="141498"/>
                      <a:pt x="141498" y="36909"/>
                      <a:pt x="270049" y="36909"/>
                    </a:cubicBezTo>
                    <a:lnTo>
                      <a:pt x="277751" y="36909"/>
                    </a:lnTo>
                    <a:cubicBezTo>
                      <a:pt x="406301" y="36909"/>
                      <a:pt x="510890" y="141498"/>
                      <a:pt x="510890" y="270085"/>
                    </a:cubicBezTo>
                    <a:cubicBezTo>
                      <a:pt x="510890" y="351235"/>
                      <a:pt x="469701" y="425276"/>
                      <a:pt x="400720" y="468176"/>
                    </a:cubicBezTo>
                    <a:cubicBezTo>
                      <a:pt x="393762" y="472530"/>
                      <a:pt x="391604" y="481719"/>
                      <a:pt x="395958" y="488677"/>
                    </a:cubicBezTo>
                    <a:cubicBezTo>
                      <a:pt x="400311" y="495672"/>
                      <a:pt x="409463" y="497756"/>
                      <a:pt x="416458" y="493477"/>
                    </a:cubicBezTo>
                    <a:cubicBezTo>
                      <a:pt x="494221" y="445107"/>
                      <a:pt x="540656" y="361578"/>
                      <a:pt x="540693" y="270085"/>
                    </a:cubicBezTo>
                    <a:cubicBezTo>
                      <a:pt x="540693" y="125127"/>
                      <a:pt x="422710" y="7144"/>
                      <a:pt x="277751" y="7144"/>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sp>
            <p:nvSpPr>
              <p:cNvPr id="231" name="Freeform: Shape 230">
                <a:extLst>
                  <a:ext uri="{FF2B5EF4-FFF2-40B4-BE49-F238E27FC236}">
                    <a16:creationId xmlns:a16="http://schemas.microsoft.com/office/drawing/2014/main" id="{B6F311A7-E449-438F-8A63-306B8348AA9E}"/>
                  </a:ext>
                </a:extLst>
              </p:cNvPr>
              <p:cNvSpPr/>
              <p:nvPr/>
            </p:nvSpPr>
            <p:spPr>
              <a:xfrm>
                <a:off x="5160674" y="2802018"/>
                <a:ext cx="209550" cy="228600"/>
              </a:xfrm>
              <a:custGeom>
                <a:avLst/>
                <a:gdLst>
                  <a:gd name="connsiteX0" fmla="*/ 123807 w 209550"/>
                  <a:gd name="connsiteY0" fmla="*/ 20836 h 228600"/>
                  <a:gd name="connsiteX1" fmla="*/ 93967 w 209550"/>
                  <a:gd name="connsiteY1" fmla="*/ 20687 h 228600"/>
                  <a:gd name="connsiteX2" fmla="*/ 9841 w 209550"/>
                  <a:gd name="connsiteY2" fmla="*/ 189309 h 228600"/>
                  <a:gd name="connsiteX3" fmla="*/ 35402 w 209550"/>
                  <a:gd name="connsiteY3" fmla="*/ 222275 h 228600"/>
                  <a:gd name="connsiteX4" fmla="*/ 68405 w 209550"/>
                  <a:gd name="connsiteY4" fmla="*/ 222275 h 228600"/>
                  <a:gd name="connsiteX5" fmla="*/ 149702 w 209550"/>
                  <a:gd name="connsiteY5" fmla="*/ 222275 h 228600"/>
                  <a:gd name="connsiteX6" fmla="*/ 179542 w 209550"/>
                  <a:gd name="connsiteY6" fmla="*/ 222275 h 228600"/>
                  <a:gd name="connsiteX7" fmla="*/ 205439 w 209550"/>
                  <a:gd name="connsiteY7" fmla="*/ 189198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550" h="228600">
                    <a:moveTo>
                      <a:pt x="123807" y="20836"/>
                    </a:moveTo>
                    <a:cubicBezTo>
                      <a:pt x="115695" y="2642"/>
                      <a:pt x="102264" y="2568"/>
                      <a:pt x="93967" y="20687"/>
                    </a:cubicBezTo>
                    <a:lnTo>
                      <a:pt x="9841" y="189309"/>
                    </a:lnTo>
                    <a:cubicBezTo>
                      <a:pt x="1544" y="207467"/>
                      <a:pt x="13041" y="222275"/>
                      <a:pt x="35402" y="222275"/>
                    </a:cubicBezTo>
                    <a:lnTo>
                      <a:pt x="68405" y="222275"/>
                    </a:lnTo>
                    <a:cubicBezTo>
                      <a:pt x="90766" y="222275"/>
                      <a:pt x="127341" y="222275"/>
                      <a:pt x="149702" y="222275"/>
                    </a:cubicBezTo>
                    <a:lnTo>
                      <a:pt x="179542" y="222275"/>
                    </a:lnTo>
                    <a:cubicBezTo>
                      <a:pt x="201867" y="222275"/>
                      <a:pt x="213550" y="207392"/>
                      <a:pt x="205439" y="189198"/>
                    </a:cubicBezTo>
                    <a:close/>
                  </a:path>
                </a:pathLst>
              </a:custGeom>
              <a:solidFill>
                <a:srgbClr val="000000"/>
              </a:solidFill>
              <a:ln w="9525" cap="flat">
                <a:noFill/>
                <a:prstDash val="solid"/>
                <a:miter/>
              </a:ln>
            </p:spPr>
            <p:txBody>
              <a:bodyPr rtlCol="0" anchor="ctr"/>
              <a:lstStyle/>
              <a:p>
                <a:endParaRPr lang="en-US">
                  <a:solidFill>
                    <a:srgbClr val="797979"/>
                  </a:solidFill>
                </a:endParaRPr>
              </a:p>
            </p:txBody>
          </p:sp>
        </p:grpSp>
        <p:sp>
          <p:nvSpPr>
            <p:cNvPr id="232" name="Freeform: Shape 231">
              <a:extLst>
                <a:ext uri="{FF2B5EF4-FFF2-40B4-BE49-F238E27FC236}">
                  <a16:creationId xmlns:a16="http://schemas.microsoft.com/office/drawing/2014/main" id="{E2FCFAF0-CD21-411F-8FA2-BE6BB751C7B3}"/>
                </a:ext>
              </a:extLst>
            </p:cNvPr>
            <p:cNvSpPr/>
            <p:nvPr/>
          </p:nvSpPr>
          <p:spPr>
            <a:xfrm>
              <a:off x="6259764" y="5124450"/>
              <a:ext cx="183392" cy="506648"/>
            </a:xfrm>
            <a:custGeom>
              <a:avLst/>
              <a:gdLst>
                <a:gd name="connsiteX0" fmla="*/ 0 w 195072"/>
                <a:gd name="connsiteY0" fmla="*/ 371856 h 371856"/>
                <a:gd name="connsiteX1" fmla="*/ 195072 w 195072"/>
                <a:gd name="connsiteY1" fmla="*/ 371856 h 371856"/>
                <a:gd name="connsiteX2" fmla="*/ 195072 w 195072"/>
                <a:gd name="connsiteY2" fmla="*/ 0 h 371856"/>
              </a:gdLst>
              <a:ahLst/>
              <a:cxnLst>
                <a:cxn ang="0">
                  <a:pos x="connsiteX0" y="connsiteY0"/>
                </a:cxn>
                <a:cxn ang="0">
                  <a:pos x="connsiteX1" y="connsiteY1"/>
                </a:cxn>
                <a:cxn ang="0">
                  <a:pos x="connsiteX2" y="connsiteY2"/>
                </a:cxn>
              </a:cxnLst>
              <a:rect l="l" t="t" r="r" b="b"/>
              <a:pathLst>
                <a:path w="195072" h="371856">
                  <a:moveTo>
                    <a:pt x="0" y="371856"/>
                  </a:moveTo>
                  <a:lnTo>
                    <a:pt x="195072" y="371856"/>
                  </a:lnTo>
                  <a:lnTo>
                    <a:pt x="195072" y="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sz="1800">
                <a:solidFill>
                  <a:srgbClr val="797979"/>
                </a:solidFill>
                <a:latin typeface="Calibri" panose="020F0502020204030204"/>
              </a:endParaRPr>
            </a:p>
          </p:txBody>
        </p:sp>
        <p:sp>
          <p:nvSpPr>
            <p:cNvPr id="233" name="Freeform: Shape 232">
              <a:extLst>
                <a:ext uri="{FF2B5EF4-FFF2-40B4-BE49-F238E27FC236}">
                  <a16:creationId xmlns:a16="http://schemas.microsoft.com/office/drawing/2014/main" id="{2C6775B4-A51A-4DDC-87C5-4E1A51EC2BC0}"/>
                </a:ext>
              </a:extLst>
            </p:cNvPr>
            <p:cNvSpPr/>
            <p:nvPr/>
          </p:nvSpPr>
          <p:spPr>
            <a:xfrm flipH="1" flipV="1">
              <a:off x="6443846" y="3071379"/>
              <a:ext cx="947554" cy="1142428"/>
            </a:xfrm>
            <a:custGeom>
              <a:avLst/>
              <a:gdLst>
                <a:gd name="connsiteX0" fmla="*/ 0 w 195072"/>
                <a:gd name="connsiteY0" fmla="*/ 371856 h 371856"/>
                <a:gd name="connsiteX1" fmla="*/ 195072 w 195072"/>
                <a:gd name="connsiteY1" fmla="*/ 371856 h 371856"/>
                <a:gd name="connsiteX2" fmla="*/ 195072 w 195072"/>
                <a:gd name="connsiteY2" fmla="*/ 0 h 371856"/>
              </a:gdLst>
              <a:ahLst/>
              <a:cxnLst>
                <a:cxn ang="0">
                  <a:pos x="connsiteX0" y="connsiteY0"/>
                </a:cxn>
                <a:cxn ang="0">
                  <a:pos x="connsiteX1" y="connsiteY1"/>
                </a:cxn>
                <a:cxn ang="0">
                  <a:pos x="connsiteX2" y="connsiteY2"/>
                </a:cxn>
              </a:cxnLst>
              <a:rect l="l" t="t" r="r" b="b"/>
              <a:pathLst>
                <a:path w="195072" h="371856">
                  <a:moveTo>
                    <a:pt x="0" y="371856"/>
                  </a:moveTo>
                  <a:lnTo>
                    <a:pt x="195072" y="371856"/>
                  </a:lnTo>
                  <a:lnTo>
                    <a:pt x="195072" y="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a:solidFill>
                  <a:srgbClr val="797979"/>
                </a:solidFill>
                <a:latin typeface="Calibri" panose="020F0502020204030204"/>
              </a:endParaRPr>
            </a:p>
          </p:txBody>
        </p:sp>
        <p:grpSp>
          <p:nvGrpSpPr>
            <p:cNvPr id="234" name="Group 233">
              <a:extLst>
                <a:ext uri="{FF2B5EF4-FFF2-40B4-BE49-F238E27FC236}">
                  <a16:creationId xmlns:a16="http://schemas.microsoft.com/office/drawing/2014/main" id="{AAD1A45D-EA35-4C43-8781-E3161AB663AA}"/>
                </a:ext>
              </a:extLst>
            </p:cNvPr>
            <p:cNvGrpSpPr/>
            <p:nvPr/>
          </p:nvGrpSpPr>
          <p:grpSpPr>
            <a:xfrm>
              <a:off x="6538653" y="3269671"/>
              <a:ext cx="276742" cy="504520"/>
              <a:chOff x="7632634" y="3628242"/>
              <a:chExt cx="317047" cy="577998"/>
            </a:xfrm>
          </p:grpSpPr>
          <p:sp>
            <p:nvSpPr>
              <p:cNvPr id="235" name="Rectangle 234">
                <a:extLst>
                  <a:ext uri="{FF2B5EF4-FFF2-40B4-BE49-F238E27FC236}">
                    <a16:creationId xmlns:a16="http://schemas.microsoft.com/office/drawing/2014/main" id="{32DD4018-98E3-4508-B402-43A40F8BE938}"/>
                  </a:ext>
                </a:extLst>
              </p:cNvPr>
              <p:cNvSpPr/>
              <p:nvPr/>
            </p:nvSpPr>
            <p:spPr>
              <a:xfrm>
                <a:off x="7632634" y="3628242"/>
                <a:ext cx="317047" cy="577998"/>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a:solidFill>
                    <a:srgbClr val="797979"/>
                  </a:solidFill>
                  <a:latin typeface="Calibri" panose="020F0502020204030204"/>
                </a:endParaRPr>
              </a:p>
            </p:txBody>
          </p:sp>
          <p:pic>
            <p:nvPicPr>
              <p:cNvPr id="236" name="Picture 235">
                <a:extLst>
                  <a:ext uri="{FF2B5EF4-FFF2-40B4-BE49-F238E27FC236}">
                    <a16:creationId xmlns:a16="http://schemas.microsoft.com/office/drawing/2014/main" id="{606F06DA-F157-4E71-9705-40C3B7E42036}"/>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7687651" y="3672191"/>
                <a:ext cx="207013" cy="215922"/>
              </a:xfrm>
              <a:prstGeom prst="rect">
                <a:avLst/>
              </a:prstGeom>
            </p:spPr>
          </p:pic>
          <p:pic>
            <p:nvPicPr>
              <p:cNvPr id="237" name="Picture 236">
                <a:extLst>
                  <a:ext uri="{FF2B5EF4-FFF2-40B4-BE49-F238E27FC236}">
                    <a16:creationId xmlns:a16="http://schemas.microsoft.com/office/drawing/2014/main" id="{B38379D5-C286-4011-92E5-007D75864C3B}"/>
                  </a:ext>
                </a:extLst>
              </p:cNvPr>
              <p:cNvPicPr>
                <a:picLocks noChangeAspect="1"/>
              </p:cNvPicPr>
              <p:nvPr/>
            </p:nvPicPr>
            <p:blipFill>
              <a:blip r:embed="rId26" cstate="print">
                <a:extLst>
                  <a:ext uri="{28A0092B-C50C-407E-A947-70E740481C1C}">
                    <a14:useLocalDpi xmlns:a14="http://schemas.microsoft.com/office/drawing/2010/main"/>
                  </a:ext>
                </a:extLst>
              </a:blip>
              <a:stretch>
                <a:fillRect/>
              </a:stretch>
            </p:blipFill>
            <p:spPr>
              <a:xfrm>
                <a:off x="7687651" y="3934472"/>
                <a:ext cx="207013" cy="219405"/>
              </a:xfrm>
              <a:prstGeom prst="rect">
                <a:avLst/>
              </a:prstGeom>
            </p:spPr>
          </p:pic>
        </p:grpSp>
        <p:sp>
          <p:nvSpPr>
            <p:cNvPr id="238" name="Freeform: Shape 237">
              <a:extLst>
                <a:ext uri="{FF2B5EF4-FFF2-40B4-BE49-F238E27FC236}">
                  <a16:creationId xmlns:a16="http://schemas.microsoft.com/office/drawing/2014/main" id="{1873AD90-5FD2-490F-A1E4-38ECFDFB31F5}"/>
                </a:ext>
              </a:extLst>
            </p:cNvPr>
            <p:cNvSpPr/>
            <p:nvPr/>
          </p:nvSpPr>
          <p:spPr>
            <a:xfrm>
              <a:off x="7313315" y="2290098"/>
              <a:ext cx="382068" cy="586452"/>
            </a:xfrm>
            <a:custGeom>
              <a:avLst/>
              <a:gdLst>
                <a:gd name="connsiteX0" fmla="*/ 0 w 406400"/>
                <a:gd name="connsiteY0" fmla="*/ 0 h 655320"/>
                <a:gd name="connsiteX1" fmla="*/ 406400 w 406400"/>
                <a:gd name="connsiteY1" fmla="*/ 0 h 655320"/>
                <a:gd name="connsiteX2" fmla="*/ 406400 w 406400"/>
                <a:gd name="connsiteY2" fmla="*/ 655320 h 655320"/>
              </a:gdLst>
              <a:ahLst/>
              <a:cxnLst>
                <a:cxn ang="0">
                  <a:pos x="connsiteX0" y="connsiteY0"/>
                </a:cxn>
                <a:cxn ang="0">
                  <a:pos x="connsiteX1" y="connsiteY1"/>
                </a:cxn>
                <a:cxn ang="0">
                  <a:pos x="connsiteX2" y="connsiteY2"/>
                </a:cxn>
              </a:cxnLst>
              <a:rect l="l" t="t" r="r" b="b"/>
              <a:pathLst>
                <a:path w="406400" h="655320">
                  <a:moveTo>
                    <a:pt x="0" y="0"/>
                  </a:moveTo>
                  <a:lnTo>
                    <a:pt x="406400" y="0"/>
                  </a:lnTo>
                  <a:lnTo>
                    <a:pt x="406400" y="65532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sp>
          <p:nvSpPr>
            <p:cNvPr id="239" name="Freeform: Shape 238">
              <a:extLst>
                <a:ext uri="{FF2B5EF4-FFF2-40B4-BE49-F238E27FC236}">
                  <a16:creationId xmlns:a16="http://schemas.microsoft.com/office/drawing/2014/main" id="{F56A0D66-C134-47B4-A8A1-BC9F8F88DBA5}"/>
                </a:ext>
              </a:extLst>
            </p:cNvPr>
            <p:cNvSpPr/>
            <p:nvPr/>
          </p:nvSpPr>
          <p:spPr>
            <a:xfrm>
              <a:off x="7313315" y="1786246"/>
              <a:ext cx="788014" cy="415499"/>
            </a:xfrm>
            <a:custGeom>
              <a:avLst/>
              <a:gdLst>
                <a:gd name="connsiteX0" fmla="*/ 0 w 833120"/>
                <a:gd name="connsiteY0" fmla="*/ 441960 h 441960"/>
                <a:gd name="connsiteX1" fmla="*/ 134620 w 833120"/>
                <a:gd name="connsiteY1" fmla="*/ 441960 h 441960"/>
                <a:gd name="connsiteX2" fmla="*/ 134620 w 833120"/>
                <a:gd name="connsiteY2" fmla="*/ 0 h 441960"/>
                <a:gd name="connsiteX3" fmla="*/ 833120 w 833120"/>
                <a:gd name="connsiteY3" fmla="*/ 0 h 441960"/>
              </a:gdLst>
              <a:ahLst/>
              <a:cxnLst>
                <a:cxn ang="0">
                  <a:pos x="connsiteX0" y="connsiteY0"/>
                </a:cxn>
                <a:cxn ang="0">
                  <a:pos x="connsiteX1" y="connsiteY1"/>
                </a:cxn>
                <a:cxn ang="0">
                  <a:pos x="connsiteX2" y="connsiteY2"/>
                </a:cxn>
                <a:cxn ang="0">
                  <a:pos x="connsiteX3" y="connsiteY3"/>
                </a:cxn>
              </a:cxnLst>
              <a:rect l="l" t="t" r="r" b="b"/>
              <a:pathLst>
                <a:path w="833120" h="441960">
                  <a:moveTo>
                    <a:pt x="0" y="441960"/>
                  </a:moveTo>
                  <a:lnTo>
                    <a:pt x="134620" y="441960"/>
                  </a:lnTo>
                  <a:lnTo>
                    <a:pt x="134620" y="0"/>
                  </a:lnTo>
                  <a:lnTo>
                    <a:pt x="833120" y="0"/>
                  </a:lnTo>
                </a:path>
              </a:pathLst>
            </a:cu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97979"/>
                </a:solidFill>
              </a:endParaRPr>
            </a:p>
          </p:txBody>
        </p:sp>
        <p:sp>
          <p:nvSpPr>
            <p:cNvPr id="241" name="TextBox 240">
              <a:extLst>
                <a:ext uri="{FF2B5EF4-FFF2-40B4-BE49-F238E27FC236}">
                  <a16:creationId xmlns:a16="http://schemas.microsoft.com/office/drawing/2014/main" id="{A3F76FA2-3C8B-4F9E-BCC8-D8CBCDDE31FD}"/>
                </a:ext>
              </a:extLst>
            </p:cNvPr>
            <p:cNvSpPr txBox="1"/>
            <p:nvPr/>
          </p:nvSpPr>
          <p:spPr>
            <a:xfrm>
              <a:off x="8383041" y="5446845"/>
              <a:ext cx="385799" cy="347219"/>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err="1"/>
                <a:t>Redis</a:t>
              </a:r>
              <a:br>
                <a:rPr lang="en-US" dirty="0"/>
              </a:br>
              <a:r>
                <a:rPr lang="en-US" dirty="0"/>
                <a:t>Cache</a:t>
              </a:r>
            </a:p>
          </p:txBody>
        </p:sp>
        <p:sp>
          <p:nvSpPr>
            <p:cNvPr id="242" name="TextBox 241">
              <a:extLst>
                <a:ext uri="{FF2B5EF4-FFF2-40B4-BE49-F238E27FC236}">
                  <a16:creationId xmlns:a16="http://schemas.microsoft.com/office/drawing/2014/main" id="{89A9D067-82C7-483F-B682-4A95840E50FA}"/>
                </a:ext>
              </a:extLst>
            </p:cNvPr>
            <p:cNvSpPr txBox="1"/>
            <p:nvPr/>
          </p:nvSpPr>
          <p:spPr>
            <a:xfrm>
              <a:off x="8886318" y="5446845"/>
              <a:ext cx="894675" cy="520829"/>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SQL DB</a:t>
              </a:r>
            </a:p>
            <a:p>
              <a:pPr>
                <a:lnSpc>
                  <a:spcPct val="90000"/>
                </a:lnSpc>
              </a:pPr>
              <a:r>
                <a:rPr lang="en-US" dirty="0"/>
                <a:t>Product Catalog</a:t>
              </a:r>
            </a:p>
            <a:p>
              <a:pPr>
                <a:lnSpc>
                  <a:spcPct val="90000"/>
                </a:lnSpc>
              </a:pPr>
              <a:r>
                <a:rPr lang="en-US" dirty="0"/>
                <a:t>Orders</a:t>
              </a:r>
            </a:p>
          </p:txBody>
        </p:sp>
        <p:sp>
          <p:nvSpPr>
            <p:cNvPr id="243" name="TextBox 242">
              <a:extLst>
                <a:ext uri="{FF2B5EF4-FFF2-40B4-BE49-F238E27FC236}">
                  <a16:creationId xmlns:a16="http://schemas.microsoft.com/office/drawing/2014/main" id="{3E079D43-055B-4171-AD70-EE8D0924D465}"/>
                </a:ext>
              </a:extLst>
            </p:cNvPr>
            <p:cNvSpPr txBox="1"/>
            <p:nvPr/>
          </p:nvSpPr>
          <p:spPr>
            <a:xfrm>
              <a:off x="7555519" y="5446845"/>
              <a:ext cx="810427" cy="347219"/>
            </a:xfrm>
            <a:prstGeom prst="rect">
              <a:avLst/>
            </a:prstGeom>
          </p:spPr>
          <p:txBody>
            <a:bodyPr wrap="squar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pPr>
                <a:lnSpc>
                  <a:spcPct val="90000"/>
                </a:lnSpc>
              </a:pPr>
              <a:r>
                <a:rPr lang="en-US" dirty="0"/>
                <a:t>Product Images</a:t>
              </a:r>
            </a:p>
            <a:p>
              <a:pPr>
                <a:lnSpc>
                  <a:spcPct val="90000"/>
                </a:lnSpc>
              </a:pPr>
              <a:r>
                <a:rPr lang="en-US" dirty="0"/>
                <a:t>Site</a:t>
              </a:r>
              <a:br>
                <a:rPr lang="en-US" dirty="0"/>
              </a:br>
              <a:r>
                <a:rPr lang="en-US" dirty="0"/>
                <a:t>Content</a:t>
              </a:r>
            </a:p>
          </p:txBody>
        </p:sp>
        <p:sp>
          <p:nvSpPr>
            <p:cNvPr id="245" name="TextBox 244">
              <a:extLst>
                <a:ext uri="{FF2B5EF4-FFF2-40B4-BE49-F238E27FC236}">
                  <a16:creationId xmlns:a16="http://schemas.microsoft.com/office/drawing/2014/main" id="{EAC86EDB-222B-45C2-A88F-FD105DE029EC}"/>
                </a:ext>
              </a:extLst>
            </p:cNvPr>
            <p:cNvSpPr txBox="1"/>
            <p:nvPr/>
          </p:nvSpPr>
          <p:spPr>
            <a:xfrm>
              <a:off x="7130665" y="5446845"/>
              <a:ext cx="423474" cy="173610"/>
            </a:xfrm>
            <a:prstGeom prst="rect">
              <a:avLst/>
            </a:prstGeom>
          </p:spPr>
          <p:txBody>
            <a:bodyPr wrap="none" lIns="0" tIns="0" rIns="0" bIns="0">
              <a:noAutofit/>
            </a:bodyPr>
            <a:lstStyle>
              <a:defPPr>
                <a:defRPr lang="en-US"/>
              </a:defPPr>
              <a:lvl1pPr algn="ctr" defTabSz="896386">
                <a:defRPr sz="1200" kern="0">
                  <a:solidFill>
                    <a:srgbClr val="797979"/>
                  </a:solidFill>
                  <a:latin typeface="Segoe UI" panose="020B0502040204020203" pitchFamily="34" charset="0"/>
                  <a:cs typeface="Segoe UI" panose="020B0502040204020203" pitchFamily="34" charset="0"/>
                </a:defRPr>
              </a:lvl1pPr>
            </a:lstStyle>
            <a:p>
              <a:r>
                <a:rPr lang="en-US" dirty="0"/>
                <a:t>Search</a:t>
              </a:r>
            </a:p>
          </p:txBody>
        </p:sp>
        <p:pic>
          <p:nvPicPr>
            <p:cNvPr id="246" name="Picture 245">
              <a:extLst>
                <a:ext uri="{FF2B5EF4-FFF2-40B4-BE49-F238E27FC236}">
                  <a16:creationId xmlns:a16="http://schemas.microsoft.com/office/drawing/2014/main" id="{BE6030BD-9CC0-42FC-8C10-E765148B857B}"/>
                </a:ext>
              </a:extLst>
            </p:cNvPr>
            <p:cNvPicPr>
              <a:picLocks noChangeAspect="1"/>
            </p:cNvPicPr>
            <p:nvPr/>
          </p:nvPicPr>
          <p:blipFill>
            <a:blip r:embed="rId27"/>
            <a:stretch>
              <a:fillRect/>
            </a:stretch>
          </p:blipFill>
          <p:spPr>
            <a:xfrm>
              <a:off x="8361504" y="5012766"/>
              <a:ext cx="428873" cy="390100"/>
            </a:xfrm>
            <a:prstGeom prst="rect">
              <a:avLst/>
            </a:prstGeom>
          </p:spPr>
        </p:pic>
        <p:pic>
          <p:nvPicPr>
            <p:cNvPr id="247" name="Picture 246">
              <a:extLst>
                <a:ext uri="{FF2B5EF4-FFF2-40B4-BE49-F238E27FC236}">
                  <a16:creationId xmlns:a16="http://schemas.microsoft.com/office/drawing/2014/main" id="{059DF9D0-1B2E-4F3E-A358-3447FA8EB4EF}"/>
                </a:ext>
              </a:extLst>
            </p:cNvPr>
            <p:cNvPicPr>
              <a:picLocks noChangeAspect="1"/>
            </p:cNvPicPr>
            <p:nvPr/>
          </p:nvPicPr>
          <p:blipFill>
            <a:blip r:embed="rId28"/>
            <a:stretch>
              <a:fillRect/>
            </a:stretch>
          </p:blipFill>
          <p:spPr>
            <a:xfrm>
              <a:off x="9169006" y="5008993"/>
              <a:ext cx="329300" cy="386474"/>
            </a:xfrm>
            <a:prstGeom prst="rect">
              <a:avLst/>
            </a:prstGeom>
          </p:spPr>
        </p:pic>
        <p:pic>
          <p:nvPicPr>
            <p:cNvPr id="248" name="Picture 247">
              <a:extLst>
                <a:ext uri="{FF2B5EF4-FFF2-40B4-BE49-F238E27FC236}">
                  <a16:creationId xmlns:a16="http://schemas.microsoft.com/office/drawing/2014/main" id="{623E9407-D55B-47F5-8047-FF49E88ED6D7}"/>
                </a:ext>
              </a:extLst>
            </p:cNvPr>
            <p:cNvPicPr>
              <a:picLocks noChangeAspect="1"/>
            </p:cNvPicPr>
            <p:nvPr/>
          </p:nvPicPr>
          <p:blipFill>
            <a:blip r:embed="rId15"/>
            <a:stretch>
              <a:fillRect/>
            </a:stretch>
          </p:blipFill>
          <p:spPr>
            <a:xfrm>
              <a:off x="7749771" y="5046308"/>
              <a:ext cx="410630" cy="312891"/>
            </a:xfrm>
            <a:prstGeom prst="rect">
              <a:avLst/>
            </a:prstGeom>
          </p:spPr>
        </p:pic>
        <p:pic>
          <p:nvPicPr>
            <p:cNvPr id="249" name="Picture 248">
              <a:extLst>
                <a:ext uri="{FF2B5EF4-FFF2-40B4-BE49-F238E27FC236}">
                  <a16:creationId xmlns:a16="http://schemas.microsoft.com/office/drawing/2014/main" id="{FCE31DF3-FAC7-43B4-9C19-99D82A79B2C9}"/>
                </a:ext>
              </a:extLst>
            </p:cNvPr>
            <p:cNvPicPr>
              <a:picLocks noChangeAspect="1"/>
            </p:cNvPicPr>
            <p:nvPr/>
          </p:nvPicPr>
          <p:blipFill>
            <a:blip r:embed="rId29"/>
            <a:stretch>
              <a:fillRect/>
            </a:stretch>
          </p:blipFill>
          <p:spPr>
            <a:xfrm>
              <a:off x="7190243" y="5040566"/>
              <a:ext cx="304318" cy="323327"/>
            </a:xfrm>
            <a:prstGeom prst="rect">
              <a:avLst/>
            </a:prstGeom>
          </p:spPr>
        </p:pic>
        <p:sp>
          <p:nvSpPr>
            <p:cNvPr id="251" name="Rounded Rectangle 74">
              <a:extLst>
                <a:ext uri="{FF2B5EF4-FFF2-40B4-BE49-F238E27FC236}">
                  <a16:creationId xmlns:a16="http://schemas.microsoft.com/office/drawing/2014/main" id="{DE40BC2F-3421-404F-B1BD-3694EFD3BCC4}"/>
                </a:ext>
              </a:extLst>
            </p:cNvPr>
            <p:cNvSpPr/>
            <p:nvPr/>
          </p:nvSpPr>
          <p:spPr>
            <a:xfrm>
              <a:off x="7031540" y="4850977"/>
              <a:ext cx="2854382" cy="1374416"/>
            </a:xfrm>
            <a:prstGeom prst="rect">
              <a:avLst/>
            </a:prstGeom>
            <a:no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GB" sz="1800">
                <a:solidFill>
                  <a:srgbClr val="797979"/>
                </a:solidFill>
                <a:latin typeface="Calibri" panose="020F0502020204030204"/>
              </a:endParaRPr>
            </a:p>
          </p:txBody>
        </p:sp>
        <p:pic>
          <p:nvPicPr>
            <p:cNvPr id="8" name="Graphic 7">
              <a:extLst>
                <a:ext uri="{FF2B5EF4-FFF2-40B4-BE49-F238E27FC236}">
                  <a16:creationId xmlns:a16="http://schemas.microsoft.com/office/drawing/2014/main" id="{864DDCF9-2CFF-4EF4-9330-AF43AA913E8F}"/>
                </a:ext>
              </a:extLst>
            </p:cNvPr>
            <p:cNvPicPr>
              <a:picLocks noChangeAspect="1"/>
            </p:cNvPicPr>
            <p:nvPr/>
          </p:nvPicPr>
          <p:blipFill>
            <a:blip r:embed="rId30" cstate="print">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4740036" y="2034447"/>
              <a:ext cx="287626" cy="287626"/>
            </a:xfrm>
            <a:prstGeom prst="rect">
              <a:avLst/>
            </a:prstGeom>
          </p:spPr>
        </p:pic>
        <p:pic>
          <p:nvPicPr>
            <p:cNvPr id="254" name="Graphic 253">
              <a:extLst>
                <a:ext uri="{FF2B5EF4-FFF2-40B4-BE49-F238E27FC236}">
                  <a16:creationId xmlns:a16="http://schemas.microsoft.com/office/drawing/2014/main" id="{E438066D-0345-4D9B-8C62-9A04D332DFB1}"/>
                </a:ext>
              </a:extLst>
            </p:cNvPr>
            <p:cNvPicPr>
              <a:picLocks noChangeAspect="1"/>
            </p:cNvPicPr>
            <p:nvPr/>
          </p:nvPicPr>
          <p:blipFill>
            <a:blip r:embed="rId30">
              <a:extLst>
                <a:ext uri="{28A0092B-C50C-407E-A947-70E740481C1C}">
                  <a14:useLocalDpi xmlns:a14="http://schemas.microsoft.com/office/drawing/2010/main"/>
                </a:ext>
                <a:ext uri="{96DAC541-7B7A-43D3-8B79-37D633B846F1}">
                  <asvg:svgBlip xmlns:asvg="http://schemas.microsoft.com/office/drawing/2016/SVG/main" r:embed="rId31"/>
                </a:ext>
              </a:extLst>
            </a:blip>
            <a:stretch>
              <a:fillRect/>
            </a:stretch>
          </p:blipFill>
          <p:spPr>
            <a:xfrm>
              <a:off x="10937635" y="3907696"/>
              <a:ext cx="423003" cy="423003"/>
            </a:xfrm>
            <a:prstGeom prst="rect">
              <a:avLst/>
            </a:prstGeom>
          </p:spPr>
        </p:pic>
      </p:grpSp>
    </p:spTree>
    <p:extLst>
      <p:ext uri="{BB962C8B-B14F-4D97-AF65-F5344CB8AC3E}">
        <p14:creationId xmlns:p14="http://schemas.microsoft.com/office/powerpoint/2010/main" val="123377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B07E68-B751-4A9A-9E87-78E5DD1D1B58}"/>
              </a:ext>
            </a:extLst>
          </p:cNvPr>
          <p:cNvSpPr txBox="1"/>
          <p:nvPr/>
        </p:nvSpPr>
        <p:spPr>
          <a:xfrm>
            <a:off x="349624" y="2312894"/>
            <a:ext cx="2998694" cy="757130"/>
          </a:xfrm>
          <a:prstGeom prst="rect">
            <a:avLst/>
          </a:prstGeom>
          <a:noFill/>
        </p:spPr>
        <p:txBody>
          <a:bodyPr wrap="square" lIns="0" rtlCol="0">
            <a:spAutoFit/>
          </a:bodyPr>
          <a:lstStyle/>
          <a:p>
            <a:pP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Line of business</a:t>
            </a:r>
            <a:br>
              <a:rPr lang="en-US" sz="2400" dirty="0">
                <a:solidFill>
                  <a:srgbClr val="0078D7"/>
                </a:solidFill>
                <a:latin typeface="Segoe UI Semilight" panose="020B0402040204020203" pitchFamily="34" charset="0"/>
                <a:cs typeface="Segoe UI Semilight" panose="020B0402040204020203" pitchFamily="34" charset="0"/>
              </a:rPr>
            </a:br>
            <a:r>
              <a:rPr lang="en-US" sz="2400" dirty="0">
                <a:solidFill>
                  <a:srgbClr val="0078D7"/>
                </a:solidFill>
                <a:latin typeface="Segoe UI Semilight" panose="020B0402040204020203" pitchFamily="34" charset="0"/>
                <a:cs typeface="Segoe UI Semilight" panose="020B0402040204020203" pitchFamily="34" charset="0"/>
              </a:rPr>
              <a:t>app</a:t>
            </a:r>
          </a:p>
        </p:txBody>
      </p:sp>
      <p:sp>
        <p:nvSpPr>
          <p:cNvPr id="5" name="Rectangle 4">
            <a:extLst>
              <a:ext uri="{FF2B5EF4-FFF2-40B4-BE49-F238E27FC236}">
                <a16:creationId xmlns:a16="http://schemas.microsoft.com/office/drawing/2014/main" id="{C463113E-17C9-4D96-A52F-82D35B7199B5}"/>
              </a:ext>
            </a:extLst>
          </p:cNvPr>
          <p:cNvSpPr/>
          <p:nvPr/>
        </p:nvSpPr>
        <p:spPr>
          <a:xfrm>
            <a:off x="349625" y="3000092"/>
            <a:ext cx="1748116" cy="424732"/>
          </a:xfrm>
          <a:prstGeom prst="rect">
            <a:avLst/>
          </a:prstGeom>
        </p:spPr>
        <p:txBody>
          <a:bodyPr wrap="square" lIns="0">
            <a:spAutoFit/>
          </a:bodyPr>
          <a:lstStyle/>
          <a:p>
            <a:pPr defTabSz="896386">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with VPN and access to on-premises resources</a:t>
            </a:r>
          </a:p>
        </p:txBody>
      </p:sp>
      <p:cxnSp>
        <p:nvCxnSpPr>
          <p:cNvPr id="6" name="Straight Connector 5">
            <a:extLst>
              <a:ext uri="{FF2B5EF4-FFF2-40B4-BE49-F238E27FC236}">
                <a16:creationId xmlns:a16="http://schemas.microsoft.com/office/drawing/2014/main" id="{EAADB6D5-98B9-435C-8901-3E2491FFC2DC}"/>
              </a:ext>
            </a:extLst>
          </p:cNvPr>
          <p:cNvCxnSpPr>
            <a:cxnSpLocks/>
          </p:cNvCxnSpPr>
          <p:nvPr/>
        </p:nvCxnSpPr>
        <p:spPr>
          <a:xfrm>
            <a:off x="349624" y="3497262"/>
            <a:ext cx="2783541"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5BF6C62-43A1-4905-9BC3-F8ABBCF4E69A}"/>
              </a:ext>
            </a:extLst>
          </p:cNvPr>
          <p:cNvSpPr txBox="1"/>
          <p:nvPr/>
        </p:nvSpPr>
        <p:spPr>
          <a:xfrm>
            <a:off x="6264402" y="3131604"/>
            <a:ext cx="855555" cy="332399"/>
          </a:xfrm>
          <a:prstGeom prst="rect">
            <a:avLst/>
          </a:prstGeom>
          <a:noFill/>
        </p:spPr>
        <p:txBody>
          <a:bodyPr wrap="none" lIns="0" tIns="0" rIns="0" bIns="0" rtlCol="0">
            <a:spAutoFit/>
          </a:bodyPr>
          <a:lstStyle>
            <a:defPPr>
              <a:defRPr lang="en-US"/>
            </a:defPPr>
            <a:lvl1pPr defTabSz="914191">
              <a:lnSpc>
                <a:spcPct val="90000"/>
              </a:lnSpc>
              <a:spcAft>
                <a:spcPts val="587"/>
              </a:spcAft>
              <a:defRPr sz="1200">
                <a:solidFill>
                  <a:srgbClr val="797979"/>
                </a:solidFill>
                <a:latin typeface="Segoe UI"/>
              </a:defRPr>
            </a:lvl1pPr>
          </a:lstStyle>
          <a:p>
            <a:pPr>
              <a:spcAft>
                <a:spcPts val="0"/>
              </a:spcAft>
            </a:pPr>
            <a:r>
              <a:rPr lang="en-US" dirty="0"/>
              <a:t>App Service</a:t>
            </a:r>
          </a:p>
          <a:p>
            <a:pPr>
              <a:spcAft>
                <a:spcPts val="0"/>
              </a:spcAft>
            </a:pPr>
            <a:r>
              <a:rPr lang="en-US" dirty="0"/>
              <a:t>Environment</a:t>
            </a:r>
          </a:p>
        </p:txBody>
      </p:sp>
      <p:cxnSp>
        <p:nvCxnSpPr>
          <p:cNvPr id="8" name="Straight Arrow Connector 7">
            <a:extLst>
              <a:ext uri="{FF2B5EF4-FFF2-40B4-BE49-F238E27FC236}">
                <a16:creationId xmlns:a16="http://schemas.microsoft.com/office/drawing/2014/main" id="{DB4A593D-BD46-4DAA-96C6-264AE16DA884}"/>
              </a:ext>
            </a:extLst>
          </p:cNvPr>
          <p:cNvCxnSpPr>
            <a:cxnSpLocks/>
          </p:cNvCxnSpPr>
          <p:nvPr/>
        </p:nvCxnSpPr>
        <p:spPr>
          <a:xfrm flipV="1">
            <a:off x="6933392" y="1962150"/>
            <a:ext cx="489758" cy="883442"/>
          </a:xfrm>
          <a:prstGeom prst="straightConnector1">
            <a:avLst/>
          </a:prstGeom>
          <a:noFill/>
          <a:ln w="12700">
            <a:solidFill>
              <a:srgbClr val="0078D7"/>
            </a:solidFill>
            <a:miter lim="800000"/>
            <a:headEnd/>
            <a:tailEnd type="triangle"/>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6E0DAAC6-6EFE-49D3-A0DC-8A0A5589B962}"/>
              </a:ext>
            </a:extLst>
          </p:cNvPr>
          <p:cNvCxnSpPr>
            <a:cxnSpLocks/>
          </p:cNvCxnSpPr>
          <p:nvPr/>
        </p:nvCxnSpPr>
        <p:spPr>
          <a:xfrm>
            <a:off x="6933392" y="2845592"/>
            <a:ext cx="502458" cy="0"/>
          </a:xfrm>
          <a:prstGeom prst="straightConnector1">
            <a:avLst/>
          </a:prstGeom>
          <a:noFill/>
          <a:ln w="12700">
            <a:solidFill>
              <a:srgbClr val="0078D7"/>
            </a:solidFill>
            <a:miter lim="800000"/>
            <a:headEnd/>
            <a:tailEnd type="triangle"/>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10" name="Straight Arrow Connector 9">
            <a:extLst>
              <a:ext uri="{FF2B5EF4-FFF2-40B4-BE49-F238E27FC236}">
                <a16:creationId xmlns:a16="http://schemas.microsoft.com/office/drawing/2014/main" id="{88E50006-97A9-403C-8814-0FE6E930951A}"/>
              </a:ext>
            </a:extLst>
          </p:cNvPr>
          <p:cNvCxnSpPr>
            <a:cxnSpLocks/>
          </p:cNvCxnSpPr>
          <p:nvPr/>
        </p:nvCxnSpPr>
        <p:spPr>
          <a:xfrm>
            <a:off x="6933392" y="2845593"/>
            <a:ext cx="496108" cy="780257"/>
          </a:xfrm>
          <a:prstGeom prst="straightConnector1">
            <a:avLst/>
          </a:prstGeom>
          <a:noFill/>
          <a:ln w="12700">
            <a:solidFill>
              <a:srgbClr val="0078D7"/>
            </a:solidFill>
            <a:miter lim="800000"/>
            <a:headEnd/>
            <a:tailEnd type="triangle"/>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1B26D365-0383-4DD7-9A7B-70B4BB9E49CE}"/>
              </a:ext>
            </a:extLst>
          </p:cNvPr>
          <p:cNvCxnSpPr>
            <a:cxnSpLocks/>
          </p:cNvCxnSpPr>
          <p:nvPr/>
        </p:nvCxnSpPr>
        <p:spPr>
          <a:xfrm>
            <a:off x="7994650" y="2019300"/>
            <a:ext cx="628650" cy="806450"/>
          </a:xfrm>
          <a:prstGeom prst="straightConnector1">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A45665E6-93CA-4462-8A8C-D134AFEB8782}"/>
              </a:ext>
            </a:extLst>
          </p:cNvPr>
          <p:cNvCxnSpPr>
            <a:cxnSpLocks/>
          </p:cNvCxnSpPr>
          <p:nvPr/>
        </p:nvCxnSpPr>
        <p:spPr>
          <a:xfrm>
            <a:off x="8007350" y="2845592"/>
            <a:ext cx="539750" cy="0"/>
          </a:xfrm>
          <a:prstGeom prst="straightConnector1">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13" name="Straight Arrow Connector 12">
            <a:extLst>
              <a:ext uri="{FF2B5EF4-FFF2-40B4-BE49-F238E27FC236}">
                <a16:creationId xmlns:a16="http://schemas.microsoft.com/office/drawing/2014/main" id="{D108F55B-2485-430A-A0DB-1C82E2B1EF9F}"/>
              </a:ext>
            </a:extLst>
          </p:cNvPr>
          <p:cNvCxnSpPr>
            <a:cxnSpLocks/>
          </p:cNvCxnSpPr>
          <p:nvPr/>
        </p:nvCxnSpPr>
        <p:spPr>
          <a:xfrm flipV="1">
            <a:off x="8003512" y="2895601"/>
            <a:ext cx="613438" cy="676588"/>
          </a:xfrm>
          <a:prstGeom prst="straightConnector1">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CA7B0960-1463-4A5F-A5AD-9A9E96DB0897}"/>
              </a:ext>
            </a:extLst>
          </p:cNvPr>
          <p:cNvCxnSpPr>
            <a:cxnSpLocks/>
          </p:cNvCxnSpPr>
          <p:nvPr/>
        </p:nvCxnSpPr>
        <p:spPr>
          <a:xfrm flipV="1">
            <a:off x="5142769" y="1828800"/>
            <a:ext cx="0" cy="757348"/>
          </a:xfrm>
          <a:prstGeom prst="straightConnector1">
            <a:avLst/>
          </a:prstGeom>
          <a:noFill/>
          <a:ln w="12700">
            <a:solidFill>
              <a:srgbClr val="0078D7"/>
            </a:solidFill>
            <a:miter lim="800000"/>
            <a:headEnd/>
            <a:tailEnd type="triangle"/>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sp>
        <p:nvSpPr>
          <p:cNvPr id="15" name="TextBox 14">
            <a:extLst>
              <a:ext uri="{FF2B5EF4-FFF2-40B4-BE49-F238E27FC236}">
                <a16:creationId xmlns:a16="http://schemas.microsoft.com/office/drawing/2014/main" id="{A85A3CBB-690B-47EC-9104-539A237521FB}"/>
              </a:ext>
            </a:extLst>
          </p:cNvPr>
          <p:cNvSpPr txBox="1"/>
          <p:nvPr/>
        </p:nvSpPr>
        <p:spPr>
          <a:xfrm>
            <a:off x="4826689" y="1619854"/>
            <a:ext cx="619195"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Azure AD</a:t>
            </a:r>
          </a:p>
        </p:txBody>
      </p:sp>
      <p:cxnSp>
        <p:nvCxnSpPr>
          <p:cNvPr id="16" name="Straight Arrow Connector 15">
            <a:extLst>
              <a:ext uri="{FF2B5EF4-FFF2-40B4-BE49-F238E27FC236}">
                <a16:creationId xmlns:a16="http://schemas.microsoft.com/office/drawing/2014/main" id="{271B3FBA-084F-4A77-B4EF-1E7237DBE52F}"/>
              </a:ext>
            </a:extLst>
          </p:cNvPr>
          <p:cNvCxnSpPr>
            <a:cxnSpLocks/>
          </p:cNvCxnSpPr>
          <p:nvPr/>
        </p:nvCxnSpPr>
        <p:spPr>
          <a:xfrm>
            <a:off x="5403850" y="2845592"/>
            <a:ext cx="1016315" cy="0"/>
          </a:xfrm>
          <a:prstGeom prst="straightConnector1">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pic>
        <p:nvPicPr>
          <p:cNvPr id="17" name="Picture 16">
            <a:extLst>
              <a:ext uri="{FF2B5EF4-FFF2-40B4-BE49-F238E27FC236}">
                <a16:creationId xmlns:a16="http://schemas.microsoft.com/office/drawing/2014/main" id="{D97E9AB8-153A-423F-B9D8-3EE25C50471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170946" y="2638536"/>
            <a:ext cx="420139" cy="442692"/>
          </a:xfrm>
          <a:prstGeom prst="rect">
            <a:avLst/>
          </a:prstGeom>
        </p:spPr>
      </p:pic>
      <p:cxnSp>
        <p:nvCxnSpPr>
          <p:cNvPr id="18" name="Elbow Connector 36">
            <a:extLst>
              <a:ext uri="{FF2B5EF4-FFF2-40B4-BE49-F238E27FC236}">
                <a16:creationId xmlns:a16="http://schemas.microsoft.com/office/drawing/2014/main" id="{1950870E-FB4E-455E-99B0-95ABD5031EB1}"/>
              </a:ext>
            </a:extLst>
          </p:cNvPr>
          <p:cNvCxnSpPr>
            <a:cxnSpLocks/>
          </p:cNvCxnSpPr>
          <p:nvPr/>
        </p:nvCxnSpPr>
        <p:spPr>
          <a:xfrm>
            <a:off x="5403639" y="1392625"/>
            <a:ext cx="5303520" cy="457200"/>
          </a:xfrm>
          <a:prstGeom prst="bentConnector2">
            <a:avLst/>
          </a:prstGeom>
          <a:noFill/>
          <a:ln w="12700">
            <a:solidFill>
              <a:srgbClr val="0078D7"/>
            </a:solidFill>
            <a:miter lim="800000"/>
            <a:headEnd type="triangle"/>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pic>
        <p:nvPicPr>
          <p:cNvPr id="19" name="Picture 18">
            <a:extLst>
              <a:ext uri="{FF2B5EF4-FFF2-40B4-BE49-F238E27FC236}">
                <a16:creationId xmlns:a16="http://schemas.microsoft.com/office/drawing/2014/main" id="{2B502A53-DC1B-4870-9131-4DB4B701E88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107865" y="4309897"/>
            <a:ext cx="420139" cy="442692"/>
          </a:xfrm>
          <a:prstGeom prst="rect">
            <a:avLst/>
          </a:prstGeom>
        </p:spPr>
      </p:pic>
      <p:sp>
        <p:nvSpPr>
          <p:cNvPr id="20" name="Right Brace 19">
            <a:extLst>
              <a:ext uri="{FF2B5EF4-FFF2-40B4-BE49-F238E27FC236}">
                <a16:creationId xmlns:a16="http://schemas.microsoft.com/office/drawing/2014/main" id="{17BF73BC-C5D7-480F-AF01-4FFFD3B65F96}"/>
              </a:ext>
            </a:extLst>
          </p:cNvPr>
          <p:cNvSpPr/>
          <p:nvPr/>
        </p:nvSpPr>
        <p:spPr>
          <a:xfrm rot="5400000">
            <a:off x="7618291" y="3434036"/>
            <a:ext cx="220272" cy="1340689"/>
          </a:xfrm>
          <a:prstGeom prst="rightBrace">
            <a:avLst>
              <a:gd name="adj1" fmla="val 46223"/>
              <a:gd name="adj2" fmla="val 50000"/>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a:solidFill>
                <a:srgbClr val="797979"/>
              </a:solidFill>
              <a:latin typeface="Calibri" panose="020F0502020204030204"/>
            </a:endParaRPr>
          </a:p>
        </p:txBody>
      </p:sp>
      <p:pic>
        <p:nvPicPr>
          <p:cNvPr id="21" name="Picture 20">
            <a:extLst>
              <a:ext uri="{FF2B5EF4-FFF2-40B4-BE49-F238E27FC236}">
                <a16:creationId xmlns:a16="http://schemas.microsoft.com/office/drawing/2014/main" id="{7589ECCF-7981-41CC-A61A-F2FB80105A2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722030" y="1805719"/>
            <a:ext cx="420139" cy="442692"/>
          </a:xfrm>
          <a:prstGeom prst="rect">
            <a:avLst/>
          </a:prstGeom>
        </p:spPr>
      </p:pic>
      <p:grpSp>
        <p:nvGrpSpPr>
          <p:cNvPr id="22" name="Group 21">
            <a:extLst>
              <a:ext uri="{FF2B5EF4-FFF2-40B4-BE49-F238E27FC236}">
                <a16:creationId xmlns:a16="http://schemas.microsoft.com/office/drawing/2014/main" id="{910DD620-3726-4F59-936C-C8F5FF205493}"/>
              </a:ext>
            </a:extLst>
          </p:cNvPr>
          <p:cNvGrpSpPr/>
          <p:nvPr/>
        </p:nvGrpSpPr>
        <p:grpSpPr>
          <a:xfrm>
            <a:off x="3548702" y="2567544"/>
            <a:ext cx="774854" cy="454965"/>
            <a:chOff x="3346119" y="2635956"/>
            <a:chExt cx="793808" cy="466094"/>
          </a:xfrm>
        </p:grpSpPr>
        <p:pic>
          <p:nvPicPr>
            <p:cNvPr id="23" name="Picture 22">
              <a:extLst>
                <a:ext uri="{FF2B5EF4-FFF2-40B4-BE49-F238E27FC236}">
                  <a16:creationId xmlns:a16="http://schemas.microsoft.com/office/drawing/2014/main" id="{FCED88E1-FED5-4EFD-9B95-D1CF442D30B6}"/>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346119" y="2648529"/>
              <a:ext cx="430416" cy="453521"/>
            </a:xfrm>
            <a:prstGeom prst="rect">
              <a:avLst/>
            </a:prstGeom>
          </p:spPr>
        </p:pic>
        <p:pic>
          <p:nvPicPr>
            <p:cNvPr id="24" name="Picture 23">
              <a:extLst>
                <a:ext uri="{FF2B5EF4-FFF2-40B4-BE49-F238E27FC236}">
                  <a16:creationId xmlns:a16="http://schemas.microsoft.com/office/drawing/2014/main" id="{ADD880EA-AEBB-4ED9-AFB9-B8307D9C112D}"/>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709511" y="2635956"/>
              <a:ext cx="430416" cy="453521"/>
            </a:xfrm>
            <a:prstGeom prst="rect">
              <a:avLst/>
            </a:prstGeom>
          </p:spPr>
        </p:pic>
      </p:grpSp>
      <p:pic>
        <p:nvPicPr>
          <p:cNvPr id="25" name="Picture 24">
            <a:extLst>
              <a:ext uri="{FF2B5EF4-FFF2-40B4-BE49-F238E27FC236}">
                <a16:creationId xmlns:a16="http://schemas.microsoft.com/office/drawing/2014/main" id="{89C5C0B5-882A-4A2D-AE8E-09D413F28E8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695540" y="3339956"/>
            <a:ext cx="420139" cy="442692"/>
          </a:xfrm>
          <a:prstGeom prst="rect">
            <a:avLst/>
          </a:prstGeom>
        </p:spPr>
      </p:pic>
      <p:sp>
        <p:nvSpPr>
          <p:cNvPr id="26" name="TextBox 25">
            <a:extLst>
              <a:ext uri="{FF2B5EF4-FFF2-40B4-BE49-F238E27FC236}">
                <a16:creationId xmlns:a16="http://schemas.microsoft.com/office/drawing/2014/main" id="{6190D11C-7A2A-43C7-B7A1-A296FDBF1575}"/>
              </a:ext>
            </a:extLst>
          </p:cNvPr>
          <p:cNvSpPr txBox="1"/>
          <p:nvPr/>
        </p:nvSpPr>
        <p:spPr>
          <a:xfrm>
            <a:off x="3735851" y="2254898"/>
            <a:ext cx="392497"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Tablet</a:t>
            </a:r>
          </a:p>
        </p:txBody>
      </p:sp>
      <p:sp>
        <p:nvSpPr>
          <p:cNvPr id="27" name="TextBox 26">
            <a:extLst>
              <a:ext uri="{FF2B5EF4-FFF2-40B4-BE49-F238E27FC236}">
                <a16:creationId xmlns:a16="http://schemas.microsoft.com/office/drawing/2014/main" id="{78E3EFF9-C793-42F0-90EB-C547B2057304}"/>
              </a:ext>
            </a:extLst>
          </p:cNvPr>
          <p:cNvSpPr txBox="1"/>
          <p:nvPr/>
        </p:nvSpPr>
        <p:spPr>
          <a:xfrm>
            <a:off x="3706115" y="3074580"/>
            <a:ext cx="460030"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Mobile</a:t>
            </a:r>
          </a:p>
        </p:txBody>
      </p:sp>
      <p:sp>
        <p:nvSpPr>
          <p:cNvPr id="28" name="TextBox 27">
            <a:extLst>
              <a:ext uri="{FF2B5EF4-FFF2-40B4-BE49-F238E27FC236}">
                <a16:creationId xmlns:a16="http://schemas.microsoft.com/office/drawing/2014/main" id="{C25EF9AB-9358-4268-B4C3-0D5BACF096BF}"/>
              </a:ext>
            </a:extLst>
          </p:cNvPr>
          <p:cNvSpPr txBox="1"/>
          <p:nvPr/>
        </p:nvSpPr>
        <p:spPr>
          <a:xfrm>
            <a:off x="3642954" y="3733445"/>
            <a:ext cx="525311"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Browser</a:t>
            </a:r>
          </a:p>
        </p:txBody>
      </p:sp>
      <p:sp>
        <p:nvSpPr>
          <p:cNvPr id="32" name="TextBox 31">
            <a:extLst>
              <a:ext uri="{FF2B5EF4-FFF2-40B4-BE49-F238E27FC236}">
                <a16:creationId xmlns:a16="http://schemas.microsoft.com/office/drawing/2014/main" id="{BFFA38AF-3BF6-48ED-A117-B240E5C7901E}"/>
              </a:ext>
            </a:extLst>
          </p:cNvPr>
          <p:cNvSpPr txBox="1"/>
          <p:nvPr/>
        </p:nvSpPr>
        <p:spPr>
          <a:xfrm>
            <a:off x="6980735" y="4772798"/>
            <a:ext cx="674398"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Office 365</a:t>
            </a:r>
          </a:p>
        </p:txBody>
      </p:sp>
      <p:sp>
        <p:nvSpPr>
          <p:cNvPr id="33" name="TextBox 32">
            <a:extLst>
              <a:ext uri="{FF2B5EF4-FFF2-40B4-BE49-F238E27FC236}">
                <a16:creationId xmlns:a16="http://schemas.microsoft.com/office/drawing/2014/main" id="{7FA6F686-514D-471B-AF65-0545460D5A59}"/>
              </a:ext>
            </a:extLst>
          </p:cNvPr>
          <p:cNvSpPr txBox="1"/>
          <p:nvPr/>
        </p:nvSpPr>
        <p:spPr>
          <a:xfrm>
            <a:off x="7895880" y="4772798"/>
            <a:ext cx="550534"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3</a:t>
            </a:r>
            <a:r>
              <a:rPr lang="en-US" baseline="30000" dirty="0"/>
              <a:t>rd</a:t>
            </a:r>
            <a:r>
              <a:rPr lang="en-US" dirty="0"/>
              <a:t> Party</a:t>
            </a:r>
          </a:p>
        </p:txBody>
      </p:sp>
      <p:sp>
        <p:nvSpPr>
          <p:cNvPr id="35" name="Right Brace 34">
            <a:extLst>
              <a:ext uri="{FF2B5EF4-FFF2-40B4-BE49-F238E27FC236}">
                <a16:creationId xmlns:a16="http://schemas.microsoft.com/office/drawing/2014/main" id="{32301838-3A06-40A2-A7CA-E929CED80F74}"/>
              </a:ext>
            </a:extLst>
          </p:cNvPr>
          <p:cNvSpPr/>
          <p:nvPr/>
        </p:nvSpPr>
        <p:spPr>
          <a:xfrm>
            <a:off x="4259359" y="1757379"/>
            <a:ext cx="192949" cy="2174360"/>
          </a:xfrm>
          <a:prstGeom prst="rightBrace">
            <a:avLst>
              <a:gd name="adj1" fmla="val 60519"/>
              <a:gd name="adj2" fmla="val 50000"/>
            </a:avLst>
          </a:prstGeom>
          <a:noFill/>
          <a:ln w="12700">
            <a:solidFill>
              <a:srgbClr val="0078D7"/>
            </a:solidFill>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a:solidFill>
                <a:srgbClr val="797979"/>
              </a:solidFill>
              <a:latin typeface="Calibri" panose="020F0502020204030204"/>
            </a:endParaRPr>
          </a:p>
        </p:txBody>
      </p:sp>
      <p:cxnSp>
        <p:nvCxnSpPr>
          <p:cNvPr id="36" name="Straight Arrow Connector 35">
            <a:extLst>
              <a:ext uri="{FF2B5EF4-FFF2-40B4-BE49-F238E27FC236}">
                <a16:creationId xmlns:a16="http://schemas.microsoft.com/office/drawing/2014/main" id="{B0CDC75F-13A4-4D16-96A5-849730363737}"/>
              </a:ext>
            </a:extLst>
          </p:cNvPr>
          <p:cNvCxnSpPr>
            <a:cxnSpLocks/>
          </p:cNvCxnSpPr>
          <p:nvPr/>
        </p:nvCxnSpPr>
        <p:spPr>
          <a:xfrm>
            <a:off x="4581172" y="2845592"/>
            <a:ext cx="291385" cy="0"/>
          </a:xfrm>
          <a:prstGeom prst="straightConnector1">
            <a:avLst/>
          </a:prstGeom>
          <a:noFill/>
          <a:ln w="12700">
            <a:solidFill>
              <a:srgbClr val="0078D7"/>
            </a:solidFill>
            <a:miter lim="800000"/>
            <a:headEnd type="triangle"/>
            <a:tailEnd type="triangle"/>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sp>
        <p:nvSpPr>
          <p:cNvPr id="38" name="Rectangle 37">
            <a:extLst>
              <a:ext uri="{FF2B5EF4-FFF2-40B4-BE49-F238E27FC236}">
                <a16:creationId xmlns:a16="http://schemas.microsoft.com/office/drawing/2014/main" id="{26E9CD1C-5113-4A09-8C50-5767F5168405}"/>
              </a:ext>
            </a:extLst>
          </p:cNvPr>
          <p:cNvSpPr/>
          <p:nvPr/>
        </p:nvSpPr>
        <p:spPr bwMode="auto">
          <a:xfrm>
            <a:off x="9661868" y="1914032"/>
            <a:ext cx="2033708" cy="2086893"/>
          </a:xfrm>
          <a:prstGeom prst="rect">
            <a:avLst/>
          </a:prstGeom>
          <a:solidFill>
            <a:srgbClr val="E6E6E6"/>
          </a:solidFill>
          <a:ln>
            <a:noFill/>
          </a:ln>
          <a:effectLst>
            <a:outerShdw dist="63500" dir="2700000" algn="tl" rotWithShape="0">
              <a:srgbClr val="0078D7"/>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a:endParaRPr lang="en-US" sz="1800" err="1">
              <a:solidFill>
                <a:prstClr val="white"/>
              </a:solidFill>
              <a:latin typeface="Calibri" panose="020F0502020204030204"/>
            </a:endParaRPr>
          </a:p>
        </p:txBody>
      </p:sp>
      <p:pic>
        <p:nvPicPr>
          <p:cNvPr id="39" name="Picture 38">
            <a:extLst>
              <a:ext uri="{FF2B5EF4-FFF2-40B4-BE49-F238E27FC236}">
                <a16:creationId xmlns:a16="http://schemas.microsoft.com/office/drawing/2014/main" id="{35E0CFC3-0DCD-433C-92DC-AEC9CCE68FE0}"/>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9799833" y="3421435"/>
            <a:ext cx="420139" cy="442692"/>
          </a:xfrm>
          <a:prstGeom prst="rect">
            <a:avLst/>
          </a:prstGeom>
        </p:spPr>
      </p:pic>
      <p:sp>
        <p:nvSpPr>
          <p:cNvPr id="40" name="TextBox 39">
            <a:extLst>
              <a:ext uri="{FF2B5EF4-FFF2-40B4-BE49-F238E27FC236}">
                <a16:creationId xmlns:a16="http://schemas.microsoft.com/office/drawing/2014/main" id="{AF330179-9239-4D21-B0E1-E0B3A7022EFD}"/>
              </a:ext>
            </a:extLst>
          </p:cNvPr>
          <p:cNvSpPr txBox="1"/>
          <p:nvPr/>
        </p:nvSpPr>
        <p:spPr>
          <a:xfrm>
            <a:off x="10296679" y="3476582"/>
            <a:ext cx="466474" cy="332399"/>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nSpc>
                <a:spcPct val="90000"/>
              </a:lnSpc>
            </a:pPr>
            <a:r>
              <a:rPr lang="en-US"/>
              <a:t>Legacy</a:t>
            </a:r>
          </a:p>
          <a:p>
            <a:pPr>
              <a:lnSpc>
                <a:spcPct val="90000"/>
              </a:lnSpc>
            </a:pPr>
            <a:r>
              <a:rPr lang="en-US" dirty="0"/>
              <a:t>APIs</a:t>
            </a:r>
          </a:p>
        </p:txBody>
      </p:sp>
      <p:sp>
        <p:nvSpPr>
          <p:cNvPr id="41" name="TextBox 40">
            <a:extLst>
              <a:ext uri="{FF2B5EF4-FFF2-40B4-BE49-F238E27FC236}">
                <a16:creationId xmlns:a16="http://schemas.microsoft.com/office/drawing/2014/main" id="{7739D539-19DC-4667-BD49-04F33B411B31}"/>
              </a:ext>
            </a:extLst>
          </p:cNvPr>
          <p:cNvSpPr txBox="1"/>
          <p:nvPr/>
        </p:nvSpPr>
        <p:spPr>
          <a:xfrm>
            <a:off x="10296679" y="2914418"/>
            <a:ext cx="426848" cy="332399"/>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nSpc>
                <a:spcPct val="90000"/>
              </a:lnSpc>
            </a:pPr>
            <a:r>
              <a:rPr lang="en-US" dirty="0"/>
              <a:t>SQL</a:t>
            </a:r>
          </a:p>
          <a:p>
            <a:pPr>
              <a:lnSpc>
                <a:spcPct val="90000"/>
              </a:lnSpc>
            </a:pPr>
            <a:r>
              <a:rPr lang="en-US" dirty="0"/>
              <a:t>Server</a:t>
            </a:r>
          </a:p>
        </p:txBody>
      </p:sp>
      <p:sp>
        <p:nvSpPr>
          <p:cNvPr id="42" name="TextBox 41">
            <a:extLst>
              <a:ext uri="{FF2B5EF4-FFF2-40B4-BE49-F238E27FC236}">
                <a16:creationId xmlns:a16="http://schemas.microsoft.com/office/drawing/2014/main" id="{7D6640EA-E61E-46DB-82B4-9BD4DF49D6B9}"/>
              </a:ext>
            </a:extLst>
          </p:cNvPr>
          <p:cNvSpPr txBox="1"/>
          <p:nvPr/>
        </p:nvSpPr>
        <p:spPr>
          <a:xfrm>
            <a:off x="10296679" y="2339011"/>
            <a:ext cx="323807" cy="332399"/>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nSpc>
                <a:spcPct val="90000"/>
              </a:lnSpc>
            </a:pPr>
            <a:r>
              <a:rPr lang="en-US" dirty="0"/>
              <a:t>CRM</a:t>
            </a:r>
          </a:p>
          <a:p>
            <a:pPr>
              <a:lnSpc>
                <a:spcPct val="90000"/>
              </a:lnSpc>
            </a:pPr>
            <a:r>
              <a:rPr lang="en-US" dirty="0"/>
              <a:t>ERP</a:t>
            </a:r>
          </a:p>
        </p:txBody>
      </p:sp>
      <p:sp>
        <p:nvSpPr>
          <p:cNvPr id="43" name="TextBox 42">
            <a:extLst>
              <a:ext uri="{FF2B5EF4-FFF2-40B4-BE49-F238E27FC236}">
                <a16:creationId xmlns:a16="http://schemas.microsoft.com/office/drawing/2014/main" id="{D16636AB-DD88-467F-AC89-A4185CC9FD26}"/>
              </a:ext>
            </a:extLst>
          </p:cNvPr>
          <p:cNvSpPr txBox="1"/>
          <p:nvPr/>
        </p:nvSpPr>
        <p:spPr>
          <a:xfrm>
            <a:off x="10879274" y="3050126"/>
            <a:ext cx="620042" cy="332399"/>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gn="ctr">
              <a:lnSpc>
                <a:spcPct val="90000"/>
              </a:lnSpc>
            </a:pPr>
            <a:r>
              <a:rPr lang="en-US" dirty="0"/>
              <a:t>Active</a:t>
            </a:r>
          </a:p>
          <a:p>
            <a:pPr algn="ctr">
              <a:lnSpc>
                <a:spcPct val="90000"/>
              </a:lnSpc>
            </a:pPr>
            <a:r>
              <a:rPr lang="en-US" dirty="0"/>
              <a:t>Directory</a:t>
            </a:r>
          </a:p>
        </p:txBody>
      </p:sp>
      <p:cxnSp>
        <p:nvCxnSpPr>
          <p:cNvPr id="47" name="Elbow Connector 36">
            <a:extLst>
              <a:ext uri="{FF2B5EF4-FFF2-40B4-BE49-F238E27FC236}">
                <a16:creationId xmlns:a16="http://schemas.microsoft.com/office/drawing/2014/main" id="{AED1904A-396D-4F93-8E4E-7CE822795E72}"/>
              </a:ext>
            </a:extLst>
          </p:cNvPr>
          <p:cNvCxnSpPr>
            <a:cxnSpLocks/>
          </p:cNvCxnSpPr>
          <p:nvPr/>
        </p:nvCxnSpPr>
        <p:spPr>
          <a:xfrm rot="10800000" flipV="1">
            <a:off x="6701611" y="2792220"/>
            <a:ext cx="4755567" cy="859835"/>
          </a:xfrm>
          <a:prstGeom prst="bentConnector4">
            <a:avLst>
              <a:gd name="adj1" fmla="val -14118"/>
              <a:gd name="adj2" fmla="val 372435"/>
            </a:avLst>
          </a:prstGeom>
          <a:noFill/>
          <a:ln w="12700">
            <a:solidFill>
              <a:srgbClr val="0078D7"/>
            </a:solidFill>
            <a:miter lim="800000"/>
            <a:headEnd type="triangle"/>
            <a:tailEn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cxnSp>
      <p:sp>
        <p:nvSpPr>
          <p:cNvPr id="48" name="TextBox 47">
            <a:extLst>
              <a:ext uri="{FF2B5EF4-FFF2-40B4-BE49-F238E27FC236}">
                <a16:creationId xmlns:a16="http://schemas.microsoft.com/office/drawing/2014/main" id="{E11A3E23-74EB-41B1-BD0C-DBFD39F79F6A}"/>
              </a:ext>
            </a:extLst>
          </p:cNvPr>
          <p:cNvSpPr txBox="1"/>
          <p:nvPr/>
        </p:nvSpPr>
        <p:spPr>
          <a:xfrm>
            <a:off x="8923091" y="5740513"/>
            <a:ext cx="1223092" cy="166199"/>
          </a:xfrm>
          <a:prstGeom prst="rect">
            <a:avLst/>
          </a:prstGeom>
          <a:noFill/>
        </p:spPr>
        <p:txBody>
          <a:bodyPr wrap="none" lIns="0" tIns="0" rIns="0" bIns="0" rtlCol="0">
            <a:spAutoFit/>
          </a:bodyPr>
          <a:lstStyle>
            <a:defPPr>
              <a:defRPr lang="en-US"/>
            </a:defPPr>
            <a:lvl1pPr algn="ctr" defTabSz="914191">
              <a:lnSpc>
                <a:spcPct val="100000"/>
              </a:lnSpc>
              <a:spcAft>
                <a:spcPts val="0"/>
              </a:spcAft>
              <a:defRPr sz="1200">
                <a:solidFill>
                  <a:srgbClr val="797979"/>
                </a:solidFill>
                <a:latin typeface="Segoe UI"/>
              </a:defRPr>
            </a:lvl1pPr>
          </a:lstStyle>
          <a:p>
            <a:pPr algn="l" defTabSz="932509" fontAlgn="base">
              <a:lnSpc>
                <a:spcPct val="90000"/>
              </a:lnSpc>
              <a:spcBef>
                <a:spcPct val="0"/>
              </a:spcBef>
              <a:spcAft>
                <a:spcPts val="600"/>
              </a:spcAft>
              <a:defRPr/>
            </a:pPr>
            <a:r>
              <a:rPr lang="en-US" kern="0" spc="100" dirty="0">
                <a:latin typeface="Segoe UI Semibold" panose="020B0702040204020203" pitchFamily="34" charset="0"/>
                <a:cs typeface="Segoe UI Semibold" panose="020B0702040204020203" pitchFamily="34" charset="0"/>
              </a:rPr>
              <a:t>Express Routes</a:t>
            </a:r>
          </a:p>
        </p:txBody>
      </p:sp>
      <p:sp>
        <p:nvSpPr>
          <p:cNvPr id="49" name="TextBox 48">
            <a:extLst>
              <a:ext uri="{FF2B5EF4-FFF2-40B4-BE49-F238E27FC236}">
                <a16:creationId xmlns:a16="http://schemas.microsoft.com/office/drawing/2014/main" id="{96D17E64-3A98-4839-A6E7-2233D61B1D98}"/>
              </a:ext>
            </a:extLst>
          </p:cNvPr>
          <p:cNvSpPr txBox="1"/>
          <p:nvPr/>
        </p:nvSpPr>
        <p:spPr>
          <a:xfrm>
            <a:off x="9888634" y="1977480"/>
            <a:ext cx="1547155" cy="184666"/>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On-premises resources</a:t>
            </a:r>
          </a:p>
        </p:txBody>
      </p:sp>
      <p:pic>
        <p:nvPicPr>
          <p:cNvPr id="50" name="Picture 49">
            <a:extLst>
              <a:ext uri="{FF2B5EF4-FFF2-40B4-BE49-F238E27FC236}">
                <a16:creationId xmlns:a16="http://schemas.microsoft.com/office/drawing/2014/main" id="{67337945-4BAD-4748-B625-97B6DEC28606}"/>
              </a:ext>
            </a:extLst>
          </p:cNvPr>
          <p:cNvPicPr>
            <a:picLocks noChangeAspect="1"/>
          </p:cNvPicPr>
          <p:nvPr/>
        </p:nvPicPr>
        <p:blipFill>
          <a:blip r:embed="rId9"/>
          <a:stretch>
            <a:fillRect/>
          </a:stretch>
        </p:blipFill>
        <p:spPr>
          <a:xfrm>
            <a:off x="4911803" y="1157985"/>
            <a:ext cx="448967" cy="449313"/>
          </a:xfrm>
          <a:prstGeom prst="rect">
            <a:avLst/>
          </a:prstGeom>
        </p:spPr>
      </p:pic>
      <p:pic>
        <p:nvPicPr>
          <p:cNvPr id="51" name="Picture 50">
            <a:extLst>
              <a:ext uri="{FF2B5EF4-FFF2-40B4-BE49-F238E27FC236}">
                <a16:creationId xmlns:a16="http://schemas.microsoft.com/office/drawing/2014/main" id="{58F6A6DE-B0BF-4593-82BE-634C67475A49}"/>
              </a:ext>
            </a:extLst>
          </p:cNvPr>
          <p:cNvPicPr>
            <a:picLocks noChangeAspect="1"/>
          </p:cNvPicPr>
          <p:nvPr/>
        </p:nvPicPr>
        <p:blipFill>
          <a:blip r:embed="rId10"/>
          <a:stretch>
            <a:fillRect/>
          </a:stretch>
        </p:blipFill>
        <p:spPr>
          <a:xfrm>
            <a:off x="4926484" y="2616669"/>
            <a:ext cx="414530" cy="462454"/>
          </a:xfrm>
          <a:prstGeom prst="rect">
            <a:avLst/>
          </a:prstGeom>
        </p:spPr>
      </p:pic>
      <p:pic>
        <p:nvPicPr>
          <p:cNvPr id="52" name="Picture 51">
            <a:extLst>
              <a:ext uri="{FF2B5EF4-FFF2-40B4-BE49-F238E27FC236}">
                <a16:creationId xmlns:a16="http://schemas.microsoft.com/office/drawing/2014/main" id="{011046A8-1559-47F4-8F25-AE2C42DF1F81}"/>
              </a:ext>
            </a:extLst>
          </p:cNvPr>
          <p:cNvPicPr>
            <a:picLocks noChangeAspect="1"/>
          </p:cNvPicPr>
          <p:nvPr/>
        </p:nvPicPr>
        <p:blipFill>
          <a:blip r:embed="rId9"/>
          <a:stretch>
            <a:fillRect/>
          </a:stretch>
        </p:blipFill>
        <p:spPr>
          <a:xfrm>
            <a:off x="10964812" y="2573420"/>
            <a:ext cx="448967" cy="449313"/>
          </a:xfrm>
          <a:prstGeom prst="rect">
            <a:avLst/>
          </a:prstGeom>
        </p:spPr>
      </p:pic>
      <p:grpSp>
        <p:nvGrpSpPr>
          <p:cNvPr id="83" name="Group 82">
            <a:extLst>
              <a:ext uri="{FF2B5EF4-FFF2-40B4-BE49-F238E27FC236}">
                <a16:creationId xmlns:a16="http://schemas.microsoft.com/office/drawing/2014/main" id="{93416831-2892-40D4-B469-C684FC665979}"/>
              </a:ext>
            </a:extLst>
          </p:cNvPr>
          <p:cNvGrpSpPr/>
          <p:nvPr/>
        </p:nvGrpSpPr>
        <p:grpSpPr>
          <a:xfrm>
            <a:off x="10476353" y="4650618"/>
            <a:ext cx="746125" cy="603275"/>
            <a:chOff x="10476353" y="4650618"/>
            <a:chExt cx="746125" cy="603275"/>
          </a:xfrm>
        </p:grpSpPr>
        <p:sp>
          <p:nvSpPr>
            <p:cNvPr id="44" name="TextBox 43">
              <a:extLst>
                <a:ext uri="{FF2B5EF4-FFF2-40B4-BE49-F238E27FC236}">
                  <a16:creationId xmlns:a16="http://schemas.microsoft.com/office/drawing/2014/main" id="{59A574AD-3A95-4649-929C-D100D73D71E3}"/>
                </a:ext>
              </a:extLst>
            </p:cNvPr>
            <p:cNvSpPr txBox="1"/>
            <p:nvPr/>
          </p:nvSpPr>
          <p:spPr>
            <a:xfrm>
              <a:off x="10476353" y="5073636"/>
              <a:ext cx="746125"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Service Bus</a:t>
              </a:r>
            </a:p>
          </p:txBody>
        </p:sp>
        <p:pic>
          <p:nvPicPr>
            <p:cNvPr id="53" name="Picture 52">
              <a:extLst>
                <a:ext uri="{FF2B5EF4-FFF2-40B4-BE49-F238E27FC236}">
                  <a16:creationId xmlns:a16="http://schemas.microsoft.com/office/drawing/2014/main" id="{09CFE3C2-128A-44DB-BA71-0F9A3ACCBEF3}"/>
                </a:ext>
              </a:extLst>
            </p:cNvPr>
            <p:cNvPicPr>
              <a:picLocks noChangeAspect="1"/>
            </p:cNvPicPr>
            <p:nvPr/>
          </p:nvPicPr>
          <p:blipFill>
            <a:blip r:embed="rId11"/>
            <a:stretch>
              <a:fillRect/>
            </a:stretch>
          </p:blipFill>
          <p:spPr>
            <a:xfrm>
              <a:off x="10672354" y="4650618"/>
              <a:ext cx="354123" cy="415499"/>
            </a:xfrm>
            <a:prstGeom prst="rect">
              <a:avLst/>
            </a:prstGeom>
          </p:spPr>
        </p:pic>
      </p:grpSp>
      <p:grpSp>
        <p:nvGrpSpPr>
          <p:cNvPr id="85" name="Group 84">
            <a:extLst>
              <a:ext uri="{FF2B5EF4-FFF2-40B4-BE49-F238E27FC236}">
                <a16:creationId xmlns:a16="http://schemas.microsoft.com/office/drawing/2014/main" id="{9CE1A00B-7799-4B55-B0B8-8174F0D8CEFA}"/>
              </a:ext>
            </a:extLst>
          </p:cNvPr>
          <p:cNvGrpSpPr/>
          <p:nvPr/>
        </p:nvGrpSpPr>
        <p:grpSpPr>
          <a:xfrm>
            <a:off x="9121768" y="4669167"/>
            <a:ext cx="1159464" cy="584726"/>
            <a:chOff x="9121768" y="4669167"/>
            <a:chExt cx="1159464" cy="584726"/>
          </a:xfrm>
        </p:grpSpPr>
        <p:sp>
          <p:nvSpPr>
            <p:cNvPr id="37" name="TextBox 36">
              <a:extLst>
                <a:ext uri="{FF2B5EF4-FFF2-40B4-BE49-F238E27FC236}">
                  <a16:creationId xmlns:a16="http://schemas.microsoft.com/office/drawing/2014/main" id="{055B8AF6-4232-4751-89C9-96429E3431C5}"/>
                </a:ext>
              </a:extLst>
            </p:cNvPr>
            <p:cNvSpPr txBox="1"/>
            <p:nvPr/>
          </p:nvSpPr>
          <p:spPr>
            <a:xfrm>
              <a:off x="9121768" y="5073636"/>
              <a:ext cx="1159464"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gn="ctr"/>
              <a:r>
                <a:rPr lang="en-US" dirty="0"/>
                <a:t>Notification Hubs</a:t>
              </a:r>
            </a:p>
          </p:txBody>
        </p:sp>
        <p:pic>
          <p:nvPicPr>
            <p:cNvPr id="54" name="Picture 53">
              <a:extLst>
                <a:ext uri="{FF2B5EF4-FFF2-40B4-BE49-F238E27FC236}">
                  <a16:creationId xmlns:a16="http://schemas.microsoft.com/office/drawing/2014/main" id="{053A2B5F-AA56-40CF-9461-FAD8EBF0C48F}"/>
                </a:ext>
              </a:extLst>
            </p:cNvPr>
            <p:cNvPicPr>
              <a:picLocks noChangeAspect="1"/>
            </p:cNvPicPr>
            <p:nvPr/>
          </p:nvPicPr>
          <p:blipFill>
            <a:blip r:embed="rId12"/>
            <a:stretch>
              <a:fillRect/>
            </a:stretch>
          </p:blipFill>
          <p:spPr>
            <a:xfrm>
              <a:off x="9505073" y="4669167"/>
              <a:ext cx="392855" cy="393158"/>
            </a:xfrm>
            <a:prstGeom prst="rect">
              <a:avLst/>
            </a:prstGeom>
          </p:spPr>
        </p:pic>
      </p:grpSp>
      <p:grpSp>
        <p:nvGrpSpPr>
          <p:cNvPr id="84" name="Group 83">
            <a:extLst>
              <a:ext uri="{FF2B5EF4-FFF2-40B4-BE49-F238E27FC236}">
                <a16:creationId xmlns:a16="http://schemas.microsoft.com/office/drawing/2014/main" id="{0E8A8451-7CC7-4F02-9BFF-4F5FEAAFBFD0}"/>
              </a:ext>
            </a:extLst>
          </p:cNvPr>
          <p:cNvGrpSpPr/>
          <p:nvPr/>
        </p:nvGrpSpPr>
        <p:grpSpPr>
          <a:xfrm>
            <a:off x="11431667" y="4649360"/>
            <a:ext cx="508787" cy="604533"/>
            <a:chOff x="11431667" y="4649360"/>
            <a:chExt cx="508787" cy="604533"/>
          </a:xfrm>
        </p:grpSpPr>
        <p:sp>
          <p:nvSpPr>
            <p:cNvPr id="45" name="TextBox 44">
              <a:extLst>
                <a:ext uri="{FF2B5EF4-FFF2-40B4-BE49-F238E27FC236}">
                  <a16:creationId xmlns:a16="http://schemas.microsoft.com/office/drawing/2014/main" id="{7C09C765-7CBB-4C42-9A44-1762324C88E9}"/>
                </a:ext>
              </a:extLst>
            </p:cNvPr>
            <p:cNvSpPr txBox="1"/>
            <p:nvPr/>
          </p:nvSpPr>
          <p:spPr>
            <a:xfrm>
              <a:off x="11431667" y="5073636"/>
              <a:ext cx="508787"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a:t>Storage</a:t>
              </a:r>
            </a:p>
          </p:txBody>
        </p:sp>
        <p:pic>
          <p:nvPicPr>
            <p:cNvPr id="55" name="Picture 54">
              <a:extLst>
                <a:ext uri="{FF2B5EF4-FFF2-40B4-BE49-F238E27FC236}">
                  <a16:creationId xmlns:a16="http://schemas.microsoft.com/office/drawing/2014/main" id="{A0B72030-0282-4213-BA0D-8A86A3EE3E35}"/>
                </a:ext>
              </a:extLst>
            </p:cNvPr>
            <p:cNvPicPr>
              <a:picLocks noChangeAspect="1"/>
            </p:cNvPicPr>
            <p:nvPr/>
          </p:nvPicPr>
          <p:blipFill>
            <a:blip r:embed="rId13"/>
            <a:stretch>
              <a:fillRect/>
            </a:stretch>
          </p:blipFill>
          <p:spPr>
            <a:xfrm>
              <a:off x="11493895" y="4649360"/>
              <a:ext cx="384331" cy="408667"/>
            </a:xfrm>
            <a:prstGeom prst="rect">
              <a:avLst/>
            </a:prstGeom>
          </p:spPr>
        </p:pic>
      </p:grpSp>
      <p:grpSp>
        <p:nvGrpSpPr>
          <p:cNvPr id="82" name="Group 81">
            <a:extLst>
              <a:ext uri="{FF2B5EF4-FFF2-40B4-BE49-F238E27FC236}">
                <a16:creationId xmlns:a16="http://schemas.microsoft.com/office/drawing/2014/main" id="{87ECA7F3-D2D9-4F27-BF8B-4A1F47910C7C}"/>
              </a:ext>
            </a:extLst>
          </p:cNvPr>
          <p:cNvGrpSpPr/>
          <p:nvPr/>
        </p:nvGrpSpPr>
        <p:grpSpPr>
          <a:xfrm>
            <a:off x="8544627" y="2628511"/>
            <a:ext cx="680218" cy="656222"/>
            <a:chOff x="8576377" y="2641211"/>
            <a:chExt cx="680218" cy="656222"/>
          </a:xfrm>
        </p:grpSpPr>
        <p:sp>
          <p:nvSpPr>
            <p:cNvPr id="34" name="TextBox 33">
              <a:extLst>
                <a:ext uri="{FF2B5EF4-FFF2-40B4-BE49-F238E27FC236}">
                  <a16:creationId xmlns:a16="http://schemas.microsoft.com/office/drawing/2014/main" id="{436F4165-E33D-457C-8DEC-112F44E39980}"/>
                </a:ext>
              </a:extLst>
            </p:cNvPr>
            <p:cNvSpPr txBox="1"/>
            <p:nvPr/>
          </p:nvSpPr>
          <p:spPr>
            <a:xfrm>
              <a:off x="8576377" y="3117176"/>
              <a:ext cx="680218"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SQL Azure</a:t>
              </a:r>
            </a:p>
          </p:txBody>
        </p:sp>
        <p:pic>
          <p:nvPicPr>
            <p:cNvPr id="56" name="Picture 55">
              <a:extLst>
                <a:ext uri="{FF2B5EF4-FFF2-40B4-BE49-F238E27FC236}">
                  <a16:creationId xmlns:a16="http://schemas.microsoft.com/office/drawing/2014/main" id="{E4936207-E8B6-4DE4-AD08-490B34BFA58C}"/>
                </a:ext>
              </a:extLst>
            </p:cNvPr>
            <p:cNvPicPr>
              <a:picLocks noChangeAspect="1"/>
            </p:cNvPicPr>
            <p:nvPr/>
          </p:nvPicPr>
          <p:blipFill>
            <a:blip r:embed="rId14"/>
            <a:stretch>
              <a:fillRect/>
            </a:stretch>
          </p:blipFill>
          <p:spPr>
            <a:xfrm>
              <a:off x="8749708" y="2641211"/>
              <a:ext cx="333556" cy="438539"/>
            </a:xfrm>
            <a:prstGeom prst="rect">
              <a:avLst/>
            </a:prstGeom>
          </p:spPr>
        </p:pic>
      </p:grpSp>
      <p:pic>
        <p:nvPicPr>
          <p:cNvPr id="57" name="Picture 56">
            <a:extLst>
              <a:ext uri="{FF2B5EF4-FFF2-40B4-BE49-F238E27FC236}">
                <a16:creationId xmlns:a16="http://schemas.microsoft.com/office/drawing/2014/main" id="{9FBEC91B-0F8F-45B3-B68D-EE4C680AA993}"/>
              </a:ext>
            </a:extLst>
          </p:cNvPr>
          <p:cNvPicPr>
            <a:picLocks noChangeAspect="1"/>
          </p:cNvPicPr>
          <p:nvPr/>
        </p:nvPicPr>
        <p:blipFill>
          <a:blip r:embed="rId14"/>
          <a:stretch>
            <a:fillRect/>
          </a:stretch>
        </p:blipFill>
        <p:spPr>
          <a:xfrm>
            <a:off x="9857085" y="2879701"/>
            <a:ext cx="305637" cy="401832"/>
          </a:xfrm>
          <a:prstGeom prst="rect">
            <a:avLst/>
          </a:prstGeom>
        </p:spPr>
      </p:pic>
      <p:pic>
        <p:nvPicPr>
          <p:cNvPr id="58" name="Picture 57">
            <a:extLst>
              <a:ext uri="{FF2B5EF4-FFF2-40B4-BE49-F238E27FC236}">
                <a16:creationId xmlns:a16="http://schemas.microsoft.com/office/drawing/2014/main" id="{5ED02B7F-0EF2-413F-AC8F-1E9176971738}"/>
              </a:ext>
            </a:extLst>
          </p:cNvPr>
          <p:cNvPicPr>
            <a:picLocks noChangeAspect="1"/>
          </p:cNvPicPr>
          <p:nvPr/>
        </p:nvPicPr>
        <p:blipFill>
          <a:blip r:embed="rId15"/>
          <a:stretch>
            <a:fillRect/>
          </a:stretch>
        </p:blipFill>
        <p:spPr>
          <a:xfrm>
            <a:off x="9857301" y="2305499"/>
            <a:ext cx="305203" cy="399423"/>
          </a:xfrm>
          <a:prstGeom prst="rect">
            <a:avLst/>
          </a:prstGeom>
        </p:spPr>
      </p:pic>
      <p:grpSp>
        <p:nvGrpSpPr>
          <p:cNvPr id="71" name="Group 70">
            <a:extLst>
              <a:ext uri="{FF2B5EF4-FFF2-40B4-BE49-F238E27FC236}">
                <a16:creationId xmlns:a16="http://schemas.microsoft.com/office/drawing/2014/main" id="{8A3FE2C7-5A4D-4562-AF35-BE56B8A2F9B1}"/>
              </a:ext>
            </a:extLst>
          </p:cNvPr>
          <p:cNvGrpSpPr/>
          <p:nvPr/>
        </p:nvGrpSpPr>
        <p:grpSpPr>
          <a:xfrm>
            <a:off x="7390688" y="3416784"/>
            <a:ext cx="680218" cy="594182"/>
            <a:chOff x="7460538" y="2761478"/>
            <a:chExt cx="680218" cy="594182"/>
          </a:xfrm>
        </p:grpSpPr>
        <p:sp>
          <p:nvSpPr>
            <p:cNvPr id="31" name="TextBox 30">
              <a:extLst>
                <a:ext uri="{FF2B5EF4-FFF2-40B4-BE49-F238E27FC236}">
                  <a16:creationId xmlns:a16="http://schemas.microsoft.com/office/drawing/2014/main" id="{95AE44F9-E0A9-46B1-BD57-29D9B7314414}"/>
                </a:ext>
              </a:extLst>
            </p:cNvPr>
            <p:cNvSpPr txBox="1"/>
            <p:nvPr/>
          </p:nvSpPr>
          <p:spPr>
            <a:xfrm>
              <a:off x="7460538" y="3175403"/>
              <a:ext cx="680218"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Web Apps</a:t>
              </a:r>
            </a:p>
          </p:txBody>
        </p:sp>
        <p:pic>
          <p:nvPicPr>
            <p:cNvPr id="59" name="Picture 58">
              <a:extLst>
                <a:ext uri="{FF2B5EF4-FFF2-40B4-BE49-F238E27FC236}">
                  <a16:creationId xmlns:a16="http://schemas.microsoft.com/office/drawing/2014/main" id="{A737E51A-AB57-4715-B483-3A585DEE8E2B}"/>
                </a:ext>
              </a:extLst>
            </p:cNvPr>
            <p:cNvPicPr>
              <a:picLocks noChangeAspect="1"/>
            </p:cNvPicPr>
            <p:nvPr/>
          </p:nvPicPr>
          <p:blipFill>
            <a:blip r:embed="rId16"/>
            <a:stretch>
              <a:fillRect/>
            </a:stretch>
          </p:blipFill>
          <p:spPr>
            <a:xfrm>
              <a:off x="7617804" y="2761478"/>
              <a:ext cx="365687" cy="365967"/>
            </a:xfrm>
            <a:prstGeom prst="rect">
              <a:avLst/>
            </a:prstGeom>
          </p:spPr>
        </p:pic>
      </p:grpSp>
      <p:grpSp>
        <p:nvGrpSpPr>
          <p:cNvPr id="72" name="Group 71">
            <a:extLst>
              <a:ext uri="{FF2B5EF4-FFF2-40B4-BE49-F238E27FC236}">
                <a16:creationId xmlns:a16="http://schemas.microsoft.com/office/drawing/2014/main" id="{C850FBBB-79E5-406C-B59D-F5E6D6B90FF0}"/>
              </a:ext>
            </a:extLst>
          </p:cNvPr>
          <p:cNvGrpSpPr/>
          <p:nvPr/>
        </p:nvGrpSpPr>
        <p:grpSpPr>
          <a:xfrm>
            <a:off x="7431151" y="2643594"/>
            <a:ext cx="599292" cy="575077"/>
            <a:chOff x="7501001" y="2033994"/>
            <a:chExt cx="599292" cy="575077"/>
          </a:xfrm>
        </p:grpSpPr>
        <p:sp>
          <p:nvSpPr>
            <p:cNvPr id="30" name="TextBox 29">
              <a:extLst>
                <a:ext uri="{FF2B5EF4-FFF2-40B4-BE49-F238E27FC236}">
                  <a16:creationId xmlns:a16="http://schemas.microsoft.com/office/drawing/2014/main" id="{154C5F8A-B614-43BE-B144-E22069F54AD9}"/>
                </a:ext>
              </a:extLst>
            </p:cNvPr>
            <p:cNvSpPr txBox="1"/>
            <p:nvPr/>
          </p:nvSpPr>
          <p:spPr>
            <a:xfrm>
              <a:off x="7501001" y="2428814"/>
              <a:ext cx="599292"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API Apps</a:t>
              </a:r>
            </a:p>
          </p:txBody>
        </p:sp>
        <p:pic>
          <p:nvPicPr>
            <p:cNvPr id="60" name="Picture 59">
              <a:extLst>
                <a:ext uri="{FF2B5EF4-FFF2-40B4-BE49-F238E27FC236}">
                  <a16:creationId xmlns:a16="http://schemas.microsoft.com/office/drawing/2014/main" id="{C064666F-EA98-4E20-B004-250AFF78DA04}"/>
                </a:ext>
              </a:extLst>
            </p:cNvPr>
            <p:cNvPicPr>
              <a:picLocks noChangeAspect="1"/>
            </p:cNvPicPr>
            <p:nvPr/>
          </p:nvPicPr>
          <p:blipFill>
            <a:blip r:embed="rId17"/>
            <a:stretch>
              <a:fillRect/>
            </a:stretch>
          </p:blipFill>
          <p:spPr>
            <a:xfrm>
              <a:off x="7582624" y="2033994"/>
              <a:ext cx="436046" cy="372209"/>
            </a:xfrm>
            <a:prstGeom prst="rect">
              <a:avLst/>
            </a:prstGeom>
          </p:spPr>
        </p:pic>
      </p:grpSp>
      <p:grpSp>
        <p:nvGrpSpPr>
          <p:cNvPr id="73" name="Group 72">
            <a:extLst>
              <a:ext uri="{FF2B5EF4-FFF2-40B4-BE49-F238E27FC236}">
                <a16:creationId xmlns:a16="http://schemas.microsoft.com/office/drawing/2014/main" id="{CE196D12-7D65-47C1-83FE-5AEAE00FB44F}"/>
              </a:ext>
            </a:extLst>
          </p:cNvPr>
          <p:cNvGrpSpPr/>
          <p:nvPr/>
        </p:nvGrpSpPr>
        <p:grpSpPr>
          <a:xfrm>
            <a:off x="7312232" y="1829999"/>
            <a:ext cx="837130" cy="655725"/>
            <a:chOff x="7382082" y="1125149"/>
            <a:chExt cx="837130" cy="655725"/>
          </a:xfrm>
        </p:grpSpPr>
        <p:sp>
          <p:nvSpPr>
            <p:cNvPr id="29" name="TextBox 28">
              <a:extLst>
                <a:ext uri="{FF2B5EF4-FFF2-40B4-BE49-F238E27FC236}">
                  <a16:creationId xmlns:a16="http://schemas.microsoft.com/office/drawing/2014/main" id="{7FA5CD40-E45D-4969-865B-0A584EE24683}"/>
                </a:ext>
              </a:extLst>
            </p:cNvPr>
            <p:cNvSpPr txBox="1"/>
            <p:nvPr/>
          </p:nvSpPr>
          <p:spPr>
            <a:xfrm>
              <a:off x="7382082" y="1600617"/>
              <a:ext cx="837130" cy="180257"/>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r>
                <a:rPr lang="en-US" dirty="0"/>
                <a:t>Mobile Apps</a:t>
              </a:r>
            </a:p>
          </p:txBody>
        </p:sp>
        <p:pic>
          <p:nvPicPr>
            <p:cNvPr id="61" name="Picture 60">
              <a:extLst>
                <a:ext uri="{FF2B5EF4-FFF2-40B4-BE49-F238E27FC236}">
                  <a16:creationId xmlns:a16="http://schemas.microsoft.com/office/drawing/2014/main" id="{235FEF2F-FFD5-411A-B42F-CEDD365865F8}"/>
                </a:ext>
              </a:extLst>
            </p:cNvPr>
            <p:cNvPicPr>
              <a:picLocks noChangeAspect="1"/>
            </p:cNvPicPr>
            <p:nvPr/>
          </p:nvPicPr>
          <p:blipFill>
            <a:blip r:embed="rId18"/>
            <a:stretch>
              <a:fillRect/>
            </a:stretch>
          </p:blipFill>
          <p:spPr>
            <a:xfrm>
              <a:off x="7650527" y="1125149"/>
              <a:ext cx="300241" cy="434726"/>
            </a:xfrm>
            <a:prstGeom prst="rect">
              <a:avLst/>
            </a:prstGeom>
          </p:spPr>
        </p:pic>
      </p:grpSp>
      <p:grpSp>
        <p:nvGrpSpPr>
          <p:cNvPr id="65" name="Group 64">
            <a:extLst>
              <a:ext uri="{FF2B5EF4-FFF2-40B4-BE49-F238E27FC236}">
                <a16:creationId xmlns:a16="http://schemas.microsoft.com/office/drawing/2014/main" id="{3BF8706B-7594-46A9-A188-B2D3048AB4E7}"/>
              </a:ext>
            </a:extLst>
          </p:cNvPr>
          <p:cNvGrpSpPr/>
          <p:nvPr/>
        </p:nvGrpSpPr>
        <p:grpSpPr>
          <a:xfrm>
            <a:off x="5501921" y="1710087"/>
            <a:ext cx="905697" cy="714776"/>
            <a:chOff x="5540021" y="1608487"/>
            <a:chExt cx="905697" cy="714776"/>
          </a:xfrm>
        </p:grpSpPr>
        <p:sp>
          <p:nvSpPr>
            <p:cNvPr id="46" name="TextBox 45">
              <a:extLst>
                <a:ext uri="{FF2B5EF4-FFF2-40B4-BE49-F238E27FC236}">
                  <a16:creationId xmlns:a16="http://schemas.microsoft.com/office/drawing/2014/main" id="{EC434D48-9415-4687-A1C7-F550279D6078}"/>
                </a:ext>
              </a:extLst>
            </p:cNvPr>
            <p:cNvSpPr txBox="1"/>
            <p:nvPr/>
          </p:nvSpPr>
          <p:spPr>
            <a:xfrm>
              <a:off x="5540021" y="1990864"/>
              <a:ext cx="905697" cy="332399"/>
            </a:xfrm>
            <a:prstGeom prst="rect">
              <a:avLst/>
            </a:prstGeom>
            <a:noFill/>
          </p:spPr>
          <p:txBody>
            <a:bodyPr wrap="none" lIns="0" tIns="0" rIns="0" bIns="0" rtlCol="0">
              <a:spAutoFit/>
            </a:bodyPr>
            <a:lstStyle>
              <a:defPPr>
                <a:defRPr lang="en-US"/>
              </a:defPPr>
              <a:lvl1pPr defTabSz="914191">
                <a:lnSpc>
                  <a:spcPct val="100000"/>
                </a:lnSpc>
                <a:spcAft>
                  <a:spcPts val="0"/>
                </a:spcAft>
                <a:defRPr sz="1200">
                  <a:solidFill>
                    <a:srgbClr val="797979"/>
                  </a:solidFill>
                  <a:latin typeface="Segoe UI"/>
                </a:defRPr>
              </a:lvl1pPr>
            </a:lstStyle>
            <a:p>
              <a:pPr algn="ctr">
                <a:lnSpc>
                  <a:spcPct val="90000"/>
                </a:lnSpc>
              </a:pPr>
              <a:r>
                <a:rPr lang="en-US" dirty="0"/>
                <a:t>API</a:t>
              </a:r>
              <a:br>
                <a:rPr lang="en-US" dirty="0"/>
              </a:br>
              <a:r>
                <a:rPr lang="en-US" dirty="0"/>
                <a:t>Management</a:t>
              </a:r>
            </a:p>
          </p:txBody>
        </p:sp>
        <p:pic>
          <p:nvPicPr>
            <p:cNvPr id="62" name="Picture 61">
              <a:extLst>
                <a:ext uri="{FF2B5EF4-FFF2-40B4-BE49-F238E27FC236}">
                  <a16:creationId xmlns:a16="http://schemas.microsoft.com/office/drawing/2014/main" id="{FE9CAD24-D1F3-4C59-ACFE-A96D12FF6FD5}"/>
                </a:ext>
              </a:extLst>
            </p:cNvPr>
            <p:cNvPicPr>
              <a:picLocks noChangeAspect="1"/>
            </p:cNvPicPr>
            <p:nvPr/>
          </p:nvPicPr>
          <p:blipFill>
            <a:blip r:embed="rId19"/>
            <a:stretch>
              <a:fillRect/>
            </a:stretch>
          </p:blipFill>
          <p:spPr>
            <a:xfrm>
              <a:off x="5783770" y="1608487"/>
              <a:ext cx="418199" cy="344666"/>
            </a:xfrm>
            <a:prstGeom prst="rect">
              <a:avLst/>
            </a:prstGeom>
          </p:spPr>
        </p:pic>
      </p:grpSp>
      <p:pic>
        <p:nvPicPr>
          <p:cNvPr id="63" name="Picture 62">
            <a:extLst>
              <a:ext uri="{FF2B5EF4-FFF2-40B4-BE49-F238E27FC236}">
                <a16:creationId xmlns:a16="http://schemas.microsoft.com/office/drawing/2014/main" id="{9AF4A784-6A63-4B9C-B43C-593479005BAC}"/>
              </a:ext>
            </a:extLst>
          </p:cNvPr>
          <p:cNvPicPr>
            <a:picLocks noChangeAspect="1"/>
          </p:cNvPicPr>
          <p:nvPr/>
        </p:nvPicPr>
        <p:blipFill>
          <a:blip r:embed="rId20"/>
          <a:stretch>
            <a:fillRect/>
          </a:stretch>
        </p:blipFill>
        <p:spPr>
          <a:xfrm>
            <a:off x="6475483" y="2643403"/>
            <a:ext cx="412965" cy="413283"/>
          </a:xfrm>
          <a:prstGeom prst="rect">
            <a:avLst/>
          </a:prstGeom>
        </p:spPr>
      </p:pic>
      <p:pic>
        <p:nvPicPr>
          <p:cNvPr id="64" name="Picture 63">
            <a:extLst>
              <a:ext uri="{FF2B5EF4-FFF2-40B4-BE49-F238E27FC236}">
                <a16:creationId xmlns:a16="http://schemas.microsoft.com/office/drawing/2014/main" id="{96F1D240-71A9-4E40-8653-BA90C83B25FC}"/>
              </a:ext>
            </a:extLst>
          </p:cNvPr>
          <p:cNvPicPr>
            <a:picLocks noChangeAspect="1"/>
          </p:cNvPicPr>
          <p:nvPr/>
        </p:nvPicPr>
        <p:blipFill>
          <a:blip r:embed="rId21"/>
          <a:stretch>
            <a:fillRect/>
          </a:stretch>
        </p:blipFill>
        <p:spPr>
          <a:xfrm>
            <a:off x="7917782" y="4318699"/>
            <a:ext cx="506730" cy="425088"/>
          </a:xfrm>
          <a:prstGeom prst="rect">
            <a:avLst/>
          </a:prstGeom>
        </p:spPr>
      </p:pic>
    </p:spTree>
    <p:extLst>
      <p:ext uri="{BB962C8B-B14F-4D97-AF65-F5344CB8AC3E}">
        <p14:creationId xmlns:p14="http://schemas.microsoft.com/office/powerpoint/2010/main" val="248123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63CA01-23EE-4252-9404-6D667DF31282}"/>
              </a:ext>
            </a:extLst>
          </p:cNvPr>
          <p:cNvSpPr txBox="1"/>
          <p:nvPr/>
        </p:nvSpPr>
        <p:spPr>
          <a:xfrm>
            <a:off x="3253161" y="779932"/>
            <a:ext cx="7283704" cy="769441"/>
          </a:xfrm>
          <a:prstGeom prst="rect">
            <a:avLst/>
          </a:prstGeom>
          <a:noFill/>
        </p:spPr>
        <p:txBody>
          <a:bodyPr wrap="square" l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Azure App Service Demo</a:t>
            </a:r>
          </a:p>
        </p:txBody>
      </p:sp>
      <p:grpSp>
        <p:nvGrpSpPr>
          <p:cNvPr id="98" name="Group 97">
            <a:extLst>
              <a:ext uri="{FF2B5EF4-FFF2-40B4-BE49-F238E27FC236}">
                <a16:creationId xmlns:a16="http://schemas.microsoft.com/office/drawing/2014/main" id="{B77B1F5B-37D0-4F7C-B27B-F99EFF3A48CE}"/>
              </a:ext>
            </a:extLst>
          </p:cNvPr>
          <p:cNvGrpSpPr/>
          <p:nvPr/>
        </p:nvGrpSpPr>
        <p:grpSpPr>
          <a:xfrm>
            <a:off x="3288084" y="942689"/>
            <a:ext cx="429705" cy="453457"/>
            <a:chOff x="6012021" y="3296761"/>
            <a:chExt cx="397193" cy="397193"/>
          </a:xfrm>
          <a:solidFill>
            <a:srgbClr val="0078D7"/>
          </a:solidFill>
        </p:grpSpPr>
        <p:sp>
          <p:nvSpPr>
            <p:cNvPr id="99" name="Freeform: Shape 98">
              <a:extLst>
                <a:ext uri="{FF2B5EF4-FFF2-40B4-BE49-F238E27FC236}">
                  <a16:creationId xmlns:a16="http://schemas.microsoft.com/office/drawing/2014/main" id="{A6CF0D8D-DBD7-4AFE-808B-9270B54180E9}"/>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Shape 100">
              <a:extLst>
                <a:ext uri="{FF2B5EF4-FFF2-40B4-BE49-F238E27FC236}">
                  <a16:creationId xmlns:a16="http://schemas.microsoft.com/office/drawing/2014/main" id="{B43B94E0-1E53-4A04-8481-E72A4FE9FF0F}"/>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Shape 102">
              <a:extLst>
                <a:ext uri="{FF2B5EF4-FFF2-40B4-BE49-F238E27FC236}">
                  <a16:creationId xmlns:a16="http://schemas.microsoft.com/office/drawing/2014/main" id="{C75B1618-86D4-4D59-9A68-6E922A0EAA27}"/>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5" name="Freeform: Shape 104">
              <a:extLst>
                <a:ext uri="{FF2B5EF4-FFF2-40B4-BE49-F238E27FC236}">
                  <a16:creationId xmlns:a16="http://schemas.microsoft.com/office/drawing/2014/main" id="{6566F0BB-3E54-4C54-BA59-844A3916BD4D}"/>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7" name="Freeform: Shape 106">
              <a:extLst>
                <a:ext uri="{FF2B5EF4-FFF2-40B4-BE49-F238E27FC236}">
                  <a16:creationId xmlns:a16="http://schemas.microsoft.com/office/drawing/2014/main" id="{EC84985C-DC13-4478-82F1-3DBEAA3BFC14}"/>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Rectangle 5">
            <a:extLst>
              <a:ext uri="{FF2B5EF4-FFF2-40B4-BE49-F238E27FC236}">
                <a16:creationId xmlns:a16="http://schemas.microsoft.com/office/drawing/2014/main" id="{A5B6444F-DF2E-4BA2-99E1-184E896D996C}"/>
              </a:ext>
            </a:extLst>
          </p:cNvPr>
          <p:cNvSpPr/>
          <p:nvPr/>
        </p:nvSpPr>
        <p:spPr>
          <a:xfrm>
            <a:off x="3200290" y="1712130"/>
            <a:ext cx="6216650" cy="2585323"/>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Portal Demo</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rPr>
              <a:t>App Service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797979"/>
                </a:solidFill>
                <a:latin typeface="Segoe UI Light" panose="020B0502040204020203" pitchFamily="34" charset="0"/>
                <a:cs typeface="Segoe UI Light" panose="020B0502040204020203" pitchFamily="34" charset="0"/>
              </a:rPr>
              <a:t>App Plan</a:t>
            </a:r>
            <a:endPar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rPr>
              <a:t>Web app</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err="1">
                <a:solidFill>
                  <a:srgbClr val="797979"/>
                </a:solidFill>
                <a:latin typeface="Segoe UI Light" panose="020B0502040204020203" pitchFamily="34" charset="0"/>
                <a:cs typeface="Segoe UI Light" panose="020B0502040204020203" pitchFamily="34" charset="0"/>
              </a:rPr>
              <a:t>Vnet</a:t>
            </a:r>
            <a:r>
              <a:rPr lang="en-US" kern="0" dirty="0">
                <a:solidFill>
                  <a:srgbClr val="797979"/>
                </a:solidFill>
                <a:latin typeface="Segoe UI Light" panose="020B0502040204020203" pitchFamily="34" charset="0"/>
                <a:cs typeface="Segoe UI Light" panose="020B0502040204020203" pitchFamily="34" charset="0"/>
              </a:rPr>
              <a:t> Integration</a:t>
            </a:r>
            <a:endPar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rPr>
              <a:t>Mobile apps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rPr>
              <a:t>Functions</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797979"/>
                </a:solidFill>
                <a:latin typeface="Segoe UI Light" panose="020B0502040204020203" pitchFamily="34" charset="0"/>
                <a:cs typeface="Segoe UI Light" panose="020B0502040204020203" pitchFamily="34" charset="0"/>
              </a:rPr>
              <a:t>Backup Door Service</a:t>
            </a:r>
            <a:endParaRPr kumimoji="0" lang="en-US" sz="1800" b="0" i="0" u="none" strike="noStrike" kern="0" cap="none" spc="0" normalizeH="0" baseline="0" noProof="0" dirty="0">
              <a:ln>
                <a:noFill/>
              </a:ln>
              <a:solidFill>
                <a:srgbClr val="797979"/>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058599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A436996C-A2E9-441D-AAEC-62F71A57E1F1}"/>
              </a:ext>
            </a:extLst>
          </p:cNvPr>
          <p:cNvGrpSpPr/>
          <p:nvPr/>
        </p:nvGrpSpPr>
        <p:grpSpPr>
          <a:xfrm>
            <a:off x="2486679" y="779932"/>
            <a:ext cx="7463117" cy="1444328"/>
            <a:chOff x="2486679" y="779932"/>
            <a:chExt cx="7463117" cy="1444328"/>
          </a:xfrm>
        </p:grpSpPr>
        <p:sp>
          <p:nvSpPr>
            <p:cNvPr id="7" name="Rectangle 6">
              <a:extLst>
                <a:ext uri="{FF2B5EF4-FFF2-40B4-BE49-F238E27FC236}">
                  <a16:creationId xmlns:a16="http://schemas.microsoft.com/office/drawing/2014/main" id="{6D390DF2-39BE-4892-8678-D2E6C15C93F1}"/>
                </a:ext>
              </a:extLst>
            </p:cNvPr>
            <p:cNvSpPr/>
            <p:nvPr/>
          </p:nvSpPr>
          <p:spPr>
            <a:xfrm>
              <a:off x="2486679" y="1467130"/>
              <a:ext cx="7463117" cy="757130"/>
            </a:xfrm>
            <a:prstGeom prst="rect">
              <a:avLst/>
            </a:prstGeom>
          </p:spPr>
          <p:txBody>
            <a:bodyPr wrap="square" lIns="0">
              <a:spAutoFit/>
            </a:bodyPr>
            <a:lstStyle/>
            <a:p>
              <a:pPr algn="ctr" defTabSz="896386">
                <a:lnSpc>
                  <a:spcPct val="90000"/>
                </a:lnSpc>
                <a:spcAft>
                  <a:spcPts val="600"/>
                </a:spcAft>
              </a:pPr>
              <a:r>
                <a:rPr lang="en-US" sz="2400" kern="0" dirty="0">
                  <a:solidFill>
                    <a:srgbClr val="797979"/>
                  </a:solidFill>
                  <a:latin typeface="Segoe UI Light" panose="020B0502040204020203" pitchFamily="34" charset="0"/>
                  <a:cs typeface="Segoe UI Light" panose="020B0502040204020203" pitchFamily="34" charset="0"/>
                </a:rPr>
                <a:t>Quickly build, deploy and scale powerful cloud applications without worrying about infrastructure</a:t>
              </a:r>
            </a:p>
          </p:txBody>
        </p:sp>
        <p:sp>
          <p:nvSpPr>
            <p:cNvPr id="8" name="TextBox 7">
              <a:extLst>
                <a:ext uri="{FF2B5EF4-FFF2-40B4-BE49-F238E27FC236}">
                  <a16:creationId xmlns:a16="http://schemas.microsoft.com/office/drawing/2014/main" id="{F0CCB3E8-C2FA-454E-8DF8-EFA56843C84C}"/>
                </a:ext>
              </a:extLst>
            </p:cNvPr>
            <p:cNvSpPr txBox="1"/>
            <p:nvPr/>
          </p:nvSpPr>
          <p:spPr>
            <a:xfrm>
              <a:off x="3253161" y="779932"/>
              <a:ext cx="5930152" cy="769441"/>
            </a:xfrm>
            <a:prstGeom prst="rect">
              <a:avLst/>
            </a:prstGeom>
            <a:noFill/>
          </p:spPr>
          <p:txBody>
            <a:bodyPr wrap="square" lIns="0" rtlCol="0">
              <a:spAutoFit/>
            </a:bodyPr>
            <a:lstStyle/>
            <a:p>
              <a:pPr algn="ctr"/>
              <a:r>
                <a:rPr lang="en-US" sz="4400" dirty="0">
                  <a:solidFill>
                    <a:srgbClr val="0078D7"/>
                  </a:solidFill>
                  <a:latin typeface="Segoe UI Semilight" panose="020B0402040204020203" pitchFamily="34" charset="0"/>
                  <a:cs typeface="Segoe UI Semilight" panose="020B0402040204020203" pitchFamily="34" charset="0"/>
                </a:rPr>
                <a:t>Azure App Service</a:t>
              </a:r>
            </a:p>
          </p:txBody>
        </p:sp>
      </p:grpSp>
      <p:grpSp>
        <p:nvGrpSpPr>
          <p:cNvPr id="9" name="Group 8">
            <a:extLst>
              <a:ext uri="{FF2B5EF4-FFF2-40B4-BE49-F238E27FC236}">
                <a16:creationId xmlns:a16="http://schemas.microsoft.com/office/drawing/2014/main" id="{396F273A-B015-43A2-BACF-D17EDDC11DAE}"/>
              </a:ext>
            </a:extLst>
          </p:cNvPr>
          <p:cNvGrpSpPr/>
          <p:nvPr/>
        </p:nvGrpSpPr>
        <p:grpSpPr>
          <a:xfrm>
            <a:off x="3288084" y="942689"/>
            <a:ext cx="429705" cy="453457"/>
            <a:chOff x="6012021" y="3296761"/>
            <a:chExt cx="397193" cy="397193"/>
          </a:xfrm>
          <a:solidFill>
            <a:srgbClr val="0078D7"/>
          </a:solidFill>
        </p:grpSpPr>
        <p:sp>
          <p:nvSpPr>
            <p:cNvPr id="10" name="Freeform: Shape 9">
              <a:extLst>
                <a:ext uri="{FF2B5EF4-FFF2-40B4-BE49-F238E27FC236}">
                  <a16:creationId xmlns:a16="http://schemas.microsoft.com/office/drawing/2014/main" id="{9B662D32-552F-46CF-BB24-A7AFD0FA7626}"/>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65B1372-3727-460A-B726-2EDBF273AA14}"/>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722E0C2-A302-44F1-8A26-744529114F1D}"/>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27E306E1-7A91-4F1D-B081-219544065AA4}"/>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B1775355-068D-4CA0-BA18-34124DAC098B}"/>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a:p>
          </p:txBody>
        </p:sp>
      </p:grpSp>
      <p:sp>
        <p:nvSpPr>
          <p:cNvPr id="20" name="Rectangle 19">
            <a:extLst>
              <a:ext uri="{FF2B5EF4-FFF2-40B4-BE49-F238E27FC236}">
                <a16:creationId xmlns:a16="http://schemas.microsoft.com/office/drawing/2014/main" id="{86D84468-7F83-442F-83FB-A9A4CAA775FA}"/>
              </a:ext>
            </a:extLst>
          </p:cNvPr>
          <p:cNvSpPr/>
          <p:nvPr/>
        </p:nvSpPr>
        <p:spPr>
          <a:xfrm>
            <a:off x="1680132" y="4066007"/>
            <a:ext cx="2456891" cy="424732"/>
          </a:xfrm>
          <a:prstGeom prst="rect">
            <a:avLst/>
          </a:prstGeom>
        </p:spPr>
        <p:txBody>
          <a:bodyPr wrap="none">
            <a:spAutoFit/>
          </a:bodyPr>
          <a:lstStyle/>
          <a:p>
            <a:pPr algn="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High productivity</a:t>
            </a:r>
          </a:p>
        </p:txBody>
      </p:sp>
      <p:grpSp>
        <p:nvGrpSpPr>
          <p:cNvPr id="66" name="Group 65">
            <a:extLst>
              <a:ext uri="{FF2B5EF4-FFF2-40B4-BE49-F238E27FC236}">
                <a16:creationId xmlns:a16="http://schemas.microsoft.com/office/drawing/2014/main" id="{A8FC6FB5-C0E6-4AA1-8129-B9F217B29B72}"/>
              </a:ext>
            </a:extLst>
          </p:cNvPr>
          <p:cNvGrpSpPr/>
          <p:nvPr/>
        </p:nvGrpSpPr>
        <p:grpSpPr>
          <a:xfrm>
            <a:off x="1407568" y="2847847"/>
            <a:ext cx="3002019" cy="2771601"/>
            <a:chOff x="1407568" y="2847847"/>
            <a:chExt cx="3002019" cy="2771601"/>
          </a:xfrm>
        </p:grpSpPr>
        <p:sp>
          <p:nvSpPr>
            <p:cNvPr id="21" name="Rectangle 20">
              <a:extLst>
                <a:ext uri="{FF2B5EF4-FFF2-40B4-BE49-F238E27FC236}">
                  <a16:creationId xmlns:a16="http://schemas.microsoft.com/office/drawing/2014/main" id="{30E8442F-D128-4A70-83D3-A1DE45A5795F}"/>
                </a:ext>
              </a:extLst>
            </p:cNvPr>
            <p:cNvSpPr/>
            <p:nvPr/>
          </p:nvSpPr>
          <p:spPr>
            <a:xfrm>
              <a:off x="1407568" y="4788451"/>
              <a:ext cx="3002019" cy="830997"/>
            </a:xfrm>
            <a:prstGeom prst="rect">
              <a:avLst/>
            </a:prstGeom>
          </p:spPr>
          <p:txBody>
            <a:bodyPr wrap="square">
              <a:spAutoFit/>
            </a:bodyPr>
            <a:lstStyle/>
            <a:p>
              <a:pPr algn="ctr" defTabSz="932574">
                <a:spcBef>
                  <a:spcPts val="300"/>
                </a:spcBef>
                <a:spcAft>
                  <a:spcPts val="2400"/>
                </a:spcAft>
              </a:pPr>
              <a:r>
                <a:rPr lang="en-US" sz="1200" kern="0" dirty="0">
                  <a:solidFill>
                    <a:srgbClr val="797979"/>
                  </a:solidFill>
                  <a:latin typeface="Segoe UI" panose="020B0502040204020203" pitchFamily="34" charset="0"/>
                  <a:cs typeface="Segoe UI" panose="020B0502040204020203" pitchFamily="34" charset="0"/>
                </a:rPr>
                <a:t>Accelerate development using existing language skills, familiar frameworks, built-in CI/CD, and intelligent diagnostic capabilities</a:t>
              </a:r>
            </a:p>
          </p:txBody>
        </p:sp>
        <p:grpSp>
          <p:nvGrpSpPr>
            <p:cNvPr id="59" name="Group 58">
              <a:extLst>
                <a:ext uri="{FF2B5EF4-FFF2-40B4-BE49-F238E27FC236}">
                  <a16:creationId xmlns:a16="http://schemas.microsoft.com/office/drawing/2014/main" id="{C3A4ED5B-676C-4D90-A982-879780BFFA1D}"/>
                </a:ext>
              </a:extLst>
            </p:cNvPr>
            <p:cNvGrpSpPr/>
            <p:nvPr/>
          </p:nvGrpSpPr>
          <p:grpSpPr>
            <a:xfrm>
              <a:off x="2314217" y="2847847"/>
              <a:ext cx="1188720" cy="1188720"/>
              <a:chOff x="2573286" y="2847847"/>
              <a:chExt cx="1188720" cy="1188720"/>
            </a:xfrm>
          </p:grpSpPr>
          <p:sp>
            <p:nvSpPr>
              <p:cNvPr id="18" name="Oval 17">
                <a:extLst>
                  <a:ext uri="{FF2B5EF4-FFF2-40B4-BE49-F238E27FC236}">
                    <a16:creationId xmlns:a16="http://schemas.microsoft.com/office/drawing/2014/main" id="{6928DA51-D764-4390-A334-032DA95CF2DF}"/>
                  </a:ext>
                </a:extLst>
              </p:cNvPr>
              <p:cNvSpPr/>
              <p:nvPr/>
            </p:nvSpPr>
            <p:spPr>
              <a:xfrm>
                <a:off x="2573286" y="2847847"/>
                <a:ext cx="1188720" cy="1188720"/>
              </a:xfrm>
              <a:prstGeom prst="ellipse">
                <a:avLst/>
              </a:prstGeom>
              <a:no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8D7"/>
                  </a:solidFill>
                </a:endParaRPr>
              </a:p>
            </p:txBody>
          </p:sp>
          <p:grpSp>
            <p:nvGrpSpPr>
              <p:cNvPr id="33" name="Group 32">
                <a:extLst>
                  <a:ext uri="{FF2B5EF4-FFF2-40B4-BE49-F238E27FC236}">
                    <a16:creationId xmlns:a16="http://schemas.microsoft.com/office/drawing/2014/main" id="{D83B280B-D8D9-49EC-BE12-5AE695BD06D1}"/>
                  </a:ext>
                </a:extLst>
              </p:cNvPr>
              <p:cNvGrpSpPr/>
              <p:nvPr/>
            </p:nvGrpSpPr>
            <p:grpSpPr>
              <a:xfrm>
                <a:off x="2760934" y="3063609"/>
                <a:ext cx="723665" cy="802077"/>
                <a:chOff x="2950763" y="5744576"/>
                <a:chExt cx="723665" cy="802077"/>
              </a:xfrm>
            </p:grpSpPr>
            <p:sp>
              <p:nvSpPr>
                <p:cNvPr id="30" name="Freeform 108">
                  <a:extLst>
                    <a:ext uri="{FF2B5EF4-FFF2-40B4-BE49-F238E27FC236}">
                      <a16:creationId xmlns:a16="http://schemas.microsoft.com/office/drawing/2014/main" id="{902CABFA-E5AB-4A3F-AC41-6860A9D42209}"/>
                    </a:ext>
                  </a:extLst>
                </p:cNvPr>
                <p:cNvSpPr>
                  <a:spLocks noChangeAspect="1" noEditPoints="1"/>
                </p:cNvSpPr>
                <p:nvPr/>
              </p:nvSpPr>
              <p:spPr bwMode="black">
                <a:xfrm>
                  <a:off x="3132645" y="5744576"/>
                  <a:ext cx="541783" cy="607732"/>
                </a:xfrm>
                <a:custGeom>
                  <a:avLst/>
                  <a:gdLst>
                    <a:gd name="T0" fmla="*/ 29 w 70"/>
                    <a:gd name="T1" fmla="*/ 9 h 78"/>
                    <a:gd name="T2" fmla="*/ 9 w 70"/>
                    <a:gd name="T3" fmla="*/ 6 h 78"/>
                    <a:gd name="T4" fmla="*/ 5 w 70"/>
                    <a:gd name="T5" fmla="*/ 26 h 78"/>
                    <a:gd name="T6" fmla="*/ 29 w 70"/>
                    <a:gd name="T7" fmla="*/ 9 h 78"/>
                    <a:gd name="T8" fmla="*/ 50 w 70"/>
                    <a:gd name="T9" fmla="*/ 49 h 78"/>
                    <a:gd name="T10" fmla="*/ 54 w 70"/>
                    <a:gd name="T11" fmla="*/ 46 h 78"/>
                    <a:gd name="T12" fmla="*/ 50 w 70"/>
                    <a:gd name="T13" fmla="*/ 42 h 78"/>
                    <a:gd name="T14" fmla="*/ 40 w 70"/>
                    <a:gd name="T15" fmla="*/ 42 h 78"/>
                    <a:gd name="T16" fmla="*/ 40 w 70"/>
                    <a:gd name="T17" fmla="*/ 29 h 78"/>
                    <a:gd name="T18" fmla="*/ 36 w 70"/>
                    <a:gd name="T19" fmla="*/ 25 h 78"/>
                    <a:gd name="T20" fmla="*/ 33 w 70"/>
                    <a:gd name="T21" fmla="*/ 29 h 78"/>
                    <a:gd name="T22" fmla="*/ 33 w 70"/>
                    <a:gd name="T23" fmla="*/ 46 h 78"/>
                    <a:gd name="T24" fmla="*/ 36 w 70"/>
                    <a:gd name="T25" fmla="*/ 49 h 78"/>
                    <a:gd name="T26" fmla="*/ 50 w 70"/>
                    <a:gd name="T27" fmla="*/ 49 h 78"/>
                    <a:gd name="T28" fmla="*/ 36 w 70"/>
                    <a:gd name="T29" fmla="*/ 20 h 78"/>
                    <a:gd name="T30" fmla="*/ 62 w 70"/>
                    <a:gd name="T31" fmla="*/ 46 h 78"/>
                    <a:gd name="T32" fmla="*/ 36 w 70"/>
                    <a:gd name="T33" fmla="*/ 71 h 78"/>
                    <a:gd name="T34" fmla="*/ 11 w 70"/>
                    <a:gd name="T35" fmla="*/ 46 h 78"/>
                    <a:gd name="T36" fmla="*/ 36 w 70"/>
                    <a:gd name="T37" fmla="*/ 20 h 78"/>
                    <a:gd name="T38" fmla="*/ 36 w 70"/>
                    <a:gd name="T39" fmla="*/ 78 h 78"/>
                    <a:gd name="T40" fmla="*/ 69 w 70"/>
                    <a:gd name="T41" fmla="*/ 46 h 78"/>
                    <a:gd name="T42" fmla="*/ 36 w 70"/>
                    <a:gd name="T43" fmla="*/ 13 h 78"/>
                    <a:gd name="T44" fmla="*/ 4 w 70"/>
                    <a:gd name="T45" fmla="*/ 46 h 78"/>
                    <a:gd name="T46" fmla="*/ 36 w 70"/>
                    <a:gd name="T47" fmla="*/ 78 h 78"/>
                    <a:gd name="T48" fmla="*/ 42 w 70"/>
                    <a:gd name="T49" fmla="*/ 9 h 78"/>
                    <a:gd name="T50" fmla="*/ 62 w 70"/>
                    <a:gd name="T51" fmla="*/ 6 h 78"/>
                    <a:gd name="T52" fmla="*/ 67 w 70"/>
                    <a:gd name="T53" fmla="*/ 24 h 78"/>
                    <a:gd name="T54" fmla="*/ 42 w 70"/>
                    <a:gd name="T55" fmla="*/ 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78">
                      <a:moveTo>
                        <a:pt x="29" y="9"/>
                      </a:moveTo>
                      <a:cubicBezTo>
                        <a:pt x="24" y="3"/>
                        <a:pt x="17" y="0"/>
                        <a:pt x="9" y="6"/>
                      </a:cubicBezTo>
                      <a:cubicBezTo>
                        <a:pt x="0" y="11"/>
                        <a:pt x="0" y="19"/>
                        <a:pt x="5" y="26"/>
                      </a:cubicBezTo>
                      <a:cubicBezTo>
                        <a:pt x="10" y="17"/>
                        <a:pt x="19" y="11"/>
                        <a:pt x="29" y="9"/>
                      </a:cubicBezTo>
                      <a:moveTo>
                        <a:pt x="50" y="49"/>
                      </a:moveTo>
                      <a:cubicBezTo>
                        <a:pt x="52" y="49"/>
                        <a:pt x="54" y="48"/>
                        <a:pt x="54" y="46"/>
                      </a:cubicBezTo>
                      <a:cubicBezTo>
                        <a:pt x="54" y="44"/>
                        <a:pt x="52" y="42"/>
                        <a:pt x="50" y="42"/>
                      </a:cubicBezTo>
                      <a:cubicBezTo>
                        <a:pt x="40" y="42"/>
                        <a:pt x="40" y="42"/>
                        <a:pt x="40" y="42"/>
                      </a:cubicBezTo>
                      <a:cubicBezTo>
                        <a:pt x="40" y="29"/>
                        <a:pt x="40" y="29"/>
                        <a:pt x="40" y="29"/>
                      </a:cubicBezTo>
                      <a:cubicBezTo>
                        <a:pt x="40" y="27"/>
                        <a:pt x="38" y="25"/>
                        <a:pt x="36" y="25"/>
                      </a:cubicBezTo>
                      <a:cubicBezTo>
                        <a:pt x="34" y="25"/>
                        <a:pt x="33" y="27"/>
                        <a:pt x="33" y="29"/>
                      </a:cubicBezTo>
                      <a:cubicBezTo>
                        <a:pt x="33" y="46"/>
                        <a:pt x="33" y="46"/>
                        <a:pt x="33" y="46"/>
                      </a:cubicBezTo>
                      <a:cubicBezTo>
                        <a:pt x="33" y="48"/>
                        <a:pt x="34" y="49"/>
                        <a:pt x="36" y="49"/>
                      </a:cubicBezTo>
                      <a:lnTo>
                        <a:pt x="50" y="49"/>
                      </a:lnTo>
                      <a:close/>
                      <a:moveTo>
                        <a:pt x="36" y="20"/>
                      </a:moveTo>
                      <a:cubicBezTo>
                        <a:pt x="50" y="20"/>
                        <a:pt x="62" y="32"/>
                        <a:pt x="62" y="46"/>
                      </a:cubicBezTo>
                      <a:cubicBezTo>
                        <a:pt x="62" y="60"/>
                        <a:pt x="50" y="71"/>
                        <a:pt x="36" y="71"/>
                      </a:cubicBezTo>
                      <a:cubicBezTo>
                        <a:pt x="22" y="71"/>
                        <a:pt x="11" y="60"/>
                        <a:pt x="11" y="46"/>
                      </a:cubicBezTo>
                      <a:cubicBezTo>
                        <a:pt x="11" y="32"/>
                        <a:pt x="22" y="20"/>
                        <a:pt x="36" y="20"/>
                      </a:cubicBezTo>
                      <a:moveTo>
                        <a:pt x="36" y="78"/>
                      </a:moveTo>
                      <a:cubicBezTo>
                        <a:pt x="54" y="78"/>
                        <a:pt x="69" y="64"/>
                        <a:pt x="69" y="46"/>
                      </a:cubicBezTo>
                      <a:cubicBezTo>
                        <a:pt x="69" y="28"/>
                        <a:pt x="54" y="13"/>
                        <a:pt x="36" y="13"/>
                      </a:cubicBezTo>
                      <a:cubicBezTo>
                        <a:pt x="18" y="13"/>
                        <a:pt x="4" y="28"/>
                        <a:pt x="4" y="46"/>
                      </a:cubicBezTo>
                      <a:cubicBezTo>
                        <a:pt x="4" y="64"/>
                        <a:pt x="18" y="78"/>
                        <a:pt x="36" y="78"/>
                      </a:cubicBezTo>
                      <a:moveTo>
                        <a:pt x="42" y="9"/>
                      </a:moveTo>
                      <a:cubicBezTo>
                        <a:pt x="47" y="3"/>
                        <a:pt x="54" y="0"/>
                        <a:pt x="62" y="6"/>
                      </a:cubicBezTo>
                      <a:cubicBezTo>
                        <a:pt x="70" y="11"/>
                        <a:pt x="70" y="18"/>
                        <a:pt x="67" y="24"/>
                      </a:cubicBezTo>
                      <a:cubicBezTo>
                        <a:pt x="61" y="16"/>
                        <a:pt x="52" y="10"/>
                        <a:pt x="42" y="9"/>
                      </a:cubicBezTo>
                    </a:path>
                  </a:pathLst>
                </a:custGeom>
                <a:solidFill>
                  <a:srgbClr val="0078D7"/>
                </a:solidFill>
                <a:ln>
                  <a:noFill/>
                </a:ln>
                <a:extLst/>
              </p:spPr>
              <p:txBody>
                <a:bodyPr vert="horz" wrap="square" lIns="69953" tIns="34976" rIns="69953" bIns="34976" numCol="1" anchor="t" anchorCtr="0" compatLnSpc="1">
                  <a:prstTxWarp prst="textNoShape">
                    <a:avLst/>
                  </a:prstTxWarp>
                </a:bodyPr>
                <a:lstStyle/>
                <a:p>
                  <a:endParaRPr lang="en-US" sz="1350" dirty="0">
                    <a:solidFill>
                      <a:srgbClr val="000000"/>
                    </a:solidFill>
                  </a:endParaRPr>
                </a:p>
              </p:txBody>
            </p:sp>
            <p:grpSp>
              <p:nvGrpSpPr>
                <p:cNvPr id="32" name="Group 31">
                  <a:extLst>
                    <a:ext uri="{FF2B5EF4-FFF2-40B4-BE49-F238E27FC236}">
                      <a16:creationId xmlns:a16="http://schemas.microsoft.com/office/drawing/2014/main" id="{D0F1922F-8EAF-46F1-8789-76678745924D}"/>
                    </a:ext>
                  </a:extLst>
                </p:cNvPr>
                <p:cNvGrpSpPr/>
                <p:nvPr/>
              </p:nvGrpSpPr>
              <p:grpSpPr>
                <a:xfrm>
                  <a:off x="2950763" y="6069819"/>
                  <a:ext cx="476834" cy="476834"/>
                  <a:chOff x="3977360" y="6198846"/>
                  <a:chExt cx="476834" cy="476834"/>
                </a:xfrm>
              </p:grpSpPr>
              <p:sp>
                <p:nvSpPr>
                  <p:cNvPr id="31" name="Oval 30">
                    <a:extLst>
                      <a:ext uri="{FF2B5EF4-FFF2-40B4-BE49-F238E27FC236}">
                        <a16:creationId xmlns:a16="http://schemas.microsoft.com/office/drawing/2014/main" id="{6594C64D-9955-481A-9722-A3A65D2EC34A}"/>
                      </a:ext>
                    </a:extLst>
                  </p:cNvPr>
                  <p:cNvSpPr/>
                  <p:nvPr/>
                </p:nvSpPr>
                <p:spPr>
                  <a:xfrm>
                    <a:off x="3977360" y="6198846"/>
                    <a:ext cx="476834" cy="4768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104">
                    <a:extLst>
                      <a:ext uri="{FF2B5EF4-FFF2-40B4-BE49-F238E27FC236}">
                        <a16:creationId xmlns:a16="http://schemas.microsoft.com/office/drawing/2014/main" id="{C3D6B2C1-1862-43D8-AA7F-32C8760C522C}"/>
                      </a:ext>
                    </a:extLst>
                  </p:cNvPr>
                  <p:cNvSpPr>
                    <a:spLocks noChangeAspect="1" noEditPoints="1"/>
                  </p:cNvSpPr>
                  <p:nvPr/>
                </p:nvSpPr>
                <p:spPr bwMode="black">
                  <a:xfrm>
                    <a:off x="4035419" y="6256905"/>
                    <a:ext cx="360716" cy="360716"/>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0078D7"/>
                  </a:solidFill>
                  <a:ln>
                    <a:noFill/>
                  </a:ln>
                  <a:extLst/>
                </p:spPr>
                <p:txBody>
                  <a:bodyPr vert="horz" wrap="square" lIns="69953" tIns="34976" rIns="69953" bIns="34976" numCol="1" anchor="t" anchorCtr="0" compatLnSpc="1">
                    <a:prstTxWarp prst="textNoShape">
                      <a:avLst/>
                    </a:prstTxWarp>
                  </a:bodyPr>
                  <a:lstStyle/>
                  <a:p>
                    <a:endParaRPr lang="en-US" sz="1350" dirty="0">
                      <a:solidFill>
                        <a:srgbClr val="000000"/>
                      </a:solidFill>
                    </a:endParaRPr>
                  </a:p>
                </p:txBody>
              </p:sp>
            </p:grpSp>
          </p:grpSp>
        </p:grpSp>
      </p:grpSp>
      <p:sp>
        <p:nvSpPr>
          <p:cNvPr id="28" name="Rectangle 27">
            <a:extLst>
              <a:ext uri="{FF2B5EF4-FFF2-40B4-BE49-F238E27FC236}">
                <a16:creationId xmlns:a16="http://schemas.microsoft.com/office/drawing/2014/main" id="{FD555A42-F40D-4A3E-B40B-197F781AF67F}"/>
              </a:ext>
            </a:extLst>
          </p:cNvPr>
          <p:cNvSpPr/>
          <p:nvPr/>
        </p:nvSpPr>
        <p:spPr>
          <a:xfrm>
            <a:off x="5159293" y="4066007"/>
            <a:ext cx="2117887" cy="424732"/>
          </a:xfrm>
          <a:prstGeom prst="rect">
            <a:avLst/>
          </a:prstGeom>
        </p:spPr>
        <p:txBody>
          <a:bodyPr wrap="none">
            <a:spAutoFit/>
          </a:bodyPr>
          <a:lstStyle/>
          <a:p>
            <a:pPr algn="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Fully managed</a:t>
            </a:r>
          </a:p>
        </p:txBody>
      </p:sp>
      <p:grpSp>
        <p:nvGrpSpPr>
          <p:cNvPr id="67" name="Group 66">
            <a:extLst>
              <a:ext uri="{FF2B5EF4-FFF2-40B4-BE49-F238E27FC236}">
                <a16:creationId xmlns:a16="http://schemas.microsoft.com/office/drawing/2014/main" id="{F8182E34-9BC7-4C94-8DB2-D468B57C6470}"/>
              </a:ext>
            </a:extLst>
          </p:cNvPr>
          <p:cNvGrpSpPr/>
          <p:nvPr/>
        </p:nvGrpSpPr>
        <p:grpSpPr>
          <a:xfrm>
            <a:off x="4717227" y="2847847"/>
            <a:ext cx="3002019" cy="2771601"/>
            <a:chOff x="4717227" y="2847847"/>
            <a:chExt cx="3002019" cy="2771601"/>
          </a:xfrm>
        </p:grpSpPr>
        <p:sp>
          <p:nvSpPr>
            <p:cNvPr id="22" name="Rectangle 21">
              <a:extLst>
                <a:ext uri="{FF2B5EF4-FFF2-40B4-BE49-F238E27FC236}">
                  <a16:creationId xmlns:a16="http://schemas.microsoft.com/office/drawing/2014/main" id="{D918A300-67CE-4908-B725-DF2C2273BB80}"/>
                </a:ext>
              </a:extLst>
            </p:cNvPr>
            <p:cNvSpPr/>
            <p:nvPr/>
          </p:nvSpPr>
          <p:spPr>
            <a:xfrm>
              <a:off x="4717227" y="4788451"/>
              <a:ext cx="3002019" cy="830997"/>
            </a:xfrm>
            <a:prstGeom prst="rect">
              <a:avLst/>
            </a:prstGeom>
          </p:spPr>
          <p:txBody>
            <a:bodyPr wrap="square">
              <a:spAutoFit/>
            </a:bodyPr>
            <a:lstStyle/>
            <a:p>
              <a:pPr algn="ctr" defTabSz="932574">
                <a:spcBef>
                  <a:spcPts val="300"/>
                </a:spcBef>
                <a:spcAft>
                  <a:spcPts val="2400"/>
                </a:spcAft>
              </a:pPr>
              <a:r>
                <a:rPr lang="en-US" sz="1200" kern="0" dirty="0">
                  <a:solidFill>
                    <a:srgbClr val="797979"/>
                  </a:solidFill>
                  <a:latin typeface="Segoe UI" panose="020B0502040204020203" pitchFamily="34" charset="0"/>
                  <a:cs typeface="Segoe UI" panose="020B0502040204020203" pitchFamily="34" charset="0"/>
                </a:rPr>
                <a:t>Focus on application logic and let Azure take care of mundane tasks like capacity provisioning, OS patching, scaling, load balancing and domain management</a:t>
              </a:r>
            </a:p>
          </p:txBody>
        </p:sp>
        <p:grpSp>
          <p:nvGrpSpPr>
            <p:cNvPr id="60" name="Group 59">
              <a:extLst>
                <a:ext uri="{FF2B5EF4-FFF2-40B4-BE49-F238E27FC236}">
                  <a16:creationId xmlns:a16="http://schemas.microsoft.com/office/drawing/2014/main" id="{EE537412-E6A4-4E6C-B7A4-124F9E16C0E8}"/>
                </a:ext>
              </a:extLst>
            </p:cNvPr>
            <p:cNvGrpSpPr/>
            <p:nvPr/>
          </p:nvGrpSpPr>
          <p:grpSpPr>
            <a:xfrm>
              <a:off x="5623876" y="2847847"/>
              <a:ext cx="1188720" cy="1188720"/>
              <a:chOff x="5457203" y="2847847"/>
              <a:chExt cx="1188720" cy="1188720"/>
            </a:xfrm>
          </p:grpSpPr>
          <p:sp>
            <p:nvSpPr>
              <p:cNvPr id="15" name="Oval 14">
                <a:extLst>
                  <a:ext uri="{FF2B5EF4-FFF2-40B4-BE49-F238E27FC236}">
                    <a16:creationId xmlns:a16="http://schemas.microsoft.com/office/drawing/2014/main" id="{308C0017-F897-4EE3-BC03-3F45B4706067}"/>
                  </a:ext>
                </a:extLst>
              </p:cNvPr>
              <p:cNvSpPr/>
              <p:nvPr/>
            </p:nvSpPr>
            <p:spPr>
              <a:xfrm>
                <a:off x="5457203" y="2847847"/>
                <a:ext cx="1188720" cy="1188720"/>
              </a:xfrm>
              <a:prstGeom prst="ellipse">
                <a:avLst/>
              </a:prstGeom>
              <a:no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468DF55-D7D0-4149-94CE-B41D96AC21F8}"/>
                  </a:ext>
                </a:extLst>
              </p:cNvPr>
              <p:cNvGrpSpPr/>
              <p:nvPr/>
            </p:nvGrpSpPr>
            <p:grpSpPr>
              <a:xfrm>
                <a:off x="5681258" y="3062959"/>
                <a:ext cx="740611" cy="670311"/>
                <a:chOff x="925504" y="5649085"/>
                <a:chExt cx="632624" cy="572574"/>
              </a:xfrm>
            </p:grpSpPr>
            <p:sp>
              <p:nvSpPr>
                <p:cNvPr id="35" name="Freeform 25">
                  <a:extLst>
                    <a:ext uri="{FF2B5EF4-FFF2-40B4-BE49-F238E27FC236}">
                      <a16:creationId xmlns:a16="http://schemas.microsoft.com/office/drawing/2014/main" id="{5F64D5FE-2822-4A9B-9A67-00E155D62800}"/>
                    </a:ext>
                  </a:extLst>
                </p:cNvPr>
                <p:cNvSpPr>
                  <a:spLocks noEditPoints="1"/>
                </p:cNvSpPr>
                <p:nvPr/>
              </p:nvSpPr>
              <p:spPr bwMode="black">
                <a:xfrm>
                  <a:off x="925504" y="5682997"/>
                  <a:ext cx="632624" cy="538662"/>
                </a:xfrm>
                <a:custGeom>
                  <a:avLst/>
                  <a:gdLst>
                    <a:gd name="T0" fmla="*/ 300 w 300"/>
                    <a:gd name="T1" fmla="*/ 201 h 255"/>
                    <a:gd name="T2" fmla="*/ 288 w 300"/>
                    <a:gd name="T3" fmla="*/ 210 h 255"/>
                    <a:gd name="T4" fmla="*/ 285 w 300"/>
                    <a:gd name="T5" fmla="*/ 214 h 255"/>
                    <a:gd name="T6" fmla="*/ 266 w 300"/>
                    <a:gd name="T7" fmla="*/ 230 h 255"/>
                    <a:gd name="T8" fmla="*/ 229 w 300"/>
                    <a:gd name="T9" fmla="*/ 245 h 255"/>
                    <a:gd name="T10" fmla="*/ 169 w 300"/>
                    <a:gd name="T11" fmla="*/ 253 h 255"/>
                    <a:gd name="T12" fmla="*/ 47 w 300"/>
                    <a:gd name="T13" fmla="*/ 231 h 255"/>
                    <a:gd name="T14" fmla="*/ 47 w 300"/>
                    <a:gd name="T15" fmla="*/ 186 h 255"/>
                    <a:gd name="T16" fmla="*/ 89 w 300"/>
                    <a:gd name="T17" fmla="*/ 168 h 255"/>
                    <a:gd name="T18" fmla="*/ 130 w 300"/>
                    <a:gd name="T19" fmla="*/ 171 h 255"/>
                    <a:gd name="T20" fmla="*/ 163 w 300"/>
                    <a:gd name="T21" fmla="*/ 174 h 255"/>
                    <a:gd name="T22" fmla="*/ 198 w 300"/>
                    <a:gd name="T23" fmla="*/ 169 h 255"/>
                    <a:gd name="T24" fmla="*/ 219 w 300"/>
                    <a:gd name="T25" fmla="*/ 182 h 255"/>
                    <a:gd name="T26" fmla="*/ 201 w 300"/>
                    <a:gd name="T27" fmla="*/ 195 h 255"/>
                    <a:gd name="T28" fmla="*/ 174 w 300"/>
                    <a:gd name="T29" fmla="*/ 194 h 255"/>
                    <a:gd name="T30" fmla="*/ 144 w 300"/>
                    <a:gd name="T31" fmla="*/ 202 h 255"/>
                    <a:gd name="T32" fmla="*/ 177 w 300"/>
                    <a:gd name="T33" fmla="*/ 217 h 255"/>
                    <a:gd name="T34" fmla="*/ 223 w 300"/>
                    <a:gd name="T35" fmla="*/ 218 h 255"/>
                    <a:gd name="T36" fmla="*/ 255 w 300"/>
                    <a:gd name="T37" fmla="*/ 209 h 255"/>
                    <a:gd name="T38" fmla="*/ 287 w 300"/>
                    <a:gd name="T39" fmla="*/ 193 h 255"/>
                    <a:gd name="T40" fmla="*/ 300 w 300"/>
                    <a:gd name="T41" fmla="*/ 201 h 255"/>
                    <a:gd name="T42" fmla="*/ 34 w 300"/>
                    <a:gd name="T43" fmla="*/ 173 h 255"/>
                    <a:gd name="T44" fmla="*/ 0 w 300"/>
                    <a:gd name="T45" fmla="*/ 173 h 255"/>
                    <a:gd name="T46" fmla="*/ 0 w 300"/>
                    <a:gd name="T47" fmla="*/ 240 h 255"/>
                    <a:gd name="T48" fmla="*/ 34 w 300"/>
                    <a:gd name="T49" fmla="*/ 240 h 255"/>
                    <a:gd name="T50" fmla="*/ 39 w 300"/>
                    <a:gd name="T51" fmla="*/ 235 h 255"/>
                    <a:gd name="T52" fmla="*/ 39 w 300"/>
                    <a:gd name="T53" fmla="*/ 177 h 255"/>
                    <a:gd name="T54" fmla="*/ 34 w 300"/>
                    <a:gd name="T55" fmla="*/ 173 h 255"/>
                    <a:gd name="T56" fmla="*/ 246 w 300"/>
                    <a:gd name="T57" fmla="*/ 24 h 255"/>
                    <a:gd name="T58" fmla="*/ 246 w 300"/>
                    <a:gd name="T59" fmla="*/ 147 h 255"/>
                    <a:gd name="T60" fmla="*/ 123 w 300"/>
                    <a:gd name="T61" fmla="*/ 147 h 255"/>
                    <a:gd name="T62" fmla="*/ 123 w 300"/>
                    <a:gd name="T63" fmla="*/ 122 h 255"/>
                    <a:gd name="T64" fmla="*/ 99 w 300"/>
                    <a:gd name="T65" fmla="*/ 122 h 255"/>
                    <a:gd name="T66" fmla="*/ 99 w 300"/>
                    <a:gd name="T67" fmla="*/ 0 h 255"/>
                    <a:gd name="T68" fmla="*/ 221 w 300"/>
                    <a:gd name="T69" fmla="*/ 0 h 255"/>
                    <a:gd name="T70" fmla="*/ 221 w 300"/>
                    <a:gd name="T71" fmla="*/ 24 h 255"/>
                    <a:gd name="T72" fmla="*/ 246 w 300"/>
                    <a:gd name="T73" fmla="*/ 24 h 255"/>
                    <a:gd name="T74" fmla="*/ 123 w 300"/>
                    <a:gd name="T75" fmla="*/ 116 h 255"/>
                    <a:gd name="T76" fmla="*/ 123 w 300"/>
                    <a:gd name="T77" fmla="*/ 24 h 255"/>
                    <a:gd name="T78" fmla="*/ 215 w 300"/>
                    <a:gd name="T79" fmla="*/ 24 h 255"/>
                    <a:gd name="T80" fmla="*/ 215 w 300"/>
                    <a:gd name="T81" fmla="*/ 6 h 255"/>
                    <a:gd name="T82" fmla="*/ 105 w 300"/>
                    <a:gd name="T83" fmla="*/ 6 h 255"/>
                    <a:gd name="T84" fmla="*/ 105 w 300"/>
                    <a:gd name="T85" fmla="*/ 116 h 255"/>
                    <a:gd name="T86" fmla="*/ 123 w 300"/>
                    <a:gd name="T87" fmla="*/ 116 h 255"/>
                    <a:gd name="T88" fmla="*/ 224 w 300"/>
                    <a:gd name="T89" fmla="*/ 85 h 255"/>
                    <a:gd name="T90" fmla="*/ 183 w 300"/>
                    <a:gd name="T91" fmla="*/ 56 h 255"/>
                    <a:gd name="T92" fmla="*/ 183 w 300"/>
                    <a:gd name="T93" fmla="*/ 76 h 255"/>
                    <a:gd name="T94" fmla="*/ 145 w 300"/>
                    <a:gd name="T95" fmla="*/ 76 h 255"/>
                    <a:gd name="T96" fmla="*/ 145 w 300"/>
                    <a:gd name="T97" fmla="*/ 94 h 255"/>
                    <a:gd name="T98" fmla="*/ 183 w 300"/>
                    <a:gd name="T99" fmla="*/ 94 h 255"/>
                    <a:gd name="T100" fmla="*/ 183 w 300"/>
                    <a:gd name="T101" fmla="*/ 115 h 255"/>
                    <a:gd name="T102" fmla="*/ 224 w 300"/>
                    <a:gd name="T103" fmla="*/ 85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0" h="255">
                      <a:moveTo>
                        <a:pt x="300" y="201"/>
                      </a:moveTo>
                      <a:cubicBezTo>
                        <a:pt x="300" y="201"/>
                        <a:pt x="299" y="202"/>
                        <a:pt x="288" y="210"/>
                      </a:cubicBezTo>
                      <a:cubicBezTo>
                        <a:pt x="288" y="210"/>
                        <a:pt x="286" y="214"/>
                        <a:pt x="285" y="214"/>
                      </a:cubicBezTo>
                      <a:cubicBezTo>
                        <a:pt x="280" y="218"/>
                        <a:pt x="275" y="223"/>
                        <a:pt x="266" y="230"/>
                      </a:cubicBezTo>
                      <a:cubicBezTo>
                        <a:pt x="257" y="231"/>
                        <a:pt x="238" y="240"/>
                        <a:pt x="229" y="245"/>
                      </a:cubicBezTo>
                      <a:cubicBezTo>
                        <a:pt x="212" y="244"/>
                        <a:pt x="187" y="248"/>
                        <a:pt x="169" y="253"/>
                      </a:cubicBezTo>
                      <a:cubicBezTo>
                        <a:pt x="143" y="249"/>
                        <a:pt x="140" y="255"/>
                        <a:pt x="47" y="231"/>
                      </a:cubicBezTo>
                      <a:cubicBezTo>
                        <a:pt x="47" y="231"/>
                        <a:pt x="47" y="194"/>
                        <a:pt x="47" y="186"/>
                      </a:cubicBezTo>
                      <a:cubicBezTo>
                        <a:pt x="64" y="182"/>
                        <a:pt x="69" y="171"/>
                        <a:pt x="89" y="168"/>
                      </a:cubicBezTo>
                      <a:cubicBezTo>
                        <a:pt x="103" y="166"/>
                        <a:pt x="116" y="167"/>
                        <a:pt x="130" y="171"/>
                      </a:cubicBezTo>
                      <a:cubicBezTo>
                        <a:pt x="139" y="174"/>
                        <a:pt x="148" y="176"/>
                        <a:pt x="163" y="174"/>
                      </a:cubicBezTo>
                      <a:cubicBezTo>
                        <a:pt x="176" y="173"/>
                        <a:pt x="181" y="169"/>
                        <a:pt x="198" y="169"/>
                      </a:cubicBezTo>
                      <a:cubicBezTo>
                        <a:pt x="209" y="169"/>
                        <a:pt x="220" y="176"/>
                        <a:pt x="219" y="182"/>
                      </a:cubicBezTo>
                      <a:cubicBezTo>
                        <a:pt x="219" y="188"/>
                        <a:pt x="208" y="194"/>
                        <a:pt x="201" y="195"/>
                      </a:cubicBezTo>
                      <a:cubicBezTo>
                        <a:pt x="185" y="195"/>
                        <a:pt x="189" y="194"/>
                        <a:pt x="174" y="194"/>
                      </a:cubicBezTo>
                      <a:cubicBezTo>
                        <a:pt x="156" y="194"/>
                        <a:pt x="155" y="197"/>
                        <a:pt x="144" y="202"/>
                      </a:cubicBezTo>
                      <a:cubicBezTo>
                        <a:pt x="155" y="205"/>
                        <a:pt x="162" y="209"/>
                        <a:pt x="177" y="217"/>
                      </a:cubicBezTo>
                      <a:cubicBezTo>
                        <a:pt x="193" y="215"/>
                        <a:pt x="209" y="217"/>
                        <a:pt x="223" y="218"/>
                      </a:cubicBezTo>
                      <a:cubicBezTo>
                        <a:pt x="235" y="215"/>
                        <a:pt x="241" y="210"/>
                        <a:pt x="255" y="209"/>
                      </a:cubicBezTo>
                      <a:cubicBezTo>
                        <a:pt x="264" y="202"/>
                        <a:pt x="276" y="191"/>
                        <a:pt x="287" y="193"/>
                      </a:cubicBezTo>
                      <a:cubicBezTo>
                        <a:pt x="293" y="194"/>
                        <a:pt x="300" y="201"/>
                        <a:pt x="300" y="201"/>
                      </a:cubicBezTo>
                      <a:close/>
                      <a:moveTo>
                        <a:pt x="34" y="173"/>
                      </a:moveTo>
                      <a:cubicBezTo>
                        <a:pt x="0" y="173"/>
                        <a:pt x="0" y="173"/>
                        <a:pt x="0" y="173"/>
                      </a:cubicBezTo>
                      <a:cubicBezTo>
                        <a:pt x="0" y="240"/>
                        <a:pt x="0" y="240"/>
                        <a:pt x="0" y="240"/>
                      </a:cubicBezTo>
                      <a:cubicBezTo>
                        <a:pt x="34" y="240"/>
                        <a:pt x="34" y="240"/>
                        <a:pt x="34" y="240"/>
                      </a:cubicBezTo>
                      <a:cubicBezTo>
                        <a:pt x="37" y="240"/>
                        <a:pt x="39" y="238"/>
                        <a:pt x="39" y="235"/>
                      </a:cubicBezTo>
                      <a:cubicBezTo>
                        <a:pt x="39" y="177"/>
                        <a:pt x="39" y="177"/>
                        <a:pt x="39" y="177"/>
                      </a:cubicBezTo>
                      <a:cubicBezTo>
                        <a:pt x="39" y="175"/>
                        <a:pt x="37" y="173"/>
                        <a:pt x="34" y="173"/>
                      </a:cubicBezTo>
                      <a:close/>
                      <a:moveTo>
                        <a:pt x="246" y="24"/>
                      </a:moveTo>
                      <a:cubicBezTo>
                        <a:pt x="246" y="147"/>
                        <a:pt x="246" y="147"/>
                        <a:pt x="246" y="147"/>
                      </a:cubicBezTo>
                      <a:cubicBezTo>
                        <a:pt x="123" y="147"/>
                        <a:pt x="123" y="147"/>
                        <a:pt x="123" y="147"/>
                      </a:cubicBezTo>
                      <a:cubicBezTo>
                        <a:pt x="123" y="122"/>
                        <a:pt x="123" y="122"/>
                        <a:pt x="123" y="122"/>
                      </a:cubicBezTo>
                      <a:cubicBezTo>
                        <a:pt x="99" y="122"/>
                        <a:pt x="99" y="122"/>
                        <a:pt x="99" y="122"/>
                      </a:cubicBezTo>
                      <a:cubicBezTo>
                        <a:pt x="99" y="0"/>
                        <a:pt x="99" y="0"/>
                        <a:pt x="99" y="0"/>
                      </a:cubicBezTo>
                      <a:cubicBezTo>
                        <a:pt x="221" y="0"/>
                        <a:pt x="221" y="0"/>
                        <a:pt x="221" y="0"/>
                      </a:cubicBezTo>
                      <a:cubicBezTo>
                        <a:pt x="221" y="24"/>
                        <a:pt x="221" y="24"/>
                        <a:pt x="221" y="24"/>
                      </a:cubicBezTo>
                      <a:lnTo>
                        <a:pt x="246" y="24"/>
                      </a:lnTo>
                      <a:close/>
                      <a:moveTo>
                        <a:pt x="123" y="116"/>
                      </a:moveTo>
                      <a:cubicBezTo>
                        <a:pt x="123" y="24"/>
                        <a:pt x="123" y="24"/>
                        <a:pt x="123" y="24"/>
                      </a:cubicBezTo>
                      <a:cubicBezTo>
                        <a:pt x="215" y="24"/>
                        <a:pt x="215" y="24"/>
                        <a:pt x="215" y="24"/>
                      </a:cubicBezTo>
                      <a:cubicBezTo>
                        <a:pt x="215" y="6"/>
                        <a:pt x="215" y="6"/>
                        <a:pt x="215" y="6"/>
                      </a:cubicBezTo>
                      <a:cubicBezTo>
                        <a:pt x="105" y="6"/>
                        <a:pt x="105" y="6"/>
                        <a:pt x="105" y="6"/>
                      </a:cubicBezTo>
                      <a:cubicBezTo>
                        <a:pt x="105" y="116"/>
                        <a:pt x="105" y="116"/>
                        <a:pt x="105" y="116"/>
                      </a:cubicBezTo>
                      <a:lnTo>
                        <a:pt x="123" y="116"/>
                      </a:lnTo>
                      <a:close/>
                      <a:moveTo>
                        <a:pt x="224" y="85"/>
                      </a:moveTo>
                      <a:cubicBezTo>
                        <a:pt x="183" y="56"/>
                        <a:pt x="183" y="56"/>
                        <a:pt x="183" y="56"/>
                      </a:cubicBezTo>
                      <a:cubicBezTo>
                        <a:pt x="183" y="76"/>
                        <a:pt x="183" y="76"/>
                        <a:pt x="183" y="76"/>
                      </a:cubicBezTo>
                      <a:cubicBezTo>
                        <a:pt x="145" y="76"/>
                        <a:pt x="145" y="76"/>
                        <a:pt x="145" y="76"/>
                      </a:cubicBezTo>
                      <a:cubicBezTo>
                        <a:pt x="145" y="94"/>
                        <a:pt x="145" y="94"/>
                        <a:pt x="145" y="94"/>
                      </a:cubicBezTo>
                      <a:cubicBezTo>
                        <a:pt x="183" y="94"/>
                        <a:pt x="183" y="94"/>
                        <a:pt x="183" y="94"/>
                      </a:cubicBezTo>
                      <a:cubicBezTo>
                        <a:pt x="183" y="115"/>
                        <a:pt x="183" y="115"/>
                        <a:pt x="183" y="115"/>
                      </a:cubicBezTo>
                      <a:lnTo>
                        <a:pt x="224" y="85"/>
                      </a:lnTo>
                      <a:close/>
                    </a:path>
                  </a:pathLst>
                </a:custGeom>
                <a:solidFill>
                  <a:srgbClr val="0078D7"/>
                </a:solidFill>
                <a:ln>
                  <a:noFill/>
                </a:ln>
              </p:spPr>
              <p:txBody>
                <a:bodyPr vert="horz" wrap="square" lIns="82305" tIns="41153" rIns="82305" bIns="41153" numCol="1" anchor="t" anchorCtr="0" compatLnSpc="1">
                  <a:prstTxWarp prst="textNoShape">
                    <a:avLst/>
                  </a:prstTxWarp>
                </a:bodyPr>
                <a:lstStyle/>
                <a:p>
                  <a:endParaRPr lang="en-US" sz="1600">
                    <a:latin typeface="Segoe Pro" pitchFamily="34" charset="0"/>
                  </a:endParaRPr>
                </a:p>
              </p:txBody>
            </p:sp>
            <p:sp>
              <p:nvSpPr>
                <p:cNvPr id="36" name="Rectangle 35">
                  <a:extLst>
                    <a:ext uri="{FF2B5EF4-FFF2-40B4-BE49-F238E27FC236}">
                      <a16:creationId xmlns:a16="http://schemas.microsoft.com/office/drawing/2014/main" id="{BF41A663-4CF1-48D7-A180-467C75CD4B05}"/>
                    </a:ext>
                  </a:extLst>
                </p:cNvPr>
                <p:cNvSpPr/>
                <p:nvPr/>
              </p:nvSpPr>
              <p:spPr>
                <a:xfrm>
                  <a:off x="1060255" y="5649085"/>
                  <a:ext cx="460005" cy="36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111">
                  <a:extLst>
                    <a:ext uri="{FF2B5EF4-FFF2-40B4-BE49-F238E27FC236}">
                      <a16:creationId xmlns:a16="http://schemas.microsoft.com/office/drawing/2014/main" id="{6BB1CD78-74F5-4D92-B3E9-69223413CDED}"/>
                    </a:ext>
                  </a:extLst>
                </p:cNvPr>
                <p:cNvSpPr>
                  <a:spLocks noChangeAspect="1"/>
                </p:cNvSpPr>
                <p:nvPr/>
              </p:nvSpPr>
              <p:spPr bwMode="black">
                <a:xfrm>
                  <a:off x="1194117" y="5759983"/>
                  <a:ext cx="342871" cy="221460"/>
                </a:xfrm>
                <a:custGeom>
                  <a:avLst/>
                  <a:gdLst>
                    <a:gd name="connsiteX0" fmla="*/ 93529 w 794079"/>
                    <a:gd name="connsiteY0" fmla="*/ 409985 h 512894"/>
                    <a:gd name="connsiteX1" fmla="*/ 57350 w 794079"/>
                    <a:gd name="connsiteY1" fmla="*/ 446163 h 512894"/>
                    <a:gd name="connsiteX2" fmla="*/ 93529 w 794079"/>
                    <a:gd name="connsiteY2" fmla="*/ 482342 h 512894"/>
                    <a:gd name="connsiteX3" fmla="*/ 129707 w 794079"/>
                    <a:gd name="connsiteY3" fmla="*/ 446163 h 512894"/>
                    <a:gd name="connsiteX4" fmla="*/ 93529 w 794079"/>
                    <a:gd name="connsiteY4" fmla="*/ 409985 h 512894"/>
                    <a:gd name="connsiteX5" fmla="*/ 22935 w 794079"/>
                    <a:gd name="connsiteY5" fmla="*/ 375286 h 512894"/>
                    <a:gd name="connsiteX6" fmla="*/ 771144 w 794079"/>
                    <a:gd name="connsiteY6" fmla="*/ 375286 h 512894"/>
                    <a:gd name="connsiteX7" fmla="*/ 794079 w 794079"/>
                    <a:gd name="connsiteY7" fmla="*/ 398221 h 512894"/>
                    <a:gd name="connsiteX8" fmla="*/ 794079 w 794079"/>
                    <a:gd name="connsiteY8" fmla="*/ 489959 h 512894"/>
                    <a:gd name="connsiteX9" fmla="*/ 771144 w 794079"/>
                    <a:gd name="connsiteY9" fmla="*/ 512894 h 512894"/>
                    <a:gd name="connsiteX10" fmla="*/ 22935 w 794079"/>
                    <a:gd name="connsiteY10" fmla="*/ 512894 h 512894"/>
                    <a:gd name="connsiteX11" fmla="*/ 0 w 794079"/>
                    <a:gd name="connsiteY11" fmla="*/ 489959 h 512894"/>
                    <a:gd name="connsiteX12" fmla="*/ 0 w 794079"/>
                    <a:gd name="connsiteY12" fmla="*/ 398221 h 512894"/>
                    <a:gd name="connsiteX13" fmla="*/ 22935 w 794079"/>
                    <a:gd name="connsiteY13" fmla="*/ 375286 h 512894"/>
                    <a:gd name="connsiteX14" fmla="*/ 93529 w 794079"/>
                    <a:gd name="connsiteY14" fmla="*/ 222341 h 512894"/>
                    <a:gd name="connsiteX15" fmla="*/ 57350 w 794079"/>
                    <a:gd name="connsiteY15" fmla="*/ 258520 h 512894"/>
                    <a:gd name="connsiteX16" fmla="*/ 93529 w 794079"/>
                    <a:gd name="connsiteY16" fmla="*/ 294699 h 512894"/>
                    <a:gd name="connsiteX17" fmla="*/ 129707 w 794079"/>
                    <a:gd name="connsiteY17" fmla="*/ 258520 h 512894"/>
                    <a:gd name="connsiteX18" fmla="*/ 93529 w 794079"/>
                    <a:gd name="connsiteY18" fmla="*/ 222341 h 512894"/>
                    <a:gd name="connsiteX19" fmla="*/ 22935 w 794079"/>
                    <a:gd name="connsiteY19" fmla="*/ 187643 h 512894"/>
                    <a:gd name="connsiteX20" fmla="*/ 771144 w 794079"/>
                    <a:gd name="connsiteY20" fmla="*/ 187643 h 512894"/>
                    <a:gd name="connsiteX21" fmla="*/ 794079 w 794079"/>
                    <a:gd name="connsiteY21" fmla="*/ 210578 h 512894"/>
                    <a:gd name="connsiteX22" fmla="*/ 794079 w 794079"/>
                    <a:gd name="connsiteY22" fmla="*/ 302316 h 512894"/>
                    <a:gd name="connsiteX23" fmla="*/ 771144 w 794079"/>
                    <a:gd name="connsiteY23" fmla="*/ 325251 h 512894"/>
                    <a:gd name="connsiteX24" fmla="*/ 22935 w 794079"/>
                    <a:gd name="connsiteY24" fmla="*/ 325251 h 512894"/>
                    <a:gd name="connsiteX25" fmla="*/ 0 w 794079"/>
                    <a:gd name="connsiteY25" fmla="*/ 302316 h 512894"/>
                    <a:gd name="connsiteX26" fmla="*/ 0 w 794079"/>
                    <a:gd name="connsiteY26" fmla="*/ 210578 h 512894"/>
                    <a:gd name="connsiteX27" fmla="*/ 22935 w 794079"/>
                    <a:gd name="connsiteY27" fmla="*/ 187643 h 512894"/>
                    <a:gd name="connsiteX28" fmla="*/ 93529 w 794079"/>
                    <a:gd name="connsiteY28" fmla="*/ 34698 h 512894"/>
                    <a:gd name="connsiteX29" fmla="*/ 57350 w 794079"/>
                    <a:gd name="connsiteY29" fmla="*/ 70877 h 512894"/>
                    <a:gd name="connsiteX30" fmla="*/ 93529 w 794079"/>
                    <a:gd name="connsiteY30" fmla="*/ 107056 h 512894"/>
                    <a:gd name="connsiteX31" fmla="*/ 129707 w 794079"/>
                    <a:gd name="connsiteY31" fmla="*/ 70877 h 512894"/>
                    <a:gd name="connsiteX32" fmla="*/ 93529 w 794079"/>
                    <a:gd name="connsiteY32" fmla="*/ 34698 h 512894"/>
                    <a:gd name="connsiteX33" fmla="*/ 22935 w 794079"/>
                    <a:gd name="connsiteY33" fmla="*/ 0 h 512894"/>
                    <a:gd name="connsiteX34" fmla="*/ 771144 w 794079"/>
                    <a:gd name="connsiteY34" fmla="*/ 0 h 512894"/>
                    <a:gd name="connsiteX35" fmla="*/ 794079 w 794079"/>
                    <a:gd name="connsiteY35" fmla="*/ 22935 h 512894"/>
                    <a:gd name="connsiteX36" fmla="*/ 794079 w 794079"/>
                    <a:gd name="connsiteY36" fmla="*/ 114673 h 512894"/>
                    <a:gd name="connsiteX37" fmla="*/ 771144 w 794079"/>
                    <a:gd name="connsiteY37" fmla="*/ 137608 h 512894"/>
                    <a:gd name="connsiteX38" fmla="*/ 22935 w 794079"/>
                    <a:gd name="connsiteY38" fmla="*/ 137608 h 512894"/>
                    <a:gd name="connsiteX39" fmla="*/ 0 w 794079"/>
                    <a:gd name="connsiteY39" fmla="*/ 114673 h 512894"/>
                    <a:gd name="connsiteX40" fmla="*/ 0 w 794079"/>
                    <a:gd name="connsiteY40" fmla="*/ 22935 h 512894"/>
                    <a:gd name="connsiteX41" fmla="*/ 22935 w 794079"/>
                    <a:gd name="connsiteY41" fmla="*/ 0 h 51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94079" h="512894">
                      <a:moveTo>
                        <a:pt x="93529" y="409985"/>
                      </a:moveTo>
                      <a:cubicBezTo>
                        <a:pt x="73548" y="409985"/>
                        <a:pt x="57350" y="426182"/>
                        <a:pt x="57350" y="446163"/>
                      </a:cubicBezTo>
                      <a:cubicBezTo>
                        <a:pt x="57350" y="466144"/>
                        <a:pt x="73548" y="482342"/>
                        <a:pt x="93529" y="482342"/>
                      </a:cubicBezTo>
                      <a:cubicBezTo>
                        <a:pt x="113510" y="482342"/>
                        <a:pt x="129707" y="466144"/>
                        <a:pt x="129707" y="446163"/>
                      </a:cubicBezTo>
                      <a:cubicBezTo>
                        <a:pt x="129707" y="426182"/>
                        <a:pt x="113510" y="409985"/>
                        <a:pt x="93529" y="409985"/>
                      </a:cubicBezTo>
                      <a:close/>
                      <a:moveTo>
                        <a:pt x="22935" y="375286"/>
                      </a:moveTo>
                      <a:lnTo>
                        <a:pt x="771144" y="375286"/>
                      </a:lnTo>
                      <a:cubicBezTo>
                        <a:pt x="783811" y="375286"/>
                        <a:pt x="794079" y="385555"/>
                        <a:pt x="794079" y="398221"/>
                      </a:cubicBezTo>
                      <a:lnTo>
                        <a:pt x="794079" y="489959"/>
                      </a:lnTo>
                      <a:cubicBezTo>
                        <a:pt x="794079" y="502626"/>
                        <a:pt x="783811" y="512894"/>
                        <a:pt x="771144" y="512894"/>
                      </a:cubicBezTo>
                      <a:lnTo>
                        <a:pt x="22935" y="512894"/>
                      </a:lnTo>
                      <a:cubicBezTo>
                        <a:pt x="10269" y="512894"/>
                        <a:pt x="0" y="502626"/>
                        <a:pt x="0" y="489959"/>
                      </a:cubicBezTo>
                      <a:lnTo>
                        <a:pt x="0" y="398221"/>
                      </a:lnTo>
                      <a:cubicBezTo>
                        <a:pt x="0" y="385555"/>
                        <a:pt x="10269" y="375286"/>
                        <a:pt x="22935" y="375286"/>
                      </a:cubicBezTo>
                      <a:close/>
                      <a:moveTo>
                        <a:pt x="93529" y="222341"/>
                      </a:moveTo>
                      <a:cubicBezTo>
                        <a:pt x="73548" y="222341"/>
                        <a:pt x="57350" y="238539"/>
                        <a:pt x="57350" y="258520"/>
                      </a:cubicBezTo>
                      <a:cubicBezTo>
                        <a:pt x="57350" y="278501"/>
                        <a:pt x="73548" y="294699"/>
                        <a:pt x="93529" y="294699"/>
                      </a:cubicBezTo>
                      <a:cubicBezTo>
                        <a:pt x="113510" y="294699"/>
                        <a:pt x="129707" y="278501"/>
                        <a:pt x="129707" y="258520"/>
                      </a:cubicBezTo>
                      <a:cubicBezTo>
                        <a:pt x="129707" y="238539"/>
                        <a:pt x="113510" y="222341"/>
                        <a:pt x="93529" y="222341"/>
                      </a:cubicBezTo>
                      <a:close/>
                      <a:moveTo>
                        <a:pt x="22935" y="187643"/>
                      </a:moveTo>
                      <a:lnTo>
                        <a:pt x="771144" y="187643"/>
                      </a:lnTo>
                      <a:cubicBezTo>
                        <a:pt x="783811" y="187643"/>
                        <a:pt x="794079" y="197911"/>
                        <a:pt x="794079" y="210578"/>
                      </a:cubicBezTo>
                      <a:lnTo>
                        <a:pt x="794079" y="302316"/>
                      </a:lnTo>
                      <a:cubicBezTo>
                        <a:pt x="794079" y="314982"/>
                        <a:pt x="783811" y="325251"/>
                        <a:pt x="771144" y="325251"/>
                      </a:cubicBezTo>
                      <a:lnTo>
                        <a:pt x="22935" y="325251"/>
                      </a:lnTo>
                      <a:cubicBezTo>
                        <a:pt x="10269" y="325251"/>
                        <a:pt x="0" y="314982"/>
                        <a:pt x="0" y="302316"/>
                      </a:cubicBezTo>
                      <a:lnTo>
                        <a:pt x="0" y="210578"/>
                      </a:lnTo>
                      <a:cubicBezTo>
                        <a:pt x="0" y="197911"/>
                        <a:pt x="10269" y="187643"/>
                        <a:pt x="22935" y="187643"/>
                      </a:cubicBezTo>
                      <a:close/>
                      <a:moveTo>
                        <a:pt x="93529" y="34698"/>
                      </a:moveTo>
                      <a:cubicBezTo>
                        <a:pt x="73548" y="34698"/>
                        <a:pt x="57350" y="50896"/>
                        <a:pt x="57350" y="70877"/>
                      </a:cubicBezTo>
                      <a:cubicBezTo>
                        <a:pt x="57350" y="90858"/>
                        <a:pt x="73548" y="107056"/>
                        <a:pt x="93529" y="107056"/>
                      </a:cubicBezTo>
                      <a:cubicBezTo>
                        <a:pt x="113510" y="107056"/>
                        <a:pt x="129707" y="90858"/>
                        <a:pt x="129707" y="70877"/>
                      </a:cubicBezTo>
                      <a:cubicBezTo>
                        <a:pt x="129707" y="50896"/>
                        <a:pt x="113510" y="34698"/>
                        <a:pt x="93529" y="34698"/>
                      </a:cubicBezTo>
                      <a:close/>
                      <a:moveTo>
                        <a:pt x="22935" y="0"/>
                      </a:moveTo>
                      <a:lnTo>
                        <a:pt x="771144" y="0"/>
                      </a:lnTo>
                      <a:cubicBezTo>
                        <a:pt x="783811" y="0"/>
                        <a:pt x="794079" y="10268"/>
                        <a:pt x="794079" y="22935"/>
                      </a:cubicBezTo>
                      <a:lnTo>
                        <a:pt x="794079" y="114673"/>
                      </a:lnTo>
                      <a:cubicBezTo>
                        <a:pt x="794079" y="127339"/>
                        <a:pt x="783811" y="137608"/>
                        <a:pt x="771144" y="137608"/>
                      </a:cubicBezTo>
                      <a:lnTo>
                        <a:pt x="22935" y="137608"/>
                      </a:lnTo>
                      <a:cubicBezTo>
                        <a:pt x="10269" y="137608"/>
                        <a:pt x="0" y="127339"/>
                        <a:pt x="0" y="114673"/>
                      </a:cubicBezTo>
                      <a:lnTo>
                        <a:pt x="0" y="22935"/>
                      </a:lnTo>
                      <a:cubicBezTo>
                        <a:pt x="0" y="10268"/>
                        <a:pt x="10269" y="0"/>
                        <a:pt x="22935" y="0"/>
                      </a:cubicBezTo>
                      <a:close/>
                    </a:path>
                  </a:pathLst>
                </a:cu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8" tIns="109719" rIns="137148" bIns="109719" numCol="1" spcCol="0" rtlCol="0" fromWordArt="0" anchor="t" anchorCtr="0" forceAA="0" compatLnSpc="1">
                  <a:prstTxWarp prst="textNoShape">
                    <a:avLst/>
                  </a:prstTxWarp>
                  <a:noAutofit/>
                </a:bodyPr>
                <a:lstStyle/>
                <a:p>
                  <a:pPr algn="ctr" defTabSz="699261" fontAlgn="base">
                    <a:lnSpc>
                      <a:spcPct val="90000"/>
                    </a:lnSpc>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grpSp>
        </p:grpSp>
      </p:grpSp>
      <p:sp>
        <p:nvSpPr>
          <p:cNvPr id="26" name="Rectangle 25">
            <a:extLst>
              <a:ext uri="{FF2B5EF4-FFF2-40B4-BE49-F238E27FC236}">
                <a16:creationId xmlns:a16="http://schemas.microsoft.com/office/drawing/2014/main" id="{FCA8427C-E9F1-424A-8479-E1079A940364}"/>
              </a:ext>
            </a:extLst>
          </p:cNvPr>
          <p:cNvSpPr/>
          <p:nvPr/>
        </p:nvSpPr>
        <p:spPr>
          <a:xfrm>
            <a:off x="8349946" y="4066007"/>
            <a:ext cx="2355901" cy="424732"/>
          </a:xfrm>
          <a:prstGeom prst="rect">
            <a:avLst/>
          </a:prstGeom>
        </p:spPr>
        <p:txBody>
          <a:bodyPr wrap="none">
            <a:spAutoFit/>
          </a:bodyPr>
          <a:lstStyle/>
          <a:p>
            <a:pPr algn="r">
              <a:lnSpc>
                <a:spcPct val="90000"/>
              </a:lnSpc>
            </a:pPr>
            <a:r>
              <a:rPr lang="en-US" sz="2400" dirty="0">
                <a:solidFill>
                  <a:srgbClr val="0078D7"/>
                </a:solidFill>
                <a:latin typeface="Segoe UI Semilight" panose="020B0402040204020203" pitchFamily="34" charset="0"/>
                <a:cs typeface="Segoe UI Semilight" panose="020B0402040204020203" pitchFamily="34" charset="0"/>
              </a:rPr>
              <a:t>Enterprise grade</a:t>
            </a:r>
          </a:p>
        </p:txBody>
      </p:sp>
      <p:grpSp>
        <p:nvGrpSpPr>
          <p:cNvPr id="68" name="Group 67">
            <a:extLst>
              <a:ext uri="{FF2B5EF4-FFF2-40B4-BE49-F238E27FC236}">
                <a16:creationId xmlns:a16="http://schemas.microsoft.com/office/drawing/2014/main" id="{9B1764C9-04A7-4DE7-9299-64A3C85F52AE}"/>
              </a:ext>
            </a:extLst>
          </p:cNvPr>
          <p:cNvGrpSpPr/>
          <p:nvPr/>
        </p:nvGrpSpPr>
        <p:grpSpPr>
          <a:xfrm>
            <a:off x="8026887" y="2847847"/>
            <a:ext cx="3002019" cy="2771601"/>
            <a:chOff x="8026887" y="2847847"/>
            <a:chExt cx="3002019" cy="2771601"/>
          </a:xfrm>
        </p:grpSpPr>
        <p:sp>
          <p:nvSpPr>
            <p:cNvPr id="27" name="Rectangle 26">
              <a:extLst>
                <a:ext uri="{FF2B5EF4-FFF2-40B4-BE49-F238E27FC236}">
                  <a16:creationId xmlns:a16="http://schemas.microsoft.com/office/drawing/2014/main" id="{C74ADF9E-8831-4D4A-AD3C-67FE1AC773FA}"/>
                </a:ext>
              </a:extLst>
            </p:cNvPr>
            <p:cNvSpPr/>
            <p:nvPr/>
          </p:nvSpPr>
          <p:spPr>
            <a:xfrm>
              <a:off x="8026887" y="4788451"/>
              <a:ext cx="3002019" cy="830997"/>
            </a:xfrm>
            <a:prstGeom prst="rect">
              <a:avLst/>
            </a:prstGeom>
          </p:spPr>
          <p:txBody>
            <a:bodyPr wrap="square">
              <a:spAutoFit/>
            </a:bodyPr>
            <a:lstStyle/>
            <a:p>
              <a:pPr algn="ctr" defTabSz="932574">
                <a:spcBef>
                  <a:spcPts val="300"/>
                </a:spcBef>
                <a:spcAft>
                  <a:spcPts val="2400"/>
                </a:spcAft>
              </a:pPr>
              <a:r>
                <a:rPr lang="en-US" sz="1200" kern="0" dirty="0">
                  <a:solidFill>
                    <a:srgbClr val="797979"/>
                  </a:solidFill>
                  <a:latin typeface="Segoe UI" panose="020B0502040204020203" pitchFamily="34" charset="0"/>
                  <a:cs typeface="Segoe UI" panose="020B0502040204020203" pitchFamily="34" charset="0"/>
                </a:rPr>
                <a:t>Meet rigorous performance, security and compliance requirements through a choice of hosting options, robust regulation support and MSI integration</a:t>
              </a:r>
            </a:p>
          </p:txBody>
        </p:sp>
        <p:grpSp>
          <p:nvGrpSpPr>
            <p:cNvPr id="61" name="Group 60">
              <a:extLst>
                <a:ext uri="{FF2B5EF4-FFF2-40B4-BE49-F238E27FC236}">
                  <a16:creationId xmlns:a16="http://schemas.microsoft.com/office/drawing/2014/main" id="{F908618E-058B-4F7A-B33D-46B4FB1CABB7}"/>
                </a:ext>
              </a:extLst>
            </p:cNvPr>
            <p:cNvGrpSpPr/>
            <p:nvPr/>
          </p:nvGrpSpPr>
          <p:grpSpPr>
            <a:xfrm>
              <a:off x="8933536" y="2847847"/>
              <a:ext cx="1188720" cy="1188720"/>
              <a:chOff x="8385558" y="2847847"/>
              <a:chExt cx="1188720" cy="1188720"/>
            </a:xfrm>
          </p:grpSpPr>
          <p:sp>
            <p:nvSpPr>
              <p:cNvPr id="24" name="Oval 23">
                <a:extLst>
                  <a:ext uri="{FF2B5EF4-FFF2-40B4-BE49-F238E27FC236}">
                    <a16:creationId xmlns:a16="http://schemas.microsoft.com/office/drawing/2014/main" id="{7E43D8D7-1BF6-4A60-8BCF-2174B718F394}"/>
                  </a:ext>
                </a:extLst>
              </p:cNvPr>
              <p:cNvSpPr/>
              <p:nvPr/>
            </p:nvSpPr>
            <p:spPr>
              <a:xfrm>
                <a:off x="8385558" y="2847847"/>
                <a:ext cx="1188720" cy="1188720"/>
              </a:xfrm>
              <a:prstGeom prst="ellipse">
                <a:avLst/>
              </a:prstGeom>
              <a:noFill/>
              <a:ln w="28575">
                <a:solidFill>
                  <a:srgbClr val="0078D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DEBAB71C-0A1E-4660-9985-B21A2B5C7BF6}"/>
                  </a:ext>
                </a:extLst>
              </p:cNvPr>
              <p:cNvGrpSpPr/>
              <p:nvPr/>
            </p:nvGrpSpPr>
            <p:grpSpPr>
              <a:xfrm>
                <a:off x="8629128" y="3032701"/>
                <a:ext cx="701580" cy="709871"/>
                <a:chOff x="8629128" y="3032701"/>
                <a:chExt cx="701580" cy="709871"/>
              </a:xfrm>
            </p:grpSpPr>
            <p:grpSp>
              <p:nvGrpSpPr>
                <p:cNvPr id="56" name="Group 55">
                  <a:extLst>
                    <a:ext uri="{FF2B5EF4-FFF2-40B4-BE49-F238E27FC236}">
                      <a16:creationId xmlns:a16="http://schemas.microsoft.com/office/drawing/2014/main" id="{004B124B-2C76-46FE-A90D-CA47D6B84A2A}"/>
                    </a:ext>
                  </a:extLst>
                </p:cNvPr>
                <p:cNvGrpSpPr/>
                <p:nvPr/>
              </p:nvGrpSpPr>
              <p:grpSpPr>
                <a:xfrm>
                  <a:off x="8629128" y="3111690"/>
                  <a:ext cx="701580" cy="630882"/>
                  <a:chOff x="8629128" y="3111690"/>
                  <a:chExt cx="701580" cy="630882"/>
                </a:xfrm>
              </p:grpSpPr>
              <p:sp>
                <p:nvSpPr>
                  <p:cNvPr id="39" name="Rectangle 38">
                    <a:extLst>
                      <a:ext uri="{FF2B5EF4-FFF2-40B4-BE49-F238E27FC236}">
                        <a16:creationId xmlns:a16="http://schemas.microsoft.com/office/drawing/2014/main" id="{75460CD0-190A-49B9-92B2-1B8CAD95058E}"/>
                      </a:ext>
                    </a:extLst>
                  </p:cNvPr>
                  <p:cNvSpPr/>
                  <p:nvPr/>
                </p:nvSpPr>
                <p:spPr>
                  <a:xfrm>
                    <a:off x="8629128" y="3696853"/>
                    <a:ext cx="701580" cy="4571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2D4BBF-F9E6-48D5-8FC2-39BEB98AC616}"/>
                      </a:ext>
                    </a:extLst>
                  </p:cNvPr>
                  <p:cNvSpPr/>
                  <p:nvPr/>
                </p:nvSpPr>
                <p:spPr>
                  <a:xfrm>
                    <a:off x="8761554" y="3111690"/>
                    <a:ext cx="436729" cy="586853"/>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DDCEDD2-77A6-4701-9DFE-704580E59825}"/>
                      </a:ext>
                    </a:extLst>
                  </p:cNvPr>
                  <p:cNvSpPr/>
                  <p:nvPr/>
                </p:nvSpPr>
                <p:spPr>
                  <a:xfrm>
                    <a:off x="8659878" y="3662734"/>
                    <a:ext cx="640080" cy="45719"/>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A8DAA4BF-EE7B-4C82-88B9-CDCC40739647}"/>
                      </a:ext>
                    </a:extLst>
                  </p:cNvPr>
                  <p:cNvGrpSpPr/>
                  <p:nvPr/>
                </p:nvGrpSpPr>
                <p:grpSpPr>
                  <a:xfrm>
                    <a:off x="8808184" y="3173170"/>
                    <a:ext cx="343469" cy="329963"/>
                    <a:chOff x="8802300" y="3190825"/>
                    <a:chExt cx="343469" cy="329963"/>
                  </a:xfrm>
                </p:grpSpPr>
                <p:grpSp>
                  <p:nvGrpSpPr>
                    <p:cNvPr id="45" name="Group 44">
                      <a:extLst>
                        <a:ext uri="{FF2B5EF4-FFF2-40B4-BE49-F238E27FC236}">
                          <a16:creationId xmlns:a16="http://schemas.microsoft.com/office/drawing/2014/main" id="{C1C8A338-BF75-4FB8-A36C-5B2590CD79F9}"/>
                        </a:ext>
                      </a:extLst>
                    </p:cNvPr>
                    <p:cNvGrpSpPr/>
                    <p:nvPr/>
                  </p:nvGrpSpPr>
                  <p:grpSpPr>
                    <a:xfrm>
                      <a:off x="8802300" y="3190825"/>
                      <a:ext cx="343469" cy="88711"/>
                      <a:chOff x="8821003" y="3204949"/>
                      <a:chExt cx="343469" cy="88711"/>
                    </a:xfrm>
                  </p:grpSpPr>
                  <p:sp>
                    <p:nvSpPr>
                      <p:cNvPr id="42" name="Rectangle 41">
                        <a:extLst>
                          <a:ext uri="{FF2B5EF4-FFF2-40B4-BE49-F238E27FC236}">
                            <a16:creationId xmlns:a16="http://schemas.microsoft.com/office/drawing/2014/main" id="{8FDA4B04-2CC9-4A6D-B0E2-B640126C3664}"/>
                          </a:ext>
                        </a:extLst>
                      </p:cNvPr>
                      <p:cNvSpPr/>
                      <p:nvPr/>
                    </p:nvSpPr>
                    <p:spPr>
                      <a:xfrm>
                        <a:off x="8821003"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C76DB2F0-02D6-4C2C-8438-7124A0B88E45}"/>
                          </a:ext>
                        </a:extLst>
                      </p:cNvPr>
                      <p:cNvSpPr/>
                      <p:nvPr/>
                    </p:nvSpPr>
                    <p:spPr>
                      <a:xfrm>
                        <a:off x="8948382"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3D0936F-97AE-452C-827F-8F83E077F1B8}"/>
                          </a:ext>
                        </a:extLst>
                      </p:cNvPr>
                      <p:cNvSpPr/>
                      <p:nvPr/>
                    </p:nvSpPr>
                    <p:spPr>
                      <a:xfrm>
                        <a:off x="9075761"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E8C1B95B-E96E-4FF1-91EC-CB5CCD128B4A}"/>
                        </a:ext>
                      </a:extLst>
                    </p:cNvPr>
                    <p:cNvGrpSpPr/>
                    <p:nvPr/>
                  </p:nvGrpSpPr>
                  <p:grpSpPr>
                    <a:xfrm>
                      <a:off x="8802300" y="3311451"/>
                      <a:ext cx="343469" cy="88711"/>
                      <a:chOff x="8821003" y="3204949"/>
                      <a:chExt cx="343469" cy="88711"/>
                    </a:xfrm>
                  </p:grpSpPr>
                  <p:sp>
                    <p:nvSpPr>
                      <p:cNvPr id="47" name="Rectangle 46">
                        <a:extLst>
                          <a:ext uri="{FF2B5EF4-FFF2-40B4-BE49-F238E27FC236}">
                            <a16:creationId xmlns:a16="http://schemas.microsoft.com/office/drawing/2014/main" id="{0C023FE2-7A13-4350-8C1A-1141FF7DBE2D}"/>
                          </a:ext>
                        </a:extLst>
                      </p:cNvPr>
                      <p:cNvSpPr/>
                      <p:nvPr/>
                    </p:nvSpPr>
                    <p:spPr>
                      <a:xfrm>
                        <a:off x="8821003"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E11F2D6-05A4-40EC-B7CE-7F60941B3C00}"/>
                          </a:ext>
                        </a:extLst>
                      </p:cNvPr>
                      <p:cNvSpPr/>
                      <p:nvPr/>
                    </p:nvSpPr>
                    <p:spPr>
                      <a:xfrm>
                        <a:off x="8948382"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0C73EFE-3200-4FDA-A9B3-F628820C01E7}"/>
                          </a:ext>
                        </a:extLst>
                      </p:cNvPr>
                      <p:cNvSpPr/>
                      <p:nvPr/>
                    </p:nvSpPr>
                    <p:spPr>
                      <a:xfrm>
                        <a:off x="9075761"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B7C4D996-FCF3-4E36-A6CC-EDF4F0D02856}"/>
                        </a:ext>
                      </a:extLst>
                    </p:cNvPr>
                    <p:cNvGrpSpPr/>
                    <p:nvPr/>
                  </p:nvGrpSpPr>
                  <p:grpSpPr>
                    <a:xfrm>
                      <a:off x="8802300" y="3432077"/>
                      <a:ext cx="343469" cy="88711"/>
                      <a:chOff x="8821003" y="3204949"/>
                      <a:chExt cx="343469" cy="88711"/>
                    </a:xfrm>
                  </p:grpSpPr>
                  <p:sp>
                    <p:nvSpPr>
                      <p:cNvPr id="51" name="Rectangle 50">
                        <a:extLst>
                          <a:ext uri="{FF2B5EF4-FFF2-40B4-BE49-F238E27FC236}">
                            <a16:creationId xmlns:a16="http://schemas.microsoft.com/office/drawing/2014/main" id="{08F839CF-2FF1-4B40-8071-4E2CB35C8023}"/>
                          </a:ext>
                        </a:extLst>
                      </p:cNvPr>
                      <p:cNvSpPr/>
                      <p:nvPr/>
                    </p:nvSpPr>
                    <p:spPr>
                      <a:xfrm>
                        <a:off x="8821003"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D55C67C-EF3B-488D-80C1-125EDE48C001}"/>
                          </a:ext>
                        </a:extLst>
                      </p:cNvPr>
                      <p:cNvSpPr/>
                      <p:nvPr/>
                    </p:nvSpPr>
                    <p:spPr>
                      <a:xfrm>
                        <a:off x="8948382"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99D2F37-B97C-4BF8-8CDC-55D83479378E}"/>
                          </a:ext>
                        </a:extLst>
                      </p:cNvPr>
                      <p:cNvSpPr/>
                      <p:nvPr/>
                    </p:nvSpPr>
                    <p:spPr>
                      <a:xfrm>
                        <a:off x="9075761" y="3204949"/>
                        <a:ext cx="88711" cy="887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5" name="Rectangle 54">
                    <a:extLst>
                      <a:ext uri="{FF2B5EF4-FFF2-40B4-BE49-F238E27FC236}">
                        <a16:creationId xmlns:a16="http://schemas.microsoft.com/office/drawing/2014/main" id="{CDD52389-F180-46F2-AA70-452ACD1550DA}"/>
                      </a:ext>
                    </a:extLst>
                  </p:cNvPr>
                  <p:cNvSpPr/>
                  <p:nvPr/>
                </p:nvSpPr>
                <p:spPr>
                  <a:xfrm>
                    <a:off x="8890116" y="3537564"/>
                    <a:ext cx="179605" cy="1215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Oval 56">
                  <a:extLst>
                    <a:ext uri="{FF2B5EF4-FFF2-40B4-BE49-F238E27FC236}">
                      <a16:creationId xmlns:a16="http://schemas.microsoft.com/office/drawing/2014/main" id="{1EBB0155-B4B1-4881-B8F5-C549D73728AB}"/>
                    </a:ext>
                  </a:extLst>
                </p:cNvPr>
                <p:cNvSpPr/>
                <p:nvPr/>
              </p:nvSpPr>
              <p:spPr>
                <a:xfrm>
                  <a:off x="9006312" y="3032701"/>
                  <a:ext cx="282440" cy="28244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0078D7"/>
                      </a:solidFill>
                      <a:sym typeface="Wingdings" panose="05000000000000000000" pitchFamily="2" charset="2"/>
                    </a:rPr>
                    <a:t></a:t>
                  </a:r>
                  <a:endParaRPr lang="en-US" sz="2400" dirty="0">
                    <a:solidFill>
                      <a:srgbClr val="0078D7"/>
                    </a:solidFill>
                  </a:endParaRPr>
                </a:p>
              </p:txBody>
            </p:sp>
          </p:grpSp>
        </p:grpSp>
      </p:grpSp>
    </p:spTree>
    <p:extLst>
      <p:ext uri="{BB962C8B-B14F-4D97-AF65-F5344CB8AC3E}">
        <p14:creationId xmlns:p14="http://schemas.microsoft.com/office/powerpoint/2010/main" val="132608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BD95511A-F4F8-4C8A-A1C9-AB0F311019C2}"/>
              </a:ext>
            </a:extLst>
          </p:cNvPr>
          <p:cNvGrpSpPr/>
          <p:nvPr/>
        </p:nvGrpSpPr>
        <p:grpSpPr>
          <a:xfrm>
            <a:off x="528281" y="1573942"/>
            <a:ext cx="11379913" cy="3511599"/>
            <a:chOff x="374005" y="1367467"/>
            <a:chExt cx="11379913" cy="3511599"/>
          </a:xfrm>
        </p:grpSpPr>
        <p:grpSp>
          <p:nvGrpSpPr>
            <p:cNvPr id="5" name="Group 4">
              <a:extLst>
                <a:ext uri="{FF2B5EF4-FFF2-40B4-BE49-F238E27FC236}">
                  <a16:creationId xmlns:a16="http://schemas.microsoft.com/office/drawing/2014/main" id="{54557E95-B3B5-4E57-8FBF-9D763D9E30E3}"/>
                </a:ext>
              </a:extLst>
            </p:cNvPr>
            <p:cNvGrpSpPr/>
            <p:nvPr/>
          </p:nvGrpSpPr>
          <p:grpSpPr>
            <a:xfrm>
              <a:off x="3544944" y="2640090"/>
              <a:ext cx="4949426" cy="0"/>
              <a:chOff x="3616027" y="3565091"/>
              <a:chExt cx="5048672" cy="0"/>
            </a:xfrm>
          </p:grpSpPr>
          <p:cxnSp>
            <p:nvCxnSpPr>
              <p:cNvPr id="6" name="Straight Connector 5">
                <a:extLst>
                  <a:ext uri="{FF2B5EF4-FFF2-40B4-BE49-F238E27FC236}">
                    <a16:creationId xmlns:a16="http://schemas.microsoft.com/office/drawing/2014/main" id="{7D087246-F31B-4F40-9A9C-9CC7446897E1}"/>
                  </a:ext>
                </a:extLst>
              </p:cNvPr>
              <p:cNvCxnSpPr>
                <a:cxnSpLocks/>
              </p:cNvCxnSpPr>
              <p:nvPr/>
            </p:nvCxnSpPr>
            <p:spPr>
              <a:xfrm>
                <a:off x="3616027" y="3565091"/>
                <a:ext cx="1072911"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A507C8F-A7E2-4666-BA97-38DFA8C480E5}"/>
                  </a:ext>
                </a:extLst>
              </p:cNvPr>
              <p:cNvCxnSpPr>
                <a:cxnSpLocks/>
              </p:cNvCxnSpPr>
              <p:nvPr/>
            </p:nvCxnSpPr>
            <p:spPr>
              <a:xfrm>
                <a:off x="7591788" y="3565091"/>
                <a:ext cx="1072911" cy="0"/>
              </a:xfrm>
              <a:prstGeom prst="line">
                <a:avLst/>
              </a:prstGeom>
              <a:ln w="28575" cap="rnd">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AD315F5B-36FF-4407-9415-F94A5690A9C1}"/>
                </a:ext>
              </a:extLst>
            </p:cNvPr>
            <p:cNvSpPr txBox="1"/>
            <p:nvPr/>
          </p:nvSpPr>
          <p:spPr>
            <a:xfrm>
              <a:off x="1251367" y="3779393"/>
              <a:ext cx="2432364" cy="782100"/>
            </a:xfrm>
            <a:prstGeom prst="rect">
              <a:avLst/>
            </a:prstGeom>
            <a:noFill/>
          </p:spPr>
          <p:txBody>
            <a:bodyPr wrap="square" lIns="143428" tIns="143428" rIns="143428" bIns="143428" rtlCol="0" anchor="t">
              <a:spAutoFit/>
            </a:bodyPr>
            <a:lstStyle/>
            <a:p>
              <a:pPr algn="ctr">
                <a:spcAft>
                  <a:spcPts val="588"/>
                </a:spcAft>
              </a:pPr>
              <a:r>
                <a:rPr lang="en-US" sz="1600" kern="0" spc="100" dirty="0">
                  <a:solidFill>
                    <a:srgbClr val="797979"/>
                  </a:solidFill>
                  <a:latin typeface="Segoe UI Semibold" panose="020B0702040204020203" pitchFamily="34" charset="0"/>
                  <a:cs typeface="Segoe UI Semibold" panose="020B0702040204020203" pitchFamily="34" charset="0"/>
                  <a:hlinkClick r:id="rId2"/>
                </a:rPr>
                <a:t>Sign up </a:t>
              </a:r>
              <a:br>
                <a:rPr lang="en-US" sz="1600" kern="0" spc="100" dirty="0">
                  <a:solidFill>
                    <a:srgbClr val="797979"/>
                  </a:solidFill>
                  <a:latin typeface="Segoe UI Semibold" panose="020B0702040204020203" pitchFamily="34" charset="0"/>
                  <a:cs typeface="Segoe UI Semibold" panose="020B0702040204020203" pitchFamily="34" charset="0"/>
                </a:rPr>
              </a:br>
              <a:r>
                <a:rPr lang="en-US" sz="1600" kern="0" spc="100" dirty="0">
                  <a:solidFill>
                    <a:srgbClr val="797979"/>
                  </a:solidFill>
                  <a:latin typeface="Segoe UI Semibold" panose="020B0702040204020203" pitchFamily="34" charset="0"/>
                  <a:cs typeface="Segoe UI Semibold" panose="020B0702040204020203" pitchFamily="34" charset="0"/>
                </a:rPr>
                <a:t>for Azure</a:t>
              </a:r>
            </a:p>
          </p:txBody>
        </p:sp>
        <p:sp>
          <p:nvSpPr>
            <p:cNvPr id="9" name="TextBox 8">
              <a:extLst>
                <a:ext uri="{FF2B5EF4-FFF2-40B4-BE49-F238E27FC236}">
                  <a16:creationId xmlns:a16="http://schemas.microsoft.com/office/drawing/2014/main" id="{FA10B409-80C1-43DE-827A-29C83F30766B}"/>
                </a:ext>
              </a:extLst>
            </p:cNvPr>
            <p:cNvSpPr txBox="1"/>
            <p:nvPr/>
          </p:nvSpPr>
          <p:spPr>
            <a:xfrm>
              <a:off x="4803475" y="4096966"/>
              <a:ext cx="2432364" cy="782100"/>
            </a:xfrm>
            <a:prstGeom prst="rect">
              <a:avLst/>
            </a:prstGeom>
            <a:noFill/>
          </p:spPr>
          <p:txBody>
            <a:bodyPr wrap="square" lIns="143428" tIns="143428" rIns="143428" bIns="143428" rtlCol="0" anchor="t">
              <a:spAutoFit/>
            </a:bodyPr>
            <a:lstStyle/>
            <a:p>
              <a:pPr algn="ctr">
                <a:spcAft>
                  <a:spcPts val="588"/>
                </a:spcAft>
              </a:pPr>
              <a:r>
                <a:rPr lang="en-US" sz="1600" kern="0" spc="100" dirty="0">
                  <a:solidFill>
                    <a:srgbClr val="797979"/>
                  </a:solidFill>
                  <a:latin typeface="Segoe UI Semibold" panose="020B0702040204020203" pitchFamily="34" charset="0"/>
                  <a:cs typeface="Segoe UI Semibold" panose="020B0702040204020203" pitchFamily="34" charset="0"/>
                </a:rPr>
                <a:t>Check out </a:t>
              </a:r>
              <a:br>
                <a:rPr lang="en-US" sz="1600" kern="0" spc="100" dirty="0">
                  <a:solidFill>
                    <a:srgbClr val="797979"/>
                  </a:solidFill>
                  <a:latin typeface="Segoe UI Semibold" panose="020B0702040204020203" pitchFamily="34" charset="0"/>
                  <a:cs typeface="Segoe UI Semibold" panose="020B0702040204020203" pitchFamily="34" charset="0"/>
                </a:rPr>
              </a:br>
              <a:r>
                <a:rPr lang="en-US" sz="1600" kern="0" spc="100" dirty="0">
                  <a:solidFill>
                    <a:srgbClr val="797979"/>
                  </a:solidFill>
                  <a:latin typeface="Segoe UI Semibold" panose="020B0702040204020203" pitchFamily="34" charset="0"/>
                  <a:cs typeface="Segoe UI Semibold" panose="020B0702040204020203" pitchFamily="34" charset="0"/>
                  <a:hlinkClick r:id="rId3"/>
                </a:rPr>
                <a:t>resources</a:t>
              </a:r>
              <a:endParaRPr lang="en-US" sz="1600" kern="0" spc="100" dirty="0">
                <a:solidFill>
                  <a:srgbClr val="797979"/>
                </a:solidFill>
                <a:latin typeface="Segoe UI Semibold" panose="020B0702040204020203" pitchFamily="34" charset="0"/>
                <a:cs typeface="Segoe UI Semibold" panose="020B0702040204020203" pitchFamily="34" charset="0"/>
              </a:endParaRPr>
            </a:p>
          </p:txBody>
        </p:sp>
        <p:sp>
          <p:nvSpPr>
            <p:cNvPr id="10" name="TextBox 9">
              <a:extLst>
                <a:ext uri="{FF2B5EF4-FFF2-40B4-BE49-F238E27FC236}">
                  <a16:creationId xmlns:a16="http://schemas.microsoft.com/office/drawing/2014/main" id="{5915865E-DCA1-42C3-BFE1-C1CE8CFD7B10}"/>
                </a:ext>
              </a:extLst>
            </p:cNvPr>
            <p:cNvSpPr txBox="1"/>
            <p:nvPr/>
          </p:nvSpPr>
          <p:spPr>
            <a:xfrm>
              <a:off x="8355582" y="3779393"/>
              <a:ext cx="2432364" cy="782100"/>
            </a:xfrm>
            <a:prstGeom prst="rect">
              <a:avLst/>
            </a:prstGeom>
            <a:noFill/>
          </p:spPr>
          <p:txBody>
            <a:bodyPr wrap="square" lIns="143428" tIns="143428" rIns="143428" bIns="143428" rtlCol="0" anchor="t">
              <a:spAutoFit/>
            </a:bodyPr>
            <a:lstStyle/>
            <a:p>
              <a:pPr algn="ctr">
                <a:spcAft>
                  <a:spcPts val="588"/>
                </a:spcAft>
              </a:pPr>
              <a:r>
                <a:rPr lang="en-US" sz="1600" kern="0" spc="100" dirty="0">
                  <a:solidFill>
                    <a:srgbClr val="797979"/>
                  </a:solidFill>
                  <a:latin typeface="Segoe UI Semibold" panose="020B0702040204020203" pitchFamily="34" charset="0"/>
                  <a:cs typeface="Segoe UI Semibold" panose="020B0702040204020203" pitchFamily="34" charset="0"/>
                </a:rPr>
                <a:t>Deploy web </a:t>
              </a:r>
              <a:r>
                <a:rPr lang="en-US" sz="1600" kern="0" spc="100" dirty="0">
                  <a:solidFill>
                    <a:srgbClr val="797979"/>
                  </a:solidFill>
                  <a:latin typeface="Segoe UI Semibold" panose="020B0702040204020203" pitchFamily="34" charset="0"/>
                  <a:cs typeface="Segoe UI Semibold" panose="020B0702040204020203" pitchFamily="34" charset="0"/>
                  <a:hlinkClick r:id="rId4"/>
                </a:rPr>
                <a:t>solutions</a:t>
              </a:r>
              <a:endParaRPr lang="en-US" sz="1600" kern="0" spc="100" dirty="0">
                <a:solidFill>
                  <a:srgbClr val="797979"/>
                </a:solidFill>
                <a:latin typeface="Segoe UI Semibold" panose="020B0702040204020203" pitchFamily="34" charset="0"/>
                <a:cs typeface="Segoe UI Semibold" panose="020B0702040204020203" pitchFamily="34" charset="0"/>
              </a:endParaRPr>
            </a:p>
          </p:txBody>
        </p:sp>
        <p:grpSp>
          <p:nvGrpSpPr>
            <p:cNvPr id="11" name="Group 10">
              <a:extLst>
                <a:ext uri="{FF2B5EF4-FFF2-40B4-BE49-F238E27FC236}">
                  <a16:creationId xmlns:a16="http://schemas.microsoft.com/office/drawing/2014/main" id="{81C6879E-F1A9-4F72-A202-17BDC87406ED}"/>
                </a:ext>
              </a:extLst>
            </p:cNvPr>
            <p:cNvGrpSpPr/>
            <p:nvPr/>
          </p:nvGrpSpPr>
          <p:grpSpPr>
            <a:xfrm>
              <a:off x="374005" y="1653456"/>
              <a:ext cx="11379913" cy="2050663"/>
              <a:chOff x="381504" y="2558673"/>
              <a:chExt cx="11608104" cy="2091783"/>
            </a:xfrm>
          </p:grpSpPr>
          <p:sp>
            <p:nvSpPr>
              <p:cNvPr id="12" name="Freeform 5">
                <a:extLst>
                  <a:ext uri="{FF2B5EF4-FFF2-40B4-BE49-F238E27FC236}">
                    <a16:creationId xmlns:a16="http://schemas.microsoft.com/office/drawing/2014/main" id="{800EEBC0-1581-4949-92A8-5982290BFB7E}"/>
                  </a:ext>
                </a:extLst>
              </p:cNvPr>
              <p:cNvSpPr>
                <a:spLocks/>
              </p:cNvSpPr>
              <p:nvPr/>
            </p:nvSpPr>
            <p:spPr bwMode="auto">
              <a:xfrm>
                <a:off x="943984" y="3634268"/>
                <a:ext cx="424856" cy="264812"/>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nvGrpSpPr>
              <p:cNvPr id="13" name="Group 12">
                <a:extLst>
                  <a:ext uri="{FF2B5EF4-FFF2-40B4-BE49-F238E27FC236}">
                    <a16:creationId xmlns:a16="http://schemas.microsoft.com/office/drawing/2014/main" id="{5CEBFF0A-579D-4230-9CD2-D0CB363B9233}"/>
                  </a:ext>
                </a:extLst>
              </p:cNvPr>
              <p:cNvGrpSpPr/>
              <p:nvPr/>
            </p:nvGrpSpPr>
            <p:grpSpPr>
              <a:xfrm>
                <a:off x="4247638" y="2558673"/>
                <a:ext cx="599459" cy="279351"/>
                <a:chOff x="2733676" y="174625"/>
                <a:chExt cx="1120775" cy="522287"/>
              </a:xfrm>
            </p:grpSpPr>
            <p:sp>
              <p:nvSpPr>
                <p:cNvPr id="48" name="Freeform 5">
                  <a:extLst>
                    <a:ext uri="{FF2B5EF4-FFF2-40B4-BE49-F238E27FC236}">
                      <a16:creationId xmlns:a16="http://schemas.microsoft.com/office/drawing/2014/main" id="{9DE9F590-FCC2-4910-A2F1-A5EE88F94647}"/>
                    </a:ext>
                  </a:extLst>
                </p:cNvPr>
                <p:cNvSpPr>
                  <a:spLocks/>
                </p:cNvSpPr>
                <p:nvPr/>
              </p:nvSpPr>
              <p:spPr bwMode="auto">
                <a:xfrm>
                  <a:off x="3403601" y="174625"/>
                  <a:ext cx="450850" cy="414337"/>
                </a:xfrm>
                <a:custGeom>
                  <a:avLst/>
                  <a:gdLst>
                    <a:gd name="T0" fmla="*/ 52 w 160"/>
                    <a:gd name="T1" fmla="*/ 146 h 146"/>
                    <a:gd name="T2" fmla="*/ 113 w 160"/>
                    <a:gd name="T3" fmla="*/ 146 h 146"/>
                    <a:gd name="T4" fmla="*/ 147 w 160"/>
                    <a:gd name="T5" fmla="*/ 132 h 146"/>
                    <a:gd name="T6" fmla="*/ 160 w 160"/>
                    <a:gd name="T7" fmla="*/ 98 h 146"/>
                    <a:gd name="T8" fmla="*/ 147 w 160"/>
                    <a:gd name="T9" fmla="*/ 64 h 146"/>
                    <a:gd name="T10" fmla="*/ 126 w 160"/>
                    <a:gd name="T11" fmla="*/ 52 h 146"/>
                    <a:gd name="T12" fmla="*/ 126 w 160"/>
                    <a:gd name="T13" fmla="*/ 48 h 146"/>
                    <a:gd name="T14" fmla="*/ 113 w 160"/>
                    <a:gd name="T15" fmla="*/ 14 h 146"/>
                    <a:gd name="T16" fmla="*/ 79 w 160"/>
                    <a:gd name="T17" fmla="*/ 0 h 146"/>
                    <a:gd name="T18" fmla="*/ 79 w 160"/>
                    <a:gd name="T19" fmla="*/ 0 h 146"/>
                    <a:gd name="T20" fmla="*/ 38 w 160"/>
                    <a:gd name="T21" fmla="*/ 23 h 146"/>
                    <a:gd name="T22" fmla="*/ 20 w 160"/>
                    <a:gd name="T23" fmla="*/ 20 h 146"/>
                    <a:gd name="T24" fmla="*/ 0 w 160"/>
                    <a:gd name="T2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46">
                      <a:moveTo>
                        <a:pt x="52" y="146"/>
                      </a:moveTo>
                      <a:cubicBezTo>
                        <a:pt x="113" y="146"/>
                        <a:pt x="113" y="146"/>
                        <a:pt x="113" y="146"/>
                      </a:cubicBezTo>
                      <a:cubicBezTo>
                        <a:pt x="126" y="146"/>
                        <a:pt x="138" y="141"/>
                        <a:pt x="147" y="132"/>
                      </a:cubicBezTo>
                      <a:cubicBezTo>
                        <a:pt x="155" y="123"/>
                        <a:pt x="160" y="111"/>
                        <a:pt x="160" y="98"/>
                      </a:cubicBezTo>
                      <a:cubicBezTo>
                        <a:pt x="160" y="85"/>
                        <a:pt x="155" y="73"/>
                        <a:pt x="147" y="64"/>
                      </a:cubicBezTo>
                      <a:cubicBezTo>
                        <a:pt x="141" y="58"/>
                        <a:pt x="134" y="54"/>
                        <a:pt x="126" y="52"/>
                      </a:cubicBezTo>
                      <a:cubicBezTo>
                        <a:pt x="126" y="51"/>
                        <a:pt x="126" y="49"/>
                        <a:pt x="126" y="48"/>
                      </a:cubicBezTo>
                      <a:cubicBezTo>
                        <a:pt x="126" y="36"/>
                        <a:pt x="121" y="24"/>
                        <a:pt x="113" y="14"/>
                      </a:cubicBezTo>
                      <a:cubicBezTo>
                        <a:pt x="104" y="5"/>
                        <a:pt x="92" y="0"/>
                        <a:pt x="79" y="0"/>
                      </a:cubicBezTo>
                      <a:cubicBezTo>
                        <a:pt x="79" y="0"/>
                        <a:pt x="79" y="0"/>
                        <a:pt x="79" y="0"/>
                      </a:cubicBezTo>
                      <a:cubicBezTo>
                        <a:pt x="62" y="0"/>
                        <a:pt x="47" y="9"/>
                        <a:pt x="38" y="23"/>
                      </a:cubicBezTo>
                      <a:cubicBezTo>
                        <a:pt x="33" y="21"/>
                        <a:pt x="26" y="20"/>
                        <a:pt x="20" y="20"/>
                      </a:cubicBezTo>
                      <a:cubicBezTo>
                        <a:pt x="13" y="20"/>
                        <a:pt x="6" y="21"/>
                        <a:pt x="0" y="24"/>
                      </a:cubicBezTo>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9" name="Freeform 6">
                  <a:extLst>
                    <a:ext uri="{FF2B5EF4-FFF2-40B4-BE49-F238E27FC236}">
                      <a16:creationId xmlns:a16="http://schemas.microsoft.com/office/drawing/2014/main" id="{D2528226-C973-41B6-978D-A91376EAA0E5}"/>
                    </a:ext>
                  </a:extLst>
                </p:cNvPr>
                <p:cNvSpPr>
                  <a:spLocks/>
                </p:cNvSpPr>
                <p:nvPr/>
              </p:nvSpPr>
              <p:spPr bwMode="auto">
                <a:xfrm>
                  <a:off x="2733676" y="177800"/>
                  <a:ext cx="825500" cy="519112"/>
                </a:xfrm>
                <a:custGeom>
                  <a:avLst/>
                  <a:gdLst>
                    <a:gd name="T0" fmla="*/ 192 w 293"/>
                    <a:gd name="T1" fmla="*/ 0 h 183"/>
                    <a:gd name="T2" fmla="*/ 141 w 293"/>
                    <a:gd name="T3" fmla="*/ 30 h 183"/>
                    <a:gd name="T4" fmla="*/ 118 w 293"/>
                    <a:gd name="T5" fmla="*/ 25 h 183"/>
                    <a:gd name="T6" fmla="*/ 76 w 293"/>
                    <a:gd name="T7" fmla="*/ 41 h 183"/>
                    <a:gd name="T8" fmla="*/ 62 w 293"/>
                    <a:gd name="T9" fmla="*/ 63 h 183"/>
                    <a:gd name="T10" fmla="*/ 60 w 293"/>
                    <a:gd name="T11" fmla="*/ 63 h 183"/>
                    <a:gd name="T12" fmla="*/ 18 w 293"/>
                    <a:gd name="T13" fmla="*/ 81 h 183"/>
                    <a:gd name="T14" fmla="*/ 0 w 293"/>
                    <a:gd name="T15" fmla="*/ 123 h 183"/>
                    <a:gd name="T16" fmla="*/ 18 w 293"/>
                    <a:gd name="T17" fmla="*/ 165 h 183"/>
                    <a:gd name="T18" fmla="*/ 60 w 293"/>
                    <a:gd name="T19" fmla="*/ 183 h 183"/>
                    <a:gd name="T20" fmla="*/ 234 w 293"/>
                    <a:gd name="T21" fmla="*/ 183 h 183"/>
                    <a:gd name="T22" fmla="*/ 276 w 293"/>
                    <a:gd name="T23" fmla="*/ 165 h 183"/>
                    <a:gd name="T24" fmla="*/ 293 w 293"/>
                    <a:gd name="T25" fmla="*/ 123 h 183"/>
                    <a:gd name="T26" fmla="*/ 276 w 293"/>
                    <a:gd name="T27" fmla="*/ 81 h 183"/>
                    <a:gd name="T28" fmla="*/ 250 w 293"/>
                    <a:gd name="T29" fmla="*/ 65 h 183"/>
                    <a:gd name="T30" fmla="*/ 250 w 293"/>
                    <a:gd name="T31" fmla="*/ 61 h 183"/>
                    <a:gd name="T32" fmla="*/ 234 w 293"/>
                    <a:gd name="T33" fmla="*/ 19 h 183"/>
                    <a:gd name="T34" fmla="*/ 192 w 293"/>
                    <a:gd name="T3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183">
                      <a:moveTo>
                        <a:pt x="192" y="0"/>
                      </a:moveTo>
                      <a:cubicBezTo>
                        <a:pt x="171" y="0"/>
                        <a:pt x="152" y="12"/>
                        <a:pt x="141" y="30"/>
                      </a:cubicBezTo>
                      <a:cubicBezTo>
                        <a:pt x="134" y="27"/>
                        <a:pt x="126" y="25"/>
                        <a:pt x="118" y="25"/>
                      </a:cubicBezTo>
                      <a:cubicBezTo>
                        <a:pt x="102" y="25"/>
                        <a:pt x="88" y="31"/>
                        <a:pt x="76" y="41"/>
                      </a:cubicBezTo>
                      <a:cubicBezTo>
                        <a:pt x="70" y="47"/>
                        <a:pt x="65" y="55"/>
                        <a:pt x="62" y="63"/>
                      </a:cubicBezTo>
                      <a:cubicBezTo>
                        <a:pt x="61" y="63"/>
                        <a:pt x="60" y="63"/>
                        <a:pt x="60" y="63"/>
                      </a:cubicBezTo>
                      <a:cubicBezTo>
                        <a:pt x="44" y="63"/>
                        <a:pt x="29" y="69"/>
                        <a:pt x="18" y="81"/>
                      </a:cubicBezTo>
                      <a:cubicBezTo>
                        <a:pt x="6" y="92"/>
                        <a:pt x="0" y="107"/>
                        <a:pt x="0" y="123"/>
                      </a:cubicBezTo>
                      <a:cubicBezTo>
                        <a:pt x="0" y="139"/>
                        <a:pt x="6" y="154"/>
                        <a:pt x="18" y="165"/>
                      </a:cubicBezTo>
                      <a:cubicBezTo>
                        <a:pt x="29" y="177"/>
                        <a:pt x="44" y="183"/>
                        <a:pt x="60" y="183"/>
                      </a:cubicBezTo>
                      <a:cubicBezTo>
                        <a:pt x="234" y="183"/>
                        <a:pt x="234" y="183"/>
                        <a:pt x="234" y="183"/>
                      </a:cubicBezTo>
                      <a:cubicBezTo>
                        <a:pt x="250" y="183"/>
                        <a:pt x="265" y="177"/>
                        <a:pt x="276" y="165"/>
                      </a:cubicBezTo>
                      <a:cubicBezTo>
                        <a:pt x="287" y="154"/>
                        <a:pt x="293" y="139"/>
                        <a:pt x="293" y="123"/>
                      </a:cubicBezTo>
                      <a:cubicBezTo>
                        <a:pt x="293" y="107"/>
                        <a:pt x="287" y="92"/>
                        <a:pt x="276" y="81"/>
                      </a:cubicBezTo>
                      <a:cubicBezTo>
                        <a:pt x="269" y="73"/>
                        <a:pt x="260" y="68"/>
                        <a:pt x="250" y="65"/>
                      </a:cubicBezTo>
                      <a:cubicBezTo>
                        <a:pt x="250" y="64"/>
                        <a:pt x="250" y="62"/>
                        <a:pt x="250" y="61"/>
                      </a:cubicBezTo>
                      <a:cubicBezTo>
                        <a:pt x="250" y="45"/>
                        <a:pt x="245" y="30"/>
                        <a:pt x="234" y="19"/>
                      </a:cubicBezTo>
                      <a:cubicBezTo>
                        <a:pt x="223" y="7"/>
                        <a:pt x="208" y="0"/>
                        <a:pt x="192"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pic>
            <p:nvPicPr>
              <p:cNvPr id="14" name="Graphic 13">
                <a:extLst>
                  <a:ext uri="{FF2B5EF4-FFF2-40B4-BE49-F238E27FC236}">
                    <a16:creationId xmlns:a16="http://schemas.microsoft.com/office/drawing/2014/main" id="{507EC653-E033-4F64-B1F5-B17EEAF7E2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01100" y="2975170"/>
                <a:ext cx="293145" cy="335785"/>
              </a:xfrm>
              <a:prstGeom prst="rect">
                <a:avLst/>
              </a:prstGeom>
            </p:spPr>
          </p:pic>
          <p:pic>
            <p:nvPicPr>
              <p:cNvPr id="15" name="Graphic 14">
                <a:extLst>
                  <a:ext uri="{FF2B5EF4-FFF2-40B4-BE49-F238E27FC236}">
                    <a16:creationId xmlns:a16="http://schemas.microsoft.com/office/drawing/2014/main" id="{0A6F33AA-BC06-43BE-AA40-D0D8878A8F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5001" y="2775745"/>
                <a:ext cx="293145" cy="335785"/>
              </a:xfrm>
              <a:prstGeom prst="rect">
                <a:avLst/>
              </a:prstGeom>
            </p:spPr>
          </p:pic>
          <p:pic>
            <p:nvPicPr>
              <p:cNvPr id="16" name="Graphic 15">
                <a:extLst>
                  <a:ext uri="{FF2B5EF4-FFF2-40B4-BE49-F238E27FC236}">
                    <a16:creationId xmlns:a16="http://schemas.microsoft.com/office/drawing/2014/main" id="{5F37957E-02AA-4BFE-AB66-22BA067DC2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22922" y="4314671"/>
                <a:ext cx="293145" cy="335785"/>
              </a:xfrm>
              <a:prstGeom prst="rect">
                <a:avLst/>
              </a:prstGeom>
            </p:spPr>
          </p:pic>
          <p:sp>
            <p:nvSpPr>
              <p:cNvPr id="17" name="Freeform 5">
                <a:extLst>
                  <a:ext uri="{FF2B5EF4-FFF2-40B4-BE49-F238E27FC236}">
                    <a16:creationId xmlns:a16="http://schemas.microsoft.com/office/drawing/2014/main" id="{079ED427-20D2-4923-ADA5-69E29BA7ECB6}"/>
                  </a:ext>
                </a:extLst>
              </p:cNvPr>
              <p:cNvSpPr>
                <a:spLocks/>
              </p:cNvSpPr>
              <p:nvPr/>
            </p:nvSpPr>
            <p:spPr bwMode="auto">
              <a:xfrm>
                <a:off x="4130393" y="3819228"/>
                <a:ext cx="424856" cy="264812"/>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18" name="Freeform 5">
                <a:extLst>
                  <a:ext uri="{FF2B5EF4-FFF2-40B4-BE49-F238E27FC236}">
                    <a16:creationId xmlns:a16="http://schemas.microsoft.com/office/drawing/2014/main" id="{05FA3EE7-7F00-4D9A-8A1D-D3DF9894F179}"/>
                  </a:ext>
                </a:extLst>
              </p:cNvPr>
              <p:cNvSpPr>
                <a:spLocks/>
              </p:cNvSpPr>
              <p:nvPr/>
            </p:nvSpPr>
            <p:spPr bwMode="auto">
              <a:xfrm>
                <a:off x="7591559" y="2760316"/>
                <a:ext cx="424856" cy="264812"/>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nvGrpSpPr>
              <p:cNvPr id="19" name="Group 18">
                <a:extLst>
                  <a:ext uri="{FF2B5EF4-FFF2-40B4-BE49-F238E27FC236}">
                    <a16:creationId xmlns:a16="http://schemas.microsoft.com/office/drawing/2014/main" id="{D2D8A03C-B9DA-431D-95FD-5E855A392462}"/>
                  </a:ext>
                </a:extLst>
              </p:cNvPr>
              <p:cNvGrpSpPr/>
              <p:nvPr/>
            </p:nvGrpSpPr>
            <p:grpSpPr>
              <a:xfrm>
                <a:off x="8065240" y="3944364"/>
                <a:ext cx="599459" cy="279351"/>
                <a:chOff x="2733676" y="174625"/>
                <a:chExt cx="1120775" cy="522287"/>
              </a:xfrm>
            </p:grpSpPr>
            <p:sp>
              <p:nvSpPr>
                <p:cNvPr id="46" name="Freeform 5">
                  <a:extLst>
                    <a:ext uri="{FF2B5EF4-FFF2-40B4-BE49-F238E27FC236}">
                      <a16:creationId xmlns:a16="http://schemas.microsoft.com/office/drawing/2014/main" id="{EAF69FB3-C956-4815-9CE3-6F7DD48757C9}"/>
                    </a:ext>
                  </a:extLst>
                </p:cNvPr>
                <p:cNvSpPr>
                  <a:spLocks/>
                </p:cNvSpPr>
                <p:nvPr/>
              </p:nvSpPr>
              <p:spPr bwMode="auto">
                <a:xfrm>
                  <a:off x="3403601" y="174625"/>
                  <a:ext cx="450850" cy="414337"/>
                </a:xfrm>
                <a:custGeom>
                  <a:avLst/>
                  <a:gdLst>
                    <a:gd name="T0" fmla="*/ 52 w 160"/>
                    <a:gd name="T1" fmla="*/ 146 h 146"/>
                    <a:gd name="T2" fmla="*/ 113 w 160"/>
                    <a:gd name="T3" fmla="*/ 146 h 146"/>
                    <a:gd name="T4" fmla="*/ 147 w 160"/>
                    <a:gd name="T5" fmla="*/ 132 h 146"/>
                    <a:gd name="T6" fmla="*/ 160 w 160"/>
                    <a:gd name="T7" fmla="*/ 98 h 146"/>
                    <a:gd name="T8" fmla="*/ 147 w 160"/>
                    <a:gd name="T9" fmla="*/ 64 h 146"/>
                    <a:gd name="T10" fmla="*/ 126 w 160"/>
                    <a:gd name="T11" fmla="*/ 52 h 146"/>
                    <a:gd name="T12" fmla="*/ 126 w 160"/>
                    <a:gd name="T13" fmla="*/ 48 h 146"/>
                    <a:gd name="T14" fmla="*/ 113 w 160"/>
                    <a:gd name="T15" fmla="*/ 14 h 146"/>
                    <a:gd name="T16" fmla="*/ 79 w 160"/>
                    <a:gd name="T17" fmla="*/ 0 h 146"/>
                    <a:gd name="T18" fmla="*/ 79 w 160"/>
                    <a:gd name="T19" fmla="*/ 0 h 146"/>
                    <a:gd name="T20" fmla="*/ 38 w 160"/>
                    <a:gd name="T21" fmla="*/ 23 h 146"/>
                    <a:gd name="T22" fmla="*/ 20 w 160"/>
                    <a:gd name="T23" fmla="*/ 20 h 146"/>
                    <a:gd name="T24" fmla="*/ 0 w 160"/>
                    <a:gd name="T2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46">
                      <a:moveTo>
                        <a:pt x="52" y="146"/>
                      </a:moveTo>
                      <a:cubicBezTo>
                        <a:pt x="113" y="146"/>
                        <a:pt x="113" y="146"/>
                        <a:pt x="113" y="146"/>
                      </a:cubicBezTo>
                      <a:cubicBezTo>
                        <a:pt x="126" y="146"/>
                        <a:pt x="138" y="141"/>
                        <a:pt x="147" y="132"/>
                      </a:cubicBezTo>
                      <a:cubicBezTo>
                        <a:pt x="155" y="123"/>
                        <a:pt x="160" y="111"/>
                        <a:pt x="160" y="98"/>
                      </a:cubicBezTo>
                      <a:cubicBezTo>
                        <a:pt x="160" y="85"/>
                        <a:pt x="155" y="73"/>
                        <a:pt x="147" y="64"/>
                      </a:cubicBezTo>
                      <a:cubicBezTo>
                        <a:pt x="141" y="58"/>
                        <a:pt x="134" y="54"/>
                        <a:pt x="126" y="52"/>
                      </a:cubicBezTo>
                      <a:cubicBezTo>
                        <a:pt x="126" y="51"/>
                        <a:pt x="126" y="49"/>
                        <a:pt x="126" y="48"/>
                      </a:cubicBezTo>
                      <a:cubicBezTo>
                        <a:pt x="126" y="36"/>
                        <a:pt x="121" y="24"/>
                        <a:pt x="113" y="14"/>
                      </a:cubicBezTo>
                      <a:cubicBezTo>
                        <a:pt x="104" y="5"/>
                        <a:pt x="92" y="0"/>
                        <a:pt x="79" y="0"/>
                      </a:cubicBezTo>
                      <a:cubicBezTo>
                        <a:pt x="79" y="0"/>
                        <a:pt x="79" y="0"/>
                        <a:pt x="79" y="0"/>
                      </a:cubicBezTo>
                      <a:cubicBezTo>
                        <a:pt x="62" y="0"/>
                        <a:pt x="47" y="9"/>
                        <a:pt x="38" y="23"/>
                      </a:cubicBezTo>
                      <a:cubicBezTo>
                        <a:pt x="33" y="21"/>
                        <a:pt x="26" y="20"/>
                        <a:pt x="20" y="20"/>
                      </a:cubicBezTo>
                      <a:cubicBezTo>
                        <a:pt x="13" y="20"/>
                        <a:pt x="6" y="21"/>
                        <a:pt x="0" y="24"/>
                      </a:cubicBezTo>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47" name="Freeform 6">
                  <a:extLst>
                    <a:ext uri="{FF2B5EF4-FFF2-40B4-BE49-F238E27FC236}">
                      <a16:creationId xmlns:a16="http://schemas.microsoft.com/office/drawing/2014/main" id="{A06E6836-5201-454F-8204-F974937EE70C}"/>
                    </a:ext>
                  </a:extLst>
                </p:cNvPr>
                <p:cNvSpPr>
                  <a:spLocks/>
                </p:cNvSpPr>
                <p:nvPr/>
              </p:nvSpPr>
              <p:spPr bwMode="auto">
                <a:xfrm>
                  <a:off x="2733676" y="177800"/>
                  <a:ext cx="825500" cy="519112"/>
                </a:xfrm>
                <a:custGeom>
                  <a:avLst/>
                  <a:gdLst>
                    <a:gd name="T0" fmla="*/ 192 w 293"/>
                    <a:gd name="T1" fmla="*/ 0 h 183"/>
                    <a:gd name="T2" fmla="*/ 141 w 293"/>
                    <a:gd name="T3" fmla="*/ 30 h 183"/>
                    <a:gd name="T4" fmla="*/ 118 w 293"/>
                    <a:gd name="T5" fmla="*/ 25 h 183"/>
                    <a:gd name="T6" fmla="*/ 76 w 293"/>
                    <a:gd name="T7" fmla="*/ 41 h 183"/>
                    <a:gd name="T8" fmla="*/ 62 w 293"/>
                    <a:gd name="T9" fmla="*/ 63 h 183"/>
                    <a:gd name="T10" fmla="*/ 60 w 293"/>
                    <a:gd name="T11" fmla="*/ 63 h 183"/>
                    <a:gd name="T12" fmla="*/ 18 w 293"/>
                    <a:gd name="T13" fmla="*/ 81 h 183"/>
                    <a:gd name="T14" fmla="*/ 0 w 293"/>
                    <a:gd name="T15" fmla="*/ 123 h 183"/>
                    <a:gd name="T16" fmla="*/ 18 w 293"/>
                    <a:gd name="T17" fmla="*/ 165 h 183"/>
                    <a:gd name="T18" fmla="*/ 60 w 293"/>
                    <a:gd name="T19" fmla="*/ 183 h 183"/>
                    <a:gd name="T20" fmla="*/ 234 w 293"/>
                    <a:gd name="T21" fmla="*/ 183 h 183"/>
                    <a:gd name="T22" fmla="*/ 276 w 293"/>
                    <a:gd name="T23" fmla="*/ 165 h 183"/>
                    <a:gd name="T24" fmla="*/ 293 w 293"/>
                    <a:gd name="T25" fmla="*/ 123 h 183"/>
                    <a:gd name="T26" fmla="*/ 276 w 293"/>
                    <a:gd name="T27" fmla="*/ 81 h 183"/>
                    <a:gd name="T28" fmla="*/ 250 w 293"/>
                    <a:gd name="T29" fmla="*/ 65 h 183"/>
                    <a:gd name="T30" fmla="*/ 250 w 293"/>
                    <a:gd name="T31" fmla="*/ 61 h 183"/>
                    <a:gd name="T32" fmla="*/ 234 w 293"/>
                    <a:gd name="T33" fmla="*/ 19 h 183"/>
                    <a:gd name="T34" fmla="*/ 192 w 293"/>
                    <a:gd name="T3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183">
                      <a:moveTo>
                        <a:pt x="192" y="0"/>
                      </a:moveTo>
                      <a:cubicBezTo>
                        <a:pt x="171" y="0"/>
                        <a:pt x="152" y="12"/>
                        <a:pt x="141" y="30"/>
                      </a:cubicBezTo>
                      <a:cubicBezTo>
                        <a:pt x="134" y="27"/>
                        <a:pt x="126" y="25"/>
                        <a:pt x="118" y="25"/>
                      </a:cubicBezTo>
                      <a:cubicBezTo>
                        <a:pt x="102" y="25"/>
                        <a:pt x="88" y="31"/>
                        <a:pt x="76" y="41"/>
                      </a:cubicBezTo>
                      <a:cubicBezTo>
                        <a:pt x="70" y="47"/>
                        <a:pt x="65" y="55"/>
                        <a:pt x="62" y="63"/>
                      </a:cubicBezTo>
                      <a:cubicBezTo>
                        <a:pt x="61" y="63"/>
                        <a:pt x="60" y="63"/>
                        <a:pt x="60" y="63"/>
                      </a:cubicBezTo>
                      <a:cubicBezTo>
                        <a:pt x="44" y="63"/>
                        <a:pt x="29" y="69"/>
                        <a:pt x="18" y="81"/>
                      </a:cubicBezTo>
                      <a:cubicBezTo>
                        <a:pt x="6" y="92"/>
                        <a:pt x="0" y="107"/>
                        <a:pt x="0" y="123"/>
                      </a:cubicBezTo>
                      <a:cubicBezTo>
                        <a:pt x="0" y="139"/>
                        <a:pt x="6" y="154"/>
                        <a:pt x="18" y="165"/>
                      </a:cubicBezTo>
                      <a:cubicBezTo>
                        <a:pt x="29" y="177"/>
                        <a:pt x="44" y="183"/>
                        <a:pt x="60" y="183"/>
                      </a:cubicBezTo>
                      <a:cubicBezTo>
                        <a:pt x="234" y="183"/>
                        <a:pt x="234" y="183"/>
                        <a:pt x="234" y="183"/>
                      </a:cubicBezTo>
                      <a:cubicBezTo>
                        <a:pt x="250" y="183"/>
                        <a:pt x="265" y="177"/>
                        <a:pt x="276" y="165"/>
                      </a:cubicBezTo>
                      <a:cubicBezTo>
                        <a:pt x="287" y="154"/>
                        <a:pt x="293" y="139"/>
                        <a:pt x="293" y="123"/>
                      </a:cubicBezTo>
                      <a:cubicBezTo>
                        <a:pt x="293" y="107"/>
                        <a:pt x="287" y="92"/>
                        <a:pt x="276" y="81"/>
                      </a:cubicBezTo>
                      <a:cubicBezTo>
                        <a:pt x="269" y="73"/>
                        <a:pt x="260" y="68"/>
                        <a:pt x="250" y="65"/>
                      </a:cubicBezTo>
                      <a:cubicBezTo>
                        <a:pt x="250" y="64"/>
                        <a:pt x="250" y="62"/>
                        <a:pt x="250" y="61"/>
                      </a:cubicBezTo>
                      <a:cubicBezTo>
                        <a:pt x="250" y="45"/>
                        <a:pt x="245" y="30"/>
                        <a:pt x="234" y="19"/>
                      </a:cubicBezTo>
                      <a:cubicBezTo>
                        <a:pt x="223" y="7"/>
                        <a:pt x="208" y="0"/>
                        <a:pt x="192"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pic>
            <p:nvPicPr>
              <p:cNvPr id="20" name="Graphic 19">
                <a:extLst>
                  <a:ext uri="{FF2B5EF4-FFF2-40B4-BE49-F238E27FC236}">
                    <a16:creationId xmlns:a16="http://schemas.microsoft.com/office/drawing/2014/main" id="{D12BB00E-B585-49B1-8B74-433B1E5DBD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01720" y="2718065"/>
                <a:ext cx="293145" cy="335785"/>
              </a:xfrm>
              <a:prstGeom prst="rect">
                <a:avLst/>
              </a:prstGeom>
            </p:spPr>
          </p:pic>
          <p:sp>
            <p:nvSpPr>
              <p:cNvPr id="21" name="Freeform 5">
                <a:extLst>
                  <a:ext uri="{FF2B5EF4-FFF2-40B4-BE49-F238E27FC236}">
                    <a16:creationId xmlns:a16="http://schemas.microsoft.com/office/drawing/2014/main" id="{DF97C3D6-E1F7-4B64-B114-291FE226140B}"/>
                  </a:ext>
                </a:extLst>
              </p:cNvPr>
              <p:cNvSpPr>
                <a:spLocks/>
              </p:cNvSpPr>
              <p:nvPr/>
            </p:nvSpPr>
            <p:spPr bwMode="auto">
              <a:xfrm>
                <a:off x="11219662" y="3679552"/>
                <a:ext cx="424856" cy="264812"/>
              </a:xfrm>
              <a:custGeom>
                <a:avLst/>
                <a:gdLst>
                  <a:gd name="T0" fmla="*/ 243 w 372"/>
                  <a:gd name="T1" fmla="*/ 0 h 231"/>
                  <a:gd name="T2" fmla="*/ 178 w 372"/>
                  <a:gd name="T3" fmla="*/ 37 h 231"/>
                  <a:gd name="T4" fmla="*/ 149 w 372"/>
                  <a:gd name="T5" fmla="*/ 31 h 231"/>
                  <a:gd name="T6" fmla="*/ 97 w 372"/>
                  <a:gd name="T7" fmla="*/ 52 h 231"/>
                  <a:gd name="T8" fmla="*/ 79 w 372"/>
                  <a:gd name="T9" fmla="*/ 79 h 231"/>
                  <a:gd name="T10" fmla="*/ 75 w 372"/>
                  <a:gd name="T11" fmla="*/ 79 h 231"/>
                  <a:gd name="T12" fmla="*/ 22 w 372"/>
                  <a:gd name="T13" fmla="*/ 101 h 231"/>
                  <a:gd name="T14" fmla="*/ 0 w 372"/>
                  <a:gd name="T15" fmla="*/ 155 h 231"/>
                  <a:gd name="T16" fmla="*/ 22 w 372"/>
                  <a:gd name="T17" fmla="*/ 208 h 231"/>
                  <a:gd name="T18" fmla="*/ 75 w 372"/>
                  <a:gd name="T19" fmla="*/ 231 h 231"/>
                  <a:gd name="T20" fmla="*/ 296 w 372"/>
                  <a:gd name="T21" fmla="*/ 231 h 231"/>
                  <a:gd name="T22" fmla="*/ 350 w 372"/>
                  <a:gd name="T23" fmla="*/ 208 h 231"/>
                  <a:gd name="T24" fmla="*/ 372 w 372"/>
                  <a:gd name="T25" fmla="*/ 155 h 231"/>
                  <a:gd name="T26" fmla="*/ 350 w 372"/>
                  <a:gd name="T27" fmla="*/ 102 h 231"/>
                  <a:gd name="T28" fmla="*/ 317 w 372"/>
                  <a:gd name="T29" fmla="*/ 81 h 231"/>
                  <a:gd name="T30" fmla="*/ 317 w 372"/>
                  <a:gd name="T31" fmla="*/ 76 h 231"/>
                  <a:gd name="T32" fmla="*/ 296 w 372"/>
                  <a:gd name="T33" fmla="*/ 23 h 231"/>
                  <a:gd name="T34" fmla="*/ 243 w 372"/>
                  <a:gd name="T35"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72" h="231">
                    <a:moveTo>
                      <a:pt x="243" y="0"/>
                    </a:moveTo>
                    <a:cubicBezTo>
                      <a:pt x="216" y="0"/>
                      <a:pt x="192" y="14"/>
                      <a:pt x="178" y="37"/>
                    </a:cubicBezTo>
                    <a:cubicBezTo>
                      <a:pt x="170" y="33"/>
                      <a:pt x="159" y="31"/>
                      <a:pt x="149" y="31"/>
                    </a:cubicBezTo>
                    <a:cubicBezTo>
                      <a:pt x="129" y="31"/>
                      <a:pt x="111" y="38"/>
                      <a:pt x="97" y="52"/>
                    </a:cubicBezTo>
                    <a:cubicBezTo>
                      <a:pt x="89" y="59"/>
                      <a:pt x="83" y="68"/>
                      <a:pt x="79" y="79"/>
                    </a:cubicBezTo>
                    <a:cubicBezTo>
                      <a:pt x="77" y="79"/>
                      <a:pt x="76" y="79"/>
                      <a:pt x="75" y="79"/>
                    </a:cubicBezTo>
                    <a:cubicBezTo>
                      <a:pt x="56" y="79"/>
                      <a:pt x="37" y="87"/>
                      <a:pt x="22" y="101"/>
                    </a:cubicBezTo>
                    <a:cubicBezTo>
                      <a:pt x="8" y="116"/>
                      <a:pt x="0" y="135"/>
                      <a:pt x="0" y="155"/>
                    </a:cubicBezTo>
                    <a:cubicBezTo>
                      <a:pt x="0" y="175"/>
                      <a:pt x="8" y="194"/>
                      <a:pt x="22" y="208"/>
                    </a:cubicBezTo>
                    <a:cubicBezTo>
                      <a:pt x="37" y="223"/>
                      <a:pt x="56" y="231"/>
                      <a:pt x="75" y="231"/>
                    </a:cubicBezTo>
                    <a:cubicBezTo>
                      <a:pt x="296" y="231"/>
                      <a:pt x="296" y="231"/>
                      <a:pt x="296" y="231"/>
                    </a:cubicBezTo>
                    <a:cubicBezTo>
                      <a:pt x="317" y="231"/>
                      <a:pt x="336" y="223"/>
                      <a:pt x="350" y="208"/>
                    </a:cubicBezTo>
                    <a:cubicBezTo>
                      <a:pt x="364" y="194"/>
                      <a:pt x="372" y="175"/>
                      <a:pt x="372" y="155"/>
                    </a:cubicBezTo>
                    <a:cubicBezTo>
                      <a:pt x="372" y="135"/>
                      <a:pt x="364" y="116"/>
                      <a:pt x="350" y="102"/>
                    </a:cubicBezTo>
                    <a:cubicBezTo>
                      <a:pt x="341" y="92"/>
                      <a:pt x="330" y="85"/>
                      <a:pt x="317" y="81"/>
                    </a:cubicBezTo>
                    <a:cubicBezTo>
                      <a:pt x="317" y="80"/>
                      <a:pt x="317" y="78"/>
                      <a:pt x="317" y="76"/>
                    </a:cubicBezTo>
                    <a:cubicBezTo>
                      <a:pt x="317" y="56"/>
                      <a:pt x="310" y="37"/>
                      <a:pt x="296" y="23"/>
                    </a:cubicBezTo>
                    <a:cubicBezTo>
                      <a:pt x="282" y="8"/>
                      <a:pt x="263" y="0"/>
                      <a:pt x="243" y="0"/>
                    </a:cubicBezTo>
                    <a:close/>
                  </a:path>
                </a:pathLst>
              </a:custGeom>
              <a:noFill/>
              <a:ln w="12700"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cxnSp>
            <p:nvCxnSpPr>
              <p:cNvPr id="22" name="Straight Connector 21">
                <a:extLst>
                  <a:ext uri="{FF2B5EF4-FFF2-40B4-BE49-F238E27FC236}">
                    <a16:creationId xmlns:a16="http://schemas.microsoft.com/office/drawing/2014/main" id="{B73AF6B2-BFBE-4292-BD9E-E48DFADB3392}"/>
                  </a:ext>
                </a:extLst>
              </p:cNvPr>
              <p:cNvCxnSpPr>
                <a:cxnSpLocks/>
              </p:cNvCxnSpPr>
              <p:nvPr/>
            </p:nvCxnSpPr>
            <p:spPr>
              <a:xfrm>
                <a:off x="1145167" y="2943637"/>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C0C8F43-9FFF-447C-93D3-939339428960}"/>
                  </a:ext>
                </a:extLst>
              </p:cNvPr>
              <p:cNvCxnSpPr>
                <a:cxnSpLocks/>
              </p:cNvCxnSpPr>
              <p:nvPr/>
            </p:nvCxnSpPr>
            <p:spPr>
              <a:xfrm>
                <a:off x="470371" y="3261898"/>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D8769A-16C4-4A88-A156-CDFB6211F9B5}"/>
                  </a:ext>
                </a:extLst>
              </p:cNvPr>
              <p:cNvCxnSpPr>
                <a:cxnSpLocks/>
              </p:cNvCxnSpPr>
              <p:nvPr/>
            </p:nvCxnSpPr>
            <p:spPr>
              <a:xfrm>
                <a:off x="381504" y="3766674"/>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B3A0A53-8334-4308-8262-460D852EA0DD}"/>
                  </a:ext>
                </a:extLst>
              </p:cNvPr>
              <p:cNvCxnSpPr>
                <a:cxnSpLocks/>
              </p:cNvCxnSpPr>
              <p:nvPr/>
            </p:nvCxnSpPr>
            <p:spPr>
              <a:xfrm>
                <a:off x="1242060" y="4078737"/>
                <a:ext cx="256315"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3C982C-0EC1-4373-8B9C-3E8E6F03BBF7}"/>
                  </a:ext>
                </a:extLst>
              </p:cNvPr>
              <p:cNvCxnSpPr>
                <a:cxnSpLocks/>
              </p:cNvCxnSpPr>
              <p:nvPr/>
            </p:nvCxnSpPr>
            <p:spPr>
              <a:xfrm>
                <a:off x="735001" y="4164908"/>
                <a:ext cx="131292"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814E706-B4A3-435B-8741-BBE78B98E4AC}"/>
                  </a:ext>
                </a:extLst>
              </p:cNvPr>
              <p:cNvCxnSpPr>
                <a:cxnSpLocks/>
              </p:cNvCxnSpPr>
              <p:nvPr/>
            </p:nvCxnSpPr>
            <p:spPr>
              <a:xfrm>
                <a:off x="943984" y="3438759"/>
                <a:ext cx="298076"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66668DD-40C0-486A-ADFA-2275CCE93565}"/>
                  </a:ext>
                </a:extLst>
              </p:cNvPr>
              <p:cNvCxnSpPr>
                <a:cxnSpLocks/>
              </p:cNvCxnSpPr>
              <p:nvPr/>
            </p:nvCxnSpPr>
            <p:spPr>
              <a:xfrm>
                <a:off x="4152482" y="3143062"/>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88255EF-5779-4346-B4F0-65DE32ED37A1}"/>
                  </a:ext>
                </a:extLst>
              </p:cNvPr>
              <p:cNvCxnSpPr>
                <a:cxnSpLocks/>
              </p:cNvCxnSpPr>
              <p:nvPr/>
            </p:nvCxnSpPr>
            <p:spPr>
              <a:xfrm>
                <a:off x="3616027" y="2704040"/>
                <a:ext cx="38314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6DF7FF-9860-4440-A991-082DF5F7347A}"/>
                  </a:ext>
                </a:extLst>
              </p:cNvPr>
              <p:cNvCxnSpPr>
                <a:cxnSpLocks/>
              </p:cNvCxnSpPr>
              <p:nvPr/>
            </p:nvCxnSpPr>
            <p:spPr>
              <a:xfrm>
                <a:off x="3636906" y="3944364"/>
                <a:ext cx="35733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83C431-A940-44A5-92C6-252C2B58CA1F}"/>
                  </a:ext>
                </a:extLst>
              </p:cNvPr>
              <p:cNvCxnSpPr>
                <a:cxnSpLocks/>
              </p:cNvCxnSpPr>
              <p:nvPr/>
            </p:nvCxnSpPr>
            <p:spPr>
              <a:xfrm>
                <a:off x="4579939" y="4223715"/>
                <a:ext cx="131292"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2F2C037-059B-486B-8038-CAAEA94FA5A9}"/>
                  </a:ext>
                </a:extLst>
              </p:cNvPr>
              <p:cNvCxnSpPr>
                <a:cxnSpLocks/>
              </p:cNvCxnSpPr>
              <p:nvPr/>
            </p:nvCxnSpPr>
            <p:spPr>
              <a:xfrm>
                <a:off x="3483311" y="4276095"/>
                <a:ext cx="21778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FB915B9-3AD0-44F9-BF7A-E075A849A0D3}"/>
                  </a:ext>
                </a:extLst>
              </p:cNvPr>
              <p:cNvCxnSpPr>
                <a:cxnSpLocks/>
              </p:cNvCxnSpPr>
              <p:nvPr/>
            </p:nvCxnSpPr>
            <p:spPr>
              <a:xfrm>
                <a:off x="7550037" y="4055170"/>
                <a:ext cx="38314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E0C26E-A2F6-4C9D-B57B-99023BE58E3F}"/>
                  </a:ext>
                </a:extLst>
              </p:cNvPr>
              <p:cNvCxnSpPr>
                <a:cxnSpLocks/>
              </p:cNvCxnSpPr>
              <p:nvPr/>
            </p:nvCxnSpPr>
            <p:spPr>
              <a:xfrm>
                <a:off x="7901781" y="4444881"/>
                <a:ext cx="298076"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FBD2F0-402E-4CD1-BB82-FEF7E7E8DCA1}"/>
                  </a:ext>
                </a:extLst>
              </p:cNvPr>
              <p:cNvCxnSpPr>
                <a:cxnSpLocks/>
              </p:cNvCxnSpPr>
              <p:nvPr/>
            </p:nvCxnSpPr>
            <p:spPr>
              <a:xfrm>
                <a:off x="8664699" y="4322622"/>
                <a:ext cx="21778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B090A8B-A2B6-4B58-84FC-85BCCDA41E65}"/>
                  </a:ext>
                </a:extLst>
              </p:cNvPr>
              <p:cNvCxnSpPr>
                <a:cxnSpLocks/>
              </p:cNvCxnSpPr>
              <p:nvPr/>
            </p:nvCxnSpPr>
            <p:spPr>
              <a:xfrm>
                <a:off x="7911628" y="3796169"/>
                <a:ext cx="131292"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87DFD54-7FEE-4BF2-ACA4-E1477ECCE4B1}"/>
                  </a:ext>
                </a:extLst>
              </p:cNvPr>
              <p:cNvCxnSpPr>
                <a:cxnSpLocks/>
              </p:cNvCxnSpPr>
              <p:nvPr/>
            </p:nvCxnSpPr>
            <p:spPr>
              <a:xfrm>
                <a:off x="7901781" y="3270191"/>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58F4737-A617-4811-B58F-84DEDE85D51D}"/>
                  </a:ext>
                </a:extLst>
              </p:cNvPr>
              <p:cNvCxnSpPr>
                <a:cxnSpLocks/>
              </p:cNvCxnSpPr>
              <p:nvPr/>
            </p:nvCxnSpPr>
            <p:spPr>
              <a:xfrm>
                <a:off x="8199857" y="2892722"/>
                <a:ext cx="38314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5B322F-13E1-460F-A4AC-FD60BA447DC2}"/>
                  </a:ext>
                </a:extLst>
              </p:cNvPr>
              <p:cNvCxnSpPr>
                <a:cxnSpLocks/>
              </p:cNvCxnSpPr>
              <p:nvPr/>
            </p:nvCxnSpPr>
            <p:spPr>
              <a:xfrm>
                <a:off x="8463566" y="3121232"/>
                <a:ext cx="21778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4F8AD4-DD71-46DB-B141-75E7CDC62A0A}"/>
                  </a:ext>
                </a:extLst>
              </p:cNvPr>
              <p:cNvCxnSpPr>
                <a:cxnSpLocks/>
              </p:cNvCxnSpPr>
              <p:nvPr/>
            </p:nvCxnSpPr>
            <p:spPr>
              <a:xfrm>
                <a:off x="11300798" y="2879836"/>
                <a:ext cx="131292"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20B4CEF-ECFD-4839-8152-429F7A7BC736}"/>
                  </a:ext>
                </a:extLst>
              </p:cNvPr>
              <p:cNvCxnSpPr>
                <a:cxnSpLocks/>
              </p:cNvCxnSpPr>
              <p:nvPr/>
            </p:nvCxnSpPr>
            <p:spPr>
              <a:xfrm>
                <a:off x="10866454" y="3270191"/>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97CB362-A9A0-49A8-A4E3-A5EE2A984C0F}"/>
                  </a:ext>
                </a:extLst>
              </p:cNvPr>
              <p:cNvCxnSpPr>
                <a:cxnSpLocks/>
              </p:cNvCxnSpPr>
              <p:nvPr/>
            </p:nvCxnSpPr>
            <p:spPr>
              <a:xfrm>
                <a:off x="11497565" y="3438759"/>
                <a:ext cx="38314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3DCC95E-B67A-4B32-8013-2580C1ABCD27}"/>
                  </a:ext>
                </a:extLst>
              </p:cNvPr>
              <p:cNvCxnSpPr>
                <a:cxnSpLocks/>
              </p:cNvCxnSpPr>
              <p:nvPr/>
            </p:nvCxnSpPr>
            <p:spPr>
              <a:xfrm>
                <a:off x="10927370" y="3811958"/>
                <a:ext cx="131292"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774B1ED-43B4-466C-B6A8-A863F87428F1}"/>
                  </a:ext>
                </a:extLst>
              </p:cNvPr>
              <p:cNvCxnSpPr>
                <a:cxnSpLocks/>
              </p:cNvCxnSpPr>
              <p:nvPr/>
            </p:nvCxnSpPr>
            <p:spPr>
              <a:xfrm>
                <a:off x="11771819" y="3811958"/>
                <a:ext cx="217789"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871786E-2938-48E0-B897-988AC8E84D70}"/>
                  </a:ext>
                </a:extLst>
              </p:cNvPr>
              <p:cNvCxnSpPr>
                <a:cxnSpLocks/>
              </p:cNvCxnSpPr>
              <p:nvPr/>
            </p:nvCxnSpPr>
            <p:spPr>
              <a:xfrm>
                <a:off x="10801720" y="4255606"/>
                <a:ext cx="353208" cy="0"/>
              </a:xfrm>
              <a:prstGeom prst="line">
                <a:avLst/>
              </a:prstGeom>
              <a:ln w="12700">
                <a:solidFill>
                  <a:schemeClr val="bg2"/>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76C44D36-0277-4FC6-B7EA-113973F86B4A}"/>
                </a:ext>
              </a:extLst>
            </p:cNvPr>
            <p:cNvGrpSpPr/>
            <p:nvPr/>
          </p:nvGrpSpPr>
          <p:grpSpPr>
            <a:xfrm>
              <a:off x="1555164" y="1712965"/>
              <a:ext cx="1824770" cy="1824768"/>
              <a:chOff x="1586348" y="2619376"/>
              <a:chExt cx="1861360" cy="1861358"/>
            </a:xfrm>
          </p:grpSpPr>
          <p:sp>
            <p:nvSpPr>
              <p:cNvPr id="51" name="Oval 50">
                <a:extLst>
                  <a:ext uri="{FF2B5EF4-FFF2-40B4-BE49-F238E27FC236}">
                    <a16:creationId xmlns:a16="http://schemas.microsoft.com/office/drawing/2014/main" id="{6FB73920-6EB6-4ECE-BD21-9823ADAABC76}"/>
                  </a:ext>
                </a:extLst>
              </p:cNvPr>
              <p:cNvSpPr/>
              <p:nvPr/>
            </p:nvSpPr>
            <p:spPr bwMode="auto">
              <a:xfrm>
                <a:off x="1586348" y="2619376"/>
                <a:ext cx="1861360" cy="1861358"/>
              </a:xfrm>
              <a:prstGeom prst="ellipse">
                <a:avLst/>
              </a:prstGeom>
              <a:solidFill>
                <a:schemeClr val="bg1"/>
              </a:solid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1372">
                  <a:solidFill>
                    <a:srgbClr val="FF0000"/>
                  </a:solidFill>
                  <a:ea typeface="Segoe UI" pitchFamily="34" charset="0"/>
                  <a:cs typeface="Segoe UI" pitchFamily="34" charset="0"/>
                </a:endParaRPr>
              </a:p>
            </p:txBody>
          </p:sp>
          <p:grpSp>
            <p:nvGrpSpPr>
              <p:cNvPr id="52" name="Group 51">
                <a:extLst>
                  <a:ext uri="{FF2B5EF4-FFF2-40B4-BE49-F238E27FC236}">
                    <a16:creationId xmlns:a16="http://schemas.microsoft.com/office/drawing/2014/main" id="{18DE77FA-B1AE-402A-9606-6C31B45E8BCA}"/>
                  </a:ext>
                </a:extLst>
              </p:cNvPr>
              <p:cNvGrpSpPr/>
              <p:nvPr/>
            </p:nvGrpSpPr>
            <p:grpSpPr>
              <a:xfrm>
                <a:off x="1897044" y="3261548"/>
                <a:ext cx="1239968" cy="577015"/>
                <a:chOff x="3111500" y="5865813"/>
                <a:chExt cx="1122363" cy="522288"/>
              </a:xfrm>
            </p:grpSpPr>
            <p:sp>
              <p:nvSpPr>
                <p:cNvPr id="53" name="Freeform 5">
                  <a:extLst>
                    <a:ext uri="{FF2B5EF4-FFF2-40B4-BE49-F238E27FC236}">
                      <a16:creationId xmlns:a16="http://schemas.microsoft.com/office/drawing/2014/main" id="{57880683-348E-4AEA-8BD3-8652F97F715C}"/>
                    </a:ext>
                  </a:extLst>
                </p:cNvPr>
                <p:cNvSpPr>
                  <a:spLocks/>
                </p:cNvSpPr>
                <p:nvPr/>
              </p:nvSpPr>
              <p:spPr bwMode="auto">
                <a:xfrm>
                  <a:off x="3783013" y="5865813"/>
                  <a:ext cx="450850" cy="414338"/>
                </a:xfrm>
                <a:custGeom>
                  <a:avLst/>
                  <a:gdLst>
                    <a:gd name="T0" fmla="*/ 52 w 160"/>
                    <a:gd name="T1" fmla="*/ 146 h 146"/>
                    <a:gd name="T2" fmla="*/ 113 w 160"/>
                    <a:gd name="T3" fmla="*/ 146 h 146"/>
                    <a:gd name="T4" fmla="*/ 147 w 160"/>
                    <a:gd name="T5" fmla="*/ 132 h 146"/>
                    <a:gd name="T6" fmla="*/ 160 w 160"/>
                    <a:gd name="T7" fmla="*/ 98 h 146"/>
                    <a:gd name="T8" fmla="*/ 147 w 160"/>
                    <a:gd name="T9" fmla="*/ 64 h 146"/>
                    <a:gd name="T10" fmla="*/ 126 w 160"/>
                    <a:gd name="T11" fmla="*/ 52 h 146"/>
                    <a:gd name="T12" fmla="*/ 126 w 160"/>
                    <a:gd name="T13" fmla="*/ 48 h 146"/>
                    <a:gd name="T14" fmla="*/ 113 w 160"/>
                    <a:gd name="T15" fmla="*/ 14 h 146"/>
                    <a:gd name="T16" fmla="*/ 79 w 160"/>
                    <a:gd name="T17" fmla="*/ 0 h 146"/>
                    <a:gd name="T18" fmla="*/ 79 w 160"/>
                    <a:gd name="T19" fmla="*/ 0 h 146"/>
                    <a:gd name="T20" fmla="*/ 38 w 160"/>
                    <a:gd name="T21" fmla="*/ 23 h 146"/>
                    <a:gd name="T22" fmla="*/ 20 w 160"/>
                    <a:gd name="T23" fmla="*/ 20 h 146"/>
                    <a:gd name="T24" fmla="*/ 0 w 160"/>
                    <a:gd name="T25" fmla="*/ 24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 h="146">
                      <a:moveTo>
                        <a:pt x="52" y="146"/>
                      </a:moveTo>
                      <a:cubicBezTo>
                        <a:pt x="113" y="146"/>
                        <a:pt x="113" y="146"/>
                        <a:pt x="113" y="146"/>
                      </a:cubicBezTo>
                      <a:cubicBezTo>
                        <a:pt x="126" y="146"/>
                        <a:pt x="138" y="141"/>
                        <a:pt x="147" y="132"/>
                      </a:cubicBezTo>
                      <a:cubicBezTo>
                        <a:pt x="155" y="123"/>
                        <a:pt x="160" y="111"/>
                        <a:pt x="160" y="98"/>
                      </a:cubicBezTo>
                      <a:cubicBezTo>
                        <a:pt x="160" y="85"/>
                        <a:pt x="155" y="73"/>
                        <a:pt x="147" y="64"/>
                      </a:cubicBezTo>
                      <a:cubicBezTo>
                        <a:pt x="141" y="58"/>
                        <a:pt x="134" y="54"/>
                        <a:pt x="126" y="52"/>
                      </a:cubicBezTo>
                      <a:cubicBezTo>
                        <a:pt x="126" y="51"/>
                        <a:pt x="126" y="49"/>
                        <a:pt x="126" y="48"/>
                      </a:cubicBezTo>
                      <a:cubicBezTo>
                        <a:pt x="126" y="36"/>
                        <a:pt x="121" y="24"/>
                        <a:pt x="113" y="14"/>
                      </a:cubicBezTo>
                      <a:cubicBezTo>
                        <a:pt x="104" y="5"/>
                        <a:pt x="92" y="0"/>
                        <a:pt x="79" y="0"/>
                      </a:cubicBezTo>
                      <a:cubicBezTo>
                        <a:pt x="79" y="0"/>
                        <a:pt x="79" y="0"/>
                        <a:pt x="79" y="0"/>
                      </a:cubicBezTo>
                      <a:cubicBezTo>
                        <a:pt x="62" y="0"/>
                        <a:pt x="47" y="9"/>
                        <a:pt x="38" y="23"/>
                      </a:cubicBezTo>
                      <a:cubicBezTo>
                        <a:pt x="33" y="21"/>
                        <a:pt x="26" y="20"/>
                        <a:pt x="20" y="20"/>
                      </a:cubicBezTo>
                      <a:cubicBezTo>
                        <a:pt x="13" y="20"/>
                        <a:pt x="6" y="21"/>
                        <a:pt x="0" y="24"/>
                      </a:cubicBezTo>
                    </a:path>
                  </a:pathLst>
                </a:custGeom>
                <a:noFill/>
                <a:ln w="28575" cap="rnd">
                  <a:solidFill>
                    <a:srgbClr val="7979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sp>
              <p:nvSpPr>
                <p:cNvPr id="54" name="Freeform 6">
                  <a:extLst>
                    <a:ext uri="{FF2B5EF4-FFF2-40B4-BE49-F238E27FC236}">
                      <a16:creationId xmlns:a16="http://schemas.microsoft.com/office/drawing/2014/main" id="{EF2E3BAC-5A50-4FC1-9452-46C8B945FE76}"/>
                    </a:ext>
                  </a:extLst>
                </p:cNvPr>
                <p:cNvSpPr>
                  <a:spLocks/>
                </p:cNvSpPr>
                <p:nvPr/>
              </p:nvSpPr>
              <p:spPr bwMode="auto">
                <a:xfrm>
                  <a:off x="3111500" y="5868988"/>
                  <a:ext cx="827087" cy="519113"/>
                </a:xfrm>
                <a:custGeom>
                  <a:avLst/>
                  <a:gdLst>
                    <a:gd name="T0" fmla="*/ 192 w 293"/>
                    <a:gd name="T1" fmla="*/ 0 h 183"/>
                    <a:gd name="T2" fmla="*/ 141 w 293"/>
                    <a:gd name="T3" fmla="*/ 30 h 183"/>
                    <a:gd name="T4" fmla="*/ 118 w 293"/>
                    <a:gd name="T5" fmla="*/ 25 h 183"/>
                    <a:gd name="T6" fmla="*/ 76 w 293"/>
                    <a:gd name="T7" fmla="*/ 41 h 183"/>
                    <a:gd name="T8" fmla="*/ 62 w 293"/>
                    <a:gd name="T9" fmla="*/ 63 h 183"/>
                    <a:gd name="T10" fmla="*/ 60 w 293"/>
                    <a:gd name="T11" fmla="*/ 63 h 183"/>
                    <a:gd name="T12" fmla="*/ 18 w 293"/>
                    <a:gd name="T13" fmla="*/ 81 h 183"/>
                    <a:gd name="T14" fmla="*/ 0 w 293"/>
                    <a:gd name="T15" fmla="*/ 123 h 183"/>
                    <a:gd name="T16" fmla="*/ 18 w 293"/>
                    <a:gd name="T17" fmla="*/ 165 h 183"/>
                    <a:gd name="T18" fmla="*/ 60 w 293"/>
                    <a:gd name="T19" fmla="*/ 183 h 183"/>
                    <a:gd name="T20" fmla="*/ 234 w 293"/>
                    <a:gd name="T21" fmla="*/ 183 h 183"/>
                    <a:gd name="T22" fmla="*/ 276 w 293"/>
                    <a:gd name="T23" fmla="*/ 165 h 183"/>
                    <a:gd name="T24" fmla="*/ 293 w 293"/>
                    <a:gd name="T25" fmla="*/ 123 h 183"/>
                    <a:gd name="T26" fmla="*/ 276 w 293"/>
                    <a:gd name="T27" fmla="*/ 81 h 183"/>
                    <a:gd name="T28" fmla="*/ 250 w 293"/>
                    <a:gd name="T29" fmla="*/ 65 h 183"/>
                    <a:gd name="T30" fmla="*/ 250 w 293"/>
                    <a:gd name="T31" fmla="*/ 61 h 183"/>
                    <a:gd name="T32" fmla="*/ 234 w 293"/>
                    <a:gd name="T33" fmla="*/ 19 h 183"/>
                    <a:gd name="T34" fmla="*/ 192 w 293"/>
                    <a:gd name="T35"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3" h="183">
                      <a:moveTo>
                        <a:pt x="192" y="0"/>
                      </a:moveTo>
                      <a:cubicBezTo>
                        <a:pt x="171" y="0"/>
                        <a:pt x="152" y="12"/>
                        <a:pt x="141" y="30"/>
                      </a:cubicBezTo>
                      <a:cubicBezTo>
                        <a:pt x="134" y="27"/>
                        <a:pt x="126" y="25"/>
                        <a:pt x="118" y="25"/>
                      </a:cubicBezTo>
                      <a:cubicBezTo>
                        <a:pt x="102" y="25"/>
                        <a:pt x="88" y="31"/>
                        <a:pt x="76" y="41"/>
                      </a:cubicBezTo>
                      <a:cubicBezTo>
                        <a:pt x="70" y="47"/>
                        <a:pt x="65" y="55"/>
                        <a:pt x="62" y="63"/>
                      </a:cubicBezTo>
                      <a:cubicBezTo>
                        <a:pt x="61" y="63"/>
                        <a:pt x="60" y="63"/>
                        <a:pt x="60" y="63"/>
                      </a:cubicBezTo>
                      <a:cubicBezTo>
                        <a:pt x="44" y="63"/>
                        <a:pt x="29" y="69"/>
                        <a:pt x="18" y="81"/>
                      </a:cubicBezTo>
                      <a:cubicBezTo>
                        <a:pt x="6" y="92"/>
                        <a:pt x="0" y="107"/>
                        <a:pt x="0" y="123"/>
                      </a:cubicBezTo>
                      <a:cubicBezTo>
                        <a:pt x="0" y="139"/>
                        <a:pt x="6" y="154"/>
                        <a:pt x="18" y="165"/>
                      </a:cubicBezTo>
                      <a:cubicBezTo>
                        <a:pt x="29" y="177"/>
                        <a:pt x="44" y="183"/>
                        <a:pt x="60" y="183"/>
                      </a:cubicBezTo>
                      <a:cubicBezTo>
                        <a:pt x="234" y="183"/>
                        <a:pt x="234" y="183"/>
                        <a:pt x="234" y="183"/>
                      </a:cubicBezTo>
                      <a:cubicBezTo>
                        <a:pt x="250" y="183"/>
                        <a:pt x="265" y="177"/>
                        <a:pt x="276" y="165"/>
                      </a:cubicBezTo>
                      <a:cubicBezTo>
                        <a:pt x="287" y="154"/>
                        <a:pt x="293" y="139"/>
                        <a:pt x="293" y="123"/>
                      </a:cubicBezTo>
                      <a:cubicBezTo>
                        <a:pt x="293" y="107"/>
                        <a:pt x="287" y="92"/>
                        <a:pt x="276" y="81"/>
                      </a:cubicBezTo>
                      <a:cubicBezTo>
                        <a:pt x="269" y="73"/>
                        <a:pt x="260" y="68"/>
                        <a:pt x="250" y="65"/>
                      </a:cubicBezTo>
                      <a:cubicBezTo>
                        <a:pt x="250" y="64"/>
                        <a:pt x="250" y="62"/>
                        <a:pt x="250" y="61"/>
                      </a:cubicBezTo>
                      <a:cubicBezTo>
                        <a:pt x="250" y="45"/>
                        <a:pt x="245" y="30"/>
                        <a:pt x="234" y="19"/>
                      </a:cubicBezTo>
                      <a:cubicBezTo>
                        <a:pt x="223" y="7"/>
                        <a:pt x="208" y="0"/>
                        <a:pt x="192" y="0"/>
                      </a:cubicBezTo>
                      <a:close/>
                    </a:path>
                  </a:pathLst>
                </a:custGeom>
                <a:noFill/>
                <a:ln w="28575" cap="rnd">
                  <a:solidFill>
                    <a:srgbClr val="797979"/>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endParaRPr lang="en-US" sz="1765"/>
                </a:p>
              </p:txBody>
            </p:sp>
          </p:grpSp>
        </p:grpSp>
        <p:sp>
          <p:nvSpPr>
            <p:cNvPr id="56" name="Oval 55">
              <a:extLst>
                <a:ext uri="{FF2B5EF4-FFF2-40B4-BE49-F238E27FC236}">
                  <a16:creationId xmlns:a16="http://schemas.microsoft.com/office/drawing/2014/main" id="{475BBFDB-9851-49DB-BE8C-4A5C0D5C9E25}"/>
                </a:ext>
              </a:extLst>
            </p:cNvPr>
            <p:cNvSpPr/>
            <p:nvPr/>
          </p:nvSpPr>
          <p:spPr bwMode="auto">
            <a:xfrm>
              <a:off x="4761774" y="1367467"/>
              <a:ext cx="2515766" cy="2515764"/>
            </a:xfrm>
            <a:prstGeom prst="ellipse">
              <a:avLst/>
            </a:prstGeom>
            <a:solidFill>
              <a:schemeClr val="bg1"/>
            </a:solid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nvGrpSpPr>
            <p:cNvPr id="57" name="Group 56">
              <a:extLst>
                <a:ext uri="{FF2B5EF4-FFF2-40B4-BE49-F238E27FC236}">
                  <a16:creationId xmlns:a16="http://schemas.microsoft.com/office/drawing/2014/main" id="{89B0B3AC-27FA-430E-B867-8CA5339357DF}"/>
                </a:ext>
              </a:extLst>
            </p:cNvPr>
            <p:cNvGrpSpPr/>
            <p:nvPr/>
          </p:nvGrpSpPr>
          <p:grpSpPr>
            <a:xfrm>
              <a:off x="5533036" y="1980938"/>
              <a:ext cx="973245" cy="1288823"/>
              <a:chOff x="7289959" y="2943701"/>
              <a:chExt cx="734377" cy="972502"/>
            </a:xfrm>
          </p:grpSpPr>
          <p:sp>
            <p:nvSpPr>
              <p:cNvPr id="58" name="Freeform: Shape 57">
                <a:extLst>
                  <a:ext uri="{FF2B5EF4-FFF2-40B4-BE49-F238E27FC236}">
                    <a16:creationId xmlns:a16="http://schemas.microsoft.com/office/drawing/2014/main" id="{EEE8A313-39C1-4B8B-B898-85B5840F7743}"/>
                  </a:ext>
                </a:extLst>
              </p:cNvPr>
              <p:cNvSpPr/>
              <p:nvPr/>
            </p:nvSpPr>
            <p:spPr>
              <a:xfrm>
                <a:off x="7289959" y="2944653"/>
                <a:ext cx="733425" cy="971550"/>
              </a:xfrm>
              <a:custGeom>
                <a:avLst/>
                <a:gdLst/>
                <a:ahLst/>
                <a:cxnLst/>
                <a:rect l="0" t="0" r="0" b="0"/>
                <a:pathLst>
                  <a:path w="733425" h="971550">
                    <a:moveTo>
                      <a:pt x="714851" y="274796"/>
                    </a:moveTo>
                    <a:lnTo>
                      <a:pt x="714851" y="903446"/>
                    </a:lnTo>
                    <a:cubicBezTo>
                      <a:pt x="714851" y="932021"/>
                      <a:pt x="691991" y="954881"/>
                      <a:pt x="663416" y="954881"/>
                    </a:cubicBezTo>
                    <a:lnTo>
                      <a:pt x="72866" y="954881"/>
                    </a:lnTo>
                    <a:cubicBezTo>
                      <a:pt x="44291" y="954881"/>
                      <a:pt x="21431" y="932021"/>
                      <a:pt x="21431" y="903446"/>
                    </a:cubicBezTo>
                    <a:lnTo>
                      <a:pt x="21431" y="72866"/>
                    </a:lnTo>
                    <a:cubicBezTo>
                      <a:pt x="21431" y="44291"/>
                      <a:pt x="44291" y="21431"/>
                      <a:pt x="72866" y="21431"/>
                    </a:cubicBezTo>
                    <a:lnTo>
                      <a:pt x="460534" y="21431"/>
                    </a:lnTo>
                  </a:path>
                </a:pathLst>
              </a:custGeom>
              <a:noFill/>
              <a:ln w="28575" cap="rnd">
                <a:solidFill>
                  <a:srgbClr val="797979"/>
                </a:solidFill>
                <a:prstDash val="solid"/>
                <a:round/>
              </a:ln>
            </p:spPr>
            <p:txBody>
              <a:bodyPr/>
              <a:lstStyle/>
              <a:p>
                <a:endParaRPr lang="en-US" sz="1765"/>
              </a:p>
            </p:txBody>
          </p:sp>
          <p:sp>
            <p:nvSpPr>
              <p:cNvPr id="59" name="Freeform: Shape 58">
                <a:extLst>
                  <a:ext uri="{FF2B5EF4-FFF2-40B4-BE49-F238E27FC236}">
                    <a16:creationId xmlns:a16="http://schemas.microsoft.com/office/drawing/2014/main" id="{3B602872-9D84-4BE8-BF9B-2940B81BBC4D}"/>
                  </a:ext>
                </a:extLst>
              </p:cNvPr>
              <p:cNvSpPr/>
              <p:nvPr/>
            </p:nvSpPr>
            <p:spPr>
              <a:xfrm>
                <a:off x="7729061" y="2943701"/>
                <a:ext cx="295275" cy="295275"/>
              </a:xfrm>
              <a:custGeom>
                <a:avLst/>
                <a:gdLst/>
                <a:ahLst/>
                <a:cxnLst/>
                <a:rect l="0" t="0" r="0" b="0"/>
                <a:pathLst>
                  <a:path w="295275" h="295275">
                    <a:moveTo>
                      <a:pt x="21431" y="21431"/>
                    </a:moveTo>
                    <a:lnTo>
                      <a:pt x="21431" y="275749"/>
                    </a:lnTo>
                    <a:lnTo>
                      <a:pt x="275749" y="275749"/>
                    </a:lnTo>
                    <a:close/>
                  </a:path>
                </a:pathLst>
              </a:custGeom>
              <a:noFill/>
              <a:ln w="28575" cap="rnd">
                <a:solidFill>
                  <a:srgbClr val="797979"/>
                </a:solidFill>
                <a:prstDash val="solid"/>
                <a:round/>
              </a:ln>
            </p:spPr>
            <p:txBody>
              <a:bodyPr/>
              <a:lstStyle/>
              <a:p>
                <a:endParaRPr lang="en-US" sz="1765"/>
              </a:p>
            </p:txBody>
          </p:sp>
          <p:sp>
            <p:nvSpPr>
              <p:cNvPr id="60" name="Freeform: Shape 59">
                <a:extLst>
                  <a:ext uri="{FF2B5EF4-FFF2-40B4-BE49-F238E27FC236}">
                    <a16:creationId xmlns:a16="http://schemas.microsoft.com/office/drawing/2014/main" id="{4FB0594C-AC08-4B31-B8DB-1B17D95B6B47}"/>
                  </a:ext>
                </a:extLst>
              </p:cNvPr>
              <p:cNvSpPr/>
              <p:nvPr/>
            </p:nvSpPr>
            <p:spPr>
              <a:xfrm>
                <a:off x="7416641" y="3204686"/>
                <a:ext cx="257175" cy="38100"/>
              </a:xfrm>
              <a:custGeom>
                <a:avLst/>
                <a:gdLst/>
                <a:ahLst/>
                <a:cxnLst/>
                <a:rect l="0" t="0" r="0" b="0"/>
                <a:pathLst>
                  <a:path w="257175" h="38100">
                    <a:moveTo>
                      <a:pt x="21431" y="21431"/>
                    </a:moveTo>
                    <a:lnTo>
                      <a:pt x="241459" y="21431"/>
                    </a:lnTo>
                  </a:path>
                </a:pathLst>
              </a:custGeom>
              <a:ln w="28575" cap="rnd">
                <a:solidFill>
                  <a:srgbClr val="797979"/>
                </a:solidFill>
                <a:prstDash val="solid"/>
                <a:round/>
              </a:ln>
            </p:spPr>
            <p:txBody>
              <a:bodyPr/>
              <a:lstStyle/>
              <a:p>
                <a:endParaRPr lang="en-US" sz="1765"/>
              </a:p>
            </p:txBody>
          </p:sp>
          <p:sp>
            <p:nvSpPr>
              <p:cNvPr id="61" name="Freeform: Shape 60">
                <a:extLst>
                  <a:ext uri="{FF2B5EF4-FFF2-40B4-BE49-F238E27FC236}">
                    <a16:creationId xmlns:a16="http://schemas.microsoft.com/office/drawing/2014/main" id="{EB1406D4-F007-4E5E-AD6D-143077A0B5F5}"/>
                  </a:ext>
                </a:extLst>
              </p:cNvPr>
              <p:cNvSpPr/>
              <p:nvPr/>
            </p:nvSpPr>
            <p:spPr>
              <a:xfrm>
                <a:off x="7416641" y="3371373"/>
                <a:ext cx="476250" cy="38100"/>
              </a:xfrm>
              <a:custGeom>
                <a:avLst/>
                <a:gdLst/>
                <a:ahLst/>
                <a:cxnLst/>
                <a:rect l="0" t="0" r="0" b="0"/>
                <a:pathLst>
                  <a:path w="476250" h="38100">
                    <a:moveTo>
                      <a:pt x="21431" y="21431"/>
                    </a:moveTo>
                    <a:lnTo>
                      <a:pt x="460534" y="21431"/>
                    </a:lnTo>
                  </a:path>
                </a:pathLst>
              </a:custGeom>
              <a:ln w="28575" cap="rnd">
                <a:solidFill>
                  <a:srgbClr val="797979"/>
                </a:solidFill>
                <a:prstDash val="solid"/>
                <a:round/>
              </a:ln>
            </p:spPr>
            <p:txBody>
              <a:bodyPr/>
              <a:lstStyle/>
              <a:p>
                <a:endParaRPr lang="en-US" sz="1765"/>
              </a:p>
            </p:txBody>
          </p:sp>
          <p:sp>
            <p:nvSpPr>
              <p:cNvPr id="62" name="Freeform: Shape 61">
                <a:extLst>
                  <a:ext uri="{FF2B5EF4-FFF2-40B4-BE49-F238E27FC236}">
                    <a16:creationId xmlns:a16="http://schemas.microsoft.com/office/drawing/2014/main" id="{7C94E318-C498-413B-8B77-3E18B513B580}"/>
                  </a:ext>
                </a:extLst>
              </p:cNvPr>
              <p:cNvSpPr/>
              <p:nvPr/>
            </p:nvSpPr>
            <p:spPr>
              <a:xfrm>
                <a:off x="7416641" y="3538061"/>
                <a:ext cx="476250" cy="38100"/>
              </a:xfrm>
              <a:custGeom>
                <a:avLst/>
                <a:gdLst/>
                <a:ahLst/>
                <a:cxnLst/>
                <a:rect l="0" t="0" r="0" b="0"/>
                <a:pathLst>
                  <a:path w="476250" h="38100">
                    <a:moveTo>
                      <a:pt x="21431" y="21431"/>
                    </a:moveTo>
                    <a:lnTo>
                      <a:pt x="460534" y="21431"/>
                    </a:lnTo>
                  </a:path>
                </a:pathLst>
              </a:custGeom>
              <a:ln w="28575" cap="rnd">
                <a:solidFill>
                  <a:srgbClr val="797979"/>
                </a:solidFill>
                <a:prstDash val="solid"/>
                <a:round/>
              </a:ln>
            </p:spPr>
            <p:txBody>
              <a:bodyPr/>
              <a:lstStyle/>
              <a:p>
                <a:endParaRPr lang="en-US" sz="1765"/>
              </a:p>
            </p:txBody>
          </p:sp>
          <p:sp>
            <p:nvSpPr>
              <p:cNvPr id="63" name="Freeform: Shape 62">
                <a:extLst>
                  <a:ext uri="{FF2B5EF4-FFF2-40B4-BE49-F238E27FC236}">
                    <a16:creationId xmlns:a16="http://schemas.microsoft.com/office/drawing/2014/main" id="{842EA239-FE60-4807-BBCD-6E02848BC447}"/>
                  </a:ext>
                </a:extLst>
              </p:cNvPr>
              <p:cNvSpPr/>
              <p:nvPr/>
            </p:nvSpPr>
            <p:spPr>
              <a:xfrm>
                <a:off x="7416641" y="3687603"/>
                <a:ext cx="257175" cy="38100"/>
              </a:xfrm>
              <a:custGeom>
                <a:avLst/>
                <a:gdLst/>
                <a:ahLst/>
                <a:cxnLst/>
                <a:rect l="0" t="0" r="0" b="0"/>
                <a:pathLst>
                  <a:path w="257175" h="38100">
                    <a:moveTo>
                      <a:pt x="21431" y="21431"/>
                    </a:moveTo>
                    <a:lnTo>
                      <a:pt x="241459" y="21431"/>
                    </a:lnTo>
                  </a:path>
                </a:pathLst>
              </a:custGeom>
              <a:ln w="28575" cap="rnd">
                <a:solidFill>
                  <a:srgbClr val="797979"/>
                </a:solidFill>
                <a:prstDash val="solid"/>
                <a:round/>
              </a:ln>
            </p:spPr>
            <p:txBody>
              <a:bodyPr/>
              <a:lstStyle/>
              <a:p>
                <a:endParaRPr lang="en-US" sz="1765"/>
              </a:p>
            </p:txBody>
          </p:sp>
        </p:grpSp>
        <p:sp>
          <p:nvSpPr>
            <p:cNvPr id="65" name="Oval 64">
              <a:extLst>
                <a:ext uri="{FF2B5EF4-FFF2-40B4-BE49-F238E27FC236}">
                  <a16:creationId xmlns:a16="http://schemas.microsoft.com/office/drawing/2014/main" id="{68B10E85-7A80-40DE-9C50-E81754D60844}"/>
                </a:ext>
              </a:extLst>
            </p:cNvPr>
            <p:cNvSpPr/>
            <p:nvPr/>
          </p:nvSpPr>
          <p:spPr bwMode="auto">
            <a:xfrm>
              <a:off x="8659381" y="1712965"/>
              <a:ext cx="1824770" cy="1824768"/>
            </a:xfrm>
            <a:prstGeom prst="ellipse">
              <a:avLst/>
            </a:prstGeom>
            <a:solidFill>
              <a:schemeClr val="bg1"/>
            </a:solid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grpSp>
          <p:nvGrpSpPr>
            <p:cNvPr id="66" name="Group 65">
              <a:extLst>
                <a:ext uri="{FF2B5EF4-FFF2-40B4-BE49-F238E27FC236}">
                  <a16:creationId xmlns:a16="http://schemas.microsoft.com/office/drawing/2014/main" id="{EE1BC52A-FFCB-4F39-87D6-87F95A88988F}"/>
                </a:ext>
              </a:extLst>
            </p:cNvPr>
            <p:cNvGrpSpPr/>
            <p:nvPr/>
          </p:nvGrpSpPr>
          <p:grpSpPr>
            <a:xfrm>
              <a:off x="9096937" y="2167332"/>
              <a:ext cx="949659" cy="916034"/>
              <a:chOff x="7546559" y="2557657"/>
              <a:chExt cx="949614" cy="915990"/>
            </a:xfrm>
          </p:grpSpPr>
          <p:grpSp>
            <p:nvGrpSpPr>
              <p:cNvPr id="67" name="Group 66">
                <a:extLst>
                  <a:ext uri="{FF2B5EF4-FFF2-40B4-BE49-F238E27FC236}">
                    <a16:creationId xmlns:a16="http://schemas.microsoft.com/office/drawing/2014/main" id="{F2ABD207-B3BA-48D0-B9C3-3BA6DA292237}"/>
                  </a:ext>
                </a:extLst>
              </p:cNvPr>
              <p:cNvGrpSpPr/>
              <p:nvPr/>
            </p:nvGrpSpPr>
            <p:grpSpPr>
              <a:xfrm>
                <a:off x="7546559" y="2981323"/>
                <a:ext cx="446694" cy="492324"/>
                <a:chOff x="848773" y="3063002"/>
                <a:chExt cx="885825" cy="976313"/>
              </a:xfrm>
            </p:grpSpPr>
            <p:sp>
              <p:nvSpPr>
                <p:cNvPr id="76" name="Freeform: Shape 75">
                  <a:extLst>
                    <a:ext uri="{FF2B5EF4-FFF2-40B4-BE49-F238E27FC236}">
                      <a16:creationId xmlns:a16="http://schemas.microsoft.com/office/drawing/2014/main" id="{AD8130D7-2A80-4B36-92BA-4883ADE4CB9C}"/>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28575" cap="rnd">
                  <a:solidFill>
                    <a:srgbClr val="797979"/>
                  </a:solidFill>
                  <a:prstDash val="solid"/>
                  <a:round/>
                </a:ln>
              </p:spPr>
              <p:txBody>
                <a:bodyPr/>
                <a:lstStyle/>
                <a:p>
                  <a:endParaRPr lang="en-US" sz="1765"/>
                </a:p>
              </p:txBody>
            </p:sp>
            <p:sp>
              <p:nvSpPr>
                <p:cNvPr id="77" name="Freeform: Shape 76">
                  <a:extLst>
                    <a:ext uri="{FF2B5EF4-FFF2-40B4-BE49-F238E27FC236}">
                      <a16:creationId xmlns:a16="http://schemas.microsoft.com/office/drawing/2014/main" id="{C29D81CB-14B5-4EF5-AC2F-16C71E63CF1D}"/>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28575" cap="rnd">
                  <a:solidFill>
                    <a:srgbClr val="797979"/>
                  </a:solidFill>
                  <a:prstDash val="solid"/>
                  <a:round/>
                </a:ln>
              </p:spPr>
              <p:txBody>
                <a:bodyPr/>
                <a:lstStyle/>
                <a:p>
                  <a:endParaRPr lang="en-US" sz="1765"/>
                </a:p>
              </p:txBody>
            </p:sp>
            <p:sp>
              <p:nvSpPr>
                <p:cNvPr id="78" name="Freeform: Shape 77">
                  <a:extLst>
                    <a:ext uri="{FF2B5EF4-FFF2-40B4-BE49-F238E27FC236}">
                      <a16:creationId xmlns:a16="http://schemas.microsoft.com/office/drawing/2014/main" id="{EFC0A2DB-358E-48E8-98A3-0C0AF69A90E8}"/>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28575" cap="rnd">
                  <a:solidFill>
                    <a:srgbClr val="797979"/>
                  </a:solidFill>
                  <a:prstDash val="solid"/>
                  <a:round/>
                </a:ln>
              </p:spPr>
              <p:txBody>
                <a:bodyPr/>
                <a:lstStyle/>
                <a:p>
                  <a:endParaRPr lang="en-US" sz="1765"/>
                </a:p>
              </p:txBody>
            </p:sp>
          </p:grpSp>
          <p:grpSp>
            <p:nvGrpSpPr>
              <p:cNvPr id="68" name="Group 67">
                <a:extLst>
                  <a:ext uri="{FF2B5EF4-FFF2-40B4-BE49-F238E27FC236}">
                    <a16:creationId xmlns:a16="http://schemas.microsoft.com/office/drawing/2014/main" id="{3F255C4A-ECBA-4C0F-8A28-C254BB67DC65}"/>
                  </a:ext>
                </a:extLst>
              </p:cNvPr>
              <p:cNvGrpSpPr/>
              <p:nvPr/>
            </p:nvGrpSpPr>
            <p:grpSpPr>
              <a:xfrm>
                <a:off x="8049479" y="2981323"/>
                <a:ext cx="446694" cy="492324"/>
                <a:chOff x="848773" y="3063002"/>
                <a:chExt cx="885825" cy="976313"/>
              </a:xfrm>
            </p:grpSpPr>
            <p:sp>
              <p:nvSpPr>
                <p:cNvPr id="73" name="Freeform: Shape 72">
                  <a:extLst>
                    <a:ext uri="{FF2B5EF4-FFF2-40B4-BE49-F238E27FC236}">
                      <a16:creationId xmlns:a16="http://schemas.microsoft.com/office/drawing/2014/main" id="{325218A6-A0D4-427A-AB5C-FE0E944B6659}"/>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28575" cap="rnd">
                  <a:solidFill>
                    <a:srgbClr val="797979"/>
                  </a:solidFill>
                  <a:prstDash val="solid"/>
                  <a:round/>
                </a:ln>
              </p:spPr>
              <p:txBody>
                <a:bodyPr/>
                <a:lstStyle/>
                <a:p>
                  <a:endParaRPr lang="en-US" sz="1765"/>
                </a:p>
              </p:txBody>
            </p:sp>
            <p:sp>
              <p:nvSpPr>
                <p:cNvPr id="74" name="Freeform: Shape 73">
                  <a:extLst>
                    <a:ext uri="{FF2B5EF4-FFF2-40B4-BE49-F238E27FC236}">
                      <a16:creationId xmlns:a16="http://schemas.microsoft.com/office/drawing/2014/main" id="{BFED554D-7483-4378-A6D7-78D316BD4001}"/>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28575" cap="rnd">
                  <a:solidFill>
                    <a:srgbClr val="797979"/>
                  </a:solidFill>
                  <a:prstDash val="solid"/>
                  <a:round/>
                </a:ln>
              </p:spPr>
              <p:txBody>
                <a:bodyPr/>
                <a:lstStyle/>
                <a:p>
                  <a:endParaRPr lang="en-US" sz="1765"/>
                </a:p>
              </p:txBody>
            </p:sp>
            <p:sp>
              <p:nvSpPr>
                <p:cNvPr id="75" name="Freeform: Shape 74">
                  <a:extLst>
                    <a:ext uri="{FF2B5EF4-FFF2-40B4-BE49-F238E27FC236}">
                      <a16:creationId xmlns:a16="http://schemas.microsoft.com/office/drawing/2014/main" id="{C1CDEAAF-C6D8-4041-A353-D7C2C7CAE4E5}"/>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28575" cap="rnd">
                  <a:solidFill>
                    <a:srgbClr val="797979"/>
                  </a:solidFill>
                  <a:prstDash val="solid"/>
                  <a:round/>
                </a:ln>
              </p:spPr>
              <p:txBody>
                <a:bodyPr/>
                <a:lstStyle/>
                <a:p>
                  <a:endParaRPr lang="en-US" sz="1765"/>
                </a:p>
              </p:txBody>
            </p:sp>
          </p:grpSp>
          <p:grpSp>
            <p:nvGrpSpPr>
              <p:cNvPr id="69" name="Group 68">
                <a:extLst>
                  <a:ext uri="{FF2B5EF4-FFF2-40B4-BE49-F238E27FC236}">
                    <a16:creationId xmlns:a16="http://schemas.microsoft.com/office/drawing/2014/main" id="{4BB87E23-6F1B-4CBD-8733-A1D27586FA97}"/>
                  </a:ext>
                </a:extLst>
              </p:cNvPr>
              <p:cNvGrpSpPr/>
              <p:nvPr/>
            </p:nvGrpSpPr>
            <p:grpSpPr>
              <a:xfrm>
                <a:off x="7798019" y="2557657"/>
                <a:ext cx="446694" cy="492324"/>
                <a:chOff x="848773" y="3063002"/>
                <a:chExt cx="885825" cy="976313"/>
              </a:xfrm>
            </p:grpSpPr>
            <p:sp>
              <p:nvSpPr>
                <p:cNvPr id="70" name="Freeform: Shape 69">
                  <a:extLst>
                    <a:ext uri="{FF2B5EF4-FFF2-40B4-BE49-F238E27FC236}">
                      <a16:creationId xmlns:a16="http://schemas.microsoft.com/office/drawing/2014/main" id="{C59EEDE8-723D-4311-A1AE-F5C96770CFBC}"/>
                    </a:ext>
                  </a:extLst>
                </p:cNvPr>
                <p:cNvSpPr/>
                <p:nvPr/>
              </p:nvSpPr>
              <p:spPr>
                <a:xfrm>
                  <a:off x="848773" y="3063002"/>
                  <a:ext cx="885825" cy="504825"/>
                </a:xfrm>
                <a:custGeom>
                  <a:avLst/>
                  <a:gdLst/>
                  <a:ahLst/>
                  <a:cxnLst/>
                  <a:rect l="0" t="0" r="0" b="0"/>
                  <a:pathLst>
                    <a:path w="885825" h="504825">
                      <a:moveTo>
                        <a:pt x="21431" y="254794"/>
                      </a:moveTo>
                      <a:lnTo>
                        <a:pt x="443389" y="488156"/>
                      </a:lnTo>
                      <a:lnTo>
                        <a:pt x="866299" y="254794"/>
                      </a:lnTo>
                      <a:lnTo>
                        <a:pt x="443389" y="21431"/>
                      </a:lnTo>
                      <a:close/>
                    </a:path>
                  </a:pathLst>
                </a:custGeom>
                <a:noFill/>
                <a:ln w="28575" cap="rnd">
                  <a:solidFill>
                    <a:srgbClr val="797979"/>
                  </a:solidFill>
                  <a:prstDash val="solid"/>
                  <a:round/>
                </a:ln>
              </p:spPr>
              <p:txBody>
                <a:bodyPr/>
                <a:lstStyle/>
                <a:p>
                  <a:endParaRPr lang="en-US" sz="1765"/>
                </a:p>
              </p:txBody>
            </p:sp>
            <p:sp>
              <p:nvSpPr>
                <p:cNvPr id="71" name="Freeform: Shape 70">
                  <a:extLst>
                    <a:ext uri="{FF2B5EF4-FFF2-40B4-BE49-F238E27FC236}">
                      <a16:creationId xmlns:a16="http://schemas.microsoft.com/office/drawing/2014/main" id="{8394A893-8E0F-4E45-B206-5CBFB86F0C7C}"/>
                    </a:ext>
                  </a:extLst>
                </p:cNvPr>
                <p:cNvSpPr/>
                <p:nvPr/>
              </p:nvSpPr>
              <p:spPr>
                <a:xfrm>
                  <a:off x="848773" y="3296365"/>
                  <a:ext cx="457200" cy="742950"/>
                </a:xfrm>
                <a:custGeom>
                  <a:avLst/>
                  <a:gdLst/>
                  <a:ahLst/>
                  <a:cxnLst/>
                  <a:rect l="0" t="0" r="0" b="0"/>
                  <a:pathLst>
                    <a:path w="457200" h="742950">
                      <a:moveTo>
                        <a:pt x="21431" y="21431"/>
                      </a:moveTo>
                      <a:lnTo>
                        <a:pt x="21431" y="489109"/>
                      </a:lnTo>
                      <a:lnTo>
                        <a:pt x="443389" y="722471"/>
                      </a:lnTo>
                      <a:lnTo>
                        <a:pt x="443389" y="254794"/>
                      </a:lnTo>
                      <a:close/>
                    </a:path>
                  </a:pathLst>
                </a:custGeom>
                <a:noFill/>
                <a:ln w="28575" cap="rnd">
                  <a:solidFill>
                    <a:srgbClr val="797979"/>
                  </a:solidFill>
                  <a:prstDash val="solid"/>
                  <a:round/>
                </a:ln>
              </p:spPr>
              <p:txBody>
                <a:bodyPr/>
                <a:lstStyle/>
                <a:p>
                  <a:endParaRPr lang="en-US" sz="1765"/>
                </a:p>
              </p:txBody>
            </p:sp>
            <p:sp>
              <p:nvSpPr>
                <p:cNvPr id="72" name="Freeform: Shape 71">
                  <a:extLst>
                    <a:ext uri="{FF2B5EF4-FFF2-40B4-BE49-F238E27FC236}">
                      <a16:creationId xmlns:a16="http://schemas.microsoft.com/office/drawing/2014/main" id="{FFFBAD38-2ACE-4425-B62C-8F9E06D2A10D}"/>
                    </a:ext>
                  </a:extLst>
                </p:cNvPr>
                <p:cNvSpPr/>
                <p:nvPr/>
              </p:nvSpPr>
              <p:spPr>
                <a:xfrm>
                  <a:off x="1270731" y="3296365"/>
                  <a:ext cx="457200" cy="742950"/>
                </a:xfrm>
                <a:custGeom>
                  <a:avLst/>
                  <a:gdLst/>
                  <a:ahLst/>
                  <a:cxnLst/>
                  <a:rect l="0" t="0" r="0" b="0"/>
                  <a:pathLst>
                    <a:path w="457200" h="742950">
                      <a:moveTo>
                        <a:pt x="444341" y="21431"/>
                      </a:moveTo>
                      <a:lnTo>
                        <a:pt x="444341" y="489109"/>
                      </a:lnTo>
                      <a:lnTo>
                        <a:pt x="21431" y="722471"/>
                      </a:lnTo>
                      <a:lnTo>
                        <a:pt x="21431" y="254794"/>
                      </a:lnTo>
                      <a:close/>
                    </a:path>
                  </a:pathLst>
                </a:custGeom>
                <a:noFill/>
                <a:ln w="28575" cap="rnd">
                  <a:solidFill>
                    <a:srgbClr val="797979"/>
                  </a:solidFill>
                  <a:prstDash val="solid"/>
                  <a:round/>
                </a:ln>
              </p:spPr>
              <p:txBody>
                <a:bodyPr/>
                <a:lstStyle/>
                <a:p>
                  <a:endParaRPr lang="en-US" sz="1765"/>
                </a:p>
              </p:txBody>
            </p:sp>
          </p:grpSp>
        </p:grpSp>
      </p:grpSp>
      <p:sp>
        <p:nvSpPr>
          <p:cNvPr id="79" name="Text Placeholder 3">
            <a:extLst>
              <a:ext uri="{FF2B5EF4-FFF2-40B4-BE49-F238E27FC236}">
                <a16:creationId xmlns:a16="http://schemas.microsoft.com/office/drawing/2014/main" id="{45DE8E04-752F-4B58-A3E2-C43087AF843E}"/>
              </a:ext>
            </a:extLst>
          </p:cNvPr>
          <p:cNvSpPr txBox="1">
            <a:spLocks/>
          </p:cNvSpPr>
          <p:nvPr/>
        </p:nvSpPr>
        <p:spPr>
          <a:xfrm>
            <a:off x="1946883" y="5084744"/>
            <a:ext cx="8447789" cy="1867686"/>
          </a:xfrm>
          <a:prstGeom prst="rect">
            <a:avLst/>
          </a:prstGeom>
        </p:spPr>
        <p:txBody>
          <a:bodyPr vert="horz" lIns="91440" tIns="45720" rIns="91440" bIns="45720" rtlCol="0" anchor="ctr"/>
          <a:lstStyle>
            <a:defPPr>
              <a:defRPr lang="en-US"/>
            </a:defPPr>
            <a:lvl1pPr marL="0" algn="l" defTabSz="457200" rtl="0" eaLnBrk="1" latinLnBrk="0" hangingPunct="1">
              <a:defRPr sz="1224"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spcBef>
                <a:spcPts val="600"/>
              </a:spcBef>
            </a:pPr>
            <a:r>
              <a:rPr lang="en-US" sz="1600" dirty="0">
                <a:solidFill>
                  <a:srgbClr val="797979"/>
                </a:solidFill>
                <a:latin typeface="Segoe UI Light" panose="020B0502040204020203" pitchFamily="34" charset="0"/>
                <a:cs typeface="Segoe UI Light" panose="020B0502040204020203" pitchFamily="34" charset="0"/>
              </a:rPr>
              <a:t>Learn more and get free training at </a:t>
            </a:r>
            <a:r>
              <a:rPr lang="en-US" sz="1600" dirty="0">
                <a:solidFill>
                  <a:srgbClr val="797979"/>
                </a:solidFill>
                <a:latin typeface="Segoe UI Light" panose="020B0502040204020203" pitchFamily="34" charset="0"/>
                <a:cs typeface="Segoe UI Light" panose="020B0502040204020203" pitchFamily="34" charset="0"/>
                <a:hlinkClick r:id="rId7"/>
              </a:rPr>
              <a:t>https://mva.microsoft.com/product-training/microsoft-azure</a:t>
            </a:r>
            <a:r>
              <a:rPr lang="en-US" sz="1600" dirty="0">
                <a:solidFill>
                  <a:srgbClr val="797979"/>
                </a:solidFill>
                <a:latin typeface="Segoe UI Light" panose="020B0502040204020203" pitchFamily="34" charset="0"/>
                <a:cs typeface="Segoe UI Light" panose="020B0502040204020203" pitchFamily="34" charset="0"/>
              </a:rPr>
              <a:t> </a:t>
            </a:r>
          </a:p>
          <a:p>
            <a:pPr algn="ctr">
              <a:spcBef>
                <a:spcPts val="600"/>
              </a:spcBef>
            </a:pPr>
            <a:r>
              <a:rPr lang="en-US" sz="1600" dirty="0">
                <a:solidFill>
                  <a:srgbClr val="797979"/>
                </a:solidFill>
                <a:latin typeface="Segoe UI Light" panose="020B0502040204020203" pitchFamily="34" charset="0"/>
                <a:cs typeface="Segoe UI Light" panose="020B0502040204020203" pitchFamily="34" charset="0"/>
              </a:rPr>
              <a:t>Talk to your Microsoft rep about a free briefing or Fast Start* </a:t>
            </a:r>
            <a:br>
              <a:rPr lang="en-US" sz="1600" dirty="0">
                <a:solidFill>
                  <a:srgbClr val="797979"/>
                </a:solidFill>
                <a:latin typeface="Segoe UI Light" panose="020B0502040204020203" pitchFamily="34" charset="0"/>
                <a:cs typeface="Segoe UI Light" panose="020B0502040204020203" pitchFamily="34" charset="0"/>
              </a:rPr>
            </a:br>
            <a:r>
              <a:rPr lang="en-US" sz="1600" dirty="0">
                <a:solidFill>
                  <a:srgbClr val="797979"/>
                </a:solidFill>
                <a:latin typeface="Segoe UI Light" panose="020B0502040204020203" pitchFamily="34" charset="0"/>
                <a:cs typeface="Segoe UI Light" panose="020B0502040204020203" pitchFamily="34" charset="0"/>
              </a:rPr>
              <a:t>(*for Premier customers)  </a:t>
            </a:r>
          </a:p>
        </p:txBody>
      </p:sp>
      <p:sp>
        <p:nvSpPr>
          <p:cNvPr id="81" name="TextBox 80">
            <a:extLst>
              <a:ext uri="{FF2B5EF4-FFF2-40B4-BE49-F238E27FC236}">
                <a16:creationId xmlns:a16="http://schemas.microsoft.com/office/drawing/2014/main" id="{21575F85-DC71-4986-A0F0-FDD6F5DBE776}"/>
              </a:ext>
            </a:extLst>
          </p:cNvPr>
          <p:cNvSpPr txBox="1"/>
          <p:nvPr/>
        </p:nvSpPr>
        <p:spPr>
          <a:xfrm>
            <a:off x="3253161" y="411224"/>
            <a:ext cx="5930152" cy="769441"/>
          </a:xfrm>
          <a:prstGeom prst="rect">
            <a:avLst/>
          </a:prstGeom>
          <a:noFill/>
        </p:spPr>
        <p:txBody>
          <a:bodyPr wrap="square" lIns="0" rtlCol="0">
            <a:spAutoFit/>
          </a:bodyPr>
          <a:lstStyle/>
          <a:p>
            <a:pPr algn="ctr"/>
            <a:r>
              <a:rPr lang="en-US" sz="4400" dirty="0">
                <a:solidFill>
                  <a:srgbClr val="0078D7"/>
                </a:solidFill>
                <a:latin typeface="Segoe UI Semilight" panose="020B0402040204020203" pitchFamily="34" charset="0"/>
                <a:cs typeface="Segoe UI Semilight" panose="020B0402040204020203" pitchFamily="34" charset="0"/>
              </a:rPr>
              <a:t>Get started today!</a:t>
            </a:r>
          </a:p>
        </p:txBody>
      </p:sp>
    </p:spTree>
    <p:extLst>
      <p:ext uri="{BB962C8B-B14F-4D97-AF65-F5344CB8AC3E}">
        <p14:creationId xmlns:p14="http://schemas.microsoft.com/office/powerpoint/2010/main" val="396850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B4B99D9-4955-49C7-BA7A-755391F0E35D}"/>
              </a:ext>
            </a:extLst>
          </p:cNvPr>
          <p:cNvCxnSpPr>
            <a:cxnSpLocks/>
          </p:cNvCxnSpPr>
          <p:nvPr/>
        </p:nvCxnSpPr>
        <p:spPr>
          <a:xfrm>
            <a:off x="349624" y="3497262"/>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9804BCD-AFB9-4903-A322-B54BD9034400}"/>
              </a:ext>
            </a:extLst>
          </p:cNvPr>
          <p:cNvSpPr txBox="1"/>
          <p:nvPr/>
        </p:nvSpPr>
        <p:spPr>
          <a:xfrm>
            <a:off x="349623" y="2761823"/>
            <a:ext cx="5150223" cy="634020"/>
          </a:xfrm>
          <a:prstGeom prst="rect">
            <a:avLst/>
          </a:prstGeom>
          <a:noFill/>
        </p:spPr>
        <p:txBody>
          <a:bodyPr wrap="square" lIns="0" rtlCol="0">
            <a:spAutoFit/>
          </a:bodyPr>
          <a:lstStyle/>
          <a:p>
            <a:pPr marL="0" marR="0" lvl="0" indent="0" algn="l" defTabSz="457200" rtl="0" eaLnBrk="1" fontAlgn="auto" latinLnBrk="0" hangingPunct="1">
              <a:lnSpc>
                <a:spcPct val="8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78D7"/>
                </a:solidFill>
                <a:effectLst/>
                <a:uLnTx/>
                <a:uFillTx/>
                <a:latin typeface="Segoe UI Semilight" panose="020B0402040204020203" pitchFamily="34" charset="0"/>
                <a:ea typeface="+mn-ea"/>
                <a:cs typeface="Segoe UI Semilight" panose="020B0402040204020203" pitchFamily="34" charset="0"/>
              </a:rPr>
              <a:t>Customer success</a:t>
            </a:r>
          </a:p>
        </p:txBody>
      </p:sp>
      <p:pic>
        <p:nvPicPr>
          <p:cNvPr id="11" name="Picture 10" descr="A person sitting in front of a computer&#10;&#10;Description generated with high confidence">
            <a:extLst>
              <a:ext uri="{FF2B5EF4-FFF2-40B4-BE49-F238E27FC236}">
                <a16:creationId xmlns:a16="http://schemas.microsoft.com/office/drawing/2014/main" id="{1E88297F-A802-4BFD-96DC-CBC54CD8DBB7}"/>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6218555" y="0"/>
            <a:ext cx="6217920" cy="6994525"/>
          </a:xfrm>
          <a:custGeom>
            <a:avLst/>
            <a:gdLst>
              <a:gd name="connsiteX0" fmla="*/ 0 w 6217920"/>
              <a:gd name="connsiteY0" fmla="*/ 0 h 6994525"/>
              <a:gd name="connsiteX1" fmla="*/ 6217920 w 6217920"/>
              <a:gd name="connsiteY1" fmla="*/ 0 h 6994525"/>
              <a:gd name="connsiteX2" fmla="*/ 6217920 w 6217920"/>
              <a:gd name="connsiteY2" fmla="*/ 6994525 h 6994525"/>
              <a:gd name="connsiteX3" fmla="*/ 0 w 6217920"/>
              <a:gd name="connsiteY3" fmla="*/ 6994525 h 6994525"/>
            </a:gdLst>
            <a:ahLst/>
            <a:cxnLst>
              <a:cxn ang="0">
                <a:pos x="connsiteX0" y="connsiteY0"/>
              </a:cxn>
              <a:cxn ang="0">
                <a:pos x="connsiteX1" y="connsiteY1"/>
              </a:cxn>
              <a:cxn ang="0">
                <a:pos x="connsiteX2" y="connsiteY2"/>
              </a:cxn>
              <a:cxn ang="0">
                <a:pos x="connsiteX3" y="connsiteY3"/>
              </a:cxn>
            </a:cxnLst>
            <a:rect l="l" t="t" r="r" b="b"/>
            <a:pathLst>
              <a:path w="6217920" h="6994525">
                <a:moveTo>
                  <a:pt x="0" y="0"/>
                </a:moveTo>
                <a:lnTo>
                  <a:pt x="6217920" y="0"/>
                </a:lnTo>
                <a:lnTo>
                  <a:pt x="6217920" y="6994525"/>
                </a:lnTo>
                <a:lnTo>
                  <a:pt x="0" y="6994525"/>
                </a:lnTo>
                <a:close/>
              </a:path>
            </a:pathLst>
          </a:custGeom>
        </p:spPr>
      </p:pic>
    </p:spTree>
    <p:extLst>
      <p:ext uri="{BB962C8B-B14F-4D97-AF65-F5344CB8AC3E}">
        <p14:creationId xmlns:p14="http://schemas.microsoft.com/office/powerpoint/2010/main" val="428832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959595"/>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Aortic stenosis is a progressive heart-valve disease that affects almost 10% of the people over 80 and can rob people of the ability to lead a normal, active life. With treatment, people can live healthy, normal lives, but an estimated half the people don’t receive appropriate and timely therapy.</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 </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 </a:t>
            </a: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Edwards Lifesciences used Microsoft Azure to power the </a:t>
            </a:r>
            <a:r>
              <a:rPr lang="en-US" sz="1199" kern="0" dirty="0" err="1">
                <a:solidFill>
                  <a:schemeClr val="bg1"/>
                </a:solidFill>
                <a:latin typeface="Segoe UI" panose="020B0502040204020203" pitchFamily="34" charset="0"/>
                <a:cs typeface="Segoe UI" panose="020B0502040204020203" pitchFamily="34" charset="0"/>
              </a:rPr>
              <a:t>CardioCare</a:t>
            </a:r>
            <a:r>
              <a:rPr lang="en-US" sz="1199" kern="0" dirty="0">
                <a:solidFill>
                  <a:schemeClr val="bg1"/>
                </a:solidFill>
                <a:latin typeface="Segoe UI" panose="020B0502040204020203" pitchFamily="34" charset="0"/>
                <a:cs typeface="Segoe UI" panose="020B0502040204020203" pitchFamily="34" charset="0"/>
              </a:rPr>
              <a:t> program, a cloud-based service that helps physicians identify patients with the disease and connect them to care providers.</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The company used Azure services to reduce its infrastructure management burden, so it could focus on innovation to deliver a highly secure, HIPAA-compliant service to healthcare providers managing patients who suffer from this deadly disease.</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prstClr val="white"/>
                </a:solidFill>
                <a:latin typeface="Segoe UI Semilight" panose="020B0402040204020203" pitchFamily="34" charset="0"/>
                <a:cs typeface="Segoe UI Semilight" panose="020B0402040204020203" pitchFamily="34" charset="0"/>
              </a:rPr>
              <a:t>Edwards Lifesciences</a:t>
            </a:r>
          </a:p>
        </p:txBody>
      </p:sp>
      <p:grpSp>
        <p:nvGrpSpPr>
          <p:cNvPr id="27" name="Group 26">
            <a:extLst>
              <a:ext uri="{FF2B5EF4-FFF2-40B4-BE49-F238E27FC236}">
                <a16:creationId xmlns:a16="http://schemas.microsoft.com/office/drawing/2014/main" id="{2B4D63A9-AE2A-472C-A5BF-07131500C3E8}"/>
              </a:ext>
            </a:extLst>
          </p:cNvPr>
          <p:cNvGrpSpPr/>
          <p:nvPr/>
        </p:nvGrpSpPr>
        <p:grpSpPr>
          <a:xfrm>
            <a:off x="4987723" y="271324"/>
            <a:ext cx="6495416" cy="6434268"/>
            <a:chOff x="4865310" y="270865"/>
            <a:chExt cx="6496337" cy="6435181"/>
          </a:xfrm>
        </p:grpSpPr>
        <p:sp>
          <p:nvSpPr>
            <p:cNvPr id="12" name="Rectangle 11">
              <a:extLst>
                <a:ext uri="{FF2B5EF4-FFF2-40B4-BE49-F238E27FC236}">
                  <a16:creationId xmlns:a16="http://schemas.microsoft.com/office/drawing/2014/main" id="{F27F3837-88B0-4665-B282-707F16E1F86A}"/>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4CBAF7B-7DCA-42AC-B5E5-99AE0D68F90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0"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18" name="Rectangle 17">
              <a:extLst>
                <a:ext uri="{FF2B5EF4-FFF2-40B4-BE49-F238E27FC236}">
                  <a16:creationId xmlns:a16="http://schemas.microsoft.com/office/drawing/2014/main" id="{FF600A5D-860D-4B14-8097-A59F759D4C13}"/>
                </a:ext>
              </a:extLst>
            </p:cNvPr>
            <p:cNvSpPr/>
            <p:nvPr/>
          </p:nvSpPr>
          <p:spPr>
            <a:xfrm>
              <a:off x="6271912" y="1013350"/>
              <a:ext cx="4872793" cy="997337"/>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Cloud-based healthcare app helps physicians identify and manage patients with heart-valve disease </a:t>
              </a:r>
            </a:p>
          </p:txBody>
        </p:sp>
        <p:sp>
          <p:nvSpPr>
            <p:cNvPr id="11" name="Rectangle 10">
              <a:extLst>
                <a:ext uri="{FF2B5EF4-FFF2-40B4-BE49-F238E27FC236}">
                  <a16:creationId xmlns:a16="http://schemas.microsoft.com/office/drawing/2014/main" id="{622C70A7-389B-4C06-92EA-2796CCA07881}"/>
                </a:ext>
              </a:extLst>
            </p:cNvPr>
            <p:cNvSpPr/>
            <p:nvPr/>
          </p:nvSpPr>
          <p:spPr>
            <a:xfrm>
              <a:off x="4865310" y="5621493"/>
              <a:ext cx="6496337" cy="1084553"/>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“By using Azure services to dramatically reduce the effort it takes to manage infrastructure and security, my team can focus on innovation and impact for our customers and the patients they serve.”</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Mike </a:t>
              </a:r>
              <a:r>
                <a:rPr lang="en-US" sz="1399" kern="0" dirty="0" err="1">
                  <a:solidFill>
                    <a:srgbClr val="797979"/>
                  </a:solidFill>
                  <a:latin typeface="Segoe UI Light" panose="020B0502040204020203" pitchFamily="34" charset="0"/>
                  <a:cs typeface="Segoe UI Light" panose="020B0502040204020203" pitchFamily="34" charset="0"/>
                </a:rPr>
                <a:t>Dobbles</a:t>
              </a:r>
              <a:r>
                <a:rPr lang="en-US" sz="1399" kern="0" dirty="0">
                  <a:solidFill>
                    <a:srgbClr val="797979"/>
                  </a:solidFill>
                  <a:latin typeface="Segoe UI Light" panose="020B0502040204020203" pitchFamily="34" charset="0"/>
                  <a:cs typeface="Segoe UI Light" panose="020B0502040204020203" pitchFamily="34" charset="0"/>
                </a:rPr>
                <a:t>: Senior Director of Engineering, Edwards Lifesciences</a:t>
              </a:r>
            </a:p>
          </p:txBody>
        </p:sp>
        <p:sp>
          <p:nvSpPr>
            <p:cNvPr id="16" name="Rectangle 15">
              <a:extLst>
                <a:ext uri="{FF2B5EF4-FFF2-40B4-BE49-F238E27FC236}">
                  <a16:creationId xmlns:a16="http://schemas.microsoft.com/office/drawing/2014/main" id="{CDD3D35E-C131-431C-8567-60214526B913}"/>
                </a:ext>
              </a:extLst>
            </p:cNvPr>
            <p:cNvSpPr/>
            <p:nvPr/>
          </p:nvSpPr>
          <p:spPr>
            <a:xfrm>
              <a:off x="4985528" y="2045231"/>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SCALABILITY</a:t>
              </a:r>
              <a:endParaRPr lang="en-US" sz="1599" kern="0" dirty="0">
                <a:solidFill>
                  <a:srgbClr val="797979"/>
                </a:solidFill>
                <a:latin typeface="Segoe UI Light" panose="020B0502040204020203" pitchFamily="34" charset="0"/>
                <a:cs typeface="Segoe UI Light" panose="020B0502040204020203" pitchFamily="34" charset="0"/>
              </a:endParaRPr>
            </a:p>
            <a:p>
              <a:pPr defTabSz="913522">
                <a:lnSpc>
                  <a:spcPct val="90000"/>
                </a:lnSpc>
                <a:defRPr/>
              </a:pPr>
              <a:r>
                <a:rPr lang="en-US" sz="1400" kern="0" dirty="0">
                  <a:solidFill>
                    <a:srgbClr val="797979"/>
                  </a:solidFill>
                  <a:latin typeface="Segoe UI Light" panose="020B0502040204020203" pitchFamily="34" charset="0"/>
                  <a:cs typeface="Segoe UI Light" panose="020B0502040204020203" pitchFamily="34" charset="0"/>
                </a:rPr>
                <a:t>The </a:t>
              </a:r>
              <a:r>
                <a:rPr lang="en-US" sz="1400" kern="0" dirty="0" err="1">
                  <a:solidFill>
                    <a:srgbClr val="797979"/>
                  </a:solidFill>
                  <a:latin typeface="Segoe UI Light" panose="020B0502040204020203" pitchFamily="34" charset="0"/>
                  <a:cs typeface="Segoe UI Light" panose="020B0502040204020203" pitchFamily="34" charset="0"/>
                </a:rPr>
                <a:t>CardioCare</a:t>
              </a:r>
              <a:r>
                <a:rPr lang="en-US" sz="1400" kern="0" dirty="0">
                  <a:solidFill>
                    <a:srgbClr val="797979"/>
                  </a:solidFill>
                  <a:latin typeface="Segoe UI Light" panose="020B0502040204020203" pitchFamily="34" charset="0"/>
                  <a:cs typeface="Segoe UI Light" panose="020B0502040204020203" pitchFamily="34" charset="0"/>
                </a:rPr>
                <a:t> program used Azure App Service and Azure SQL Database to store and surface data, apply security controls, and scale the program as new hospitals adopt the service. Between early testing through launch, </a:t>
              </a:r>
              <a:r>
                <a:rPr lang="en-US" sz="1400" kern="0" dirty="0" err="1">
                  <a:solidFill>
                    <a:srgbClr val="797979"/>
                  </a:solidFill>
                  <a:latin typeface="Segoe UI Light" panose="020B0502040204020203" pitchFamily="34" charset="0"/>
                  <a:cs typeface="Segoe UI Light" panose="020B0502040204020203" pitchFamily="34" charset="0"/>
                </a:rPr>
                <a:t>CardioCare</a:t>
              </a:r>
              <a:r>
                <a:rPr lang="en-US" sz="1400" kern="0" dirty="0">
                  <a:solidFill>
                    <a:srgbClr val="797979"/>
                  </a:solidFill>
                  <a:latin typeface="Segoe UI Light" panose="020B0502040204020203" pitchFamily="34" charset="0"/>
                  <a:cs typeface="Segoe UI Light" panose="020B0502040204020203" pitchFamily="34" charset="0"/>
                </a:rPr>
                <a:t> used Azure services to help process more than 150,000 echocardiograms.</a:t>
              </a:r>
            </a:p>
          </p:txBody>
        </p:sp>
      </p:grpSp>
      <p:grpSp>
        <p:nvGrpSpPr>
          <p:cNvPr id="28" name="Group 27">
            <a:extLst>
              <a:ext uri="{FF2B5EF4-FFF2-40B4-BE49-F238E27FC236}">
                <a16:creationId xmlns:a16="http://schemas.microsoft.com/office/drawing/2014/main" id="{AFBC29F4-CBA1-4B8A-B5B0-60833A6C4D09}"/>
              </a:ext>
            </a:extLst>
          </p:cNvPr>
          <p:cNvGrpSpPr/>
          <p:nvPr>
            <p:custDataLst>
              <p:tags r:id="rId1"/>
            </p:custDataLst>
          </p:nvPr>
        </p:nvGrpSpPr>
        <p:grpSpPr>
          <a:xfrm>
            <a:off x="5044002" y="1008637"/>
            <a:ext cx="1308512" cy="935527"/>
            <a:chOff x="6322241" y="1406624"/>
            <a:chExt cx="2088959" cy="1493514"/>
          </a:xfrm>
        </p:grpSpPr>
        <p:pic>
          <p:nvPicPr>
            <p:cNvPr id="29" name="Picture 2" descr="\\MAGNUM\Projects\Microsoft\Cloud Power FY12\Design\Icons\PNGs\Server_2.png">
              <a:extLst>
                <a:ext uri="{FF2B5EF4-FFF2-40B4-BE49-F238E27FC236}">
                  <a16:creationId xmlns:a16="http://schemas.microsoft.com/office/drawing/2014/main" id="{B4D504E3-BF64-4681-A8FB-B2A641A6D9BF}"/>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30" name="Picture 2" descr="\\MAGNUM\Projects\Microsoft\Cloud Power FY12\Design\Icons\PNGs\Server_2.png">
              <a:extLst>
                <a:ext uri="{FF2B5EF4-FFF2-40B4-BE49-F238E27FC236}">
                  <a16:creationId xmlns:a16="http://schemas.microsoft.com/office/drawing/2014/main" id="{FB719AE7-C2FE-4028-BE1A-C7E5A0FAC749}"/>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31" name="Picture 2" descr="\\MAGNUM\Projects\Microsoft\Cloud Power FY12\Design\Icons\PNGs\Server_2.png">
              <a:extLst>
                <a:ext uri="{FF2B5EF4-FFF2-40B4-BE49-F238E27FC236}">
                  <a16:creationId xmlns:a16="http://schemas.microsoft.com/office/drawing/2014/main" id="{8EF6F8BE-9A15-4285-812E-E06A1111C453}"/>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257FB266-528A-4271-8653-BDBFDE4028C5}"/>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sp>
        <p:nvSpPr>
          <p:cNvPr id="19" name="Rectangle 18">
            <a:extLst>
              <a:ext uri="{FF2B5EF4-FFF2-40B4-BE49-F238E27FC236}">
                <a16:creationId xmlns:a16="http://schemas.microsoft.com/office/drawing/2014/main" id="{B89CA04A-1C3C-4360-8DE3-7F26BBD80F79}"/>
              </a:ext>
            </a:extLst>
          </p:cNvPr>
          <p:cNvSpPr/>
          <p:nvPr/>
        </p:nvSpPr>
        <p:spPr>
          <a:xfrm>
            <a:off x="5107585" y="4372092"/>
            <a:ext cx="6255692" cy="1002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COMPLIANCE</a:t>
            </a:r>
          </a:p>
          <a:p>
            <a:pPr defTabSz="913522">
              <a:lnSpc>
                <a:spcPct val="90000"/>
              </a:lnSpc>
              <a:defRPr/>
            </a:pPr>
            <a:r>
              <a:rPr lang="en-US" sz="1400" kern="0" dirty="0">
                <a:solidFill>
                  <a:srgbClr val="797979"/>
                </a:solidFill>
                <a:latin typeface="Segoe UI Light" panose="020B0502040204020203" pitchFamily="34" charset="0"/>
                <a:cs typeface="Segoe UI Light" panose="020B0502040204020203" pitchFamily="34" charset="0"/>
              </a:rPr>
              <a:t>The Edwards </a:t>
            </a:r>
            <a:r>
              <a:rPr lang="en-US" sz="1400" kern="0" dirty="0" err="1">
                <a:solidFill>
                  <a:srgbClr val="797979"/>
                </a:solidFill>
                <a:latin typeface="Segoe UI Light" panose="020B0502040204020203" pitchFamily="34" charset="0"/>
                <a:cs typeface="Segoe UI Light" panose="020B0502040204020203" pitchFamily="34" charset="0"/>
              </a:rPr>
              <a:t>CardioCare</a:t>
            </a:r>
            <a:r>
              <a:rPr lang="en-US" sz="1400" kern="0" dirty="0">
                <a:solidFill>
                  <a:srgbClr val="797979"/>
                </a:solidFill>
                <a:latin typeface="Segoe UI Light" panose="020B0502040204020203" pitchFamily="34" charset="0"/>
                <a:cs typeface="Segoe UI Light" panose="020B0502040204020203" pitchFamily="34" charset="0"/>
              </a:rPr>
              <a:t> program is subject to compliance with the Health Insurance Portability and Accountability Act of 1996 (HIPAA). With Microsoft Azure, they were able meet this critical need.</a:t>
            </a:r>
          </a:p>
        </p:txBody>
      </p:sp>
      <p:sp>
        <p:nvSpPr>
          <p:cNvPr id="20" name="Rectangle 19">
            <a:extLst>
              <a:ext uri="{FF2B5EF4-FFF2-40B4-BE49-F238E27FC236}">
                <a16:creationId xmlns:a16="http://schemas.microsoft.com/office/drawing/2014/main" id="{9E170AD9-9DFA-412E-9536-004AAC1E8943}"/>
              </a:ext>
            </a:extLst>
          </p:cNvPr>
          <p:cNvSpPr/>
          <p:nvPr/>
        </p:nvSpPr>
        <p:spPr>
          <a:xfrm>
            <a:off x="5107585" y="3201243"/>
            <a:ext cx="6255692" cy="1084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FLEXIBILTY AND LOW OVERHEAD</a:t>
            </a:r>
          </a:p>
          <a:p>
            <a:pPr defTabSz="913522">
              <a:lnSpc>
                <a:spcPct val="90000"/>
              </a:lnSpc>
              <a:defRPr/>
            </a:pPr>
            <a:r>
              <a:rPr lang="en-US" sz="1400" kern="0" dirty="0">
                <a:solidFill>
                  <a:srgbClr val="797979"/>
                </a:solidFill>
                <a:latin typeface="Segoe UI Light" panose="020B0502040204020203" pitchFamily="34" charset="0"/>
                <a:cs typeface="Segoe UI Light" panose="020B0502040204020203" pitchFamily="34" charset="0"/>
              </a:rPr>
              <a:t>With Azure, Edwards Lifesciences was able to deliver app services, isolate databases, and support multifactor authentication and encryption without having to manage any infrastructure.</a:t>
            </a:r>
          </a:p>
        </p:txBody>
      </p:sp>
      <p:pic>
        <p:nvPicPr>
          <p:cNvPr id="21" name="Picture 20">
            <a:extLst>
              <a:ext uri="{FF2B5EF4-FFF2-40B4-BE49-F238E27FC236}">
                <a16:creationId xmlns:a16="http://schemas.microsoft.com/office/drawing/2014/main" id="{52FF1E05-3572-4D71-8C86-7C318C4F3A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17672" y="-91484"/>
            <a:ext cx="1491644" cy="1828800"/>
          </a:xfrm>
          <a:prstGeom prst="rect">
            <a:avLst/>
          </a:prstGeom>
        </p:spPr>
      </p:pic>
    </p:spTree>
    <p:extLst>
      <p:ext uri="{BB962C8B-B14F-4D97-AF65-F5344CB8AC3E}">
        <p14:creationId xmlns:p14="http://schemas.microsoft.com/office/powerpoint/2010/main" val="1510984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613988"/>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In an effort to consolidate its marketing efforts, Heineken planned to launch two global, technology-intensive campaigns: a 100MB, James Bond-inspired movie and a virtual pinball game based on the UEFA Champions League. Heineken required a cloud-based solution that could support millions of people simultaneously accessing the digital campaigns with minimum latency. </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Heineken chose Azure over Amazon Web Services to launch its campaigns. Azure App Services helped the brewery release the Bond-style film to 10.5 million global viewers quickly and reliably. It then quadrupled its Azure datacenters and chose Azure Table storage to support 2 million pinball gameplays per hour with real-time updates to the global leaderboard. </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prstClr val="white"/>
                </a:solidFill>
                <a:latin typeface="Segoe UI Semilight" panose="020B0402040204020203" pitchFamily="34" charset="0"/>
                <a:cs typeface="Segoe UI Semilight" panose="020B0402040204020203" pitchFamily="34" charset="0"/>
              </a:rPr>
              <a:t>Heineken</a:t>
            </a:r>
          </a:p>
        </p:txBody>
      </p:sp>
      <p:grpSp>
        <p:nvGrpSpPr>
          <p:cNvPr id="27" name="Group 26">
            <a:extLst>
              <a:ext uri="{FF2B5EF4-FFF2-40B4-BE49-F238E27FC236}">
                <a16:creationId xmlns:a16="http://schemas.microsoft.com/office/drawing/2014/main" id="{2B4D63A9-AE2A-472C-A5BF-07131500C3E8}"/>
              </a:ext>
            </a:extLst>
          </p:cNvPr>
          <p:cNvGrpSpPr/>
          <p:nvPr/>
        </p:nvGrpSpPr>
        <p:grpSpPr>
          <a:xfrm>
            <a:off x="4987723" y="271324"/>
            <a:ext cx="6495416" cy="6434268"/>
            <a:chOff x="4865310" y="270865"/>
            <a:chExt cx="6496337" cy="6435181"/>
          </a:xfrm>
        </p:grpSpPr>
        <p:sp>
          <p:nvSpPr>
            <p:cNvPr id="12" name="Rectangle 11">
              <a:extLst>
                <a:ext uri="{FF2B5EF4-FFF2-40B4-BE49-F238E27FC236}">
                  <a16:creationId xmlns:a16="http://schemas.microsoft.com/office/drawing/2014/main" id="{F27F3837-88B0-4665-B282-707F16E1F86A}"/>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4CBAF7B-7DCA-42AC-B5E5-99AE0D68F90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0"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14" name="Rectangle 13">
              <a:extLst>
                <a:ext uri="{FF2B5EF4-FFF2-40B4-BE49-F238E27FC236}">
                  <a16:creationId xmlns:a16="http://schemas.microsoft.com/office/drawing/2014/main" id="{F025C8F5-B0D7-4818-BE14-683000545716}"/>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en-IN" sz="1399" kern="0" spc="100" dirty="0">
                  <a:solidFill>
                    <a:srgbClr val="0078D7"/>
                  </a:solidFill>
                  <a:latin typeface="Segoe UI Semibold" panose="020B0702040204020203" pitchFamily="34" charset="0"/>
                  <a:cs typeface="Segoe UI Semibold" panose="020B0702040204020203" pitchFamily="34" charset="0"/>
                </a:rPr>
                <a:t>LOW-COST INFRASTRUCTURE</a:t>
              </a:r>
            </a:p>
            <a:p>
              <a:pPr defTabSz="913522">
                <a:lnSpc>
                  <a:spcPct val="90000"/>
                </a:lnSpc>
                <a:defRPr/>
              </a:pPr>
              <a:r>
                <a:rPr lang="en-US" sz="1599" kern="0" dirty="0">
                  <a:solidFill>
                    <a:srgbClr val="797979"/>
                  </a:solidFill>
                  <a:latin typeface="Segoe UI Light" panose="020B0502040204020203" pitchFamily="34" charset="0"/>
                  <a:cs typeface="Segoe UI Light" panose="020B0502040204020203" pitchFamily="34" charset="0"/>
                </a:rPr>
                <a:t>Azure allows Heineken to scale its digital efforts </a:t>
              </a:r>
              <a:r>
                <a:rPr lang="en-US" sz="1599" b="1" kern="0" dirty="0">
                  <a:solidFill>
                    <a:srgbClr val="797979"/>
                  </a:solidFill>
                  <a:latin typeface="Segoe UI Semibold" panose="020B0702040204020203" pitchFamily="34" charset="0"/>
                  <a:cs typeface="Segoe UI Semibold" panose="020B0702040204020203" pitchFamily="34" charset="0"/>
                </a:rPr>
                <a:t>without incurring the cost</a:t>
              </a:r>
              <a:r>
                <a:rPr lang="en-US" sz="1599" kern="0" dirty="0">
                  <a:solidFill>
                    <a:srgbClr val="797979"/>
                  </a:solidFill>
                  <a:latin typeface="Segoe UI Light" panose="020B0502040204020203" pitchFamily="34" charset="0"/>
                  <a:cs typeface="Segoe UI Light" panose="020B0502040204020203" pitchFamily="34" charset="0"/>
                </a:rPr>
                <a:t> of building and maintaining additional global data centers.</a:t>
              </a:r>
            </a:p>
          </p:txBody>
        </p:sp>
        <p:sp>
          <p:nvSpPr>
            <p:cNvPr id="15" name="Rectangle 14">
              <a:extLst>
                <a:ext uri="{FF2B5EF4-FFF2-40B4-BE49-F238E27FC236}">
                  <a16:creationId xmlns:a16="http://schemas.microsoft.com/office/drawing/2014/main" id="{3D5ABAD0-B884-460D-A848-960BE4A3F9F8}"/>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en-IN" sz="1399" kern="0" spc="100" dirty="0">
                  <a:solidFill>
                    <a:srgbClr val="0078D7"/>
                  </a:solidFill>
                  <a:latin typeface="Segoe UI Semibold" panose="020B0702040204020203" pitchFamily="34" charset="0"/>
                  <a:cs typeface="Segoe UI Semibold" panose="020B0702040204020203" pitchFamily="34" charset="0"/>
                </a:rPr>
                <a:t>MILLIONS OF USERS, MINIMUM LATENCY</a:t>
              </a:r>
            </a:p>
            <a:p>
              <a:pPr defTabSz="913522">
                <a:lnSpc>
                  <a:spcPct val="90000"/>
                </a:lnSpc>
                <a:defRPr/>
              </a:pPr>
              <a:r>
                <a:rPr lang="en-US" sz="1599" kern="0" dirty="0">
                  <a:solidFill>
                    <a:srgbClr val="797979"/>
                  </a:solidFill>
                  <a:latin typeface="Segoe UI Light" panose="020B0502040204020203" pitchFamily="34" charset="0"/>
                  <a:cs typeface="Segoe UI Light" panose="020B0502040204020203" pitchFamily="34" charset="0"/>
                </a:rPr>
                <a:t>Heineken’s virtual pinball game achieved typical latency rates between </a:t>
              </a:r>
              <a:r>
                <a:rPr lang="en-US" sz="1599" b="1" kern="0" dirty="0">
                  <a:solidFill>
                    <a:srgbClr val="797979"/>
                  </a:solidFill>
                  <a:latin typeface="Segoe UI"/>
                </a:rPr>
                <a:t>200 and 300 milliseconds</a:t>
              </a:r>
              <a:r>
                <a:rPr lang="en-US" sz="1599" kern="0" dirty="0">
                  <a:solidFill>
                    <a:srgbClr val="797979"/>
                  </a:solidFill>
                  <a:latin typeface="Segoe UI"/>
                </a:rPr>
                <a:t> </a:t>
              </a:r>
              <a:r>
                <a:rPr lang="en-US" sz="1599" kern="0" dirty="0">
                  <a:solidFill>
                    <a:srgbClr val="797979"/>
                  </a:solidFill>
                  <a:latin typeface="Segoe UI Light" panose="020B0502040204020203" pitchFamily="34" charset="0"/>
                  <a:cs typeface="Segoe UI Light" panose="020B0502040204020203" pitchFamily="34" charset="0"/>
                </a:rPr>
                <a:t>throughout the campaign.</a:t>
              </a:r>
            </a:p>
          </p:txBody>
        </p:sp>
        <p:sp>
          <p:nvSpPr>
            <p:cNvPr id="16" name="Rectangle 15">
              <a:extLst>
                <a:ext uri="{FF2B5EF4-FFF2-40B4-BE49-F238E27FC236}">
                  <a16:creationId xmlns:a16="http://schemas.microsoft.com/office/drawing/2014/main" id="{CDD3D35E-C131-431C-8567-60214526B913}"/>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MASSIVE SCALE TO MEET DEMAND</a:t>
              </a:r>
            </a:p>
            <a:p>
              <a:pPr defTabSz="913522">
                <a:lnSpc>
                  <a:spcPct val="90000"/>
                </a:lnSpc>
                <a:defRPr/>
              </a:pPr>
              <a:r>
                <a:rPr lang="en-US" sz="1599" kern="0" dirty="0">
                  <a:solidFill>
                    <a:srgbClr val="797979"/>
                  </a:solidFill>
                  <a:latin typeface="Segoe UI Light" panose="020B0502040204020203" pitchFamily="34" charset="0"/>
                  <a:cs typeface="Segoe UI Light" panose="020B0502040204020203" pitchFamily="34" charset="0"/>
                </a:rPr>
                <a:t>Azure supported </a:t>
              </a:r>
              <a:r>
                <a:rPr lang="en-US" sz="1599" b="1" kern="0" dirty="0">
                  <a:solidFill>
                    <a:srgbClr val="797979"/>
                  </a:solidFill>
                  <a:latin typeface="Segoe UI"/>
                </a:rPr>
                <a:t>more than 10 million viewers and 2 million gameplays per hour </a:t>
              </a:r>
              <a:r>
                <a:rPr lang="en-US" sz="1599" kern="0" dirty="0">
                  <a:solidFill>
                    <a:srgbClr val="797979"/>
                  </a:solidFill>
                  <a:latin typeface="Segoe UI Light" panose="020B0502040204020203" pitchFamily="34" charset="0"/>
                  <a:cs typeface="Segoe UI Light" panose="020B0502040204020203" pitchFamily="34" charset="0"/>
                </a:rPr>
                <a:t>for Heineken’s movie and pinball campaigns.</a:t>
              </a:r>
            </a:p>
          </p:txBody>
        </p:sp>
        <p:sp>
          <p:nvSpPr>
            <p:cNvPr id="18" name="Rectangle 17">
              <a:extLst>
                <a:ext uri="{FF2B5EF4-FFF2-40B4-BE49-F238E27FC236}">
                  <a16:creationId xmlns:a16="http://schemas.microsoft.com/office/drawing/2014/main" id="{FF600A5D-860D-4B14-8097-A59F759D4C13}"/>
                </a:ext>
              </a:extLst>
            </p:cNvPr>
            <p:cNvSpPr/>
            <p:nvPr/>
          </p:nvSpPr>
          <p:spPr>
            <a:xfrm>
              <a:off x="6166097" y="1123787"/>
              <a:ext cx="4872793" cy="695674"/>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Brewery launches a pair of digital marketing campaigns to millions worldwide</a:t>
              </a:r>
            </a:p>
          </p:txBody>
        </p:sp>
        <p:sp>
          <p:nvSpPr>
            <p:cNvPr id="11" name="Rectangle 10">
              <a:extLst>
                <a:ext uri="{FF2B5EF4-FFF2-40B4-BE49-F238E27FC236}">
                  <a16:creationId xmlns:a16="http://schemas.microsoft.com/office/drawing/2014/main" id="{622C70A7-389B-4C06-92EA-2796CCA07881}"/>
                </a:ext>
              </a:extLst>
            </p:cNvPr>
            <p:cNvSpPr/>
            <p:nvPr/>
          </p:nvSpPr>
          <p:spPr>
            <a:xfrm>
              <a:off x="4865310" y="5621493"/>
              <a:ext cx="6496337" cy="1084553"/>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“Azure didn’t let us down. More than that, it gave us a way to assure senior management that we could support this massive, global campaign. It put our stakeholders at ease, knowing that we had them covered.”</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Lennart </a:t>
              </a:r>
              <a:r>
                <a:rPr lang="en-US" sz="1399" kern="0" dirty="0" err="1">
                  <a:solidFill>
                    <a:srgbClr val="797979"/>
                  </a:solidFill>
                  <a:latin typeface="Segoe UI Light" panose="020B0502040204020203" pitchFamily="34" charset="0"/>
                  <a:cs typeface="Segoe UI Light" panose="020B0502040204020203" pitchFamily="34" charset="0"/>
                </a:rPr>
                <a:t>Boorsma</a:t>
              </a:r>
              <a:r>
                <a:rPr lang="en-US" sz="1399" kern="0" dirty="0">
                  <a:solidFill>
                    <a:srgbClr val="797979"/>
                  </a:solidFill>
                  <a:latin typeface="Segoe UI Light" panose="020B0502040204020203" pitchFamily="34" charset="0"/>
                  <a:cs typeface="Segoe UI Light" panose="020B0502040204020203" pitchFamily="34" charset="0"/>
                </a:rPr>
                <a:t>, Digital Marketing Manager, Heineken</a:t>
              </a:r>
            </a:p>
          </p:txBody>
        </p:sp>
      </p:grpSp>
      <p:pic>
        <p:nvPicPr>
          <p:cNvPr id="24" name="Picture 23">
            <a:extLst>
              <a:ext uri="{FF2B5EF4-FFF2-40B4-BE49-F238E27FC236}">
                <a16:creationId xmlns:a16="http://schemas.microsoft.com/office/drawing/2014/main" id="{14488DBB-8CC3-4F7C-B8B8-FF826C12B8E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796422" y="519043"/>
            <a:ext cx="2444171" cy="586220"/>
          </a:xfrm>
          <a:prstGeom prst="rect">
            <a:avLst/>
          </a:prstGeom>
        </p:spPr>
      </p:pic>
      <p:grpSp>
        <p:nvGrpSpPr>
          <p:cNvPr id="28" name="Group 27">
            <a:extLst>
              <a:ext uri="{FF2B5EF4-FFF2-40B4-BE49-F238E27FC236}">
                <a16:creationId xmlns:a16="http://schemas.microsoft.com/office/drawing/2014/main" id="{AFBC29F4-CBA1-4B8A-B5B0-60833A6C4D09}"/>
              </a:ext>
            </a:extLst>
          </p:cNvPr>
          <p:cNvGrpSpPr/>
          <p:nvPr>
            <p:custDataLst>
              <p:tags r:id="rId1"/>
            </p:custDataLst>
          </p:nvPr>
        </p:nvGrpSpPr>
        <p:grpSpPr>
          <a:xfrm>
            <a:off x="5044002" y="1008637"/>
            <a:ext cx="1308512" cy="935527"/>
            <a:chOff x="6322241" y="1406624"/>
            <a:chExt cx="2088959" cy="1493514"/>
          </a:xfrm>
        </p:grpSpPr>
        <p:pic>
          <p:nvPicPr>
            <p:cNvPr id="29" name="Picture 2" descr="\\MAGNUM\Projects\Microsoft\Cloud Power FY12\Design\Icons\PNGs\Server_2.png">
              <a:extLst>
                <a:ext uri="{FF2B5EF4-FFF2-40B4-BE49-F238E27FC236}">
                  <a16:creationId xmlns:a16="http://schemas.microsoft.com/office/drawing/2014/main" id="{B4D504E3-BF64-4681-A8FB-B2A641A6D9BF}"/>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30" name="Picture 2" descr="\\MAGNUM\Projects\Microsoft\Cloud Power FY12\Design\Icons\PNGs\Server_2.png">
              <a:extLst>
                <a:ext uri="{FF2B5EF4-FFF2-40B4-BE49-F238E27FC236}">
                  <a16:creationId xmlns:a16="http://schemas.microsoft.com/office/drawing/2014/main" id="{FB719AE7-C2FE-4028-BE1A-C7E5A0FAC749}"/>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31" name="Picture 2" descr="\\MAGNUM\Projects\Microsoft\Cloud Power FY12\Design\Icons\PNGs\Server_2.png">
              <a:extLst>
                <a:ext uri="{FF2B5EF4-FFF2-40B4-BE49-F238E27FC236}">
                  <a16:creationId xmlns:a16="http://schemas.microsoft.com/office/drawing/2014/main" id="{8EF6F8BE-9A15-4285-812E-E06A1111C453}"/>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257FB266-528A-4271-8653-BDBFDE4028C5}"/>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spTree>
    <p:extLst>
      <p:ext uri="{BB962C8B-B14F-4D97-AF65-F5344CB8AC3E}">
        <p14:creationId xmlns:p14="http://schemas.microsoft.com/office/powerpoint/2010/main" val="7488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851635"/>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err="1">
                <a:solidFill>
                  <a:schemeClr val="bg1"/>
                </a:solidFill>
                <a:latin typeface="Segoe UI" panose="020B0502040204020203" pitchFamily="34" charset="0"/>
                <a:cs typeface="Segoe UI" panose="020B0502040204020203" pitchFamily="34" charset="0"/>
              </a:rPr>
              <a:t>Northpower</a:t>
            </a:r>
            <a:r>
              <a:rPr lang="en-US" sz="1199" kern="0" dirty="0">
                <a:solidFill>
                  <a:schemeClr val="bg1"/>
                </a:solidFill>
                <a:latin typeface="Segoe UI" panose="020B0502040204020203" pitchFamily="34" charset="0"/>
                <a:cs typeface="Segoe UI" panose="020B0502040204020203" pitchFamily="34" charset="0"/>
              </a:rPr>
              <a:t> is a New Zealand-based electrical contractor and power distribution company responsible for maintaining power supplies for 800,000 proprieties across the country. It wanted an out-of-band, sure-fire app for receiving and sending client service requests to its cloud-based dispatch solution. This kind of app would be especially useful during network communication outages, which could affect </a:t>
            </a:r>
            <a:r>
              <a:rPr lang="en-US" sz="1199" kern="0" dirty="0" err="1">
                <a:solidFill>
                  <a:schemeClr val="bg1"/>
                </a:solidFill>
                <a:latin typeface="Segoe UI" panose="020B0502040204020203" pitchFamily="34" charset="0"/>
                <a:cs typeface="Segoe UI" panose="020B0502040204020203" pitchFamily="34" charset="0"/>
              </a:rPr>
              <a:t>Northpower’s</a:t>
            </a:r>
            <a:r>
              <a:rPr lang="en-US" sz="1199" kern="0" dirty="0">
                <a:solidFill>
                  <a:schemeClr val="bg1"/>
                </a:solidFill>
                <a:latin typeface="Segoe UI" panose="020B0502040204020203" pitchFamily="34" charset="0"/>
                <a:cs typeface="Segoe UI" panose="020B0502040204020203" pitchFamily="34" charset="0"/>
              </a:rPr>
              <a:t> ability to address customer requests.</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Using Azure, </a:t>
            </a:r>
            <a:r>
              <a:rPr lang="en-US" sz="1199" kern="0" dirty="0" err="1">
                <a:solidFill>
                  <a:schemeClr val="bg1"/>
                </a:solidFill>
                <a:latin typeface="Segoe UI" panose="020B0502040204020203" pitchFamily="34" charset="0"/>
                <a:cs typeface="Segoe UI" panose="020B0502040204020203" pitchFamily="34" charset="0"/>
              </a:rPr>
              <a:t>Northpower</a:t>
            </a:r>
            <a:r>
              <a:rPr lang="en-US" sz="1199" kern="0" dirty="0">
                <a:solidFill>
                  <a:schemeClr val="bg1"/>
                </a:solidFill>
                <a:latin typeface="Segoe UI" panose="020B0502040204020203" pitchFamily="34" charset="0"/>
                <a:cs typeface="Segoe UI" panose="020B0502040204020203" pitchFamily="34" charset="0"/>
              </a:rPr>
              <a:t> created a B2B app in the cloud that connects client fault centers to </a:t>
            </a:r>
            <a:r>
              <a:rPr lang="en-US" sz="1199" kern="0" dirty="0" err="1">
                <a:solidFill>
                  <a:schemeClr val="bg1"/>
                </a:solidFill>
                <a:latin typeface="Segoe UI" panose="020B0502040204020203" pitchFamily="34" charset="0"/>
                <a:cs typeface="Segoe UI" panose="020B0502040204020203" pitchFamily="34" charset="0"/>
              </a:rPr>
              <a:t>Northpower</a:t>
            </a:r>
            <a:r>
              <a:rPr lang="en-US" sz="1199" kern="0" dirty="0">
                <a:solidFill>
                  <a:schemeClr val="bg1"/>
                </a:solidFill>
                <a:latin typeface="Segoe UI" panose="020B0502040204020203" pitchFamily="34" charset="0"/>
                <a:cs typeface="Segoe UI" panose="020B0502040204020203" pitchFamily="34" charset="0"/>
              </a:rPr>
              <a:t> Dispatch services. Thanks to App Service, it took just 400 hours to build the app, named Reactive, which helps keep engineers working even if a major storm affects server communications.</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err="1">
                <a:solidFill>
                  <a:schemeClr val="bg1"/>
                </a:solidFill>
                <a:latin typeface="Segoe UI Semilight" panose="020B0402040204020203" pitchFamily="34" charset="0"/>
                <a:cs typeface="Segoe UI Semilight" panose="020B0402040204020203" pitchFamily="34" charset="0"/>
              </a:rPr>
              <a:t>Northpower</a:t>
            </a:r>
            <a:endParaRPr lang="en-US" sz="3199" dirty="0">
              <a:solidFill>
                <a:schemeClr val="bg1"/>
              </a:solidFill>
              <a:latin typeface="Segoe UI Semilight" panose="020B0402040204020203" pitchFamily="34" charset="0"/>
              <a:cs typeface="Segoe UI Semilight" panose="020B0402040204020203" pitchFamily="34" charset="0"/>
            </a:endParaRPr>
          </a:p>
        </p:txBody>
      </p:sp>
      <p:grpSp>
        <p:nvGrpSpPr>
          <p:cNvPr id="27" name="Group 26">
            <a:extLst>
              <a:ext uri="{FF2B5EF4-FFF2-40B4-BE49-F238E27FC236}">
                <a16:creationId xmlns:a16="http://schemas.microsoft.com/office/drawing/2014/main" id="{2B4D63A9-AE2A-472C-A5BF-07131500C3E8}"/>
              </a:ext>
            </a:extLst>
          </p:cNvPr>
          <p:cNvGrpSpPr/>
          <p:nvPr/>
        </p:nvGrpSpPr>
        <p:grpSpPr>
          <a:xfrm>
            <a:off x="4987723" y="271322"/>
            <a:ext cx="6670700" cy="6434269"/>
            <a:chOff x="4865310" y="270865"/>
            <a:chExt cx="6671646" cy="6435182"/>
          </a:xfrm>
        </p:grpSpPr>
        <p:sp>
          <p:nvSpPr>
            <p:cNvPr id="12" name="Rectangle 11">
              <a:extLst>
                <a:ext uri="{FF2B5EF4-FFF2-40B4-BE49-F238E27FC236}">
                  <a16:creationId xmlns:a16="http://schemas.microsoft.com/office/drawing/2014/main" id="{F27F3837-88B0-4665-B282-707F16E1F86A}"/>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4CBAF7B-7DCA-42AC-B5E5-99AE0D68F90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14" name="Rectangle 13">
              <a:extLst>
                <a:ext uri="{FF2B5EF4-FFF2-40B4-BE49-F238E27FC236}">
                  <a16:creationId xmlns:a16="http://schemas.microsoft.com/office/drawing/2014/main" id="{F025C8F5-B0D7-4818-BE14-683000545716}"/>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LONG-TERM COST SAVINGS</a:t>
              </a:r>
            </a:p>
            <a:p>
              <a:pPr defTabSz="913522">
                <a:lnSpc>
                  <a:spcPct val="90000"/>
                </a:lnSpc>
                <a:defRPr/>
              </a:pPr>
              <a:r>
                <a:rPr lang="en-US" sz="1601" kern="0" dirty="0" err="1">
                  <a:solidFill>
                    <a:srgbClr val="797979"/>
                  </a:solidFill>
                  <a:latin typeface="Segoe UI Light" panose="020B0502040204020203" pitchFamily="34" charset="0"/>
                  <a:cs typeface="Segoe UI Light" panose="020B0502040204020203" pitchFamily="34" charset="0"/>
                </a:rPr>
                <a:t>Northpower</a:t>
              </a:r>
              <a:r>
                <a:rPr lang="en-US" sz="1601" kern="0" dirty="0">
                  <a:solidFill>
                    <a:srgbClr val="797979"/>
                  </a:solidFill>
                  <a:latin typeface="Segoe UI Light" panose="020B0502040204020203" pitchFamily="34" charset="0"/>
                  <a:cs typeface="Segoe UI Light" panose="020B0502040204020203" pitchFamily="34" charset="0"/>
                </a:rPr>
                <a:t> has </a:t>
              </a:r>
              <a:r>
                <a:rPr lang="en-US" sz="1601" b="1" kern="0" dirty="0">
                  <a:solidFill>
                    <a:srgbClr val="797979"/>
                  </a:solidFill>
                  <a:latin typeface="Segoe UI"/>
                </a:rPr>
                <a:t>reduced the time and money spent</a:t>
              </a:r>
              <a:r>
                <a:rPr lang="en-US" sz="1601" kern="0" dirty="0">
                  <a:solidFill>
                    <a:srgbClr val="797979"/>
                  </a:solidFill>
                  <a:latin typeface="Segoe UI Light" panose="020B0502040204020203" pitchFamily="34" charset="0"/>
                  <a:cs typeface="Segoe UI Light" panose="020B0502040204020203" pitchFamily="34" charset="0"/>
                </a:rPr>
                <a:t> on maintaining hardware and operating systems</a:t>
              </a:r>
            </a:p>
          </p:txBody>
        </p:sp>
        <p:sp>
          <p:nvSpPr>
            <p:cNvPr id="15" name="Rectangle 14">
              <a:extLst>
                <a:ext uri="{FF2B5EF4-FFF2-40B4-BE49-F238E27FC236}">
                  <a16:creationId xmlns:a16="http://schemas.microsoft.com/office/drawing/2014/main" id="{3D5ABAD0-B884-460D-A848-960BE4A3F9F8}"/>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GREATER RESILIENCY</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Azure is </a:t>
              </a:r>
              <a:r>
                <a:rPr lang="en-US" sz="1601" b="1" kern="0" dirty="0">
                  <a:solidFill>
                    <a:srgbClr val="797979"/>
                  </a:solidFill>
                  <a:latin typeface="Segoe UI"/>
                </a:rPr>
                <a:t>highly resilient</a:t>
              </a:r>
              <a:r>
                <a:rPr lang="en-US" sz="1601" kern="0" dirty="0">
                  <a:solidFill>
                    <a:srgbClr val="797979"/>
                  </a:solidFill>
                  <a:latin typeface="Segoe UI Light" panose="020B0502040204020203" pitchFamily="34" charset="0"/>
                  <a:cs typeface="Segoe UI Light" panose="020B0502040204020203" pitchFamily="34" charset="0"/>
                </a:rPr>
                <a:t>, meaning field service teams continue to receive customer requests even if the internal network is down</a:t>
              </a:r>
            </a:p>
          </p:txBody>
        </p:sp>
        <p:sp>
          <p:nvSpPr>
            <p:cNvPr id="16" name="Rectangle 15">
              <a:extLst>
                <a:ext uri="{FF2B5EF4-FFF2-40B4-BE49-F238E27FC236}">
                  <a16:creationId xmlns:a16="http://schemas.microsoft.com/office/drawing/2014/main" id="{CDD3D35E-C131-431C-8567-60214526B913}"/>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FASTER TIME-TO-DEPLOYMENT</a:t>
              </a:r>
            </a:p>
            <a:p>
              <a:pPr defTabSz="913522">
                <a:lnSpc>
                  <a:spcPct val="90000"/>
                </a:lnSpc>
                <a:defRPr/>
              </a:pPr>
              <a:r>
                <a:rPr lang="en-US" sz="1599" kern="0" dirty="0" err="1">
                  <a:solidFill>
                    <a:srgbClr val="797979"/>
                  </a:solidFill>
                  <a:latin typeface="Segoe UI Light" panose="020B0502040204020203" pitchFamily="34" charset="0"/>
                  <a:cs typeface="Segoe UI Light" panose="020B0502040204020203" pitchFamily="34" charset="0"/>
                </a:rPr>
                <a:t>Northpower</a:t>
              </a:r>
              <a:r>
                <a:rPr lang="en-US" sz="1599" kern="0" dirty="0">
                  <a:solidFill>
                    <a:srgbClr val="797979"/>
                  </a:solidFill>
                  <a:latin typeface="Segoe UI Light" panose="020B0502040204020203" pitchFamily="34" charset="0"/>
                  <a:cs typeface="Segoe UI Light" panose="020B0502040204020203" pitchFamily="34" charset="0"/>
                </a:rPr>
                <a:t>, along with consulting firm </a:t>
              </a:r>
              <a:r>
                <a:rPr lang="en-US" sz="1599" kern="0" dirty="0" err="1">
                  <a:solidFill>
                    <a:srgbClr val="797979"/>
                  </a:solidFill>
                  <a:latin typeface="Segoe UI Light" panose="020B0502040204020203" pitchFamily="34" charset="0"/>
                  <a:cs typeface="Segoe UI Light" panose="020B0502040204020203" pitchFamily="34" charset="0"/>
                </a:rPr>
                <a:t>Adaptiv</a:t>
              </a:r>
              <a:r>
                <a:rPr lang="en-US" sz="1599" kern="0" dirty="0">
                  <a:solidFill>
                    <a:srgbClr val="797979"/>
                  </a:solidFill>
                  <a:latin typeface="Segoe UI Light" panose="020B0502040204020203" pitchFamily="34" charset="0"/>
                  <a:cs typeface="Segoe UI Light" panose="020B0502040204020203" pitchFamily="34" charset="0"/>
                </a:rPr>
                <a:t> Integration, developed, tested, and delivered the Reactive app in just </a:t>
              </a:r>
              <a:r>
                <a:rPr lang="en-US" sz="1599" b="1" kern="0" dirty="0">
                  <a:solidFill>
                    <a:srgbClr val="797979"/>
                  </a:solidFill>
                  <a:latin typeface="Segoe UI"/>
                </a:rPr>
                <a:t>400 hours</a:t>
              </a:r>
            </a:p>
          </p:txBody>
        </p:sp>
        <p:sp>
          <p:nvSpPr>
            <p:cNvPr id="18" name="Rectangle 17">
              <a:extLst>
                <a:ext uri="{FF2B5EF4-FFF2-40B4-BE49-F238E27FC236}">
                  <a16:creationId xmlns:a16="http://schemas.microsoft.com/office/drawing/2014/main" id="{FF600A5D-860D-4B14-8097-A59F759D4C13}"/>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Electrical contractor builds cloud-based app to work around network outages</a:t>
              </a:r>
            </a:p>
          </p:txBody>
        </p:sp>
        <p:sp>
          <p:nvSpPr>
            <p:cNvPr id="11" name="Rectangle 10">
              <a:extLst>
                <a:ext uri="{FF2B5EF4-FFF2-40B4-BE49-F238E27FC236}">
                  <a16:creationId xmlns:a16="http://schemas.microsoft.com/office/drawing/2014/main" id="{622C70A7-389B-4C06-92EA-2796CCA07881}"/>
                </a:ext>
              </a:extLst>
            </p:cNvPr>
            <p:cNvSpPr/>
            <p:nvPr/>
          </p:nvSpPr>
          <p:spPr>
            <a:xfrm>
              <a:off x="4865310" y="5621494"/>
              <a:ext cx="6671646" cy="1084553"/>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“With Azure, we reduce dependence on internal infrastructure and can guarantee a 24/7 service. If there’s a physical failure of our own internal network… our field-service teams can still receive customer service requests.”</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Michael Billing, Senior Developer, </a:t>
              </a:r>
              <a:r>
                <a:rPr lang="en-US" sz="1399" kern="0" dirty="0" err="1">
                  <a:solidFill>
                    <a:srgbClr val="797979"/>
                  </a:solidFill>
                  <a:latin typeface="Segoe UI Light" panose="020B0502040204020203" pitchFamily="34" charset="0"/>
                  <a:cs typeface="Segoe UI Light" panose="020B0502040204020203" pitchFamily="34" charset="0"/>
                </a:rPr>
                <a:t>Northpower</a:t>
              </a:r>
              <a:endParaRPr lang="en-US" sz="1399" kern="0" dirty="0">
                <a:solidFill>
                  <a:srgbClr val="797979"/>
                </a:solidFill>
                <a:latin typeface="Segoe UI Light" panose="020B0502040204020203" pitchFamily="34" charset="0"/>
                <a:cs typeface="Segoe UI Light" panose="020B0502040204020203" pitchFamily="34" charset="0"/>
              </a:endParaRPr>
            </a:p>
          </p:txBody>
        </p:sp>
      </p:grpSp>
      <p:grpSp>
        <p:nvGrpSpPr>
          <p:cNvPr id="28" name="Group 27">
            <a:extLst>
              <a:ext uri="{FF2B5EF4-FFF2-40B4-BE49-F238E27FC236}">
                <a16:creationId xmlns:a16="http://schemas.microsoft.com/office/drawing/2014/main" id="{AFBC29F4-CBA1-4B8A-B5B0-60833A6C4D09}"/>
              </a:ext>
            </a:extLst>
          </p:cNvPr>
          <p:cNvGrpSpPr/>
          <p:nvPr>
            <p:custDataLst>
              <p:tags r:id="rId1"/>
            </p:custDataLst>
          </p:nvPr>
        </p:nvGrpSpPr>
        <p:grpSpPr>
          <a:xfrm>
            <a:off x="5044002" y="1008637"/>
            <a:ext cx="1308512" cy="935527"/>
            <a:chOff x="6322241" y="1406624"/>
            <a:chExt cx="2088959" cy="1493514"/>
          </a:xfrm>
        </p:grpSpPr>
        <p:pic>
          <p:nvPicPr>
            <p:cNvPr id="29" name="Picture 2" descr="\\MAGNUM\Projects\Microsoft\Cloud Power FY12\Design\Icons\PNGs\Server_2.png">
              <a:extLst>
                <a:ext uri="{FF2B5EF4-FFF2-40B4-BE49-F238E27FC236}">
                  <a16:creationId xmlns:a16="http://schemas.microsoft.com/office/drawing/2014/main" id="{B4D504E3-BF64-4681-A8FB-B2A641A6D9BF}"/>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30" name="Picture 2" descr="\\MAGNUM\Projects\Microsoft\Cloud Power FY12\Design\Icons\PNGs\Server_2.png">
              <a:extLst>
                <a:ext uri="{FF2B5EF4-FFF2-40B4-BE49-F238E27FC236}">
                  <a16:creationId xmlns:a16="http://schemas.microsoft.com/office/drawing/2014/main" id="{FB719AE7-C2FE-4028-BE1A-C7E5A0FAC749}"/>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31" name="Picture 2" descr="\\MAGNUM\Projects\Microsoft\Cloud Power FY12\Design\Icons\PNGs\Server_2.png">
              <a:extLst>
                <a:ext uri="{FF2B5EF4-FFF2-40B4-BE49-F238E27FC236}">
                  <a16:creationId xmlns:a16="http://schemas.microsoft.com/office/drawing/2014/main" id="{8EF6F8BE-9A15-4285-812E-E06A1111C453}"/>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257FB266-528A-4271-8653-BDBFDE4028C5}"/>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pic>
        <p:nvPicPr>
          <p:cNvPr id="21" name="Picture 2" descr="Image result for Northpower logo">
            <a:extLst>
              <a:ext uri="{FF2B5EF4-FFF2-40B4-BE49-F238E27FC236}">
                <a16:creationId xmlns:a16="http://schemas.microsoft.com/office/drawing/2014/main" id="{C76F2E51-72B6-47C3-9152-FA9A5143D92C}"/>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747406" y="694969"/>
            <a:ext cx="2542203" cy="482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301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697820"/>
            <a:ext cx="3612135" cy="3281845"/>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Nine Entertainment Company (NEC) is one of Australia's leading media groups. To align with the times, NEC’s news outlet, 9NEWS, wanted a mobile app that would deliver the latest location-specific news to its subscribers. The app needed to process 100,000s of concurrent requests and deliver up-to-date push notifications based on subscribers’ chosen topics without overwhelming NEC’s servers.</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NEC relied on Azure App Service, and specifically its Mobile Apps solution, to develop the 9NEWS Alerts app. The app scans 9NEWS’s website every 60 seconds for the latest updates. It then uses Mobile Apps’ auto scaling feature to send personalized notifications with minimum lag. </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schemeClr val="bg1"/>
                </a:solidFill>
                <a:latin typeface="Segoe UI Semilight" panose="020B0402040204020203" pitchFamily="34" charset="0"/>
                <a:cs typeface="Segoe UI Semilight" panose="020B0402040204020203" pitchFamily="34" charset="0"/>
              </a:rPr>
              <a:t>Nine Entertainment Company</a:t>
            </a:r>
          </a:p>
        </p:txBody>
      </p:sp>
      <p:grpSp>
        <p:nvGrpSpPr>
          <p:cNvPr id="27" name="Group 26">
            <a:extLst>
              <a:ext uri="{FF2B5EF4-FFF2-40B4-BE49-F238E27FC236}">
                <a16:creationId xmlns:a16="http://schemas.microsoft.com/office/drawing/2014/main" id="{2B4D63A9-AE2A-472C-A5BF-07131500C3E8}"/>
              </a:ext>
            </a:extLst>
          </p:cNvPr>
          <p:cNvGrpSpPr/>
          <p:nvPr/>
        </p:nvGrpSpPr>
        <p:grpSpPr>
          <a:xfrm>
            <a:off x="4987723" y="271323"/>
            <a:ext cx="6787276" cy="6434268"/>
            <a:chOff x="4865310" y="270865"/>
            <a:chExt cx="6788238" cy="6435181"/>
          </a:xfrm>
        </p:grpSpPr>
        <p:sp>
          <p:nvSpPr>
            <p:cNvPr id="12" name="Rectangle 11">
              <a:extLst>
                <a:ext uri="{FF2B5EF4-FFF2-40B4-BE49-F238E27FC236}">
                  <a16:creationId xmlns:a16="http://schemas.microsoft.com/office/drawing/2014/main" id="{F27F3837-88B0-4665-B282-707F16E1F86A}"/>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4CBAF7B-7DCA-42AC-B5E5-99AE0D68F90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14" name="Rectangle 13">
              <a:extLst>
                <a:ext uri="{FF2B5EF4-FFF2-40B4-BE49-F238E27FC236}">
                  <a16:creationId xmlns:a16="http://schemas.microsoft.com/office/drawing/2014/main" id="{F025C8F5-B0D7-4818-BE14-683000545716}"/>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TIME AND COST SAVINGS</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Powerful, familiar tools from App Service helped NEC </a:t>
              </a:r>
              <a:r>
                <a:rPr lang="en-US" sz="1601" b="1" kern="0" dirty="0">
                  <a:solidFill>
                    <a:srgbClr val="797979"/>
                  </a:solidFill>
                  <a:latin typeface="Segoe UI"/>
                </a:rPr>
                <a:t>compress development cycles, cut time-to-market, and boost cost savings</a:t>
              </a:r>
            </a:p>
          </p:txBody>
        </p:sp>
        <p:sp>
          <p:nvSpPr>
            <p:cNvPr id="15" name="Rectangle 14">
              <a:extLst>
                <a:ext uri="{FF2B5EF4-FFF2-40B4-BE49-F238E27FC236}">
                  <a16:creationId xmlns:a16="http://schemas.microsoft.com/office/drawing/2014/main" id="{3D5ABAD0-B884-460D-A848-960BE4A3F9F8}"/>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INTUITIVE INTEGRATION</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Integration among Mobile Apps, Xamarin, and NEC’s native code helped </a:t>
              </a:r>
              <a:r>
                <a:rPr lang="en-US" sz="1601" b="1" kern="0" dirty="0">
                  <a:solidFill>
                    <a:srgbClr val="797979"/>
                  </a:solidFill>
                  <a:latin typeface="Segoe UI"/>
                </a:rPr>
                <a:t>simplify the development process</a:t>
              </a:r>
            </a:p>
          </p:txBody>
        </p:sp>
        <p:sp>
          <p:nvSpPr>
            <p:cNvPr id="16" name="Rectangle 15">
              <a:extLst>
                <a:ext uri="{FF2B5EF4-FFF2-40B4-BE49-F238E27FC236}">
                  <a16:creationId xmlns:a16="http://schemas.microsoft.com/office/drawing/2014/main" id="{CDD3D35E-C131-431C-8567-60214526B913}"/>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en-US" sz="1399" kern="0" spc="100" dirty="0">
                  <a:solidFill>
                    <a:srgbClr val="0078D7"/>
                  </a:solidFill>
                  <a:latin typeface="Segoe UI Semibold" panose="020B0702040204020203" pitchFamily="34" charset="0"/>
                  <a:cs typeface="Segoe UI Semibold" panose="020B0702040204020203" pitchFamily="34" charset="0"/>
                </a:rPr>
                <a:t>MINIMUM LATENCY WITH AUTO SCALING</a:t>
              </a:r>
              <a:endParaRPr lang="fr-FR" sz="1399" kern="0" spc="100" dirty="0">
                <a:solidFill>
                  <a:srgbClr val="0078D7"/>
                </a:solidFill>
                <a:latin typeface="Segoe UI Semibold" panose="020B0702040204020203" pitchFamily="34" charset="0"/>
                <a:cs typeface="Segoe UI Semibold" panose="020B0702040204020203" pitchFamily="34" charset="0"/>
              </a:endParaRP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The news app uses Mobile App’s auto scaling feature to deliver </a:t>
              </a:r>
              <a:r>
                <a:rPr lang="en-US" sz="1601" b="1" kern="0" dirty="0">
                  <a:solidFill>
                    <a:srgbClr val="797979"/>
                  </a:solidFill>
                  <a:latin typeface="Segoe UI"/>
                </a:rPr>
                <a:t>30,000 to 200,000</a:t>
              </a:r>
              <a:r>
                <a:rPr lang="en-US" sz="1601" kern="0" dirty="0">
                  <a:solidFill>
                    <a:srgbClr val="797979"/>
                  </a:solidFill>
                  <a:latin typeface="Segoe UI Light" panose="020B0502040204020203" pitchFamily="34" charset="0"/>
                  <a:cs typeface="Segoe UI Light" panose="020B0502040204020203" pitchFamily="34" charset="0"/>
                </a:rPr>
                <a:t> geo-specific notifications each hour without lag</a:t>
              </a:r>
            </a:p>
          </p:txBody>
        </p:sp>
        <p:sp>
          <p:nvSpPr>
            <p:cNvPr id="18" name="Rectangle 17">
              <a:extLst>
                <a:ext uri="{FF2B5EF4-FFF2-40B4-BE49-F238E27FC236}">
                  <a16:creationId xmlns:a16="http://schemas.microsoft.com/office/drawing/2014/main" id="{FF600A5D-860D-4B14-8097-A59F759D4C13}"/>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Media group delivers geo-specific news notifications to subscribers nationwide</a:t>
              </a:r>
            </a:p>
          </p:txBody>
        </p:sp>
        <p:sp>
          <p:nvSpPr>
            <p:cNvPr id="11" name="Rectangle 10">
              <a:extLst>
                <a:ext uri="{FF2B5EF4-FFF2-40B4-BE49-F238E27FC236}">
                  <a16:creationId xmlns:a16="http://schemas.microsoft.com/office/drawing/2014/main" id="{622C70A7-389B-4C06-92EA-2796CCA07881}"/>
                </a:ext>
              </a:extLst>
            </p:cNvPr>
            <p:cNvSpPr/>
            <p:nvPr/>
          </p:nvSpPr>
          <p:spPr>
            <a:xfrm>
              <a:off x="4865310" y="5621493"/>
              <a:ext cx="6788238" cy="1084553"/>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“…[the deciding factor was the] Mobile Apps toolset, such as push notifications and its many other powerful but easy-to-use features, like auto scaling. As far as tools go, they are extremely low friction.”</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Wayne </a:t>
              </a:r>
              <a:r>
                <a:rPr lang="en-US" sz="1399" kern="0" dirty="0" err="1">
                  <a:solidFill>
                    <a:srgbClr val="797979"/>
                  </a:solidFill>
                  <a:latin typeface="Segoe UI Light" panose="020B0502040204020203" pitchFamily="34" charset="0"/>
                  <a:cs typeface="Segoe UI Light" panose="020B0502040204020203" pitchFamily="34" charset="0"/>
                </a:rPr>
                <a:t>Schwebel</a:t>
              </a:r>
              <a:r>
                <a:rPr lang="en-US" sz="1399" kern="0" dirty="0">
                  <a:solidFill>
                    <a:srgbClr val="797979"/>
                  </a:solidFill>
                  <a:latin typeface="Segoe UI Light" panose="020B0502040204020203" pitchFamily="34" charset="0"/>
                  <a:cs typeface="Segoe UI Light" panose="020B0502040204020203" pitchFamily="34" charset="0"/>
                </a:rPr>
                <a:t>, Software Architect/Team Lead, Nine Entertainment Company (NEC)</a:t>
              </a:r>
            </a:p>
          </p:txBody>
        </p:sp>
      </p:grpSp>
      <p:grpSp>
        <p:nvGrpSpPr>
          <p:cNvPr id="28" name="Group 27">
            <a:extLst>
              <a:ext uri="{FF2B5EF4-FFF2-40B4-BE49-F238E27FC236}">
                <a16:creationId xmlns:a16="http://schemas.microsoft.com/office/drawing/2014/main" id="{AFBC29F4-CBA1-4B8A-B5B0-60833A6C4D09}"/>
              </a:ext>
            </a:extLst>
          </p:cNvPr>
          <p:cNvGrpSpPr/>
          <p:nvPr>
            <p:custDataLst>
              <p:tags r:id="rId1"/>
            </p:custDataLst>
          </p:nvPr>
        </p:nvGrpSpPr>
        <p:grpSpPr>
          <a:xfrm>
            <a:off x="5044002" y="1008637"/>
            <a:ext cx="1308512" cy="935527"/>
            <a:chOff x="6322241" y="1406624"/>
            <a:chExt cx="2088959" cy="1493514"/>
          </a:xfrm>
        </p:grpSpPr>
        <p:pic>
          <p:nvPicPr>
            <p:cNvPr id="29" name="Picture 2" descr="\\MAGNUM\Projects\Microsoft\Cloud Power FY12\Design\Icons\PNGs\Server_2.png">
              <a:extLst>
                <a:ext uri="{FF2B5EF4-FFF2-40B4-BE49-F238E27FC236}">
                  <a16:creationId xmlns:a16="http://schemas.microsoft.com/office/drawing/2014/main" id="{B4D504E3-BF64-4681-A8FB-B2A641A6D9BF}"/>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30" name="Picture 2" descr="\\MAGNUM\Projects\Microsoft\Cloud Power FY12\Design\Icons\PNGs\Server_2.png">
              <a:extLst>
                <a:ext uri="{FF2B5EF4-FFF2-40B4-BE49-F238E27FC236}">
                  <a16:creationId xmlns:a16="http://schemas.microsoft.com/office/drawing/2014/main" id="{FB719AE7-C2FE-4028-BE1A-C7E5A0FAC749}"/>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31" name="Picture 2" descr="\\MAGNUM\Projects\Microsoft\Cloud Power FY12\Design\Icons\PNGs\Server_2.png">
              <a:extLst>
                <a:ext uri="{FF2B5EF4-FFF2-40B4-BE49-F238E27FC236}">
                  <a16:creationId xmlns:a16="http://schemas.microsoft.com/office/drawing/2014/main" id="{8EF6F8BE-9A15-4285-812E-E06A1111C453}"/>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257FB266-528A-4271-8653-BDBFDE4028C5}"/>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pic>
        <p:nvPicPr>
          <p:cNvPr id="19" name="Picture 2" descr="http://www.mitchamcouncil.sa.gov.au/webdata/resources/files/9_Logo_Colour_RGB.jpg">
            <a:extLst>
              <a:ext uri="{FF2B5EF4-FFF2-40B4-BE49-F238E27FC236}">
                <a16:creationId xmlns:a16="http://schemas.microsoft.com/office/drawing/2014/main" id="{0F0F5424-65D2-4BE6-B561-6C504D0554B2}"/>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1384042" y="531447"/>
            <a:ext cx="1268930" cy="63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85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851635"/>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The Canadian Broadcasting Corporation, branded as CBC/Radio-Canada, is Canada’s oldest broadcasting network. As a trusted news source, CBC/Radio-Canada wanted to a build an app that Canadians could access on mobile and desktop devices to get real-time results on the night of the 2015 federal election. The app needed to support millions of concurrent users without lag in both English and French. </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CBC/Radio-Canada selected Azure, and specifically App Service, to develop and host its app. App Service enabled the broadcaster to scale its infrastructure across three different geographic regions and serve more than 3.6 billion requests during a six-hour period. The app was so successful that users took to social media to praise its performance.</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schemeClr val="bg1"/>
                </a:solidFill>
                <a:latin typeface="Segoe UI Semilight" panose="020B0402040204020203" pitchFamily="34" charset="0"/>
                <a:cs typeface="Segoe UI Semilight" panose="020B0402040204020203" pitchFamily="34" charset="0"/>
              </a:rPr>
              <a:t>CBC/Radio-Canada</a:t>
            </a:r>
          </a:p>
        </p:txBody>
      </p:sp>
      <p:grpSp>
        <p:nvGrpSpPr>
          <p:cNvPr id="27" name="Group 26">
            <a:extLst>
              <a:ext uri="{FF2B5EF4-FFF2-40B4-BE49-F238E27FC236}">
                <a16:creationId xmlns:a16="http://schemas.microsoft.com/office/drawing/2014/main" id="{2B4D63A9-AE2A-472C-A5BF-07131500C3E8}"/>
              </a:ext>
            </a:extLst>
          </p:cNvPr>
          <p:cNvGrpSpPr/>
          <p:nvPr/>
        </p:nvGrpSpPr>
        <p:grpSpPr>
          <a:xfrm>
            <a:off x="4987723" y="271323"/>
            <a:ext cx="6495416" cy="5191213"/>
            <a:chOff x="4865310" y="270865"/>
            <a:chExt cx="6496337" cy="5191950"/>
          </a:xfrm>
        </p:grpSpPr>
        <p:sp>
          <p:nvSpPr>
            <p:cNvPr id="12" name="Rectangle 11">
              <a:extLst>
                <a:ext uri="{FF2B5EF4-FFF2-40B4-BE49-F238E27FC236}">
                  <a16:creationId xmlns:a16="http://schemas.microsoft.com/office/drawing/2014/main" id="{F27F3837-88B0-4665-B282-707F16E1F86A}"/>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13" name="Rectangle 12">
              <a:extLst>
                <a:ext uri="{FF2B5EF4-FFF2-40B4-BE49-F238E27FC236}">
                  <a16:creationId xmlns:a16="http://schemas.microsoft.com/office/drawing/2014/main" id="{34CBAF7B-7DCA-42AC-B5E5-99AE0D68F90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14" name="Rectangle 13">
              <a:extLst>
                <a:ext uri="{FF2B5EF4-FFF2-40B4-BE49-F238E27FC236}">
                  <a16:creationId xmlns:a16="http://schemas.microsoft.com/office/drawing/2014/main" id="{F025C8F5-B0D7-4818-BE14-683000545716}"/>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BOOSTED REPUTATION</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Social media posts praising the app helped </a:t>
              </a:r>
              <a:r>
                <a:rPr lang="en-US" sz="1601" b="1" kern="0" dirty="0">
                  <a:solidFill>
                    <a:srgbClr val="797979"/>
                  </a:solidFill>
                  <a:latin typeface="Segoe UI"/>
                </a:rPr>
                <a:t>solidify the broadcaster’s reputation</a:t>
              </a:r>
              <a:r>
                <a:rPr lang="en-US" sz="1601" kern="0" dirty="0">
                  <a:solidFill>
                    <a:srgbClr val="797979"/>
                  </a:solidFill>
                  <a:latin typeface="Segoe UI Light" panose="020B0502040204020203" pitchFamily="34" charset="0"/>
                  <a:cs typeface="Segoe UI Light" panose="020B0502040204020203" pitchFamily="34" charset="0"/>
                </a:rPr>
                <a:t> as a cutting-edge, reliable news source</a:t>
              </a:r>
            </a:p>
          </p:txBody>
        </p:sp>
        <p:sp>
          <p:nvSpPr>
            <p:cNvPr id="15" name="Rectangle 14">
              <a:extLst>
                <a:ext uri="{FF2B5EF4-FFF2-40B4-BE49-F238E27FC236}">
                  <a16:creationId xmlns:a16="http://schemas.microsoft.com/office/drawing/2014/main" id="{3D5ABAD0-B884-460D-A848-960BE4A3F9F8}"/>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en-US" sz="1399" kern="0" spc="100" dirty="0">
                  <a:solidFill>
                    <a:srgbClr val="0078D7"/>
                  </a:solidFill>
                  <a:latin typeface="Segoe UI Semibold" panose="020B0702040204020203" pitchFamily="34" charset="0"/>
                  <a:cs typeface="Segoe UI Semibold" panose="020B0702040204020203" pitchFamily="34" charset="0"/>
                </a:rPr>
                <a:t>TRUSTED RELIABILITY DESPITE HIGH VOLUMES</a:t>
              </a:r>
              <a:endParaRPr lang="fr-FR" sz="1399" kern="0" spc="100" dirty="0">
                <a:solidFill>
                  <a:srgbClr val="0078D7"/>
                </a:solidFill>
                <a:latin typeface="Segoe UI Semibold" panose="020B0702040204020203" pitchFamily="34" charset="0"/>
                <a:cs typeface="Segoe UI Semibold" panose="020B0702040204020203" pitchFamily="34" charset="0"/>
              </a:endParaRP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By the end of the night, the election app had handled </a:t>
              </a:r>
              <a:r>
                <a:rPr lang="en-US" sz="1601" b="1" kern="0" dirty="0">
                  <a:solidFill>
                    <a:srgbClr val="797979"/>
                  </a:solidFill>
                  <a:latin typeface="Segoe UI"/>
                </a:rPr>
                <a:t>3.6 billion requests</a:t>
              </a:r>
              <a:r>
                <a:rPr lang="en-US" sz="1601" kern="0" dirty="0">
                  <a:solidFill>
                    <a:srgbClr val="797979"/>
                  </a:solidFill>
                  <a:latin typeface="Segoe UI Light" panose="020B0502040204020203" pitchFamily="34" charset="0"/>
                  <a:cs typeface="Segoe UI Light" panose="020B0502040204020203" pitchFamily="34" charset="0"/>
                </a:rPr>
                <a:t> with peaks of </a:t>
              </a:r>
              <a:r>
                <a:rPr lang="en-US" sz="1601" b="1" kern="0" dirty="0">
                  <a:solidFill>
                    <a:srgbClr val="797979"/>
                  </a:solidFill>
                  <a:latin typeface="Segoe UI"/>
                </a:rPr>
                <a:t>more than 800,000 requests per second</a:t>
              </a:r>
            </a:p>
          </p:txBody>
        </p:sp>
        <p:sp>
          <p:nvSpPr>
            <p:cNvPr id="16" name="Rectangle 15">
              <a:extLst>
                <a:ext uri="{FF2B5EF4-FFF2-40B4-BE49-F238E27FC236}">
                  <a16:creationId xmlns:a16="http://schemas.microsoft.com/office/drawing/2014/main" id="{CDD3D35E-C131-431C-8567-60214526B913}"/>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SIGNIFICANT SCALABILITY</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App Service enabled CBC/Radio-Canada to scale its app to </a:t>
              </a:r>
              <a:r>
                <a:rPr lang="en-US" sz="1601" b="1" kern="0" dirty="0">
                  <a:solidFill>
                    <a:srgbClr val="797979"/>
                  </a:solidFill>
                  <a:latin typeface="Segoe UI"/>
                </a:rPr>
                <a:t>three different regions</a:t>
              </a:r>
              <a:r>
                <a:rPr lang="en-US" sz="1601" kern="0" dirty="0">
                  <a:solidFill>
                    <a:srgbClr val="797979"/>
                  </a:solidFill>
                  <a:latin typeface="Segoe UI Light" panose="020B0502040204020203" pitchFamily="34" charset="0"/>
                  <a:cs typeface="Segoe UI Light" panose="020B0502040204020203" pitchFamily="34" charset="0"/>
                </a:rPr>
                <a:t> and utilize close to </a:t>
              </a:r>
              <a:r>
                <a:rPr lang="en-US" sz="1601" b="1" kern="0" dirty="0">
                  <a:solidFill>
                    <a:srgbClr val="797979"/>
                  </a:solidFill>
                  <a:latin typeface="Segoe UI"/>
                </a:rPr>
                <a:t>1,300 compute cores</a:t>
              </a:r>
            </a:p>
          </p:txBody>
        </p:sp>
        <p:sp>
          <p:nvSpPr>
            <p:cNvPr id="18" name="Rectangle 17">
              <a:extLst>
                <a:ext uri="{FF2B5EF4-FFF2-40B4-BE49-F238E27FC236}">
                  <a16:creationId xmlns:a16="http://schemas.microsoft.com/office/drawing/2014/main" id="{FF600A5D-860D-4B14-8097-A59F759D4C13}"/>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Canadian broadcaster launches real-time election app to resounding praise</a:t>
              </a:r>
            </a:p>
          </p:txBody>
        </p:sp>
      </p:grpSp>
      <p:grpSp>
        <p:nvGrpSpPr>
          <p:cNvPr id="28" name="Group 27">
            <a:extLst>
              <a:ext uri="{FF2B5EF4-FFF2-40B4-BE49-F238E27FC236}">
                <a16:creationId xmlns:a16="http://schemas.microsoft.com/office/drawing/2014/main" id="{AFBC29F4-CBA1-4B8A-B5B0-60833A6C4D09}"/>
              </a:ext>
            </a:extLst>
          </p:cNvPr>
          <p:cNvGrpSpPr/>
          <p:nvPr>
            <p:custDataLst>
              <p:tags r:id="rId1"/>
            </p:custDataLst>
          </p:nvPr>
        </p:nvGrpSpPr>
        <p:grpSpPr>
          <a:xfrm>
            <a:off x="5044002" y="1008637"/>
            <a:ext cx="1308512" cy="935527"/>
            <a:chOff x="6322241" y="1406624"/>
            <a:chExt cx="2088959" cy="1493514"/>
          </a:xfrm>
        </p:grpSpPr>
        <p:pic>
          <p:nvPicPr>
            <p:cNvPr id="29" name="Picture 2" descr="\\MAGNUM\Projects\Microsoft\Cloud Power FY12\Design\Icons\PNGs\Server_2.png">
              <a:extLst>
                <a:ext uri="{FF2B5EF4-FFF2-40B4-BE49-F238E27FC236}">
                  <a16:creationId xmlns:a16="http://schemas.microsoft.com/office/drawing/2014/main" id="{B4D504E3-BF64-4681-A8FB-B2A641A6D9BF}"/>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30" name="Picture 2" descr="\\MAGNUM\Projects\Microsoft\Cloud Power FY12\Design\Icons\PNGs\Server_2.png">
              <a:extLst>
                <a:ext uri="{FF2B5EF4-FFF2-40B4-BE49-F238E27FC236}">
                  <a16:creationId xmlns:a16="http://schemas.microsoft.com/office/drawing/2014/main" id="{FB719AE7-C2FE-4028-BE1A-C7E5A0FAC749}"/>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31" name="Picture 2" descr="\\MAGNUM\Projects\Microsoft\Cloud Power FY12\Design\Icons\PNGs\Server_2.png">
              <a:extLst>
                <a:ext uri="{FF2B5EF4-FFF2-40B4-BE49-F238E27FC236}">
                  <a16:creationId xmlns:a16="http://schemas.microsoft.com/office/drawing/2014/main" id="{8EF6F8BE-9A15-4285-812E-E06A1111C453}"/>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32" name="Picture 2" descr="\\MAGNUM\Projects\Microsoft\Cloud Power FY12\Design\Icons\PNGs\Server_2.png">
              <a:extLst>
                <a:ext uri="{FF2B5EF4-FFF2-40B4-BE49-F238E27FC236}">
                  <a16:creationId xmlns:a16="http://schemas.microsoft.com/office/drawing/2014/main" id="{257FB266-528A-4271-8653-BDBFDE4028C5}"/>
                </a:ext>
              </a:extLst>
            </p:cNvPr>
            <p:cNvPicPr>
              <a:picLocks noChangeAspect="1" noChangeArrowheads="1"/>
            </p:cNvPicPr>
            <p:nvPr/>
          </p:nvPicPr>
          <p:blipFill>
            <a:blip r:embed="rId4"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pic>
        <p:nvPicPr>
          <p:cNvPr id="19" name="Picture 2" descr="Image result for cbc radio canada logo">
            <a:extLst>
              <a:ext uri="{FF2B5EF4-FFF2-40B4-BE49-F238E27FC236}">
                <a16:creationId xmlns:a16="http://schemas.microsoft.com/office/drawing/2014/main" id="{12B01FB6-A446-4328-8690-B49156F900D5}"/>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353170" y="591330"/>
            <a:ext cx="3330676" cy="609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5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682258"/>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If P&amp;C Insurance is a leading insurance company in the Nordic and Baltic regions, with 3.6 millions customers in eight countries across Europe. With online sales increasing 20% annually, If P&amp;C Insurance needed to rethink its web-based portals—especially those in three Baltic countries, where each portal ran on separate platforms. This made those portals difficult to manage and impacted the time-to-market for new products.</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If P&amp;C Insurance chose Azure over Amazon Web Services to consolidate its Baltic portals, which are now hosted on App Service. Azure’s suite of solutions has helped the insurance company reduce the time spent managing infrastructure, connect to new data sources more easily, and release innovative products faster.</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schemeClr val="bg1"/>
                </a:solidFill>
                <a:latin typeface="Segoe UI Semilight" panose="020B0402040204020203" pitchFamily="34" charset="0"/>
                <a:cs typeface="Segoe UI Semilight" panose="020B0402040204020203" pitchFamily="34" charset="0"/>
              </a:rPr>
              <a:t>If P&amp;C Insurance</a:t>
            </a:r>
          </a:p>
        </p:txBody>
      </p:sp>
      <p:pic>
        <p:nvPicPr>
          <p:cNvPr id="20" name="Picture 2" descr="Story logo">
            <a:extLst>
              <a:ext uri="{FF2B5EF4-FFF2-40B4-BE49-F238E27FC236}">
                <a16:creationId xmlns:a16="http://schemas.microsoft.com/office/drawing/2014/main" id="{9876D772-F32B-4C47-A686-A079EE2E6F7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503297" y="292735"/>
            <a:ext cx="1030423" cy="1015500"/>
          </a:xfrm>
          <a:prstGeom prst="ellipse">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4B810773-98D0-4016-93BD-DEB580F787E8}"/>
              </a:ext>
            </a:extLst>
          </p:cNvPr>
          <p:cNvGrpSpPr/>
          <p:nvPr/>
        </p:nvGrpSpPr>
        <p:grpSpPr>
          <a:xfrm>
            <a:off x="4987723" y="271322"/>
            <a:ext cx="6495416" cy="6455855"/>
            <a:chOff x="4865310" y="270865"/>
            <a:chExt cx="6496337" cy="6456770"/>
          </a:xfrm>
        </p:grpSpPr>
        <p:sp>
          <p:nvSpPr>
            <p:cNvPr id="41" name="Rectangle 40">
              <a:extLst>
                <a:ext uri="{FF2B5EF4-FFF2-40B4-BE49-F238E27FC236}">
                  <a16:creationId xmlns:a16="http://schemas.microsoft.com/office/drawing/2014/main" id="{CB94A5C1-4EDC-4EE0-99F7-A900D7E91C4B}"/>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42" name="Rectangle 41">
              <a:extLst>
                <a:ext uri="{FF2B5EF4-FFF2-40B4-BE49-F238E27FC236}">
                  <a16:creationId xmlns:a16="http://schemas.microsoft.com/office/drawing/2014/main" id="{EAE2D37B-6FAF-47D0-8746-313A1D02B125}"/>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43" name="Rectangle 42">
              <a:extLst>
                <a:ext uri="{FF2B5EF4-FFF2-40B4-BE49-F238E27FC236}">
                  <a16:creationId xmlns:a16="http://schemas.microsoft.com/office/drawing/2014/main" id="{5E44534F-58C7-4C2F-9658-1DFFADC7DD00}"/>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en-US" sz="1399" kern="0" spc="100" dirty="0">
                  <a:solidFill>
                    <a:srgbClr val="0078D7"/>
                  </a:solidFill>
                  <a:latin typeface="Segoe UI Semibold" panose="020B0702040204020203" pitchFamily="34" charset="0"/>
                  <a:cs typeface="Segoe UI Semibold" panose="020B0702040204020203" pitchFamily="34" charset="0"/>
                </a:rPr>
                <a:t>GREATER INNOVATION AT LOWER RISK</a:t>
              </a:r>
              <a:endParaRPr lang="fr-FR" sz="1399" kern="0" spc="100" dirty="0">
                <a:solidFill>
                  <a:srgbClr val="0078D7"/>
                </a:solidFill>
                <a:latin typeface="Segoe UI Semibold" panose="020B0702040204020203" pitchFamily="34" charset="0"/>
                <a:cs typeface="Segoe UI Semibold" panose="020B0702040204020203" pitchFamily="34" charset="0"/>
              </a:endParaRP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Azure allows If P&amp;C Insurance to continue to innovate—but </a:t>
              </a:r>
              <a:r>
                <a:rPr lang="en-US" sz="1601" b="1" kern="0" dirty="0">
                  <a:solidFill>
                    <a:srgbClr val="797979"/>
                  </a:solidFill>
                  <a:latin typeface="Segoe UI"/>
                </a:rPr>
                <a:t>faster and without significant risk</a:t>
              </a:r>
            </a:p>
          </p:txBody>
        </p:sp>
        <p:sp>
          <p:nvSpPr>
            <p:cNvPr id="44" name="Rectangle 43">
              <a:extLst>
                <a:ext uri="{FF2B5EF4-FFF2-40B4-BE49-F238E27FC236}">
                  <a16:creationId xmlns:a16="http://schemas.microsoft.com/office/drawing/2014/main" id="{CF042AC7-B23C-4592-8C4A-7721ECEA5A99}"/>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en-US" sz="1399" kern="0" spc="100" dirty="0">
                  <a:solidFill>
                    <a:srgbClr val="0078D7"/>
                  </a:solidFill>
                  <a:latin typeface="Segoe UI Semibold" panose="020B0702040204020203" pitchFamily="34" charset="0"/>
                  <a:cs typeface="Segoe UI Semibold" panose="020B0702040204020203" pitchFamily="34" charset="0"/>
                </a:rPr>
                <a:t>BETTER REPONSE TO MARKETPLACE TRENDS</a:t>
              </a:r>
              <a:endParaRPr lang="fr-FR" sz="1399" kern="0" spc="100" dirty="0">
                <a:solidFill>
                  <a:srgbClr val="0078D7"/>
                </a:solidFill>
                <a:latin typeface="Segoe UI Semibold" panose="020B0702040204020203" pitchFamily="34" charset="0"/>
                <a:cs typeface="Segoe UI Semibold" panose="020B0702040204020203" pitchFamily="34" charset="0"/>
              </a:endParaRP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The insurance company can now integrate with new data sources and </a:t>
              </a:r>
              <a:r>
                <a:rPr lang="en-US" sz="1601" b="1" kern="0" dirty="0">
                  <a:solidFill>
                    <a:srgbClr val="797979"/>
                  </a:solidFill>
                  <a:latin typeface="Segoe UI"/>
                </a:rPr>
                <a:t>launch innovative products faster and more easily</a:t>
              </a:r>
            </a:p>
          </p:txBody>
        </p:sp>
        <p:sp>
          <p:nvSpPr>
            <p:cNvPr id="45" name="Rectangle 44">
              <a:extLst>
                <a:ext uri="{FF2B5EF4-FFF2-40B4-BE49-F238E27FC236}">
                  <a16:creationId xmlns:a16="http://schemas.microsoft.com/office/drawing/2014/main" id="{E0EC13B7-856A-4767-8109-5F54A846D510}"/>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REDUCED RELEASE CYCLE</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Azure and its App Service solution have enabled If P&amp;C Insurance to release portal changes within </a:t>
              </a:r>
              <a:r>
                <a:rPr lang="en-US" sz="1601" b="1" kern="0" dirty="0">
                  <a:solidFill>
                    <a:srgbClr val="797979"/>
                  </a:solidFill>
                  <a:latin typeface="Segoe UI"/>
                </a:rPr>
                <a:t>five minutes</a:t>
              </a:r>
              <a:r>
                <a:rPr lang="en-US" sz="1601" kern="0" dirty="0">
                  <a:solidFill>
                    <a:srgbClr val="797979"/>
                  </a:solidFill>
                  <a:latin typeface="Segoe UI Light" panose="020B0502040204020203" pitchFamily="34" charset="0"/>
                  <a:cs typeface="Segoe UI Light" panose="020B0502040204020203" pitchFamily="34" charset="0"/>
                </a:rPr>
                <a:t>—down from two weeks</a:t>
              </a:r>
            </a:p>
          </p:txBody>
        </p:sp>
        <p:sp>
          <p:nvSpPr>
            <p:cNvPr id="46" name="Rectangle 45">
              <a:extLst>
                <a:ext uri="{FF2B5EF4-FFF2-40B4-BE49-F238E27FC236}">
                  <a16:creationId xmlns:a16="http://schemas.microsoft.com/office/drawing/2014/main" id="{78A01EF4-249A-47CD-ABB6-B5EA8EFA8D1F}"/>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Insurance company speeds time-to-market for innovative products</a:t>
              </a:r>
            </a:p>
          </p:txBody>
        </p:sp>
        <p:sp>
          <p:nvSpPr>
            <p:cNvPr id="47" name="Rectangle 46">
              <a:extLst>
                <a:ext uri="{FF2B5EF4-FFF2-40B4-BE49-F238E27FC236}">
                  <a16:creationId xmlns:a16="http://schemas.microsoft.com/office/drawing/2014/main" id="{CFC8A00D-1AC4-4907-A9ED-E514A70474CD}"/>
                </a:ext>
              </a:extLst>
            </p:cNvPr>
            <p:cNvSpPr/>
            <p:nvPr/>
          </p:nvSpPr>
          <p:spPr>
            <a:xfrm>
              <a:off x="4865310" y="5621492"/>
              <a:ext cx="6496337" cy="1106143"/>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“We can adjust our product offerings in response to competitor activities or campaigns and release changes within five minutes. Before, our release cycle was at least two weeks.”</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Janis </a:t>
              </a:r>
              <a:r>
                <a:rPr lang="en-US" sz="1399" kern="0" dirty="0" err="1">
                  <a:solidFill>
                    <a:srgbClr val="797979"/>
                  </a:solidFill>
                  <a:latin typeface="Segoe UI Light" panose="020B0502040204020203" pitchFamily="34" charset="0"/>
                  <a:cs typeface="Segoe UI Light" panose="020B0502040204020203" pitchFamily="34" charset="0"/>
                </a:rPr>
                <a:t>Kesteris</a:t>
              </a:r>
              <a:r>
                <a:rPr lang="en-US" sz="1399" kern="0" dirty="0">
                  <a:solidFill>
                    <a:srgbClr val="797979"/>
                  </a:solidFill>
                  <a:latin typeface="Segoe UI Light" panose="020B0502040204020203" pitchFamily="34" charset="0"/>
                  <a:cs typeface="Segoe UI Light" panose="020B0502040204020203" pitchFamily="34" charset="0"/>
                </a:rPr>
                <a:t>, Head of the Baltic IT Unit, If P&amp;C Insurance</a:t>
              </a:r>
            </a:p>
          </p:txBody>
        </p:sp>
      </p:grpSp>
      <p:grpSp>
        <p:nvGrpSpPr>
          <p:cNvPr id="48" name="Group 47">
            <a:extLst>
              <a:ext uri="{FF2B5EF4-FFF2-40B4-BE49-F238E27FC236}">
                <a16:creationId xmlns:a16="http://schemas.microsoft.com/office/drawing/2014/main" id="{D98D5C10-8EFA-4D05-8F35-3F3089401803}"/>
              </a:ext>
            </a:extLst>
          </p:cNvPr>
          <p:cNvGrpSpPr/>
          <p:nvPr>
            <p:custDataLst>
              <p:tags r:id="rId1"/>
            </p:custDataLst>
          </p:nvPr>
        </p:nvGrpSpPr>
        <p:grpSpPr>
          <a:xfrm>
            <a:off x="5044002" y="1008637"/>
            <a:ext cx="1308512" cy="935527"/>
            <a:chOff x="6322241" y="1406624"/>
            <a:chExt cx="2088959" cy="1493514"/>
          </a:xfrm>
        </p:grpSpPr>
        <p:pic>
          <p:nvPicPr>
            <p:cNvPr id="49" name="Picture 2" descr="\\MAGNUM\Projects\Microsoft\Cloud Power FY12\Design\Icons\PNGs\Server_2.png">
              <a:extLst>
                <a:ext uri="{FF2B5EF4-FFF2-40B4-BE49-F238E27FC236}">
                  <a16:creationId xmlns:a16="http://schemas.microsoft.com/office/drawing/2014/main" id="{ABC462F1-0918-453F-8C74-48647BF5F5E9}"/>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50" name="Picture 2" descr="\\MAGNUM\Projects\Microsoft\Cloud Power FY12\Design\Icons\PNGs\Server_2.png">
              <a:extLst>
                <a:ext uri="{FF2B5EF4-FFF2-40B4-BE49-F238E27FC236}">
                  <a16:creationId xmlns:a16="http://schemas.microsoft.com/office/drawing/2014/main" id="{CE7A3582-6A8D-4276-B7AC-85EFA1120EE5}"/>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51" name="Picture 2" descr="\\MAGNUM\Projects\Microsoft\Cloud Power FY12\Design\Icons\PNGs\Server_2.png">
              <a:extLst>
                <a:ext uri="{FF2B5EF4-FFF2-40B4-BE49-F238E27FC236}">
                  <a16:creationId xmlns:a16="http://schemas.microsoft.com/office/drawing/2014/main" id="{14AB1243-21EF-4752-B4B8-E9B4DB813259}"/>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52" name="Picture 2" descr="\\MAGNUM\Projects\Microsoft\Cloud Power FY12\Design\Icons\PNGs\Server_2.png">
              <a:extLst>
                <a:ext uri="{FF2B5EF4-FFF2-40B4-BE49-F238E27FC236}">
                  <a16:creationId xmlns:a16="http://schemas.microsoft.com/office/drawing/2014/main" id="{B349DAAB-6B7B-464A-B818-320105672793}"/>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spTree>
    <p:extLst>
      <p:ext uri="{BB962C8B-B14F-4D97-AF65-F5344CB8AC3E}">
        <p14:creationId xmlns:p14="http://schemas.microsoft.com/office/powerpoint/2010/main" val="419586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253937"/>
            <a:ext cx="3612135" cy="3004749"/>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Swiss Re is a wholesale provider of insurance and reinsurance. To break away from traditional reinsurance models, the insurer sought to create a cloud-based service that automatically reimbursed airline passengers for delayed flights.</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Swiss Re issued an RFP to multiple cloud providers for the project and eventually chose Azure for its affordability, agility, and ability to accelerate the insurer’s time-to-market. Swiss Re worked with </a:t>
            </a:r>
            <a:r>
              <a:rPr lang="en-US" sz="1199" kern="0" dirty="0" err="1">
                <a:solidFill>
                  <a:schemeClr val="bg1"/>
                </a:solidFill>
                <a:latin typeface="Segoe UI" panose="020B0502040204020203" pitchFamily="34" charset="0"/>
                <a:cs typeface="Segoe UI" panose="020B0502040204020203" pitchFamily="34" charset="0"/>
              </a:rPr>
              <a:t>Codit</a:t>
            </a:r>
            <a:r>
              <a:rPr lang="en-US" sz="1199" kern="0" dirty="0">
                <a:solidFill>
                  <a:schemeClr val="bg1"/>
                </a:solidFill>
                <a:latin typeface="Segoe UI" panose="020B0502040204020203" pitchFamily="34" charset="0"/>
                <a:cs typeface="Segoe UI" panose="020B0502040204020203" pitchFamily="34" charset="0"/>
              </a:rPr>
              <a:t>, a Microsoft partner, to launch the service, which took just eight months thanks to App Service and other Azure offerings.</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schemeClr val="bg1"/>
                </a:solidFill>
                <a:latin typeface="Segoe UI Semilight" panose="020B0402040204020203" pitchFamily="34" charset="0"/>
                <a:cs typeface="Segoe UI Semilight" panose="020B0402040204020203" pitchFamily="34" charset="0"/>
              </a:rPr>
              <a:t>Swiss Re</a:t>
            </a:r>
          </a:p>
        </p:txBody>
      </p:sp>
      <p:pic>
        <p:nvPicPr>
          <p:cNvPr id="19" name="Picture 2" descr="Image result for swiss re logo">
            <a:extLst>
              <a:ext uri="{FF2B5EF4-FFF2-40B4-BE49-F238E27FC236}">
                <a16:creationId xmlns:a16="http://schemas.microsoft.com/office/drawing/2014/main" id="{81BBDE3B-A340-41E7-967C-DFFDB79C88A6}"/>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703233" y="478704"/>
            <a:ext cx="2630549" cy="644792"/>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1B049557-774B-47A1-94CF-647ECE2F32E3}"/>
              </a:ext>
            </a:extLst>
          </p:cNvPr>
          <p:cNvGrpSpPr/>
          <p:nvPr/>
        </p:nvGrpSpPr>
        <p:grpSpPr>
          <a:xfrm>
            <a:off x="4987723" y="271323"/>
            <a:ext cx="6495416" cy="6204865"/>
            <a:chOff x="4865310" y="270865"/>
            <a:chExt cx="6496337" cy="6205745"/>
          </a:xfrm>
        </p:grpSpPr>
        <p:sp>
          <p:nvSpPr>
            <p:cNvPr id="41" name="Rectangle 40">
              <a:extLst>
                <a:ext uri="{FF2B5EF4-FFF2-40B4-BE49-F238E27FC236}">
                  <a16:creationId xmlns:a16="http://schemas.microsoft.com/office/drawing/2014/main" id="{E5F50C90-821A-41FD-A348-6FB86FE9448B}"/>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42" name="Rectangle 41">
              <a:extLst>
                <a:ext uri="{FF2B5EF4-FFF2-40B4-BE49-F238E27FC236}">
                  <a16:creationId xmlns:a16="http://schemas.microsoft.com/office/drawing/2014/main" id="{382706DA-02B2-41B3-B0EB-963C30DC6B23}"/>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43" name="Rectangle 42">
              <a:extLst>
                <a:ext uri="{FF2B5EF4-FFF2-40B4-BE49-F238E27FC236}">
                  <a16:creationId xmlns:a16="http://schemas.microsoft.com/office/drawing/2014/main" id="{817565B2-F9F8-4C1F-9C0A-C4516C6B25FC}"/>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PLATFORM FOR ADVANCING INNOVATION</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Azure provides Swiss Re a flexible and affordable platform to </a:t>
              </a:r>
              <a:r>
                <a:rPr lang="en-US" sz="1601" b="1" kern="0" dirty="0">
                  <a:solidFill>
                    <a:srgbClr val="797979"/>
                  </a:solidFill>
                  <a:latin typeface="Segoe UI"/>
                </a:rPr>
                <a:t>continue delivering innovative services</a:t>
              </a:r>
            </a:p>
          </p:txBody>
        </p:sp>
        <p:sp>
          <p:nvSpPr>
            <p:cNvPr id="44" name="Rectangle 43">
              <a:extLst>
                <a:ext uri="{FF2B5EF4-FFF2-40B4-BE49-F238E27FC236}">
                  <a16:creationId xmlns:a16="http://schemas.microsoft.com/office/drawing/2014/main" id="{AD04FB2B-B9F3-4554-A269-4874421D2478}"/>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GREATER AGILITY</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The new service processes </a:t>
              </a:r>
              <a:r>
                <a:rPr lang="en-US" sz="1601" b="1" kern="0" dirty="0">
                  <a:solidFill>
                    <a:srgbClr val="797979"/>
                  </a:solidFill>
                  <a:latin typeface="Segoe UI"/>
                </a:rPr>
                <a:t>millions of micro-insurance policies concurrently</a:t>
              </a:r>
              <a:r>
                <a:rPr lang="en-US" sz="1601" kern="0" dirty="0">
                  <a:solidFill>
                    <a:srgbClr val="797979"/>
                  </a:solidFill>
                  <a:latin typeface="Segoe UI Light" panose="020B0502040204020203" pitchFamily="34" charset="0"/>
                  <a:cs typeface="Segoe UI Light" panose="020B0502040204020203" pitchFamily="34" charset="0"/>
                </a:rPr>
                <a:t> and deploys new features up to </a:t>
              </a:r>
              <a:r>
                <a:rPr lang="en-US" sz="1601" b="1" kern="0" dirty="0">
                  <a:solidFill>
                    <a:srgbClr val="797979"/>
                  </a:solidFill>
                  <a:latin typeface="Segoe UI"/>
                </a:rPr>
                <a:t>6 times daily</a:t>
              </a:r>
            </a:p>
          </p:txBody>
        </p:sp>
        <p:sp>
          <p:nvSpPr>
            <p:cNvPr id="45" name="Rectangle 44">
              <a:extLst>
                <a:ext uri="{FF2B5EF4-FFF2-40B4-BE49-F238E27FC236}">
                  <a16:creationId xmlns:a16="http://schemas.microsoft.com/office/drawing/2014/main" id="{5B12FF74-ACE1-487A-8665-B8986971AEC9}"/>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ACCELERATED TIME-TO-MARKET</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Swiss Re launched its Azure-based service in just </a:t>
              </a:r>
              <a:r>
                <a:rPr lang="en-US" sz="1601" b="1" kern="0" dirty="0">
                  <a:solidFill>
                    <a:srgbClr val="797979"/>
                  </a:solidFill>
                  <a:latin typeface="Segoe UI"/>
                </a:rPr>
                <a:t>eight months</a:t>
              </a:r>
              <a:r>
                <a:rPr lang="en-US" sz="1601" kern="0" dirty="0">
                  <a:solidFill>
                    <a:srgbClr val="797979"/>
                  </a:solidFill>
                  <a:latin typeface="Segoe UI Light" panose="020B0502040204020203" pitchFamily="34" charset="0"/>
                  <a:cs typeface="Segoe UI Light" panose="020B0502040204020203" pitchFamily="34" charset="0"/>
                </a:rPr>
                <a:t>, which included four months of development</a:t>
              </a:r>
            </a:p>
          </p:txBody>
        </p:sp>
        <p:sp>
          <p:nvSpPr>
            <p:cNvPr id="46" name="Rectangle 45">
              <a:extLst>
                <a:ext uri="{FF2B5EF4-FFF2-40B4-BE49-F238E27FC236}">
                  <a16:creationId xmlns:a16="http://schemas.microsoft.com/office/drawing/2014/main" id="{D7F30BCD-86BD-4C74-8F3F-B46737BD76E2}"/>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Insurance company launches innovative new service in just eight months</a:t>
              </a:r>
            </a:p>
          </p:txBody>
        </p:sp>
        <p:sp>
          <p:nvSpPr>
            <p:cNvPr id="47" name="Rectangle 46">
              <a:extLst>
                <a:ext uri="{FF2B5EF4-FFF2-40B4-BE49-F238E27FC236}">
                  <a16:creationId xmlns:a16="http://schemas.microsoft.com/office/drawing/2014/main" id="{FF715326-1649-4A32-A480-855C6CFD46A8}"/>
                </a:ext>
              </a:extLst>
            </p:cNvPr>
            <p:cNvSpPr/>
            <p:nvPr/>
          </p:nvSpPr>
          <p:spPr>
            <a:xfrm>
              <a:off x="4865310" y="5621494"/>
              <a:ext cx="6496337" cy="855116"/>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“We needed a very scalable, cost-effective PaaS environment [App Service], and that’s what Azure provided.”</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a:t>
              </a:r>
              <a:r>
                <a:rPr lang="en-US" sz="1399" kern="0" dirty="0" err="1">
                  <a:solidFill>
                    <a:srgbClr val="797979"/>
                  </a:solidFill>
                  <a:latin typeface="Segoe UI Light" panose="020B0502040204020203" pitchFamily="34" charset="0"/>
                  <a:cs typeface="Segoe UI Light" panose="020B0502040204020203" pitchFamily="34" charset="0"/>
                </a:rPr>
                <a:t>Jürg</a:t>
              </a:r>
              <a:r>
                <a:rPr lang="en-US" sz="1399" kern="0" dirty="0">
                  <a:solidFill>
                    <a:srgbClr val="797979"/>
                  </a:solidFill>
                  <a:latin typeface="Segoe UI Light" panose="020B0502040204020203" pitchFamily="34" charset="0"/>
                  <a:cs typeface="Segoe UI Light" panose="020B0502040204020203" pitchFamily="34" charset="0"/>
                </a:rPr>
                <a:t> Staub, Head of Technical Architecture for Property and Casualty, Swiss Re</a:t>
              </a:r>
            </a:p>
          </p:txBody>
        </p:sp>
      </p:grpSp>
      <p:grpSp>
        <p:nvGrpSpPr>
          <p:cNvPr id="48" name="Group 47">
            <a:extLst>
              <a:ext uri="{FF2B5EF4-FFF2-40B4-BE49-F238E27FC236}">
                <a16:creationId xmlns:a16="http://schemas.microsoft.com/office/drawing/2014/main" id="{CF25C26A-044F-44BE-9FA5-C68D2738FA0E}"/>
              </a:ext>
            </a:extLst>
          </p:cNvPr>
          <p:cNvGrpSpPr/>
          <p:nvPr>
            <p:custDataLst>
              <p:tags r:id="rId1"/>
            </p:custDataLst>
          </p:nvPr>
        </p:nvGrpSpPr>
        <p:grpSpPr>
          <a:xfrm>
            <a:off x="5044002" y="1008637"/>
            <a:ext cx="1308512" cy="935527"/>
            <a:chOff x="6322241" y="1406624"/>
            <a:chExt cx="2088959" cy="1493514"/>
          </a:xfrm>
        </p:grpSpPr>
        <p:pic>
          <p:nvPicPr>
            <p:cNvPr id="49" name="Picture 2" descr="\\MAGNUM\Projects\Microsoft\Cloud Power FY12\Design\Icons\PNGs\Server_2.png">
              <a:extLst>
                <a:ext uri="{FF2B5EF4-FFF2-40B4-BE49-F238E27FC236}">
                  <a16:creationId xmlns:a16="http://schemas.microsoft.com/office/drawing/2014/main" id="{60F0B934-E8B1-4310-8703-939600BD0D4F}"/>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50" name="Picture 2" descr="\\MAGNUM\Projects\Microsoft\Cloud Power FY12\Design\Icons\PNGs\Server_2.png">
              <a:extLst>
                <a:ext uri="{FF2B5EF4-FFF2-40B4-BE49-F238E27FC236}">
                  <a16:creationId xmlns:a16="http://schemas.microsoft.com/office/drawing/2014/main" id="{C855DB6D-ECBC-41CB-92FA-35C7CEFBAD89}"/>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51" name="Picture 2" descr="\\MAGNUM\Projects\Microsoft\Cloud Power FY12\Design\Icons\PNGs\Server_2.png">
              <a:extLst>
                <a:ext uri="{FF2B5EF4-FFF2-40B4-BE49-F238E27FC236}">
                  <a16:creationId xmlns:a16="http://schemas.microsoft.com/office/drawing/2014/main" id="{BDDB7AB8-3337-4ECE-B469-3B1CF762BFAC}"/>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52" name="Picture 2" descr="\\MAGNUM\Projects\Microsoft\Cloud Power FY12\Design\Icons\PNGs\Server_2.png">
              <a:extLst>
                <a:ext uri="{FF2B5EF4-FFF2-40B4-BE49-F238E27FC236}">
                  <a16:creationId xmlns:a16="http://schemas.microsoft.com/office/drawing/2014/main" id="{C7E8874A-6BF3-4647-B595-65CBC645A2BF}"/>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spTree>
    <p:extLst>
      <p:ext uri="{BB962C8B-B14F-4D97-AF65-F5344CB8AC3E}">
        <p14:creationId xmlns:p14="http://schemas.microsoft.com/office/powerpoint/2010/main" val="385692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7411B4-6134-4381-AD7B-F05BE27A34E5}"/>
              </a:ext>
            </a:extLst>
          </p:cNvPr>
          <p:cNvSpPr/>
          <p:nvPr/>
        </p:nvSpPr>
        <p:spPr bwMode="auto">
          <a:xfrm>
            <a:off x="1749" y="1570716"/>
            <a:ext cx="4033519" cy="5423313"/>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defTabSz="913841" fontAlgn="base">
              <a:lnSpc>
                <a:spcPct val="90000"/>
              </a:lnSpc>
              <a:spcBef>
                <a:spcPts val="1599"/>
              </a:spcBef>
              <a:buClr>
                <a:prstClr val="white"/>
              </a:buClr>
              <a:buSzPct val="100000"/>
              <a:defRPr/>
            </a:pPr>
            <a:endParaRPr lang="en-US" sz="1567" spc="-20">
              <a:gradFill>
                <a:gsLst>
                  <a:gs pos="14286">
                    <a:srgbClr val="505050"/>
                  </a:gs>
                  <a:gs pos="46000">
                    <a:srgbClr val="505050"/>
                  </a:gs>
                </a:gsLst>
                <a:lin ang="5400000" scaled="1"/>
              </a:gra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EE2CB0AF-4BE0-415C-8148-777B3C245141}"/>
              </a:ext>
            </a:extLst>
          </p:cNvPr>
          <p:cNvSpPr txBox="1"/>
          <p:nvPr/>
        </p:nvSpPr>
        <p:spPr>
          <a:xfrm>
            <a:off x="80036" y="2697820"/>
            <a:ext cx="3612135" cy="3343503"/>
          </a:xfrm>
          <a:prstGeom prst="rect">
            <a:avLst/>
          </a:prstGeom>
          <a:noFill/>
        </p:spPr>
        <p:txBody>
          <a:bodyPr wrap="square" lIns="182802" tIns="91401" rIns="0" bIns="91401" rtlCol="0">
            <a:spAutoFit/>
          </a:bodyPr>
          <a:lstStyle/>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BUSINESS PROBLEM</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Ukraine International Airlines (UIA) is constantly striving to expand to new markets. Unfortunately, a host of problems with its website, including security breaches that hindered performance and reliability, prevented the airline from properly serving customers outside Ukraine. UIA hoped that migrating the site to the cloud from its own datacenters would help resolve these issues.</a:t>
            </a:r>
          </a:p>
          <a:p>
            <a:pPr defTabSz="913841" fontAlgn="base">
              <a:lnSpc>
                <a:spcPct val="90000"/>
              </a:lnSpc>
              <a:spcBef>
                <a:spcPts val="1599"/>
              </a:spcBef>
              <a:buClr>
                <a:prstClr val="white"/>
              </a:buClr>
              <a:buSzPct val="100000"/>
              <a:defRPr/>
            </a:pPr>
            <a:r>
              <a:rPr lang="en-US" sz="1399" kern="0" spc="100" dirty="0">
                <a:solidFill>
                  <a:schemeClr val="bg1"/>
                </a:solidFill>
                <a:latin typeface="Segoe UI Semibold" panose="020B0702040204020203" pitchFamily="34" charset="0"/>
                <a:cs typeface="Segoe UI Semibold" panose="020B0702040204020203" pitchFamily="34" charset="0"/>
              </a:rPr>
              <a:t>SOLUTION</a:t>
            </a:r>
          </a:p>
          <a:p>
            <a:pPr defTabSz="896214" fontAlgn="base">
              <a:lnSpc>
                <a:spcPct val="90000"/>
              </a:lnSpc>
              <a:spcBef>
                <a:spcPts val="400"/>
              </a:spcBef>
              <a:spcAft>
                <a:spcPts val="600"/>
              </a:spcAft>
              <a:buClr>
                <a:prstClr val="white"/>
              </a:buClr>
              <a:buSzPct val="100000"/>
              <a:defRPr/>
            </a:pPr>
            <a:r>
              <a:rPr lang="en-US" sz="1199" kern="0" dirty="0">
                <a:solidFill>
                  <a:schemeClr val="bg1"/>
                </a:solidFill>
                <a:latin typeface="Segoe UI" panose="020B0502040204020203" pitchFamily="34" charset="0"/>
                <a:cs typeface="Segoe UI" panose="020B0502040204020203" pitchFamily="34" charset="0"/>
              </a:rPr>
              <a:t>UIA chose Azure over Amazon Web Services primarily for its enterprise-grade security and support for open source software. It was also impressed with Azure’s suite of infrastructure offerings, including App Service, which now hosts the airline’s website.</a:t>
            </a:r>
          </a:p>
        </p:txBody>
      </p:sp>
      <p:sp>
        <p:nvSpPr>
          <p:cNvPr id="7" name="Title 4">
            <a:extLst>
              <a:ext uri="{FF2B5EF4-FFF2-40B4-BE49-F238E27FC236}">
                <a16:creationId xmlns:a16="http://schemas.microsoft.com/office/drawing/2014/main" id="{55D13548-8CD8-4D2E-B500-D7D792B68549}"/>
              </a:ext>
            </a:extLst>
          </p:cNvPr>
          <p:cNvSpPr txBox="1">
            <a:spLocks/>
          </p:cNvSpPr>
          <p:nvPr/>
        </p:nvSpPr>
        <p:spPr>
          <a:xfrm>
            <a:off x="80037" y="1655073"/>
            <a:ext cx="4114760" cy="919532"/>
          </a:xfrm>
          <a:prstGeom prst="rect">
            <a:avLst/>
          </a:prstGeom>
        </p:spPr>
        <p:txBody>
          <a:bodyPr vert="horz" wrap="square" lIns="182802" tIns="91401" rIns="182802" bIns="91401"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chemeClr val="bg2">
                    <a:lumMod val="60000"/>
                    <a:lumOff val="40000"/>
                  </a:schemeClr>
                </a:solidFill>
                <a:effectLst/>
                <a:latin typeface="+mj-lt"/>
                <a:ea typeface="+mn-ea"/>
                <a:cs typeface="Segoe UI" pitchFamily="34" charset="0"/>
              </a:defRPr>
            </a:lvl1pPr>
          </a:lstStyle>
          <a:p>
            <a:pPr defTabSz="457112">
              <a:defRPr/>
            </a:pPr>
            <a:r>
              <a:rPr lang="en-US" sz="3199" dirty="0">
                <a:solidFill>
                  <a:schemeClr val="bg1"/>
                </a:solidFill>
                <a:latin typeface="Segoe UI Semilight" panose="020B0402040204020203" pitchFamily="34" charset="0"/>
                <a:cs typeface="Segoe UI Semilight" panose="020B0402040204020203" pitchFamily="34" charset="0"/>
              </a:rPr>
              <a:t>Ukraine International Airlines</a:t>
            </a:r>
          </a:p>
        </p:txBody>
      </p:sp>
      <p:pic>
        <p:nvPicPr>
          <p:cNvPr id="20" name="Picture 2" descr="Image result for ukraine international airlines logo">
            <a:extLst>
              <a:ext uri="{FF2B5EF4-FFF2-40B4-BE49-F238E27FC236}">
                <a16:creationId xmlns:a16="http://schemas.microsoft.com/office/drawing/2014/main" id="{BD7989C0-88E6-4B38-9059-35FAF50E1A97}"/>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045188" y="399187"/>
            <a:ext cx="1946638" cy="74791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72F9741-FC82-40AC-B1F8-4E6FDED9A51D}"/>
              </a:ext>
            </a:extLst>
          </p:cNvPr>
          <p:cNvGrpSpPr/>
          <p:nvPr/>
        </p:nvGrpSpPr>
        <p:grpSpPr>
          <a:xfrm>
            <a:off x="4987723" y="271323"/>
            <a:ext cx="6495416" cy="6455856"/>
            <a:chOff x="4865310" y="270865"/>
            <a:chExt cx="6496337" cy="6456772"/>
          </a:xfrm>
        </p:grpSpPr>
        <p:sp>
          <p:nvSpPr>
            <p:cNvPr id="41" name="Rectangle 40">
              <a:extLst>
                <a:ext uri="{FF2B5EF4-FFF2-40B4-BE49-F238E27FC236}">
                  <a16:creationId xmlns:a16="http://schemas.microsoft.com/office/drawing/2014/main" id="{6A823E57-EAA6-4BEC-9A20-17D44307BA18}"/>
                </a:ext>
              </a:extLst>
            </p:cNvPr>
            <p:cNvSpPr/>
            <p:nvPr/>
          </p:nvSpPr>
          <p:spPr>
            <a:xfrm>
              <a:off x="4865310" y="270866"/>
              <a:ext cx="6496337" cy="5191949"/>
            </a:xfrm>
            <a:prstGeom prst="rect">
              <a:avLst/>
            </a:prstGeom>
            <a:solidFill>
              <a:srgbClr val="0078D7"/>
            </a:solidFill>
            <a:ln w="25400" cap="flat" cmpd="sng" algn="ctr">
              <a:noFill/>
              <a:prstDash val="solid"/>
            </a:ln>
            <a:effectLst/>
          </p:spPr>
          <p:txBody>
            <a:bodyPr rot="0" spcFirstLastPara="0" vertOverflow="overflow" horzOverflow="overflow" vert="horz" wrap="square" lIns="179182" tIns="89592" rIns="179182" bIns="45688" numCol="1" spcCol="0" rtlCol="0" fromWordArt="0" anchor="t" anchorCtr="0" forceAA="0" compatLnSpc="1">
              <a:prstTxWarp prst="textNoShape">
                <a:avLst/>
              </a:prstTxWarp>
              <a:noAutofit/>
            </a:bodyPr>
            <a:lstStyle/>
            <a:p>
              <a:pPr marL="335887" indent="-335887" defTabSz="913522">
                <a:spcAft>
                  <a:spcPts val="587"/>
                </a:spcAft>
                <a:buSzPct val="90000"/>
                <a:defRPr/>
              </a:pPr>
              <a:endParaRPr lang="en-IN" sz="2745" b="1" kern="0" dirty="0">
                <a:gradFill>
                  <a:gsLst>
                    <a:gs pos="98571">
                      <a:srgbClr val="FFFFFF"/>
                    </a:gs>
                    <a:gs pos="72857">
                      <a:srgbClr val="FFFFFF"/>
                    </a:gs>
                  </a:gsLst>
                  <a:lin ang="5400000" scaled="1"/>
                </a:gradFill>
                <a:latin typeface="Segoe UI" panose="020B0502040204020203" pitchFamily="34" charset="0"/>
                <a:cs typeface="Segoe UI" panose="020B0502040204020203" pitchFamily="34" charset="0"/>
              </a:endParaRPr>
            </a:p>
          </p:txBody>
        </p:sp>
        <p:sp>
          <p:nvSpPr>
            <p:cNvPr id="42" name="Rectangle 41">
              <a:extLst>
                <a:ext uri="{FF2B5EF4-FFF2-40B4-BE49-F238E27FC236}">
                  <a16:creationId xmlns:a16="http://schemas.microsoft.com/office/drawing/2014/main" id="{34F32F87-30A8-4BC5-BF09-A3D5E8093803}"/>
                </a:ext>
              </a:extLst>
            </p:cNvPr>
            <p:cNvSpPr/>
            <p:nvPr/>
          </p:nvSpPr>
          <p:spPr>
            <a:xfrm>
              <a:off x="4865310" y="270865"/>
              <a:ext cx="6496337" cy="640105"/>
            </a:xfrm>
            <a:prstGeom prst="rect">
              <a:avLst/>
            </a:prstGeom>
            <a:solidFill>
              <a:srgbClr val="FFFFFF"/>
            </a:solidFill>
            <a:ln w="25400" cap="flat" cmpd="sng" algn="ctr">
              <a:noFill/>
              <a:prstDash val="solid"/>
            </a:ln>
            <a:effectLst/>
          </p:spPr>
          <p:txBody>
            <a:bodyPr rot="0" spcFirstLastPara="0" vertOverflow="overflow" horzOverflow="overflow" vert="horz" wrap="square" lIns="0" tIns="89592" rIns="179182" bIns="45688" numCol="1" spcCol="0" rtlCol="0" fromWordArt="0" anchor="t" anchorCtr="0" forceAA="0" compatLnSpc="1">
              <a:prstTxWarp prst="textNoShape">
                <a:avLst/>
              </a:prstTxWarp>
              <a:noAutofit/>
            </a:bodyPr>
            <a:lstStyle/>
            <a:p>
              <a:pPr defTabSz="913522">
                <a:spcAft>
                  <a:spcPts val="587"/>
                </a:spcAft>
                <a:buSzPct val="90000"/>
                <a:defRPr/>
              </a:pPr>
              <a:r>
                <a:rPr lang="en-IN" sz="3199" spc="-102" dirty="0">
                  <a:ln w="3175">
                    <a:noFill/>
                  </a:ln>
                  <a:solidFill>
                    <a:srgbClr val="0078D7"/>
                  </a:solidFill>
                  <a:latin typeface="Segoe UI Semilight" panose="020B0402040204020203" pitchFamily="34" charset="0"/>
                  <a:cs typeface="Segoe UI Semilight" panose="020B0402040204020203" pitchFamily="34" charset="0"/>
                </a:rPr>
                <a:t>Benefits</a:t>
              </a:r>
            </a:p>
          </p:txBody>
        </p:sp>
        <p:sp>
          <p:nvSpPr>
            <p:cNvPr id="43" name="Rectangle 42">
              <a:extLst>
                <a:ext uri="{FF2B5EF4-FFF2-40B4-BE49-F238E27FC236}">
                  <a16:creationId xmlns:a16="http://schemas.microsoft.com/office/drawing/2014/main" id="{196401BC-D64E-44FF-AD14-56BE37118299}"/>
                </a:ext>
              </a:extLst>
            </p:cNvPr>
            <p:cNvSpPr/>
            <p:nvPr/>
          </p:nvSpPr>
          <p:spPr>
            <a:xfrm>
              <a:off x="4991521" y="4330743"/>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REDUCED COSTS</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By moving the website to Azure from its own datacenters, UIA has saved about </a:t>
              </a:r>
              <a:r>
                <a:rPr lang="en-US" sz="1601" b="1" kern="0" dirty="0">
                  <a:solidFill>
                    <a:srgbClr val="797979"/>
                  </a:solidFill>
                  <a:latin typeface="Segoe UI"/>
                </a:rPr>
                <a:t>$2,000 per month</a:t>
              </a:r>
              <a:r>
                <a:rPr lang="en-US" sz="1601" kern="0" dirty="0">
                  <a:solidFill>
                    <a:srgbClr val="797979"/>
                  </a:solidFill>
                  <a:latin typeface="Segoe UI Light" panose="020B0502040204020203" pitchFamily="34" charset="0"/>
                  <a:cs typeface="Segoe UI Light" panose="020B0502040204020203" pitchFamily="34" charset="0"/>
                </a:rPr>
                <a:t> in operating costs</a:t>
              </a:r>
            </a:p>
          </p:txBody>
        </p:sp>
        <p:sp>
          <p:nvSpPr>
            <p:cNvPr id="44" name="Rectangle 43">
              <a:extLst>
                <a:ext uri="{FF2B5EF4-FFF2-40B4-BE49-F238E27FC236}">
                  <a16:creationId xmlns:a16="http://schemas.microsoft.com/office/drawing/2014/main" id="{3DB2BCCC-0CD7-4C98-A838-481111CA82B0}"/>
                </a:ext>
              </a:extLst>
            </p:cNvPr>
            <p:cNvSpPr/>
            <p:nvPr/>
          </p:nvSpPr>
          <p:spPr>
            <a:xfrm>
              <a:off x="4991521" y="3212706"/>
              <a:ext cx="6243915"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INCREASED SITE TRAFFIC</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The website’s improved performance has led to increased site traffic: </a:t>
              </a:r>
              <a:br>
                <a:rPr lang="en-US" sz="1601" kern="0" dirty="0">
                  <a:solidFill>
                    <a:srgbClr val="797979"/>
                  </a:solidFill>
                  <a:latin typeface="Segoe UI Light" panose="020B0502040204020203" pitchFamily="34" charset="0"/>
                  <a:cs typeface="Segoe UI Light" panose="020B0502040204020203" pitchFamily="34" charset="0"/>
                </a:rPr>
              </a:br>
              <a:r>
                <a:rPr lang="en-US" sz="1601" kern="0" dirty="0">
                  <a:solidFill>
                    <a:srgbClr val="797979"/>
                  </a:solidFill>
                  <a:latin typeface="Segoe UI Light" panose="020B0502040204020203" pitchFamily="34" charset="0"/>
                  <a:cs typeface="Segoe UI Light" panose="020B0502040204020203" pitchFamily="34" charset="0"/>
                </a:rPr>
                <a:t>In the U.S. alone, site visits have grown by </a:t>
              </a:r>
              <a:r>
                <a:rPr lang="en-US" sz="1601" b="1" kern="0" dirty="0">
                  <a:solidFill>
                    <a:srgbClr val="797979"/>
                  </a:solidFill>
                  <a:latin typeface="Segoe UI"/>
                </a:rPr>
                <a:t>16%</a:t>
              </a:r>
            </a:p>
          </p:txBody>
        </p:sp>
        <p:sp>
          <p:nvSpPr>
            <p:cNvPr id="45" name="Rectangle 44">
              <a:extLst>
                <a:ext uri="{FF2B5EF4-FFF2-40B4-BE49-F238E27FC236}">
                  <a16:creationId xmlns:a16="http://schemas.microsoft.com/office/drawing/2014/main" id="{6B27B85D-1EB7-4673-AF85-1DCC7AFBE2BC}"/>
                </a:ext>
              </a:extLst>
            </p:cNvPr>
            <p:cNvSpPr/>
            <p:nvPr/>
          </p:nvSpPr>
          <p:spPr>
            <a:xfrm>
              <a:off x="4991521" y="2094669"/>
              <a:ext cx="6256579" cy="10024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34426" tIns="89617" rtlCol="0" anchor="ctr" anchorCtr="0">
              <a:noAutofit/>
            </a:bodyPr>
            <a:lstStyle/>
            <a:p>
              <a:pPr defTabSz="913841" fontAlgn="base">
                <a:lnSpc>
                  <a:spcPct val="90000"/>
                </a:lnSpc>
                <a:buClr>
                  <a:prstClr val="white"/>
                </a:buClr>
                <a:buSzPct val="100000"/>
                <a:defRPr/>
              </a:pPr>
              <a:r>
                <a:rPr lang="fr-FR" sz="1399" kern="0" spc="100" dirty="0">
                  <a:solidFill>
                    <a:srgbClr val="0078D7"/>
                  </a:solidFill>
                  <a:latin typeface="Segoe UI Semibold" panose="020B0702040204020203" pitchFamily="34" charset="0"/>
                  <a:cs typeface="Segoe UI Semibold" panose="020B0702040204020203" pitchFamily="34" charset="0"/>
                </a:rPr>
                <a:t>BOOSTED SITE PERFORMANCE</a:t>
              </a:r>
            </a:p>
            <a:p>
              <a:pPr defTabSz="913522">
                <a:lnSpc>
                  <a:spcPct val="90000"/>
                </a:lnSpc>
                <a:defRPr/>
              </a:pPr>
              <a:r>
                <a:rPr lang="en-US" sz="1601" kern="0" dirty="0">
                  <a:solidFill>
                    <a:srgbClr val="797979"/>
                  </a:solidFill>
                  <a:latin typeface="Segoe UI Light" panose="020B0502040204020203" pitchFamily="34" charset="0"/>
                  <a:cs typeface="Segoe UI Light" panose="020B0502040204020203" pitchFamily="34" charset="0"/>
                </a:rPr>
                <a:t>Azure and App Service has increased UIA’s website performance by </a:t>
              </a:r>
              <a:r>
                <a:rPr lang="en-US" sz="1601" b="1" kern="0" dirty="0">
                  <a:solidFill>
                    <a:srgbClr val="797979"/>
                  </a:solidFill>
                  <a:latin typeface="Segoe UI"/>
                </a:rPr>
                <a:t>200%</a:t>
              </a:r>
              <a:r>
                <a:rPr lang="en-US" sz="1601" kern="0" dirty="0">
                  <a:solidFill>
                    <a:srgbClr val="797979"/>
                  </a:solidFill>
                  <a:latin typeface="Segoe UI Light" panose="020B0502040204020203" pitchFamily="34" charset="0"/>
                  <a:cs typeface="Segoe UI Light" panose="020B0502040204020203" pitchFamily="34" charset="0"/>
                </a:rPr>
                <a:t>, and allows it to </a:t>
              </a:r>
              <a:r>
                <a:rPr lang="en-US" sz="1601" b="1" kern="0" dirty="0">
                  <a:solidFill>
                    <a:srgbClr val="797979"/>
                  </a:solidFill>
                  <a:latin typeface="Segoe UI"/>
                </a:rPr>
                <a:t>easily scale</a:t>
              </a:r>
              <a:r>
                <a:rPr lang="en-US" sz="1601" kern="0" dirty="0">
                  <a:solidFill>
                    <a:srgbClr val="797979"/>
                  </a:solidFill>
                  <a:latin typeface="Segoe UI Light" panose="020B0502040204020203" pitchFamily="34" charset="0"/>
                  <a:cs typeface="Segoe UI Light" panose="020B0502040204020203" pitchFamily="34" charset="0"/>
                </a:rPr>
                <a:t> during peak times, like holidays</a:t>
              </a:r>
            </a:p>
          </p:txBody>
        </p:sp>
        <p:sp>
          <p:nvSpPr>
            <p:cNvPr id="46" name="Rectangle 45">
              <a:extLst>
                <a:ext uri="{FF2B5EF4-FFF2-40B4-BE49-F238E27FC236}">
                  <a16:creationId xmlns:a16="http://schemas.microsoft.com/office/drawing/2014/main" id="{A19A1AC6-8312-4190-BC06-5FD2D992D978}"/>
                </a:ext>
              </a:extLst>
            </p:cNvPr>
            <p:cNvSpPr/>
            <p:nvPr/>
          </p:nvSpPr>
          <p:spPr>
            <a:xfrm>
              <a:off x="6166097" y="1123787"/>
              <a:ext cx="4872793" cy="709523"/>
            </a:xfrm>
            <a:prstGeom prst="rect">
              <a:avLst/>
            </a:prstGeom>
            <a:noFill/>
          </p:spPr>
          <p:txBody>
            <a:bodyPr wrap="square">
              <a:spAutoFit/>
            </a:bodyPr>
            <a:lstStyle/>
            <a:p>
              <a:pPr defTabSz="913699">
                <a:defRPr/>
              </a:pPr>
              <a:r>
                <a:rPr lang="en-US" sz="1960" dirty="0">
                  <a:solidFill>
                    <a:schemeClr val="bg1"/>
                  </a:solidFill>
                  <a:latin typeface="Segoe UI Semilight" panose="020B0402040204020203" pitchFamily="34" charset="0"/>
                  <a:cs typeface="Segoe UI Semilight" panose="020B0402040204020203" pitchFamily="34" charset="0"/>
                </a:rPr>
                <a:t>Azure brings improved performance, more global traffic to airline’s website</a:t>
              </a:r>
            </a:p>
          </p:txBody>
        </p:sp>
        <p:sp>
          <p:nvSpPr>
            <p:cNvPr id="47" name="Rectangle 46">
              <a:extLst>
                <a:ext uri="{FF2B5EF4-FFF2-40B4-BE49-F238E27FC236}">
                  <a16:creationId xmlns:a16="http://schemas.microsoft.com/office/drawing/2014/main" id="{D359908F-CDBB-4CAF-A36A-A47B084B16AA}"/>
                </a:ext>
              </a:extLst>
            </p:cNvPr>
            <p:cNvSpPr/>
            <p:nvPr/>
          </p:nvSpPr>
          <p:spPr>
            <a:xfrm>
              <a:off x="4865310" y="5621493"/>
              <a:ext cx="6496337" cy="1106144"/>
            </a:xfrm>
            <a:prstGeom prst="rect">
              <a:avLst/>
            </a:prstGeom>
          </p:spPr>
          <p:txBody>
            <a:bodyPr wrap="square">
              <a:spAutoFit/>
            </a:bodyPr>
            <a:lstStyle/>
            <a:p>
              <a:pPr defTabSz="914138">
                <a:spcBef>
                  <a:spcPts val="294"/>
                </a:spcBef>
              </a:pPr>
              <a:r>
                <a:rPr lang="en-US" sz="1599" kern="0" dirty="0">
                  <a:solidFill>
                    <a:srgbClr val="0078D7"/>
                  </a:solidFill>
                  <a:latin typeface="Segoe UI Light" panose="020B0502040204020203" pitchFamily="34" charset="0"/>
                  <a:cs typeface="Segoe UI Light" panose="020B0502040204020203" pitchFamily="34" charset="0"/>
                </a:rPr>
                <a:t>“Azure had more than enough security in certain areas, such as permission limitations at the file system level, and in areas where we wanted more, Microsoft worked to deliver it.”</a:t>
              </a:r>
            </a:p>
            <a:p>
              <a:pPr defTabSz="914138">
                <a:spcBef>
                  <a:spcPts val="294"/>
                </a:spcBef>
              </a:pPr>
              <a:r>
                <a:rPr lang="en-US" sz="1399" kern="0" dirty="0">
                  <a:solidFill>
                    <a:srgbClr val="797979"/>
                  </a:solidFill>
                  <a:latin typeface="Segoe UI Light" panose="020B0502040204020203" pitchFamily="34" charset="0"/>
                  <a:cs typeface="Segoe UI Light" panose="020B0502040204020203" pitchFamily="34" charset="0"/>
                </a:rPr>
                <a:t>— </a:t>
              </a:r>
              <a:r>
                <a:rPr lang="en-US" sz="1399" kern="0" dirty="0" err="1">
                  <a:solidFill>
                    <a:srgbClr val="797979"/>
                  </a:solidFill>
                  <a:latin typeface="Segoe UI Light" panose="020B0502040204020203" pitchFamily="34" charset="0"/>
                  <a:cs typeface="Segoe UI Light" panose="020B0502040204020203" pitchFamily="34" charset="0"/>
                </a:rPr>
                <a:t>Ievgenii</a:t>
              </a:r>
              <a:r>
                <a:rPr lang="en-US" sz="1399" kern="0" dirty="0">
                  <a:solidFill>
                    <a:srgbClr val="797979"/>
                  </a:solidFill>
                  <a:latin typeface="Segoe UI Light" panose="020B0502040204020203" pitchFamily="34" charset="0"/>
                  <a:cs typeface="Segoe UI Light" panose="020B0502040204020203" pitchFamily="34" charset="0"/>
                </a:rPr>
                <a:t> </a:t>
              </a:r>
              <a:r>
                <a:rPr lang="en-US" sz="1399" kern="0" dirty="0" err="1">
                  <a:solidFill>
                    <a:srgbClr val="797979"/>
                  </a:solidFill>
                  <a:latin typeface="Segoe UI Light" panose="020B0502040204020203" pitchFamily="34" charset="0"/>
                  <a:cs typeface="Segoe UI Light" panose="020B0502040204020203" pitchFamily="34" charset="0"/>
                </a:rPr>
                <a:t>Ponyrko</a:t>
              </a:r>
              <a:r>
                <a:rPr lang="en-US" sz="1399" kern="0" dirty="0">
                  <a:solidFill>
                    <a:srgbClr val="797979"/>
                  </a:solidFill>
                  <a:latin typeface="Segoe UI Light" panose="020B0502040204020203" pitchFamily="34" charset="0"/>
                  <a:cs typeface="Segoe UI Light" panose="020B0502040204020203" pitchFamily="34" charset="0"/>
                </a:rPr>
                <a:t>, Azure System Administrator, Ukraine International Airlines</a:t>
              </a:r>
            </a:p>
          </p:txBody>
        </p:sp>
      </p:grpSp>
      <p:grpSp>
        <p:nvGrpSpPr>
          <p:cNvPr id="48" name="Group 47">
            <a:extLst>
              <a:ext uri="{FF2B5EF4-FFF2-40B4-BE49-F238E27FC236}">
                <a16:creationId xmlns:a16="http://schemas.microsoft.com/office/drawing/2014/main" id="{FBB80C9F-C06A-4A11-9290-903102B30C94}"/>
              </a:ext>
            </a:extLst>
          </p:cNvPr>
          <p:cNvGrpSpPr/>
          <p:nvPr>
            <p:custDataLst>
              <p:tags r:id="rId1"/>
            </p:custDataLst>
          </p:nvPr>
        </p:nvGrpSpPr>
        <p:grpSpPr>
          <a:xfrm>
            <a:off x="5044002" y="1008637"/>
            <a:ext cx="1308512" cy="935527"/>
            <a:chOff x="6322241" y="1406624"/>
            <a:chExt cx="2088959" cy="1493514"/>
          </a:xfrm>
        </p:grpSpPr>
        <p:pic>
          <p:nvPicPr>
            <p:cNvPr id="49" name="Picture 2" descr="\\MAGNUM\Projects\Microsoft\Cloud Power FY12\Design\Icons\PNGs\Server_2.png">
              <a:extLst>
                <a:ext uri="{FF2B5EF4-FFF2-40B4-BE49-F238E27FC236}">
                  <a16:creationId xmlns:a16="http://schemas.microsoft.com/office/drawing/2014/main" id="{85542F96-5304-4F34-9A7E-01FFAD324759}"/>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322241" y="1406624"/>
              <a:ext cx="1206070" cy="1206070"/>
            </a:xfrm>
            <a:prstGeom prst="rect">
              <a:avLst/>
            </a:prstGeom>
            <a:noFill/>
          </p:spPr>
        </p:pic>
        <p:pic>
          <p:nvPicPr>
            <p:cNvPr id="50" name="Picture 2" descr="\\MAGNUM\Projects\Microsoft\Cloud Power FY12\Design\Icons\PNGs\Server_2.png">
              <a:extLst>
                <a:ext uri="{FF2B5EF4-FFF2-40B4-BE49-F238E27FC236}">
                  <a16:creationId xmlns:a16="http://schemas.microsoft.com/office/drawing/2014/main" id="{72A5E00A-DA64-4027-8247-00B75C3C0203}"/>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623758" y="1524567"/>
              <a:ext cx="1206070" cy="1206070"/>
            </a:xfrm>
            <a:prstGeom prst="rect">
              <a:avLst/>
            </a:prstGeom>
            <a:noFill/>
          </p:spPr>
        </p:pic>
        <p:pic>
          <p:nvPicPr>
            <p:cNvPr id="51" name="Picture 2" descr="\\MAGNUM\Projects\Microsoft\Cloud Power FY12\Design\Icons\PNGs\Server_2.png">
              <a:extLst>
                <a:ext uri="{FF2B5EF4-FFF2-40B4-BE49-F238E27FC236}">
                  <a16:creationId xmlns:a16="http://schemas.microsoft.com/office/drawing/2014/main" id="{572D8977-25AC-4E67-ACE5-4C359F26900E}"/>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6925276" y="1605466"/>
              <a:ext cx="1206070" cy="1206070"/>
            </a:xfrm>
            <a:prstGeom prst="rect">
              <a:avLst/>
            </a:prstGeom>
            <a:noFill/>
          </p:spPr>
        </p:pic>
        <p:pic>
          <p:nvPicPr>
            <p:cNvPr id="52" name="Picture 2" descr="\\MAGNUM\Projects\Microsoft\Cloud Power FY12\Design\Icons\PNGs\Server_2.png">
              <a:extLst>
                <a:ext uri="{FF2B5EF4-FFF2-40B4-BE49-F238E27FC236}">
                  <a16:creationId xmlns:a16="http://schemas.microsoft.com/office/drawing/2014/main" id="{061ADA48-3841-46E0-93CF-DCD007B27391}"/>
                </a:ext>
              </a:extLst>
            </p:cNvPr>
            <p:cNvPicPr>
              <a:picLocks noChangeAspect="1" noChangeArrowheads="1"/>
            </p:cNvPicPr>
            <p:nvPr/>
          </p:nvPicPr>
          <p:blipFill>
            <a:blip r:embed="rId5" cstate="print">
              <a:lum bright="100000"/>
              <a:extLst>
                <a:ext uri="{28A0092B-C50C-407E-A947-70E740481C1C}">
                  <a14:useLocalDpi xmlns:a14="http://schemas.microsoft.com/office/drawing/2010/main"/>
                </a:ext>
              </a:extLst>
            </a:blip>
            <a:srcRect/>
            <a:stretch>
              <a:fillRect/>
            </a:stretch>
          </p:blipFill>
          <p:spPr bwMode="auto">
            <a:xfrm flipH="1">
              <a:off x="7205130" y="1694068"/>
              <a:ext cx="1206070" cy="1206070"/>
            </a:xfrm>
            <a:prstGeom prst="rect">
              <a:avLst/>
            </a:prstGeom>
            <a:noFill/>
          </p:spPr>
        </p:pic>
      </p:grpSp>
    </p:spTree>
    <p:extLst>
      <p:ext uri="{BB962C8B-B14F-4D97-AF65-F5344CB8AC3E}">
        <p14:creationId xmlns:p14="http://schemas.microsoft.com/office/powerpoint/2010/main" val="273920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2B74A1-847B-41A6-9F81-13D54774D792}"/>
              </a:ext>
            </a:extLst>
          </p:cNvPr>
          <p:cNvSpPr/>
          <p:nvPr/>
        </p:nvSpPr>
        <p:spPr>
          <a:xfrm>
            <a:off x="2486679" y="1467130"/>
            <a:ext cx="7463117" cy="757130"/>
          </a:xfrm>
          <a:prstGeom prst="rect">
            <a:avLst/>
          </a:prstGeom>
        </p:spPr>
        <p:txBody>
          <a:bodyPr wrap="square" lIns="0">
            <a:spAutoFit/>
          </a:bodyPr>
          <a:lstStyle/>
          <a:p>
            <a:pPr algn="ctr" defTabSz="896386">
              <a:lnSpc>
                <a:spcPct val="90000"/>
              </a:lnSpc>
              <a:spcAft>
                <a:spcPts val="600"/>
              </a:spcAft>
            </a:pPr>
            <a:r>
              <a:rPr lang="en-US" sz="2400" kern="0" dirty="0">
                <a:solidFill>
                  <a:srgbClr val="797979"/>
                </a:solidFill>
                <a:latin typeface="Segoe UI Light" panose="020B0502040204020203" pitchFamily="34" charset="0"/>
                <a:cs typeface="Segoe UI Light" panose="020B0502040204020203" pitchFamily="34" charset="0"/>
              </a:rPr>
              <a:t>Quickly build, deploy and scale powerful cloud applications without worrying about infrastructure</a:t>
            </a:r>
          </a:p>
        </p:txBody>
      </p:sp>
      <p:sp>
        <p:nvSpPr>
          <p:cNvPr id="4" name="TextBox 3">
            <a:extLst>
              <a:ext uri="{FF2B5EF4-FFF2-40B4-BE49-F238E27FC236}">
                <a16:creationId xmlns:a16="http://schemas.microsoft.com/office/drawing/2014/main" id="{8163CA01-23EE-4252-9404-6D667DF31282}"/>
              </a:ext>
            </a:extLst>
          </p:cNvPr>
          <p:cNvSpPr txBox="1"/>
          <p:nvPr/>
        </p:nvSpPr>
        <p:spPr>
          <a:xfrm>
            <a:off x="3253161" y="779932"/>
            <a:ext cx="5930152" cy="769441"/>
          </a:xfrm>
          <a:prstGeom prst="rect">
            <a:avLst/>
          </a:prstGeom>
          <a:noFill/>
        </p:spPr>
        <p:txBody>
          <a:bodyPr wrap="square" lIns="0" rtlCol="0">
            <a:spAutoFit/>
          </a:bodyPr>
          <a:lstStyle/>
          <a:p>
            <a:pPr algn="ctr"/>
            <a:r>
              <a:rPr lang="en-US" sz="4400" dirty="0">
                <a:solidFill>
                  <a:srgbClr val="0078D7"/>
                </a:solidFill>
                <a:latin typeface="Segoe UI Semilight" panose="020B0402040204020203" pitchFamily="34" charset="0"/>
                <a:cs typeface="Segoe UI Semilight" panose="020B0402040204020203" pitchFamily="34" charset="0"/>
              </a:rPr>
              <a:t>Azure App Service</a:t>
            </a:r>
          </a:p>
        </p:txBody>
      </p:sp>
      <p:cxnSp>
        <p:nvCxnSpPr>
          <p:cNvPr id="18" name="Straight Connector 17">
            <a:extLst>
              <a:ext uri="{FF2B5EF4-FFF2-40B4-BE49-F238E27FC236}">
                <a16:creationId xmlns:a16="http://schemas.microsoft.com/office/drawing/2014/main" id="{0EB5AB8D-2DE8-4E26-9C88-9886AB2F3538}"/>
              </a:ext>
            </a:extLst>
          </p:cNvPr>
          <p:cNvCxnSpPr>
            <a:cxnSpLocks/>
          </p:cNvCxnSpPr>
          <p:nvPr/>
        </p:nvCxnSpPr>
        <p:spPr>
          <a:xfrm>
            <a:off x="2267009" y="3029959"/>
            <a:ext cx="7772402"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F432391E-277D-4622-8693-92E9FC1E67DB}"/>
              </a:ext>
            </a:extLst>
          </p:cNvPr>
          <p:cNvSpPr/>
          <p:nvPr/>
        </p:nvSpPr>
        <p:spPr>
          <a:xfrm>
            <a:off x="514483" y="2886843"/>
            <a:ext cx="1645920" cy="286232"/>
          </a:xfrm>
          <a:prstGeom prst="rect">
            <a:avLst/>
          </a:prstGeom>
        </p:spPr>
        <p:txBody>
          <a:bodyPr wrap="square">
            <a:spAutoFit/>
          </a:bodyPr>
          <a:lstStyle/>
          <a:p>
            <a:pPr algn="r">
              <a:lnSpc>
                <a:spcPct val="90000"/>
              </a:lnSpc>
            </a:pPr>
            <a:r>
              <a:rPr lang="en-US" sz="1400" dirty="0">
                <a:solidFill>
                  <a:srgbClr val="0078D7"/>
                </a:solidFill>
                <a:latin typeface="Segoe UI Semilight" panose="020B0402040204020203" pitchFamily="34" charset="0"/>
                <a:cs typeface="Segoe UI Semilight" panose="020B0402040204020203" pitchFamily="34" charset="0"/>
              </a:rPr>
              <a:t>High productivity</a:t>
            </a:r>
            <a:endParaRPr lang="en-US" sz="1400" dirty="0">
              <a:solidFill>
                <a:srgbClr val="0078D7"/>
              </a:solidFill>
            </a:endParaRPr>
          </a:p>
        </p:txBody>
      </p:sp>
      <p:grpSp>
        <p:nvGrpSpPr>
          <p:cNvPr id="62" name="Group 61">
            <a:extLst>
              <a:ext uri="{FF2B5EF4-FFF2-40B4-BE49-F238E27FC236}">
                <a16:creationId xmlns:a16="http://schemas.microsoft.com/office/drawing/2014/main" id="{0310F61E-36E0-4644-9E84-90DC171DC54F}"/>
              </a:ext>
            </a:extLst>
          </p:cNvPr>
          <p:cNvGrpSpPr/>
          <p:nvPr/>
        </p:nvGrpSpPr>
        <p:grpSpPr>
          <a:xfrm>
            <a:off x="6713007" y="2758155"/>
            <a:ext cx="543608" cy="543608"/>
            <a:chOff x="6879914" y="3161565"/>
            <a:chExt cx="543608" cy="543608"/>
          </a:xfrm>
        </p:grpSpPr>
        <p:sp>
          <p:nvSpPr>
            <p:cNvPr id="25" name="Oval 24">
              <a:extLst>
                <a:ext uri="{FF2B5EF4-FFF2-40B4-BE49-F238E27FC236}">
                  <a16:creationId xmlns:a16="http://schemas.microsoft.com/office/drawing/2014/main" id="{B03EEBDA-04A6-4B82-8AEA-0AB4A7DDC501}"/>
                </a:ext>
              </a:extLst>
            </p:cNvPr>
            <p:cNvSpPr/>
            <p:nvPr/>
          </p:nvSpPr>
          <p:spPr>
            <a:xfrm>
              <a:off x="6879914"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150">
              <a:extLst>
                <a:ext uri="{FF2B5EF4-FFF2-40B4-BE49-F238E27FC236}">
                  <a16:creationId xmlns:a16="http://schemas.microsoft.com/office/drawing/2014/main" id="{D218FF05-2B79-4034-B4CA-1AC22384EA4F}"/>
                </a:ext>
              </a:extLst>
            </p:cNvPr>
            <p:cNvSpPr>
              <a:spLocks noChangeAspect="1" noEditPoints="1"/>
            </p:cNvSpPr>
            <p:nvPr/>
          </p:nvSpPr>
          <p:spPr bwMode="auto">
            <a:xfrm>
              <a:off x="7006630" y="3309086"/>
              <a:ext cx="290176" cy="248566"/>
            </a:xfrm>
            <a:custGeom>
              <a:avLst/>
              <a:gdLst>
                <a:gd name="T0" fmla="*/ 227 w 265"/>
                <a:gd name="T1" fmla="*/ 57 h 227"/>
                <a:gd name="T2" fmla="*/ 208 w 265"/>
                <a:gd name="T3" fmla="*/ 57 h 227"/>
                <a:gd name="T4" fmla="*/ 208 w 265"/>
                <a:gd name="T5" fmla="*/ 38 h 227"/>
                <a:gd name="T6" fmla="*/ 227 w 265"/>
                <a:gd name="T7" fmla="*/ 38 h 227"/>
                <a:gd name="T8" fmla="*/ 227 w 265"/>
                <a:gd name="T9" fmla="*/ 57 h 227"/>
                <a:gd name="T10" fmla="*/ 94 w 265"/>
                <a:gd name="T11" fmla="*/ 189 h 227"/>
                <a:gd name="T12" fmla="*/ 0 w 265"/>
                <a:gd name="T13" fmla="*/ 189 h 227"/>
                <a:gd name="T14" fmla="*/ 0 w 265"/>
                <a:gd name="T15" fmla="*/ 57 h 227"/>
                <a:gd name="T16" fmla="*/ 123 w 265"/>
                <a:gd name="T17" fmla="*/ 57 h 227"/>
                <a:gd name="T18" fmla="*/ 123 w 265"/>
                <a:gd name="T19" fmla="*/ 0 h 227"/>
                <a:gd name="T20" fmla="*/ 265 w 265"/>
                <a:gd name="T21" fmla="*/ 0 h 227"/>
                <a:gd name="T22" fmla="*/ 265 w 265"/>
                <a:gd name="T23" fmla="*/ 227 h 227"/>
                <a:gd name="T24" fmla="*/ 56 w 265"/>
                <a:gd name="T25" fmla="*/ 227 h 227"/>
                <a:gd name="T26" fmla="*/ 56 w 265"/>
                <a:gd name="T27" fmla="*/ 208 h 227"/>
                <a:gd name="T28" fmla="*/ 94 w 265"/>
                <a:gd name="T29" fmla="*/ 208 h 227"/>
                <a:gd name="T30" fmla="*/ 94 w 265"/>
                <a:gd name="T31" fmla="*/ 189 h 227"/>
                <a:gd name="T32" fmla="*/ 246 w 265"/>
                <a:gd name="T33" fmla="*/ 151 h 227"/>
                <a:gd name="T34" fmla="*/ 198 w 265"/>
                <a:gd name="T35" fmla="*/ 151 h 227"/>
                <a:gd name="T36" fmla="*/ 198 w 265"/>
                <a:gd name="T37" fmla="*/ 189 h 227"/>
                <a:gd name="T38" fmla="*/ 113 w 265"/>
                <a:gd name="T39" fmla="*/ 189 h 227"/>
                <a:gd name="T40" fmla="*/ 113 w 265"/>
                <a:gd name="T41" fmla="*/ 208 h 227"/>
                <a:gd name="T42" fmla="*/ 246 w 265"/>
                <a:gd name="T43" fmla="*/ 208 h 227"/>
                <a:gd name="T44" fmla="*/ 246 w 265"/>
                <a:gd name="T45" fmla="*/ 151 h 227"/>
                <a:gd name="T46" fmla="*/ 246 w 265"/>
                <a:gd name="T47" fmla="*/ 94 h 227"/>
                <a:gd name="T48" fmla="*/ 198 w 265"/>
                <a:gd name="T49" fmla="*/ 94 h 227"/>
                <a:gd name="T50" fmla="*/ 198 w 265"/>
                <a:gd name="T51" fmla="*/ 132 h 227"/>
                <a:gd name="T52" fmla="*/ 246 w 265"/>
                <a:gd name="T53" fmla="*/ 132 h 227"/>
                <a:gd name="T54" fmla="*/ 246 w 265"/>
                <a:gd name="T55" fmla="*/ 94 h 227"/>
                <a:gd name="T56" fmla="*/ 142 w 265"/>
                <a:gd name="T57" fmla="*/ 57 h 227"/>
                <a:gd name="T58" fmla="*/ 198 w 265"/>
                <a:gd name="T59" fmla="*/ 57 h 227"/>
                <a:gd name="T60" fmla="*/ 198 w 265"/>
                <a:gd name="T61" fmla="*/ 75 h 227"/>
                <a:gd name="T62" fmla="*/ 246 w 265"/>
                <a:gd name="T63" fmla="*/ 75 h 227"/>
                <a:gd name="T64" fmla="*/ 246 w 265"/>
                <a:gd name="T65" fmla="*/ 19 h 227"/>
                <a:gd name="T66" fmla="*/ 142 w 265"/>
                <a:gd name="T67" fmla="*/ 19 h 227"/>
                <a:gd name="T68" fmla="*/ 142 w 265"/>
                <a:gd name="T69" fmla="*/ 57 h 227"/>
                <a:gd name="T70" fmla="*/ 179 w 265"/>
                <a:gd name="T71" fmla="*/ 170 h 227"/>
                <a:gd name="T72" fmla="*/ 179 w 265"/>
                <a:gd name="T73" fmla="*/ 75 h 227"/>
                <a:gd name="T74" fmla="*/ 19 w 265"/>
                <a:gd name="T75" fmla="*/ 75 h 227"/>
                <a:gd name="T76" fmla="*/ 19 w 265"/>
                <a:gd name="T77" fmla="*/ 170 h 227"/>
                <a:gd name="T78" fmla="*/ 179 w 265"/>
                <a:gd name="T79" fmla="*/ 17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5" h="227">
                  <a:moveTo>
                    <a:pt x="227" y="57"/>
                  </a:moveTo>
                  <a:lnTo>
                    <a:pt x="208" y="57"/>
                  </a:lnTo>
                  <a:lnTo>
                    <a:pt x="208" y="38"/>
                  </a:lnTo>
                  <a:lnTo>
                    <a:pt x="227" y="38"/>
                  </a:lnTo>
                  <a:lnTo>
                    <a:pt x="227" y="57"/>
                  </a:lnTo>
                  <a:close/>
                  <a:moveTo>
                    <a:pt x="94" y="189"/>
                  </a:moveTo>
                  <a:lnTo>
                    <a:pt x="0" y="189"/>
                  </a:lnTo>
                  <a:lnTo>
                    <a:pt x="0" y="57"/>
                  </a:lnTo>
                  <a:lnTo>
                    <a:pt x="123" y="57"/>
                  </a:lnTo>
                  <a:lnTo>
                    <a:pt x="123" y="0"/>
                  </a:lnTo>
                  <a:lnTo>
                    <a:pt x="265" y="0"/>
                  </a:lnTo>
                  <a:lnTo>
                    <a:pt x="265" y="227"/>
                  </a:lnTo>
                  <a:lnTo>
                    <a:pt x="56" y="227"/>
                  </a:lnTo>
                  <a:lnTo>
                    <a:pt x="56" y="208"/>
                  </a:lnTo>
                  <a:lnTo>
                    <a:pt x="94" y="208"/>
                  </a:lnTo>
                  <a:lnTo>
                    <a:pt x="94" y="189"/>
                  </a:lnTo>
                  <a:close/>
                  <a:moveTo>
                    <a:pt x="246" y="151"/>
                  </a:moveTo>
                  <a:lnTo>
                    <a:pt x="198" y="151"/>
                  </a:lnTo>
                  <a:lnTo>
                    <a:pt x="198" y="189"/>
                  </a:lnTo>
                  <a:lnTo>
                    <a:pt x="113" y="189"/>
                  </a:lnTo>
                  <a:lnTo>
                    <a:pt x="113" y="208"/>
                  </a:lnTo>
                  <a:lnTo>
                    <a:pt x="246" y="208"/>
                  </a:lnTo>
                  <a:lnTo>
                    <a:pt x="246" y="151"/>
                  </a:lnTo>
                  <a:close/>
                  <a:moveTo>
                    <a:pt x="246" y="94"/>
                  </a:moveTo>
                  <a:lnTo>
                    <a:pt x="198" y="94"/>
                  </a:lnTo>
                  <a:lnTo>
                    <a:pt x="198" y="132"/>
                  </a:lnTo>
                  <a:lnTo>
                    <a:pt x="246" y="132"/>
                  </a:lnTo>
                  <a:lnTo>
                    <a:pt x="246" y="94"/>
                  </a:lnTo>
                  <a:close/>
                  <a:moveTo>
                    <a:pt x="142" y="57"/>
                  </a:moveTo>
                  <a:lnTo>
                    <a:pt x="198" y="57"/>
                  </a:lnTo>
                  <a:lnTo>
                    <a:pt x="198" y="75"/>
                  </a:lnTo>
                  <a:lnTo>
                    <a:pt x="246" y="75"/>
                  </a:lnTo>
                  <a:lnTo>
                    <a:pt x="246" y="19"/>
                  </a:lnTo>
                  <a:lnTo>
                    <a:pt x="142" y="19"/>
                  </a:lnTo>
                  <a:lnTo>
                    <a:pt x="142" y="57"/>
                  </a:lnTo>
                  <a:close/>
                  <a:moveTo>
                    <a:pt x="179" y="170"/>
                  </a:moveTo>
                  <a:lnTo>
                    <a:pt x="179" y="75"/>
                  </a:lnTo>
                  <a:lnTo>
                    <a:pt x="19" y="75"/>
                  </a:lnTo>
                  <a:lnTo>
                    <a:pt x="19" y="170"/>
                  </a:lnTo>
                  <a:lnTo>
                    <a:pt x="179" y="170"/>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63" name="Group 62">
            <a:extLst>
              <a:ext uri="{FF2B5EF4-FFF2-40B4-BE49-F238E27FC236}">
                <a16:creationId xmlns:a16="http://schemas.microsoft.com/office/drawing/2014/main" id="{AF09EEA5-DA0D-4A0C-948C-C09336D5AED9}"/>
              </a:ext>
            </a:extLst>
          </p:cNvPr>
          <p:cNvGrpSpPr/>
          <p:nvPr/>
        </p:nvGrpSpPr>
        <p:grpSpPr>
          <a:xfrm>
            <a:off x="8376209" y="2758155"/>
            <a:ext cx="543608" cy="543608"/>
            <a:chOff x="8543116" y="3161565"/>
            <a:chExt cx="543608" cy="543608"/>
          </a:xfrm>
        </p:grpSpPr>
        <p:sp>
          <p:nvSpPr>
            <p:cNvPr id="26" name="Oval 25">
              <a:extLst>
                <a:ext uri="{FF2B5EF4-FFF2-40B4-BE49-F238E27FC236}">
                  <a16:creationId xmlns:a16="http://schemas.microsoft.com/office/drawing/2014/main" id="{AEFD2C24-4B96-42B8-AA18-C23DD9B98197}"/>
                </a:ext>
              </a:extLst>
            </p:cNvPr>
            <p:cNvSpPr/>
            <p:nvPr/>
          </p:nvSpPr>
          <p:spPr>
            <a:xfrm>
              <a:off x="8543116"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1">
              <a:extLst>
                <a:ext uri="{FF2B5EF4-FFF2-40B4-BE49-F238E27FC236}">
                  <a16:creationId xmlns:a16="http://schemas.microsoft.com/office/drawing/2014/main" id="{CE932837-1C12-429A-A658-26233F9C63CD}"/>
                </a:ext>
              </a:extLst>
            </p:cNvPr>
            <p:cNvSpPr>
              <a:spLocks noChangeAspect="1" noEditPoints="1"/>
            </p:cNvSpPr>
            <p:nvPr/>
          </p:nvSpPr>
          <p:spPr bwMode="auto">
            <a:xfrm>
              <a:off x="8644100" y="3290471"/>
              <a:ext cx="341641" cy="285796"/>
            </a:xfrm>
            <a:custGeom>
              <a:avLst/>
              <a:gdLst>
                <a:gd name="T0" fmla="*/ 95 w 161"/>
                <a:gd name="T1" fmla="*/ 134 h 134"/>
                <a:gd name="T2" fmla="*/ 83 w 161"/>
                <a:gd name="T3" fmla="*/ 123 h 134"/>
                <a:gd name="T4" fmla="*/ 95 w 161"/>
                <a:gd name="T5" fmla="*/ 111 h 134"/>
                <a:gd name="T6" fmla="*/ 106 w 161"/>
                <a:gd name="T7" fmla="*/ 123 h 134"/>
                <a:gd name="T8" fmla="*/ 95 w 161"/>
                <a:gd name="T9" fmla="*/ 134 h 134"/>
                <a:gd name="T10" fmla="*/ 95 w 161"/>
                <a:gd name="T11" fmla="*/ 119 h 134"/>
                <a:gd name="T12" fmla="*/ 91 w 161"/>
                <a:gd name="T13" fmla="*/ 123 h 134"/>
                <a:gd name="T14" fmla="*/ 95 w 161"/>
                <a:gd name="T15" fmla="*/ 126 h 134"/>
                <a:gd name="T16" fmla="*/ 98 w 161"/>
                <a:gd name="T17" fmla="*/ 123 h 134"/>
                <a:gd name="T18" fmla="*/ 95 w 161"/>
                <a:gd name="T19" fmla="*/ 119 h 134"/>
                <a:gd name="T20" fmla="*/ 29 w 161"/>
                <a:gd name="T21" fmla="*/ 134 h 134"/>
                <a:gd name="T22" fmla="*/ 18 w 161"/>
                <a:gd name="T23" fmla="*/ 123 h 134"/>
                <a:gd name="T24" fmla="*/ 29 w 161"/>
                <a:gd name="T25" fmla="*/ 111 h 134"/>
                <a:gd name="T26" fmla="*/ 40 w 161"/>
                <a:gd name="T27" fmla="*/ 123 h 134"/>
                <a:gd name="T28" fmla="*/ 29 w 161"/>
                <a:gd name="T29" fmla="*/ 134 h 134"/>
                <a:gd name="T30" fmla="*/ 29 w 161"/>
                <a:gd name="T31" fmla="*/ 119 h 134"/>
                <a:gd name="T32" fmla="*/ 26 w 161"/>
                <a:gd name="T33" fmla="*/ 123 h 134"/>
                <a:gd name="T34" fmla="*/ 29 w 161"/>
                <a:gd name="T35" fmla="*/ 126 h 134"/>
                <a:gd name="T36" fmla="*/ 32 w 161"/>
                <a:gd name="T37" fmla="*/ 123 h 134"/>
                <a:gd name="T38" fmla="*/ 29 w 161"/>
                <a:gd name="T39" fmla="*/ 119 h 134"/>
                <a:gd name="T40" fmla="*/ 130 w 161"/>
                <a:gd name="T41" fmla="*/ 0 h 134"/>
                <a:gd name="T42" fmla="*/ 126 w 161"/>
                <a:gd name="T43" fmla="*/ 15 h 134"/>
                <a:gd name="T44" fmla="*/ 0 w 161"/>
                <a:gd name="T45" fmla="*/ 15 h 134"/>
                <a:gd name="T46" fmla="*/ 16 w 161"/>
                <a:gd name="T47" fmla="*/ 86 h 134"/>
                <a:gd name="T48" fmla="*/ 109 w 161"/>
                <a:gd name="T49" fmla="*/ 86 h 134"/>
                <a:gd name="T50" fmla="*/ 105 w 161"/>
                <a:gd name="T51" fmla="*/ 100 h 134"/>
                <a:gd name="T52" fmla="*/ 14 w 161"/>
                <a:gd name="T53" fmla="*/ 100 h 134"/>
                <a:gd name="T54" fmla="*/ 14 w 161"/>
                <a:gd name="T55" fmla="*/ 108 h 134"/>
                <a:gd name="T56" fmla="*/ 111 w 161"/>
                <a:gd name="T57" fmla="*/ 108 h 134"/>
                <a:gd name="T58" fmla="*/ 136 w 161"/>
                <a:gd name="T59" fmla="*/ 8 h 134"/>
                <a:gd name="T60" fmla="*/ 161 w 161"/>
                <a:gd name="T61" fmla="*/ 8 h 134"/>
                <a:gd name="T62" fmla="*/ 161 w 161"/>
                <a:gd name="T63" fmla="*/ 0 h 134"/>
                <a:gd name="T64" fmla="*/ 130 w 161"/>
                <a:gd name="T65" fmla="*/ 0 h 134"/>
                <a:gd name="T66" fmla="*/ 23 w 161"/>
                <a:gd name="T67" fmla="*/ 78 h 134"/>
                <a:gd name="T68" fmla="*/ 10 w 161"/>
                <a:gd name="T69" fmla="*/ 23 h 134"/>
                <a:gd name="T70" fmla="*/ 124 w 161"/>
                <a:gd name="T71" fmla="*/ 23 h 134"/>
                <a:gd name="T72" fmla="*/ 111 w 161"/>
                <a:gd name="T73" fmla="*/ 78 h 134"/>
                <a:gd name="T74" fmla="*/ 23 w 161"/>
                <a:gd name="T75" fmla="*/ 7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1" h="134">
                  <a:moveTo>
                    <a:pt x="95" y="134"/>
                  </a:moveTo>
                  <a:cubicBezTo>
                    <a:pt x="88" y="134"/>
                    <a:pt x="83" y="129"/>
                    <a:pt x="83" y="123"/>
                  </a:cubicBezTo>
                  <a:cubicBezTo>
                    <a:pt x="83" y="116"/>
                    <a:pt x="88" y="111"/>
                    <a:pt x="95" y="111"/>
                  </a:cubicBezTo>
                  <a:cubicBezTo>
                    <a:pt x="101" y="111"/>
                    <a:pt x="106" y="116"/>
                    <a:pt x="106" y="123"/>
                  </a:cubicBezTo>
                  <a:cubicBezTo>
                    <a:pt x="106" y="129"/>
                    <a:pt x="101" y="134"/>
                    <a:pt x="95" y="134"/>
                  </a:cubicBezTo>
                  <a:close/>
                  <a:moveTo>
                    <a:pt x="95" y="119"/>
                  </a:moveTo>
                  <a:cubicBezTo>
                    <a:pt x="93" y="119"/>
                    <a:pt x="91" y="121"/>
                    <a:pt x="91" y="123"/>
                  </a:cubicBezTo>
                  <a:cubicBezTo>
                    <a:pt x="91" y="125"/>
                    <a:pt x="93" y="126"/>
                    <a:pt x="95" y="126"/>
                  </a:cubicBezTo>
                  <a:cubicBezTo>
                    <a:pt x="96" y="126"/>
                    <a:pt x="98" y="125"/>
                    <a:pt x="98" y="123"/>
                  </a:cubicBezTo>
                  <a:cubicBezTo>
                    <a:pt x="98" y="121"/>
                    <a:pt x="96" y="119"/>
                    <a:pt x="95" y="119"/>
                  </a:cubicBezTo>
                  <a:close/>
                  <a:moveTo>
                    <a:pt x="29" y="134"/>
                  </a:moveTo>
                  <a:cubicBezTo>
                    <a:pt x="23" y="134"/>
                    <a:pt x="18" y="129"/>
                    <a:pt x="18" y="123"/>
                  </a:cubicBezTo>
                  <a:cubicBezTo>
                    <a:pt x="18" y="116"/>
                    <a:pt x="23" y="111"/>
                    <a:pt x="29" y="111"/>
                  </a:cubicBezTo>
                  <a:cubicBezTo>
                    <a:pt x="35" y="111"/>
                    <a:pt x="40" y="116"/>
                    <a:pt x="40" y="123"/>
                  </a:cubicBezTo>
                  <a:cubicBezTo>
                    <a:pt x="40" y="129"/>
                    <a:pt x="35" y="134"/>
                    <a:pt x="29" y="134"/>
                  </a:cubicBezTo>
                  <a:close/>
                  <a:moveTo>
                    <a:pt x="29" y="119"/>
                  </a:moveTo>
                  <a:cubicBezTo>
                    <a:pt x="27" y="119"/>
                    <a:pt x="26" y="121"/>
                    <a:pt x="26" y="123"/>
                  </a:cubicBezTo>
                  <a:cubicBezTo>
                    <a:pt x="26" y="125"/>
                    <a:pt x="27" y="126"/>
                    <a:pt x="29" y="126"/>
                  </a:cubicBezTo>
                  <a:cubicBezTo>
                    <a:pt x="31" y="126"/>
                    <a:pt x="32" y="125"/>
                    <a:pt x="32" y="123"/>
                  </a:cubicBezTo>
                  <a:cubicBezTo>
                    <a:pt x="32" y="121"/>
                    <a:pt x="31" y="119"/>
                    <a:pt x="29" y="119"/>
                  </a:cubicBezTo>
                  <a:close/>
                  <a:moveTo>
                    <a:pt x="130" y="0"/>
                  </a:moveTo>
                  <a:cubicBezTo>
                    <a:pt x="126" y="15"/>
                    <a:pt x="126" y="15"/>
                    <a:pt x="126" y="15"/>
                  </a:cubicBezTo>
                  <a:cubicBezTo>
                    <a:pt x="0" y="15"/>
                    <a:pt x="0" y="15"/>
                    <a:pt x="0" y="15"/>
                  </a:cubicBezTo>
                  <a:cubicBezTo>
                    <a:pt x="16" y="86"/>
                    <a:pt x="16" y="86"/>
                    <a:pt x="16" y="86"/>
                  </a:cubicBezTo>
                  <a:cubicBezTo>
                    <a:pt x="109" y="86"/>
                    <a:pt x="109" y="86"/>
                    <a:pt x="109" y="86"/>
                  </a:cubicBezTo>
                  <a:cubicBezTo>
                    <a:pt x="105" y="100"/>
                    <a:pt x="105" y="100"/>
                    <a:pt x="105" y="100"/>
                  </a:cubicBezTo>
                  <a:cubicBezTo>
                    <a:pt x="14" y="100"/>
                    <a:pt x="14" y="100"/>
                    <a:pt x="14" y="100"/>
                  </a:cubicBezTo>
                  <a:cubicBezTo>
                    <a:pt x="14" y="108"/>
                    <a:pt x="14" y="108"/>
                    <a:pt x="14" y="108"/>
                  </a:cubicBezTo>
                  <a:cubicBezTo>
                    <a:pt x="111" y="108"/>
                    <a:pt x="111" y="108"/>
                    <a:pt x="111" y="108"/>
                  </a:cubicBezTo>
                  <a:cubicBezTo>
                    <a:pt x="136" y="8"/>
                    <a:pt x="136" y="8"/>
                    <a:pt x="136" y="8"/>
                  </a:cubicBezTo>
                  <a:cubicBezTo>
                    <a:pt x="161" y="8"/>
                    <a:pt x="161" y="8"/>
                    <a:pt x="161" y="8"/>
                  </a:cubicBezTo>
                  <a:cubicBezTo>
                    <a:pt x="161" y="0"/>
                    <a:pt x="161" y="0"/>
                    <a:pt x="161" y="0"/>
                  </a:cubicBezTo>
                  <a:lnTo>
                    <a:pt x="130" y="0"/>
                  </a:lnTo>
                  <a:close/>
                  <a:moveTo>
                    <a:pt x="23" y="78"/>
                  </a:moveTo>
                  <a:cubicBezTo>
                    <a:pt x="10" y="23"/>
                    <a:pt x="10" y="23"/>
                    <a:pt x="10" y="23"/>
                  </a:cubicBezTo>
                  <a:cubicBezTo>
                    <a:pt x="124" y="23"/>
                    <a:pt x="124" y="23"/>
                    <a:pt x="124" y="23"/>
                  </a:cubicBezTo>
                  <a:cubicBezTo>
                    <a:pt x="111" y="78"/>
                    <a:pt x="111" y="78"/>
                    <a:pt x="111" y="78"/>
                  </a:cubicBezTo>
                  <a:lnTo>
                    <a:pt x="23" y="78"/>
                  </a:lnTo>
                  <a:close/>
                </a:path>
              </a:pathLst>
            </a:custGeom>
            <a:solidFill>
              <a:srgbClr val="0078D7"/>
            </a:solidFill>
            <a:ln>
              <a:solidFill>
                <a:srgbClr val="0078D7"/>
              </a:solid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60" name="Group 59">
            <a:extLst>
              <a:ext uri="{FF2B5EF4-FFF2-40B4-BE49-F238E27FC236}">
                <a16:creationId xmlns:a16="http://schemas.microsoft.com/office/drawing/2014/main" id="{1EBD97A1-72F3-42D8-B2C1-51B1AE4C6489}"/>
              </a:ext>
            </a:extLst>
          </p:cNvPr>
          <p:cNvGrpSpPr/>
          <p:nvPr/>
        </p:nvGrpSpPr>
        <p:grpSpPr>
          <a:xfrm>
            <a:off x="3386603" y="2758155"/>
            <a:ext cx="543608" cy="543608"/>
            <a:chOff x="3553510" y="3161565"/>
            <a:chExt cx="543608" cy="543608"/>
          </a:xfrm>
        </p:grpSpPr>
        <p:sp>
          <p:nvSpPr>
            <p:cNvPr id="23" name="Oval 22">
              <a:extLst>
                <a:ext uri="{FF2B5EF4-FFF2-40B4-BE49-F238E27FC236}">
                  <a16:creationId xmlns:a16="http://schemas.microsoft.com/office/drawing/2014/main" id="{3120A051-91DA-45FD-A692-1D2E00368F5B}"/>
                </a:ext>
              </a:extLst>
            </p:cNvPr>
            <p:cNvSpPr/>
            <p:nvPr/>
          </p:nvSpPr>
          <p:spPr>
            <a:xfrm>
              <a:off x="3553510" y="316156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13">
              <a:extLst>
                <a:ext uri="{FF2B5EF4-FFF2-40B4-BE49-F238E27FC236}">
                  <a16:creationId xmlns:a16="http://schemas.microsoft.com/office/drawing/2014/main" id="{E820DF9D-4C06-476F-8CAA-BD2256541C79}"/>
                </a:ext>
              </a:extLst>
            </p:cNvPr>
            <p:cNvSpPr>
              <a:spLocks noChangeAspect="1" noEditPoints="1"/>
            </p:cNvSpPr>
            <p:nvPr/>
          </p:nvSpPr>
          <p:spPr bwMode="auto">
            <a:xfrm>
              <a:off x="3680226" y="3271309"/>
              <a:ext cx="290176" cy="324121"/>
            </a:xfrm>
            <a:custGeom>
              <a:avLst/>
              <a:gdLst>
                <a:gd name="T0" fmla="*/ 115 w 136"/>
                <a:gd name="T1" fmla="*/ 87 h 152"/>
                <a:gd name="T2" fmla="*/ 34 w 136"/>
                <a:gd name="T3" fmla="*/ 76 h 152"/>
                <a:gd name="T4" fmla="*/ 19 w 136"/>
                <a:gd name="T5" fmla="*/ 122 h 152"/>
                <a:gd name="T6" fmla="*/ 8 w 136"/>
                <a:gd name="T7" fmla="*/ 152 h 152"/>
                <a:gd name="T8" fmla="*/ 59 w 136"/>
                <a:gd name="T9" fmla="*/ 152 h 152"/>
                <a:gd name="T10" fmla="*/ 67 w 136"/>
                <a:gd name="T11" fmla="*/ 152 h 152"/>
                <a:gd name="T12" fmla="*/ 92 w 136"/>
                <a:gd name="T13" fmla="*/ 144 h 152"/>
                <a:gd name="T14" fmla="*/ 83 w 136"/>
                <a:gd name="T15" fmla="*/ 137 h 152"/>
                <a:gd name="T16" fmla="*/ 100 w 136"/>
                <a:gd name="T17" fmla="*/ 152 h 152"/>
                <a:gd name="T18" fmla="*/ 136 w 136"/>
                <a:gd name="T19" fmla="*/ 95 h 152"/>
                <a:gd name="T20" fmla="*/ 128 w 136"/>
                <a:gd name="T21" fmla="*/ 103 h 152"/>
                <a:gd name="T22" fmla="*/ 115 w 136"/>
                <a:gd name="T23" fmla="*/ 110 h 152"/>
                <a:gd name="T24" fmla="*/ 128 w 136"/>
                <a:gd name="T25" fmla="*/ 103 h 152"/>
                <a:gd name="T26" fmla="*/ 128 w 136"/>
                <a:gd name="T27" fmla="*/ 124 h 152"/>
                <a:gd name="T28" fmla="*/ 115 w 136"/>
                <a:gd name="T29" fmla="*/ 118 h 152"/>
                <a:gd name="T30" fmla="*/ 17 w 136"/>
                <a:gd name="T31" fmla="*/ 101 h 152"/>
                <a:gd name="T32" fmla="*/ 51 w 136"/>
                <a:gd name="T33" fmla="*/ 101 h 152"/>
                <a:gd name="T34" fmla="*/ 17 w 136"/>
                <a:gd name="T35" fmla="*/ 101 h 152"/>
                <a:gd name="T36" fmla="*/ 59 w 136"/>
                <a:gd name="T37" fmla="*/ 101 h 152"/>
                <a:gd name="T38" fmla="*/ 107 w 136"/>
                <a:gd name="T39" fmla="*/ 95 h 152"/>
                <a:gd name="T40" fmla="*/ 59 w 136"/>
                <a:gd name="T41" fmla="*/ 129 h 152"/>
                <a:gd name="T42" fmla="*/ 75 w 136"/>
                <a:gd name="T43" fmla="*/ 144 h 152"/>
                <a:gd name="T44" fmla="*/ 64 w 136"/>
                <a:gd name="T45" fmla="*/ 137 h 152"/>
                <a:gd name="T46" fmla="*/ 75 w 136"/>
                <a:gd name="T47" fmla="*/ 144 h 152"/>
                <a:gd name="T48" fmla="*/ 108 w 136"/>
                <a:gd name="T49" fmla="*/ 137 h 152"/>
                <a:gd name="T50" fmla="*/ 115 w 136"/>
                <a:gd name="T51" fmla="*/ 132 h 152"/>
                <a:gd name="T52" fmla="*/ 128 w 136"/>
                <a:gd name="T53" fmla="*/ 144 h 152"/>
                <a:gd name="T54" fmla="*/ 67 w 136"/>
                <a:gd name="T55" fmla="*/ 81 h 152"/>
                <a:gd name="T56" fmla="*/ 57 w 136"/>
                <a:gd name="T57" fmla="*/ 41 h 152"/>
                <a:gd name="T58" fmla="*/ 115 w 136"/>
                <a:gd name="T59" fmla="*/ 13 h 152"/>
                <a:gd name="T60" fmla="*/ 82 w 136"/>
                <a:gd name="T61" fmla="*/ 72 h 152"/>
                <a:gd name="T62" fmla="*/ 92 w 136"/>
                <a:gd name="T63" fmla="*/ 12 h 152"/>
                <a:gd name="T64" fmla="*/ 65 w 136"/>
                <a:gd name="T65" fmla="*/ 41 h 152"/>
                <a:gd name="T66" fmla="*/ 76 w 136"/>
                <a:gd name="T67" fmla="*/ 60 h 152"/>
                <a:gd name="T68" fmla="*/ 82 w 136"/>
                <a:gd name="T69" fmla="*/ 64 h 152"/>
                <a:gd name="T70" fmla="*/ 112 w 136"/>
                <a:gd name="T71" fmla="*/ 57 h 152"/>
                <a:gd name="T72" fmla="*/ 92 w 136"/>
                <a:gd name="T73" fmla="*/ 12 h 152"/>
                <a:gd name="T74" fmla="*/ 76 w 136"/>
                <a:gd name="T75" fmla="*/ 32 h 152"/>
                <a:gd name="T76" fmla="*/ 91 w 136"/>
                <a:gd name="T77" fmla="*/ 45 h 152"/>
                <a:gd name="T78" fmla="*/ 99 w 136"/>
                <a:gd name="T79" fmla="*/ 49 h 152"/>
                <a:gd name="T80" fmla="*/ 102 w 136"/>
                <a:gd name="T81" fmla="*/ 38 h 152"/>
                <a:gd name="T82" fmla="*/ 99 w 136"/>
                <a:gd name="T83" fmla="*/ 26 h 152"/>
                <a:gd name="T84" fmla="*/ 99 w 136"/>
                <a:gd name="T85" fmla="*/ 49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6" h="152">
                  <a:moveTo>
                    <a:pt x="115" y="95"/>
                  </a:moveTo>
                  <a:cubicBezTo>
                    <a:pt x="115" y="87"/>
                    <a:pt x="115" y="87"/>
                    <a:pt x="115" y="87"/>
                  </a:cubicBezTo>
                  <a:cubicBezTo>
                    <a:pt x="54" y="87"/>
                    <a:pt x="54" y="87"/>
                    <a:pt x="54" y="87"/>
                  </a:cubicBezTo>
                  <a:cubicBezTo>
                    <a:pt x="49" y="80"/>
                    <a:pt x="42" y="76"/>
                    <a:pt x="34" y="76"/>
                  </a:cubicBezTo>
                  <a:cubicBezTo>
                    <a:pt x="20" y="76"/>
                    <a:pt x="9" y="88"/>
                    <a:pt x="9" y="101"/>
                  </a:cubicBezTo>
                  <a:cubicBezTo>
                    <a:pt x="9" y="110"/>
                    <a:pt x="13" y="117"/>
                    <a:pt x="19" y="122"/>
                  </a:cubicBezTo>
                  <a:cubicBezTo>
                    <a:pt x="8" y="127"/>
                    <a:pt x="0" y="139"/>
                    <a:pt x="0" y="152"/>
                  </a:cubicBezTo>
                  <a:cubicBezTo>
                    <a:pt x="8" y="152"/>
                    <a:pt x="8" y="152"/>
                    <a:pt x="8" y="152"/>
                  </a:cubicBezTo>
                  <a:cubicBezTo>
                    <a:pt x="8" y="138"/>
                    <a:pt x="20" y="126"/>
                    <a:pt x="34" y="126"/>
                  </a:cubicBezTo>
                  <a:cubicBezTo>
                    <a:pt x="48" y="126"/>
                    <a:pt x="59" y="138"/>
                    <a:pt x="59" y="152"/>
                  </a:cubicBezTo>
                  <a:cubicBezTo>
                    <a:pt x="67" y="152"/>
                    <a:pt x="67" y="152"/>
                    <a:pt x="67" y="152"/>
                  </a:cubicBezTo>
                  <a:cubicBezTo>
                    <a:pt x="67" y="152"/>
                    <a:pt x="67" y="152"/>
                    <a:pt x="67" y="152"/>
                  </a:cubicBezTo>
                  <a:cubicBezTo>
                    <a:pt x="92" y="152"/>
                    <a:pt x="92" y="152"/>
                    <a:pt x="92" y="152"/>
                  </a:cubicBezTo>
                  <a:cubicBezTo>
                    <a:pt x="92" y="144"/>
                    <a:pt x="92" y="144"/>
                    <a:pt x="92" y="144"/>
                  </a:cubicBezTo>
                  <a:cubicBezTo>
                    <a:pt x="83" y="144"/>
                    <a:pt x="83" y="144"/>
                    <a:pt x="83" y="144"/>
                  </a:cubicBezTo>
                  <a:cubicBezTo>
                    <a:pt x="83" y="137"/>
                    <a:pt x="83" y="137"/>
                    <a:pt x="83" y="137"/>
                  </a:cubicBezTo>
                  <a:cubicBezTo>
                    <a:pt x="100" y="137"/>
                    <a:pt x="100" y="137"/>
                    <a:pt x="100" y="137"/>
                  </a:cubicBezTo>
                  <a:cubicBezTo>
                    <a:pt x="100" y="152"/>
                    <a:pt x="100" y="152"/>
                    <a:pt x="100" y="152"/>
                  </a:cubicBezTo>
                  <a:cubicBezTo>
                    <a:pt x="136" y="152"/>
                    <a:pt x="136" y="152"/>
                    <a:pt x="136" y="152"/>
                  </a:cubicBezTo>
                  <a:cubicBezTo>
                    <a:pt x="136" y="95"/>
                    <a:pt x="136" y="95"/>
                    <a:pt x="136" y="95"/>
                  </a:cubicBezTo>
                  <a:lnTo>
                    <a:pt x="115" y="95"/>
                  </a:lnTo>
                  <a:close/>
                  <a:moveTo>
                    <a:pt x="128" y="103"/>
                  </a:moveTo>
                  <a:cubicBezTo>
                    <a:pt x="128" y="110"/>
                    <a:pt x="128" y="110"/>
                    <a:pt x="128" y="110"/>
                  </a:cubicBezTo>
                  <a:cubicBezTo>
                    <a:pt x="115" y="110"/>
                    <a:pt x="115" y="110"/>
                    <a:pt x="115" y="110"/>
                  </a:cubicBezTo>
                  <a:cubicBezTo>
                    <a:pt x="115" y="103"/>
                    <a:pt x="115" y="103"/>
                    <a:pt x="115" y="103"/>
                  </a:cubicBezTo>
                  <a:lnTo>
                    <a:pt x="128" y="103"/>
                  </a:lnTo>
                  <a:close/>
                  <a:moveTo>
                    <a:pt x="128" y="118"/>
                  </a:moveTo>
                  <a:cubicBezTo>
                    <a:pt x="128" y="124"/>
                    <a:pt x="128" y="124"/>
                    <a:pt x="128" y="124"/>
                  </a:cubicBezTo>
                  <a:cubicBezTo>
                    <a:pt x="115" y="124"/>
                    <a:pt x="115" y="124"/>
                    <a:pt x="115" y="124"/>
                  </a:cubicBezTo>
                  <a:cubicBezTo>
                    <a:pt x="115" y="118"/>
                    <a:pt x="115" y="118"/>
                    <a:pt x="115" y="118"/>
                  </a:cubicBezTo>
                  <a:lnTo>
                    <a:pt x="128" y="118"/>
                  </a:lnTo>
                  <a:close/>
                  <a:moveTo>
                    <a:pt x="17" y="101"/>
                  </a:moveTo>
                  <a:cubicBezTo>
                    <a:pt x="17" y="92"/>
                    <a:pt x="24" y="84"/>
                    <a:pt x="34" y="84"/>
                  </a:cubicBezTo>
                  <a:cubicBezTo>
                    <a:pt x="43" y="84"/>
                    <a:pt x="51" y="92"/>
                    <a:pt x="51" y="101"/>
                  </a:cubicBezTo>
                  <a:cubicBezTo>
                    <a:pt x="51" y="111"/>
                    <a:pt x="43" y="118"/>
                    <a:pt x="34" y="118"/>
                  </a:cubicBezTo>
                  <a:cubicBezTo>
                    <a:pt x="24" y="118"/>
                    <a:pt x="17" y="111"/>
                    <a:pt x="17" y="101"/>
                  </a:cubicBezTo>
                  <a:close/>
                  <a:moveTo>
                    <a:pt x="48" y="122"/>
                  </a:moveTo>
                  <a:cubicBezTo>
                    <a:pt x="55" y="117"/>
                    <a:pt x="59" y="110"/>
                    <a:pt x="59" y="101"/>
                  </a:cubicBezTo>
                  <a:cubicBezTo>
                    <a:pt x="59" y="99"/>
                    <a:pt x="58" y="97"/>
                    <a:pt x="58" y="95"/>
                  </a:cubicBezTo>
                  <a:cubicBezTo>
                    <a:pt x="107" y="95"/>
                    <a:pt x="107" y="95"/>
                    <a:pt x="107" y="95"/>
                  </a:cubicBezTo>
                  <a:cubicBezTo>
                    <a:pt x="107" y="129"/>
                    <a:pt x="107" y="129"/>
                    <a:pt x="107" y="129"/>
                  </a:cubicBezTo>
                  <a:cubicBezTo>
                    <a:pt x="59" y="129"/>
                    <a:pt x="59" y="129"/>
                    <a:pt x="59" y="129"/>
                  </a:cubicBezTo>
                  <a:cubicBezTo>
                    <a:pt x="56" y="126"/>
                    <a:pt x="52" y="123"/>
                    <a:pt x="48" y="122"/>
                  </a:cubicBezTo>
                  <a:close/>
                  <a:moveTo>
                    <a:pt x="75" y="144"/>
                  </a:moveTo>
                  <a:cubicBezTo>
                    <a:pt x="66" y="144"/>
                    <a:pt x="66" y="144"/>
                    <a:pt x="66" y="144"/>
                  </a:cubicBezTo>
                  <a:cubicBezTo>
                    <a:pt x="66" y="142"/>
                    <a:pt x="65" y="139"/>
                    <a:pt x="64" y="137"/>
                  </a:cubicBezTo>
                  <a:cubicBezTo>
                    <a:pt x="75" y="137"/>
                    <a:pt x="75" y="137"/>
                    <a:pt x="75" y="137"/>
                  </a:cubicBezTo>
                  <a:lnTo>
                    <a:pt x="75" y="144"/>
                  </a:lnTo>
                  <a:close/>
                  <a:moveTo>
                    <a:pt x="108" y="144"/>
                  </a:moveTo>
                  <a:cubicBezTo>
                    <a:pt x="108" y="137"/>
                    <a:pt x="108" y="137"/>
                    <a:pt x="108" y="137"/>
                  </a:cubicBezTo>
                  <a:cubicBezTo>
                    <a:pt x="115" y="137"/>
                    <a:pt x="115" y="137"/>
                    <a:pt x="115" y="137"/>
                  </a:cubicBezTo>
                  <a:cubicBezTo>
                    <a:pt x="115" y="132"/>
                    <a:pt x="115" y="132"/>
                    <a:pt x="115" y="132"/>
                  </a:cubicBezTo>
                  <a:cubicBezTo>
                    <a:pt x="128" y="132"/>
                    <a:pt x="128" y="132"/>
                    <a:pt x="128" y="132"/>
                  </a:cubicBezTo>
                  <a:cubicBezTo>
                    <a:pt x="128" y="144"/>
                    <a:pt x="128" y="144"/>
                    <a:pt x="128" y="144"/>
                  </a:cubicBezTo>
                  <a:lnTo>
                    <a:pt x="108" y="144"/>
                  </a:lnTo>
                  <a:close/>
                  <a:moveTo>
                    <a:pt x="67" y="81"/>
                  </a:moveTo>
                  <a:cubicBezTo>
                    <a:pt x="68" y="64"/>
                    <a:pt x="68" y="64"/>
                    <a:pt x="68" y="64"/>
                  </a:cubicBezTo>
                  <a:cubicBezTo>
                    <a:pt x="62" y="58"/>
                    <a:pt x="58" y="50"/>
                    <a:pt x="57" y="41"/>
                  </a:cubicBezTo>
                  <a:cubicBezTo>
                    <a:pt x="57" y="32"/>
                    <a:pt x="60" y="23"/>
                    <a:pt x="66" y="16"/>
                  </a:cubicBezTo>
                  <a:cubicBezTo>
                    <a:pt x="79" y="1"/>
                    <a:pt x="101" y="0"/>
                    <a:pt x="115" y="13"/>
                  </a:cubicBezTo>
                  <a:cubicBezTo>
                    <a:pt x="130" y="26"/>
                    <a:pt x="131" y="48"/>
                    <a:pt x="118" y="62"/>
                  </a:cubicBezTo>
                  <a:cubicBezTo>
                    <a:pt x="109" y="72"/>
                    <a:pt x="95" y="76"/>
                    <a:pt x="82" y="72"/>
                  </a:cubicBezTo>
                  <a:lnTo>
                    <a:pt x="67" y="81"/>
                  </a:lnTo>
                  <a:close/>
                  <a:moveTo>
                    <a:pt x="92" y="12"/>
                  </a:moveTo>
                  <a:cubicBezTo>
                    <a:pt x="85" y="12"/>
                    <a:pt x="77" y="15"/>
                    <a:pt x="72" y="21"/>
                  </a:cubicBezTo>
                  <a:cubicBezTo>
                    <a:pt x="67" y="27"/>
                    <a:pt x="65" y="33"/>
                    <a:pt x="65" y="41"/>
                  </a:cubicBezTo>
                  <a:cubicBezTo>
                    <a:pt x="66" y="48"/>
                    <a:pt x="69" y="54"/>
                    <a:pt x="74" y="59"/>
                  </a:cubicBezTo>
                  <a:cubicBezTo>
                    <a:pt x="76" y="60"/>
                    <a:pt x="76" y="60"/>
                    <a:pt x="76" y="60"/>
                  </a:cubicBezTo>
                  <a:cubicBezTo>
                    <a:pt x="76" y="67"/>
                    <a:pt x="76" y="67"/>
                    <a:pt x="76" y="67"/>
                  </a:cubicBezTo>
                  <a:cubicBezTo>
                    <a:pt x="82" y="64"/>
                    <a:pt x="82" y="64"/>
                    <a:pt x="82" y="64"/>
                  </a:cubicBezTo>
                  <a:cubicBezTo>
                    <a:pt x="83" y="64"/>
                    <a:pt x="83" y="64"/>
                    <a:pt x="83" y="64"/>
                  </a:cubicBezTo>
                  <a:cubicBezTo>
                    <a:pt x="94" y="68"/>
                    <a:pt x="105" y="65"/>
                    <a:pt x="112" y="57"/>
                  </a:cubicBezTo>
                  <a:cubicBezTo>
                    <a:pt x="122" y="46"/>
                    <a:pt x="121" y="29"/>
                    <a:pt x="110" y="19"/>
                  </a:cubicBezTo>
                  <a:cubicBezTo>
                    <a:pt x="105" y="14"/>
                    <a:pt x="99" y="12"/>
                    <a:pt x="92" y="12"/>
                  </a:cubicBezTo>
                  <a:close/>
                  <a:moveTo>
                    <a:pt x="86" y="48"/>
                  </a:moveTo>
                  <a:cubicBezTo>
                    <a:pt x="76" y="32"/>
                    <a:pt x="76" y="32"/>
                    <a:pt x="76" y="32"/>
                  </a:cubicBezTo>
                  <a:cubicBezTo>
                    <a:pt x="81" y="29"/>
                    <a:pt x="81" y="29"/>
                    <a:pt x="81" y="29"/>
                  </a:cubicBezTo>
                  <a:cubicBezTo>
                    <a:pt x="91" y="45"/>
                    <a:pt x="91" y="45"/>
                    <a:pt x="91" y="45"/>
                  </a:cubicBezTo>
                  <a:lnTo>
                    <a:pt x="86" y="48"/>
                  </a:lnTo>
                  <a:close/>
                  <a:moveTo>
                    <a:pt x="99" y="49"/>
                  </a:moveTo>
                  <a:cubicBezTo>
                    <a:pt x="95" y="45"/>
                    <a:pt x="95" y="45"/>
                    <a:pt x="95" y="45"/>
                  </a:cubicBezTo>
                  <a:cubicBezTo>
                    <a:pt x="102" y="38"/>
                    <a:pt x="102" y="38"/>
                    <a:pt x="102" y="38"/>
                  </a:cubicBezTo>
                  <a:cubicBezTo>
                    <a:pt x="94" y="30"/>
                    <a:pt x="94" y="30"/>
                    <a:pt x="94" y="30"/>
                  </a:cubicBezTo>
                  <a:cubicBezTo>
                    <a:pt x="99" y="26"/>
                    <a:pt x="99" y="26"/>
                    <a:pt x="99" y="26"/>
                  </a:cubicBezTo>
                  <a:cubicBezTo>
                    <a:pt x="110" y="38"/>
                    <a:pt x="110" y="38"/>
                    <a:pt x="110" y="38"/>
                  </a:cubicBezTo>
                  <a:lnTo>
                    <a:pt x="99" y="49"/>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2" name="Group 1">
            <a:extLst>
              <a:ext uri="{FF2B5EF4-FFF2-40B4-BE49-F238E27FC236}">
                <a16:creationId xmlns:a16="http://schemas.microsoft.com/office/drawing/2014/main" id="{ED079021-CF5A-4EED-9F90-3B29804FBD31}"/>
              </a:ext>
            </a:extLst>
          </p:cNvPr>
          <p:cNvGrpSpPr/>
          <p:nvPr/>
        </p:nvGrpSpPr>
        <p:grpSpPr>
          <a:xfrm>
            <a:off x="5049805" y="2758155"/>
            <a:ext cx="543608" cy="543608"/>
            <a:chOff x="5049805" y="2758155"/>
            <a:chExt cx="543608" cy="543608"/>
          </a:xfrm>
        </p:grpSpPr>
        <p:sp>
          <p:nvSpPr>
            <p:cNvPr id="24" name="Oval 23">
              <a:extLst>
                <a:ext uri="{FF2B5EF4-FFF2-40B4-BE49-F238E27FC236}">
                  <a16:creationId xmlns:a16="http://schemas.microsoft.com/office/drawing/2014/main" id="{45714813-F3EE-4A39-A47B-5320327B75F4}"/>
                </a:ext>
              </a:extLst>
            </p:cNvPr>
            <p:cNvSpPr/>
            <p:nvPr/>
          </p:nvSpPr>
          <p:spPr>
            <a:xfrm>
              <a:off x="5049805" y="2758155"/>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C4E36222-4EF8-4FEE-9F60-E186B1F284CB}"/>
                </a:ext>
              </a:extLst>
            </p:cNvPr>
            <p:cNvGrpSpPr>
              <a:grpSpLocks noChangeAspect="1"/>
            </p:cNvGrpSpPr>
            <p:nvPr/>
          </p:nvGrpSpPr>
          <p:grpSpPr>
            <a:xfrm>
              <a:off x="5192513" y="2874381"/>
              <a:ext cx="258193" cy="311156"/>
              <a:chOff x="5480050" y="2681288"/>
              <a:chExt cx="1238250" cy="1492251"/>
            </a:xfrm>
            <a:solidFill>
              <a:srgbClr val="0078D7"/>
            </a:solidFill>
          </p:grpSpPr>
          <p:sp>
            <p:nvSpPr>
              <p:cNvPr id="40" name="Freeform 35">
                <a:extLst>
                  <a:ext uri="{FF2B5EF4-FFF2-40B4-BE49-F238E27FC236}">
                    <a16:creationId xmlns:a16="http://schemas.microsoft.com/office/drawing/2014/main" id="{4FA9030A-5783-4587-8FDF-CEB6ACA93708}"/>
                  </a:ext>
                </a:extLst>
              </p:cNvPr>
              <p:cNvSpPr>
                <a:spLocks noEditPoints="1"/>
              </p:cNvSpPr>
              <p:nvPr/>
            </p:nvSpPr>
            <p:spPr bwMode="auto">
              <a:xfrm>
                <a:off x="5480050" y="2873376"/>
                <a:ext cx="1238250" cy="1300163"/>
              </a:xfrm>
              <a:custGeom>
                <a:avLst/>
                <a:gdLst>
                  <a:gd name="T0" fmla="*/ 270 w 330"/>
                  <a:gd name="T1" fmla="*/ 0 h 347"/>
                  <a:gd name="T2" fmla="*/ 270 w 330"/>
                  <a:gd name="T3" fmla="*/ 21 h 347"/>
                  <a:gd name="T4" fmla="*/ 278 w 330"/>
                  <a:gd name="T5" fmla="*/ 41 h 347"/>
                  <a:gd name="T6" fmla="*/ 249 w 330"/>
                  <a:gd name="T7" fmla="*/ 70 h 347"/>
                  <a:gd name="T8" fmla="*/ 221 w 330"/>
                  <a:gd name="T9" fmla="*/ 41 h 347"/>
                  <a:gd name="T10" fmla="*/ 229 w 330"/>
                  <a:gd name="T11" fmla="*/ 21 h 347"/>
                  <a:gd name="T12" fmla="*/ 229 w 330"/>
                  <a:gd name="T13" fmla="*/ 0 h 347"/>
                  <a:gd name="T14" fmla="*/ 101 w 330"/>
                  <a:gd name="T15" fmla="*/ 0 h 347"/>
                  <a:gd name="T16" fmla="*/ 101 w 330"/>
                  <a:gd name="T17" fmla="*/ 21 h 347"/>
                  <a:gd name="T18" fmla="*/ 109 w 330"/>
                  <a:gd name="T19" fmla="*/ 41 h 347"/>
                  <a:gd name="T20" fmla="*/ 81 w 330"/>
                  <a:gd name="T21" fmla="*/ 70 h 347"/>
                  <a:gd name="T22" fmla="*/ 52 w 330"/>
                  <a:gd name="T23" fmla="*/ 41 h 347"/>
                  <a:gd name="T24" fmla="*/ 60 w 330"/>
                  <a:gd name="T25" fmla="*/ 21 h 347"/>
                  <a:gd name="T26" fmla="*/ 60 w 330"/>
                  <a:gd name="T27" fmla="*/ 0 h 347"/>
                  <a:gd name="T28" fmla="*/ 0 w 330"/>
                  <a:gd name="T29" fmla="*/ 0 h 347"/>
                  <a:gd name="T30" fmla="*/ 0 w 330"/>
                  <a:gd name="T31" fmla="*/ 347 h 347"/>
                  <a:gd name="T32" fmla="*/ 330 w 330"/>
                  <a:gd name="T33" fmla="*/ 347 h 347"/>
                  <a:gd name="T34" fmla="*/ 330 w 330"/>
                  <a:gd name="T35" fmla="*/ 0 h 347"/>
                  <a:gd name="T36" fmla="*/ 270 w 330"/>
                  <a:gd name="T37" fmla="*/ 0 h 347"/>
                  <a:gd name="T38" fmla="*/ 304 w 330"/>
                  <a:gd name="T39" fmla="*/ 319 h 347"/>
                  <a:gd name="T40" fmla="*/ 26 w 330"/>
                  <a:gd name="T41" fmla="*/ 319 h 347"/>
                  <a:gd name="T42" fmla="*/ 26 w 330"/>
                  <a:gd name="T43" fmla="*/ 85 h 347"/>
                  <a:gd name="T44" fmla="*/ 304 w 330"/>
                  <a:gd name="T45" fmla="*/ 85 h 347"/>
                  <a:gd name="T46" fmla="*/ 304 w 330"/>
                  <a:gd name="T47" fmla="*/ 319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30" h="347">
                    <a:moveTo>
                      <a:pt x="270" y="0"/>
                    </a:moveTo>
                    <a:cubicBezTo>
                      <a:pt x="270" y="21"/>
                      <a:pt x="270" y="21"/>
                      <a:pt x="270" y="21"/>
                    </a:cubicBezTo>
                    <a:cubicBezTo>
                      <a:pt x="275" y="27"/>
                      <a:pt x="278" y="34"/>
                      <a:pt x="278" y="41"/>
                    </a:cubicBezTo>
                    <a:cubicBezTo>
                      <a:pt x="278" y="57"/>
                      <a:pt x="265" y="70"/>
                      <a:pt x="249" y="70"/>
                    </a:cubicBezTo>
                    <a:cubicBezTo>
                      <a:pt x="233" y="70"/>
                      <a:pt x="221" y="57"/>
                      <a:pt x="221" y="41"/>
                    </a:cubicBezTo>
                    <a:cubicBezTo>
                      <a:pt x="221" y="34"/>
                      <a:pt x="224" y="27"/>
                      <a:pt x="229" y="21"/>
                    </a:cubicBezTo>
                    <a:cubicBezTo>
                      <a:pt x="229" y="0"/>
                      <a:pt x="229" y="0"/>
                      <a:pt x="229" y="0"/>
                    </a:cubicBezTo>
                    <a:cubicBezTo>
                      <a:pt x="101" y="0"/>
                      <a:pt x="101" y="0"/>
                      <a:pt x="101" y="0"/>
                    </a:cubicBezTo>
                    <a:cubicBezTo>
                      <a:pt x="101" y="21"/>
                      <a:pt x="101" y="21"/>
                      <a:pt x="101" y="21"/>
                    </a:cubicBezTo>
                    <a:cubicBezTo>
                      <a:pt x="106" y="27"/>
                      <a:pt x="109" y="34"/>
                      <a:pt x="109" y="41"/>
                    </a:cubicBezTo>
                    <a:cubicBezTo>
                      <a:pt x="109" y="57"/>
                      <a:pt x="97" y="70"/>
                      <a:pt x="81" y="70"/>
                    </a:cubicBezTo>
                    <a:cubicBezTo>
                      <a:pt x="65" y="70"/>
                      <a:pt x="52" y="57"/>
                      <a:pt x="52" y="41"/>
                    </a:cubicBezTo>
                    <a:cubicBezTo>
                      <a:pt x="52" y="34"/>
                      <a:pt x="55" y="27"/>
                      <a:pt x="60" y="21"/>
                    </a:cubicBezTo>
                    <a:cubicBezTo>
                      <a:pt x="60" y="0"/>
                      <a:pt x="60" y="0"/>
                      <a:pt x="60" y="0"/>
                    </a:cubicBezTo>
                    <a:cubicBezTo>
                      <a:pt x="0" y="0"/>
                      <a:pt x="0" y="0"/>
                      <a:pt x="0" y="0"/>
                    </a:cubicBezTo>
                    <a:cubicBezTo>
                      <a:pt x="0" y="347"/>
                      <a:pt x="0" y="347"/>
                      <a:pt x="0" y="347"/>
                    </a:cubicBezTo>
                    <a:cubicBezTo>
                      <a:pt x="330" y="347"/>
                      <a:pt x="330" y="347"/>
                      <a:pt x="330" y="347"/>
                    </a:cubicBezTo>
                    <a:cubicBezTo>
                      <a:pt x="330" y="0"/>
                      <a:pt x="330" y="0"/>
                      <a:pt x="330" y="0"/>
                    </a:cubicBezTo>
                    <a:lnTo>
                      <a:pt x="270" y="0"/>
                    </a:lnTo>
                    <a:close/>
                    <a:moveTo>
                      <a:pt x="304" y="319"/>
                    </a:moveTo>
                    <a:cubicBezTo>
                      <a:pt x="26" y="319"/>
                      <a:pt x="26" y="319"/>
                      <a:pt x="26" y="319"/>
                    </a:cubicBezTo>
                    <a:cubicBezTo>
                      <a:pt x="26" y="85"/>
                      <a:pt x="26" y="85"/>
                      <a:pt x="26" y="85"/>
                    </a:cubicBezTo>
                    <a:cubicBezTo>
                      <a:pt x="304" y="85"/>
                      <a:pt x="304" y="85"/>
                      <a:pt x="304" y="85"/>
                    </a:cubicBezTo>
                    <a:lnTo>
                      <a:pt x="304" y="3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1" name="Rectangle 40">
                <a:extLst>
                  <a:ext uri="{FF2B5EF4-FFF2-40B4-BE49-F238E27FC236}">
                    <a16:creationId xmlns:a16="http://schemas.microsoft.com/office/drawing/2014/main" id="{348DEB03-FFE8-47D6-A218-CDF907010A7B}"/>
                  </a:ext>
                </a:extLst>
              </p:cNvPr>
              <p:cNvSpPr>
                <a:spLocks noChangeArrowheads="1"/>
              </p:cNvSpPr>
              <p:nvPr/>
            </p:nvSpPr>
            <p:spPr bwMode="auto">
              <a:xfrm>
                <a:off x="640715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2" name="Rectangle 41">
                <a:extLst>
                  <a:ext uri="{FF2B5EF4-FFF2-40B4-BE49-F238E27FC236}">
                    <a16:creationId xmlns:a16="http://schemas.microsoft.com/office/drawing/2014/main" id="{FEC2F3E3-EE03-49A4-A260-A9D6784606E4}"/>
                  </a:ext>
                </a:extLst>
              </p:cNvPr>
              <p:cNvSpPr>
                <a:spLocks noChangeArrowheads="1"/>
              </p:cNvSpPr>
              <p:nvPr/>
            </p:nvSpPr>
            <p:spPr bwMode="auto">
              <a:xfrm>
                <a:off x="6223000"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3" name="Rectangle 42">
                <a:extLst>
                  <a:ext uri="{FF2B5EF4-FFF2-40B4-BE49-F238E27FC236}">
                    <a16:creationId xmlns:a16="http://schemas.microsoft.com/office/drawing/2014/main" id="{F091CD67-B7CF-4B0E-AEA0-333010EB7214}"/>
                  </a:ext>
                </a:extLst>
              </p:cNvPr>
              <p:cNvSpPr>
                <a:spLocks noChangeArrowheads="1"/>
              </p:cNvSpPr>
              <p:nvPr/>
            </p:nvSpPr>
            <p:spPr bwMode="auto">
              <a:xfrm>
                <a:off x="6043613" y="332263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4" name="Rectangle 43">
                <a:extLst>
                  <a:ext uri="{FF2B5EF4-FFF2-40B4-BE49-F238E27FC236}">
                    <a16:creationId xmlns:a16="http://schemas.microsoft.com/office/drawing/2014/main" id="{1606F1AE-5788-42A1-95A3-FCB77C14D8D5}"/>
                  </a:ext>
                </a:extLst>
              </p:cNvPr>
              <p:cNvSpPr>
                <a:spLocks noChangeArrowheads="1"/>
              </p:cNvSpPr>
              <p:nvPr/>
            </p:nvSpPr>
            <p:spPr bwMode="auto">
              <a:xfrm>
                <a:off x="640715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5" name="Rectangle 44">
                <a:extLst>
                  <a:ext uri="{FF2B5EF4-FFF2-40B4-BE49-F238E27FC236}">
                    <a16:creationId xmlns:a16="http://schemas.microsoft.com/office/drawing/2014/main" id="{E4A45277-3B54-4ED0-AB6D-C44671DD55D9}"/>
                  </a:ext>
                </a:extLst>
              </p:cNvPr>
              <p:cNvSpPr>
                <a:spLocks noChangeArrowheads="1"/>
              </p:cNvSpPr>
              <p:nvPr/>
            </p:nvSpPr>
            <p:spPr bwMode="auto">
              <a:xfrm>
                <a:off x="6223000"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6" name="Rectangle 45">
                <a:extLst>
                  <a:ext uri="{FF2B5EF4-FFF2-40B4-BE49-F238E27FC236}">
                    <a16:creationId xmlns:a16="http://schemas.microsoft.com/office/drawing/2014/main" id="{BD1D7AD5-A6A4-4D55-B26C-81B0ACF8EC27}"/>
                  </a:ext>
                </a:extLst>
              </p:cNvPr>
              <p:cNvSpPr>
                <a:spLocks noChangeArrowheads="1"/>
              </p:cNvSpPr>
              <p:nvPr/>
            </p:nvSpPr>
            <p:spPr bwMode="auto">
              <a:xfrm>
                <a:off x="6043613"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7" name="Rectangle 46">
                <a:extLst>
                  <a:ext uri="{FF2B5EF4-FFF2-40B4-BE49-F238E27FC236}">
                    <a16:creationId xmlns:a16="http://schemas.microsoft.com/office/drawing/2014/main" id="{A7631112-D7BC-4139-A8CA-9EF43C01EB16}"/>
                  </a:ext>
                </a:extLst>
              </p:cNvPr>
              <p:cNvSpPr>
                <a:spLocks noChangeArrowheads="1"/>
              </p:cNvSpPr>
              <p:nvPr/>
            </p:nvSpPr>
            <p:spPr bwMode="auto">
              <a:xfrm>
                <a:off x="5862638"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8" name="Rectangle 47">
                <a:extLst>
                  <a:ext uri="{FF2B5EF4-FFF2-40B4-BE49-F238E27FC236}">
                    <a16:creationId xmlns:a16="http://schemas.microsoft.com/office/drawing/2014/main" id="{1B4DC4E4-B1C4-4197-A545-2298ADC8F971}"/>
                  </a:ext>
                </a:extLst>
              </p:cNvPr>
              <p:cNvSpPr>
                <a:spLocks noChangeArrowheads="1"/>
              </p:cNvSpPr>
              <p:nvPr/>
            </p:nvSpPr>
            <p:spPr bwMode="auto">
              <a:xfrm>
                <a:off x="5680075" y="3502026"/>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49" name="Rectangle 48">
                <a:extLst>
                  <a:ext uri="{FF2B5EF4-FFF2-40B4-BE49-F238E27FC236}">
                    <a16:creationId xmlns:a16="http://schemas.microsoft.com/office/drawing/2014/main" id="{930D7AC4-8804-4F2D-BABC-CA2ECE91FEE0}"/>
                  </a:ext>
                </a:extLst>
              </p:cNvPr>
              <p:cNvSpPr>
                <a:spLocks noChangeArrowheads="1"/>
              </p:cNvSpPr>
              <p:nvPr/>
            </p:nvSpPr>
            <p:spPr bwMode="auto">
              <a:xfrm>
                <a:off x="640715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0" name="Rectangle 49">
                <a:extLst>
                  <a:ext uri="{FF2B5EF4-FFF2-40B4-BE49-F238E27FC236}">
                    <a16:creationId xmlns:a16="http://schemas.microsoft.com/office/drawing/2014/main" id="{AB98F9C8-0E47-44BA-8AB8-A0428D421686}"/>
                  </a:ext>
                </a:extLst>
              </p:cNvPr>
              <p:cNvSpPr>
                <a:spLocks noChangeArrowheads="1"/>
              </p:cNvSpPr>
              <p:nvPr/>
            </p:nvSpPr>
            <p:spPr bwMode="auto">
              <a:xfrm>
                <a:off x="6223000"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1" name="Rectangle 50">
                <a:extLst>
                  <a:ext uri="{FF2B5EF4-FFF2-40B4-BE49-F238E27FC236}">
                    <a16:creationId xmlns:a16="http://schemas.microsoft.com/office/drawing/2014/main" id="{F88478DD-1C4F-4352-891F-56E26D33C9C2}"/>
                  </a:ext>
                </a:extLst>
              </p:cNvPr>
              <p:cNvSpPr>
                <a:spLocks noChangeArrowheads="1"/>
              </p:cNvSpPr>
              <p:nvPr/>
            </p:nvSpPr>
            <p:spPr bwMode="auto">
              <a:xfrm>
                <a:off x="6043613"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2" name="Rectangle 51">
                <a:extLst>
                  <a:ext uri="{FF2B5EF4-FFF2-40B4-BE49-F238E27FC236}">
                    <a16:creationId xmlns:a16="http://schemas.microsoft.com/office/drawing/2014/main" id="{2F5A8DD0-B503-4C5A-B022-768449669310}"/>
                  </a:ext>
                </a:extLst>
              </p:cNvPr>
              <p:cNvSpPr>
                <a:spLocks noChangeArrowheads="1"/>
              </p:cNvSpPr>
              <p:nvPr/>
            </p:nvSpPr>
            <p:spPr bwMode="auto">
              <a:xfrm>
                <a:off x="5862638"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3" name="Rectangle 52">
                <a:extLst>
                  <a:ext uri="{FF2B5EF4-FFF2-40B4-BE49-F238E27FC236}">
                    <a16:creationId xmlns:a16="http://schemas.microsoft.com/office/drawing/2014/main" id="{1335471E-51B4-4FCE-8714-7898D8F0C97D}"/>
                  </a:ext>
                </a:extLst>
              </p:cNvPr>
              <p:cNvSpPr>
                <a:spLocks noChangeArrowheads="1"/>
              </p:cNvSpPr>
              <p:nvPr/>
            </p:nvSpPr>
            <p:spPr bwMode="auto">
              <a:xfrm>
                <a:off x="5680075" y="3683001"/>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4" name="Rectangle 31">
                <a:extLst>
                  <a:ext uri="{FF2B5EF4-FFF2-40B4-BE49-F238E27FC236}">
                    <a16:creationId xmlns:a16="http://schemas.microsoft.com/office/drawing/2014/main" id="{09DFA4F6-9830-4827-92E8-D9E6768E133A}"/>
                  </a:ext>
                </a:extLst>
              </p:cNvPr>
              <p:cNvSpPr>
                <a:spLocks noChangeArrowheads="1"/>
              </p:cNvSpPr>
              <p:nvPr/>
            </p:nvSpPr>
            <p:spPr bwMode="auto">
              <a:xfrm>
                <a:off x="6223000"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5" name="Rectangle 32">
                <a:extLst>
                  <a:ext uri="{FF2B5EF4-FFF2-40B4-BE49-F238E27FC236}">
                    <a16:creationId xmlns:a16="http://schemas.microsoft.com/office/drawing/2014/main" id="{BF62DA01-C396-4CDE-B9B8-AD1F8B57B950}"/>
                  </a:ext>
                </a:extLst>
              </p:cNvPr>
              <p:cNvSpPr>
                <a:spLocks noChangeArrowheads="1"/>
              </p:cNvSpPr>
              <p:nvPr/>
            </p:nvSpPr>
            <p:spPr bwMode="auto">
              <a:xfrm>
                <a:off x="6043613"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6" name="Rectangle 33">
                <a:extLst>
                  <a:ext uri="{FF2B5EF4-FFF2-40B4-BE49-F238E27FC236}">
                    <a16:creationId xmlns:a16="http://schemas.microsoft.com/office/drawing/2014/main" id="{CCF605A2-6116-4606-B4C2-7A96243A9E6C}"/>
                  </a:ext>
                </a:extLst>
              </p:cNvPr>
              <p:cNvSpPr>
                <a:spLocks noChangeArrowheads="1"/>
              </p:cNvSpPr>
              <p:nvPr/>
            </p:nvSpPr>
            <p:spPr bwMode="auto">
              <a:xfrm>
                <a:off x="5862638"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7" name="Rectangle 34">
                <a:extLst>
                  <a:ext uri="{FF2B5EF4-FFF2-40B4-BE49-F238E27FC236}">
                    <a16:creationId xmlns:a16="http://schemas.microsoft.com/office/drawing/2014/main" id="{884BB2D9-1385-46A9-BB24-B326F978E790}"/>
                  </a:ext>
                </a:extLst>
              </p:cNvPr>
              <p:cNvSpPr>
                <a:spLocks noChangeArrowheads="1"/>
              </p:cNvSpPr>
              <p:nvPr/>
            </p:nvSpPr>
            <p:spPr bwMode="auto">
              <a:xfrm>
                <a:off x="5680075" y="3862388"/>
                <a:ext cx="123825" cy="1270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8" name="Freeform 35">
                <a:extLst>
                  <a:ext uri="{FF2B5EF4-FFF2-40B4-BE49-F238E27FC236}">
                    <a16:creationId xmlns:a16="http://schemas.microsoft.com/office/drawing/2014/main" id="{3DFEF5B1-E56D-4311-84C9-601B70D0C838}"/>
                  </a:ext>
                </a:extLst>
              </p:cNvPr>
              <p:cNvSpPr>
                <a:spLocks/>
              </p:cNvSpPr>
              <p:nvPr/>
            </p:nvSpPr>
            <p:spPr bwMode="auto">
              <a:xfrm>
                <a:off x="6381750" y="2681288"/>
                <a:ext cx="74613" cy="390525"/>
              </a:xfrm>
              <a:custGeom>
                <a:avLst/>
                <a:gdLst>
                  <a:gd name="T0" fmla="*/ 10 w 20"/>
                  <a:gd name="T1" fmla="*/ 104 h 104"/>
                  <a:gd name="T2" fmla="*/ 20 w 20"/>
                  <a:gd name="T3" fmla="*/ 94 h 104"/>
                  <a:gd name="T4" fmla="*/ 20 w 20"/>
                  <a:gd name="T5" fmla="*/ 10 h 104"/>
                  <a:gd name="T6" fmla="*/ 10 w 20"/>
                  <a:gd name="T7" fmla="*/ 0 h 104"/>
                  <a:gd name="T8" fmla="*/ 0 w 20"/>
                  <a:gd name="T9" fmla="*/ 10 h 104"/>
                  <a:gd name="T10" fmla="*/ 0 w 20"/>
                  <a:gd name="T11" fmla="*/ 94 h 104"/>
                  <a:gd name="T12" fmla="*/ 10 w 20"/>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20" h="104">
                    <a:moveTo>
                      <a:pt x="10" y="104"/>
                    </a:moveTo>
                    <a:cubicBezTo>
                      <a:pt x="15" y="104"/>
                      <a:pt x="20" y="100"/>
                      <a:pt x="20" y="94"/>
                    </a:cubicBezTo>
                    <a:cubicBezTo>
                      <a:pt x="20" y="10"/>
                      <a:pt x="20" y="10"/>
                      <a:pt x="20" y="10"/>
                    </a:cubicBezTo>
                    <a:cubicBezTo>
                      <a:pt x="20" y="5"/>
                      <a:pt x="15" y="0"/>
                      <a:pt x="10" y="0"/>
                    </a:cubicBezTo>
                    <a:cubicBezTo>
                      <a:pt x="5" y="0"/>
                      <a:pt x="0" y="5"/>
                      <a:pt x="0" y="10"/>
                    </a:cubicBezTo>
                    <a:cubicBezTo>
                      <a:pt x="0" y="94"/>
                      <a:pt x="0" y="94"/>
                      <a:pt x="0" y="94"/>
                    </a:cubicBezTo>
                    <a:cubicBezTo>
                      <a:pt x="0" y="100"/>
                      <a:pt x="5"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59" name="Freeform 36">
                <a:extLst>
                  <a:ext uri="{FF2B5EF4-FFF2-40B4-BE49-F238E27FC236}">
                    <a16:creationId xmlns:a16="http://schemas.microsoft.com/office/drawing/2014/main" id="{2892651D-EB69-4E35-AB0D-420399124D0A}"/>
                  </a:ext>
                </a:extLst>
              </p:cNvPr>
              <p:cNvSpPr>
                <a:spLocks/>
              </p:cNvSpPr>
              <p:nvPr/>
            </p:nvSpPr>
            <p:spPr bwMode="auto">
              <a:xfrm>
                <a:off x="5746750" y="2681288"/>
                <a:ext cx="71438" cy="390525"/>
              </a:xfrm>
              <a:custGeom>
                <a:avLst/>
                <a:gdLst>
                  <a:gd name="T0" fmla="*/ 10 w 19"/>
                  <a:gd name="T1" fmla="*/ 104 h 104"/>
                  <a:gd name="T2" fmla="*/ 19 w 19"/>
                  <a:gd name="T3" fmla="*/ 94 h 104"/>
                  <a:gd name="T4" fmla="*/ 19 w 19"/>
                  <a:gd name="T5" fmla="*/ 10 h 104"/>
                  <a:gd name="T6" fmla="*/ 10 w 19"/>
                  <a:gd name="T7" fmla="*/ 0 h 104"/>
                  <a:gd name="T8" fmla="*/ 0 w 19"/>
                  <a:gd name="T9" fmla="*/ 10 h 104"/>
                  <a:gd name="T10" fmla="*/ 0 w 19"/>
                  <a:gd name="T11" fmla="*/ 94 h 104"/>
                  <a:gd name="T12" fmla="*/ 10 w 19"/>
                  <a:gd name="T13" fmla="*/ 104 h 104"/>
                </a:gdLst>
                <a:ahLst/>
                <a:cxnLst>
                  <a:cxn ang="0">
                    <a:pos x="T0" y="T1"/>
                  </a:cxn>
                  <a:cxn ang="0">
                    <a:pos x="T2" y="T3"/>
                  </a:cxn>
                  <a:cxn ang="0">
                    <a:pos x="T4" y="T5"/>
                  </a:cxn>
                  <a:cxn ang="0">
                    <a:pos x="T6" y="T7"/>
                  </a:cxn>
                  <a:cxn ang="0">
                    <a:pos x="T8" y="T9"/>
                  </a:cxn>
                  <a:cxn ang="0">
                    <a:pos x="T10" y="T11"/>
                  </a:cxn>
                  <a:cxn ang="0">
                    <a:pos x="T12" y="T13"/>
                  </a:cxn>
                </a:cxnLst>
                <a:rect l="0" t="0" r="r" b="b"/>
                <a:pathLst>
                  <a:path w="19" h="104">
                    <a:moveTo>
                      <a:pt x="10" y="104"/>
                    </a:moveTo>
                    <a:cubicBezTo>
                      <a:pt x="15" y="104"/>
                      <a:pt x="19" y="100"/>
                      <a:pt x="19" y="94"/>
                    </a:cubicBezTo>
                    <a:cubicBezTo>
                      <a:pt x="19" y="10"/>
                      <a:pt x="19" y="10"/>
                      <a:pt x="19" y="10"/>
                    </a:cubicBezTo>
                    <a:cubicBezTo>
                      <a:pt x="19" y="5"/>
                      <a:pt x="15" y="0"/>
                      <a:pt x="10" y="0"/>
                    </a:cubicBezTo>
                    <a:cubicBezTo>
                      <a:pt x="4" y="0"/>
                      <a:pt x="0" y="5"/>
                      <a:pt x="0" y="10"/>
                    </a:cubicBezTo>
                    <a:cubicBezTo>
                      <a:pt x="0" y="94"/>
                      <a:pt x="0" y="94"/>
                      <a:pt x="0" y="94"/>
                    </a:cubicBezTo>
                    <a:cubicBezTo>
                      <a:pt x="0" y="100"/>
                      <a:pt x="4" y="104"/>
                      <a:pt x="10"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sp>
        <p:nvSpPr>
          <p:cNvPr id="36" name="Rectangle 35">
            <a:extLst>
              <a:ext uri="{FF2B5EF4-FFF2-40B4-BE49-F238E27FC236}">
                <a16:creationId xmlns:a16="http://schemas.microsoft.com/office/drawing/2014/main" id="{0EF231C2-40E2-4ED4-AF64-DFE5FC40EAA6}"/>
              </a:ext>
            </a:extLst>
          </p:cNvPr>
          <p:cNvSpPr/>
          <p:nvPr/>
        </p:nvSpPr>
        <p:spPr>
          <a:xfrm>
            <a:off x="2693297" y="3398393"/>
            <a:ext cx="1933542"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.NET, Node, Java, Docker,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PHP, Ruby, Python</a:t>
            </a:r>
          </a:p>
        </p:txBody>
      </p:sp>
      <p:sp>
        <p:nvSpPr>
          <p:cNvPr id="37" name="Rectangle 36">
            <a:extLst>
              <a:ext uri="{FF2B5EF4-FFF2-40B4-BE49-F238E27FC236}">
                <a16:creationId xmlns:a16="http://schemas.microsoft.com/office/drawing/2014/main" id="{DE24526B-2EF3-41ED-82B8-7F21617E24B8}"/>
              </a:ext>
            </a:extLst>
          </p:cNvPr>
          <p:cNvSpPr/>
          <p:nvPr/>
        </p:nvSpPr>
        <p:spPr>
          <a:xfrm>
            <a:off x="4823524" y="3398393"/>
            <a:ext cx="998991"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Staging &amp; </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deployment</a:t>
            </a:r>
          </a:p>
        </p:txBody>
      </p:sp>
      <p:sp>
        <p:nvSpPr>
          <p:cNvPr id="38" name="Rectangle 37">
            <a:extLst>
              <a:ext uri="{FF2B5EF4-FFF2-40B4-BE49-F238E27FC236}">
                <a16:creationId xmlns:a16="http://schemas.microsoft.com/office/drawing/2014/main" id="{38071D94-0767-4DEA-B0EF-DA241344C6A8}"/>
              </a:ext>
            </a:extLst>
          </p:cNvPr>
          <p:cNvSpPr/>
          <p:nvPr/>
        </p:nvSpPr>
        <p:spPr>
          <a:xfrm>
            <a:off x="6524622" y="3398393"/>
            <a:ext cx="931666"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Testing in</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production</a:t>
            </a:r>
          </a:p>
        </p:txBody>
      </p:sp>
      <p:sp>
        <p:nvSpPr>
          <p:cNvPr id="39" name="Rectangle 38">
            <a:extLst>
              <a:ext uri="{FF2B5EF4-FFF2-40B4-BE49-F238E27FC236}">
                <a16:creationId xmlns:a16="http://schemas.microsoft.com/office/drawing/2014/main" id="{C8CA5C53-639F-48EF-A38B-1FC9B26F7CF1}"/>
              </a:ext>
            </a:extLst>
          </p:cNvPr>
          <p:cNvSpPr/>
          <p:nvPr/>
        </p:nvSpPr>
        <p:spPr>
          <a:xfrm>
            <a:off x="8141422" y="3398393"/>
            <a:ext cx="1015021"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App gallery</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marketplace</a:t>
            </a:r>
          </a:p>
        </p:txBody>
      </p:sp>
      <p:cxnSp>
        <p:nvCxnSpPr>
          <p:cNvPr id="68" name="Straight Connector 67">
            <a:extLst>
              <a:ext uri="{FF2B5EF4-FFF2-40B4-BE49-F238E27FC236}">
                <a16:creationId xmlns:a16="http://schemas.microsoft.com/office/drawing/2014/main" id="{031C7E23-8D79-46AE-A461-B3BB7AEEA809}"/>
              </a:ext>
            </a:extLst>
          </p:cNvPr>
          <p:cNvCxnSpPr>
            <a:cxnSpLocks/>
          </p:cNvCxnSpPr>
          <p:nvPr/>
        </p:nvCxnSpPr>
        <p:spPr>
          <a:xfrm>
            <a:off x="2267009" y="4459830"/>
            <a:ext cx="7772402"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63FF28B5-9F24-4BFA-976B-796E9F8128C1}"/>
              </a:ext>
            </a:extLst>
          </p:cNvPr>
          <p:cNvSpPr/>
          <p:nvPr/>
        </p:nvSpPr>
        <p:spPr>
          <a:xfrm>
            <a:off x="514483" y="4316714"/>
            <a:ext cx="1645920" cy="286232"/>
          </a:xfrm>
          <a:prstGeom prst="rect">
            <a:avLst/>
          </a:prstGeom>
        </p:spPr>
        <p:txBody>
          <a:bodyPr wrap="square">
            <a:spAutoFit/>
          </a:bodyPr>
          <a:lstStyle/>
          <a:p>
            <a:pPr algn="r">
              <a:lnSpc>
                <a:spcPct val="90000"/>
              </a:lnSpc>
            </a:pPr>
            <a:r>
              <a:rPr lang="en-US" sz="1400" dirty="0">
                <a:solidFill>
                  <a:srgbClr val="0078D7"/>
                </a:solidFill>
                <a:latin typeface="Segoe UI Semilight" panose="020B0402040204020203" pitchFamily="34" charset="0"/>
                <a:cs typeface="Segoe UI Semilight" panose="020B0402040204020203" pitchFamily="34" charset="0"/>
              </a:rPr>
              <a:t>Fully managed</a:t>
            </a:r>
            <a:endParaRPr lang="en-US" sz="1400" dirty="0">
              <a:solidFill>
                <a:srgbClr val="0078D7"/>
              </a:solidFill>
            </a:endParaRPr>
          </a:p>
        </p:txBody>
      </p:sp>
      <p:sp>
        <p:nvSpPr>
          <p:cNvPr id="74" name="Rectangle 73">
            <a:extLst>
              <a:ext uri="{FF2B5EF4-FFF2-40B4-BE49-F238E27FC236}">
                <a16:creationId xmlns:a16="http://schemas.microsoft.com/office/drawing/2014/main" id="{EA1D1C01-D714-4282-800B-8DFAC35ACF20}"/>
              </a:ext>
            </a:extLst>
          </p:cNvPr>
          <p:cNvSpPr/>
          <p:nvPr/>
        </p:nvSpPr>
        <p:spPr>
          <a:xfrm>
            <a:off x="3070802" y="4828264"/>
            <a:ext cx="1178529"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Auto scale &amp;</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load balancing</a:t>
            </a:r>
          </a:p>
        </p:txBody>
      </p:sp>
      <p:sp>
        <p:nvSpPr>
          <p:cNvPr id="75" name="Rectangle 74">
            <a:extLst>
              <a:ext uri="{FF2B5EF4-FFF2-40B4-BE49-F238E27FC236}">
                <a16:creationId xmlns:a16="http://schemas.microsoft.com/office/drawing/2014/main" id="{B72FF6C8-2C3A-4CF3-9B67-ADF7958A410A}"/>
              </a:ext>
            </a:extLst>
          </p:cNvPr>
          <p:cNvSpPr/>
          <p:nvPr/>
        </p:nvSpPr>
        <p:spPr>
          <a:xfrm>
            <a:off x="4653609" y="4828264"/>
            <a:ext cx="1338829"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High availability</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w/ auto patching</a:t>
            </a:r>
          </a:p>
        </p:txBody>
      </p:sp>
      <p:sp>
        <p:nvSpPr>
          <p:cNvPr id="76" name="Rectangle 75">
            <a:extLst>
              <a:ext uri="{FF2B5EF4-FFF2-40B4-BE49-F238E27FC236}">
                <a16:creationId xmlns:a16="http://schemas.microsoft.com/office/drawing/2014/main" id="{5FC65E85-CDEC-4E7D-BA77-222B48D39B50}"/>
              </a:ext>
            </a:extLst>
          </p:cNvPr>
          <p:cNvSpPr/>
          <p:nvPr/>
        </p:nvSpPr>
        <p:spPr>
          <a:xfrm>
            <a:off x="6343484" y="4828264"/>
            <a:ext cx="1293945"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Reduced</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operations costs</a:t>
            </a:r>
          </a:p>
        </p:txBody>
      </p:sp>
      <p:sp>
        <p:nvSpPr>
          <p:cNvPr id="77" name="Rectangle 76">
            <a:extLst>
              <a:ext uri="{FF2B5EF4-FFF2-40B4-BE49-F238E27FC236}">
                <a16:creationId xmlns:a16="http://schemas.microsoft.com/office/drawing/2014/main" id="{145A6D96-A574-408E-B3C0-4B6DBF905E06}"/>
              </a:ext>
            </a:extLst>
          </p:cNvPr>
          <p:cNvSpPr/>
          <p:nvPr/>
        </p:nvSpPr>
        <p:spPr>
          <a:xfrm>
            <a:off x="8228787" y="4828264"/>
            <a:ext cx="840295"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Backup &amp;</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recovery</a:t>
            </a:r>
          </a:p>
        </p:txBody>
      </p:sp>
      <p:grpSp>
        <p:nvGrpSpPr>
          <p:cNvPr id="167" name="Group 166">
            <a:extLst>
              <a:ext uri="{FF2B5EF4-FFF2-40B4-BE49-F238E27FC236}">
                <a16:creationId xmlns:a16="http://schemas.microsoft.com/office/drawing/2014/main" id="{437351E6-1517-49BB-A7FD-311BF7C300D8}"/>
              </a:ext>
            </a:extLst>
          </p:cNvPr>
          <p:cNvGrpSpPr/>
          <p:nvPr/>
        </p:nvGrpSpPr>
        <p:grpSpPr>
          <a:xfrm>
            <a:off x="3386603" y="4188026"/>
            <a:ext cx="543608" cy="543608"/>
            <a:chOff x="4327893" y="4188026"/>
            <a:chExt cx="543608" cy="543608"/>
          </a:xfrm>
        </p:grpSpPr>
        <p:sp>
          <p:nvSpPr>
            <p:cNvPr id="100" name="Oval 99">
              <a:extLst>
                <a:ext uri="{FF2B5EF4-FFF2-40B4-BE49-F238E27FC236}">
                  <a16:creationId xmlns:a16="http://schemas.microsoft.com/office/drawing/2014/main" id="{7C1904D2-3D5C-49F8-9273-81C729E8AC6C}"/>
                </a:ext>
              </a:extLst>
            </p:cNvPr>
            <p:cNvSpPr/>
            <p:nvPr/>
          </p:nvSpPr>
          <p:spPr>
            <a:xfrm>
              <a:off x="4327893"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82">
              <a:extLst>
                <a:ext uri="{FF2B5EF4-FFF2-40B4-BE49-F238E27FC236}">
                  <a16:creationId xmlns:a16="http://schemas.microsoft.com/office/drawing/2014/main" id="{3F2CC22C-651D-400E-8466-61DD9A6EAD1D}"/>
                </a:ext>
              </a:extLst>
            </p:cNvPr>
            <p:cNvSpPr>
              <a:spLocks noChangeAspect="1" noEditPoints="1"/>
            </p:cNvSpPr>
            <p:nvPr/>
          </p:nvSpPr>
          <p:spPr bwMode="auto">
            <a:xfrm>
              <a:off x="4459477" y="4339717"/>
              <a:ext cx="280441" cy="240227"/>
            </a:xfrm>
            <a:custGeom>
              <a:avLst/>
              <a:gdLst>
                <a:gd name="T0" fmla="*/ 246 w 265"/>
                <a:gd name="T1" fmla="*/ 208 h 227"/>
                <a:gd name="T2" fmla="*/ 161 w 265"/>
                <a:gd name="T3" fmla="*/ 208 h 227"/>
                <a:gd name="T4" fmla="*/ 161 w 265"/>
                <a:gd name="T5" fmla="*/ 104 h 227"/>
                <a:gd name="T6" fmla="*/ 19 w 265"/>
                <a:gd name="T7" fmla="*/ 104 h 227"/>
                <a:gd name="T8" fmla="*/ 19 w 265"/>
                <a:gd name="T9" fmla="*/ 19 h 227"/>
                <a:gd name="T10" fmla="*/ 180 w 265"/>
                <a:gd name="T11" fmla="*/ 19 h 227"/>
                <a:gd name="T12" fmla="*/ 180 w 265"/>
                <a:gd name="T13" fmla="*/ 0 h 227"/>
                <a:gd name="T14" fmla="*/ 0 w 265"/>
                <a:gd name="T15" fmla="*/ 0 h 227"/>
                <a:gd name="T16" fmla="*/ 0 w 265"/>
                <a:gd name="T17" fmla="*/ 227 h 227"/>
                <a:gd name="T18" fmla="*/ 265 w 265"/>
                <a:gd name="T19" fmla="*/ 227 h 227"/>
                <a:gd name="T20" fmla="*/ 265 w 265"/>
                <a:gd name="T21" fmla="*/ 85 h 227"/>
                <a:gd name="T22" fmla="*/ 246 w 265"/>
                <a:gd name="T23" fmla="*/ 85 h 227"/>
                <a:gd name="T24" fmla="*/ 246 w 265"/>
                <a:gd name="T25" fmla="*/ 208 h 227"/>
                <a:gd name="T26" fmla="*/ 19 w 265"/>
                <a:gd name="T27" fmla="*/ 123 h 227"/>
                <a:gd name="T28" fmla="*/ 142 w 265"/>
                <a:gd name="T29" fmla="*/ 123 h 227"/>
                <a:gd name="T30" fmla="*/ 142 w 265"/>
                <a:gd name="T31" fmla="*/ 208 h 227"/>
                <a:gd name="T32" fmla="*/ 19 w 265"/>
                <a:gd name="T33" fmla="*/ 208 h 227"/>
                <a:gd name="T34" fmla="*/ 19 w 265"/>
                <a:gd name="T35" fmla="*/ 123 h 227"/>
                <a:gd name="T36" fmla="*/ 199 w 265"/>
                <a:gd name="T37" fmla="*/ 0 h 227"/>
                <a:gd name="T38" fmla="*/ 265 w 265"/>
                <a:gd name="T39" fmla="*/ 0 h 227"/>
                <a:gd name="T40" fmla="*/ 265 w 265"/>
                <a:gd name="T41" fmla="*/ 66 h 227"/>
                <a:gd name="T42" fmla="*/ 246 w 265"/>
                <a:gd name="T43" fmla="*/ 66 h 227"/>
                <a:gd name="T44" fmla="*/ 246 w 265"/>
                <a:gd name="T45" fmla="*/ 31 h 227"/>
                <a:gd name="T46" fmla="*/ 175 w 265"/>
                <a:gd name="T47" fmla="*/ 102 h 227"/>
                <a:gd name="T48" fmla="*/ 163 w 265"/>
                <a:gd name="T49" fmla="*/ 88 h 227"/>
                <a:gd name="T50" fmla="*/ 232 w 265"/>
                <a:gd name="T51" fmla="*/ 19 h 227"/>
                <a:gd name="T52" fmla="*/ 199 w 265"/>
                <a:gd name="T53" fmla="*/ 19 h 227"/>
                <a:gd name="T54" fmla="*/ 199 w 265"/>
                <a:gd name="T55" fmla="*/ 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27">
                  <a:moveTo>
                    <a:pt x="246" y="208"/>
                  </a:moveTo>
                  <a:lnTo>
                    <a:pt x="161" y="208"/>
                  </a:lnTo>
                  <a:lnTo>
                    <a:pt x="161" y="104"/>
                  </a:lnTo>
                  <a:lnTo>
                    <a:pt x="19" y="104"/>
                  </a:lnTo>
                  <a:lnTo>
                    <a:pt x="19" y="19"/>
                  </a:lnTo>
                  <a:lnTo>
                    <a:pt x="180" y="19"/>
                  </a:lnTo>
                  <a:lnTo>
                    <a:pt x="180" y="0"/>
                  </a:lnTo>
                  <a:lnTo>
                    <a:pt x="0" y="0"/>
                  </a:lnTo>
                  <a:lnTo>
                    <a:pt x="0" y="227"/>
                  </a:lnTo>
                  <a:lnTo>
                    <a:pt x="265" y="227"/>
                  </a:lnTo>
                  <a:lnTo>
                    <a:pt x="265" y="85"/>
                  </a:lnTo>
                  <a:lnTo>
                    <a:pt x="246" y="85"/>
                  </a:lnTo>
                  <a:lnTo>
                    <a:pt x="246" y="208"/>
                  </a:lnTo>
                  <a:close/>
                  <a:moveTo>
                    <a:pt x="19" y="123"/>
                  </a:moveTo>
                  <a:lnTo>
                    <a:pt x="142" y="123"/>
                  </a:lnTo>
                  <a:lnTo>
                    <a:pt x="142" y="208"/>
                  </a:lnTo>
                  <a:lnTo>
                    <a:pt x="19" y="208"/>
                  </a:lnTo>
                  <a:lnTo>
                    <a:pt x="19" y="123"/>
                  </a:lnTo>
                  <a:close/>
                  <a:moveTo>
                    <a:pt x="199" y="0"/>
                  </a:moveTo>
                  <a:lnTo>
                    <a:pt x="265" y="0"/>
                  </a:lnTo>
                  <a:lnTo>
                    <a:pt x="265" y="66"/>
                  </a:lnTo>
                  <a:lnTo>
                    <a:pt x="246" y="66"/>
                  </a:lnTo>
                  <a:lnTo>
                    <a:pt x="246" y="31"/>
                  </a:lnTo>
                  <a:lnTo>
                    <a:pt x="175" y="102"/>
                  </a:lnTo>
                  <a:lnTo>
                    <a:pt x="163" y="88"/>
                  </a:lnTo>
                  <a:lnTo>
                    <a:pt x="232" y="19"/>
                  </a:lnTo>
                  <a:lnTo>
                    <a:pt x="199" y="19"/>
                  </a:lnTo>
                  <a:lnTo>
                    <a:pt x="199" y="0"/>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3" name="Group 2">
            <a:extLst>
              <a:ext uri="{FF2B5EF4-FFF2-40B4-BE49-F238E27FC236}">
                <a16:creationId xmlns:a16="http://schemas.microsoft.com/office/drawing/2014/main" id="{32515644-0C06-42F2-9AF9-F0C6957D893F}"/>
              </a:ext>
            </a:extLst>
          </p:cNvPr>
          <p:cNvGrpSpPr/>
          <p:nvPr/>
        </p:nvGrpSpPr>
        <p:grpSpPr>
          <a:xfrm>
            <a:off x="5049805" y="4188026"/>
            <a:ext cx="543608" cy="543608"/>
            <a:chOff x="5049805" y="4188026"/>
            <a:chExt cx="543608" cy="543608"/>
          </a:xfrm>
        </p:grpSpPr>
        <p:sp>
          <p:nvSpPr>
            <p:cNvPr id="78" name="Oval 77">
              <a:extLst>
                <a:ext uri="{FF2B5EF4-FFF2-40B4-BE49-F238E27FC236}">
                  <a16:creationId xmlns:a16="http://schemas.microsoft.com/office/drawing/2014/main" id="{3D34CAB7-E960-4ED4-8E25-951AD2F9D222}"/>
                </a:ext>
              </a:extLst>
            </p:cNvPr>
            <p:cNvSpPr/>
            <p:nvPr/>
          </p:nvSpPr>
          <p:spPr>
            <a:xfrm>
              <a:off x="5049805"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538">
              <a:extLst>
                <a:ext uri="{FF2B5EF4-FFF2-40B4-BE49-F238E27FC236}">
                  <a16:creationId xmlns:a16="http://schemas.microsoft.com/office/drawing/2014/main" id="{20F28212-40E1-4D9E-9976-C47275989649}"/>
                </a:ext>
              </a:extLst>
            </p:cNvPr>
            <p:cNvGrpSpPr>
              <a:grpSpLocks noChangeAspect="1"/>
            </p:cNvGrpSpPr>
            <p:nvPr/>
          </p:nvGrpSpPr>
          <p:grpSpPr bwMode="auto">
            <a:xfrm>
              <a:off x="5191281" y="4317162"/>
              <a:ext cx="260657" cy="285337"/>
              <a:chOff x="6703" y="2838"/>
              <a:chExt cx="169" cy="185"/>
            </a:xfrm>
            <a:noFill/>
          </p:grpSpPr>
          <p:sp>
            <p:nvSpPr>
              <p:cNvPr id="109" name="Line 539">
                <a:extLst>
                  <a:ext uri="{FF2B5EF4-FFF2-40B4-BE49-F238E27FC236}">
                    <a16:creationId xmlns:a16="http://schemas.microsoft.com/office/drawing/2014/main" id="{199DC63C-596E-4CFC-A436-AF6C5722BC74}"/>
                  </a:ext>
                </a:extLst>
              </p:cNvPr>
              <p:cNvSpPr>
                <a:spLocks noChangeShapeType="1"/>
              </p:cNvSpPr>
              <p:nvPr/>
            </p:nvSpPr>
            <p:spPr bwMode="auto">
              <a:xfrm>
                <a:off x="6803" y="2967"/>
                <a:ext cx="4" cy="10"/>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0" name="Line 540">
                <a:extLst>
                  <a:ext uri="{FF2B5EF4-FFF2-40B4-BE49-F238E27FC236}">
                    <a16:creationId xmlns:a16="http://schemas.microsoft.com/office/drawing/2014/main" id="{FC61B0F9-4091-4457-A111-E6790F8E04B0}"/>
                  </a:ext>
                </a:extLst>
              </p:cNvPr>
              <p:cNvSpPr>
                <a:spLocks noChangeShapeType="1"/>
              </p:cNvSpPr>
              <p:nvPr/>
            </p:nvSpPr>
            <p:spPr bwMode="auto">
              <a:xfrm>
                <a:off x="6768" y="2884"/>
                <a:ext cx="4" cy="12"/>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1" name="Line 541">
                <a:extLst>
                  <a:ext uri="{FF2B5EF4-FFF2-40B4-BE49-F238E27FC236}">
                    <a16:creationId xmlns:a16="http://schemas.microsoft.com/office/drawing/2014/main" id="{920CC6CD-2404-4305-8E44-0F801A72EF73}"/>
                  </a:ext>
                </a:extLst>
              </p:cNvPr>
              <p:cNvSpPr>
                <a:spLocks noChangeShapeType="1"/>
              </p:cNvSpPr>
              <p:nvPr/>
            </p:nvSpPr>
            <p:spPr bwMode="auto">
              <a:xfrm flipH="1">
                <a:off x="6768" y="2967"/>
                <a:ext cx="4" cy="10"/>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2" name="Line 542">
                <a:extLst>
                  <a:ext uri="{FF2B5EF4-FFF2-40B4-BE49-F238E27FC236}">
                    <a16:creationId xmlns:a16="http://schemas.microsoft.com/office/drawing/2014/main" id="{2D786659-2AC2-430D-A268-11C03D1E887F}"/>
                  </a:ext>
                </a:extLst>
              </p:cNvPr>
              <p:cNvSpPr>
                <a:spLocks noChangeShapeType="1"/>
              </p:cNvSpPr>
              <p:nvPr/>
            </p:nvSpPr>
            <p:spPr bwMode="auto">
              <a:xfrm flipH="1">
                <a:off x="6803" y="2884"/>
                <a:ext cx="4" cy="12"/>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3" name="Line 543">
                <a:extLst>
                  <a:ext uri="{FF2B5EF4-FFF2-40B4-BE49-F238E27FC236}">
                    <a16:creationId xmlns:a16="http://schemas.microsoft.com/office/drawing/2014/main" id="{8B55FB6A-47C3-414A-B58C-4D026F265AD6}"/>
                  </a:ext>
                </a:extLst>
              </p:cNvPr>
              <p:cNvSpPr>
                <a:spLocks noChangeShapeType="1"/>
              </p:cNvSpPr>
              <p:nvPr/>
            </p:nvSpPr>
            <p:spPr bwMode="auto">
              <a:xfrm>
                <a:off x="6824" y="2946"/>
                <a:ext cx="10" cy="4"/>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4" name="Line 544">
                <a:extLst>
                  <a:ext uri="{FF2B5EF4-FFF2-40B4-BE49-F238E27FC236}">
                    <a16:creationId xmlns:a16="http://schemas.microsoft.com/office/drawing/2014/main" id="{B6C565B7-DB56-419A-88FA-82775C58E022}"/>
                  </a:ext>
                </a:extLst>
              </p:cNvPr>
              <p:cNvSpPr>
                <a:spLocks noChangeShapeType="1"/>
              </p:cNvSpPr>
              <p:nvPr/>
            </p:nvSpPr>
            <p:spPr bwMode="auto">
              <a:xfrm>
                <a:off x="6741" y="2911"/>
                <a:ext cx="10" cy="6"/>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5" name="Line 545">
                <a:extLst>
                  <a:ext uri="{FF2B5EF4-FFF2-40B4-BE49-F238E27FC236}">
                    <a16:creationId xmlns:a16="http://schemas.microsoft.com/office/drawing/2014/main" id="{5B9501AB-A11D-4B2F-9F8E-E3C2D0BF1782}"/>
                  </a:ext>
                </a:extLst>
              </p:cNvPr>
              <p:cNvSpPr>
                <a:spLocks noChangeShapeType="1"/>
              </p:cNvSpPr>
              <p:nvPr/>
            </p:nvSpPr>
            <p:spPr bwMode="auto">
              <a:xfrm flipV="1">
                <a:off x="6824" y="2911"/>
                <a:ext cx="10" cy="6"/>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6" name="Line 546">
                <a:extLst>
                  <a:ext uri="{FF2B5EF4-FFF2-40B4-BE49-F238E27FC236}">
                    <a16:creationId xmlns:a16="http://schemas.microsoft.com/office/drawing/2014/main" id="{7B52C812-C606-4527-9431-BE50ADD9D042}"/>
                  </a:ext>
                </a:extLst>
              </p:cNvPr>
              <p:cNvSpPr>
                <a:spLocks noChangeShapeType="1"/>
              </p:cNvSpPr>
              <p:nvPr/>
            </p:nvSpPr>
            <p:spPr bwMode="auto">
              <a:xfrm flipV="1">
                <a:off x="6741" y="2946"/>
                <a:ext cx="10" cy="4"/>
              </a:xfrm>
              <a:prstGeom prst="lin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7" name="Oval 547">
                <a:extLst>
                  <a:ext uri="{FF2B5EF4-FFF2-40B4-BE49-F238E27FC236}">
                    <a16:creationId xmlns:a16="http://schemas.microsoft.com/office/drawing/2014/main" id="{8DCD547B-61B7-448F-9A0F-616520D77526}"/>
                  </a:ext>
                </a:extLst>
              </p:cNvPr>
              <p:cNvSpPr>
                <a:spLocks noChangeArrowheads="1"/>
              </p:cNvSpPr>
              <p:nvPr/>
            </p:nvSpPr>
            <p:spPr bwMode="auto">
              <a:xfrm>
                <a:off x="6753" y="2896"/>
                <a:ext cx="69" cy="71"/>
              </a:xfrm>
              <a:prstGeom prst="ellipse">
                <a:avLst/>
              </a:pr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8" name="Freeform 548">
                <a:extLst>
                  <a:ext uri="{FF2B5EF4-FFF2-40B4-BE49-F238E27FC236}">
                    <a16:creationId xmlns:a16="http://schemas.microsoft.com/office/drawing/2014/main" id="{BBD3B5D1-A868-4DB4-A16D-98A55E8E48B0}"/>
                  </a:ext>
                </a:extLst>
              </p:cNvPr>
              <p:cNvSpPr>
                <a:spLocks/>
              </p:cNvSpPr>
              <p:nvPr/>
            </p:nvSpPr>
            <p:spPr bwMode="auto">
              <a:xfrm>
                <a:off x="6703" y="2849"/>
                <a:ext cx="61" cy="165"/>
              </a:xfrm>
              <a:custGeom>
                <a:avLst/>
                <a:gdLst>
                  <a:gd name="T0" fmla="*/ 32 w 32"/>
                  <a:gd name="T1" fmla="*/ 85 h 85"/>
                  <a:gd name="T2" fmla="*/ 0 w 32"/>
                  <a:gd name="T3" fmla="*/ 42 h 85"/>
                  <a:gd name="T4" fmla="*/ 32 w 32"/>
                  <a:gd name="T5" fmla="*/ 0 h 85"/>
                </a:gdLst>
                <a:ahLst/>
                <a:cxnLst>
                  <a:cxn ang="0">
                    <a:pos x="T0" y="T1"/>
                  </a:cxn>
                  <a:cxn ang="0">
                    <a:pos x="T2" y="T3"/>
                  </a:cxn>
                  <a:cxn ang="0">
                    <a:pos x="T4" y="T5"/>
                  </a:cxn>
                </a:cxnLst>
                <a:rect l="0" t="0" r="r" b="b"/>
                <a:pathLst>
                  <a:path w="32" h="85">
                    <a:moveTo>
                      <a:pt x="32" y="85"/>
                    </a:moveTo>
                    <a:cubicBezTo>
                      <a:pt x="14" y="79"/>
                      <a:pt x="0" y="62"/>
                      <a:pt x="0" y="42"/>
                    </a:cubicBezTo>
                    <a:cubicBezTo>
                      <a:pt x="0" y="22"/>
                      <a:pt x="14" y="5"/>
                      <a:pt x="32" y="0"/>
                    </a:cubicBezTo>
                  </a:path>
                </a:pathLst>
              </a:cu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19" name="Freeform 549">
                <a:extLst>
                  <a:ext uri="{FF2B5EF4-FFF2-40B4-BE49-F238E27FC236}">
                    <a16:creationId xmlns:a16="http://schemas.microsoft.com/office/drawing/2014/main" id="{D62CBEE5-4ABB-4E76-9127-D40174B5B673}"/>
                  </a:ext>
                </a:extLst>
              </p:cNvPr>
              <p:cNvSpPr>
                <a:spLocks/>
              </p:cNvSpPr>
              <p:nvPr/>
            </p:nvSpPr>
            <p:spPr bwMode="auto">
              <a:xfrm>
                <a:off x="6811" y="2849"/>
                <a:ext cx="61" cy="165"/>
              </a:xfrm>
              <a:custGeom>
                <a:avLst/>
                <a:gdLst>
                  <a:gd name="T0" fmla="*/ 0 w 32"/>
                  <a:gd name="T1" fmla="*/ 0 h 85"/>
                  <a:gd name="T2" fmla="*/ 32 w 32"/>
                  <a:gd name="T3" fmla="*/ 42 h 85"/>
                  <a:gd name="T4" fmla="*/ 0 w 32"/>
                  <a:gd name="T5" fmla="*/ 85 h 85"/>
                </a:gdLst>
                <a:ahLst/>
                <a:cxnLst>
                  <a:cxn ang="0">
                    <a:pos x="T0" y="T1"/>
                  </a:cxn>
                  <a:cxn ang="0">
                    <a:pos x="T2" y="T3"/>
                  </a:cxn>
                  <a:cxn ang="0">
                    <a:pos x="T4" y="T5"/>
                  </a:cxn>
                </a:cxnLst>
                <a:rect l="0" t="0" r="r" b="b"/>
                <a:pathLst>
                  <a:path w="32" h="85">
                    <a:moveTo>
                      <a:pt x="0" y="0"/>
                    </a:moveTo>
                    <a:cubicBezTo>
                      <a:pt x="18" y="5"/>
                      <a:pt x="32" y="22"/>
                      <a:pt x="32" y="42"/>
                    </a:cubicBezTo>
                    <a:cubicBezTo>
                      <a:pt x="32" y="62"/>
                      <a:pt x="18" y="79"/>
                      <a:pt x="0" y="85"/>
                    </a:cubicBezTo>
                  </a:path>
                </a:pathLst>
              </a:cu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0" name="Freeform 550">
                <a:extLst>
                  <a:ext uri="{FF2B5EF4-FFF2-40B4-BE49-F238E27FC236}">
                    <a16:creationId xmlns:a16="http://schemas.microsoft.com/office/drawing/2014/main" id="{71A83D4F-4CED-43BF-B397-EC5B772547E2}"/>
                  </a:ext>
                </a:extLst>
              </p:cNvPr>
              <p:cNvSpPr>
                <a:spLocks/>
              </p:cNvSpPr>
              <p:nvPr/>
            </p:nvSpPr>
            <p:spPr bwMode="auto">
              <a:xfrm>
                <a:off x="6811" y="2838"/>
                <a:ext cx="28" cy="38"/>
              </a:xfrm>
              <a:custGeom>
                <a:avLst/>
                <a:gdLst>
                  <a:gd name="T0" fmla="*/ 7 w 28"/>
                  <a:gd name="T1" fmla="*/ 38 h 38"/>
                  <a:gd name="T2" fmla="*/ 0 w 28"/>
                  <a:gd name="T3" fmla="*/ 7 h 38"/>
                  <a:gd name="T4" fmla="*/ 28 w 28"/>
                  <a:gd name="T5" fmla="*/ 0 h 38"/>
                </a:gdLst>
                <a:ahLst/>
                <a:cxnLst>
                  <a:cxn ang="0">
                    <a:pos x="T0" y="T1"/>
                  </a:cxn>
                  <a:cxn ang="0">
                    <a:pos x="T2" y="T3"/>
                  </a:cxn>
                  <a:cxn ang="0">
                    <a:pos x="T4" y="T5"/>
                  </a:cxn>
                </a:cxnLst>
                <a:rect l="0" t="0" r="r" b="b"/>
                <a:pathLst>
                  <a:path w="28" h="38">
                    <a:moveTo>
                      <a:pt x="7" y="38"/>
                    </a:moveTo>
                    <a:lnTo>
                      <a:pt x="0" y="7"/>
                    </a:lnTo>
                    <a:lnTo>
                      <a:pt x="28" y="0"/>
                    </a:lnTo>
                  </a:path>
                </a:pathLst>
              </a:cu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sp>
            <p:nvSpPr>
              <p:cNvPr id="121" name="Freeform 551">
                <a:extLst>
                  <a:ext uri="{FF2B5EF4-FFF2-40B4-BE49-F238E27FC236}">
                    <a16:creationId xmlns:a16="http://schemas.microsoft.com/office/drawing/2014/main" id="{1CDC3D34-5F8E-42AC-910C-190C829A7A47}"/>
                  </a:ext>
                </a:extLst>
              </p:cNvPr>
              <p:cNvSpPr>
                <a:spLocks/>
              </p:cNvSpPr>
              <p:nvPr/>
            </p:nvSpPr>
            <p:spPr bwMode="auto">
              <a:xfrm>
                <a:off x="6735" y="2985"/>
                <a:ext cx="29" cy="38"/>
              </a:xfrm>
              <a:custGeom>
                <a:avLst/>
                <a:gdLst>
                  <a:gd name="T0" fmla="*/ 22 w 29"/>
                  <a:gd name="T1" fmla="*/ 0 h 38"/>
                  <a:gd name="T2" fmla="*/ 29 w 29"/>
                  <a:gd name="T3" fmla="*/ 31 h 38"/>
                  <a:gd name="T4" fmla="*/ 0 w 29"/>
                  <a:gd name="T5" fmla="*/ 38 h 38"/>
                </a:gdLst>
                <a:ahLst/>
                <a:cxnLst>
                  <a:cxn ang="0">
                    <a:pos x="T0" y="T1"/>
                  </a:cxn>
                  <a:cxn ang="0">
                    <a:pos x="T2" y="T3"/>
                  </a:cxn>
                  <a:cxn ang="0">
                    <a:pos x="T4" y="T5"/>
                  </a:cxn>
                </a:cxnLst>
                <a:rect l="0" t="0" r="r" b="b"/>
                <a:pathLst>
                  <a:path w="29" h="38">
                    <a:moveTo>
                      <a:pt x="22" y="0"/>
                    </a:moveTo>
                    <a:lnTo>
                      <a:pt x="29" y="31"/>
                    </a:lnTo>
                    <a:lnTo>
                      <a:pt x="0" y="38"/>
                    </a:lnTo>
                  </a:path>
                </a:pathLst>
              </a:custGeom>
              <a:grpFill/>
              <a:ln w="28575" cap="flat">
                <a:solidFill>
                  <a:srgbClr val="0078D7"/>
                </a:solidFill>
                <a:prstDash val="solid"/>
                <a:miter lim="800000"/>
                <a:headEnd/>
                <a:tailEnd/>
              </a:ln>
              <a:extLst/>
            </p:spPr>
            <p:txBody>
              <a:bodyPr vert="horz" wrap="square" lIns="89642" tIns="44821" rIns="89642" bIns="44821" numCol="1" anchor="t" anchorCtr="0" compatLnSpc="1">
                <a:prstTxWarp prst="textNoShape">
                  <a:avLst/>
                </a:prstTxWarp>
              </a:bodyPr>
              <a:lstStyle/>
              <a:p>
                <a:pPr defTabSz="914314"/>
                <a:endParaRPr lang="en-US">
                  <a:solidFill>
                    <a:srgbClr val="353535"/>
                  </a:solidFill>
                  <a:latin typeface="Segoe UI Semilight"/>
                </a:endParaRPr>
              </a:p>
            </p:txBody>
          </p:sp>
        </p:grpSp>
      </p:grpSp>
      <p:grpSp>
        <p:nvGrpSpPr>
          <p:cNvPr id="169" name="Group 168">
            <a:extLst>
              <a:ext uri="{FF2B5EF4-FFF2-40B4-BE49-F238E27FC236}">
                <a16:creationId xmlns:a16="http://schemas.microsoft.com/office/drawing/2014/main" id="{0DC2CB09-EBA2-4C96-A710-C409CAD22798}"/>
              </a:ext>
            </a:extLst>
          </p:cNvPr>
          <p:cNvGrpSpPr/>
          <p:nvPr/>
        </p:nvGrpSpPr>
        <p:grpSpPr>
          <a:xfrm>
            <a:off x="6713007" y="4188026"/>
            <a:ext cx="543608" cy="543608"/>
            <a:chOff x="7654297" y="4188026"/>
            <a:chExt cx="543608" cy="543608"/>
          </a:xfrm>
        </p:grpSpPr>
        <p:sp>
          <p:nvSpPr>
            <p:cNvPr id="104" name="Oval 103">
              <a:extLst>
                <a:ext uri="{FF2B5EF4-FFF2-40B4-BE49-F238E27FC236}">
                  <a16:creationId xmlns:a16="http://schemas.microsoft.com/office/drawing/2014/main" id="{05F05E47-20A0-4FBE-91DC-F3D48F5C0FA9}"/>
                </a:ext>
              </a:extLst>
            </p:cNvPr>
            <p:cNvSpPr/>
            <p:nvPr/>
          </p:nvSpPr>
          <p:spPr>
            <a:xfrm>
              <a:off x="7654297"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290">
              <a:extLst>
                <a:ext uri="{FF2B5EF4-FFF2-40B4-BE49-F238E27FC236}">
                  <a16:creationId xmlns:a16="http://schemas.microsoft.com/office/drawing/2014/main" id="{64743773-7B4A-482D-9E75-3D91727D4D9F}"/>
                </a:ext>
              </a:extLst>
            </p:cNvPr>
            <p:cNvSpPr>
              <a:spLocks noChangeAspect="1" noEditPoints="1"/>
            </p:cNvSpPr>
            <p:nvPr/>
          </p:nvSpPr>
          <p:spPr bwMode="auto">
            <a:xfrm>
              <a:off x="7786522" y="4324286"/>
              <a:ext cx="279158" cy="271089"/>
            </a:xfrm>
            <a:custGeom>
              <a:avLst/>
              <a:gdLst>
                <a:gd name="T0" fmla="*/ 71 w 146"/>
                <a:gd name="T1" fmla="*/ 39 h 142"/>
                <a:gd name="T2" fmla="*/ 71 w 146"/>
                <a:gd name="T3" fmla="*/ 47 h 142"/>
                <a:gd name="T4" fmla="*/ 67 w 146"/>
                <a:gd name="T5" fmla="*/ 47 h 142"/>
                <a:gd name="T6" fmla="*/ 53 w 146"/>
                <a:gd name="T7" fmla="*/ 61 h 142"/>
                <a:gd name="T8" fmla="*/ 67 w 146"/>
                <a:gd name="T9" fmla="*/ 75 h 142"/>
                <a:gd name="T10" fmla="*/ 71 w 146"/>
                <a:gd name="T11" fmla="*/ 75 h 142"/>
                <a:gd name="T12" fmla="*/ 71 w 146"/>
                <a:gd name="T13" fmla="*/ 88 h 142"/>
                <a:gd name="T14" fmla="*/ 57 w 146"/>
                <a:gd name="T15" fmla="*/ 88 h 142"/>
                <a:gd name="T16" fmla="*/ 57 w 146"/>
                <a:gd name="T17" fmla="*/ 96 h 142"/>
                <a:gd name="T18" fmla="*/ 71 w 146"/>
                <a:gd name="T19" fmla="*/ 96 h 142"/>
                <a:gd name="T20" fmla="*/ 71 w 146"/>
                <a:gd name="T21" fmla="*/ 104 h 142"/>
                <a:gd name="T22" fmla="*/ 79 w 146"/>
                <a:gd name="T23" fmla="*/ 104 h 142"/>
                <a:gd name="T24" fmla="*/ 79 w 146"/>
                <a:gd name="T25" fmla="*/ 96 h 142"/>
                <a:gd name="T26" fmla="*/ 83 w 146"/>
                <a:gd name="T27" fmla="*/ 96 h 142"/>
                <a:gd name="T28" fmla="*/ 97 w 146"/>
                <a:gd name="T29" fmla="*/ 82 h 142"/>
                <a:gd name="T30" fmla="*/ 83 w 146"/>
                <a:gd name="T31" fmla="*/ 67 h 142"/>
                <a:gd name="T32" fmla="*/ 79 w 146"/>
                <a:gd name="T33" fmla="*/ 67 h 142"/>
                <a:gd name="T34" fmla="*/ 79 w 146"/>
                <a:gd name="T35" fmla="*/ 55 h 142"/>
                <a:gd name="T36" fmla="*/ 93 w 146"/>
                <a:gd name="T37" fmla="*/ 55 h 142"/>
                <a:gd name="T38" fmla="*/ 93 w 146"/>
                <a:gd name="T39" fmla="*/ 47 h 142"/>
                <a:gd name="T40" fmla="*/ 79 w 146"/>
                <a:gd name="T41" fmla="*/ 47 h 142"/>
                <a:gd name="T42" fmla="*/ 79 w 146"/>
                <a:gd name="T43" fmla="*/ 39 h 142"/>
                <a:gd name="T44" fmla="*/ 71 w 146"/>
                <a:gd name="T45" fmla="*/ 39 h 142"/>
                <a:gd name="T46" fmla="*/ 71 w 146"/>
                <a:gd name="T47" fmla="*/ 67 h 142"/>
                <a:gd name="T48" fmla="*/ 67 w 146"/>
                <a:gd name="T49" fmla="*/ 67 h 142"/>
                <a:gd name="T50" fmla="*/ 61 w 146"/>
                <a:gd name="T51" fmla="*/ 61 h 142"/>
                <a:gd name="T52" fmla="*/ 67 w 146"/>
                <a:gd name="T53" fmla="*/ 55 h 142"/>
                <a:gd name="T54" fmla="*/ 71 w 146"/>
                <a:gd name="T55" fmla="*/ 55 h 142"/>
                <a:gd name="T56" fmla="*/ 71 w 146"/>
                <a:gd name="T57" fmla="*/ 67 h 142"/>
                <a:gd name="T58" fmla="*/ 83 w 146"/>
                <a:gd name="T59" fmla="*/ 75 h 142"/>
                <a:gd name="T60" fmla="*/ 89 w 146"/>
                <a:gd name="T61" fmla="*/ 82 h 142"/>
                <a:gd name="T62" fmla="*/ 83 w 146"/>
                <a:gd name="T63" fmla="*/ 88 h 142"/>
                <a:gd name="T64" fmla="*/ 79 w 146"/>
                <a:gd name="T65" fmla="*/ 88 h 142"/>
                <a:gd name="T66" fmla="*/ 79 w 146"/>
                <a:gd name="T67" fmla="*/ 75 h 142"/>
                <a:gd name="T68" fmla="*/ 83 w 146"/>
                <a:gd name="T69" fmla="*/ 75 h 142"/>
                <a:gd name="T70" fmla="*/ 2 w 146"/>
                <a:gd name="T71" fmla="*/ 99 h 142"/>
                <a:gd name="T72" fmla="*/ 11 w 146"/>
                <a:gd name="T73" fmla="*/ 102 h 142"/>
                <a:gd name="T74" fmla="*/ 4 w 146"/>
                <a:gd name="T75" fmla="*/ 71 h 142"/>
                <a:gd name="T76" fmla="*/ 75 w 146"/>
                <a:gd name="T77" fmla="*/ 0 h 142"/>
                <a:gd name="T78" fmla="*/ 146 w 146"/>
                <a:gd name="T79" fmla="*/ 71 h 142"/>
                <a:gd name="T80" fmla="*/ 75 w 146"/>
                <a:gd name="T81" fmla="*/ 142 h 142"/>
                <a:gd name="T82" fmla="*/ 34 w 146"/>
                <a:gd name="T83" fmla="*/ 130 h 142"/>
                <a:gd name="T84" fmla="*/ 39 w 146"/>
                <a:gd name="T85" fmla="*/ 123 h 142"/>
                <a:gd name="T86" fmla="*/ 75 w 146"/>
                <a:gd name="T87" fmla="*/ 134 h 142"/>
                <a:gd name="T88" fmla="*/ 138 w 146"/>
                <a:gd name="T89" fmla="*/ 71 h 142"/>
                <a:gd name="T90" fmla="*/ 75 w 146"/>
                <a:gd name="T91" fmla="*/ 8 h 142"/>
                <a:gd name="T92" fmla="*/ 12 w 146"/>
                <a:gd name="T93" fmla="*/ 71 h 142"/>
                <a:gd name="T94" fmla="*/ 18 w 146"/>
                <a:gd name="T95" fmla="*/ 98 h 142"/>
                <a:gd name="T96" fmla="*/ 21 w 146"/>
                <a:gd name="T97" fmla="*/ 90 h 142"/>
                <a:gd name="T98" fmla="*/ 28 w 146"/>
                <a:gd name="T99" fmla="*/ 92 h 142"/>
                <a:gd name="T100" fmla="*/ 21 w 146"/>
                <a:gd name="T101" fmla="*/ 114 h 142"/>
                <a:gd name="T102" fmla="*/ 0 w 146"/>
                <a:gd name="T103" fmla="*/ 107 h 142"/>
                <a:gd name="T104" fmla="*/ 2 w 146"/>
                <a:gd name="T105" fmla="*/ 99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6" h="142">
                  <a:moveTo>
                    <a:pt x="71" y="39"/>
                  </a:moveTo>
                  <a:cubicBezTo>
                    <a:pt x="71" y="47"/>
                    <a:pt x="71" y="47"/>
                    <a:pt x="71" y="47"/>
                  </a:cubicBezTo>
                  <a:cubicBezTo>
                    <a:pt x="67" y="47"/>
                    <a:pt x="67" y="47"/>
                    <a:pt x="67" y="47"/>
                  </a:cubicBezTo>
                  <a:cubicBezTo>
                    <a:pt x="60" y="47"/>
                    <a:pt x="53" y="53"/>
                    <a:pt x="53" y="61"/>
                  </a:cubicBezTo>
                  <a:cubicBezTo>
                    <a:pt x="53" y="69"/>
                    <a:pt x="60" y="75"/>
                    <a:pt x="67" y="75"/>
                  </a:cubicBezTo>
                  <a:cubicBezTo>
                    <a:pt x="71" y="75"/>
                    <a:pt x="71" y="75"/>
                    <a:pt x="71" y="75"/>
                  </a:cubicBezTo>
                  <a:cubicBezTo>
                    <a:pt x="71" y="88"/>
                    <a:pt x="71" y="88"/>
                    <a:pt x="71" y="88"/>
                  </a:cubicBezTo>
                  <a:cubicBezTo>
                    <a:pt x="57" y="88"/>
                    <a:pt x="57" y="88"/>
                    <a:pt x="57" y="88"/>
                  </a:cubicBezTo>
                  <a:cubicBezTo>
                    <a:pt x="57" y="96"/>
                    <a:pt x="57" y="96"/>
                    <a:pt x="57" y="96"/>
                  </a:cubicBezTo>
                  <a:cubicBezTo>
                    <a:pt x="71" y="96"/>
                    <a:pt x="71" y="96"/>
                    <a:pt x="71" y="96"/>
                  </a:cubicBezTo>
                  <a:cubicBezTo>
                    <a:pt x="71" y="104"/>
                    <a:pt x="71" y="104"/>
                    <a:pt x="71" y="104"/>
                  </a:cubicBezTo>
                  <a:cubicBezTo>
                    <a:pt x="79" y="104"/>
                    <a:pt x="79" y="104"/>
                    <a:pt x="79" y="104"/>
                  </a:cubicBezTo>
                  <a:cubicBezTo>
                    <a:pt x="79" y="96"/>
                    <a:pt x="79" y="96"/>
                    <a:pt x="79" y="96"/>
                  </a:cubicBezTo>
                  <a:cubicBezTo>
                    <a:pt x="83" y="96"/>
                    <a:pt x="83" y="96"/>
                    <a:pt x="83" y="96"/>
                  </a:cubicBezTo>
                  <a:cubicBezTo>
                    <a:pt x="90" y="96"/>
                    <a:pt x="97" y="90"/>
                    <a:pt x="97" y="82"/>
                  </a:cubicBezTo>
                  <a:cubicBezTo>
                    <a:pt x="97" y="74"/>
                    <a:pt x="90" y="67"/>
                    <a:pt x="83" y="67"/>
                  </a:cubicBezTo>
                  <a:cubicBezTo>
                    <a:pt x="79" y="67"/>
                    <a:pt x="79" y="67"/>
                    <a:pt x="79" y="67"/>
                  </a:cubicBezTo>
                  <a:cubicBezTo>
                    <a:pt x="79" y="55"/>
                    <a:pt x="79" y="55"/>
                    <a:pt x="79" y="55"/>
                  </a:cubicBezTo>
                  <a:cubicBezTo>
                    <a:pt x="93" y="55"/>
                    <a:pt x="93" y="55"/>
                    <a:pt x="93" y="55"/>
                  </a:cubicBezTo>
                  <a:cubicBezTo>
                    <a:pt x="93" y="47"/>
                    <a:pt x="93" y="47"/>
                    <a:pt x="93" y="47"/>
                  </a:cubicBezTo>
                  <a:cubicBezTo>
                    <a:pt x="79" y="47"/>
                    <a:pt x="79" y="47"/>
                    <a:pt x="79" y="47"/>
                  </a:cubicBezTo>
                  <a:cubicBezTo>
                    <a:pt x="79" y="39"/>
                    <a:pt x="79" y="39"/>
                    <a:pt x="79" y="39"/>
                  </a:cubicBezTo>
                  <a:lnTo>
                    <a:pt x="71" y="39"/>
                  </a:lnTo>
                  <a:close/>
                  <a:moveTo>
                    <a:pt x="71" y="67"/>
                  </a:moveTo>
                  <a:cubicBezTo>
                    <a:pt x="67" y="67"/>
                    <a:pt x="67" y="67"/>
                    <a:pt x="67" y="67"/>
                  </a:cubicBezTo>
                  <a:cubicBezTo>
                    <a:pt x="64" y="67"/>
                    <a:pt x="61" y="65"/>
                    <a:pt x="61" y="61"/>
                  </a:cubicBezTo>
                  <a:cubicBezTo>
                    <a:pt x="61" y="58"/>
                    <a:pt x="64" y="55"/>
                    <a:pt x="67" y="55"/>
                  </a:cubicBezTo>
                  <a:cubicBezTo>
                    <a:pt x="71" y="55"/>
                    <a:pt x="71" y="55"/>
                    <a:pt x="71" y="55"/>
                  </a:cubicBezTo>
                  <a:lnTo>
                    <a:pt x="71" y="67"/>
                  </a:lnTo>
                  <a:close/>
                  <a:moveTo>
                    <a:pt x="83" y="75"/>
                  </a:moveTo>
                  <a:cubicBezTo>
                    <a:pt x="86" y="75"/>
                    <a:pt x="89" y="78"/>
                    <a:pt x="89" y="82"/>
                  </a:cubicBezTo>
                  <a:cubicBezTo>
                    <a:pt x="89" y="85"/>
                    <a:pt x="86" y="88"/>
                    <a:pt x="83" y="88"/>
                  </a:cubicBezTo>
                  <a:cubicBezTo>
                    <a:pt x="79" y="88"/>
                    <a:pt x="79" y="88"/>
                    <a:pt x="79" y="88"/>
                  </a:cubicBezTo>
                  <a:cubicBezTo>
                    <a:pt x="79" y="75"/>
                    <a:pt x="79" y="75"/>
                    <a:pt x="79" y="75"/>
                  </a:cubicBezTo>
                  <a:lnTo>
                    <a:pt x="83" y="75"/>
                  </a:lnTo>
                  <a:close/>
                  <a:moveTo>
                    <a:pt x="2" y="99"/>
                  </a:moveTo>
                  <a:cubicBezTo>
                    <a:pt x="11" y="102"/>
                    <a:pt x="11" y="102"/>
                    <a:pt x="11" y="102"/>
                  </a:cubicBezTo>
                  <a:cubicBezTo>
                    <a:pt x="6" y="92"/>
                    <a:pt x="4" y="82"/>
                    <a:pt x="4" y="71"/>
                  </a:cubicBezTo>
                  <a:cubicBezTo>
                    <a:pt x="4" y="32"/>
                    <a:pt x="36" y="0"/>
                    <a:pt x="75" y="0"/>
                  </a:cubicBezTo>
                  <a:cubicBezTo>
                    <a:pt x="114" y="0"/>
                    <a:pt x="146" y="32"/>
                    <a:pt x="146" y="71"/>
                  </a:cubicBezTo>
                  <a:cubicBezTo>
                    <a:pt x="146" y="110"/>
                    <a:pt x="114" y="142"/>
                    <a:pt x="75" y="142"/>
                  </a:cubicBezTo>
                  <a:cubicBezTo>
                    <a:pt x="60" y="142"/>
                    <a:pt x="46" y="138"/>
                    <a:pt x="34" y="130"/>
                  </a:cubicBezTo>
                  <a:cubicBezTo>
                    <a:pt x="39" y="123"/>
                    <a:pt x="39" y="123"/>
                    <a:pt x="39" y="123"/>
                  </a:cubicBezTo>
                  <a:cubicBezTo>
                    <a:pt x="50" y="130"/>
                    <a:pt x="62" y="134"/>
                    <a:pt x="75" y="134"/>
                  </a:cubicBezTo>
                  <a:cubicBezTo>
                    <a:pt x="110" y="134"/>
                    <a:pt x="138" y="106"/>
                    <a:pt x="138" y="71"/>
                  </a:cubicBezTo>
                  <a:cubicBezTo>
                    <a:pt x="138" y="37"/>
                    <a:pt x="110" y="8"/>
                    <a:pt x="75" y="8"/>
                  </a:cubicBezTo>
                  <a:cubicBezTo>
                    <a:pt x="40" y="8"/>
                    <a:pt x="12" y="37"/>
                    <a:pt x="12" y="71"/>
                  </a:cubicBezTo>
                  <a:cubicBezTo>
                    <a:pt x="12" y="81"/>
                    <a:pt x="14" y="90"/>
                    <a:pt x="18" y="98"/>
                  </a:cubicBezTo>
                  <a:cubicBezTo>
                    <a:pt x="21" y="90"/>
                    <a:pt x="21" y="90"/>
                    <a:pt x="21" y="90"/>
                  </a:cubicBezTo>
                  <a:cubicBezTo>
                    <a:pt x="28" y="92"/>
                    <a:pt x="28" y="92"/>
                    <a:pt x="28" y="92"/>
                  </a:cubicBezTo>
                  <a:cubicBezTo>
                    <a:pt x="21" y="114"/>
                    <a:pt x="21" y="114"/>
                    <a:pt x="21" y="114"/>
                  </a:cubicBezTo>
                  <a:cubicBezTo>
                    <a:pt x="0" y="107"/>
                    <a:pt x="0" y="107"/>
                    <a:pt x="0" y="107"/>
                  </a:cubicBezTo>
                  <a:lnTo>
                    <a:pt x="2" y="99"/>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70" name="Group 169">
            <a:extLst>
              <a:ext uri="{FF2B5EF4-FFF2-40B4-BE49-F238E27FC236}">
                <a16:creationId xmlns:a16="http://schemas.microsoft.com/office/drawing/2014/main" id="{5484B194-9D48-4D61-9082-56B1AD546FE0}"/>
              </a:ext>
            </a:extLst>
          </p:cNvPr>
          <p:cNvGrpSpPr/>
          <p:nvPr/>
        </p:nvGrpSpPr>
        <p:grpSpPr>
          <a:xfrm>
            <a:off x="8376209" y="4188026"/>
            <a:ext cx="543608" cy="543608"/>
            <a:chOff x="9317499" y="4188026"/>
            <a:chExt cx="543608" cy="543608"/>
          </a:xfrm>
        </p:grpSpPr>
        <p:sp>
          <p:nvSpPr>
            <p:cNvPr id="102" name="Oval 101">
              <a:extLst>
                <a:ext uri="{FF2B5EF4-FFF2-40B4-BE49-F238E27FC236}">
                  <a16:creationId xmlns:a16="http://schemas.microsoft.com/office/drawing/2014/main" id="{9B194394-12F1-4C37-AD4A-76DA6B3A2147}"/>
                </a:ext>
              </a:extLst>
            </p:cNvPr>
            <p:cNvSpPr/>
            <p:nvPr/>
          </p:nvSpPr>
          <p:spPr>
            <a:xfrm>
              <a:off x="9317499" y="4188026"/>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Freeform 149">
              <a:extLst>
                <a:ext uri="{FF2B5EF4-FFF2-40B4-BE49-F238E27FC236}">
                  <a16:creationId xmlns:a16="http://schemas.microsoft.com/office/drawing/2014/main" id="{D405C90C-F986-491D-B389-B8D627B31644}"/>
                </a:ext>
              </a:extLst>
            </p:cNvPr>
            <p:cNvSpPr>
              <a:spLocks noChangeAspect="1" noEditPoints="1"/>
            </p:cNvSpPr>
            <p:nvPr/>
          </p:nvSpPr>
          <p:spPr bwMode="auto">
            <a:xfrm>
              <a:off x="9454903" y="4297386"/>
              <a:ext cx="268800" cy="324888"/>
            </a:xfrm>
            <a:custGeom>
              <a:avLst/>
              <a:gdLst>
                <a:gd name="T0" fmla="*/ 36 w 104"/>
                <a:gd name="T1" fmla="*/ 105 h 127"/>
                <a:gd name="T2" fmla="*/ 33 w 104"/>
                <a:gd name="T3" fmla="*/ 112 h 127"/>
                <a:gd name="T4" fmla="*/ 0 w 104"/>
                <a:gd name="T5" fmla="*/ 64 h 127"/>
                <a:gd name="T6" fmla="*/ 49 w 104"/>
                <a:gd name="T7" fmla="*/ 12 h 127"/>
                <a:gd name="T8" fmla="*/ 43 w 104"/>
                <a:gd name="T9" fmla="*/ 6 h 127"/>
                <a:gd name="T10" fmla="*/ 49 w 104"/>
                <a:gd name="T11" fmla="*/ 0 h 127"/>
                <a:gd name="T12" fmla="*/ 64 w 104"/>
                <a:gd name="T13" fmla="*/ 15 h 127"/>
                <a:gd name="T14" fmla="*/ 49 w 104"/>
                <a:gd name="T15" fmla="*/ 31 h 127"/>
                <a:gd name="T16" fmla="*/ 43 w 104"/>
                <a:gd name="T17" fmla="*/ 25 h 127"/>
                <a:gd name="T18" fmla="*/ 48 w 104"/>
                <a:gd name="T19" fmla="*/ 20 h 127"/>
                <a:gd name="T20" fmla="*/ 8 w 104"/>
                <a:gd name="T21" fmla="*/ 64 h 127"/>
                <a:gd name="T22" fmla="*/ 36 w 104"/>
                <a:gd name="T23" fmla="*/ 105 h 127"/>
                <a:gd name="T24" fmla="*/ 104 w 104"/>
                <a:gd name="T25" fmla="*/ 64 h 127"/>
                <a:gd name="T26" fmla="*/ 70 w 104"/>
                <a:gd name="T27" fmla="*/ 15 h 127"/>
                <a:gd name="T28" fmla="*/ 68 w 104"/>
                <a:gd name="T29" fmla="*/ 22 h 127"/>
                <a:gd name="T30" fmla="*/ 96 w 104"/>
                <a:gd name="T31" fmla="*/ 64 h 127"/>
                <a:gd name="T32" fmla="*/ 56 w 104"/>
                <a:gd name="T33" fmla="*/ 108 h 127"/>
                <a:gd name="T34" fmla="*/ 61 w 104"/>
                <a:gd name="T35" fmla="*/ 102 h 127"/>
                <a:gd name="T36" fmla="*/ 55 w 104"/>
                <a:gd name="T37" fmla="*/ 97 h 127"/>
                <a:gd name="T38" fmla="*/ 40 w 104"/>
                <a:gd name="T39" fmla="*/ 112 h 127"/>
                <a:gd name="T40" fmla="*/ 55 w 104"/>
                <a:gd name="T41" fmla="*/ 127 h 127"/>
                <a:gd name="T42" fmla="*/ 61 w 104"/>
                <a:gd name="T43" fmla="*/ 121 h 127"/>
                <a:gd name="T44" fmla="*/ 55 w 104"/>
                <a:gd name="T45" fmla="*/ 116 h 127"/>
                <a:gd name="T46" fmla="*/ 55 w 104"/>
                <a:gd name="T47" fmla="*/ 116 h 127"/>
                <a:gd name="T48" fmla="*/ 55 w 104"/>
                <a:gd name="T49" fmla="*/ 116 h 127"/>
                <a:gd name="T50" fmla="*/ 104 w 104"/>
                <a:gd name="T51" fmla="*/ 6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4" h="127">
                  <a:moveTo>
                    <a:pt x="36" y="105"/>
                  </a:moveTo>
                  <a:cubicBezTo>
                    <a:pt x="33" y="112"/>
                    <a:pt x="33" y="112"/>
                    <a:pt x="33" y="112"/>
                  </a:cubicBezTo>
                  <a:cubicBezTo>
                    <a:pt x="13" y="105"/>
                    <a:pt x="0" y="85"/>
                    <a:pt x="0" y="64"/>
                  </a:cubicBezTo>
                  <a:cubicBezTo>
                    <a:pt x="0" y="36"/>
                    <a:pt x="21" y="13"/>
                    <a:pt x="49" y="12"/>
                  </a:cubicBezTo>
                  <a:cubicBezTo>
                    <a:pt x="43" y="6"/>
                    <a:pt x="43" y="6"/>
                    <a:pt x="43" y="6"/>
                  </a:cubicBezTo>
                  <a:cubicBezTo>
                    <a:pt x="49" y="0"/>
                    <a:pt x="49" y="0"/>
                    <a:pt x="49" y="0"/>
                  </a:cubicBezTo>
                  <a:cubicBezTo>
                    <a:pt x="64" y="15"/>
                    <a:pt x="64" y="15"/>
                    <a:pt x="64" y="15"/>
                  </a:cubicBezTo>
                  <a:cubicBezTo>
                    <a:pt x="49" y="31"/>
                    <a:pt x="49" y="31"/>
                    <a:pt x="49" y="31"/>
                  </a:cubicBezTo>
                  <a:cubicBezTo>
                    <a:pt x="43" y="25"/>
                    <a:pt x="43" y="25"/>
                    <a:pt x="43" y="25"/>
                  </a:cubicBezTo>
                  <a:cubicBezTo>
                    <a:pt x="48" y="20"/>
                    <a:pt x="48" y="20"/>
                    <a:pt x="48" y="20"/>
                  </a:cubicBezTo>
                  <a:cubicBezTo>
                    <a:pt x="26" y="21"/>
                    <a:pt x="8" y="40"/>
                    <a:pt x="8" y="64"/>
                  </a:cubicBezTo>
                  <a:cubicBezTo>
                    <a:pt x="8" y="82"/>
                    <a:pt x="19" y="98"/>
                    <a:pt x="36" y="105"/>
                  </a:cubicBezTo>
                  <a:close/>
                  <a:moveTo>
                    <a:pt x="104" y="64"/>
                  </a:moveTo>
                  <a:cubicBezTo>
                    <a:pt x="104" y="42"/>
                    <a:pt x="91" y="22"/>
                    <a:pt x="70" y="15"/>
                  </a:cubicBezTo>
                  <a:cubicBezTo>
                    <a:pt x="68" y="22"/>
                    <a:pt x="68" y="22"/>
                    <a:pt x="68" y="22"/>
                  </a:cubicBezTo>
                  <a:cubicBezTo>
                    <a:pt x="85" y="29"/>
                    <a:pt x="96" y="45"/>
                    <a:pt x="96" y="64"/>
                  </a:cubicBezTo>
                  <a:cubicBezTo>
                    <a:pt x="96" y="87"/>
                    <a:pt x="78" y="106"/>
                    <a:pt x="56" y="108"/>
                  </a:cubicBezTo>
                  <a:cubicBezTo>
                    <a:pt x="61" y="102"/>
                    <a:pt x="61" y="102"/>
                    <a:pt x="61" y="102"/>
                  </a:cubicBezTo>
                  <a:cubicBezTo>
                    <a:pt x="55" y="97"/>
                    <a:pt x="55" y="97"/>
                    <a:pt x="55" y="97"/>
                  </a:cubicBezTo>
                  <a:cubicBezTo>
                    <a:pt x="40" y="112"/>
                    <a:pt x="40" y="112"/>
                    <a:pt x="40" y="112"/>
                  </a:cubicBezTo>
                  <a:cubicBezTo>
                    <a:pt x="55" y="127"/>
                    <a:pt x="55" y="127"/>
                    <a:pt x="55" y="127"/>
                  </a:cubicBezTo>
                  <a:cubicBezTo>
                    <a:pt x="61" y="121"/>
                    <a:pt x="61" y="121"/>
                    <a:pt x="61" y="121"/>
                  </a:cubicBezTo>
                  <a:cubicBezTo>
                    <a:pt x="55" y="116"/>
                    <a:pt x="55" y="116"/>
                    <a:pt x="55" y="116"/>
                  </a:cubicBezTo>
                  <a:cubicBezTo>
                    <a:pt x="55" y="116"/>
                    <a:pt x="55" y="116"/>
                    <a:pt x="55" y="116"/>
                  </a:cubicBezTo>
                  <a:cubicBezTo>
                    <a:pt x="55" y="116"/>
                    <a:pt x="55" y="116"/>
                    <a:pt x="55" y="116"/>
                  </a:cubicBezTo>
                  <a:cubicBezTo>
                    <a:pt x="82" y="114"/>
                    <a:pt x="104" y="91"/>
                    <a:pt x="104" y="64"/>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cxnSp>
        <p:nvCxnSpPr>
          <p:cNvPr id="129" name="Straight Connector 128">
            <a:extLst>
              <a:ext uri="{FF2B5EF4-FFF2-40B4-BE49-F238E27FC236}">
                <a16:creationId xmlns:a16="http://schemas.microsoft.com/office/drawing/2014/main" id="{AD2B3450-05B9-4B05-B354-441717D372C2}"/>
              </a:ext>
            </a:extLst>
          </p:cNvPr>
          <p:cNvCxnSpPr>
            <a:cxnSpLocks/>
          </p:cNvCxnSpPr>
          <p:nvPr/>
        </p:nvCxnSpPr>
        <p:spPr>
          <a:xfrm>
            <a:off x="2267009" y="5889701"/>
            <a:ext cx="7772402" cy="0"/>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sp>
        <p:nvSpPr>
          <p:cNvPr id="130" name="Rectangle 129">
            <a:extLst>
              <a:ext uri="{FF2B5EF4-FFF2-40B4-BE49-F238E27FC236}">
                <a16:creationId xmlns:a16="http://schemas.microsoft.com/office/drawing/2014/main" id="{9868E2FB-E482-415B-AD92-70DB05EF3296}"/>
              </a:ext>
            </a:extLst>
          </p:cNvPr>
          <p:cNvSpPr/>
          <p:nvPr/>
        </p:nvSpPr>
        <p:spPr>
          <a:xfrm>
            <a:off x="514483" y="5746585"/>
            <a:ext cx="1645920" cy="286232"/>
          </a:xfrm>
          <a:prstGeom prst="rect">
            <a:avLst/>
          </a:prstGeom>
        </p:spPr>
        <p:txBody>
          <a:bodyPr wrap="square">
            <a:spAutoFit/>
          </a:bodyPr>
          <a:lstStyle/>
          <a:p>
            <a:pPr algn="r">
              <a:lnSpc>
                <a:spcPct val="90000"/>
              </a:lnSpc>
            </a:pPr>
            <a:r>
              <a:rPr lang="en-US" sz="1400" dirty="0">
                <a:solidFill>
                  <a:srgbClr val="0078D7"/>
                </a:solidFill>
                <a:latin typeface="Segoe UI Semilight" panose="020B0402040204020203" pitchFamily="34" charset="0"/>
                <a:cs typeface="Segoe UI Semilight" panose="020B0402040204020203" pitchFamily="34" charset="0"/>
              </a:rPr>
              <a:t>Enterprise grade</a:t>
            </a:r>
            <a:endParaRPr lang="en-US" sz="1400" dirty="0">
              <a:solidFill>
                <a:srgbClr val="0078D7"/>
              </a:solidFill>
            </a:endParaRPr>
          </a:p>
        </p:txBody>
      </p:sp>
      <p:sp>
        <p:nvSpPr>
          <p:cNvPr id="135" name="Rectangle 134">
            <a:extLst>
              <a:ext uri="{FF2B5EF4-FFF2-40B4-BE49-F238E27FC236}">
                <a16:creationId xmlns:a16="http://schemas.microsoft.com/office/drawing/2014/main" id="{094F503E-8C52-4AAD-8EAF-9F1E93203AD2}"/>
              </a:ext>
            </a:extLst>
          </p:cNvPr>
          <p:cNvSpPr/>
          <p:nvPr/>
        </p:nvSpPr>
        <p:spPr>
          <a:xfrm>
            <a:off x="3035536" y="6258135"/>
            <a:ext cx="1249061"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Global data</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center footprint</a:t>
            </a:r>
          </a:p>
        </p:txBody>
      </p:sp>
      <p:sp>
        <p:nvSpPr>
          <p:cNvPr id="136" name="Rectangle 135">
            <a:extLst>
              <a:ext uri="{FF2B5EF4-FFF2-40B4-BE49-F238E27FC236}">
                <a16:creationId xmlns:a16="http://schemas.microsoft.com/office/drawing/2014/main" id="{EE0E07CE-E41C-41F3-9518-8D67E998E429}"/>
              </a:ext>
            </a:extLst>
          </p:cNvPr>
          <p:cNvSpPr/>
          <p:nvPr/>
        </p:nvSpPr>
        <p:spPr>
          <a:xfrm>
            <a:off x="4966998" y="6258135"/>
            <a:ext cx="712054"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Hybrid</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support</a:t>
            </a:r>
          </a:p>
        </p:txBody>
      </p:sp>
      <p:sp>
        <p:nvSpPr>
          <p:cNvPr id="137" name="Rectangle 136">
            <a:extLst>
              <a:ext uri="{FF2B5EF4-FFF2-40B4-BE49-F238E27FC236}">
                <a16:creationId xmlns:a16="http://schemas.microsoft.com/office/drawing/2014/main" id="{88139653-483D-42F1-9318-724E094EF10B}"/>
              </a:ext>
            </a:extLst>
          </p:cNvPr>
          <p:cNvSpPr/>
          <p:nvPr/>
        </p:nvSpPr>
        <p:spPr>
          <a:xfrm>
            <a:off x="6525425" y="6258135"/>
            <a:ext cx="930063"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AAD</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integration</a:t>
            </a:r>
          </a:p>
        </p:txBody>
      </p:sp>
      <p:sp>
        <p:nvSpPr>
          <p:cNvPr id="138" name="Rectangle 137">
            <a:extLst>
              <a:ext uri="{FF2B5EF4-FFF2-40B4-BE49-F238E27FC236}">
                <a16:creationId xmlns:a16="http://schemas.microsoft.com/office/drawing/2014/main" id="{C570999F-2C74-4BA8-AF1A-A42F21642743}"/>
              </a:ext>
            </a:extLst>
          </p:cNvPr>
          <p:cNvSpPr/>
          <p:nvPr/>
        </p:nvSpPr>
        <p:spPr>
          <a:xfrm>
            <a:off x="8170280" y="6258135"/>
            <a:ext cx="957313" cy="424732"/>
          </a:xfrm>
          <a:prstGeom prst="rect">
            <a:avLst/>
          </a:prstGeom>
        </p:spPr>
        <p:txBody>
          <a:bodyPr wrap="none">
            <a:spAutoFit/>
          </a:bodyPr>
          <a:lstStyle/>
          <a:p>
            <a:pPr algn="ctr">
              <a:lnSpc>
                <a:spcPct val="90000"/>
              </a:lnSpc>
            </a:pPr>
            <a:r>
              <a:rPr lang="en-US" sz="1200" kern="0" dirty="0">
                <a:solidFill>
                  <a:srgbClr val="797979"/>
                </a:solidFill>
                <a:latin typeface="Segoe UI" panose="020B0502040204020203" pitchFamily="34" charset="0"/>
                <a:cs typeface="Segoe UI" panose="020B0502040204020203" pitchFamily="34" charset="0"/>
              </a:rPr>
              <a:t>Secure &amp;</a:t>
            </a:r>
            <a:br>
              <a:rPr lang="en-US" sz="1200" kern="0" dirty="0">
                <a:solidFill>
                  <a:srgbClr val="797979"/>
                </a:solidFill>
                <a:latin typeface="Segoe UI" panose="020B0502040204020203" pitchFamily="34" charset="0"/>
                <a:cs typeface="Segoe UI" panose="020B0502040204020203" pitchFamily="34" charset="0"/>
              </a:rPr>
            </a:br>
            <a:r>
              <a:rPr lang="en-US" sz="1200" kern="0" dirty="0">
                <a:solidFill>
                  <a:srgbClr val="797979"/>
                </a:solidFill>
                <a:latin typeface="Segoe UI" panose="020B0502040204020203" pitchFamily="34" charset="0"/>
                <a:cs typeface="Segoe UI" panose="020B0502040204020203" pitchFamily="34" charset="0"/>
              </a:rPr>
              <a:t>compliance</a:t>
            </a:r>
          </a:p>
        </p:txBody>
      </p:sp>
      <p:grpSp>
        <p:nvGrpSpPr>
          <p:cNvPr id="171" name="Group 170">
            <a:extLst>
              <a:ext uri="{FF2B5EF4-FFF2-40B4-BE49-F238E27FC236}">
                <a16:creationId xmlns:a16="http://schemas.microsoft.com/office/drawing/2014/main" id="{296216A8-F7E1-443E-9D7C-C072D5187B29}"/>
              </a:ext>
            </a:extLst>
          </p:cNvPr>
          <p:cNvGrpSpPr/>
          <p:nvPr/>
        </p:nvGrpSpPr>
        <p:grpSpPr>
          <a:xfrm>
            <a:off x="3386603" y="5617897"/>
            <a:ext cx="543608" cy="543608"/>
            <a:chOff x="4327893" y="5617897"/>
            <a:chExt cx="543608" cy="543608"/>
          </a:xfrm>
        </p:grpSpPr>
        <p:sp>
          <p:nvSpPr>
            <p:cNvPr id="133" name="Oval 132">
              <a:extLst>
                <a:ext uri="{FF2B5EF4-FFF2-40B4-BE49-F238E27FC236}">
                  <a16:creationId xmlns:a16="http://schemas.microsoft.com/office/drawing/2014/main" id="{7C93713C-13C8-49AA-9DB9-F53AB8F487EA}"/>
                </a:ext>
              </a:extLst>
            </p:cNvPr>
            <p:cNvSpPr/>
            <p:nvPr/>
          </p:nvSpPr>
          <p:spPr>
            <a:xfrm>
              <a:off x="4327893"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90">
              <a:extLst>
                <a:ext uri="{FF2B5EF4-FFF2-40B4-BE49-F238E27FC236}">
                  <a16:creationId xmlns:a16="http://schemas.microsoft.com/office/drawing/2014/main" id="{9057BD75-9781-43BD-BC5E-254407CA9982}"/>
                </a:ext>
              </a:extLst>
            </p:cNvPr>
            <p:cNvSpPr>
              <a:spLocks noChangeAspect="1" noEditPoints="1"/>
            </p:cNvSpPr>
            <p:nvPr/>
          </p:nvSpPr>
          <p:spPr bwMode="auto">
            <a:xfrm>
              <a:off x="4428598" y="5718601"/>
              <a:ext cx="342199" cy="342200"/>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72" name="Group 171">
            <a:extLst>
              <a:ext uri="{FF2B5EF4-FFF2-40B4-BE49-F238E27FC236}">
                <a16:creationId xmlns:a16="http://schemas.microsoft.com/office/drawing/2014/main" id="{6909CFC3-2AD6-487D-A863-76299881C5AB}"/>
              </a:ext>
            </a:extLst>
          </p:cNvPr>
          <p:cNvGrpSpPr/>
          <p:nvPr/>
        </p:nvGrpSpPr>
        <p:grpSpPr>
          <a:xfrm>
            <a:off x="5049805" y="5617897"/>
            <a:ext cx="543608" cy="543608"/>
            <a:chOff x="5991095" y="5617897"/>
            <a:chExt cx="543608" cy="543608"/>
          </a:xfrm>
        </p:grpSpPr>
        <p:sp>
          <p:nvSpPr>
            <p:cNvPr id="134" name="Oval 133">
              <a:extLst>
                <a:ext uri="{FF2B5EF4-FFF2-40B4-BE49-F238E27FC236}">
                  <a16:creationId xmlns:a16="http://schemas.microsoft.com/office/drawing/2014/main" id="{7A98C60D-99DB-42B5-92E6-FC6FB1759466}"/>
                </a:ext>
              </a:extLst>
            </p:cNvPr>
            <p:cNvSpPr/>
            <p:nvPr/>
          </p:nvSpPr>
          <p:spPr>
            <a:xfrm>
              <a:off x="5991095"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9">
              <a:extLst>
                <a:ext uri="{FF2B5EF4-FFF2-40B4-BE49-F238E27FC236}">
                  <a16:creationId xmlns:a16="http://schemas.microsoft.com/office/drawing/2014/main" id="{AF0C2B0B-5014-49BF-B981-65FE8F94CD1D}"/>
                </a:ext>
              </a:extLst>
            </p:cNvPr>
            <p:cNvSpPr>
              <a:spLocks noChangeAspect="1" noEditPoints="1"/>
            </p:cNvSpPr>
            <p:nvPr/>
          </p:nvSpPr>
          <p:spPr bwMode="auto">
            <a:xfrm>
              <a:off x="6076717" y="5759598"/>
              <a:ext cx="372364" cy="260206"/>
            </a:xfrm>
            <a:custGeom>
              <a:avLst/>
              <a:gdLst>
                <a:gd name="T0" fmla="*/ 28 w 128"/>
                <a:gd name="T1" fmla="*/ 88 h 88"/>
                <a:gd name="T2" fmla="*/ 94 w 128"/>
                <a:gd name="T3" fmla="*/ 88 h 88"/>
                <a:gd name="T4" fmla="*/ 128 w 128"/>
                <a:gd name="T5" fmla="*/ 54 h 88"/>
                <a:gd name="T6" fmla="*/ 96 w 128"/>
                <a:gd name="T7" fmla="*/ 20 h 88"/>
                <a:gd name="T8" fmla="*/ 64 w 128"/>
                <a:gd name="T9" fmla="*/ 0 h 88"/>
                <a:gd name="T10" fmla="*/ 28 w 128"/>
                <a:gd name="T11" fmla="*/ 32 h 88"/>
                <a:gd name="T12" fmla="*/ 28 w 128"/>
                <a:gd name="T13" fmla="*/ 32 h 88"/>
                <a:gd name="T14" fmla="*/ 0 w 128"/>
                <a:gd name="T15" fmla="*/ 60 h 88"/>
                <a:gd name="T16" fmla="*/ 28 w 128"/>
                <a:gd name="T17" fmla="*/ 88 h 88"/>
                <a:gd name="T18" fmla="*/ 28 w 128"/>
                <a:gd name="T19" fmla="*/ 40 h 88"/>
                <a:gd name="T20" fmla="*/ 31 w 128"/>
                <a:gd name="T21" fmla="*/ 40 h 88"/>
                <a:gd name="T22" fmla="*/ 36 w 128"/>
                <a:gd name="T23" fmla="*/ 41 h 88"/>
                <a:gd name="T24" fmla="*/ 36 w 128"/>
                <a:gd name="T25" fmla="*/ 36 h 88"/>
                <a:gd name="T26" fmla="*/ 64 w 128"/>
                <a:gd name="T27" fmla="*/ 8 h 88"/>
                <a:gd name="T28" fmla="*/ 90 w 128"/>
                <a:gd name="T29" fmla="*/ 26 h 88"/>
                <a:gd name="T30" fmla="*/ 91 w 128"/>
                <a:gd name="T31" fmla="*/ 28 h 88"/>
                <a:gd name="T32" fmla="*/ 94 w 128"/>
                <a:gd name="T33" fmla="*/ 28 h 88"/>
                <a:gd name="T34" fmla="*/ 120 w 128"/>
                <a:gd name="T35" fmla="*/ 54 h 88"/>
                <a:gd name="T36" fmla="*/ 94 w 128"/>
                <a:gd name="T37" fmla="*/ 80 h 88"/>
                <a:gd name="T38" fmla="*/ 28 w 128"/>
                <a:gd name="T39" fmla="*/ 80 h 88"/>
                <a:gd name="T40" fmla="*/ 8 w 128"/>
                <a:gd name="T41" fmla="*/ 60 h 88"/>
                <a:gd name="T42" fmla="*/ 28 w 128"/>
                <a:gd name="T43" fmla="*/ 40 h 88"/>
                <a:gd name="T44" fmla="*/ 38 w 128"/>
                <a:gd name="T45" fmla="*/ 80 h 88"/>
                <a:gd name="T46" fmla="*/ 33 w 128"/>
                <a:gd name="T47" fmla="*/ 74 h 88"/>
                <a:gd name="T48" fmla="*/ 38 w 128"/>
                <a:gd name="T49" fmla="*/ 69 h 88"/>
                <a:gd name="T50" fmla="*/ 43 w 128"/>
                <a:gd name="T51" fmla="*/ 75 h 88"/>
                <a:gd name="T52" fmla="*/ 38 w 128"/>
                <a:gd name="T53" fmla="*/ 80 h 88"/>
                <a:gd name="T54" fmla="*/ 49 w 128"/>
                <a:gd name="T55" fmla="*/ 70 h 88"/>
                <a:gd name="T56" fmla="*/ 44 w 128"/>
                <a:gd name="T57" fmla="*/ 64 h 88"/>
                <a:gd name="T58" fmla="*/ 50 w 128"/>
                <a:gd name="T59" fmla="*/ 59 h 88"/>
                <a:gd name="T60" fmla="*/ 55 w 128"/>
                <a:gd name="T61" fmla="*/ 65 h 88"/>
                <a:gd name="T62" fmla="*/ 49 w 128"/>
                <a:gd name="T63" fmla="*/ 70 h 88"/>
                <a:gd name="T64" fmla="*/ 61 w 128"/>
                <a:gd name="T65" fmla="*/ 60 h 88"/>
                <a:gd name="T66" fmla="*/ 55 w 128"/>
                <a:gd name="T67" fmla="*/ 54 h 88"/>
                <a:gd name="T68" fmla="*/ 61 w 128"/>
                <a:gd name="T69" fmla="*/ 49 h 88"/>
                <a:gd name="T70" fmla="*/ 66 w 128"/>
                <a:gd name="T71" fmla="*/ 55 h 88"/>
                <a:gd name="T72" fmla="*/ 61 w 128"/>
                <a:gd name="T73" fmla="*/ 60 h 88"/>
                <a:gd name="T74" fmla="*/ 72 w 128"/>
                <a:gd name="T75" fmla="*/ 50 h 88"/>
                <a:gd name="T76" fmla="*/ 67 w 128"/>
                <a:gd name="T77" fmla="*/ 44 h 88"/>
                <a:gd name="T78" fmla="*/ 73 w 128"/>
                <a:gd name="T79" fmla="*/ 39 h 88"/>
                <a:gd name="T80" fmla="*/ 78 w 128"/>
                <a:gd name="T81" fmla="*/ 45 h 88"/>
                <a:gd name="T82" fmla="*/ 72 w 128"/>
                <a:gd name="T83" fmla="*/ 50 h 88"/>
                <a:gd name="T84" fmla="*/ 83 w 128"/>
                <a:gd name="T85" fmla="*/ 40 h 88"/>
                <a:gd name="T86" fmla="*/ 78 w 128"/>
                <a:gd name="T87" fmla="*/ 34 h 88"/>
                <a:gd name="T88" fmla="*/ 84 w 128"/>
                <a:gd name="T89" fmla="*/ 29 h 88"/>
                <a:gd name="T90" fmla="*/ 89 w 128"/>
                <a:gd name="T91" fmla="*/ 35 h 88"/>
                <a:gd name="T92" fmla="*/ 83 w 128"/>
                <a:gd name="T93" fmla="*/ 4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88">
                  <a:moveTo>
                    <a:pt x="28" y="88"/>
                  </a:moveTo>
                  <a:cubicBezTo>
                    <a:pt x="94" y="88"/>
                    <a:pt x="94" y="88"/>
                    <a:pt x="94" y="88"/>
                  </a:cubicBezTo>
                  <a:cubicBezTo>
                    <a:pt x="113" y="88"/>
                    <a:pt x="128" y="73"/>
                    <a:pt x="128" y="54"/>
                  </a:cubicBezTo>
                  <a:cubicBezTo>
                    <a:pt x="128" y="36"/>
                    <a:pt x="114" y="21"/>
                    <a:pt x="96" y="20"/>
                  </a:cubicBezTo>
                  <a:cubicBezTo>
                    <a:pt x="90" y="8"/>
                    <a:pt x="78" y="0"/>
                    <a:pt x="64" y="0"/>
                  </a:cubicBezTo>
                  <a:cubicBezTo>
                    <a:pt x="46" y="0"/>
                    <a:pt x="30" y="14"/>
                    <a:pt x="28" y="32"/>
                  </a:cubicBezTo>
                  <a:cubicBezTo>
                    <a:pt x="28" y="32"/>
                    <a:pt x="28" y="32"/>
                    <a:pt x="28" y="32"/>
                  </a:cubicBezTo>
                  <a:cubicBezTo>
                    <a:pt x="13" y="32"/>
                    <a:pt x="0" y="45"/>
                    <a:pt x="0" y="60"/>
                  </a:cubicBezTo>
                  <a:cubicBezTo>
                    <a:pt x="0" y="75"/>
                    <a:pt x="13" y="88"/>
                    <a:pt x="28" y="88"/>
                  </a:cubicBezTo>
                  <a:close/>
                  <a:moveTo>
                    <a:pt x="28" y="40"/>
                  </a:moveTo>
                  <a:cubicBezTo>
                    <a:pt x="29" y="40"/>
                    <a:pt x="30" y="40"/>
                    <a:pt x="31" y="40"/>
                  </a:cubicBezTo>
                  <a:cubicBezTo>
                    <a:pt x="36" y="41"/>
                    <a:pt x="36" y="41"/>
                    <a:pt x="36" y="41"/>
                  </a:cubicBezTo>
                  <a:cubicBezTo>
                    <a:pt x="36" y="36"/>
                    <a:pt x="36" y="36"/>
                    <a:pt x="36" y="36"/>
                  </a:cubicBezTo>
                  <a:cubicBezTo>
                    <a:pt x="36" y="21"/>
                    <a:pt x="49" y="8"/>
                    <a:pt x="64" y="8"/>
                  </a:cubicBezTo>
                  <a:cubicBezTo>
                    <a:pt x="75" y="8"/>
                    <a:pt x="86" y="15"/>
                    <a:pt x="90" y="26"/>
                  </a:cubicBezTo>
                  <a:cubicBezTo>
                    <a:pt x="91" y="28"/>
                    <a:pt x="91" y="28"/>
                    <a:pt x="91" y="28"/>
                  </a:cubicBezTo>
                  <a:cubicBezTo>
                    <a:pt x="94" y="28"/>
                    <a:pt x="94" y="28"/>
                    <a:pt x="94" y="28"/>
                  </a:cubicBezTo>
                  <a:cubicBezTo>
                    <a:pt x="108" y="28"/>
                    <a:pt x="120" y="40"/>
                    <a:pt x="120" y="54"/>
                  </a:cubicBezTo>
                  <a:cubicBezTo>
                    <a:pt x="120" y="68"/>
                    <a:pt x="108" y="80"/>
                    <a:pt x="94" y="80"/>
                  </a:cubicBezTo>
                  <a:cubicBezTo>
                    <a:pt x="28" y="80"/>
                    <a:pt x="28" y="80"/>
                    <a:pt x="28" y="80"/>
                  </a:cubicBezTo>
                  <a:cubicBezTo>
                    <a:pt x="17" y="80"/>
                    <a:pt x="8" y="71"/>
                    <a:pt x="8" y="60"/>
                  </a:cubicBezTo>
                  <a:cubicBezTo>
                    <a:pt x="8" y="49"/>
                    <a:pt x="17" y="40"/>
                    <a:pt x="28" y="40"/>
                  </a:cubicBezTo>
                  <a:close/>
                  <a:moveTo>
                    <a:pt x="38" y="80"/>
                  </a:moveTo>
                  <a:cubicBezTo>
                    <a:pt x="33" y="74"/>
                    <a:pt x="33" y="74"/>
                    <a:pt x="33" y="74"/>
                  </a:cubicBezTo>
                  <a:cubicBezTo>
                    <a:pt x="38" y="69"/>
                    <a:pt x="38" y="69"/>
                    <a:pt x="38" y="69"/>
                  </a:cubicBezTo>
                  <a:cubicBezTo>
                    <a:pt x="43" y="75"/>
                    <a:pt x="43" y="75"/>
                    <a:pt x="43" y="75"/>
                  </a:cubicBezTo>
                  <a:lnTo>
                    <a:pt x="38" y="80"/>
                  </a:lnTo>
                  <a:close/>
                  <a:moveTo>
                    <a:pt x="49" y="70"/>
                  </a:moveTo>
                  <a:cubicBezTo>
                    <a:pt x="44" y="64"/>
                    <a:pt x="44" y="64"/>
                    <a:pt x="44" y="64"/>
                  </a:cubicBezTo>
                  <a:cubicBezTo>
                    <a:pt x="50" y="59"/>
                    <a:pt x="50" y="59"/>
                    <a:pt x="50" y="59"/>
                  </a:cubicBezTo>
                  <a:cubicBezTo>
                    <a:pt x="55" y="65"/>
                    <a:pt x="55" y="65"/>
                    <a:pt x="55" y="65"/>
                  </a:cubicBezTo>
                  <a:lnTo>
                    <a:pt x="49" y="70"/>
                  </a:lnTo>
                  <a:close/>
                  <a:moveTo>
                    <a:pt x="61" y="60"/>
                  </a:moveTo>
                  <a:cubicBezTo>
                    <a:pt x="55" y="54"/>
                    <a:pt x="55" y="54"/>
                    <a:pt x="55" y="54"/>
                  </a:cubicBezTo>
                  <a:cubicBezTo>
                    <a:pt x="61" y="49"/>
                    <a:pt x="61" y="49"/>
                    <a:pt x="61" y="49"/>
                  </a:cubicBezTo>
                  <a:cubicBezTo>
                    <a:pt x="66" y="55"/>
                    <a:pt x="66" y="55"/>
                    <a:pt x="66" y="55"/>
                  </a:cubicBezTo>
                  <a:lnTo>
                    <a:pt x="61" y="60"/>
                  </a:lnTo>
                  <a:close/>
                  <a:moveTo>
                    <a:pt x="72" y="50"/>
                  </a:moveTo>
                  <a:cubicBezTo>
                    <a:pt x="67" y="44"/>
                    <a:pt x="67" y="44"/>
                    <a:pt x="67" y="44"/>
                  </a:cubicBezTo>
                  <a:cubicBezTo>
                    <a:pt x="73" y="39"/>
                    <a:pt x="73" y="39"/>
                    <a:pt x="73" y="39"/>
                  </a:cubicBezTo>
                  <a:cubicBezTo>
                    <a:pt x="78" y="45"/>
                    <a:pt x="78" y="45"/>
                    <a:pt x="78" y="45"/>
                  </a:cubicBezTo>
                  <a:lnTo>
                    <a:pt x="72" y="50"/>
                  </a:lnTo>
                  <a:close/>
                  <a:moveTo>
                    <a:pt x="83" y="40"/>
                  </a:moveTo>
                  <a:cubicBezTo>
                    <a:pt x="78" y="34"/>
                    <a:pt x="78" y="34"/>
                    <a:pt x="78" y="34"/>
                  </a:cubicBezTo>
                  <a:cubicBezTo>
                    <a:pt x="84" y="29"/>
                    <a:pt x="84" y="29"/>
                    <a:pt x="84" y="29"/>
                  </a:cubicBezTo>
                  <a:cubicBezTo>
                    <a:pt x="89" y="35"/>
                    <a:pt x="89" y="35"/>
                    <a:pt x="89" y="35"/>
                  </a:cubicBezTo>
                  <a:lnTo>
                    <a:pt x="83" y="40"/>
                  </a:ln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73" name="Group 172">
            <a:extLst>
              <a:ext uri="{FF2B5EF4-FFF2-40B4-BE49-F238E27FC236}">
                <a16:creationId xmlns:a16="http://schemas.microsoft.com/office/drawing/2014/main" id="{245C9127-E36F-4DA6-943D-047362D83542}"/>
              </a:ext>
            </a:extLst>
          </p:cNvPr>
          <p:cNvGrpSpPr/>
          <p:nvPr/>
        </p:nvGrpSpPr>
        <p:grpSpPr>
          <a:xfrm>
            <a:off x="6713007" y="5617897"/>
            <a:ext cx="543608" cy="543608"/>
            <a:chOff x="7654297" y="5617897"/>
            <a:chExt cx="543608" cy="543608"/>
          </a:xfrm>
        </p:grpSpPr>
        <p:sp>
          <p:nvSpPr>
            <p:cNvPr id="131" name="Oval 130">
              <a:extLst>
                <a:ext uri="{FF2B5EF4-FFF2-40B4-BE49-F238E27FC236}">
                  <a16:creationId xmlns:a16="http://schemas.microsoft.com/office/drawing/2014/main" id="{0C080672-79BB-4CBF-8692-21888C3E275D}"/>
                </a:ext>
              </a:extLst>
            </p:cNvPr>
            <p:cNvSpPr/>
            <p:nvPr/>
          </p:nvSpPr>
          <p:spPr>
            <a:xfrm>
              <a:off x="7654297"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18">
              <a:extLst>
                <a:ext uri="{FF2B5EF4-FFF2-40B4-BE49-F238E27FC236}">
                  <a16:creationId xmlns:a16="http://schemas.microsoft.com/office/drawing/2014/main" id="{72802AE5-2966-4864-97CA-B2A09D3FF65A}"/>
                </a:ext>
              </a:extLst>
            </p:cNvPr>
            <p:cNvSpPr>
              <a:spLocks noChangeAspect="1" noEditPoints="1"/>
            </p:cNvSpPr>
            <p:nvPr/>
          </p:nvSpPr>
          <p:spPr bwMode="auto">
            <a:xfrm>
              <a:off x="7755001" y="5782976"/>
              <a:ext cx="342200" cy="213451"/>
            </a:xfrm>
            <a:custGeom>
              <a:avLst/>
              <a:gdLst>
                <a:gd name="T0" fmla="*/ 64 w 128"/>
                <a:gd name="T1" fmla="*/ 56 h 80"/>
                <a:gd name="T2" fmla="*/ 16 w 128"/>
                <a:gd name="T3" fmla="*/ 56 h 80"/>
                <a:gd name="T4" fmla="*/ 0 w 128"/>
                <a:gd name="T5" fmla="*/ 40 h 80"/>
                <a:gd name="T6" fmla="*/ 0 w 128"/>
                <a:gd name="T7" fmla="*/ 16 h 80"/>
                <a:gd name="T8" fmla="*/ 16 w 128"/>
                <a:gd name="T9" fmla="*/ 0 h 80"/>
                <a:gd name="T10" fmla="*/ 64 w 128"/>
                <a:gd name="T11" fmla="*/ 0 h 80"/>
                <a:gd name="T12" fmla="*/ 80 w 128"/>
                <a:gd name="T13" fmla="*/ 16 h 80"/>
                <a:gd name="T14" fmla="*/ 72 w 128"/>
                <a:gd name="T15" fmla="*/ 16 h 80"/>
                <a:gd name="T16" fmla="*/ 64 w 128"/>
                <a:gd name="T17" fmla="*/ 8 h 80"/>
                <a:gd name="T18" fmla="*/ 16 w 128"/>
                <a:gd name="T19" fmla="*/ 8 h 80"/>
                <a:gd name="T20" fmla="*/ 8 w 128"/>
                <a:gd name="T21" fmla="*/ 16 h 80"/>
                <a:gd name="T22" fmla="*/ 8 w 128"/>
                <a:gd name="T23" fmla="*/ 40 h 80"/>
                <a:gd name="T24" fmla="*/ 16 w 128"/>
                <a:gd name="T25" fmla="*/ 48 h 80"/>
                <a:gd name="T26" fmla="*/ 64 w 128"/>
                <a:gd name="T27" fmla="*/ 48 h 80"/>
                <a:gd name="T28" fmla="*/ 72 w 128"/>
                <a:gd name="T29" fmla="*/ 40 h 80"/>
                <a:gd name="T30" fmla="*/ 80 w 128"/>
                <a:gd name="T31" fmla="*/ 40 h 80"/>
                <a:gd name="T32" fmla="*/ 64 w 128"/>
                <a:gd name="T33" fmla="*/ 56 h 80"/>
                <a:gd name="T34" fmla="*/ 112 w 128"/>
                <a:gd name="T35" fmla="*/ 24 h 80"/>
                <a:gd name="T36" fmla="*/ 64 w 128"/>
                <a:gd name="T37" fmla="*/ 24 h 80"/>
                <a:gd name="T38" fmla="*/ 48 w 128"/>
                <a:gd name="T39" fmla="*/ 40 h 80"/>
                <a:gd name="T40" fmla="*/ 56 w 128"/>
                <a:gd name="T41" fmla="*/ 40 h 80"/>
                <a:gd name="T42" fmla="*/ 64 w 128"/>
                <a:gd name="T43" fmla="*/ 32 h 80"/>
                <a:gd name="T44" fmla="*/ 112 w 128"/>
                <a:gd name="T45" fmla="*/ 32 h 80"/>
                <a:gd name="T46" fmla="*/ 120 w 128"/>
                <a:gd name="T47" fmla="*/ 40 h 80"/>
                <a:gd name="T48" fmla="*/ 120 w 128"/>
                <a:gd name="T49" fmla="*/ 64 h 80"/>
                <a:gd name="T50" fmla="*/ 112 w 128"/>
                <a:gd name="T51" fmla="*/ 72 h 80"/>
                <a:gd name="T52" fmla="*/ 64 w 128"/>
                <a:gd name="T53" fmla="*/ 72 h 80"/>
                <a:gd name="T54" fmla="*/ 56 w 128"/>
                <a:gd name="T55" fmla="*/ 64 h 80"/>
                <a:gd name="T56" fmla="*/ 48 w 128"/>
                <a:gd name="T57" fmla="*/ 64 h 80"/>
                <a:gd name="T58" fmla="*/ 64 w 128"/>
                <a:gd name="T59" fmla="*/ 80 h 80"/>
                <a:gd name="T60" fmla="*/ 112 w 128"/>
                <a:gd name="T61" fmla="*/ 80 h 80"/>
                <a:gd name="T62" fmla="*/ 128 w 128"/>
                <a:gd name="T63" fmla="*/ 64 h 80"/>
                <a:gd name="T64" fmla="*/ 128 w 128"/>
                <a:gd name="T65" fmla="*/ 40 h 80"/>
                <a:gd name="T66" fmla="*/ 112 w 128"/>
                <a:gd name="T67" fmla="*/ 2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 h="80">
                  <a:moveTo>
                    <a:pt x="64" y="56"/>
                  </a:moveTo>
                  <a:cubicBezTo>
                    <a:pt x="16" y="56"/>
                    <a:pt x="16" y="56"/>
                    <a:pt x="16" y="56"/>
                  </a:cubicBezTo>
                  <a:cubicBezTo>
                    <a:pt x="7" y="56"/>
                    <a:pt x="0" y="49"/>
                    <a:pt x="0" y="40"/>
                  </a:cubicBezTo>
                  <a:cubicBezTo>
                    <a:pt x="0" y="16"/>
                    <a:pt x="0" y="16"/>
                    <a:pt x="0" y="16"/>
                  </a:cubicBezTo>
                  <a:cubicBezTo>
                    <a:pt x="0" y="8"/>
                    <a:pt x="7" y="0"/>
                    <a:pt x="16" y="0"/>
                  </a:cubicBezTo>
                  <a:cubicBezTo>
                    <a:pt x="64" y="0"/>
                    <a:pt x="64" y="0"/>
                    <a:pt x="64" y="0"/>
                  </a:cubicBezTo>
                  <a:cubicBezTo>
                    <a:pt x="72" y="0"/>
                    <a:pt x="80" y="8"/>
                    <a:pt x="80" y="16"/>
                  </a:cubicBezTo>
                  <a:cubicBezTo>
                    <a:pt x="72" y="16"/>
                    <a:pt x="72" y="16"/>
                    <a:pt x="72" y="16"/>
                  </a:cubicBezTo>
                  <a:cubicBezTo>
                    <a:pt x="72" y="12"/>
                    <a:pt x="68" y="8"/>
                    <a:pt x="64" y="8"/>
                  </a:cubicBezTo>
                  <a:cubicBezTo>
                    <a:pt x="16" y="8"/>
                    <a:pt x="16" y="8"/>
                    <a:pt x="16" y="8"/>
                  </a:cubicBezTo>
                  <a:cubicBezTo>
                    <a:pt x="11" y="8"/>
                    <a:pt x="8" y="12"/>
                    <a:pt x="8" y="16"/>
                  </a:cubicBezTo>
                  <a:cubicBezTo>
                    <a:pt x="8" y="40"/>
                    <a:pt x="8" y="40"/>
                    <a:pt x="8" y="40"/>
                  </a:cubicBezTo>
                  <a:cubicBezTo>
                    <a:pt x="8" y="45"/>
                    <a:pt x="11" y="48"/>
                    <a:pt x="16" y="48"/>
                  </a:cubicBezTo>
                  <a:cubicBezTo>
                    <a:pt x="64" y="48"/>
                    <a:pt x="64" y="48"/>
                    <a:pt x="64" y="48"/>
                  </a:cubicBezTo>
                  <a:cubicBezTo>
                    <a:pt x="68" y="48"/>
                    <a:pt x="72" y="45"/>
                    <a:pt x="72" y="40"/>
                  </a:cubicBezTo>
                  <a:cubicBezTo>
                    <a:pt x="80" y="40"/>
                    <a:pt x="80" y="40"/>
                    <a:pt x="80" y="40"/>
                  </a:cubicBezTo>
                  <a:cubicBezTo>
                    <a:pt x="80" y="49"/>
                    <a:pt x="72" y="56"/>
                    <a:pt x="64" y="56"/>
                  </a:cubicBezTo>
                  <a:close/>
                  <a:moveTo>
                    <a:pt x="112" y="24"/>
                  </a:moveTo>
                  <a:cubicBezTo>
                    <a:pt x="64" y="24"/>
                    <a:pt x="64" y="24"/>
                    <a:pt x="64" y="24"/>
                  </a:cubicBezTo>
                  <a:cubicBezTo>
                    <a:pt x="55" y="24"/>
                    <a:pt x="48" y="32"/>
                    <a:pt x="48" y="40"/>
                  </a:cubicBezTo>
                  <a:cubicBezTo>
                    <a:pt x="56" y="40"/>
                    <a:pt x="56" y="40"/>
                    <a:pt x="56" y="40"/>
                  </a:cubicBezTo>
                  <a:cubicBezTo>
                    <a:pt x="56" y="36"/>
                    <a:pt x="59" y="32"/>
                    <a:pt x="64" y="32"/>
                  </a:cubicBezTo>
                  <a:cubicBezTo>
                    <a:pt x="112" y="32"/>
                    <a:pt x="112" y="32"/>
                    <a:pt x="112" y="32"/>
                  </a:cubicBezTo>
                  <a:cubicBezTo>
                    <a:pt x="116" y="32"/>
                    <a:pt x="120" y="36"/>
                    <a:pt x="120" y="40"/>
                  </a:cubicBezTo>
                  <a:cubicBezTo>
                    <a:pt x="120" y="64"/>
                    <a:pt x="120" y="64"/>
                    <a:pt x="120" y="64"/>
                  </a:cubicBezTo>
                  <a:cubicBezTo>
                    <a:pt x="120" y="69"/>
                    <a:pt x="116" y="72"/>
                    <a:pt x="112" y="72"/>
                  </a:cubicBezTo>
                  <a:cubicBezTo>
                    <a:pt x="64" y="72"/>
                    <a:pt x="64" y="72"/>
                    <a:pt x="64" y="72"/>
                  </a:cubicBezTo>
                  <a:cubicBezTo>
                    <a:pt x="59" y="72"/>
                    <a:pt x="56" y="69"/>
                    <a:pt x="56" y="64"/>
                  </a:cubicBezTo>
                  <a:cubicBezTo>
                    <a:pt x="48" y="64"/>
                    <a:pt x="48" y="64"/>
                    <a:pt x="48" y="64"/>
                  </a:cubicBezTo>
                  <a:cubicBezTo>
                    <a:pt x="48" y="73"/>
                    <a:pt x="55" y="80"/>
                    <a:pt x="64" y="80"/>
                  </a:cubicBezTo>
                  <a:cubicBezTo>
                    <a:pt x="112" y="80"/>
                    <a:pt x="112" y="80"/>
                    <a:pt x="112" y="80"/>
                  </a:cubicBezTo>
                  <a:cubicBezTo>
                    <a:pt x="120" y="80"/>
                    <a:pt x="128" y="73"/>
                    <a:pt x="128" y="64"/>
                  </a:cubicBezTo>
                  <a:cubicBezTo>
                    <a:pt x="128" y="40"/>
                    <a:pt x="128" y="40"/>
                    <a:pt x="128" y="40"/>
                  </a:cubicBezTo>
                  <a:cubicBezTo>
                    <a:pt x="128" y="32"/>
                    <a:pt x="120" y="24"/>
                    <a:pt x="112" y="24"/>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174" name="Group 173">
            <a:extLst>
              <a:ext uri="{FF2B5EF4-FFF2-40B4-BE49-F238E27FC236}">
                <a16:creationId xmlns:a16="http://schemas.microsoft.com/office/drawing/2014/main" id="{242C5DAA-A207-4102-8321-017A9DCCA7AD}"/>
              </a:ext>
            </a:extLst>
          </p:cNvPr>
          <p:cNvGrpSpPr/>
          <p:nvPr/>
        </p:nvGrpSpPr>
        <p:grpSpPr>
          <a:xfrm>
            <a:off x="8376209" y="5617897"/>
            <a:ext cx="543608" cy="543608"/>
            <a:chOff x="9317499" y="5617897"/>
            <a:chExt cx="543608" cy="543608"/>
          </a:xfrm>
        </p:grpSpPr>
        <p:sp>
          <p:nvSpPr>
            <p:cNvPr id="132" name="Oval 131">
              <a:extLst>
                <a:ext uri="{FF2B5EF4-FFF2-40B4-BE49-F238E27FC236}">
                  <a16:creationId xmlns:a16="http://schemas.microsoft.com/office/drawing/2014/main" id="{7F4AA867-EA34-4FDA-9A83-DE6DE34D7053}"/>
                </a:ext>
              </a:extLst>
            </p:cNvPr>
            <p:cNvSpPr/>
            <p:nvPr/>
          </p:nvSpPr>
          <p:spPr>
            <a:xfrm>
              <a:off x="9317499" y="5617897"/>
              <a:ext cx="543608" cy="543608"/>
            </a:xfrm>
            <a:prstGeom prst="ellipse">
              <a:avLst/>
            </a:prstGeom>
            <a:solidFill>
              <a:schemeClr val="bg1"/>
            </a:solidFill>
            <a:ln w="127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 name="Freeform 144">
              <a:extLst>
                <a:ext uri="{FF2B5EF4-FFF2-40B4-BE49-F238E27FC236}">
                  <a16:creationId xmlns:a16="http://schemas.microsoft.com/office/drawing/2014/main" id="{AF3635F8-7A84-403C-B9C3-62B892F41988}"/>
                </a:ext>
              </a:extLst>
            </p:cNvPr>
            <p:cNvSpPr>
              <a:spLocks noChangeAspect="1" noEditPoints="1"/>
            </p:cNvSpPr>
            <p:nvPr/>
          </p:nvSpPr>
          <p:spPr bwMode="auto">
            <a:xfrm>
              <a:off x="9459426" y="5747965"/>
              <a:ext cx="259755" cy="283473"/>
            </a:xfrm>
            <a:custGeom>
              <a:avLst/>
              <a:gdLst>
                <a:gd name="T0" fmla="*/ 48 w 97"/>
                <a:gd name="T1" fmla="*/ 106 h 106"/>
                <a:gd name="T2" fmla="*/ 49 w 97"/>
                <a:gd name="T3" fmla="*/ 105 h 106"/>
                <a:gd name="T4" fmla="*/ 97 w 97"/>
                <a:gd name="T5" fmla="*/ 45 h 106"/>
                <a:gd name="T6" fmla="*/ 97 w 97"/>
                <a:gd name="T7" fmla="*/ 0 h 106"/>
                <a:gd name="T8" fmla="*/ 90 w 97"/>
                <a:gd name="T9" fmla="*/ 5 h 106"/>
                <a:gd name="T10" fmla="*/ 71 w 97"/>
                <a:gd name="T11" fmla="*/ 10 h 106"/>
                <a:gd name="T12" fmla="*/ 50 w 97"/>
                <a:gd name="T13" fmla="*/ 5 h 106"/>
                <a:gd name="T14" fmla="*/ 48 w 97"/>
                <a:gd name="T15" fmla="*/ 3 h 106"/>
                <a:gd name="T16" fmla="*/ 46 w 97"/>
                <a:gd name="T17" fmla="*/ 4 h 106"/>
                <a:gd name="T18" fmla="*/ 25 w 97"/>
                <a:gd name="T19" fmla="*/ 10 h 106"/>
                <a:gd name="T20" fmla="*/ 6 w 97"/>
                <a:gd name="T21" fmla="*/ 5 h 106"/>
                <a:gd name="T22" fmla="*/ 0 w 97"/>
                <a:gd name="T23" fmla="*/ 1 h 106"/>
                <a:gd name="T24" fmla="*/ 0 w 97"/>
                <a:gd name="T25" fmla="*/ 45 h 106"/>
                <a:gd name="T26" fmla="*/ 47 w 97"/>
                <a:gd name="T27" fmla="*/ 105 h 106"/>
                <a:gd name="T28" fmla="*/ 48 w 97"/>
                <a:gd name="T29" fmla="*/ 106 h 106"/>
                <a:gd name="T30" fmla="*/ 8 w 97"/>
                <a:gd name="T31" fmla="*/ 45 h 106"/>
                <a:gd name="T32" fmla="*/ 8 w 97"/>
                <a:gd name="T33" fmla="*/ 14 h 106"/>
                <a:gd name="T34" fmla="*/ 25 w 97"/>
                <a:gd name="T35" fmla="*/ 18 h 106"/>
                <a:gd name="T36" fmla="*/ 48 w 97"/>
                <a:gd name="T37" fmla="*/ 12 h 106"/>
                <a:gd name="T38" fmla="*/ 71 w 97"/>
                <a:gd name="T39" fmla="*/ 18 h 106"/>
                <a:gd name="T40" fmla="*/ 89 w 97"/>
                <a:gd name="T41" fmla="*/ 15 h 106"/>
                <a:gd name="T42" fmla="*/ 89 w 97"/>
                <a:gd name="T43" fmla="*/ 45 h 106"/>
                <a:gd name="T44" fmla="*/ 48 w 97"/>
                <a:gd name="T45" fmla="*/ 97 h 106"/>
                <a:gd name="T46" fmla="*/ 8 w 97"/>
                <a:gd name="T47"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7" h="106">
                  <a:moveTo>
                    <a:pt x="48" y="106"/>
                  </a:moveTo>
                  <a:cubicBezTo>
                    <a:pt x="49" y="105"/>
                    <a:pt x="49" y="105"/>
                    <a:pt x="49" y="105"/>
                  </a:cubicBezTo>
                  <a:cubicBezTo>
                    <a:pt x="51" y="104"/>
                    <a:pt x="97" y="86"/>
                    <a:pt x="97" y="45"/>
                  </a:cubicBezTo>
                  <a:cubicBezTo>
                    <a:pt x="97" y="0"/>
                    <a:pt x="97" y="0"/>
                    <a:pt x="97" y="0"/>
                  </a:cubicBezTo>
                  <a:cubicBezTo>
                    <a:pt x="90" y="5"/>
                    <a:pt x="90" y="5"/>
                    <a:pt x="90" y="5"/>
                  </a:cubicBezTo>
                  <a:cubicBezTo>
                    <a:pt x="90" y="5"/>
                    <a:pt x="82" y="10"/>
                    <a:pt x="71" y="10"/>
                  </a:cubicBezTo>
                  <a:cubicBezTo>
                    <a:pt x="60" y="10"/>
                    <a:pt x="50" y="5"/>
                    <a:pt x="50" y="5"/>
                  </a:cubicBezTo>
                  <a:cubicBezTo>
                    <a:pt x="48" y="3"/>
                    <a:pt x="48" y="3"/>
                    <a:pt x="48" y="3"/>
                  </a:cubicBezTo>
                  <a:cubicBezTo>
                    <a:pt x="46" y="4"/>
                    <a:pt x="46" y="4"/>
                    <a:pt x="46" y="4"/>
                  </a:cubicBezTo>
                  <a:cubicBezTo>
                    <a:pt x="46" y="4"/>
                    <a:pt x="35" y="10"/>
                    <a:pt x="25" y="10"/>
                  </a:cubicBezTo>
                  <a:cubicBezTo>
                    <a:pt x="15" y="10"/>
                    <a:pt x="6" y="5"/>
                    <a:pt x="6" y="5"/>
                  </a:cubicBezTo>
                  <a:cubicBezTo>
                    <a:pt x="0" y="1"/>
                    <a:pt x="0" y="1"/>
                    <a:pt x="0" y="1"/>
                  </a:cubicBezTo>
                  <a:cubicBezTo>
                    <a:pt x="0" y="45"/>
                    <a:pt x="0" y="45"/>
                    <a:pt x="0" y="45"/>
                  </a:cubicBezTo>
                  <a:cubicBezTo>
                    <a:pt x="0" y="86"/>
                    <a:pt x="45" y="104"/>
                    <a:pt x="47" y="105"/>
                  </a:cubicBezTo>
                  <a:lnTo>
                    <a:pt x="48" y="106"/>
                  </a:lnTo>
                  <a:close/>
                  <a:moveTo>
                    <a:pt x="8" y="45"/>
                  </a:moveTo>
                  <a:cubicBezTo>
                    <a:pt x="8" y="14"/>
                    <a:pt x="8" y="14"/>
                    <a:pt x="8" y="14"/>
                  </a:cubicBezTo>
                  <a:cubicBezTo>
                    <a:pt x="12" y="16"/>
                    <a:pt x="18" y="18"/>
                    <a:pt x="25" y="18"/>
                  </a:cubicBezTo>
                  <a:cubicBezTo>
                    <a:pt x="34" y="18"/>
                    <a:pt x="44" y="14"/>
                    <a:pt x="48" y="12"/>
                  </a:cubicBezTo>
                  <a:cubicBezTo>
                    <a:pt x="52" y="14"/>
                    <a:pt x="61" y="18"/>
                    <a:pt x="71" y="18"/>
                  </a:cubicBezTo>
                  <a:cubicBezTo>
                    <a:pt x="78" y="18"/>
                    <a:pt x="84" y="16"/>
                    <a:pt x="89" y="15"/>
                  </a:cubicBezTo>
                  <a:cubicBezTo>
                    <a:pt x="89" y="45"/>
                    <a:pt x="89" y="45"/>
                    <a:pt x="89" y="45"/>
                  </a:cubicBezTo>
                  <a:cubicBezTo>
                    <a:pt x="89" y="77"/>
                    <a:pt x="55" y="94"/>
                    <a:pt x="48" y="97"/>
                  </a:cubicBezTo>
                  <a:cubicBezTo>
                    <a:pt x="41" y="94"/>
                    <a:pt x="8" y="77"/>
                    <a:pt x="8" y="45"/>
                  </a:cubicBezTo>
                  <a:close/>
                </a:path>
              </a:pathLst>
            </a:custGeom>
            <a:solidFill>
              <a:srgbClr val="0078D7"/>
            </a:solidFill>
            <a:ln>
              <a:noFill/>
            </a:ln>
          </p:spPr>
          <p:txBody>
            <a:bodyPr vert="horz" wrap="square" lIns="87880" tIns="43940" rIns="87880" bIns="43940" numCol="1" anchor="t" anchorCtr="0" compatLnSpc="1">
              <a:prstTxWarp prst="textNoShape">
                <a:avLst/>
              </a:prstTxWarp>
            </a:bodyPr>
            <a:lstStyle/>
            <a:p>
              <a:pPr defTabSz="896386">
                <a:defRPr/>
              </a:pPr>
              <a:endParaRPr lang="en-US" sz="1765">
                <a:solidFill>
                  <a:srgbClr val="000000"/>
                </a:solidFill>
                <a:latin typeface="Segoe UI"/>
              </a:endParaRPr>
            </a:p>
          </p:txBody>
        </p:sp>
      </p:grpSp>
      <p:grpSp>
        <p:nvGrpSpPr>
          <p:cNvPr id="98" name="Group 97">
            <a:extLst>
              <a:ext uri="{FF2B5EF4-FFF2-40B4-BE49-F238E27FC236}">
                <a16:creationId xmlns:a16="http://schemas.microsoft.com/office/drawing/2014/main" id="{B77B1F5B-37D0-4F7C-B27B-F99EFF3A48CE}"/>
              </a:ext>
            </a:extLst>
          </p:cNvPr>
          <p:cNvGrpSpPr/>
          <p:nvPr/>
        </p:nvGrpSpPr>
        <p:grpSpPr>
          <a:xfrm>
            <a:off x="3288084" y="942689"/>
            <a:ext cx="429705" cy="453457"/>
            <a:chOff x="6012021" y="3296761"/>
            <a:chExt cx="397193" cy="397193"/>
          </a:xfrm>
          <a:solidFill>
            <a:srgbClr val="0078D7"/>
          </a:solidFill>
        </p:grpSpPr>
        <p:sp>
          <p:nvSpPr>
            <p:cNvPr id="99" name="Freeform: Shape 98">
              <a:extLst>
                <a:ext uri="{FF2B5EF4-FFF2-40B4-BE49-F238E27FC236}">
                  <a16:creationId xmlns:a16="http://schemas.microsoft.com/office/drawing/2014/main" id="{A6CF0D8D-DBD7-4AFE-808B-9270B54180E9}"/>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43B94E0-1E53-4A04-8481-E72A4FE9FF0F}"/>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75B1618-86D4-4D59-9A68-6E922A0EAA27}"/>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566F0BB-3E54-4C54-BA59-844A3916BD4D}"/>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C84985C-DC13-4478-82F1-3DBEAA3BFC14}"/>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9084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1250"/>
                                        <p:tgtEl>
                                          <p:spTgt spid="18"/>
                                        </p:tgtEl>
                                      </p:cBhvr>
                                    </p:animEffect>
                                  </p:childTnLst>
                                </p:cTn>
                              </p:par>
                              <p:par>
                                <p:cTn id="8" presetID="53"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 calcmode="lin" valueType="num">
                                      <p:cBhvr>
                                        <p:cTn id="10" dur="250" fill="hold"/>
                                        <p:tgtEl>
                                          <p:spTgt spid="60"/>
                                        </p:tgtEl>
                                        <p:attrNameLst>
                                          <p:attrName>ppt_w</p:attrName>
                                        </p:attrNameLst>
                                      </p:cBhvr>
                                      <p:tavLst>
                                        <p:tav tm="0">
                                          <p:val>
                                            <p:fltVal val="0"/>
                                          </p:val>
                                        </p:tav>
                                        <p:tav tm="100000">
                                          <p:val>
                                            <p:strVal val="#ppt_w"/>
                                          </p:val>
                                        </p:tav>
                                      </p:tavLst>
                                    </p:anim>
                                    <p:anim calcmode="lin" valueType="num">
                                      <p:cBhvr>
                                        <p:cTn id="11" dur="250" fill="hold"/>
                                        <p:tgtEl>
                                          <p:spTgt spid="60"/>
                                        </p:tgtEl>
                                        <p:attrNameLst>
                                          <p:attrName>ppt_h</p:attrName>
                                        </p:attrNameLst>
                                      </p:cBhvr>
                                      <p:tavLst>
                                        <p:tav tm="0">
                                          <p:val>
                                            <p:fltVal val="0"/>
                                          </p:val>
                                        </p:tav>
                                        <p:tav tm="100000">
                                          <p:val>
                                            <p:strVal val="#ppt_h"/>
                                          </p:val>
                                        </p:tav>
                                      </p:tavLst>
                                    </p:anim>
                                    <p:animEffect transition="in" filter="fade">
                                      <p:cBhvr>
                                        <p:cTn id="12" dur="250"/>
                                        <p:tgtEl>
                                          <p:spTgt spid="6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250"/>
                                        <p:tgtEl>
                                          <p:spTgt spid="36"/>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250"/>
                                        <p:tgtEl>
                                          <p:spTgt spid="37"/>
                                        </p:tgtEl>
                                      </p:cBhvr>
                                    </p:animEffect>
                                  </p:childTnLst>
                                </p:cTn>
                              </p:par>
                              <p:par>
                                <p:cTn id="19" presetID="53" presetClass="entr" presetSubtype="16" fill="hold" nodeType="withEffect">
                                  <p:stCondLst>
                                    <p:cond delay="250"/>
                                  </p:stCondLst>
                                  <p:childTnLst>
                                    <p:set>
                                      <p:cBhvr>
                                        <p:cTn id="20" dur="1" fill="hold">
                                          <p:stCondLst>
                                            <p:cond delay="0"/>
                                          </p:stCondLst>
                                        </p:cTn>
                                        <p:tgtEl>
                                          <p:spTgt spid="2"/>
                                        </p:tgtEl>
                                        <p:attrNameLst>
                                          <p:attrName>style.visibility</p:attrName>
                                        </p:attrNameLst>
                                      </p:cBhvr>
                                      <p:to>
                                        <p:strVal val="visible"/>
                                      </p:to>
                                    </p:set>
                                    <p:anim calcmode="lin" valueType="num">
                                      <p:cBhvr>
                                        <p:cTn id="21" dur="250" fill="hold"/>
                                        <p:tgtEl>
                                          <p:spTgt spid="2"/>
                                        </p:tgtEl>
                                        <p:attrNameLst>
                                          <p:attrName>ppt_w</p:attrName>
                                        </p:attrNameLst>
                                      </p:cBhvr>
                                      <p:tavLst>
                                        <p:tav tm="0">
                                          <p:val>
                                            <p:fltVal val="0"/>
                                          </p:val>
                                        </p:tav>
                                        <p:tav tm="100000">
                                          <p:val>
                                            <p:strVal val="#ppt_w"/>
                                          </p:val>
                                        </p:tav>
                                      </p:tavLst>
                                    </p:anim>
                                    <p:anim calcmode="lin" valueType="num">
                                      <p:cBhvr>
                                        <p:cTn id="22" dur="250" fill="hold"/>
                                        <p:tgtEl>
                                          <p:spTgt spid="2"/>
                                        </p:tgtEl>
                                        <p:attrNameLst>
                                          <p:attrName>ppt_h</p:attrName>
                                        </p:attrNameLst>
                                      </p:cBhvr>
                                      <p:tavLst>
                                        <p:tav tm="0">
                                          <p:val>
                                            <p:fltVal val="0"/>
                                          </p:val>
                                        </p:tav>
                                        <p:tav tm="100000">
                                          <p:val>
                                            <p:strVal val="#ppt_h"/>
                                          </p:val>
                                        </p:tav>
                                      </p:tavLst>
                                    </p:anim>
                                    <p:animEffect transition="in" filter="fade">
                                      <p:cBhvr>
                                        <p:cTn id="23" dur="250"/>
                                        <p:tgtEl>
                                          <p:spTgt spid="2"/>
                                        </p:tgtEl>
                                      </p:cBhvr>
                                    </p:animEffect>
                                  </p:childTnLst>
                                </p:cTn>
                              </p:par>
                              <p:par>
                                <p:cTn id="24" presetID="53" presetClass="entr" presetSubtype="16" fill="hold" nodeType="withEffect">
                                  <p:stCondLst>
                                    <p:cond delay="500"/>
                                  </p:stCondLst>
                                  <p:childTnLst>
                                    <p:set>
                                      <p:cBhvr>
                                        <p:cTn id="25" dur="1" fill="hold">
                                          <p:stCondLst>
                                            <p:cond delay="0"/>
                                          </p:stCondLst>
                                        </p:cTn>
                                        <p:tgtEl>
                                          <p:spTgt spid="62"/>
                                        </p:tgtEl>
                                        <p:attrNameLst>
                                          <p:attrName>style.visibility</p:attrName>
                                        </p:attrNameLst>
                                      </p:cBhvr>
                                      <p:to>
                                        <p:strVal val="visible"/>
                                      </p:to>
                                    </p:set>
                                    <p:anim calcmode="lin" valueType="num">
                                      <p:cBhvr>
                                        <p:cTn id="26" dur="250" fill="hold"/>
                                        <p:tgtEl>
                                          <p:spTgt spid="62"/>
                                        </p:tgtEl>
                                        <p:attrNameLst>
                                          <p:attrName>ppt_w</p:attrName>
                                        </p:attrNameLst>
                                      </p:cBhvr>
                                      <p:tavLst>
                                        <p:tav tm="0">
                                          <p:val>
                                            <p:fltVal val="0"/>
                                          </p:val>
                                        </p:tav>
                                        <p:tav tm="100000">
                                          <p:val>
                                            <p:strVal val="#ppt_w"/>
                                          </p:val>
                                        </p:tav>
                                      </p:tavLst>
                                    </p:anim>
                                    <p:anim calcmode="lin" valueType="num">
                                      <p:cBhvr>
                                        <p:cTn id="27" dur="250" fill="hold"/>
                                        <p:tgtEl>
                                          <p:spTgt spid="62"/>
                                        </p:tgtEl>
                                        <p:attrNameLst>
                                          <p:attrName>ppt_h</p:attrName>
                                        </p:attrNameLst>
                                      </p:cBhvr>
                                      <p:tavLst>
                                        <p:tav tm="0">
                                          <p:val>
                                            <p:fltVal val="0"/>
                                          </p:val>
                                        </p:tav>
                                        <p:tav tm="100000">
                                          <p:val>
                                            <p:strVal val="#ppt_h"/>
                                          </p:val>
                                        </p:tav>
                                      </p:tavLst>
                                    </p:anim>
                                    <p:animEffect transition="in" filter="fade">
                                      <p:cBhvr>
                                        <p:cTn id="28" dur="250"/>
                                        <p:tgtEl>
                                          <p:spTgt spid="62"/>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250"/>
                                        <p:tgtEl>
                                          <p:spTgt spid="38"/>
                                        </p:tgtEl>
                                      </p:cBhvr>
                                    </p:animEffect>
                                  </p:childTnLst>
                                </p:cTn>
                              </p:par>
                              <p:par>
                                <p:cTn id="32" presetID="53" presetClass="entr" presetSubtype="16" fill="hold" nodeType="withEffect">
                                  <p:stCondLst>
                                    <p:cond delay="750"/>
                                  </p:stCondLst>
                                  <p:childTnLst>
                                    <p:set>
                                      <p:cBhvr>
                                        <p:cTn id="33" dur="1" fill="hold">
                                          <p:stCondLst>
                                            <p:cond delay="0"/>
                                          </p:stCondLst>
                                        </p:cTn>
                                        <p:tgtEl>
                                          <p:spTgt spid="63"/>
                                        </p:tgtEl>
                                        <p:attrNameLst>
                                          <p:attrName>style.visibility</p:attrName>
                                        </p:attrNameLst>
                                      </p:cBhvr>
                                      <p:to>
                                        <p:strVal val="visible"/>
                                      </p:to>
                                    </p:set>
                                    <p:anim calcmode="lin" valueType="num">
                                      <p:cBhvr>
                                        <p:cTn id="34" dur="250" fill="hold"/>
                                        <p:tgtEl>
                                          <p:spTgt spid="63"/>
                                        </p:tgtEl>
                                        <p:attrNameLst>
                                          <p:attrName>ppt_w</p:attrName>
                                        </p:attrNameLst>
                                      </p:cBhvr>
                                      <p:tavLst>
                                        <p:tav tm="0">
                                          <p:val>
                                            <p:fltVal val="0"/>
                                          </p:val>
                                        </p:tav>
                                        <p:tav tm="100000">
                                          <p:val>
                                            <p:strVal val="#ppt_w"/>
                                          </p:val>
                                        </p:tav>
                                      </p:tavLst>
                                    </p:anim>
                                    <p:anim calcmode="lin" valueType="num">
                                      <p:cBhvr>
                                        <p:cTn id="35" dur="250" fill="hold"/>
                                        <p:tgtEl>
                                          <p:spTgt spid="63"/>
                                        </p:tgtEl>
                                        <p:attrNameLst>
                                          <p:attrName>ppt_h</p:attrName>
                                        </p:attrNameLst>
                                      </p:cBhvr>
                                      <p:tavLst>
                                        <p:tav tm="0">
                                          <p:val>
                                            <p:fltVal val="0"/>
                                          </p:val>
                                        </p:tav>
                                        <p:tav tm="100000">
                                          <p:val>
                                            <p:strVal val="#ppt_h"/>
                                          </p:val>
                                        </p:tav>
                                      </p:tavLst>
                                    </p:anim>
                                    <p:animEffect transition="in" filter="fade">
                                      <p:cBhvr>
                                        <p:cTn id="36" dur="250"/>
                                        <p:tgtEl>
                                          <p:spTgt spid="63"/>
                                        </p:tgtEl>
                                      </p:cBhvr>
                                    </p:animEffect>
                                  </p:childTnLst>
                                </p:cTn>
                              </p:par>
                              <p:par>
                                <p:cTn id="37" presetID="10" presetClass="entr" presetSubtype="0" fill="hold" grpId="0" nodeType="withEffect">
                                  <p:stCondLst>
                                    <p:cond delay="75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250"/>
                                        <p:tgtEl>
                                          <p:spTgt spid="3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8"/>
                                        </p:tgtEl>
                                        <p:attrNameLst>
                                          <p:attrName>style.visibility</p:attrName>
                                        </p:attrNameLst>
                                      </p:cBhvr>
                                      <p:to>
                                        <p:strVal val="visible"/>
                                      </p:to>
                                    </p:set>
                                    <p:animEffect transition="in" filter="wipe(left)">
                                      <p:cBhvr>
                                        <p:cTn id="44" dur="1250"/>
                                        <p:tgtEl>
                                          <p:spTgt spid="68"/>
                                        </p:tgtEl>
                                      </p:cBhvr>
                                    </p:animEffect>
                                  </p:childTnLst>
                                </p:cTn>
                              </p:par>
                              <p:par>
                                <p:cTn id="45" presetID="53" presetClass="entr" presetSubtype="16" fill="hold" nodeType="withEffect">
                                  <p:stCondLst>
                                    <p:cond delay="0"/>
                                  </p:stCondLst>
                                  <p:childTnLst>
                                    <p:set>
                                      <p:cBhvr>
                                        <p:cTn id="46" dur="1" fill="hold">
                                          <p:stCondLst>
                                            <p:cond delay="0"/>
                                          </p:stCondLst>
                                        </p:cTn>
                                        <p:tgtEl>
                                          <p:spTgt spid="167"/>
                                        </p:tgtEl>
                                        <p:attrNameLst>
                                          <p:attrName>style.visibility</p:attrName>
                                        </p:attrNameLst>
                                      </p:cBhvr>
                                      <p:to>
                                        <p:strVal val="visible"/>
                                      </p:to>
                                    </p:set>
                                    <p:anim calcmode="lin" valueType="num">
                                      <p:cBhvr>
                                        <p:cTn id="47" dur="250" fill="hold"/>
                                        <p:tgtEl>
                                          <p:spTgt spid="167"/>
                                        </p:tgtEl>
                                        <p:attrNameLst>
                                          <p:attrName>ppt_w</p:attrName>
                                        </p:attrNameLst>
                                      </p:cBhvr>
                                      <p:tavLst>
                                        <p:tav tm="0">
                                          <p:val>
                                            <p:fltVal val="0"/>
                                          </p:val>
                                        </p:tav>
                                        <p:tav tm="100000">
                                          <p:val>
                                            <p:strVal val="#ppt_w"/>
                                          </p:val>
                                        </p:tav>
                                      </p:tavLst>
                                    </p:anim>
                                    <p:anim calcmode="lin" valueType="num">
                                      <p:cBhvr>
                                        <p:cTn id="48" dur="250" fill="hold"/>
                                        <p:tgtEl>
                                          <p:spTgt spid="167"/>
                                        </p:tgtEl>
                                        <p:attrNameLst>
                                          <p:attrName>ppt_h</p:attrName>
                                        </p:attrNameLst>
                                      </p:cBhvr>
                                      <p:tavLst>
                                        <p:tav tm="0">
                                          <p:val>
                                            <p:fltVal val="0"/>
                                          </p:val>
                                        </p:tav>
                                        <p:tav tm="100000">
                                          <p:val>
                                            <p:strVal val="#ppt_h"/>
                                          </p:val>
                                        </p:tav>
                                      </p:tavLst>
                                    </p:anim>
                                    <p:animEffect transition="in" filter="fade">
                                      <p:cBhvr>
                                        <p:cTn id="49" dur="250"/>
                                        <p:tgtEl>
                                          <p:spTgt spid="16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fade">
                                      <p:cBhvr>
                                        <p:cTn id="52" dur="250"/>
                                        <p:tgtEl>
                                          <p:spTgt spid="74"/>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250"/>
                                        <p:tgtEl>
                                          <p:spTgt spid="75"/>
                                        </p:tgtEl>
                                      </p:cBhvr>
                                    </p:animEffect>
                                  </p:childTnLst>
                                </p:cTn>
                              </p:par>
                              <p:par>
                                <p:cTn id="56" presetID="53" presetClass="entr" presetSubtype="16" fill="hold" nodeType="withEffect">
                                  <p:stCondLst>
                                    <p:cond delay="250"/>
                                  </p:stCondLst>
                                  <p:childTnLst>
                                    <p:set>
                                      <p:cBhvr>
                                        <p:cTn id="57" dur="1" fill="hold">
                                          <p:stCondLst>
                                            <p:cond delay="0"/>
                                          </p:stCondLst>
                                        </p:cTn>
                                        <p:tgtEl>
                                          <p:spTgt spid="3"/>
                                        </p:tgtEl>
                                        <p:attrNameLst>
                                          <p:attrName>style.visibility</p:attrName>
                                        </p:attrNameLst>
                                      </p:cBhvr>
                                      <p:to>
                                        <p:strVal val="visible"/>
                                      </p:to>
                                    </p:set>
                                    <p:anim calcmode="lin" valueType="num">
                                      <p:cBhvr>
                                        <p:cTn id="58" dur="250" fill="hold"/>
                                        <p:tgtEl>
                                          <p:spTgt spid="3"/>
                                        </p:tgtEl>
                                        <p:attrNameLst>
                                          <p:attrName>ppt_w</p:attrName>
                                        </p:attrNameLst>
                                      </p:cBhvr>
                                      <p:tavLst>
                                        <p:tav tm="0">
                                          <p:val>
                                            <p:fltVal val="0"/>
                                          </p:val>
                                        </p:tav>
                                        <p:tav tm="100000">
                                          <p:val>
                                            <p:strVal val="#ppt_w"/>
                                          </p:val>
                                        </p:tav>
                                      </p:tavLst>
                                    </p:anim>
                                    <p:anim calcmode="lin" valueType="num">
                                      <p:cBhvr>
                                        <p:cTn id="59" dur="250" fill="hold"/>
                                        <p:tgtEl>
                                          <p:spTgt spid="3"/>
                                        </p:tgtEl>
                                        <p:attrNameLst>
                                          <p:attrName>ppt_h</p:attrName>
                                        </p:attrNameLst>
                                      </p:cBhvr>
                                      <p:tavLst>
                                        <p:tav tm="0">
                                          <p:val>
                                            <p:fltVal val="0"/>
                                          </p:val>
                                        </p:tav>
                                        <p:tav tm="100000">
                                          <p:val>
                                            <p:strVal val="#ppt_h"/>
                                          </p:val>
                                        </p:tav>
                                      </p:tavLst>
                                    </p:anim>
                                    <p:animEffect transition="in" filter="fade">
                                      <p:cBhvr>
                                        <p:cTn id="60" dur="250"/>
                                        <p:tgtEl>
                                          <p:spTgt spid="3"/>
                                        </p:tgtEl>
                                      </p:cBhvr>
                                    </p:animEffect>
                                  </p:childTnLst>
                                </p:cTn>
                              </p:par>
                              <p:par>
                                <p:cTn id="61" presetID="53" presetClass="entr" presetSubtype="16" fill="hold" nodeType="withEffect">
                                  <p:stCondLst>
                                    <p:cond delay="500"/>
                                  </p:stCondLst>
                                  <p:childTnLst>
                                    <p:set>
                                      <p:cBhvr>
                                        <p:cTn id="62" dur="1" fill="hold">
                                          <p:stCondLst>
                                            <p:cond delay="0"/>
                                          </p:stCondLst>
                                        </p:cTn>
                                        <p:tgtEl>
                                          <p:spTgt spid="169"/>
                                        </p:tgtEl>
                                        <p:attrNameLst>
                                          <p:attrName>style.visibility</p:attrName>
                                        </p:attrNameLst>
                                      </p:cBhvr>
                                      <p:to>
                                        <p:strVal val="visible"/>
                                      </p:to>
                                    </p:set>
                                    <p:anim calcmode="lin" valueType="num">
                                      <p:cBhvr>
                                        <p:cTn id="63" dur="250" fill="hold"/>
                                        <p:tgtEl>
                                          <p:spTgt spid="169"/>
                                        </p:tgtEl>
                                        <p:attrNameLst>
                                          <p:attrName>ppt_w</p:attrName>
                                        </p:attrNameLst>
                                      </p:cBhvr>
                                      <p:tavLst>
                                        <p:tav tm="0">
                                          <p:val>
                                            <p:fltVal val="0"/>
                                          </p:val>
                                        </p:tav>
                                        <p:tav tm="100000">
                                          <p:val>
                                            <p:strVal val="#ppt_w"/>
                                          </p:val>
                                        </p:tav>
                                      </p:tavLst>
                                    </p:anim>
                                    <p:anim calcmode="lin" valueType="num">
                                      <p:cBhvr>
                                        <p:cTn id="64" dur="250" fill="hold"/>
                                        <p:tgtEl>
                                          <p:spTgt spid="169"/>
                                        </p:tgtEl>
                                        <p:attrNameLst>
                                          <p:attrName>ppt_h</p:attrName>
                                        </p:attrNameLst>
                                      </p:cBhvr>
                                      <p:tavLst>
                                        <p:tav tm="0">
                                          <p:val>
                                            <p:fltVal val="0"/>
                                          </p:val>
                                        </p:tav>
                                        <p:tav tm="100000">
                                          <p:val>
                                            <p:strVal val="#ppt_h"/>
                                          </p:val>
                                        </p:tav>
                                      </p:tavLst>
                                    </p:anim>
                                    <p:animEffect transition="in" filter="fade">
                                      <p:cBhvr>
                                        <p:cTn id="65" dur="250"/>
                                        <p:tgtEl>
                                          <p:spTgt spid="169"/>
                                        </p:tgtEl>
                                      </p:cBhvr>
                                    </p:animEffect>
                                  </p:childTnLst>
                                </p:cTn>
                              </p:par>
                              <p:par>
                                <p:cTn id="66" presetID="10" presetClass="entr" presetSubtype="0" fill="hold" grpId="0" nodeType="withEffect">
                                  <p:stCondLst>
                                    <p:cond delay="50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250"/>
                                        <p:tgtEl>
                                          <p:spTgt spid="76"/>
                                        </p:tgtEl>
                                      </p:cBhvr>
                                    </p:animEffect>
                                  </p:childTnLst>
                                </p:cTn>
                              </p:par>
                              <p:par>
                                <p:cTn id="69" presetID="53" presetClass="entr" presetSubtype="16" fill="hold" nodeType="withEffect">
                                  <p:stCondLst>
                                    <p:cond delay="750"/>
                                  </p:stCondLst>
                                  <p:childTnLst>
                                    <p:set>
                                      <p:cBhvr>
                                        <p:cTn id="70" dur="1" fill="hold">
                                          <p:stCondLst>
                                            <p:cond delay="0"/>
                                          </p:stCondLst>
                                        </p:cTn>
                                        <p:tgtEl>
                                          <p:spTgt spid="170"/>
                                        </p:tgtEl>
                                        <p:attrNameLst>
                                          <p:attrName>style.visibility</p:attrName>
                                        </p:attrNameLst>
                                      </p:cBhvr>
                                      <p:to>
                                        <p:strVal val="visible"/>
                                      </p:to>
                                    </p:set>
                                    <p:anim calcmode="lin" valueType="num">
                                      <p:cBhvr>
                                        <p:cTn id="71" dur="250" fill="hold"/>
                                        <p:tgtEl>
                                          <p:spTgt spid="170"/>
                                        </p:tgtEl>
                                        <p:attrNameLst>
                                          <p:attrName>ppt_w</p:attrName>
                                        </p:attrNameLst>
                                      </p:cBhvr>
                                      <p:tavLst>
                                        <p:tav tm="0">
                                          <p:val>
                                            <p:fltVal val="0"/>
                                          </p:val>
                                        </p:tav>
                                        <p:tav tm="100000">
                                          <p:val>
                                            <p:strVal val="#ppt_w"/>
                                          </p:val>
                                        </p:tav>
                                      </p:tavLst>
                                    </p:anim>
                                    <p:anim calcmode="lin" valueType="num">
                                      <p:cBhvr>
                                        <p:cTn id="72" dur="250" fill="hold"/>
                                        <p:tgtEl>
                                          <p:spTgt spid="170"/>
                                        </p:tgtEl>
                                        <p:attrNameLst>
                                          <p:attrName>ppt_h</p:attrName>
                                        </p:attrNameLst>
                                      </p:cBhvr>
                                      <p:tavLst>
                                        <p:tav tm="0">
                                          <p:val>
                                            <p:fltVal val="0"/>
                                          </p:val>
                                        </p:tav>
                                        <p:tav tm="100000">
                                          <p:val>
                                            <p:strVal val="#ppt_h"/>
                                          </p:val>
                                        </p:tav>
                                      </p:tavLst>
                                    </p:anim>
                                    <p:animEffect transition="in" filter="fade">
                                      <p:cBhvr>
                                        <p:cTn id="73" dur="250"/>
                                        <p:tgtEl>
                                          <p:spTgt spid="170"/>
                                        </p:tgtEl>
                                      </p:cBhvr>
                                    </p:animEffect>
                                  </p:childTnLst>
                                </p:cTn>
                              </p:par>
                              <p:par>
                                <p:cTn id="74" presetID="10" presetClass="entr" presetSubtype="0" fill="hold" grpId="0" nodeType="withEffect">
                                  <p:stCondLst>
                                    <p:cond delay="750"/>
                                  </p:stCondLst>
                                  <p:childTnLst>
                                    <p:set>
                                      <p:cBhvr>
                                        <p:cTn id="75" dur="1" fill="hold">
                                          <p:stCondLst>
                                            <p:cond delay="0"/>
                                          </p:stCondLst>
                                        </p:cTn>
                                        <p:tgtEl>
                                          <p:spTgt spid="77"/>
                                        </p:tgtEl>
                                        <p:attrNameLst>
                                          <p:attrName>style.visibility</p:attrName>
                                        </p:attrNameLst>
                                      </p:cBhvr>
                                      <p:to>
                                        <p:strVal val="visible"/>
                                      </p:to>
                                    </p:set>
                                    <p:animEffect transition="in" filter="fade">
                                      <p:cBhvr>
                                        <p:cTn id="76" dur="250"/>
                                        <p:tgtEl>
                                          <p:spTgt spid="77"/>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29"/>
                                        </p:tgtEl>
                                        <p:attrNameLst>
                                          <p:attrName>style.visibility</p:attrName>
                                        </p:attrNameLst>
                                      </p:cBhvr>
                                      <p:to>
                                        <p:strVal val="visible"/>
                                      </p:to>
                                    </p:set>
                                    <p:animEffect transition="in" filter="wipe(left)">
                                      <p:cBhvr>
                                        <p:cTn id="81" dur="1250"/>
                                        <p:tgtEl>
                                          <p:spTgt spid="129"/>
                                        </p:tgtEl>
                                      </p:cBhvr>
                                    </p:animEffect>
                                  </p:childTnLst>
                                </p:cTn>
                              </p:par>
                              <p:par>
                                <p:cTn id="82" presetID="53" presetClass="entr" presetSubtype="16" fill="hold" nodeType="withEffect">
                                  <p:stCondLst>
                                    <p:cond delay="0"/>
                                  </p:stCondLst>
                                  <p:childTnLst>
                                    <p:set>
                                      <p:cBhvr>
                                        <p:cTn id="83" dur="1" fill="hold">
                                          <p:stCondLst>
                                            <p:cond delay="0"/>
                                          </p:stCondLst>
                                        </p:cTn>
                                        <p:tgtEl>
                                          <p:spTgt spid="171"/>
                                        </p:tgtEl>
                                        <p:attrNameLst>
                                          <p:attrName>style.visibility</p:attrName>
                                        </p:attrNameLst>
                                      </p:cBhvr>
                                      <p:to>
                                        <p:strVal val="visible"/>
                                      </p:to>
                                    </p:set>
                                    <p:anim calcmode="lin" valueType="num">
                                      <p:cBhvr>
                                        <p:cTn id="84" dur="250" fill="hold"/>
                                        <p:tgtEl>
                                          <p:spTgt spid="171"/>
                                        </p:tgtEl>
                                        <p:attrNameLst>
                                          <p:attrName>ppt_w</p:attrName>
                                        </p:attrNameLst>
                                      </p:cBhvr>
                                      <p:tavLst>
                                        <p:tav tm="0">
                                          <p:val>
                                            <p:fltVal val="0"/>
                                          </p:val>
                                        </p:tav>
                                        <p:tav tm="100000">
                                          <p:val>
                                            <p:strVal val="#ppt_w"/>
                                          </p:val>
                                        </p:tav>
                                      </p:tavLst>
                                    </p:anim>
                                    <p:anim calcmode="lin" valueType="num">
                                      <p:cBhvr>
                                        <p:cTn id="85" dur="250" fill="hold"/>
                                        <p:tgtEl>
                                          <p:spTgt spid="171"/>
                                        </p:tgtEl>
                                        <p:attrNameLst>
                                          <p:attrName>ppt_h</p:attrName>
                                        </p:attrNameLst>
                                      </p:cBhvr>
                                      <p:tavLst>
                                        <p:tav tm="0">
                                          <p:val>
                                            <p:fltVal val="0"/>
                                          </p:val>
                                        </p:tav>
                                        <p:tav tm="100000">
                                          <p:val>
                                            <p:strVal val="#ppt_h"/>
                                          </p:val>
                                        </p:tav>
                                      </p:tavLst>
                                    </p:anim>
                                    <p:animEffect transition="in" filter="fade">
                                      <p:cBhvr>
                                        <p:cTn id="86" dur="250"/>
                                        <p:tgtEl>
                                          <p:spTgt spid="171"/>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35"/>
                                        </p:tgtEl>
                                        <p:attrNameLst>
                                          <p:attrName>style.visibility</p:attrName>
                                        </p:attrNameLst>
                                      </p:cBhvr>
                                      <p:to>
                                        <p:strVal val="visible"/>
                                      </p:to>
                                    </p:set>
                                    <p:animEffect transition="in" filter="fade">
                                      <p:cBhvr>
                                        <p:cTn id="89" dur="250"/>
                                        <p:tgtEl>
                                          <p:spTgt spid="135"/>
                                        </p:tgtEl>
                                      </p:cBhvr>
                                    </p:animEffect>
                                  </p:childTnLst>
                                </p:cTn>
                              </p:par>
                              <p:par>
                                <p:cTn id="90" presetID="53" presetClass="entr" presetSubtype="16" fill="hold" nodeType="withEffect">
                                  <p:stCondLst>
                                    <p:cond delay="250"/>
                                  </p:stCondLst>
                                  <p:childTnLst>
                                    <p:set>
                                      <p:cBhvr>
                                        <p:cTn id="91" dur="1" fill="hold">
                                          <p:stCondLst>
                                            <p:cond delay="0"/>
                                          </p:stCondLst>
                                        </p:cTn>
                                        <p:tgtEl>
                                          <p:spTgt spid="172"/>
                                        </p:tgtEl>
                                        <p:attrNameLst>
                                          <p:attrName>style.visibility</p:attrName>
                                        </p:attrNameLst>
                                      </p:cBhvr>
                                      <p:to>
                                        <p:strVal val="visible"/>
                                      </p:to>
                                    </p:set>
                                    <p:anim calcmode="lin" valueType="num">
                                      <p:cBhvr>
                                        <p:cTn id="92" dur="250" fill="hold"/>
                                        <p:tgtEl>
                                          <p:spTgt spid="172"/>
                                        </p:tgtEl>
                                        <p:attrNameLst>
                                          <p:attrName>ppt_w</p:attrName>
                                        </p:attrNameLst>
                                      </p:cBhvr>
                                      <p:tavLst>
                                        <p:tav tm="0">
                                          <p:val>
                                            <p:fltVal val="0"/>
                                          </p:val>
                                        </p:tav>
                                        <p:tav tm="100000">
                                          <p:val>
                                            <p:strVal val="#ppt_w"/>
                                          </p:val>
                                        </p:tav>
                                      </p:tavLst>
                                    </p:anim>
                                    <p:anim calcmode="lin" valueType="num">
                                      <p:cBhvr>
                                        <p:cTn id="93" dur="250" fill="hold"/>
                                        <p:tgtEl>
                                          <p:spTgt spid="172"/>
                                        </p:tgtEl>
                                        <p:attrNameLst>
                                          <p:attrName>ppt_h</p:attrName>
                                        </p:attrNameLst>
                                      </p:cBhvr>
                                      <p:tavLst>
                                        <p:tav tm="0">
                                          <p:val>
                                            <p:fltVal val="0"/>
                                          </p:val>
                                        </p:tav>
                                        <p:tav tm="100000">
                                          <p:val>
                                            <p:strVal val="#ppt_h"/>
                                          </p:val>
                                        </p:tav>
                                      </p:tavLst>
                                    </p:anim>
                                    <p:animEffect transition="in" filter="fade">
                                      <p:cBhvr>
                                        <p:cTn id="94" dur="250"/>
                                        <p:tgtEl>
                                          <p:spTgt spid="172"/>
                                        </p:tgtEl>
                                      </p:cBhvr>
                                    </p:animEffect>
                                  </p:childTnLst>
                                </p:cTn>
                              </p:par>
                              <p:par>
                                <p:cTn id="95" presetID="10" presetClass="entr" presetSubtype="0" fill="hold" grpId="0" nodeType="withEffect">
                                  <p:stCondLst>
                                    <p:cond delay="250"/>
                                  </p:stCondLst>
                                  <p:childTnLst>
                                    <p:set>
                                      <p:cBhvr>
                                        <p:cTn id="96" dur="1" fill="hold">
                                          <p:stCondLst>
                                            <p:cond delay="0"/>
                                          </p:stCondLst>
                                        </p:cTn>
                                        <p:tgtEl>
                                          <p:spTgt spid="136"/>
                                        </p:tgtEl>
                                        <p:attrNameLst>
                                          <p:attrName>style.visibility</p:attrName>
                                        </p:attrNameLst>
                                      </p:cBhvr>
                                      <p:to>
                                        <p:strVal val="visible"/>
                                      </p:to>
                                    </p:set>
                                    <p:animEffect transition="in" filter="fade">
                                      <p:cBhvr>
                                        <p:cTn id="97" dur="250"/>
                                        <p:tgtEl>
                                          <p:spTgt spid="136"/>
                                        </p:tgtEl>
                                      </p:cBhvr>
                                    </p:animEffect>
                                  </p:childTnLst>
                                </p:cTn>
                              </p:par>
                              <p:par>
                                <p:cTn id="98" presetID="10" presetClass="entr" presetSubtype="0" fill="hold" grpId="0" nodeType="withEffect">
                                  <p:stCondLst>
                                    <p:cond delay="500"/>
                                  </p:stCondLst>
                                  <p:childTnLst>
                                    <p:set>
                                      <p:cBhvr>
                                        <p:cTn id="99" dur="1" fill="hold">
                                          <p:stCondLst>
                                            <p:cond delay="0"/>
                                          </p:stCondLst>
                                        </p:cTn>
                                        <p:tgtEl>
                                          <p:spTgt spid="137"/>
                                        </p:tgtEl>
                                        <p:attrNameLst>
                                          <p:attrName>style.visibility</p:attrName>
                                        </p:attrNameLst>
                                      </p:cBhvr>
                                      <p:to>
                                        <p:strVal val="visible"/>
                                      </p:to>
                                    </p:set>
                                    <p:animEffect transition="in" filter="fade">
                                      <p:cBhvr>
                                        <p:cTn id="100" dur="250"/>
                                        <p:tgtEl>
                                          <p:spTgt spid="137"/>
                                        </p:tgtEl>
                                      </p:cBhvr>
                                    </p:animEffect>
                                  </p:childTnLst>
                                </p:cTn>
                              </p:par>
                              <p:par>
                                <p:cTn id="101" presetID="53" presetClass="entr" presetSubtype="16" fill="hold" nodeType="withEffect">
                                  <p:stCondLst>
                                    <p:cond delay="500"/>
                                  </p:stCondLst>
                                  <p:childTnLst>
                                    <p:set>
                                      <p:cBhvr>
                                        <p:cTn id="102" dur="1" fill="hold">
                                          <p:stCondLst>
                                            <p:cond delay="0"/>
                                          </p:stCondLst>
                                        </p:cTn>
                                        <p:tgtEl>
                                          <p:spTgt spid="173"/>
                                        </p:tgtEl>
                                        <p:attrNameLst>
                                          <p:attrName>style.visibility</p:attrName>
                                        </p:attrNameLst>
                                      </p:cBhvr>
                                      <p:to>
                                        <p:strVal val="visible"/>
                                      </p:to>
                                    </p:set>
                                    <p:anim calcmode="lin" valueType="num">
                                      <p:cBhvr>
                                        <p:cTn id="103" dur="250" fill="hold"/>
                                        <p:tgtEl>
                                          <p:spTgt spid="173"/>
                                        </p:tgtEl>
                                        <p:attrNameLst>
                                          <p:attrName>ppt_w</p:attrName>
                                        </p:attrNameLst>
                                      </p:cBhvr>
                                      <p:tavLst>
                                        <p:tav tm="0">
                                          <p:val>
                                            <p:fltVal val="0"/>
                                          </p:val>
                                        </p:tav>
                                        <p:tav tm="100000">
                                          <p:val>
                                            <p:strVal val="#ppt_w"/>
                                          </p:val>
                                        </p:tav>
                                      </p:tavLst>
                                    </p:anim>
                                    <p:anim calcmode="lin" valueType="num">
                                      <p:cBhvr>
                                        <p:cTn id="104" dur="250" fill="hold"/>
                                        <p:tgtEl>
                                          <p:spTgt spid="173"/>
                                        </p:tgtEl>
                                        <p:attrNameLst>
                                          <p:attrName>ppt_h</p:attrName>
                                        </p:attrNameLst>
                                      </p:cBhvr>
                                      <p:tavLst>
                                        <p:tav tm="0">
                                          <p:val>
                                            <p:fltVal val="0"/>
                                          </p:val>
                                        </p:tav>
                                        <p:tav tm="100000">
                                          <p:val>
                                            <p:strVal val="#ppt_h"/>
                                          </p:val>
                                        </p:tav>
                                      </p:tavLst>
                                    </p:anim>
                                    <p:animEffect transition="in" filter="fade">
                                      <p:cBhvr>
                                        <p:cTn id="105" dur="250"/>
                                        <p:tgtEl>
                                          <p:spTgt spid="173"/>
                                        </p:tgtEl>
                                      </p:cBhvr>
                                    </p:animEffect>
                                  </p:childTnLst>
                                </p:cTn>
                              </p:par>
                              <p:par>
                                <p:cTn id="106" presetID="53" presetClass="entr" presetSubtype="16" fill="hold" nodeType="withEffect">
                                  <p:stCondLst>
                                    <p:cond delay="750"/>
                                  </p:stCondLst>
                                  <p:childTnLst>
                                    <p:set>
                                      <p:cBhvr>
                                        <p:cTn id="107" dur="1" fill="hold">
                                          <p:stCondLst>
                                            <p:cond delay="0"/>
                                          </p:stCondLst>
                                        </p:cTn>
                                        <p:tgtEl>
                                          <p:spTgt spid="174"/>
                                        </p:tgtEl>
                                        <p:attrNameLst>
                                          <p:attrName>style.visibility</p:attrName>
                                        </p:attrNameLst>
                                      </p:cBhvr>
                                      <p:to>
                                        <p:strVal val="visible"/>
                                      </p:to>
                                    </p:set>
                                    <p:anim calcmode="lin" valueType="num">
                                      <p:cBhvr>
                                        <p:cTn id="108" dur="250" fill="hold"/>
                                        <p:tgtEl>
                                          <p:spTgt spid="174"/>
                                        </p:tgtEl>
                                        <p:attrNameLst>
                                          <p:attrName>ppt_w</p:attrName>
                                        </p:attrNameLst>
                                      </p:cBhvr>
                                      <p:tavLst>
                                        <p:tav tm="0">
                                          <p:val>
                                            <p:fltVal val="0"/>
                                          </p:val>
                                        </p:tav>
                                        <p:tav tm="100000">
                                          <p:val>
                                            <p:strVal val="#ppt_w"/>
                                          </p:val>
                                        </p:tav>
                                      </p:tavLst>
                                    </p:anim>
                                    <p:anim calcmode="lin" valueType="num">
                                      <p:cBhvr>
                                        <p:cTn id="109" dur="250" fill="hold"/>
                                        <p:tgtEl>
                                          <p:spTgt spid="174"/>
                                        </p:tgtEl>
                                        <p:attrNameLst>
                                          <p:attrName>ppt_h</p:attrName>
                                        </p:attrNameLst>
                                      </p:cBhvr>
                                      <p:tavLst>
                                        <p:tav tm="0">
                                          <p:val>
                                            <p:fltVal val="0"/>
                                          </p:val>
                                        </p:tav>
                                        <p:tav tm="100000">
                                          <p:val>
                                            <p:strVal val="#ppt_h"/>
                                          </p:val>
                                        </p:tav>
                                      </p:tavLst>
                                    </p:anim>
                                    <p:animEffect transition="in" filter="fade">
                                      <p:cBhvr>
                                        <p:cTn id="110" dur="250"/>
                                        <p:tgtEl>
                                          <p:spTgt spid="174"/>
                                        </p:tgtEl>
                                      </p:cBhvr>
                                    </p:animEffect>
                                  </p:childTnLst>
                                </p:cTn>
                              </p:par>
                              <p:par>
                                <p:cTn id="111" presetID="10" presetClass="entr" presetSubtype="0" fill="hold" grpId="0" nodeType="withEffect">
                                  <p:stCondLst>
                                    <p:cond delay="750"/>
                                  </p:stCondLst>
                                  <p:childTnLst>
                                    <p:set>
                                      <p:cBhvr>
                                        <p:cTn id="112" dur="1" fill="hold">
                                          <p:stCondLst>
                                            <p:cond delay="0"/>
                                          </p:stCondLst>
                                        </p:cTn>
                                        <p:tgtEl>
                                          <p:spTgt spid="138"/>
                                        </p:tgtEl>
                                        <p:attrNameLst>
                                          <p:attrName>style.visibility</p:attrName>
                                        </p:attrNameLst>
                                      </p:cBhvr>
                                      <p:to>
                                        <p:strVal val="visible"/>
                                      </p:to>
                                    </p:set>
                                    <p:animEffect transition="in" filter="fade">
                                      <p:cBhvr>
                                        <p:cTn id="113" dur="25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74" grpId="0"/>
      <p:bldP spid="75" grpId="0"/>
      <p:bldP spid="76" grpId="0"/>
      <p:bldP spid="77" grpId="0"/>
      <p:bldP spid="135" grpId="0"/>
      <p:bldP spid="136" grpId="0"/>
      <p:bldP spid="137" grpId="0"/>
      <p:bldP spid="1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63CA01-23EE-4252-9404-6D667DF31282}"/>
              </a:ext>
            </a:extLst>
          </p:cNvPr>
          <p:cNvSpPr txBox="1"/>
          <p:nvPr/>
        </p:nvSpPr>
        <p:spPr>
          <a:xfrm>
            <a:off x="3253161" y="779932"/>
            <a:ext cx="5930152" cy="769441"/>
          </a:xfrm>
          <a:prstGeom prst="rect">
            <a:avLst/>
          </a:prstGeom>
          <a:noFill/>
        </p:spPr>
        <p:txBody>
          <a:bodyPr wrap="square" lIns="0" rtlCol="0">
            <a:spAutoFit/>
          </a:bodyPr>
          <a:lstStyle/>
          <a:p>
            <a:pPr algn="ctr"/>
            <a:r>
              <a:rPr lang="en-US" sz="4400" dirty="0">
                <a:solidFill>
                  <a:srgbClr val="0078D7"/>
                </a:solidFill>
                <a:latin typeface="Segoe UI Semilight" panose="020B0402040204020203" pitchFamily="34" charset="0"/>
                <a:cs typeface="Segoe UI Semilight" panose="020B0402040204020203" pitchFamily="34" charset="0"/>
              </a:rPr>
              <a:t>Azure App Service</a:t>
            </a:r>
          </a:p>
        </p:txBody>
      </p:sp>
      <p:grpSp>
        <p:nvGrpSpPr>
          <p:cNvPr id="98" name="Group 97">
            <a:extLst>
              <a:ext uri="{FF2B5EF4-FFF2-40B4-BE49-F238E27FC236}">
                <a16:creationId xmlns:a16="http://schemas.microsoft.com/office/drawing/2014/main" id="{B77B1F5B-37D0-4F7C-B27B-F99EFF3A48CE}"/>
              </a:ext>
            </a:extLst>
          </p:cNvPr>
          <p:cNvGrpSpPr/>
          <p:nvPr/>
        </p:nvGrpSpPr>
        <p:grpSpPr>
          <a:xfrm>
            <a:off x="3288084" y="942689"/>
            <a:ext cx="429705" cy="453457"/>
            <a:chOff x="6012021" y="3296761"/>
            <a:chExt cx="397193" cy="397193"/>
          </a:xfrm>
          <a:solidFill>
            <a:srgbClr val="0078D7"/>
          </a:solidFill>
        </p:grpSpPr>
        <p:sp>
          <p:nvSpPr>
            <p:cNvPr id="99" name="Freeform: Shape 98">
              <a:extLst>
                <a:ext uri="{FF2B5EF4-FFF2-40B4-BE49-F238E27FC236}">
                  <a16:creationId xmlns:a16="http://schemas.microsoft.com/office/drawing/2014/main" id="{A6CF0D8D-DBD7-4AFE-808B-9270B54180E9}"/>
                </a:ext>
              </a:extLst>
            </p:cNvPr>
            <p:cNvSpPr/>
            <p:nvPr/>
          </p:nvSpPr>
          <p:spPr>
            <a:xfrm>
              <a:off x="6012021" y="3503454"/>
              <a:ext cx="190500" cy="190500"/>
            </a:xfrm>
            <a:custGeom>
              <a:avLst/>
              <a:gdLst>
                <a:gd name="connsiteX0" fmla="*/ 165259 w 190500"/>
                <a:gd name="connsiteY0" fmla="*/ 164306 h 190500"/>
                <a:gd name="connsiteX1" fmla="*/ 34766 w 190500"/>
                <a:gd name="connsiteY1" fmla="*/ 164306 h 190500"/>
                <a:gd name="connsiteX2" fmla="*/ 34766 w 190500"/>
                <a:gd name="connsiteY2" fmla="*/ 34766 h 190500"/>
                <a:gd name="connsiteX3" fmla="*/ 60484 w 190500"/>
                <a:gd name="connsiteY3" fmla="*/ 34766 h 190500"/>
                <a:gd name="connsiteX4" fmla="*/ 55721 w 190500"/>
                <a:gd name="connsiteY4" fmla="*/ 9049 h 190500"/>
                <a:gd name="connsiteX5" fmla="*/ 55721 w 190500"/>
                <a:gd name="connsiteY5" fmla="*/ 7144 h 190500"/>
                <a:gd name="connsiteX6" fmla="*/ 7144 w 190500"/>
                <a:gd name="connsiteY6" fmla="*/ 7144 h 190500"/>
                <a:gd name="connsiteX7" fmla="*/ 7144 w 190500"/>
                <a:gd name="connsiteY7" fmla="*/ 190976 h 190500"/>
                <a:gd name="connsiteX8" fmla="*/ 191929 w 190500"/>
                <a:gd name="connsiteY8" fmla="*/ 190976 h 190500"/>
                <a:gd name="connsiteX9" fmla="*/ 191929 w 190500"/>
                <a:gd name="connsiteY9" fmla="*/ 82391 h 190500"/>
                <a:gd name="connsiteX10" fmla="*/ 165259 w 190500"/>
                <a:gd name="connsiteY10" fmla="*/ 82391 h 190500"/>
                <a:gd name="connsiteX11" fmla="*/ 165259 w 190500"/>
                <a:gd name="connsiteY11" fmla="*/ 16430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65259" y="164306"/>
                  </a:moveTo>
                  <a:lnTo>
                    <a:pt x="34766" y="164306"/>
                  </a:lnTo>
                  <a:lnTo>
                    <a:pt x="34766" y="34766"/>
                  </a:lnTo>
                  <a:lnTo>
                    <a:pt x="60484" y="34766"/>
                  </a:lnTo>
                  <a:cubicBezTo>
                    <a:pt x="57626" y="27146"/>
                    <a:pt x="55721" y="18574"/>
                    <a:pt x="55721" y="9049"/>
                  </a:cubicBezTo>
                  <a:cubicBezTo>
                    <a:pt x="55721" y="9049"/>
                    <a:pt x="55721" y="8096"/>
                    <a:pt x="55721" y="7144"/>
                  </a:cubicBezTo>
                  <a:lnTo>
                    <a:pt x="7144" y="7144"/>
                  </a:lnTo>
                  <a:lnTo>
                    <a:pt x="7144" y="190976"/>
                  </a:lnTo>
                  <a:lnTo>
                    <a:pt x="191929" y="190976"/>
                  </a:lnTo>
                  <a:lnTo>
                    <a:pt x="191929" y="82391"/>
                  </a:lnTo>
                  <a:lnTo>
                    <a:pt x="165259" y="82391"/>
                  </a:lnTo>
                  <a:lnTo>
                    <a:pt x="165259" y="16430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43B94E0-1E53-4A04-8481-E72A4FE9FF0F}"/>
                </a:ext>
              </a:extLst>
            </p:cNvPr>
            <p:cNvSpPr/>
            <p:nvPr/>
          </p:nvSpPr>
          <p:spPr>
            <a:xfrm>
              <a:off x="6218714" y="3503454"/>
              <a:ext cx="190500" cy="190500"/>
            </a:xfrm>
            <a:custGeom>
              <a:avLst/>
              <a:gdLst>
                <a:gd name="connsiteX0" fmla="*/ 140494 w 190500"/>
                <a:gd name="connsiteY0" fmla="*/ 34766 h 190500"/>
                <a:gd name="connsiteX1" fmla="*/ 164306 w 190500"/>
                <a:gd name="connsiteY1" fmla="*/ 34766 h 190500"/>
                <a:gd name="connsiteX2" fmla="*/ 164306 w 190500"/>
                <a:gd name="connsiteY2" fmla="*/ 164306 h 190500"/>
                <a:gd name="connsiteX3" fmla="*/ 33814 w 190500"/>
                <a:gd name="connsiteY3" fmla="*/ 164306 h 190500"/>
                <a:gd name="connsiteX4" fmla="*/ 33814 w 190500"/>
                <a:gd name="connsiteY4" fmla="*/ 82391 h 190500"/>
                <a:gd name="connsiteX5" fmla="*/ 7144 w 190500"/>
                <a:gd name="connsiteY5" fmla="*/ 82391 h 190500"/>
                <a:gd name="connsiteX6" fmla="*/ 7144 w 190500"/>
                <a:gd name="connsiteY6" fmla="*/ 190976 h 190500"/>
                <a:gd name="connsiteX7" fmla="*/ 191929 w 190500"/>
                <a:gd name="connsiteY7" fmla="*/ 190976 h 190500"/>
                <a:gd name="connsiteX8" fmla="*/ 191929 w 190500"/>
                <a:gd name="connsiteY8" fmla="*/ 7144 h 190500"/>
                <a:gd name="connsiteX9" fmla="*/ 133826 w 190500"/>
                <a:gd name="connsiteY9" fmla="*/ 7144 h 190500"/>
                <a:gd name="connsiteX10" fmla="*/ 140494 w 190500"/>
                <a:gd name="connsiteY10" fmla="*/ 32861 h 190500"/>
                <a:gd name="connsiteX11" fmla="*/ 140494 w 190500"/>
                <a:gd name="connsiteY11" fmla="*/ 34766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140494" y="34766"/>
                  </a:moveTo>
                  <a:lnTo>
                    <a:pt x="164306" y="34766"/>
                  </a:lnTo>
                  <a:lnTo>
                    <a:pt x="164306" y="164306"/>
                  </a:lnTo>
                  <a:lnTo>
                    <a:pt x="33814" y="164306"/>
                  </a:lnTo>
                  <a:lnTo>
                    <a:pt x="33814" y="82391"/>
                  </a:lnTo>
                  <a:lnTo>
                    <a:pt x="7144" y="82391"/>
                  </a:lnTo>
                  <a:lnTo>
                    <a:pt x="7144" y="190976"/>
                  </a:lnTo>
                  <a:lnTo>
                    <a:pt x="191929" y="190976"/>
                  </a:lnTo>
                  <a:lnTo>
                    <a:pt x="191929" y="7144"/>
                  </a:lnTo>
                  <a:lnTo>
                    <a:pt x="133826" y="7144"/>
                  </a:lnTo>
                  <a:cubicBezTo>
                    <a:pt x="138589" y="14764"/>
                    <a:pt x="140494" y="23336"/>
                    <a:pt x="140494" y="32861"/>
                  </a:cubicBezTo>
                  <a:cubicBezTo>
                    <a:pt x="140494" y="33814"/>
                    <a:pt x="140494" y="33814"/>
                    <a:pt x="140494" y="34766"/>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75B1618-86D4-4D59-9A68-6E922A0EAA27}"/>
                </a:ext>
              </a:extLst>
            </p:cNvPr>
            <p:cNvSpPr/>
            <p:nvPr/>
          </p:nvSpPr>
          <p:spPr>
            <a:xfrm>
              <a:off x="6012974" y="3297714"/>
              <a:ext cx="190500" cy="190500"/>
            </a:xfrm>
            <a:custGeom>
              <a:avLst/>
              <a:gdLst>
                <a:gd name="connsiteX0" fmla="*/ 33814 w 190500"/>
                <a:gd name="connsiteY0" fmla="*/ 163354 h 190500"/>
                <a:gd name="connsiteX1" fmla="*/ 33814 w 190500"/>
                <a:gd name="connsiteY1" fmla="*/ 33814 h 190500"/>
                <a:gd name="connsiteX2" fmla="*/ 164306 w 190500"/>
                <a:gd name="connsiteY2" fmla="*/ 33814 h 190500"/>
                <a:gd name="connsiteX3" fmla="*/ 164306 w 190500"/>
                <a:gd name="connsiteY3" fmla="*/ 109061 h 190500"/>
                <a:gd name="connsiteX4" fmla="*/ 190976 w 190500"/>
                <a:gd name="connsiteY4" fmla="*/ 95726 h 190500"/>
                <a:gd name="connsiteX5" fmla="*/ 190976 w 190500"/>
                <a:gd name="connsiteY5" fmla="*/ 7144 h 190500"/>
                <a:gd name="connsiteX6" fmla="*/ 7144 w 190500"/>
                <a:gd name="connsiteY6" fmla="*/ 7144 h 190500"/>
                <a:gd name="connsiteX7" fmla="*/ 7144 w 190500"/>
                <a:gd name="connsiteY7" fmla="*/ 190976 h 190500"/>
                <a:gd name="connsiteX8" fmla="*/ 60484 w 190500"/>
                <a:gd name="connsiteY8" fmla="*/ 190976 h 190500"/>
                <a:gd name="connsiteX9" fmla="*/ 77629 w 190500"/>
                <a:gd name="connsiteY9" fmla="*/ 164306 h 190500"/>
                <a:gd name="connsiteX10" fmla="*/ 33814 w 190500"/>
                <a:gd name="connsiteY10" fmla="*/ 163354 h 190500"/>
                <a:gd name="connsiteX11" fmla="*/ 33814 w 190500"/>
                <a:gd name="connsiteY11" fmla="*/ 16335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500" h="190500">
                  <a:moveTo>
                    <a:pt x="33814" y="163354"/>
                  </a:moveTo>
                  <a:lnTo>
                    <a:pt x="33814" y="33814"/>
                  </a:lnTo>
                  <a:lnTo>
                    <a:pt x="164306" y="33814"/>
                  </a:lnTo>
                  <a:lnTo>
                    <a:pt x="164306" y="109061"/>
                  </a:lnTo>
                  <a:cubicBezTo>
                    <a:pt x="172879" y="103346"/>
                    <a:pt x="181451" y="98584"/>
                    <a:pt x="190976" y="95726"/>
                  </a:cubicBezTo>
                  <a:lnTo>
                    <a:pt x="190976" y="7144"/>
                  </a:lnTo>
                  <a:lnTo>
                    <a:pt x="7144" y="7144"/>
                  </a:lnTo>
                  <a:lnTo>
                    <a:pt x="7144" y="190976"/>
                  </a:lnTo>
                  <a:lnTo>
                    <a:pt x="60484" y="190976"/>
                  </a:lnTo>
                  <a:cubicBezTo>
                    <a:pt x="64294" y="180499"/>
                    <a:pt x="70009" y="171926"/>
                    <a:pt x="77629" y="164306"/>
                  </a:cubicBezTo>
                  <a:lnTo>
                    <a:pt x="33814" y="163354"/>
                  </a:lnTo>
                  <a:lnTo>
                    <a:pt x="33814" y="16335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566F0BB-3E54-4C54-BA59-844A3916BD4D}"/>
                </a:ext>
              </a:extLst>
            </p:cNvPr>
            <p:cNvSpPr/>
            <p:nvPr/>
          </p:nvSpPr>
          <p:spPr>
            <a:xfrm>
              <a:off x="6218714" y="3296761"/>
              <a:ext cx="190500" cy="190500"/>
            </a:xfrm>
            <a:custGeom>
              <a:avLst/>
              <a:gdLst>
                <a:gd name="connsiteX0" fmla="*/ 33814 w 190500"/>
                <a:gd name="connsiteY0" fmla="*/ 94774 h 190500"/>
                <a:gd name="connsiteX1" fmla="*/ 33814 w 190500"/>
                <a:gd name="connsiteY1" fmla="*/ 34766 h 190500"/>
                <a:gd name="connsiteX2" fmla="*/ 164306 w 190500"/>
                <a:gd name="connsiteY2" fmla="*/ 34766 h 190500"/>
                <a:gd name="connsiteX3" fmla="*/ 164306 w 190500"/>
                <a:gd name="connsiteY3" fmla="*/ 164306 h 190500"/>
                <a:gd name="connsiteX4" fmla="*/ 108109 w 190500"/>
                <a:gd name="connsiteY4" fmla="*/ 164306 h 190500"/>
                <a:gd name="connsiteX5" fmla="*/ 111919 w 190500"/>
                <a:gd name="connsiteY5" fmla="*/ 190024 h 190500"/>
                <a:gd name="connsiteX6" fmla="*/ 111919 w 190500"/>
                <a:gd name="connsiteY6" fmla="*/ 190976 h 190500"/>
                <a:gd name="connsiteX7" fmla="*/ 191929 w 190500"/>
                <a:gd name="connsiteY7" fmla="*/ 190976 h 190500"/>
                <a:gd name="connsiteX8" fmla="*/ 191929 w 190500"/>
                <a:gd name="connsiteY8" fmla="*/ 7144 h 190500"/>
                <a:gd name="connsiteX9" fmla="*/ 7144 w 190500"/>
                <a:gd name="connsiteY9" fmla="*/ 7144 h 190500"/>
                <a:gd name="connsiteX10" fmla="*/ 7144 w 190500"/>
                <a:gd name="connsiteY10" fmla="*/ 91916 h 190500"/>
                <a:gd name="connsiteX11" fmla="*/ 13811 w 190500"/>
                <a:gd name="connsiteY11" fmla="*/ 91916 h 190500"/>
                <a:gd name="connsiteX12" fmla="*/ 33814 w 190500"/>
                <a:gd name="connsiteY12" fmla="*/ 94774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0500" h="190500">
                  <a:moveTo>
                    <a:pt x="33814" y="94774"/>
                  </a:moveTo>
                  <a:lnTo>
                    <a:pt x="33814" y="34766"/>
                  </a:lnTo>
                  <a:lnTo>
                    <a:pt x="164306" y="34766"/>
                  </a:lnTo>
                  <a:lnTo>
                    <a:pt x="164306" y="164306"/>
                  </a:lnTo>
                  <a:lnTo>
                    <a:pt x="108109" y="164306"/>
                  </a:lnTo>
                  <a:cubicBezTo>
                    <a:pt x="110014" y="172879"/>
                    <a:pt x="111919" y="181451"/>
                    <a:pt x="111919" y="190024"/>
                  </a:cubicBezTo>
                  <a:cubicBezTo>
                    <a:pt x="111919" y="190024"/>
                    <a:pt x="111919" y="190976"/>
                    <a:pt x="111919" y="190976"/>
                  </a:cubicBezTo>
                  <a:lnTo>
                    <a:pt x="191929" y="190976"/>
                  </a:lnTo>
                  <a:lnTo>
                    <a:pt x="191929" y="7144"/>
                  </a:lnTo>
                  <a:lnTo>
                    <a:pt x="7144" y="7144"/>
                  </a:lnTo>
                  <a:lnTo>
                    <a:pt x="7144" y="91916"/>
                  </a:lnTo>
                  <a:cubicBezTo>
                    <a:pt x="9049" y="91916"/>
                    <a:pt x="11906" y="91916"/>
                    <a:pt x="13811" y="91916"/>
                  </a:cubicBezTo>
                  <a:cubicBezTo>
                    <a:pt x="20479" y="91916"/>
                    <a:pt x="27146" y="92869"/>
                    <a:pt x="33814" y="9477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EC84985C-DC13-4478-82F1-3DBEAA3BFC14}"/>
                </a:ext>
              </a:extLst>
            </p:cNvPr>
            <p:cNvSpPr/>
            <p:nvPr/>
          </p:nvSpPr>
          <p:spPr>
            <a:xfrm>
              <a:off x="6082506" y="3400584"/>
              <a:ext cx="257175" cy="171450"/>
            </a:xfrm>
            <a:custGeom>
              <a:avLst/>
              <a:gdLst>
                <a:gd name="connsiteX0" fmla="*/ 256699 w 257175"/>
                <a:gd name="connsiteY0" fmla="*/ 135731 h 171450"/>
                <a:gd name="connsiteX1" fmla="*/ 228124 w 257175"/>
                <a:gd name="connsiteY1" fmla="*/ 106204 h 171450"/>
                <a:gd name="connsiteX2" fmla="*/ 224314 w 257175"/>
                <a:gd name="connsiteY2" fmla="*/ 106204 h 171450"/>
                <a:gd name="connsiteX3" fmla="*/ 227171 w 257175"/>
                <a:gd name="connsiteY3" fmla="*/ 85249 h 171450"/>
                <a:gd name="connsiteX4" fmla="*/ 150019 w 257175"/>
                <a:gd name="connsiteY4" fmla="*/ 7144 h 171450"/>
                <a:gd name="connsiteX5" fmla="*/ 76676 w 257175"/>
                <a:gd name="connsiteY5" fmla="*/ 60484 h 171450"/>
                <a:gd name="connsiteX6" fmla="*/ 59531 w 257175"/>
                <a:gd name="connsiteY6" fmla="*/ 57626 h 171450"/>
                <a:gd name="connsiteX7" fmla="*/ 7144 w 257175"/>
                <a:gd name="connsiteY7" fmla="*/ 110966 h 171450"/>
                <a:gd name="connsiteX8" fmla="*/ 59531 w 257175"/>
                <a:gd name="connsiteY8" fmla="*/ 164306 h 171450"/>
                <a:gd name="connsiteX9" fmla="*/ 59531 w 257175"/>
                <a:gd name="connsiteY9" fmla="*/ 164306 h 171450"/>
                <a:gd name="connsiteX10" fmla="*/ 59531 w 257175"/>
                <a:gd name="connsiteY10" fmla="*/ 164306 h 171450"/>
                <a:gd name="connsiteX11" fmla="*/ 230981 w 257175"/>
                <a:gd name="connsiteY11" fmla="*/ 164306 h 171450"/>
                <a:gd name="connsiteX12" fmla="*/ 230981 w 257175"/>
                <a:gd name="connsiteY12" fmla="*/ 164306 h 171450"/>
                <a:gd name="connsiteX13" fmla="*/ 256699 w 257175"/>
                <a:gd name="connsiteY13" fmla="*/ 13573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175" h="171450">
                  <a:moveTo>
                    <a:pt x="256699" y="135731"/>
                  </a:moveTo>
                  <a:cubicBezTo>
                    <a:pt x="256699" y="119539"/>
                    <a:pt x="243364" y="106204"/>
                    <a:pt x="228124" y="106204"/>
                  </a:cubicBezTo>
                  <a:cubicBezTo>
                    <a:pt x="227171" y="106204"/>
                    <a:pt x="226219" y="106204"/>
                    <a:pt x="224314" y="106204"/>
                  </a:cubicBezTo>
                  <a:cubicBezTo>
                    <a:pt x="226219" y="99536"/>
                    <a:pt x="227171" y="92869"/>
                    <a:pt x="227171" y="85249"/>
                  </a:cubicBezTo>
                  <a:cubicBezTo>
                    <a:pt x="227171" y="42386"/>
                    <a:pt x="192881" y="7144"/>
                    <a:pt x="150019" y="7144"/>
                  </a:cubicBezTo>
                  <a:cubicBezTo>
                    <a:pt x="115729" y="7144"/>
                    <a:pt x="87154" y="29051"/>
                    <a:pt x="76676" y="60484"/>
                  </a:cubicBezTo>
                  <a:cubicBezTo>
                    <a:pt x="70961" y="58579"/>
                    <a:pt x="65246" y="57626"/>
                    <a:pt x="59531" y="57626"/>
                  </a:cubicBezTo>
                  <a:cubicBezTo>
                    <a:pt x="30004" y="57626"/>
                    <a:pt x="7144" y="81439"/>
                    <a:pt x="7144" y="110966"/>
                  </a:cubicBezTo>
                  <a:cubicBezTo>
                    <a:pt x="7144" y="140494"/>
                    <a:pt x="30956" y="164306"/>
                    <a:pt x="59531" y="164306"/>
                  </a:cubicBezTo>
                  <a:lnTo>
                    <a:pt x="59531" y="164306"/>
                  </a:lnTo>
                  <a:lnTo>
                    <a:pt x="59531" y="164306"/>
                  </a:lnTo>
                  <a:lnTo>
                    <a:pt x="230981" y="164306"/>
                  </a:lnTo>
                  <a:lnTo>
                    <a:pt x="230981" y="164306"/>
                  </a:lnTo>
                  <a:cubicBezTo>
                    <a:pt x="245269" y="163354"/>
                    <a:pt x="256699" y="150971"/>
                    <a:pt x="256699" y="135731"/>
                  </a:cubicBezTo>
                </a:path>
              </a:pathLst>
            </a:custGeom>
            <a:grp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A5B6444F-DF2E-4BA2-99E1-184E896D996C}"/>
              </a:ext>
            </a:extLst>
          </p:cNvPr>
          <p:cNvSpPr/>
          <p:nvPr/>
        </p:nvSpPr>
        <p:spPr>
          <a:xfrm>
            <a:off x="3200290" y="1566772"/>
            <a:ext cx="6216650" cy="5078313"/>
          </a:xfrm>
          <a:prstGeom prst="rect">
            <a:avLst/>
          </a:prstGeom>
        </p:spPr>
        <p:txBody>
          <a:bodyPr>
            <a:spAutoFit/>
          </a:bodyPr>
          <a:lstStyle/>
          <a:p>
            <a:endParaRPr lang="en-US" dirty="0"/>
          </a:p>
          <a:p>
            <a:r>
              <a:rPr lang="en-US" kern="0" dirty="0">
                <a:solidFill>
                  <a:srgbClr val="797979"/>
                </a:solidFill>
                <a:latin typeface="Segoe UI Light" panose="020B0502040204020203" pitchFamily="34" charset="0"/>
                <a:cs typeface="Segoe UI Light" panose="020B0502040204020203" pitchFamily="34" charset="0"/>
              </a:rPr>
              <a:t>The Azure App Service Environment is an Azure App Service feature that provides a fully isolated and dedicated environment for securely running App Service apps at high scale. This capability can host your:</a:t>
            </a:r>
          </a:p>
          <a:p>
            <a:endParaRPr lang="en-US" kern="0" dirty="0">
              <a:solidFill>
                <a:srgbClr val="797979"/>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Windows web apps</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Linux web apps</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Docker containers</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Mobile apps</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Functions</a:t>
            </a:r>
          </a:p>
          <a:p>
            <a:endParaRPr lang="en-US" kern="0" dirty="0">
              <a:solidFill>
                <a:srgbClr val="797979"/>
              </a:solidFill>
              <a:latin typeface="Segoe UI Light" panose="020B0502040204020203" pitchFamily="34" charset="0"/>
              <a:cs typeface="Segoe UI Light" panose="020B0502040204020203" pitchFamily="34" charset="0"/>
            </a:endParaRPr>
          </a:p>
          <a:p>
            <a:r>
              <a:rPr lang="en-US" kern="0" dirty="0">
                <a:solidFill>
                  <a:srgbClr val="797979"/>
                </a:solidFill>
                <a:latin typeface="Segoe UI Light" panose="020B0502040204020203" pitchFamily="34" charset="0"/>
                <a:cs typeface="Segoe UI Light" panose="020B0502040204020203" pitchFamily="34" charset="0"/>
              </a:rPr>
              <a:t>App Service environments (ASEs) are appropriate for application workloads that require:</a:t>
            </a:r>
          </a:p>
          <a:p>
            <a:endParaRPr lang="en-US" kern="0" dirty="0">
              <a:solidFill>
                <a:srgbClr val="797979"/>
              </a:solidFill>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Very high scale</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Isolation and secure network access</a:t>
            </a:r>
          </a:p>
          <a:p>
            <a:pPr marL="285750" indent="-285750">
              <a:buFont typeface="Arial" panose="020B0604020202020204" pitchFamily="34" charset="0"/>
              <a:buChar char="•"/>
            </a:pPr>
            <a:r>
              <a:rPr lang="en-US" kern="0" dirty="0">
                <a:solidFill>
                  <a:srgbClr val="797979"/>
                </a:solidFill>
                <a:latin typeface="Segoe UI Light" panose="020B0502040204020203" pitchFamily="34" charset="0"/>
                <a:cs typeface="Segoe UI Light" panose="020B0502040204020203" pitchFamily="34" charset="0"/>
              </a:rPr>
              <a:t>High memory utilization</a:t>
            </a:r>
          </a:p>
        </p:txBody>
      </p:sp>
    </p:spTree>
    <p:extLst>
      <p:ext uri="{BB962C8B-B14F-4D97-AF65-F5344CB8AC3E}">
        <p14:creationId xmlns:p14="http://schemas.microsoft.com/office/powerpoint/2010/main" val="3043449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 name="Picture 13" descr="A person sitting at a desk in front of a window&#10;&#10;Description generated with very high confidence">
            <a:extLst>
              <a:ext uri="{FF2B5EF4-FFF2-40B4-BE49-F238E27FC236}">
                <a16:creationId xmlns:a16="http://schemas.microsoft.com/office/drawing/2014/main" id="{3ACD3FD5-A741-4D3A-B6A1-1A8B25E05789}"/>
              </a:ext>
            </a:extLst>
          </p:cNvPr>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6218555" y="1"/>
            <a:ext cx="6217920" cy="6994524"/>
          </a:xfrm>
          <a:custGeom>
            <a:avLst/>
            <a:gdLst>
              <a:gd name="connsiteX0" fmla="*/ 0 w 6217920"/>
              <a:gd name="connsiteY0" fmla="*/ 0 h 6994524"/>
              <a:gd name="connsiteX1" fmla="*/ 6217920 w 6217920"/>
              <a:gd name="connsiteY1" fmla="*/ 0 h 6994524"/>
              <a:gd name="connsiteX2" fmla="*/ 6217920 w 6217920"/>
              <a:gd name="connsiteY2" fmla="*/ 6994524 h 6994524"/>
              <a:gd name="connsiteX3" fmla="*/ 0 w 6217920"/>
              <a:gd name="connsiteY3" fmla="*/ 6994524 h 6994524"/>
            </a:gdLst>
            <a:ahLst/>
            <a:cxnLst>
              <a:cxn ang="0">
                <a:pos x="connsiteX0" y="connsiteY0"/>
              </a:cxn>
              <a:cxn ang="0">
                <a:pos x="connsiteX1" y="connsiteY1"/>
              </a:cxn>
              <a:cxn ang="0">
                <a:pos x="connsiteX2" y="connsiteY2"/>
              </a:cxn>
              <a:cxn ang="0">
                <a:pos x="connsiteX3" y="connsiteY3"/>
              </a:cxn>
            </a:cxnLst>
            <a:rect l="l" t="t" r="r" b="b"/>
            <a:pathLst>
              <a:path w="6217920" h="6994524">
                <a:moveTo>
                  <a:pt x="0" y="0"/>
                </a:moveTo>
                <a:lnTo>
                  <a:pt x="6217920" y="0"/>
                </a:lnTo>
                <a:lnTo>
                  <a:pt x="6217920" y="6994524"/>
                </a:lnTo>
                <a:lnTo>
                  <a:pt x="0" y="6994524"/>
                </a:lnTo>
                <a:close/>
              </a:path>
            </a:pathLst>
          </a:custGeom>
        </p:spPr>
      </p:pic>
      <p:cxnSp>
        <p:nvCxnSpPr>
          <p:cNvPr id="4" name="Straight Connector 3">
            <a:extLst>
              <a:ext uri="{FF2B5EF4-FFF2-40B4-BE49-F238E27FC236}">
                <a16:creationId xmlns:a16="http://schemas.microsoft.com/office/drawing/2014/main" id="{1F62DFC7-29A9-4A5E-98A2-E9FABB63D292}"/>
              </a:ext>
            </a:extLst>
          </p:cNvPr>
          <p:cNvCxnSpPr>
            <a:cxnSpLocks/>
          </p:cNvCxnSpPr>
          <p:nvPr/>
        </p:nvCxnSpPr>
        <p:spPr>
          <a:xfrm>
            <a:off x="349624" y="3497262"/>
            <a:ext cx="4114800" cy="0"/>
          </a:xfrm>
          <a:prstGeom prst="line">
            <a:avLst/>
          </a:prstGeom>
          <a:ln>
            <a:solidFill>
              <a:srgbClr val="0078D7"/>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5A7E613-780E-4512-B48E-09313CD78DC4}"/>
              </a:ext>
            </a:extLst>
          </p:cNvPr>
          <p:cNvSpPr txBox="1"/>
          <p:nvPr/>
        </p:nvSpPr>
        <p:spPr>
          <a:xfrm>
            <a:off x="349624" y="2613906"/>
            <a:ext cx="4531658" cy="634020"/>
          </a:xfrm>
          <a:prstGeom prst="rect">
            <a:avLst/>
          </a:prstGeom>
          <a:noFill/>
        </p:spPr>
        <p:txBody>
          <a:bodyPr wrap="square" lIns="0" rtlCol="0">
            <a:spAutoFit/>
          </a:bodyPr>
          <a:lstStyle/>
          <a:p>
            <a:pPr>
              <a:lnSpc>
                <a:spcPct val="80000"/>
              </a:lnSpc>
            </a:pPr>
            <a:r>
              <a:rPr lang="en-US" sz="4400" dirty="0">
                <a:solidFill>
                  <a:srgbClr val="0078D7"/>
                </a:solidFill>
                <a:latin typeface="Segoe UI Semilight" panose="020B0402040204020203" pitchFamily="34" charset="0"/>
                <a:cs typeface="Segoe UI Semilight" panose="020B0402040204020203" pitchFamily="34" charset="0"/>
              </a:rPr>
              <a:t>High productivity</a:t>
            </a:r>
          </a:p>
        </p:txBody>
      </p:sp>
      <p:sp>
        <p:nvSpPr>
          <p:cNvPr id="12" name="Rectangle 11">
            <a:extLst>
              <a:ext uri="{FF2B5EF4-FFF2-40B4-BE49-F238E27FC236}">
                <a16:creationId xmlns:a16="http://schemas.microsoft.com/office/drawing/2014/main" id="{8C507CFE-C621-44D8-ABCF-89EE964B7DDB}"/>
              </a:ext>
            </a:extLst>
          </p:cNvPr>
          <p:cNvSpPr/>
          <p:nvPr/>
        </p:nvSpPr>
        <p:spPr>
          <a:xfrm>
            <a:off x="349624" y="3151232"/>
            <a:ext cx="1249701" cy="276999"/>
          </a:xfrm>
          <a:prstGeom prst="rect">
            <a:avLst/>
          </a:prstGeom>
        </p:spPr>
        <p:txBody>
          <a:bodyPr wrap="none" lIns="0">
            <a:spAutoFit/>
          </a:bodyPr>
          <a:lstStyle/>
          <a:p>
            <a:r>
              <a:rPr lang="en-US" sz="1200" kern="0" dirty="0">
                <a:solidFill>
                  <a:srgbClr val="797979"/>
                </a:solidFill>
                <a:latin typeface="Segoe UI" panose="020B0502040204020203" pitchFamily="34" charset="0"/>
                <a:cs typeface="Segoe UI" panose="020B0502040204020203" pitchFamily="34" charset="0"/>
              </a:rPr>
              <a:t>Sample workflow</a:t>
            </a:r>
            <a:endParaRPr lang="en-US" sz="1200" dirty="0"/>
          </a:p>
        </p:txBody>
      </p:sp>
    </p:spTree>
    <p:extLst>
      <p:ext uri="{BB962C8B-B14F-4D97-AF65-F5344CB8AC3E}">
        <p14:creationId xmlns:p14="http://schemas.microsoft.com/office/powerpoint/2010/main" val="194525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C49BF979-EB1B-4C60-8119-A59450E9AC8F}"/>
              </a:ext>
            </a:extLst>
          </p:cNvPr>
          <p:cNvGrpSpPr/>
          <p:nvPr/>
        </p:nvGrpSpPr>
        <p:grpSpPr>
          <a:xfrm>
            <a:off x="12532225" y="16476"/>
            <a:ext cx="1054899" cy="6900254"/>
            <a:chOff x="12478437" y="16476"/>
            <a:chExt cx="1054899" cy="6900254"/>
          </a:xfrm>
        </p:grpSpPr>
        <p:grpSp>
          <p:nvGrpSpPr>
            <p:cNvPr id="51" name="Group 50">
              <a:extLst>
                <a:ext uri="{FF2B5EF4-FFF2-40B4-BE49-F238E27FC236}">
                  <a16:creationId xmlns:a16="http://schemas.microsoft.com/office/drawing/2014/main" id="{59B384B3-5EB3-4002-B756-B6E6B0FF2167}"/>
                </a:ext>
              </a:extLst>
            </p:cNvPr>
            <p:cNvGrpSpPr/>
            <p:nvPr userDrawn="1"/>
          </p:nvGrpSpPr>
          <p:grpSpPr>
            <a:xfrm>
              <a:off x="12481674" y="2825291"/>
              <a:ext cx="899599" cy="830046"/>
              <a:chOff x="12481674" y="567"/>
              <a:chExt cx="899599" cy="830046"/>
            </a:xfrm>
          </p:grpSpPr>
          <p:sp>
            <p:nvSpPr>
              <p:cNvPr id="81" name="Rectangle 80">
                <a:extLst>
                  <a:ext uri="{FF2B5EF4-FFF2-40B4-BE49-F238E27FC236}">
                    <a16:creationId xmlns:a16="http://schemas.microsoft.com/office/drawing/2014/main" id="{7761DD90-0DB6-4D7A-BB26-96AC8C126511}"/>
                  </a:ext>
                </a:extLst>
              </p:cNvPr>
              <p:cNvSpPr/>
              <p:nvPr userDrawn="1"/>
            </p:nvSpPr>
            <p:spPr>
              <a:xfrm>
                <a:off x="12481674" y="567"/>
                <a:ext cx="899599" cy="830046"/>
              </a:xfrm>
              <a:prstGeom prst="rect">
                <a:avLst/>
              </a:prstGeom>
              <a:solidFill>
                <a:srgbClr val="42424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2" name="Content Placeholder 17">
                <a:extLst>
                  <a:ext uri="{FF2B5EF4-FFF2-40B4-BE49-F238E27FC236}">
                    <a16:creationId xmlns:a16="http://schemas.microsoft.com/office/drawing/2014/main" id="{ACB59E25-98C3-4AFF-89A2-24E648183B08}"/>
                  </a:ext>
                </a:extLst>
              </p:cNvPr>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FFFFFF"/>
                    </a:solidFill>
                    <a:effectLst/>
                    <a:uLnTx/>
                    <a:uFillTx/>
                    <a:latin typeface="Segoe UI Semibold" charset="0"/>
                    <a:ea typeface="Segoe UI Semibold" charset="0"/>
                    <a:cs typeface="Segoe UI Semibold" charset="0"/>
                  </a:rPr>
                  <a:t>BACKGROUND 1</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R66 G66 B66</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424242</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sp>
          <p:nvSpPr>
            <p:cNvPr id="52" name="Text Placeholder 16">
              <a:extLst>
                <a:ext uri="{FF2B5EF4-FFF2-40B4-BE49-F238E27FC236}">
                  <a16:creationId xmlns:a16="http://schemas.microsoft.com/office/drawing/2014/main" id="{AB41D154-0318-43FC-A397-B596C7696CFA}"/>
                </a:ext>
              </a:extLst>
            </p:cNvPr>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600"/>
                </a:spcBef>
                <a:spcAft>
                  <a:spcPts val="600"/>
                </a:spcAft>
                <a:buClr>
                  <a:srgbClr val="414241"/>
                </a:buClr>
                <a:buSzPct val="120000"/>
                <a:buFontTx/>
                <a:buNone/>
                <a:tabLst/>
                <a:defRPr/>
              </a:pPr>
              <a:r>
                <a:rPr kumimoji="0" lang="en-US" sz="1100" b="0" i="0" u="none" strike="noStrike" kern="1200" cap="none" spc="0" normalizeH="0" baseline="0" noProof="0" dirty="0">
                  <a:ln>
                    <a:noFill/>
                  </a:ln>
                  <a:solidFill>
                    <a:srgbClr val="FFFFFF"/>
                  </a:solidFill>
                  <a:effectLst/>
                  <a:uLnTx/>
                  <a:uFillTx/>
                  <a:latin typeface="Segoe UI" charset="0"/>
                  <a:cs typeface="Segoe UI" charset="0"/>
                </a:rPr>
                <a:t>Chart Colors</a:t>
              </a:r>
            </a:p>
          </p:txBody>
        </p:sp>
        <p:grpSp>
          <p:nvGrpSpPr>
            <p:cNvPr id="53" name="Group 52">
              <a:extLst>
                <a:ext uri="{FF2B5EF4-FFF2-40B4-BE49-F238E27FC236}">
                  <a16:creationId xmlns:a16="http://schemas.microsoft.com/office/drawing/2014/main" id="{D4902173-19E2-464C-B05C-410E7D5F64DF}"/>
                </a:ext>
              </a:extLst>
            </p:cNvPr>
            <p:cNvGrpSpPr/>
            <p:nvPr userDrawn="1"/>
          </p:nvGrpSpPr>
          <p:grpSpPr>
            <a:xfrm>
              <a:off x="12481674" y="174765"/>
              <a:ext cx="899599" cy="830046"/>
              <a:chOff x="12481674" y="1038535"/>
              <a:chExt cx="899599" cy="830046"/>
            </a:xfrm>
          </p:grpSpPr>
          <p:sp>
            <p:nvSpPr>
              <p:cNvPr id="79" name="Rectangle 78">
                <a:extLst>
                  <a:ext uri="{FF2B5EF4-FFF2-40B4-BE49-F238E27FC236}">
                    <a16:creationId xmlns:a16="http://schemas.microsoft.com/office/drawing/2014/main" id="{3B8E3FD5-DC29-48C0-BEA7-402D76443F35}"/>
                  </a:ext>
                </a:extLst>
              </p:cNvPr>
              <p:cNvSpPr/>
              <p:nvPr/>
            </p:nvSpPr>
            <p:spPr>
              <a:xfrm>
                <a:off x="12481674" y="1038535"/>
                <a:ext cx="899599" cy="830046"/>
              </a:xfrm>
              <a:prstGeom prst="rect">
                <a:avLst/>
              </a:prstGeom>
              <a:solidFill>
                <a:srgbClr val="0078D7"/>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0" name="Content Placeholder 17">
                <a:extLst>
                  <a:ext uri="{FF2B5EF4-FFF2-40B4-BE49-F238E27FC236}">
                    <a16:creationId xmlns:a16="http://schemas.microsoft.com/office/drawing/2014/main" id="{71599654-C88B-4441-9227-C77423E1D6DF}"/>
                  </a:ext>
                </a:extLst>
              </p:cNvPr>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AZURE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G120 B215</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0078D7</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4" name="Group 53">
              <a:extLst>
                <a:ext uri="{FF2B5EF4-FFF2-40B4-BE49-F238E27FC236}">
                  <a16:creationId xmlns:a16="http://schemas.microsoft.com/office/drawing/2014/main" id="{54CB3425-6B65-46D5-AE60-E321E14B9EDB}"/>
                </a:ext>
              </a:extLst>
            </p:cNvPr>
            <p:cNvGrpSpPr/>
            <p:nvPr userDrawn="1"/>
          </p:nvGrpSpPr>
          <p:grpSpPr>
            <a:xfrm>
              <a:off x="12482262" y="5456419"/>
              <a:ext cx="896684" cy="324884"/>
              <a:chOff x="12442099" y="7665719"/>
              <a:chExt cx="896684" cy="324884"/>
            </a:xfrm>
          </p:grpSpPr>
          <p:sp>
            <p:nvSpPr>
              <p:cNvPr id="77" name="Rectangle 76">
                <a:extLst>
                  <a:ext uri="{FF2B5EF4-FFF2-40B4-BE49-F238E27FC236}">
                    <a16:creationId xmlns:a16="http://schemas.microsoft.com/office/drawing/2014/main" id="{FF007231-AE99-43A1-86F5-E030988DA65E}"/>
                  </a:ext>
                </a:extLst>
              </p:cNvPr>
              <p:cNvSpPr/>
              <p:nvPr/>
            </p:nvSpPr>
            <p:spPr>
              <a:xfrm>
                <a:off x="12442099" y="7665719"/>
                <a:ext cx="896684" cy="308780"/>
              </a:xfrm>
              <a:prstGeom prst="rect">
                <a:avLst/>
              </a:prstGeom>
              <a:solidFill>
                <a:srgbClr val="4DB0FF">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8" name="Content Placeholder 17">
                <a:extLst>
                  <a:ext uri="{FF2B5EF4-FFF2-40B4-BE49-F238E27FC236}">
                    <a16:creationId xmlns:a16="http://schemas.microsoft.com/office/drawing/2014/main" id="{AB071739-35EE-49C7-BDC8-73E92531BD9A}"/>
                  </a:ext>
                </a:extLst>
              </p:cNvPr>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G138 B249</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is-I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008AF9</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5" name="Group 54">
              <a:extLst>
                <a:ext uri="{FF2B5EF4-FFF2-40B4-BE49-F238E27FC236}">
                  <a16:creationId xmlns:a16="http://schemas.microsoft.com/office/drawing/2014/main" id="{81102652-07CA-44F9-B6DF-9D3AE7BD1357}"/>
                </a:ext>
              </a:extLst>
            </p:cNvPr>
            <p:cNvGrpSpPr/>
            <p:nvPr userDrawn="1"/>
          </p:nvGrpSpPr>
          <p:grpSpPr>
            <a:xfrm>
              <a:off x="12481674" y="1058688"/>
              <a:ext cx="896685" cy="830046"/>
              <a:chOff x="12481674" y="1905452"/>
              <a:chExt cx="896685" cy="830046"/>
            </a:xfrm>
          </p:grpSpPr>
          <p:sp>
            <p:nvSpPr>
              <p:cNvPr id="75" name="Rectangle 74">
                <a:extLst>
                  <a:ext uri="{FF2B5EF4-FFF2-40B4-BE49-F238E27FC236}">
                    <a16:creationId xmlns:a16="http://schemas.microsoft.com/office/drawing/2014/main" id="{80160BF6-2445-4454-B8B1-B7A96EF56D38}"/>
                  </a:ext>
                </a:extLst>
              </p:cNvPr>
              <p:cNvSpPr/>
              <p:nvPr/>
            </p:nvSpPr>
            <p:spPr>
              <a:xfrm>
                <a:off x="12481674" y="1905452"/>
                <a:ext cx="896685" cy="830046"/>
              </a:xfrm>
              <a:prstGeom prst="rect">
                <a:avLst/>
              </a:prstGeom>
              <a:solidFill>
                <a:srgbClr val="4DB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76" name="Content Placeholder 17">
                <a:extLst>
                  <a:ext uri="{FF2B5EF4-FFF2-40B4-BE49-F238E27FC236}">
                    <a16:creationId xmlns:a16="http://schemas.microsoft.com/office/drawing/2014/main" id="{0BD968A2-01F6-4429-BA18-BF083F4CEA63}"/>
                  </a:ext>
                </a:extLst>
              </p:cNvPr>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Medium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R77 G176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cs-CZ"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4DB0FF</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p:txBody>
          </p:sp>
        </p:grpSp>
        <p:grpSp>
          <p:nvGrpSpPr>
            <p:cNvPr id="56" name="Group 55">
              <a:extLst>
                <a:ext uri="{FF2B5EF4-FFF2-40B4-BE49-F238E27FC236}">
                  <a16:creationId xmlns:a16="http://schemas.microsoft.com/office/drawing/2014/main" id="{BB560ADF-4184-4B7F-89D2-CCB707719EB5}"/>
                </a:ext>
              </a:extLst>
            </p:cNvPr>
            <p:cNvGrpSpPr/>
            <p:nvPr userDrawn="1"/>
          </p:nvGrpSpPr>
          <p:grpSpPr>
            <a:xfrm rot="5400000">
              <a:off x="12753338" y="5555171"/>
              <a:ext cx="354532" cy="896684"/>
              <a:chOff x="12516568" y="4568745"/>
              <a:chExt cx="354532" cy="896684"/>
            </a:xfrm>
          </p:grpSpPr>
          <p:sp>
            <p:nvSpPr>
              <p:cNvPr id="73" name="Rectangle 72">
                <a:extLst>
                  <a:ext uri="{FF2B5EF4-FFF2-40B4-BE49-F238E27FC236}">
                    <a16:creationId xmlns:a16="http://schemas.microsoft.com/office/drawing/2014/main" id="{93C0ABFE-3D5B-4674-9D4B-A64A2ACDE0AF}"/>
                  </a:ext>
                </a:extLst>
              </p:cNvPr>
              <p:cNvSpPr/>
              <p:nvPr/>
            </p:nvSpPr>
            <p:spPr>
              <a:xfrm rot="16200000">
                <a:off x="12222616" y="4862697"/>
                <a:ext cx="896684" cy="308780"/>
              </a:xfrm>
              <a:prstGeom prst="rect">
                <a:avLst/>
              </a:prstGeom>
              <a:solidFill>
                <a:srgbClr val="94D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4" name="Content Placeholder 17">
                <a:extLst>
                  <a:ext uri="{FF2B5EF4-FFF2-40B4-BE49-F238E27FC236}">
                    <a16:creationId xmlns:a16="http://schemas.microsoft.com/office/drawing/2014/main" id="{A44F42D0-B322-4B8B-A865-0A71AE7C3F49}"/>
                  </a:ext>
                </a:extLst>
              </p:cNvPr>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R148 G208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94D0FF</a:t>
                </a:r>
              </a:p>
            </p:txBody>
          </p:sp>
        </p:grpSp>
        <p:sp>
          <p:nvSpPr>
            <p:cNvPr id="57" name="Rectangle 56">
              <a:extLst>
                <a:ext uri="{FF2B5EF4-FFF2-40B4-BE49-F238E27FC236}">
                  <a16:creationId xmlns:a16="http://schemas.microsoft.com/office/drawing/2014/main" id="{9AE3CF9A-F689-466D-AB83-CB157AE832C8}"/>
                </a:ext>
              </a:extLst>
            </p:cNvPr>
            <p:cNvSpPr/>
            <p:nvPr/>
          </p:nvSpPr>
          <p:spPr>
            <a:xfrm>
              <a:off x="12481674" y="1941403"/>
              <a:ext cx="890209" cy="830046"/>
            </a:xfrm>
            <a:prstGeom prst="rect">
              <a:avLst/>
            </a:prstGeom>
            <a:solidFill>
              <a:srgbClr val="B1D6F2"/>
            </a:solidFill>
            <a:ln w="635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58" name="Content Placeholder 17">
              <a:extLst>
                <a:ext uri="{FF2B5EF4-FFF2-40B4-BE49-F238E27FC236}">
                  <a16:creationId xmlns:a16="http://schemas.microsoft.com/office/drawing/2014/main" id="{E92FA7D0-4C4B-4297-960F-93530B99B9B6}"/>
                </a:ext>
              </a:extLst>
            </p:cNvPr>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Light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R177 G214 B242</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B1D6F2</a:t>
              </a:r>
            </a:p>
          </p:txBody>
        </p:sp>
        <p:sp>
          <p:nvSpPr>
            <p:cNvPr id="59" name="Content Placeholder 17">
              <a:extLst>
                <a:ext uri="{FF2B5EF4-FFF2-40B4-BE49-F238E27FC236}">
                  <a16:creationId xmlns:a16="http://schemas.microsoft.com/office/drawing/2014/main" id="{B40FF028-7047-4CC8-A5C7-6864CA3AE0D6}"/>
                </a:ext>
              </a:extLst>
            </p:cNvPr>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Secondary (Chart) Colors</a:t>
              </a:r>
            </a:p>
          </p:txBody>
        </p:sp>
        <p:grpSp>
          <p:nvGrpSpPr>
            <p:cNvPr id="60" name="Group 59">
              <a:extLst>
                <a:ext uri="{FF2B5EF4-FFF2-40B4-BE49-F238E27FC236}">
                  <a16:creationId xmlns:a16="http://schemas.microsoft.com/office/drawing/2014/main" id="{F0ECF5F6-D750-4636-AF9E-37332637EA75}"/>
                </a:ext>
              </a:extLst>
            </p:cNvPr>
            <p:cNvGrpSpPr/>
            <p:nvPr userDrawn="1"/>
          </p:nvGrpSpPr>
          <p:grpSpPr>
            <a:xfrm rot="5400000">
              <a:off x="12751547" y="6295566"/>
              <a:ext cx="354531" cy="887798"/>
              <a:chOff x="12516569" y="1875457"/>
              <a:chExt cx="354531" cy="911749"/>
            </a:xfrm>
          </p:grpSpPr>
          <p:sp>
            <p:nvSpPr>
              <p:cNvPr id="71" name="Rectangle 70">
                <a:extLst>
                  <a:ext uri="{FF2B5EF4-FFF2-40B4-BE49-F238E27FC236}">
                    <a16:creationId xmlns:a16="http://schemas.microsoft.com/office/drawing/2014/main" id="{4B4C16B3-9884-42FF-A4FF-541AC8856B22}"/>
                  </a:ext>
                </a:extLst>
              </p:cNvPr>
              <p:cNvSpPr/>
              <p:nvPr userDrawn="1"/>
            </p:nvSpPr>
            <p:spPr>
              <a:xfrm rot="16200000">
                <a:off x="12215084" y="2176942"/>
                <a:ext cx="911749" cy="308780"/>
              </a:xfrm>
              <a:prstGeom prst="rect">
                <a:avLst/>
              </a:prstGeom>
              <a:solidFill>
                <a:srgbClr val="414241">
                  <a:lumMod val="20000"/>
                  <a:lumOff val="8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2" name="Content Placeholder 17">
                <a:extLst>
                  <a:ext uri="{FF2B5EF4-FFF2-40B4-BE49-F238E27FC236}">
                    <a16:creationId xmlns:a16="http://schemas.microsoft.com/office/drawing/2014/main" id="{530FFF1C-3BC7-452D-AA46-711A60C679B0}"/>
                  </a:ext>
                </a:extLst>
              </p:cNvPr>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R217 G217 B217</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D9D9D9</a:t>
                </a:r>
              </a:p>
            </p:txBody>
          </p:sp>
        </p:grpSp>
        <p:grpSp>
          <p:nvGrpSpPr>
            <p:cNvPr id="61" name="Group 60">
              <a:extLst>
                <a:ext uri="{FF2B5EF4-FFF2-40B4-BE49-F238E27FC236}">
                  <a16:creationId xmlns:a16="http://schemas.microsoft.com/office/drawing/2014/main" id="{40AB2155-855C-4EF8-8CC8-518978FE7BCC}"/>
                </a:ext>
              </a:extLst>
            </p:cNvPr>
            <p:cNvGrpSpPr/>
            <p:nvPr userDrawn="1"/>
          </p:nvGrpSpPr>
          <p:grpSpPr>
            <a:xfrm rot="5400000">
              <a:off x="12749513" y="4819221"/>
              <a:ext cx="354532" cy="896684"/>
              <a:chOff x="12494037" y="985248"/>
              <a:chExt cx="354532" cy="896684"/>
            </a:xfrm>
          </p:grpSpPr>
          <p:sp>
            <p:nvSpPr>
              <p:cNvPr id="69" name="Rectangle 68">
                <a:extLst>
                  <a:ext uri="{FF2B5EF4-FFF2-40B4-BE49-F238E27FC236}">
                    <a16:creationId xmlns:a16="http://schemas.microsoft.com/office/drawing/2014/main" id="{B9FF4A7B-00EE-4260-93AC-D3FCEC76479E}"/>
                  </a:ext>
                </a:extLst>
              </p:cNvPr>
              <p:cNvSpPr/>
              <p:nvPr userDrawn="1"/>
            </p:nvSpPr>
            <p:spPr>
              <a:xfrm rot="16200000">
                <a:off x="12200085" y="1279200"/>
                <a:ext cx="896684" cy="308780"/>
              </a:xfrm>
              <a:prstGeom prst="rect">
                <a:avLst/>
              </a:prstGeom>
              <a:solidFill>
                <a:srgbClr val="0359A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0" name="Content Placeholder 17">
                <a:extLst>
                  <a:ext uri="{FF2B5EF4-FFF2-40B4-BE49-F238E27FC236}">
                    <a16:creationId xmlns:a16="http://schemas.microsoft.com/office/drawing/2014/main" id="{5450E1FA-C19E-4E3F-A1F5-95E7A0940A59}"/>
                  </a:ext>
                </a:extLst>
              </p:cNvPr>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R3 G90 B160</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0359A0</a:t>
                </a:r>
              </a:p>
            </p:txBody>
          </p:sp>
        </p:grpSp>
        <p:grpSp>
          <p:nvGrpSpPr>
            <p:cNvPr id="62" name="Group 61">
              <a:extLst>
                <a:ext uri="{FF2B5EF4-FFF2-40B4-BE49-F238E27FC236}">
                  <a16:creationId xmlns:a16="http://schemas.microsoft.com/office/drawing/2014/main" id="{68D60451-DA68-493D-B04C-435E05FAA231}"/>
                </a:ext>
              </a:extLst>
            </p:cNvPr>
            <p:cNvGrpSpPr/>
            <p:nvPr userDrawn="1"/>
          </p:nvGrpSpPr>
          <p:grpSpPr>
            <a:xfrm rot="5400000">
              <a:off x="12749513" y="5928237"/>
              <a:ext cx="354531" cy="890209"/>
              <a:chOff x="12516569" y="100392"/>
              <a:chExt cx="354531" cy="890209"/>
            </a:xfrm>
          </p:grpSpPr>
          <p:sp>
            <p:nvSpPr>
              <p:cNvPr id="67" name="Rectangle 66">
                <a:extLst>
                  <a:ext uri="{FF2B5EF4-FFF2-40B4-BE49-F238E27FC236}">
                    <a16:creationId xmlns:a16="http://schemas.microsoft.com/office/drawing/2014/main" id="{9CB88A69-3E6A-4A0E-A790-7AC0944C4F3A}"/>
                  </a:ext>
                </a:extLst>
              </p:cNvPr>
              <p:cNvSpPr/>
              <p:nvPr userDrawn="1"/>
            </p:nvSpPr>
            <p:spPr>
              <a:xfrm rot="16200000">
                <a:off x="12225854" y="391107"/>
                <a:ext cx="890209" cy="308780"/>
              </a:xfrm>
              <a:prstGeom prst="rect">
                <a:avLst/>
              </a:prstGeom>
              <a:solidFill>
                <a:srgbClr val="79797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8" name="Content Placeholder 17">
                <a:extLst>
                  <a:ext uri="{FF2B5EF4-FFF2-40B4-BE49-F238E27FC236}">
                    <a16:creationId xmlns:a16="http://schemas.microsoft.com/office/drawing/2014/main" id="{3F3EC8F6-538D-46EC-8E16-A534A19423F5}"/>
                  </a:ext>
                </a:extLst>
              </p:cNvPr>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R121 G121 B121</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fi-FI"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797979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63" name="Group 62">
              <a:extLst>
                <a:ext uri="{FF2B5EF4-FFF2-40B4-BE49-F238E27FC236}">
                  <a16:creationId xmlns:a16="http://schemas.microsoft.com/office/drawing/2014/main" id="{829FB88B-A4C9-473B-8347-68B488541EE7}"/>
                </a:ext>
              </a:extLst>
            </p:cNvPr>
            <p:cNvGrpSpPr/>
            <p:nvPr userDrawn="1"/>
          </p:nvGrpSpPr>
          <p:grpSpPr>
            <a:xfrm>
              <a:off x="12481674" y="3709179"/>
              <a:ext cx="890209" cy="830046"/>
              <a:chOff x="12481674" y="2772369"/>
              <a:chExt cx="890209" cy="830046"/>
            </a:xfrm>
          </p:grpSpPr>
          <p:sp>
            <p:nvSpPr>
              <p:cNvPr id="65" name="Rectangle 64">
                <a:extLst>
                  <a:ext uri="{FF2B5EF4-FFF2-40B4-BE49-F238E27FC236}">
                    <a16:creationId xmlns:a16="http://schemas.microsoft.com/office/drawing/2014/main" id="{AAF04ABC-7172-4E6F-A6E0-6A5E1FCFD0CA}"/>
                  </a:ext>
                </a:extLst>
              </p:cNvPr>
              <p:cNvSpPr/>
              <p:nvPr/>
            </p:nvSpPr>
            <p:spPr>
              <a:xfrm>
                <a:off x="12481674" y="2772369"/>
                <a:ext cx="890209" cy="830046"/>
              </a:xfrm>
              <a:prstGeom prst="rect">
                <a:avLst/>
              </a:prstGeom>
              <a:solidFill>
                <a:srgbClr val="E9E9E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66" name="Content Placeholder 17">
                <a:extLst>
                  <a:ext uri="{FF2B5EF4-FFF2-40B4-BE49-F238E27FC236}">
                    <a16:creationId xmlns:a16="http://schemas.microsoft.com/office/drawing/2014/main" id="{254292AD-90A4-40A8-9FE0-70969808479D}"/>
                  </a:ext>
                </a:extLst>
              </p:cNvPr>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BACKGROUND 2</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R233 G233 B233</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E9E9E9</a:t>
                </a:r>
              </a:p>
            </p:txBody>
          </p:sp>
        </p:grpSp>
        <p:sp>
          <p:nvSpPr>
            <p:cNvPr id="64" name="Content Placeholder 17">
              <a:extLst>
                <a:ext uri="{FF2B5EF4-FFF2-40B4-BE49-F238E27FC236}">
                  <a16:creationId xmlns:a16="http://schemas.microsoft.com/office/drawing/2014/main" id="{875F128C-44F3-4CA0-9FBA-CD9A6E80065A}"/>
                </a:ext>
              </a:extLst>
            </p:cNvPr>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Primary Colors</a:t>
              </a:r>
            </a:p>
          </p:txBody>
        </p:sp>
      </p:grpSp>
      <p:grpSp>
        <p:nvGrpSpPr>
          <p:cNvPr id="3" name="Group 2">
            <a:extLst>
              <a:ext uri="{FF2B5EF4-FFF2-40B4-BE49-F238E27FC236}">
                <a16:creationId xmlns:a16="http://schemas.microsoft.com/office/drawing/2014/main" id="{4CF3DD9B-745B-4ACB-BC00-63970F42C774}"/>
              </a:ext>
            </a:extLst>
          </p:cNvPr>
          <p:cNvGrpSpPr/>
          <p:nvPr/>
        </p:nvGrpSpPr>
        <p:grpSpPr>
          <a:xfrm>
            <a:off x="4088219" y="2679693"/>
            <a:ext cx="1799205" cy="1743579"/>
            <a:chOff x="4088219" y="2679693"/>
            <a:chExt cx="1799205" cy="1743579"/>
          </a:xfrm>
        </p:grpSpPr>
        <p:grpSp>
          <p:nvGrpSpPr>
            <p:cNvPr id="85" name="Group 84">
              <a:extLst>
                <a:ext uri="{FF2B5EF4-FFF2-40B4-BE49-F238E27FC236}">
                  <a16:creationId xmlns:a16="http://schemas.microsoft.com/office/drawing/2014/main" id="{E30F2841-B044-4353-8581-7547E70F3839}"/>
                </a:ext>
              </a:extLst>
            </p:cNvPr>
            <p:cNvGrpSpPr/>
            <p:nvPr/>
          </p:nvGrpSpPr>
          <p:grpSpPr>
            <a:xfrm>
              <a:off x="4297553" y="2679693"/>
              <a:ext cx="1589871" cy="1249048"/>
              <a:chOff x="1441408" y="1270869"/>
              <a:chExt cx="1589871" cy="1249048"/>
            </a:xfrm>
          </p:grpSpPr>
          <p:sp>
            <p:nvSpPr>
              <p:cNvPr id="90" name="Rectangle 89">
                <a:extLst>
                  <a:ext uri="{FF2B5EF4-FFF2-40B4-BE49-F238E27FC236}">
                    <a16:creationId xmlns:a16="http://schemas.microsoft.com/office/drawing/2014/main" id="{409AD365-51CF-45EE-A11F-68DB6FB35B42}"/>
                  </a:ext>
                </a:extLst>
              </p:cNvPr>
              <p:cNvSpPr/>
              <p:nvPr/>
            </p:nvSpPr>
            <p:spPr>
              <a:xfrm>
                <a:off x="1441408" y="1270869"/>
                <a:ext cx="1589871" cy="949964"/>
              </a:xfrm>
              <a:prstGeom prst="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DA57D889-1B0D-418F-B142-92D1A52B5C75}"/>
                  </a:ext>
                </a:extLst>
              </p:cNvPr>
              <p:cNvSpPr/>
              <p:nvPr/>
            </p:nvSpPr>
            <p:spPr>
              <a:xfrm>
                <a:off x="2060906" y="2232837"/>
                <a:ext cx="350874" cy="23391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DD6D52F6-87B4-4A93-BB4C-59B1F60E57CA}"/>
                  </a:ext>
                </a:extLst>
              </p:cNvPr>
              <p:cNvSpPr/>
              <p:nvPr/>
            </p:nvSpPr>
            <p:spPr>
              <a:xfrm>
                <a:off x="1768511" y="2387010"/>
                <a:ext cx="935665" cy="132907"/>
              </a:xfrm>
              <a:prstGeom prst="trapezoid">
                <a:avLst>
                  <a:gd name="adj" fmla="val 73001"/>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C24DA92C-EFC3-4765-89C1-8193EB38F1A7}"/>
                </a:ext>
              </a:extLst>
            </p:cNvPr>
            <p:cNvGrpSpPr/>
            <p:nvPr/>
          </p:nvGrpSpPr>
          <p:grpSpPr>
            <a:xfrm>
              <a:off x="4088219" y="2711332"/>
              <a:ext cx="1704438" cy="1711940"/>
              <a:chOff x="4088219" y="2711332"/>
              <a:chExt cx="1704438" cy="1711940"/>
            </a:xfrm>
          </p:grpSpPr>
          <p:sp>
            <p:nvSpPr>
              <p:cNvPr id="5" name="Rectangle 4">
                <a:extLst>
                  <a:ext uri="{FF2B5EF4-FFF2-40B4-BE49-F238E27FC236}">
                    <a16:creationId xmlns:a16="http://schemas.microsoft.com/office/drawing/2014/main" id="{B638B6E9-163B-41A7-8CF6-34965972CE12}"/>
                  </a:ext>
                </a:extLst>
              </p:cNvPr>
              <p:cNvSpPr/>
              <p:nvPr/>
            </p:nvSpPr>
            <p:spPr>
              <a:xfrm>
                <a:off x="4088219" y="2763182"/>
                <a:ext cx="409353" cy="7495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a:extLst>
                  <a:ext uri="{FF2B5EF4-FFF2-40B4-BE49-F238E27FC236}">
                    <a16:creationId xmlns:a16="http://schemas.microsoft.com/office/drawing/2014/main" id="{3DC112A2-6B05-477E-91DF-CC04A560332C}"/>
                  </a:ext>
                </a:extLst>
              </p:cNvPr>
              <p:cNvPicPr>
                <a:picLocks noChangeAspect="1"/>
              </p:cNvPicPr>
              <p:nvPr/>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135558" y="3132602"/>
                <a:ext cx="323728" cy="315616"/>
              </a:xfrm>
              <a:prstGeom prst="rect">
                <a:avLst/>
              </a:prstGeom>
            </p:spPr>
          </p:pic>
          <p:sp>
            <p:nvSpPr>
              <p:cNvPr id="6" name="TextBox 5">
                <a:extLst>
                  <a:ext uri="{FF2B5EF4-FFF2-40B4-BE49-F238E27FC236}">
                    <a16:creationId xmlns:a16="http://schemas.microsoft.com/office/drawing/2014/main" id="{6FCBF403-CC0F-4821-87EA-7B6D3937DA85}"/>
                  </a:ext>
                </a:extLst>
              </p:cNvPr>
              <p:cNvSpPr txBox="1"/>
              <p:nvPr/>
            </p:nvSpPr>
            <p:spPr>
              <a:xfrm>
                <a:off x="4499892" y="2821293"/>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&lt;</a:t>
                </a:r>
              </a:p>
            </p:txBody>
          </p:sp>
          <p:sp>
            <p:nvSpPr>
              <p:cNvPr id="94" name="TextBox 93">
                <a:extLst>
                  <a:ext uri="{FF2B5EF4-FFF2-40B4-BE49-F238E27FC236}">
                    <a16:creationId xmlns:a16="http://schemas.microsoft.com/office/drawing/2014/main" id="{41A0CAFC-8D3A-40E3-92EC-5A47FFE5F00F}"/>
                  </a:ext>
                </a:extLst>
              </p:cNvPr>
              <p:cNvSpPr txBox="1"/>
              <p:nvPr/>
            </p:nvSpPr>
            <p:spPr>
              <a:xfrm>
                <a:off x="5385938" y="2821293"/>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&gt;</a:t>
                </a:r>
              </a:p>
            </p:txBody>
          </p:sp>
          <p:cxnSp>
            <p:nvCxnSpPr>
              <p:cNvPr id="9" name="Straight Connector 8">
                <a:extLst>
                  <a:ext uri="{FF2B5EF4-FFF2-40B4-BE49-F238E27FC236}">
                    <a16:creationId xmlns:a16="http://schemas.microsoft.com/office/drawing/2014/main" id="{6D72B40D-9D37-4C3A-BC39-D0F175E09641}"/>
                  </a:ext>
                </a:extLst>
              </p:cNvPr>
              <p:cNvCxnSpPr>
                <a:cxnSpLocks/>
              </p:cNvCxnSpPr>
              <p:nvPr/>
            </p:nvCxnSpPr>
            <p:spPr>
              <a:xfrm>
                <a:off x="4760389" y="3005959"/>
                <a:ext cx="143539"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896A015-E0B9-4718-9D2A-6BCDB1022FAE}"/>
                  </a:ext>
                </a:extLst>
              </p:cNvPr>
              <p:cNvCxnSpPr>
                <a:cxnSpLocks/>
              </p:cNvCxnSpPr>
              <p:nvPr/>
            </p:nvCxnSpPr>
            <p:spPr>
              <a:xfrm>
                <a:off x="4962407" y="3005959"/>
                <a:ext cx="467833"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581AC29-203A-4057-B751-5DF2E85F5D44}"/>
                  </a:ext>
                </a:extLst>
              </p:cNvPr>
              <p:cNvSpPr txBox="1"/>
              <p:nvPr/>
            </p:nvSpPr>
            <p:spPr>
              <a:xfrm>
                <a:off x="5395685" y="3085335"/>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&gt;</a:t>
                </a:r>
              </a:p>
            </p:txBody>
          </p:sp>
          <p:sp>
            <p:nvSpPr>
              <p:cNvPr id="96" name="TextBox 95">
                <a:extLst>
                  <a:ext uri="{FF2B5EF4-FFF2-40B4-BE49-F238E27FC236}">
                    <a16:creationId xmlns:a16="http://schemas.microsoft.com/office/drawing/2014/main" id="{015DF86F-9993-41F8-876B-C90BFC17E9B9}"/>
                  </a:ext>
                </a:extLst>
              </p:cNvPr>
              <p:cNvSpPr txBox="1"/>
              <p:nvPr/>
            </p:nvSpPr>
            <p:spPr>
              <a:xfrm>
                <a:off x="4490146" y="3085335"/>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&lt;</a:t>
                </a:r>
              </a:p>
            </p:txBody>
          </p:sp>
          <p:cxnSp>
            <p:nvCxnSpPr>
              <p:cNvPr id="99" name="Straight Connector 98">
                <a:extLst>
                  <a:ext uri="{FF2B5EF4-FFF2-40B4-BE49-F238E27FC236}">
                    <a16:creationId xmlns:a16="http://schemas.microsoft.com/office/drawing/2014/main" id="{0285528A-116A-4779-9301-96F1FB3F8208}"/>
                  </a:ext>
                </a:extLst>
              </p:cNvPr>
              <p:cNvCxnSpPr>
                <a:cxnSpLocks/>
              </p:cNvCxnSpPr>
              <p:nvPr/>
            </p:nvCxnSpPr>
            <p:spPr>
              <a:xfrm>
                <a:off x="4760389" y="3270001"/>
                <a:ext cx="219740"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1D8151E-0D92-4BD6-8C76-C7A741382376}"/>
                  </a:ext>
                </a:extLst>
              </p:cNvPr>
              <p:cNvSpPr/>
              <p:nvPr/>
            </p:nvSpPr>
            <p:spPr>
              <a:xfrm>
                <a:off x="4393256" y="3998540"/>
                <a:ext cx="1399401" cy="424732"/>
              </a:xfrm>
              <a:prstGeom prst="rect">
                <a:avLst/>
              </a:prstGeom>
            </p:spPr>
            <p:txBody>
              <a:bodyPr wrap="square" lIns="91440">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Tight Git integration</a:t>
                </a:r>
              </a:p>
            </p:txBody>
          </p:sp>
          <p:pic>
            <p:nvPicPr>
              <p:cNvPr id="281" name="Graphic 280">
                <a:extLst>
                  <a:ext uri="{FF2B5EF4-FFF2-40B4-BE49-F238E27FC236}">
                    <a16:creationId xmlns:a16="http://schemas.microsoft.com/office/drawing/2014/main" id="{231CB72A-1CB0-49C5-A044-09025B8FEF74}"/>
                  </a:ext>
                </a:extLst>
              </p:cNvPr>
              <p:cNvPicPr>
                <a:picLocks noChangeAspect="1"/>
              </p:cNvPicPr>
              <p:nvPr/>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l="38318" t="29400" r="37043" b="29923"/>
              <a:stretch/>
            </p:blipFill>
            <p:spPr>
              <a:xfrm>
                <a:off x="4143132" y="2711332"/>
                <a:ext cx="301837" cy="386862"/>
              </a:xfrm>
              <a:custGeom>
                <a:avLst/>
                <a:gdLst>
                  <a:gd name="connsiteX0" fmla="*/ 221064 w 356717"/>
                  <a:gd name="connsiteY0" fmla="*/ 134643 h 457201"/>
                  <a:gd name="connsiteX1" fmla="*/ 356717 w 356717"/>
                  <a:gd name="connsiteY1" fmla="*/ 174665 h 457201"/>
                  <a:gd name="connsiteX2" fmla="*/ 356717 w 356717"/>
                  <a:gd name="connsiteY2" fmla="*/ 457201 h 457201"/>
                  <a:gd name="connsiteX3" fmla="*/ 0 w 356717"/>
                  <a:gd name="connsiteY3" fmla="*/ 457201 h 457201"/>
                  <a:gd name="connsiteX4" fmla="*/ 0 w 356717"/>
                  <a:gd name="connsiteY4" fmla="*/ 356718 h 457201"/>
                  <a:gd name="connsiteX5" fmla="*/ 221064 w 356717"/>
                  <a:gd name="connsiteY5" fmla="*/ 356718 h 457201"/>
                  <a:gd name="connsiteX6" fmla="*/ 0 w 356717"/>
                  <a:gd name="connsiteY6" fmla="*/ 0 h 457201"/>
                  <a:gd name="connsiteX7" fmla="*/ 170877 w 356717"/>
                  <a:gd name="connsiteY7" fmla="*/ 0 h 457201"/>
                  <a:gd name="connsiteX8" fmla="*/ 167912 w 356717"/>
                  <a:gd name="connsiteY8" fmla="*/ 10050 h 457201"/>
                  <a:gd name="connsiteX9" fmla="*/ 0 w 356717"/>
                  <a:gd name="connsiteY9" fmla="*/ 1005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717" h="457201">
                    <a:moveTo>
                      <a:pt x="221064" y="134643"/>
                    </a:moveTo>
                    <a:lnTo>
                      <a:pt x="356717" y="174665"/>
                    </a:lnTo>
                    <a:lnTo>
                      <a:pt x="356717" y="457201"/>
                    </a:lnTo>
                    <a:lnTo>
                      <a:pt x="0" y="457201"/>
                    </a:lnTo>
                    <a:lnTo>
                      <a:pt x="0" y="356718"/>
                    </a:lnTo>
                    <a:lnTo>
                      <a:pt x="221064" y="356718"/>
                    </a:lnTo>
                    <a:close/>
                    <a:moveTo>
                      <a:pt x="0" y="0"/>
                    </a:moveTo>
                    <a:lnTo>
                      <a:pt x="170877" y="0"/>
                    </a:lnTo>
                    <a:lnTo>
                      <a:pt x="167912" y="10050"/>
                    </a:lnTo>
                    <a:lnTo>
                      <a:pt x="0" y="10050"/>
                    </a:lnTo>
                    <a:close/>
                  </a:path>
                </a:pathLst>
              </a:custGeom>
            </p:spPr>
          </p:pic>
          <p:pic>
            <p:nvPicPr>
              <p:cNvPr id="282" name="Graphic 281">
                <a:extLst>
                  <a:ext uri="{FF2B5EF4-FFF2-40B4-BE49-F238E27FC236}">
                    <a16:creationId xmlns:a16="http://schemas.microsoft.com/office/drawing/2014/main" id="{32293E26-15C2-43C1-BC47-49817A6530F2}"/>
                  </a:ext>
                </a:extLst>
              </p:cNvPr>
              <p:cNvPicPr>
                <a:picLocks noChangeAspect="1"/>
              </p:cNvPicPr>
              <p:nvPr/>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l="10555"/>
              <a:stretch/>
            </p:blipFill>
            <p:spPr>
              <a:xfrm>
                <a:off x="4150169" y="2830365"/>
                <a:ext cx="158067" cy="176720"/>
              </a:xfrm>
              <a:prstGeom prst="rect">
                <a:avLst/>
              </a:prstGeom>
            </p:spPr>
          </p:pic>
          <p:cxnSp>
            <p:nvCxnSpPr>
              <p:cNvPr id="88" name="Straight Connector 87">
                <a:extLst>
                  <a:ext uri="{FF2B5EF4-FFF2-40B4-BE49-F238E27FC236}">
                    <a16:creationId xmlns:a16="http://schemas.microsoft.com/office/drawing/2014/main" id="{2880C918-4238-44D3-A5DE-2FEFF09F3968}"/>
                  </a:ext>
                </a:extLst>
              </p:cNvPr>
              <p:cNvCxnSpPr>
                <a:cxnSpLocks/>
              </p:cNvCxnSpPr>
              <p:nvPr/>
            </p:nvCxnSpPr>
            <p:spPr>
              <a:xfrm>
                <a:off x="5023989" y="3270001"/>
                <a:ext cx="132906"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4A701DC-A279-4A2B-8B86-DAA42D59A2E7}"/>
                  </a:ext>
                </a:extLst>
              </p:cNvPr>
              <p:cNvCxnSpPr>
                <a:cxnSpLocks/>
              </p:cNvCxnSpPr>
              <p:nvPr/>
            </p:nvCxnSpPr>
            <p:spPr>
              <a:xfrm>
                <a:off x="5200754" y="3270001"/>
                <a:ext cx="219740"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20676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 name="Straight Arrow Connector 275">
            <a:extLst>
              <a:ext uri="{FF2B5EF4-FFF2-40B4-BE49-F238E27FC236}">
                <a16:creationId xmlns:a16="http://schemas.microsoft.com/office/drawing/2014/main" id="{06F42224-92DD-4271-BDD8-16DCBFDCFBC8}"/>
              </a:ext>
            </a:extLst>
          </p:cNvPr>
          <p:cNvCxnSpPr>
            <a:cxnSpLocks/>
          </p:cNvCxnSpPr>
          <p:nvPr/>
        </p:nvCxnSpPr>
        <p:spPr>
          <a:xfrm>
            <a:off x="9260377" y="3134872"/>
            <a:ext cx="2062047" cy="0"/>
          </a:xfrm>
          <a:prstGeom prst="straightConnector1">
            <a:avLst/>
          </a:prstGeom>
          <a:ln w="12700">
            <a:solidFill>
              <a:srgbClr val="0078D7"/>
            </a:solidFill>
            <a:tailEnd type="non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CC77AC7-C69F-4061-B1D4-AA4F98C97DF2}"/>
              </a:ext>
            </a:extLst>
          </p:cNvPr>
          <p:cNvGrpSpPr/>
          <p:nvPr/>
        </p:nvGrpSpPr>
        <p:grpSpPr>
          <a:xfrm>
            <a:off x="7835900" y="2445181"/>
            <a:ext cx="1388880" cy="1671811"/>
            <a:chOff x="7835900" y="2445181"/>
            <a:chExt cx="1388880" cy="1671811"/>
          </a:xfrm>
        </p:grpSpPr>
        <p:sp>
          <p:nvSpPr>
            <p:cNvPr id="40" name="Rectangle: Rounded Corners 39">
              <a:extLst>
                <a:ext uri="{FF2B5EF4-FFF2-40B4-BE49-F238E27FC236}">
                  <a16:creationId xmlns:a16="http://schemas.microsoft.com/office/drawing/2014/main" id="{B08C93A5-AB3E-4E68-A4A6-B11F05FD3875}"/>
                </a:ext>
              </a:extLst>
            </p:cNvPr>
            <p:cNvSpPr/>
            <p:nvPr/>
          </p:nvSpPr>
          <p:spPr>
            <a:xfrm>
              <a:off x="8064705" y="2666701"/>
              <a:ext cx="944381" cy="944381"/>
            </a:xfrm>
            <a:prstGeom prst="round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FC27462-C27D-4B3A-BF7B-BFC948E0554D}"/>
                </a:ext>
              </a:extLst>
            </p:cNvPr>
            <p:cNvGrpSpPr/>
            <p:nvPr/>
          </p:nvGrpSpPr>
          <p:grpSpPr>
            <a:xfrm>
              <a:off x="7835900" y="2445181"/>
              <a:ext cx="444500" cy="444500"/>
              <a:chOff x="7842250" y="825500"/>
              <a:chExt cx="444500" cy="444500"/>
            </a:xfrm>
          </p:grpSpPr>
          <p:sp>
            <p:nvSpPr>
              <p:cNvPr id="43" name="Rectangle 42">
                <a:extLst>
                  <a:ext uri="{FF2B5EF4-FFF2-40B4-BE49-F238E27FC236}">
                    <a16:creationId xmlns:a16="http://schemas.microsoft.com/office/drawing/2014/main" id="{727949B5-0A0E-43F6-B1A9-022123D67AF2}"/>
                  </a:ext>
                </a:extLst>
              </p:cNvPr>
              <p:cNvSpPr/>
              <p:nvPr/>
            </p:nvSpPr>
            <p:spPr>
              <a:xfrm>
                <a:off x="7842250" y="825500"/>
                <a:ext cx="444500" cy="444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a:extLst>
                  <a:ext uri="{FF2B5EF4-FFF2-40B4-BE49-F238E27FC236}">
                    <a16:creationId xmlns:a16="http://schemas.microsoft.com/office/drawing/2014/main" id="{EB1C6927-D519-4B31-93B4-4D69D988C4A4}"/>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871385" y="854635"/>
                <a:ext cx="386230" cy="386230"/>
              </a:xfrm>
              <a:prstGeom prst="rect">
                <a:avLst/>
              </a:prstGeom>
            </p:spPr>
          </p:pic>
        </p:grpSp>
        <p:sp>
          <p:nvSpPr>
            <p:cNvPr id="137" name="Rectangle 136">
              <a:extLst>
                <a:ext uri="{FF2B5EF4-FFF2-40B4-BE49-F238E27FC236}">
                  <a16:creationId xmlns:a16="http://schemas.microsoft.com/office/drawing/2014/main" id="{AB6DB93F-E355-48C9-91F0-24AA15EFEE48}"/>
                </a:ext>
              </a:extLst>
            </p:cNvPr>
            <p:cNvSpPr/>
            <p:nvPr/>
          </p:nvSpPr>
          <p:spPr>
            <a:xfrm>
              <a:off x="7848157" y="3692260"/>
              <a:ext cx="1376623" cy="424732"/>
            </a:xfrm>
            <a:prstGeom prst="rect">
              <a:avLst/>
            </a:prstGeom>
          </p:spPr>
          <p:txBody>
            <a:bodyPr wrap="square" lIns="91440">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Secure image management</a:t>
              </a:r>
            </a:p>
          </p:txBody>
        </p:sp>
        <p:grpSp>
          <p:nvGrpSpPr>
            <p:cNvPr id="2" name="Group 1">
              <a:extLst>
                <a:ext uri="{FF2B5EF4-FFF2-40B4-BE49-F238E27FC236}">
                  <a16:creationId xmlns:a16="http://schemas.microsoft.com/office/drawing/2014/main" id="{4F4D8BE5-5B13-40F7-901B-F2E5C8DF54EA}"/>
                </a:ext>
              </a:extLst>
            </p:cNvPr>
            <p:cNvGrpSpPr>
              <a:grpSpLocks noChangeAspect="1"/>
            </p:cNvGrpSpPr>
            <p:nvPr/>
          </p:nvGrpSpPr>
          <p:grpSpPr>
            <a:xfrm>
              <a:off x="8317776" y="2855427"/>
              <a:ext cx="438239" cy="566928"/>
              <a:chOff x="8007358" y="4954864"/>
              <a:chExt cx="1006013" cy="1301428"/>
            </a:xfrm>
          </p:grpSpPr>
          <p:sp>
            <p:nvSpPr>
              <p:cNvPr id="100" name="Freeform 5">
                <a:extLst>
                  <a:ext uri="{FF2B5EF4-FFF2-40B4-BE49-F238E27FC236}">
                    <a16:creationId xmlns:a16="http://schemas.microsoft.com/office/drawing/2014/main" id="{C6225065-A584-4C51-BB3B-48611363778C}"/>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0" name="Graphic 7">
                <a:extLst>
                  <a:ext uri="{FF2B5EF4-FFF2-40B4-BE49-F238E27FC236}">
                    <a16:creationId xmlns:a16="http://schemas.microsoft.com/office/drawing/2014/main" id="{B1E2C5E8-57CB-41A1-9309-8FFA31078034}"/>
                  </a:ext>
                </a:extLst>
              </p:cNvPr>
              <p:cNvGrpSpPr/>
              <p:nvPr/>
            </p:nvGrpSpPr>
            <p:grpSpPr>
              <a:xfrm>
                <a:off x="8241963" y="5395233"/>
                <a:ext cx="536803" cy="536803"/>
                <a:chOff x="5936568" y="5450793"/>
                <a:chExt cx="536803" cy="536803"/>
              </a:xfrm>
            </p:grpSpPr>
            <p:sp>
              <p:nvSpPr>
                <p:cNvPr id="11" name="Freeform: Shape 10">
                  <a:extLst>
                    <a:ext uri="{FF2B5EF4-FFF2-40B4-BE49-F238E27FC236}">
                      <a16:creationId xmlns:a16="http://schemas.microsoft.com/office/drawing/2014/main" id="{11053FE0-BC18-4DB0-9A1B-C2DE3A9AD54A}"/>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79B4F4D-3FA9-41B1-BF83-BD2611CB7D5F}"/>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cxnSp>
        <p:nvCxnSpPr>
          <p:cNvPr id="293" name="Straight Arrow Connector 292">
            <a:extLst>
              <a:ext uri="{FF2B5EF4-FFF2-40B4-BE49-F238E27FC236}">
                <a16:creationId xmlns:a16="http://schemas.microsoft.com/office/drawing/2014/main" id="{933FE633-B094-4951-9033-0A774D1FF78F}"/>
              </a:ext>
            </a:extLst>
          </p:cNvPr>
          <p:cNvCxnSpPr>
            <a:cxnSpLocks/>
          </p:cNvCxnSpPr>
          <p:nvPr/>
        </p:nvCxnSpPr>
        <p:spPr>
          <a:xfrm>
            <a:off x="11360035" y="3163964"/>
            <a:ext cx="0" cy="3830561"/>
          </a:xfrm>
          <a:prstGeom prst="straightConnector1">
            <a:avLst/>
          </a:prstGeom>
          <a:ln w="12700">
            <a:solidFill>
              <a:srgbClr val="0078D7"/>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A87E04-F257-4344-BE88-A4FE71A09DFD}"/>
              </a:ext>
            </a:extLst>
          </p:cNvPr>
          <p:cNvCxnSpPr>
            <a:cxnSpLocks/>
          </p:cNvCxnSpPr>
          <p:nvPr/>
        </p:nvCxnSpPr>
        <p:spPr>
          <a:xfrm>
            <a:off x="6115987" y="3131397"/>
            <a:ext cx="1738859"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C49BF979-EB1B-4C60-8119-A59450E9AC8F}"/>
              </a:ext>
            </a:extLst>
          </p:cNvPr>
          <p:cNvGrpSpPr/>
          <p:nvPr/>
        </p:nvGrpSpPr>
        <p:grpSpPr>
          <a:xfrm>
            <a:off x="12532225" y="16476"/>
            <a:ext cx="1054899" cy="6900254"/>
            <a:chOff x="12478437" y="16476"/>
            <a:chExt cx="1054899" cy="6900254"/>
          </a:xfrm>
        </p:grpSpPr>
        <p:grpSp>
          <p:nvGrpSpPr>
            <p:cNvPr id="51" name="Group 50">
              <a:extLst>
                <a:ext uri="{FF2B5EF4-FFF2-40B4-BE49-F238E27FC236}">
                  <a16:creationId xmlns:a16="http://schemas.microsoft.com/office/drawing/2014/main" id="{59B384B3-5EB3-4002-B756-B6E6B0FF2167}"/>
                </a:ext>
              </a:extLst>
            </p:cNvPr>
            <p:cNvGrpSpPr/>
            <p:nvPr userDrawn="1"/>
          </p:nvGrpSpPr>
          <p:grpSpPr>
            <a:xfrm>
              <a:off x="12481674" y="2825291"/>
              <a:ext cx="899599" cy="830046"/>
              <a:chOff x="12481674" y="567"/>
              <a:chExt cx="899599" cy="830046"/>
            </a:xfrm>
          </p:grpSpPr>
          <p:sp>
            <p:nvSpPr>
              <p:cNvPr id="81" name="Rectangle 80">
                <a:extLst>
                  <a:ext uri="{FF2B5EF4-FFF2-40B4-BE49-F238E27FC236}">
                    <a16:creationId xmlns:a16="http://schemas.microsoft.com/office/drawing/2014/main" id="{7761DD90-0DB6-4D7A-BB26-96AC8C126511}"/>
                  </a:ext>
                </a:extLst>
              </p:cNvPr>
              <p:cNvSpPr/>
              <p:nvPr userDrawn="1"/>
            </p:nvSpPr>
            <p:spPr>
              <a:xfrm>
                <a:off x="12481674" y="567"/>
                <a:ext cx="899599" cy="830046"/>
              </a:xfrm>
              <a:prstGeom prst="rect">
                <a:avLst/>
              </a:prstGeom>
              <a:solidFill>
                <a:srgbClr val="42424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2" name="Content Placeholder 17">
                <a:extLst>
                  <a:ext uri="{FF2B5EF4-FFF2-40B4-BE49-F238E27FC236}">
                    <a16:creationId xmlns:a16="http://schemas.microsoft.com/office/drawing/2014/main" id="{ACB59E25-98C3-4AFF-89A2-24E648183B08}"/>
                  </a:ext>
                </a:extLst>
              </p:cNvPr>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FFFFFF"/>
                    </a:solidFill>
                    <a:effectLst/>
                    <a:uLnTx/>
                    <a:uFillTx/>
                    <a:latin typeface="Segoe UI Semibold" charset="0"/>
                    <a:ea typeface="Segoe UI Semibold" charset="0"/>
                    <a:cs typeface="Segoe UI Semibold" charset="0"/>
                  </a:rPr>
                  <a:t>BACKGROUND 1</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R66 G66 B66</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424242</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sp>
          <p:nvSpPr>
            <p:cNvPr id="52" name="Text Placeholder 16">
              <a:extLst>
                <a:ext uri="{FF2B5EF4-FFF2-40B4-BE49-F238E27FC236}">
                  <a16:creationId xmlns:a16="http://schemas.microsoft.com/office/drawing/2014/main" id="{AB41D154-0318-43FC-A397-B596C7696CFA}"/>
                </a:ext>
              </a:extLst>
            </p:cNvPr>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600"/>
                </a:spcBef>
                <a:spcAft>
                  <a:spcPts val="600"/>
                </a:spcAft>
                <a:buClr>
                  <a:srgbClr val="414241"/>
                </a:buClr>
                <a:buSzPct val="120000"/>
                <a:buFontTx/>
                <a:buNone/>
                <a:tabLst/>
                <a:defRPr/>
              </a:pPr>
              <a:r>
                <a:rPr kumimoji="0" lang="en-US" sz="1100" b="0" i="0" u="none" strike="noStrike" kern="1200" cap="none" spc="0" normalizeH="0" baseline="0" noProof="0" dirty="0">
                  <a:ln>
                    <a:noFill/>
                  </a:ln>
                  <a:solidFill>
                    <a:srgbClr val="FFFFFF"/>
                  </a:solidFill>
                  <a:effectLst/>
                  <a:uLnTx/>
                  <a:uFillTx/>
                  <a:latin typeface="Segoe UI" charset="0"/>
                  <a:cs typeface="Segoe UI" charset="0"/>
                </a:rPr>
                <a:t>Chart Colors</a:t>
              </a:r>
            </a:p>
          </p:txBody>
        </p:sp>
        <p:grpSp>
          <p:nvGrpSpPr>
            <p:cNvPr id="53" name="Group 52">
              <a:extLst>
                <a:ext uri="{FF2B5EF4-FFF2-40B4-BE49-F238E27FC236}">
                  <a16:creationId xmlns:a16="http://schemas.microsoft.com/office/drawing/2014/main" id="{D4902173-19E2-464C-B05C-410E7D5F64DF}"/>
                </a:ext>
              </a:extLst>
            </p:cNvPr>
            <p:cNvGrpSpPr/>
            <p:nvPr userDrawn="1"/>
          </p:nvGrpSpPr>
          <p:grpSpPr>
            <a:xfrm>
              <a:off x="12481674" y="174765"/>
              <a:ext cx="899599" cy="830046"/>
              <a:chOff x="12481674" y="1038535"/>
              <a:chExt cx="899599" cy="830046"/>
            </a:xfrm>
          </p:grpSpPr>
          <p:sp>
            <p:nvSpPr>
              <p:cNvPr id="79" name="Rectangle 78">
                <a:extLst>
                  <a:ext uri="{FF2B5EF4-FFF2-40B4-BE49-F238E27FC236}">
                    <a16:creationId xmlns:a16="http://schemas.microsoft.com/office/drawing/2014/main" id="{3B8E3FD5-DC29-48C0-BEA7-402D76443F35}"/>
                  </a:ext>
                </a:extLst>
              </p:cNvPr>
              <p:cNvSpPr/>
              <p:nvPr/>
            </p:nvSpPr>
            <p:spPr>
              <a:xfrm>
                <a:off x="12481674" y="1038535"/>
                <a:ext cx="899599" cy="830046"/>
              </a:xfrm>
              <a:prstGeom prst="rect">
                <a:avLst/>
              </a:prstGeom>
              <a:solidFill>
                <a:srgbClr val="0078D7"/>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0" name="Content Placeholder 17">
                <a:extLst>
                  <a:ext uri="{FF2B5EF4-FFF2-40B4-BE49-F238E27FC236}">
                    <a16:creationId xmlns:a16="http://schemas.microsoft.com/office/drawing/2014/main" id="{71599654-C88B-4441-9227-C77423E1D6DF}"/>
                  </a:ext>
                </a:extLst>
              </p:cNvPr>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AZURE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G120 B215</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0078D7</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4" name="Group 53">
              <a:extLst>
                <a:ext uri="{FF2B5EF4-FFF2-40B4-BE49-F238E27FC236}">
                  <a16:creationId xmlns:a16="http://schemas.microsoft.com/office/drawing/2014/main" id="{54CB3425-6B65-46D5-AE60-E321E14B9EDB}"/>
                </a:ext>
              </a:extLst>
            </p:cNvPr>
            <p:cNvGrpSpPr/>
            <p:nvPr userDrawn="1"/>
          </p:nvGrpSpPr>
          <p:grpSpPr>
            <a:xfrm>
              <a:off x="12482262" y="5456419"/>
              <a:ext cx="896684" cy="324884"/>
              <a:chOff x="12442099" y="7665719"/>
              <a:chExt cx="896684" cy="324884"/>
            </a:xfrm>
          </p:grpSpPr>
          <p:sp>
            <p:nvSpPr>
              <p:cNvPr id="77" name="Rectangle 76">
                <a:extLst>
                  <a:ext uri="{FF2B5EF4-FFF2-40B4-BE49-F238E27FC236}">
                    <a16:creationId xmlns:a16="http://schemas.microsoft.com/office/drawing/2014/main" id="{FF007231-AE99-43A1-86F5-E030988DA65E}"/>
                  </a:ext>
                </a:extLst>
              </p:cNvPr>
              <p:cNvSpPr/>
              <p:nvPr/>
            </p:nvSpPr>
            <p:spPr>
              <a:xfrm>
                <a:off x="12442099" y="7665719"/>
                <a:ext cx="896684" cy="308780"/>
              </a:xfrm>
              <a:prstGeom prst="rect">
                <a:avLst/>
              </a:prstGeom>
              <a:solidFill>
                <a:srgbClr val="4DB0FF">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8" name="Content Placeholder 17">
                <a:extLst>
                  <a:ext uri="{FF2B5EF4-FFF2-40B4-BE49-F238E27FC236}">
                    <a16:creationId xmlns:a16="http://schemas.microsoft.com/office/drawing/2014/main" id="{AB071739-35EE-49C7-BDC8-73E92531BD9A}"/>
                  </a:ext>
                </a:extLst>
              </p:cNvPr>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G138 B249</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is-I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008AF9</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5" name="Group 54">
              <a:extLst>
                <a:ext uri="{FF2B5EF4-FFF2-40B4-BE49-F238E27FC236}">
                  <a16:creationId xmlns:a16="http://schemas.microsoft.com/office/drawing/2014/main" id="{81102652-07CA-44F9-B6DF-9D3AE7BD1357}"/>
                </a:ext>
              </a:extLst>
            </p:cNvPr>
            <p:cNvGrpSpPr/>
            <p:nvPr userDrawn="1"/>
          </p:nvGrpSpPr>
          <p:grpSpPr>
            <a:xfrm>
              <a:off x="12481674" y="1058688"/>
              <a:ext cx="896685" cy="830046"/>
              <a:chOff x="12481674" y="1905452"/>
              <a:chExt cx="896685" cy="830046"/>
            </a:xfrm>
          </p:grpSpPr>
          <p:sp>
            <p:nvSpPr>
              <p:cNvPr id="75" name="Rectangle 74">
                <a:extLst>
                  <a:ext uri="{FF2B5EF4-FFF2-40B4-BE49-F238E27FC236}">
                    <a16:creationId xmlns:a16="http://schemas.microsoft.com/office/drawing/2014/main" id="{80160BF6-2445-4454-B8B1-B7A96EF56D38}"/>
                  </a:ext>
                </a:extLst>
              </p:cNvPr>
              <p:cNvSpPr/>
              <p:nvPr/>
            </p:nvSpPr>
            <p:spPr>
              <a:xfrm>
                <a:off x="12481674" y="1905452"/>
                <a:ext cx="896685" cy="830046"/>
              </a:xfrm>
              <a:prstGeom prst="rect">
                <a:avLst/>
              </a:prstGeom>
              <a:solidFill>
                <a:srgbClr val="4DB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76" name="Content Placeholder 17">
                <a:extLst>
                  <a:ext uri="{FF2B5EF4-FFF2-40B4-BE49-F238E27FC236}">
                    <a16:creationId xmlns:a16="http://schemas.microsoft.com/office/drawing/2014/main" id="{0BD968A2-01F6-4429-BA18-BF083F4CEA63}"/>
                  </a:ext>
                </a:extLst>
              </p:cNvPr>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Medium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R77 G176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cs-CZ"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4DB0FF</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p:txBody>
          </p:sp>
        </p:grpSp>
        <p:grpSp>
          <p:nvGrpSpPr>
            <p:cNvPr id="56" name="Group 55">
              <a:extLst>
                <a:ext uri="{FF2B5EF4-FFF2-40B4-BE49-F238E27FC236}">
                  <a16:creationId xmlns:a16="http://schemas.microsoft.com/office/drawing/2014/main" id="{BB560ADF-4184-4B7F-89D2-CCB707719EB5}"/>
                </a:ext>
              </a:extLst>
            </p:cNvPr>
            <p:cNvGrpSpPr/>
            <p:nvPr userDrawn="1"/>
          </p:nvGrpSpPr>
          <p:grpSpPr>
            <a:xfrm rot="5400000">
              <a:off x="12753338" y="5555171"/>
              <a:ext cx="354532" cy="896684"/>
              <a:chOff x="12516568" y="4568745"/>
              <a:chExt cx="354532" cy="896684"/>
            </a:xfrm>
          </p:grpSpPr>
          <p:sp>
            <p:nvSpPr>
              <p:cNvPr id="73" name="Rectangle 72">
                <a:extLst>
                  <a:ext uri="{FF2B5EF4-FFF2-40B4-BE49-F238E27FC236}">
                    <a16:creationId xmlns:a16="http://schemas.microsoft.com/office/drawing/2014/main" id="{93C0ABFE-3D5B-4674-9D4B-A64A2ACDE0AF}"/>
                  </a:ext>
                </a:extLst>
              </p:cNvPr>
              <p:cNvSpPr/>
              <p:nvPr/>
            </p:nvSpPr>
            <p:spPr>
              <a:xfrm rot="16200000">
                <a:off x="12222616" y="4862697"/>
                <a:ext cx="896684" cy="308780"/>
              </a:xfrm>
              <a:prstGeom prst="rect">
                <a:avLst/>
              </a:prstGeom>
              <a:solidFill>
                <a:srgbClr val="94D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4" name="Content Placeholder 17">
                <a:extLst>
                  <a:ext uri="{FF2B5EF4-FFF2-40B4-BE49-F238E27FC236}">
                    <a16:creationId xmlns:a16="http://schemas.microsoft.com/office/drawing/2014/main" id="{A44F42D0-B322-4B8B-A865-0A71AE7C3F49}"/>
                  </a:ext>
                </a:extLst>
              </p:cNvPr>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R148 G208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94D0FF</a:t>
                </a:r>
              </a:p>
            </p:txBody>
          </p:sp>
        </p:grpSp>
        <p:sp>
          <p:nvSpPr>
            <p:cNvPr id="57" name="Rectangle 56">
              <a:extLst>
                <a:ext uri="{FF2B5EF4-FFF2-40B4-BE49-F238E27FC236}">
                  <a16:creationId xmlns:a16="http://schemas.microsoft.com/office/drawing/2014/main" id="{9AE3CF9A-F689-466D-AB83-CB157AE832C8}"/>
                </a:ext>
              </a:extLst>
            </p:cNvPr>
            <p:cNvSpPr/>
            <p:nvPr/>
          </p:nvSpPr>
          <p:spPr>
            <a:xfrm>
              <a:off x="12481674" y="1941403"/>
              <a:ext cx="890209" cy="830046"/>
            </a:xfrm>
            <a:prstGeom prst="rect">
              <a:avLst/>
            </a:prstGeom>
            <a:solidFill>
              <a:srgbClr val="B1D6F2"/>
            </a:solidFill>
            <a:ln w="635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58" name="Content Placeholder 17">
              <a:extLst>
                <a:ext uri="{FF2B5EF4-FFF2-40B4-BE49-F238E27FC236}">
                  <a16:creationId xmlns:a16="http://schemas.microsoft.com/office/drawing/2014/main" id="{E92FA7D0-4C4B-4297-960F-93530B99B9B6}"/>
                </a:ext>
              </a:extLst>
            </p:cNvPr>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Light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R177 G214 B242</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B1D6F2</a:t>
              </a:r>
            </a:p>
          </p:txBody>
        </p:sp>
        <p:sp>
          <p:nvSpPr>
            <p:cNvPr id="59" name="Content Placeholder 17">
              <a:extLst>
                <a:ext uri="{FF2B5EF4-FFF2-40B4-BE49-F238E27FC236}">
                  <a16:creationId xmlns:a16="http://schemas.microsoft.com/office/drawing/2014/main" id="{B40FF028-7047-4CC8-A5C7-6864CA3AE0D6}"/>
                </a:ext>
              </a:extLst>
            </p:cNvPr>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Secondary (Chart) Colors</a:t>
              </a:r>
            </a:p>
          </p:txBody>
        </p:sp>
        <p:grpSp>
          <p:nvGrpSpPr>
            <p:cNvPr id="60" name="Group 59">
              <a:extLst>
                <a:ext uri="{FF2B5EF4-FFF2-40B4-BE49-F238E27FC236}">
                  <a16:creationId xmlns:a16="http://schemas.microsoft.com/office/drawing/2014/main" id="{F0ECF5F6-D750-4636-AF9E-37332637EA75}"/>
                </a:ext>
              </a:extLst>
            </p:cNvPr>
            <p:cNvGrpSpPr/>
            <p:nvPr userDrawn="1"/>
          </p:nvGrpSpPr>
          <p:grpSpPr>
            <a:xfrm rot="5400000">
              <a:off x="12751547" y="6295566"/>
              <a:ext cx="354531" cy="887798"/>
              <a:chOff x="12516569" y="1875457"/>
              <a:chExt cx="354531" cy="911749"/>
            </a:xfrm>
          </p:grpSpPr>
          <p:sp>
            <p:nvSpPr>
              <p:cNvPr id="71" name="Rectangle 70">
                <a:extLst>
                  <a:ext uri="{FF2B5EF4-FFF2-40B4-BE49-F238E27FC236}">
                    <a16:creationId xmlns:a16="http://schemas.microsoft.com/office/drawing/2014/main" id="{4B4C16B3-9884-42FF-A4FF-541AC8856B22}"/>
                  </a:ext>
                </a:extLst>
              </p:cNvPr>
              <p:cNvSpPr/>
              <p:nvPr userDrawn="1"/>
            </p:nvSpPr>
            <p:spPr>
              <a:xfrm rot="16200000">
                <a:off x="12215084" y="2176942"/>
                <a:ext cx="911749" cy="308780"/>
              </a:xfrm>
              <a:prstGeom prst="rect">
                <a:avLst/>
              </a:prstGeom>
              <a:solidFill>
                <a:srgbClr val="414241">
                  <a:lumMod val="20000"/>
                  <a:lumOff val="8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2" name="Content Placeholder 17">
                <a:extLst>
                  <a:ext uri="{FF2B5EF4-FFF2-40B4-BE49-F238E27FC236}">
                    <a16:creationId xmlns:a16="http://schemas.microsoft.com/office/drawing/2014/main" id="{530FFF1C-3BC7-452D-AA46-711A60C679B0}"/>
                  </a:ext>
                </a:extLst>
              </p:cNvPr>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R217 G217 B217</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D9D9D9</a:t>
                </a:r>
              </a:p>
            </p:txBody>
          </p:sp>
        </p:grpSp>
        <p:grpSp>
          <p:nvGrpSpPr>
            <p:cNvPr id="61" name="Group 60">
              <a:extLst>
                <a:ext uri="{FF2B5EF4-FFF2-40B4-BE49-F238E27FC236}">
                  <a16:creationId xmlns:a16="http://schemas.microsoft.com/office/drawing/2014/main" id="{40AB2155-855C-4EF8-8CC8-518978FE7BCC}"/>
                </a:ext>
              </a:extLst>
            </p:cNvPr>
            <p:cNvGrpSpPr/>
            <p:nvPr userDrawn="1"/>
          </p:nvGrpSpPr>
          <p:grpSpPr>
            <a:xfrm rot="5400000">
              <a:off x="12749513" y="4819221"/>
              <a:ext cx="354532" cy="896684"/>
              <a:chOff x="12494037" y="985248"/>
              <a:chExt cx="354532" cy="896684"/>
            </a:xfrm>
          </p:grpSpPr>
          <p:sp>
            <p:nvSpPr>
              <p:cNvPr id="69" name="Rectangle 68">
                <a:extLst>
                  <a:ext uri="{FF2B5EF4-FFF2-40B4-BE49-F238E27FC236}">
                    <a16:creationId xmlns:a16="http://schemas.microsoft.com/office/drawing/2014/main" id="{B9FF4A7B-00EE-4260-93AC-D3FCEC76479E}"/>
                  </a:ext>
                </a:extLst>
              </p:cNvPr>
              <p:cNvSpPr/>
              <p:nvPr userDrawn="1"/>
            </p:nvSpPr>
            <p:spPr>
              <a:xfrm rot="16200000">
                <a:off x="12200085" y="1279200"/>
                <a:ext cx="896684" cy="308780"/>
              </a:xfrm>
              <a:prstGeom prst="rect">
                <a:avLst/>
              </a:prstGeom>
              <a:solidFill>
                <a:srgbClr val="0359A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0" name="Content Placeholder 17">
                <a:extLst>
                  <a:ext uri="{FF2B5EF4-FFF2-40B4-BE49-F238E27FC236}">
                    <a16:creationId xmlns:a16="http://schemas.microsoft.com/office/drawing/2014/main" id="{5450E1FA-C19E-4E3F-A1F5-95E7A0940A59}"/>
                  </a:ext>
                </a:extLst>
              </p:cNvPr>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R3 G90 B160</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0359A0</a:t>
                </a:r>
              </a:p>
            </p:txBody>
          </p:sp>
        </p:grpSp>
        <p:grpSp>
          <p:nvGrpSpPr>
            <p:cNvPr id="62" name="Group 61">
              <a:extLst>
                <a:ext uri="{FF2B5EF4-FFF2-40B4-BE49-F238E27FC236}">
                  <a16:creationId xmlns:a16="http://schemas.microsoft.com/office/drawing/2014/main" id="{68D60451-DA68-493D-B04C-435E05FAA231}"/>
                </a:ext>
              </a:extLst>
            </p:cNvPr>
            <p:cNvGrpSpPr/>
            <p:nvPr userDrawn="1"/>
          </p:nvGrpSpPr>
          <p:grpSpPr>
            <a:xfrm rot="5400000">
              <a:off x="12749513" y="5928237"/>
              <a:ext cx="354531" cy="890209"/>
              <a:chOff x="12516569" y="100392"/>
              <a:chExt cx="354531" cy="890209"/>
            </a:xfrm>
          </p:grpSpPr>
          <p:sp>
            <p:nvSpPr>
              <p:cNvPr id="67" name="Rectangle 66">
                <a:extLst>
                  <a:ext uri="{FF2B5EF4-FFF2-40B4-BE49-F238E27FC236}">
                    <a16:creationId xmlns:a16="http://schemas.microsoft.com/office/drawing/2014/main" id="{9CB88A69-3E6A-4A0E-A790-7AC0944C4F3A}"/>
                  </a:ext>
                </a:extLst>
              </p:cNvPr>
              <p:cNvSpPr/>
              <p:nvPr userDrawn="1"/>
            </p:nvSpPr>
            <p:spPr>
              <a:xfrm rot="16200000">
                <a:off x="12225854" y="391107"/>
                <a:ext cx="890209" cy="308780"/>
              </a:xfrm>
              <a:prstGeom prst="rect">
                <a:avLst/>
              </a:prstGeom>
              <a:solidFill>
                <a:srgbClr val="79797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8" name="Content Placeholder 17">
                <a:extLst>
                  <a:ext uri="{FF2B5EF4-FFF2-40B4-BE49-F238E27FC236}">
                    <a16:creationId xmlns:a16="http://schemas.microsoft.com/office/drawing/2014/main" id="{3F3EC8F6-538D-46EC-8E16-A534A19423F5}"/>
                  </a:ext>
                </a:extLst>
              </p:cNvPr>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R121 G121 B121</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fi-FI"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797979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63" name="Group 62">
              <a:extLst>
                <a:ext uri="{FF2B5EF4-FFF2-40B4-BE49-F238E27FC236}">
                  <a16:creationId xmlns:a16="http://schemas.microsoft.com/office/drawing/2014/main" id="{829FB88B-A4C9-473B-8347-68B488541EE7}"/>
                </a:ext>
              </a:extLst>
            </p:cNvPr>
            <p:cNvGrpSpPr/>
            <p:nvPr userDrawn="1"/>
          </p:nvGrpSpPr>
          <p:grpSpPr>
            <a:xfrm>
              <a:off x="12481674" y="3709179"/>
              <a:ext cx="890209" cy="830046"/>
              <a:chOff x="12481674" y="2772369"/>
              <a:chExt cx="890209" cy="830046"/>
            </a:xfrm>
          </p:grpSpPr>
          <p:sp>
            <p:nvSpPr>
              <p:cNvPr id="65" name="Rectangle 64">
                <a:extLst>
                  <a:ext uri="{FF2B5EF4-FFF2-40B4-BE49-F238E27FC236}">
                    <a16:creationId xmlns:a16="http://schemas.microsoft.com/office/drawing/2014/main" id="{AAF04ABC-7172-4E6F-A6E0-6A5E1FCFD0CA}"/>
                  </a:ext>
                </a:extLst>
              </p:cNvPr>
              <p:cNvSpPr/>
              <p:nvPr/>
            </p:nvSpPr>
            <p:spPr>
              <a:xfrm>
                <a:off x="12481674" y="2772369"/>
                <a:ext cx="890209" cy="830046"/>
              </a:xfrm>
              <a:prstGeom prst="rect">
                <a:avLst/>
              </a:prstGeom>
              <a:solidFill>
                <a:srgbClr val="E9E9E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66" name="Content Placeholder 17">
                <a:extLst>
                  <a:ext uri="{FF2B5EF4-FFF2-40B4-BE49-F238E27FC236}">
                    <a16:creationId xmlns:a16="http://schemas.microsoft.com/office/drawing/2014/main" id="{254292AD-90A4-40A8-9FE0-70969808479D}"/>
                  </a:ext>
                </a:extLst>
              </p:cNvPr>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BACKGROUND 2</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R233 G233 B233</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E9E9E9</a:t>
                </a:r>
              </a:p>
            </p:txBody>
          </p:sp>
        </p:grpSp>
        <p:sp>
          <p:nvSpPr>
            <p:cNvPr id="64" name="Content Placeholder 17">
              <a:extLst>
                <a:ext uri="{FF2B5EF4-FFF2-40B4-BE49-F238E27FC236}">
                  <a16:creationId xmlns:a16="http://schemas.microsoft.com/office/drawing/2014/main" id="{875F128C-44F3-4CA0-9FBA-CD9A6E80065A}"/>
                </a:ext>
              </a:extLst>
            </p:cNvPr>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Primary Colors</a:t>
              </a:r>
            </a:p>
          </p:txBody>
        </p:sp>
      </p:grpSp>
      <p:grpSp>
        <p:nvGrpSpPr>
          <p:cNvPr id="290" name="Group 289">
            <a:extLst>
              <a:ext uri="{FF2B5EF4-FFF2-40B4-BE49-F238E27FC236}">
                <a16:creationId xmlns:a16="http://schemas.microsoft.com/office/drawing/2014/main" id="{A90D69B7-DBDA-4E8F-9399-1B71B9AB5620}"/>
              </a:ext>
            </a:extLst>
          </p:cNvPr>
          <p:cNvGrpSpPr/>
          <p:nvPr/>
        </p:nvGrpSpPr>
        <p:grpSpPr>
          <a:xfrm>
            <a:off x="6524216" y="2754344"/>
            <a:ext cx="914400" cy="757325"/>
            <a:chOff x="6524216" y="912103"/>
            <a:chExt cx="914400" cy="757325"/>
          </a:xfrm>
        </p:grpSpPr>
        <p:sp>
          <p:nvSpPr>
            <p:cNvPr id="38" name="Rectangle 37">
              <a:extLst>
                <a:ext uri="{FF2B5EF4-FFF2-40B4-BE49-F238E27FC236}">
                  <a16:creationId xmlns:a16="http://schemas.microsoft.com/office/drawing/2014/main" id="{B5E50F76-07D3-44F5-A714-70FB4E7C5590}"/>
                </a:ext>
              </a:extLst>
            </p:cNvPr>
            <p:cNvSpPr/>
            <p:nvPr/>
          </p:nvSpPr>
          <p:spPr>
            <a:xfrm>
              <a:off x="6524216" y="912103"/>
              <a:ext cx="914400" cy="75732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5" name="Group 264">
              <a:extLst>
                <a:ext uri="{FF2B5EF4-FFF2-40B4-BE49-F238E27FC236}">
                  <a16:creationId xmlns:a16="http://schemas.microsoft.com/office/drawing/2014/main" id="{906EB957-F91A-4B40-A5D5-562F1676AE39}"/>
                </a:ext>
              </a:extLst>
            </p:cNvPr>
            <p:cNvGrpSpPr/>
            <p:nvPr/>
          </p:nvGrpSpPr>
          <p:grpSpPr>
            <a:xfrm>
              <a:off x="6631358" y="913344"/>
              <a:ext cx="699319" cy="620177"/>
              <a:chOff x="6631358" y="913344"/>
              <a:chExt cx="699319" cy="620177"/>
            </a:xfrm>
          </p:grpSpPr>
          <p:sp>
            <p:nvSpPr>
              <p:cNvPr id="115" name="Freeform: Shape 114">
                <a:extLst>
                  <a:ext uri="{FF2B5EF4-FFF2-40B4-BE49-F238E27FC236}">
                    <a16:creationId xmlns:a16="http://schemas.microsoft.com/office/drawing/2014/main" id="{4652F54C-800A-44AA-8F35-4D4CDD9A67EA}"/>
                  </a:ext>
                </a:extLst>
              </p:cNvPr>
              <p:cNvSpPr/>
              <p:nvPr/>
            </p:nvSpPr>
            <p:spPr>
              <a:xfrm>
                <a:off x="6631358" y="1164961"/>
                <a:ext cx="699319" cy="368560"/>
              </a:xfrm>
              <a:custGeom>
                <a:avLst/>
                <a:gdLst>
                  <a:gd name="connsiteX0" fmla="*/ 2820763 w 4229100"/>
                  <a:gd name="connsiteY0" fmla="*/ 836342 h 2228850"/>
                  <a:gd name="connsiteX1" fmla="*/ 3254532 w 4229100"/>
                  <a:gd name="connsiteY1" fmla="*/ 744902 h 2228850"/>
                  <a:gd name="connsiteX2" fmla="*/ 3271010 w 4229100"/>
                  <a:gd name="connsiteY2" fmla="*/ 687752 h 2228850"/>
                  <a:gd name="connsiteX3" fmla="*/ 3320064 w 4229100"/>
                  <a:gd name="connsiteY3" fmla="*/ 25288 h 2228850"/>
                  <a:gd name="connsiteX4" fmla="*/ 3376071 w 4229100"/>
                  <a:gd name="connsiteY4" fmla="*/ 19478 h 2228850"/>
                  <a:gd name="connsiteX5" fmla="*/ 3668488 w 4229100"/>
                  <a:gd name="connsiteY5" fmla="*/ 438578 h 2228850"/>
                  <a:gd name="connsiteX6" fmla="*/ 3711637 w 4229100"/>
                  <a:gd name="connsiteY6" fmla="*/ 453341 h 2228850"/>
                  <a:gd name="connsiteX7" fmla="*/ 4037010 w 4229100"/>
                  <a:gd name="connsiteY7" fmla="*/ 455818 h 2228850"/>
                  <a:gd name="connsiteX8" fmla="*/ 4207317 w 4229100"/>
                  <a:gd name="connsiteY8" fmla="*/ 527446 h 2228850"/>
                  <a:gd name="connsiteX9" fmla="*/ 4218271 w 4229100"/>
                  <a:gd name="connsiteY9" fmla="*/ 570689 h 2228850"/>
                  <a:gd name="connsiteX10" fmla="*/ 3780121 w 4229100"/>
                  <a:gd name="connsiteY10" fmla="*/ 882728 h 2228850"/>
                  <a:gd name="connsiteX11" fmla="*/ 3624006 w 4229100"/>
                  <a:gd name="connsiteY11" fmla="*/ 893301 h 2228850"/>
                  <a:gd name="connsiteX12" fmla="*/ 3552474 w 4229100"/>
                  <a:gd name="connsiteY12" fmla="*/ 940926 h 2228850"/>
                  <a:gd name="connsiteX13" fmla="*/ 3123372 w 4229100"/>
                  <a:gd name="connsiteY13" fmla="*/ 1581292 h 2228850"/>
                  <a:gd name="connsiteX14" fmla="*/ 1987326 w 4229100"/>
                  <a:gd name="connsiteY14" fmla="*/ 2167270 h 2228850"/>
                  <a:gd name="connsiteX15" fmla="*/ 1140363 w 4229100"/>
                  <a:gd name="connsiteY15" fmla="*/ 2205370 h 2228850"/>
                  <a:gd name="connsiteX16" fmla="*/ 208341 w 4229100"/>
                  <a:gd name="connsiteY16" fmla="*/ 1677685 h 2228850"/>
                  <a:gd name="connsiteX17" fmla="*/ 16698 w 4229100"/>
                  <a:gd name="connsiteY17" fmla="*/ 859011 h 2228850"/>
                  <a:gd name="connsiteX18" fmla="*/ 39749 w 4229100"/>
                  <a:gd name="connsiteY18" fmla="*/ 836342 h 2228850"/>
                  <a:gd name="connsiteX19" fmla="*/ 2820763 w 4229100"/>
                  <a:gd name="connsiteY19" fmla="*/ 836342 h 2228850"/>
                  <a:gd name="connsiteX20" fmla="*/ 1071592 w 4229100"/>
                  <a:gd name="connsiteY20" fmla="*/ 1429654 h 2228850"/>
                  <a:gd name="connsiteX21" fmla="*/ 842992 w 4229100"/>
                  <a:gd name="connsiteY21" fmla="*/ 1209055 h 2228850"/>
                  <a:gd name="connsiteX22" fmla="*/ 617059 w 4229100"/>
                  <a:gd name="connsiteY22" fmla="*/ 1433178 h 2228850"/>
                  <a:gd name="connsiteX23" fmla="*/ 844040 w 4229100"/>
                  <a:gd name="connsiteY23" fmla="*/ 1650444 h 2228850"/>
                  <a:gd name="connsiteX24" fmla="*/ 1071592 w 4229100"/>
                  <a:gd name="connsiteY24" fmla="*/ 1429654 h 222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229100" h="2228850">
                    <a:moveTo>
                      <a:pt x="2820763" y="836342"/>
                    </a:moveTo>
                    <a:cubicBezTo>
                      <a:pt x="2971639" y="836342"/>
                      <a:pt x="3116800" y="809100"/>
                      <a:pt x="3254532" y="744902"/>
                    </a:cubicBezTo>
                    <a:cubicBezTo>
                      <a:pt x="3286631" y="729947"/>
                      <a:pt x="3291870" y="718613"/>
                      <a:pt x="3271010" y="687752"/>
                    </a:cubicBezTo>
                    <a:cubicBezTo>
                      <a:pt x="3154233" y="512396"/>
                      <a:pt x="3163187" y="181974"/>
                      <a:pt x="3320064" y="25288"/>
                    </a:cubicBezTo>
                    <a:cubicBezTo>
                      <a:pt x="3340828" y="4523"/>
                      <a:pt x="3351210" y="237"/>
                      <a:pt x="3376071" y="19478"/>
                    </a:cubicBezTo>
                    <a:cubicBezTo>
                      <a:pt x="3517612" y="128920"/>
                      <a:pt x="3632103" y="256555"/>
                      <a:pt x="3668488" y="438578"/>
                    </a:cubicBezTo>
                    <a:cubicBezTo>
                      <a:pt x="3675156" y="471820"/>
                      <a:pt x="3696206" y="456770"/>
                      <a:pt x="3711637" y="453341"/>
                    </a:cubicBezTo>
                    <a:cubicBezTo>
                      <a:pt x="3818869" y="429348"/>
                      <a:pt x="3930159" y="430196"/>
                      <a:pt x="4037010" y="455818"/>
                    </a:cubicBezTo>
                    <a:cubicBezTo>
                      <a:pt x="4097780" y="470296"/>
                      <a:pt x="4152739" y="498014"/>
                      <a:pt x="4207317" y="527446"/>
                    </a:cubicBezTo>
                    <a:cubicBezTo>
                      <a:pt x="4230654" y="540019"/>
                      <a:pt x="4228082" y="550115"/>
                      <a:pt x="4218271" y="570689"/>
                    </a:cubicBezTo>
                    <a:cubicBezTo>
                      <a:pt x="4130165" y="756617"/>
                      <a:pt x="3976241" y="848915"/>
                      <a:pt x="3780121" y="882728"/>
                    </a:cubicBezTo>
                    <a:cubicBezTo>
                      <a:pt x="3728400" y="891682"/>
                      <a:pt x="3675346" y="899016"/>
                      <a:pt x="3624006" y="893301"/>
                    </a:cubicBezTo>
                    <a:cubicBezTo>
                      <a:pt x="3581049" y="888539"/>
                      <a:pt x="3566856" y="907398"/>
                      <a:pt x="3552474" y="940926"/>
                    </a:cubicBezTo>
                    <a:cubicBezTo>
                      <a:pt x="3451204" y="1179585"/>
                      <a:pt x="3305605" y="1396878"/>
                      <a:pt x="3123372" y="1581292"/>
                    </a:cubicBezTo>
                    <a:cubicBezTo>
                      <a:pt x="2807523" y="1898284"/>
                      <a:pt x="2422523" y="2082593"/>
                      <a:pt x="1987326" y="2167270"/>
                    </a:cubicBezTo>
                    <a:cubicBezTo>
                      <a:pt x="1707291" y="2221943"/>
                      <a:pt x="1424493" y="2243470"/>
                      <a:pt x="1140363" y="2205370"/>
                    </a:cubicBezTo>
                    <a:cubicBezTo>
                      <a:pt x="759648" y="2154411"/>
                      <a:pt x="436560" y="1997344"/>
                      <a:pt x="208341" y="1677685"/>
                    </a:cubicBezTo>
                    <a:cubicBezTo>
                      <a:pt x="32891" y="1431940"/>
                      <a:pt x="-16163" y="1154572"/>
                      <a:pt x="16698" y="859011"/>
                    </a:cubicBezTo>
                    <a:cubicBezTo>
                      <a:pt x="18413" y="843771"/>
                      <a:pt x="23271" y="835484"/>
                      <a:pt x="39749" y="836342"/>
                    </a:cubicBezTo>
                    <a:cubicBezTo>
                      <a:pt x="52703" y="836437"/>
                      <a:pt x="2373088" y="836532"/>
                      <a:pt x="2820763" y="836342"/>
                    </a:cubicBezTo>
                    <a:close/>
                    <a:moveTo>
                      <a:pt x="1071592" y="1429654"/>
                    </a:moveTo>
                    <a:cubicBezTo>
                      <a:pt x="1071592" y="1309067"/>
                      <a:pt x="965865" y="1206959"/>
                      <a:pt x="842992" y="1209055"/>
                    </a:cubicBezTo>
                    <a:cubicBezTo>
                      <a:pt x="719167" y="1211246"/>
                      <a:pt x="614868" y="1314402"/>
                      <a:pt x="617059" y="1433178"/>
                    </a:cubicBezTo>
                    <a:cubicBezTo>
                      <a:pt x="619250" y="1551955"/>
                      <a:pt x="722501" y="1650444"/>
                      <a:pt x="844040" y="1650444"/>
                    </a:cubicBezTo>
                    <a:cubicBezTo>
                      <a:pt x="969865" y="1650444"/>
                      <a:pt x="1071687" y="1551383"/>
                      <a:pt x="1071592" y="1429654"/>
                    </a:cubicBezTo>
                    <a:close/>
                  </a:path>
                </a:pathLst>
              </a:custGeom>
              <a:solidFill>
                <a:srgbClr val="0078D7"/>
              </a:solidFill>
              <a:ln w="9525" cap="flat">
                <a:noFill/>
                <a:prstDash val="solid"/>
                <a:miter/>
              </a:ln>
            </p:spPr>
            <p:txBody>
              <a:bodyPr rtlCol="0" anchor="ctr"/>
              <a:lstStyle/>
              <a:p>
                <a:endParaRPr lang="en-US"/>
              </a:p>
            </p:txBody>
          </p:sp>
          <p:grpSp>
            <p:nvGrpSpPr>
              <p:cNvPr id="47" name="Group 46">
                <a:extLst>
                  <a:ext uri="{FF2B5EF4-FFF2-40B4-BE49-F238E27FC236}">
                    <a16:creationId xmlns:a16="http://schemas.microsoft.com/office/drawing/2014/main" id="{B7BA649D-C491-4FCF-86C9-40DAB1600F4F}"/>
                  </a:ext>
                </a:extLst>
              </p:cNvPr>
              <p:cNvGrpSpPr/>
              <p:nvPr/>
            </p:nvGrpSpPr>
            <p:grpSpPr>
              <a:xfrm>
                <a:off x="6759592" y="913344"/>
                <a:ext cx="263508" cy="340887"/>
                <a:chOff x="6416692" y="772492"/>
                <a:chExt cx="333358" cy="431249"/>
              </a:xfrm>
            </p:grpSpPr>
            <p:sp>
              <p:nvSpPr>
                <p:cNvPr id="130" name="Freeform 104">
                  <a:extLst>
                    <a:ext uri="{FF2B5EF4-FFF2-40B4-BE49-F238E27FC236}">
                      <a16:creationId xmlns:a16="http://schemas.microsoft.com/office/drawing/2014/main" id="{07C3970D-9B4D-46A3-BE35-689B6E96BB0D}"/>
                    </a:ext>
                  </a:extLst>
                </p:cNvPr>
                <p:cNvSpPr>
                  <a:spLocks noChangeAspect="1" noEditPoints="1"/>
                </p:cNvSpPr>
                <p:nvPr/>
              </p:nvSpPr>
              <p:spPr bwMode="black">
                <a:xfrm>
                  <a:off x="6481207" y="917122"/>
                  <a:ext cx="204328" cy="204328"/>
                </a:xfrm>
                <a:custGeom>
                  <a:avLst/>
                  <a:gdLst>
                    <a:gd name="T0" fmla="*/ 37 w 61"/>
                    <a:gd name="T1" fmla="*/ 43 h 61"/>
                    <a:gd name="T2" fmla="*/ 18 w 61"/>
                    <a:gd name="T3" fmla="*/ 37 h 61"/>
                    <a:gd name="T4" fmla="*/ 24 w 61"/>
                    <a:gd name="T5" fmla="*/ 18 h 61"/>
                    <a:gd name="T6" fmla="*/ 43 w 61"/>
                    <a:gd name="T7" fmla="*/ 24 h 61"/>
                    <a:gd name="T8" fmla="*/ 37 w 61"/>
                    <a:gd name="T9" fmla="*/ 43 h 61"/>
                    <a:gd name="T10" fmla="*/ 61 w 61"/>
                    <a:gd name="T11" fmla="*/ 28 h 61"/>
                    <a:gd name="T12" fmla="*/ 58 w 61"/>
                    <a:gd name="T13" fmla="*/ 18 h 61"/>
                    <a:gd name="T14" fmla="*/ 50 w 61"/>
                    <a:gd name="T15" fmla="*/ 19 h 61"/>
                    <a:gd name="T16" fmla="*/ 47 w 61"/>
                    <a:gd name="T17" fmla="*/ 15 h 61"/>
                    <a:gd name="T18" fmla="*/ 50 w 61"/>
                    <a:gd name="T19" fmla="*/ 7 h 61"/>
                    <a:gd name="T20" fmla="*/ 41 w 61"/>
                    <a:gd name="T21" fmla="*/ 2 h 61"/>
                    <a:gd name="T22" fmla="*/ 36 w 61"/>
                    <a:gd name="T23" fmla="*/ 9 h 61"/>
                    <a:gd name="T24" fmla="*/ 30 w 61"/>
                    <a:gd name="T25" fmla="*/ 8 h 61"/>
                    <a:gd name="T26" fmla="*/ 27 w 61"/>
                    <a:gd name="T27" fmla="*/ 0 h 61"/>
                    <a:gd name="T28" fmla="*/ 17 w 61"/>
                    <a:gd name="T29" fmla="*/ 3 h 61"/>
                    <a:gd name="T30" fmla="*/ 18 w 61"/>
                    <a:gd name="T31" fmla="*/ 11 h 61"/>
                    <a:gd name="T32" fmla="*/ 15 w 61"/>
                    <a:gd name="T33" fmla="*/ 14 h 61"/>
                    <a:gd name="T34" fmla="*/ 7 w 61"/>
                    <a:gd name="T35" fmla="*/ 11 h 61"/>
                    <a:gd name="T36" fmla="*/ 2 w 61"/>
                    <a:gd name="T37" fmla="*/ 20 h 61"/>
                    <a:gd name="T38" fmla="*/ 8 w 61"/>
                    <a:gd name="T39" fmla="*/ 25 h 61"/>
                    <a:gd name="T40" fmla="*/ 7 w 61"/>
                    <a:gd name="T41" fmla="*/ 30 h 61"/>
                    <a:gd name="T42" fmla="*/ 0 w 61"/>
                    <a:gd name="T43" fmla="*/ 33 h 61"/>
                    <a:gd name="T44" fmla="*/ 2 w 61"/>
                    <a:gd name="T45" fmla="*/ 43 h 61"/>
                    <a:gd name="T46" fmla="*/ 11 w 61"/>
                    <a:gd name="T47" fmla="*/ 42 h 61"/>
                    <a:gd name="T48" fmla="*/ 14 w 61"/>
                    <a:gd name="T49" fmla="*/ 47 h 61"/>
                    <a:gd name="T50" fmla="*/ 11 w 61"/>
                    <a:gd name="T51" fmla="*/ 54 h 61"/>
                    <a:gd name="T52" fmla="*/ 20 w 61"/>
                    <a:gd name="T53" fmla="*/ 59 h 61"/>
                    <a:gd name="T54" fmla="*/ 25 w 61"/>
                    <a:gd name="T55" fmla="*/ 53 h 61"/>
                    <a:gd name="T56" fmla="*/ 30 w 61"/>
                    <a:gd name="T57" fmla="*/ 53 h 61"/>
                    <a:gd name="T58" fmla="*/ 33 w 61"/>
                    <a:gd name="T59" fmla="*/ 61 h 61"/>
                    <a:gd name="T60" fmla="*/ 43 w 61"/>
                    <a:gd name="T61" fmla="*/ 58 h 61"/>
                    <a:gd name="T62" fmla="*/ 42 w 61"/>
                    <a:gd name="T63" fmla="*/ 50 h 61"/>
                    <a:gd name="T64" fmla="*/ 46 w 61"/>
                    <a:gd name="T65" fmla="*/ 47 h 61"/>
                    <a:gd name="T66" fmla="*/ 54 w 61"/>
                    <a:gd name="T67" fmla="*/ 50 h 61"/>
                    <a:gd name="T68" fmla="*/ 59 w 61"/>
                    <a:gd name="T69" fmla="*/ 41 h 61"/>
                    <a:gd name="T70" fmla="*/ 52 w 61"/>
                    <a:gd name="T71" fmla="*/ 36 h 61"/>
                    <a:gd name="T72" fmla="*/ 53 w 61"/>
                    <a:gd name="T73" fmla="*/ 31 h 61"/>
                    <a:gd name="T74" fmla="*/ 61 w 61"/>
                    <a:gd name="T75" fmla="*/ 28 h 61"/>
                    <a:gd name="T76" fmla="*/ 28 w 61"/>
                    <a:gd name="T77" fmla="*/ 26 h 61"/>
                    <a:gd name="T78" fmla="*/ 26 w 61"/>
                    <a:gd name="T79" fmla="*/ 33 h 61"/>
                    <a:gd name="T80" fmla="*/ 33 w 61"/>
                    <a:gd name="T81" fmla="*/ 35 h 61"/>
                    <a:gd name="T82" fmla="*/ 35 w 61"/>
                    <a:gd name="T83" fmla="*/ 28 h 61"/>
                    <a:gd name="T84" fmla="*/ 28 w 61"/>
                    <a:gd name="T85" fmla="*/ 2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1" h="61">
                      <a:moveTo>
                        <a:pt x="37" y="43"/>
                      </a:moveTo>
                      <a:cubicBezTo>
                        <a:pt x="30" y="47"/>
                        <a:pt x="21" y="44"/>
                        <a:pt x="18" y="37"/>
                      </a:cubicBezTo>
                      <a:cubicBezTo>
                        <a:pt x="14" y="30"/>
                        <a:pt x="17" y="21"/>
                        <a:pt x="24" y="18"/>
                      </a:cubicBezTo>
                      <a:cubicBezTo>
                        <a:pt x="31" y="14"/>
                        <a:pt x="39" y="17"/>
                        <a:pt x="43" y="24"/>
                      </a:cubicBezTo>
                      <a:cubicBezTo>
                        <a:pt x="47" y="31"/>
                        <a:pt x="44" y="40"/>
                        <a:pt x="37" y="43"/>
                      </a:cubicBezTo>
                      <a:moveTo>
                        <a:pt x="61" y="28"/>
                      </a:moveTo>
                      <a:cubicBezTo>
                        <a:pt x="58" y="18"/>
                        <a:pt x="58" y="18"/>
                        <a:pt x="58" y="18"/>
                      </a:cubicBezTo>
                      <a:cubicBezTo>
                        <a:pt x="50" y="19"/>
                        <a:pt x="50" y="19"/>
                        <a:pt x="50" y="19"/>
                      </a:cubicBezTo>
                      <a:cubicBezTo>
                        <a:pt x="49" y="17"/>
                        <a:pt x="48" y="16"/>
                        <a:pt x="47" y="15"/>
                      </a:cubicBezTo>
                      <a:cubicBezTo>
                        <a:pt x="50" y="7"/>
                        <a:pt x="50" y="7"/>
                        <a:pt x="50" y="7"/>
                      </a:cubicBezTo>
                      <a:cubicBezTo>
                        <a:pt x="41" y="2"/>
                        <a:pt x="41" y="2"/>
                        <a:pt x="41" y="2"/>
                      </a:cubicBezTo>
                      <a:cubicBezTo>
                        <a:pt x="36" y="9"/>
                        <a:pt x="36" y="9"/>
                        <a:pt x="36" y="9"/>
                      </a:cubicBezTo>
                      <a:cubicBezTo>
                        <a:pt x="34" y="8"/>
                        <a:pt x="32" y="8"/>
                        <a:pt x="30" y="8"/>
                      </a:cubicBezTo>
                      <a:cubicBezTo>
                        <a:pt x="27" y="0"/>
                        <a:pt x="27" y="0"/>
                        <a:pt x="27" y="0"/>
                      </a:cubicBezTo>
                      <a:cubicBezTo>
                        <a:pt x="17" y="3"/>
                        <a:pt x="17" y="3"/>
                        <a:pt x="17" y="3"/>
                      </a:cubicBezTo>
                      <a:cubicBezTo>
                        <a:pt x="18" y="11"/>
                        <a:pt x="18" y="11"/>
                        <a:pt x="18" y="11"/>
                      </a:cubicBezTo>
                      <a:cubicBezTo>
                        <a:pt x="17" y="12"/>
                        <a:pt x="16" y="13"/>
                        <a:pt x="15" y="14"/>
                      </a:cubicBezTo>
                      <a:cubicBezTo>
                        <a:pt x="7" y="11"/>
                        <a:pt x="7" y="11"/>
                        <a:pt x="7" y="11"/>
                      </a:cubicBezTo>
                      <a:cubicBezTo>
                        <a:pt x="2" y="20"/>
                        <a:pt x="2" y="20"/>
                        <a:pt x="2" y="20"/>
                      </a:cubicBezTo>
                      <a:cubicBezTo>
                        <a:pt x="8" y="25"/>
                        <a:pt x="8" y="25"/>
                        <a:pt x="8" y="25"/>
                      </a:cubicBezTo>
                      <a:cubicBezTo>
                        <a:pt x="8" y="27"/>
                        <a:pt x="7" y="28"/>
                        <a:pt x="7" y="30"/>
                      </a:cubicBezTo>
                      <a:cubicBezTo>
                        <a:pt x="0" y="33"/>
                        <a:pt x="0" y="33"/>
                        <a:pt x="0" y="33"/>
                      </a:cubicBezTo>
                      <a:cubicBezTo>
                        <a:pt x="2" y="43"/>
                        <a:pt x="2" y="43"/>
                        <a:pt x="2" y="43"/>
                      </a:cubicBezTo>
                      <a:cubicBezTo>
                        <a:pt x="11" y="42"/>
                        <a:pt x="11" y="42"/>
                        <a:pt x="11" y="42"/>
                      </a:cubicBezTo>
                      <a:cubicBezTo>
                        <a:pt x="12" y="44"/>
                        <a:pt x="13" y="45"/>
                        <a:pt x="14" y="47"/>
                      </a:cubicBezTo>
                      <a:cubicBezTo>
                        <a:pt x="11" y="54"/>
                        <a:pt x="11" y="54"/>
                        <a:pt x="11" y="54"/>
                      </a:cubicBezTo>
                      <a:cubicBezTo>
                        <a:pt x="20" y="59"/>
                        <a:pt x="20" y="59"/>
                        <a:pt x="20" y="59"/>
                      </a:cubicBezTo>
                      <a:cubicBezTo>
                        <a:pt x="25" y="53"/>
                        <a:pt x="25" y="53"/>
                        <a:pt x="25" y="53"/>
                      </a:cubicBezTo>
                      <a:cubicBezTo>
                        <a:pt x="26" y="53"/>
                        <a:pt x="28" y="53"/>
                        <a:pt x="30" y="53"/>
                      </a:cubicBezTo>
                      <a:cubicBezTo>
                        <a:pt x="33" y="61"/>
                        <a:pt x="33" y="61"/>
                        <a:pt x="33" y="61"/>
                      </a:cubicBezTo>
                      <a:cubicBezTo>
                        <a:pt x="43" y="58"/>
                        <a:pt x="43" y="58"/>
                        <a:pt x="43" y="58"/>
                      </a:cubicBezTo>
                      <a:cubicBezTo>
                        <a:pt x="42" y="50"/>
                        <a:pt x="42" y="50"/>
                        <a:pt x="42" y="50"/>
                      </a:cubicBezTo>
                      <a:cubicBezTo>
                        <a:pt x="44" y="49"/>
                        <a:pt x="45" y="48"/>
                        <a:pt x="46" y="47"/>
                      </a:cubicBezTo>
                      <a:cubicBezTo>
                        <a:pt x="54" y="50"/>
                        <a:pt x="54" y="50"/>
                        <a:pt x="54" y="50"/>
                      </a:cubicBezTo>
                      <a:cubicBezTo>
                        <a:pt x="59" y="41"/>
                        <a:pt x="59" y="41"/>
                        <a:pt x="59" y="41"/>
                      </a:cubicBezTo>
                      <a:cubicBezTo>
                        <a:pt x="52" y="36"/>
                        <a:pt x="52" y="36"/>
                        <a:pt x="52" y="36"/>
                      </a:cubicBezTo>
                      <a:cubicBezTo>
                        <a:pt x="53" y="34"/>
                        <a:pt x="53" y="33"/>
                        <a:pt x="53" y="31"/>
                      </a:cubicBezTo>
                      <a:lnTo>
                        <a:pt x="61" y="28"/>
                      </a:lnTo>
                      <a:close/>
                      <a:moveTo>
                        <a:pt x="28" y="26"/>
                      </a:moveTo>
                      <a:cubicBezTo>
                        <a:pt x="25" y="27"/>
                        <a:pt x="24" y="30"/>
                        <a:pt x="26" y="33"/>
                      </a:cubicBezTo>
                      <a:cubicBezTo>
                        <a:pt x="27" y="35"/>
                        <a:pt x="30" y="36"/>
                        <a:pt x="33" y="35"/>
                      </a:cubicBezTo>
                      <a:cubicBezTo>
                        <a:pt x="35" y="34"/>
                        <a:pt x="36" y="31"/>
                        <a:pt x="35" y="28"/>
                      </a:cubicBezTo>
                      <a:cubicBezTo>
                        <a:pt x="34" y="26"/>
                        <a:pt x="31" y="25"/>
                        <a:pt x="28" y="26"/>
                      </a:cubicBezTo>
                      <a:close/>
                    </a:path>
                  </a:pathLst>
                </a:custGeom>
                <a:solidFill>
                  <a:srgbClr val="FF0000"/>
                </a:solidFill>
                <a:ln>
                  <a:noFill/>
                </a:ln>
                <a:extLst/>
              </p:spPr>
              <p:txBody>
                <a:bodyPr vert="horz" wrap="square" lIns="69953" tIns="34976" rIns="69953" bIns="34976" numCol="1" anchor="t" anchorCtr="0" compatLnSpc="1">
                  <a:prstTxWarp prst="textNoShape">
                    <a:avLst/>
                  </a:prstTxWarp>
                </a:bodyPr>
                <a:lstStyle/>
                <a:p>
                  <a:endParaRPr lang="en-US" sz="1350" dirty="0">
                    <a:solidFill>
                      <a:srgbClr val="000000"/>
                    </a:solidFill>
                  </a:endParaRPr>
                </a:p>
              </p:txBody>
            </p:sp>
            <p:sp>
              <p:nvSpPr>
                <p:cNvPr id="132" name="Freeform 5">
                  <a:extLst>
                    <a:ext uri="{FF2B5EF4-FFF2-40B4-BE49-F238E27FC236}">
                      <a16:creationId xmlns:a16="http://schemas.microsoft.com/office/drawing/2014/main" id="{41F9ED58-FF2F-4C0E-9019-E74C08EE5901}"/>
                    </a:ext>
                  </a:extLst>
                </p:cNvPr>
                <p:cNvSpPr>
                  <a:spLocks noChangeAspect="1" noEditPoints="1"/>
                </p:cNvSpPr>
                <p:nvPr/>
              </p:nvSpPr>
              <p:spPr bwMode="black">
                <a:xfrm>
                  <a:off x="6416692" y="772492"/>
                  <a:ext cx="333358" cy="431249"/>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FF0000"/>
                </a:solidFill>
                <a:ln>
                  <a:noFill/>
                </a:ln>
              </p:spPr>
              <p:txBody>
                <a:bodyPr vert="horz" wrap="square" lIns="68574" tIns="34287" rIns="68574" bIns="34287" numCol="1" anchor="t" anchorCtr="0" compatLnSpc="1">
                  <a:prstTxWarp prst="textNoShape">
                    <a:avLst/>
                  </a:prstTxWarp>
                </a:bodyPr>
                <a:lstStyle/>
                <a:p>
                  <a:endParaRPr lang="en-US" sz="1350" dirty="0"/>
                </a:p>
              </p:txBody>
            </p:sp>
          </p:grpSp>
        </p:grpSp>
      </p:grpSp>
      <p:grpSp>
        <p:nvGrpSpPr>
          <p:cNvPr id="267" name="Group 266">
            <a:extLst>
              <a:ext uri="{FF2B5EF4-FFF2-40B4-BE49-F238E27FC236}">
                <a16:creationId xmlns:a16="http://schemas.microsoft.com/office/drawing/2014/main" id="{D4158817-593D-45A5-B7C8-C28A8709C3B5}"/>
              </a:ext>
            </a:extLst>
          </p:cNvPr>
          <p:cNvGrpSpPr/>
          <p:nvPr/>
        </p:nvGrpSpPr>
        <p:grpSpPr>
          <a:xfrm>
            <a:off x="8850492" y="2915271"/>
            <a:ext cx="351667" cy="354991"/>
            <a:chOff x="8850492" y="1073030"/>
            <a:chExt cx="351667" cy="354991"/>
          </a:xfrm>
        </p:grpSpPr>
        <p:sp>
          <p:nvSpPr>
            <p:cNvPr id="150" name="Rectangle 149">
              <a:extLst>
                <a:ext uri="{FF2B5EF4-FFF2-40B4-BE49-F238E27FC236}">
                  <a16:creationId xmlns:a16="http://schemas.microsoft.com/office/drawing/2014/main" id="{404C8357-570D-4C1B-A33D-87A2E1568016}"/>
                </a:ext>
              </a:extLst>
            </p:cNvPr>
            <p:cNvSpPr/>
            <p:nvPr/>
          </p:nvSpPr>
          <p:spPr>
            <a:xfrm>
              <a:off x="8948057" y="1073030"/>
              <a:ext cx="107234" cy="354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29B88DAA-B53D-4E5D-A23A-495CBF9B77FB}"/>
                </a:ext>
              </a:extLst>
            </p:cNvPr>
            <p:cNvSpPr/>
            <p:nvPr/>
          </p:nvSpPr>
          <p:spPr>
            <a:xfrm rot="5400000">
              <a:off x="8915164" y="1090244"/>
              <a:ext cx="222324" cy="351667"/>
            </a:xfrm>
            <a:custGeom>
              <a:avLst/>
              <a:gdLst>
                <a:gd name="connsiteX0" fmla="*/ 835163 w 1196767"/>
                <a:gd name="connsiteY0" fmla="*/ 236916 h 1893021"/>
                <a:gd name="connsiteX1" fmla="*/ 718785 w 1196767"/>
                <a:gd name="connsiteY1" fmla="*/ 353294 h 1893021"/>
                <a:gd name="connsiteX2" fmla="*/ 835163 w 1196767"/>
                <a:gd name="connsiteY2" fmla="*/ 469672 h 1893021"/>
                <a:gd name="connsiteX3" fmla="*/ 951541 w 1196767"/>
                <a:gd name="connsiteY3" fmla="*/ 353294 h 1893021"/>
                <a:gd name="connsiteX4" fmla="*/ 835163 w 1196767"/>
                <a:gd name="connsiteY4" fmla="*/ 236916 h 1893021"/>
                <a:gd name="connsiteX5" fmla="*/ 839320 w 1196767"/>
                <a:gd name="connsiteY5" fmla="*/ 0 h 1893021"/>
                <a:gd name="connsiteX6" fmla="*/ 1196767 w 1196767"/>
                <a:gd name="connsiteY6" fmla="*/ 357447 h 1893021"/>
                <a:gd name="connsiteX7" fmla="*/ 978455 w 1196767"/>
                <a:gd name="connsiteY7" fmla="*/ 686804 h 1893021"/>
                <a:gd name="connsiteX8" fmla="*/ 958646 w 1196767"/>
                <a:gd name="connsiteY8" fmla="*/ 692953 h 1893021"/>
                <a:gd name="connsiteX9" fmla="*/ 958646 w 1196767"/>
                <a:gd name="connsiteY9" fmla="*/ 1413698 h 1893021"/>
                <a:gd name="connsiteX10" fmla="*/ 958646 w 1196767"/>
                <a:gd name="connsiteY10" fmla="*/ 1413699 h 1893021"/>
                <a:gd name="connsiteX11" fmla="*/ 948908 w 1196767"/>
                <a:gd name="connsiteY11" fmla="*/ 1510299 h 1893021"/>
                <a:gd name="connsiteX12" fmla="*/ 479323 w 1196767"/>
                <a:gd name="connsiteY12" fmla="*/ 1893021 h 1893021"/>
                <a:gd name="connsiteX13" fmla="*/ 9738 w 1196767"/>
                <a:gd name="connsiteY13" fmla="*/ 1510299 h 1893021"/>
                <a:gd name="connsiteX14" fmla="*/ 784 w 1196767"/>
                <a:gd name="connsiteY14" fmla="*/ 1421476 h 1893021"/>
                <a:gd name="connsiteX15" fmla="*/ 0 w 1196767"/>
                <a:gd name="connsiteY15" fmla="*/ 1421476 h 1893021"/>
                <a:gd name="connsiteX16" fmla="*/ 0 w 1196767"/>
                <a:gd name="connsiteY16" fmla="*/ 1413698 h 1893021"/>
                <a:gd name="connsiteX17" fmla="*/ 0 w 1196767"/>
                <a:gd name="connsiteY17" fmla="*/ 943494 h 1893021"/>
                <a:gd name="connsiteX18" fmla="*/ 477982 w 1196767"/>
                <a:gd name="connsiteY18" fmla="*/ 1421476 h 1893021"/>
                <a:gd name="connsiteX19" fmla="*/ 240446 w 1196767"/>
                <a:gd name="connsiteY19" fmla="*/ 1421476 h 1893021"/>
                <a:gd name="connsiteX20" fmla="*/ 244531 w 1196767"/>
                <a:gd name="connsiteY20" fmla="*/ 1461998 h 1893021"/>
                <a:gd name="connsiteX21" fmla="*/ 479323 w 1196767"/>
                <a:gd name="connsiteY21" fmla="*/ 1653359 h 1893021"/>
                <a:gd name="connsiteX22" fmla="*/ 718984 w 1196767"/>
                <a:gd name="connsiteY22" fmla="*/ 1413698 h 1893021"/>
                <a:gd name="connsiteX23" fmla="*/ 720449 w 1196767"/>
                <a:gd name="connsiteY23" fmla="*/ 1413698 h 1893021"/>
                <a:gd name="connsiteX24" fmla="*/ 720449 w 1196767"/>
                <a:gd name="connsiteY24" fmla="*/ 693094 h 1893021"/>
                <a:gd name="connsiteX25" fmla="*/ 700186 w 1196767"/>
                <a:gd name="connsiteY25" fmla="*/ 686804 h 1893021"/>
                <a:gd name="connsiteX26" fmla="*/ 481873 w 1196767"/>
                <a:gd name="connsiteY26" fmla="*/ 357447 h 1893021"/>
                <a:gd name="connsiteX27" fmla="*/ 839320 w 1196767"/>
                <a:gd name="connsiteY27" fmla="*/ 0 h 189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96767" h="1893021">
                  <a:moveTo>
                    <a:pt x="835163" y="236916"/>
                  </a:moveTo>
                  <a:cubicBezTo>
                    <a:pt x="770889" y="236916"/>
                    <a:pt x="718785" y="289020"/>
                    <a:pt x="718785" y="353294"/>
                  </a:cubicBezTo>
                  <a:cubicBezTo>
                    <a:pt x="718785" y="417568"/>
                    <a:pt x="770889" y="469672"/>
                    <a:pt x="835163" y="469672"/>
                  </a:cubicBezTo>
                  <a:cubicBezTo>
                    <a:pt x="899437" y="469672"/>
                    <a:pt x="951541" y="417568"/>
                    <a:pt x="951541" y="353294"/>
                  </a:cubicBezTo>
                  <a:cubicBezTo>
                    <a:pt x="951541" y="289020"/>
                    <a:pt x="899437" y="236916"/>
                    <a:pt x="835163" y="236916"/>
                  </a:cubicBezTo>
                  <a:close/>
                  <a:moveTo>
                    <a:pt x="839320" y="0"/>
                  </a:moveTo>
                  <a:cubicBezTo>
                    <a:pt x="1036733" y="0"/>
                    <a:pt x="1196767" y="160034"/>
                    <a:pt x="1196767" y="357447"/>
                  </a:cubicBezTo>
                  <a:cubicBezTo>
                    <a:pt x="1196767" y="505507"/>
                    <a:pt x="1106748" y="632541"/>
                    <a:pt x="978455" y="686804"/>
                  </a:cubicBezTo>
                  <a:lnTo>
                    <a:pt x="958646" y="692953"/>
                  </a:lnTo>
                  <a:lnTo>
                    <a:pt x="958646" y="1413698"/>
                  </a:lnTo>
                  <a:lnTo>
                    <a:pt x="958646" y="1413699"/>
                  </a:lnTo>
                  <a:lnTo>
                    <a:pt x="948908" y="1510299"/>
                  </a:lnTo>
                  <a:cubicBezTo>
                    <a:pt x="904213" y="1728718"/>
                    <a:pt x="710956" y="1893021"/>
                    <a:pt x="479323" y="1893021"/>
                  </a:cubicBezTo>
                  <a:cubicBezTo>
                    <a:pt x="247690" y="1893021"/>
                    <a:pt x="54433" y="1728718"/>
                    <a:pt x="9738" y="1510299"/>
                  </a:cubicBezTo>
                  <a:lnTo>
                    <a:pt x="784" y="1421476"/>
                  </a:lnTo>
                  <a:lnTo>
                    <a:pt x="0" y="1421476"/>
                  </a:lnTo>
                  <a:lnTo>
                    <a:pt x="0" y="1413698"/>
                  </a:lnTo>
                  <a:lnTo>
                    <a:pt x="0" y="943494"/>
                  </a:lnTo>
                  <a:lnTo>
                    <a:pt x="477982" y="1421476"/>
                  </a:lnTo>
                  <a:lnTo>
                    <a:pt x="240446" y="1421476"/>
                  </a:lnTo>
                  <a:lnTo>
                    <a:pt x="244531" y="1461998"/>
                  </a:lnTo>
                  <a:cubicBezTo>
                    <a:pt x="266878" y="1571208"/>
                    <a:pt x="363507" y="1653359"/>
                    <a:pt x="479323" y="1653359"/>
                  </a:cubicBezTo>
                  <a:cubicBezTo>
                    <a:pt x="611684" y="1653359"/>
                    <a:pt x="718984" y="1546059"/>
                    <a:pt x="718984" y="1413698"/>
                  </a:cubicBezTo>
                  <a:lnTo>
                    <a:pt x="720449" y="1413698"/>
                  </a:lnTo>
                  <a:lnTo>
                    <a:pt x="720449" y="693094"/>
                  </a:lnTo>
                  <a:lnTo>
                    <a:pt x="700186" y="686804"/>
                  </a:lnTo>
                  <a:cubicBezTo>
                    <a:pt x="571892" y="632541"/>
                    <a:pt x="481873" y="505507"/>
                    <a:pt x="481873" y="357447"/>
                  </a:cubicBezTo>
                  <a:cubicBezTo>
                    <a:pt x="481873" y="160034"/>
                    <a:pt x="641907" y="0"/>
                    <a:pt x="839320"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pSp>
        <p:nvGrpSpPr>
          <p:cNvPr id="14" name="Group 13">
            <a:extLst>
              <a:ext uri="{FF2B5EF4-FFF2-40B4-BE49-F238E27FC236}">
                <a16:creationId xmlns:a16="http://schemas.microsoft.com/office/drawing/2014/main" id="{41906AB0-2BD7-4402-9619-630DB7A8DFC0}"/>
              </a:ext>
            </a:extLst>
          </p:cNvPr>
          <p:cNvGrpSpPr/>
          <p:nvPr/>
        </p:nvGrpSpPr>
        <p:grpSpPr>
          <a:xfrm>
            <a:off x="9785445" y="2731027"/>
            <a:ext cx="655092" cy="723330"/>
            <a:chOff x="9785445" y="2731027"/>
            <a:chExt cx="655092" cy="723330"/>
          </a:xfrm>
        </p:grpSpPr>
        <p:sp>
          <p:nvSpPr>
            <p:cNvPr id="153" name="Rectangle 152">
              <a:extLst>
                <a:ext uri="{FF2B5EF4-FFF2-40B4-BE49-F238E27FC236}">
                  <a16:creationId xmlns:a16="http://schemas.microsoft.com/office/drawing/2014/main" id="{AE21ED2B-D1C6-4D74-96ED-66788F8637F0}"/>
                </a:ext>
              </a:extLst>
            </p:cNvPr>
            <p:cNvSpPr/>
            <p:nvPr/>
          </p:nvSpPr>
          <p:spPr>
            <a:xfrm>
              <a:off x="9860507" y="2874327"/>
              <a:ext cx="580030" cy="5800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4" name="Group 103">
              <a:extLst>
                <a:ext uri="{FF2B5EF4-FFF2-40B4-BE49-F238E27FC236}">
                  <a16:creationId xmlns:a16="http://schemas.microsoft.com/office/drawing/2014/main" id="{BFE38DB3-A169-48B8-9966-D3F8D6743023}"/>
                </a:ext>
              </a:extLst>
            </p:cNvPr>
            <p:cNvGrpSpPr>
              <a:grpSpLocks noChangeAspect="1"/>
            </p:cNvGrpSpPr>
            <p:nvPr/>
          </p:nvGrpSpPr>
          <p:grpSpPr>
            <a:xfrm>
              <a:off x="9914281" y="2859976"/>
              <a:ext cx="438239" cy="566928"/>
              <a:chOff x="8007358" y="4954864"/>
              <a:chExt cx="1006013" cy="1301428"/>
            </a:xfrm>
          </p:grpSpPr>
          <p:sp>
            <p:nvSpPr>
              <p:cNvPr id="105" name="Freeform 5">
                <a:extLst>
                  <a:ext uri="{FF2B5EF4-FFF2-40B4-BE49-F238E27FC236}">
                    <a16:creationId xmlns:a16="http://schemas.microsoft.com/office/drawing/2014/main" id="{8A637739-3FCD-47EA-B15C-13D8D223A7B6}"/>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06" name="Graphic 7">
                <a:extLst>
                  <a:ext uri="{FF2B5EF4-FFF2-40B4-BE49-F238E27FC236}">
                    <a16:creationId xmlns:a16="http://schemas.microsoft.com/office/drawing/2014/main" id="{E62C3E56-AAB5-4B7B-AB57-3E5AC0275E09}"/>
                  </a:ext>
                </a:extLst>
              </p:cNvPr>
              <p:cNvGrpSpPr/>
              <p:nvPr/>
            </p:nvGrpSpPr>
            <p:grpSpPr>
              <a:xfrm>
                <a:off x="8241963" y="5395233"/>
                <a:ext cx="536803" cy="536803"/>
                <a:chOff x="5936568" y="5450793"/>
                <a:chExt cx="536803" cy="536803"/>
              </a:xfrm>
            </p:grpSpPr>
            <p:sp>
              <p:nvSpPr>
                <p:cNvPr id="107" name="Freeform: Shape 106">
                  <a:extLst>
                    <a:ext uri="{FF2B5EF4-FFF2-40B4-BE49-F238E27FC236}">
                      <a16:creationId xmlns:a16="http://schemas.microsoft.com/office/drawing/2014/main" id="{77104855-E20A-4437-B900-C9AD7ACB874B}"/>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25C8616-D935-4352-B640-A7FFECFB2A96}"/>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nvGrpSpPr>
            <p:cNvPr id="1053" name="Group 1052">
              <a:extLst>
                <a:ext uri="{FF2B5EF4-FFF2-40B4-BE49-F238E27FC236}">
                  <a16:creationId xmlns:a16="http://schemas.microsoft.com/office/drawing/2014/main" id="{1C04F29E-0426-4397-9F8B-068F314F60A3}"/>
                </a:ext>
              </a:extLst>
            </p:cNvPr>
            <p:cNvGrpSpPr/>
            <p:nvPr/>
          </p:nvGrpSpPr>
          <p:grpSpPr>
            <a:xfrm>
              <a:off x="9785445" y="2731027"/>
              <a:ext cx="300250" cy="300250"/>
              <a:chOff x="9785445" y="888786"/>
              <a:chExt cx="300250" cy="300250"/>
            </a:xfrm>
          </p:grpSpPr>
          <p:sp>
            <p:nvSpPr>
              <p:cNvPr id="154" name="Rectangle 153">
                <a:extLst>
                  <a:ext uri="{FF2B5EF4-FFF2-40B4-BE49-F238E27FC236}">
                    <a16:creationId xmlns:a16="http://schemas.microsoft.com/office/drawing/2014/main" id="{32880F8D-9770-46E9-B573-A7915F85D976}"/>
                  </a:ext>
                </a:extLst>
              </p:cNvPr>
              <p:cNvSpPr/>
              <p:nvPr/>
            </p:nvSpPr>
            <p:spPr>
              <a:xfrm>
                <a:off x="9785445" y="888786"/>
                <a:ext cx="300250" cy="3002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7A0ADED9-BC20-42BA-85E0-D51EC7BD2F9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804981" y="909086"/>
                <a:ext cx="273891" cy="259476"/>
              </a:xfrm>
              <a:prstGeom prst="rect">
                <a:avLst/>
              </a:prstGeom>
            </p:spPr>
          </p:pic>
        </p:grpSp>
      </p:grpSp>
      <p:grpSp>
        <p:nvGrpSpPr>
          <p:cNvPr id="3" name="Group 2">
            <a:extLst>
              <a:ext uri="{FF2B5EF4-FFF2-40B4-BE49-F238E27FC236}">
                <a16:creationId xmlns:a16="http://schemas.microsoft.com/office/drawing/2014/main" id="{4CF3DD9B-745B-4ACB-BC00-63970F42C774}"/>
              </a:ext>
            </a:extLst>
          </p:cNvPr>
          <p:cNvGrpSpPr/>
          <p:nvPr/>
        </p:nvGrpSpPr>
        <p:grpSpPr>
          <a:xfrm>
            <a:off x="4088219" y="2679693"/>
            <a:ext cx="1799205" cy="1743579"/>
            <a:chOff x="4088219" y="2679693"/>
            <a:chExt cx="1799205" cy="1743579"/>
          </a:xfrm>
        </p:grpSpPr>
        <p:grpSp>
          <p:nvGrpSpPr>
            <p:cNvPr id="85" name="Group 84">
              <a:extLst>
                <a:ext uri="{FF2B5EF4-FFF2-40B4-BE49-F238E27FC236}">
                  <a16:creationId xmlns:a16="http://schemas.microsoft.com/office/drawing/2014/main" id="{E30F2841-B044-4353-8581-7547E70F3839}"/>
                </a:ext>
              </a:extLst>
            </p:cNvPr>
            <p:cNvGrpSpPr/>
            <p:nvPr/>
          </p:nvGrpSpPr>
          <p:grpSpPr>
            <a:xfrm>
              <a:off x="4297553" y="2679693"/>
              <a:ext cx="1589871" cy="1249048"/>
              <a:chOff x="1441408" y="1270869"/>
              <a:chExt cx="1589871" cy="1249048"/>
            </a:xfrm>
          </p:grpSpPr>
          <p:sp>
            <p:nvSpPr>
              <p:cNvPr id="90" name="Rectangle 89">
                <a:extLst>
                  <a:ext uri="{FF2B5EF4-FFF2-40B4-BE49-F238E27FC236}">
                    <a16:creationId xmlns:a16="http://schemas.microsoft.com/office/drawing/2014/main" id="{409AD365-51CF-45EE-A11F-68DB6FB35B42}"/>
                  </a:ext>
                </a:extLst>
              </p:cNvPr>
              <p:cNvSpPr/>
              <p:nvPr/>
            </p:nvSpPr>
            <p:spPr>
              <a:xfrm>
                <a:off x="1441408" y="1270869"/>
                <a:ext cx="1589871" cy="949964"/>
              </a:xfrm>
              <a:prstGeom prst="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DA57D889-1B0D-418F-B142-92D1A52B5C75}"/>
                  </a:ext>
                </a:extLst>
              </p:cNvPr>
              <p:cNvSpPr/>
              <p:nvPr/>
            </p:nvSpPr>
            <p:spPr>
              <a:xfrm>
                <a:off x="2060906" y="2232837"/>
                <a:ext cx="350874" cy="23391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rapezoid 92">
                <a:extLst>
                  <a:ext uri="{FF2B5EF4-FFF2-40B4-BE49-F238E27FC236}">
                    <a16:creationId xmlns:a16="http://schemas.microsoft.com/office/drawing/2014/main" id="{DD6D52F6-87B4-4A93-BB4C-59B1F60E57CA}"/>
                  </a:ext>
                </a:extLst>
              </p:cNvPr>
              <p:cNvSpPr/>
              <p:nvPr/>
            </p:nvSpPr>
            <p:spPr>
              <a:xfrm>
                <a:off x="1768511" y="2387010"/>
                <a:ext cx="935665" cy="132907"/>
              </a:xfrm>
              <a:prstGeom prst="trapezoid">
                <a:avLst>
                  <a:gd name="adj" fmla="val 73001"/>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C24DA92C-EFC3-4765-89C1-8193EB38F1A7}"/>
                </a:ext>
              </a:extLst>
            </p:cNvPr>
            <p:cNvGrpSpPr/>
            <p:nvPr/>
          </p:nvGrpSpPr>
          <p:grpSpPr>
            <a:xfrm>
              <a:off x="4088219" y="2711332"/>
              <a:ext cx="1704438" cy="1711940"/>
              <a:chOff x="4088219" y="2711332"/>
              <a:chExt cx="1704438" cy="1711940"/>
            </a:xfrm>
          </p:grpSpPr>
          <p:sp>
            <p:nvSpPr>
              <p:cNvPr id="5" name="Rectangle 4">
                <a:extLst>
                  <a:ext uri="{FF2B5EF4-FFF2-40B4-BE49-F238E27FC236}">
                    <a16:creationId xmlns:a16="http://schemas.microsoft.com/office/drawing/2014/main" id="{B638B6E9-163B-41A7-8CF6-34965972CE12}"/>
                  </a:ext>
                </a:extLst>
              </p:cNvPr>
              <p:cNvSpPr/>
              <p:nvPr/>
            </p:nvSpPr>
            <p:spPr>
              <a:xfrm>
                <a:off x="4088219" y="2763182"/>
                <a:ext cx="409353" cy="74959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Graphic 91">
                <a:extLst>
                  <a:ext uri="{FF2B5EF4-FFF2-40B4-BE49-F238E27FC236}">
                    <a16:creationId xmlns:a16="http://schemas.microsoft.com/office/drawing/2014/main" id="{3DC112A2-6B05-477E-91DF-CC04A560332C}"/>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4135558" y="3132602"/>
                <a:ext cx="323728" cy="315616"/>
              </a:xfrm>
              <a:prstGeom prst="rect">
                <a:avLst/>
              </a:prstGeom>
            </p:spPr>
          </p:pic>
          <p:sp>
            <p:nvSpPr>
              <p:cNvPr id="6" name="TextBox 5">
                <a:extLst>
                  <a:ext uri="{FF2B5EF4-FFF2-40B4-BE49-F238E27FC236}">
                    <a16:creationId xmlns:a16="http://schemas.microsoft.com/office/drawing/2014/main" id="{6FCBF403-CC0F-4821-87EA-7B6D3937DA85}"/>
                  </a:ext>
                </a:extLst>
              </p:cNvPr>
              <p:cNvSpPr txBox="1"/>
              <p:nvPr/>
            </p:nvSpPr>
            <p:spPr>
              <a:xfrm>
                <a:off x="4499892" y="2821293"/>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&lt;</a:t>
                </a:r>
              </a:p>
            </p:txBody>
          </p:sp>
          <p:sp>
            <p:nvSpPr>
              <p:cNvPr id="94" name="TextBox 93">
                <a:extLst>
                  <a:ext uri="{FF2B5EF4-FFF2-40B4-BE49-F238E27FC236}">
                    <a16:creationId xmlns:a16="http://schemas.microsoft.com/office/drawing/2014/main" id="{41A0CAFC-8D3A-40E3-92EC-5A47FFE5F00F}"/>
                  </a:ext>
                </a:extLst>
              </p:cNvPr>
              <p:cNvSpPr txBox="1"/>
              <p:nvPr/>
            </p:nvSpPr>
            <p:spPr>
              <a:xfrm>
                <a:off x="5385938" y="2821293"/>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&gt;</a:t>
                </a:r>
              </a:p>
            </p:txBody>
          </p:sp>
          <p:cxnSp>
            <p:nvCxnSpPr>
              <p:cNvPr id="9" name="Straight Connector 8">
                <a:extLst>
                  <a:ext uri="{FF2B5EF4-FFF2-40B4-BE49-F238E27FC236}">
                    <a16:creationId xmlns:a16="http://schemas.microsoft.com/office/drawing/2014/main" id="{6D72B40D-9D37-4C3A-BC39-D0F175E09641}"/>
                  </a:ext>
                </a:extLst>
              </p:cNvPr>
              <p:cNvCxnSpPr>
                <a:cxnSpLocks/>
              </p:cNvCxnSpPr>
              <p:nvPr/>
            </p:nvCxnSpPr>
            <p:spPr>
              <a:xfrm>
                <a:off x="4760389" y="3005959"/>
                <a:ext cx="143539"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896A015-E0B9-4718-9D2A-6BCDB1022FAE}"/>
                  </a:ext>
                </a:extLst>
              </p:cNvPr>
              <p:cNvCxnSpPr>
                <a:cxnSpLocks/>
              </p:cNvCxnSpPr>
              <p:nvPr/>
            </p:nvCxnSpPr>
            <p:spPr>
              <a:xfrm>
                <a:off x="4962407" y="3005959"/>
                <a:ext cx="467833"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581AC29-203A-4057-B751-5DF2E85F5D44}"/>
                  </a:ext>
                </a:extLst>
              </p:cNvPr>
              <p:cNvSpPr txBox="1"/>
              <p:nvPr/>
            </p:nvSpPr>
            <p:spPr>
              <a:xfrm>
                <a:off x="5395685" y="3085335"/>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&gt;</a:t>
                </a:r>
              </a:p>
            </p:txBody>
          </p:sp>
          <p:sp>
            <p:nvSpPr>
              <p:cNvPr id="96" name="TextBox 95">
                <a:extLst>
                  <a:ext uri="{FF2B5EF4-FFF2-40B4-BE49-F238E27FC236}">
                    <a16:creationId xmlns:a16="http://schemas.microsoft.com/office/drawing/2014/main" id="{015DF86F-9993-41F8-876B-C90BFC17E9B9}"/>
                  </a:ext>
                </a:extLst>
              </p:cNvPr>
              <p:cNvSpPr txBox="1"/>
              <p:nvPr/>
            </p:nvSpPr>
            <p:spPr>
              <a:xfrm>
                <a:off x="4490146" y="3085335"/>
                <a:ext cx="300082" cy="369332"/>
              </a:xfrm>
              <a:prstGeom prst="rect">
                <a:avLst/>
              </a:prstGeom>
              <a:noFill/>
            </p:spPr>
            <p:txBody>
              <a:bodyPr wrap="none" rtlCol="0">
                <a:spAutoFit/>
              </a:bodyPr>
              <a:lstStyle/>
              <a:p>
                <a:r>
                  <a:rPr lang="en-US" b="1" dirty="0">
                    <a:solidFill>
                      <a:srgbClr val="797979"/>
                    </a:solidFill>
                    <a:latin typeface="STHupo" panose="020B0503020204020204" pitchFamily="2" charset="-122"/>
                    <a:ea typeface="STHupo" panose="020B0503020204020204" pitchFamily="2" charset="-122"/>
                    <a:cs typeface="Segoe UI Black" panose="020B0A02040204020203" pitchFamily="34" charset="0"/>
                  </a:rPr>
                  <a:t>&lt;</a:t>
                </a:r>
              </a:p>
            </p:txBody>
          </p:sp>
          <p:cxnSp>
            <p:nvCxnSpPr>
              <p:cNvPr id="99" name="Straight Connector 98">
                <a:extLst>
                  <a:ext uri="{FF2B5EF4-FFF2-40B4-BE49-F238E27FC236}">
                    <a16:creationId xmlns:a16="http://schemas.microsoft.com/office/drawing/2014/main" id="{0285528A-116A-4779-9301-96F1FB3F8208}"/>
                  </a:ext>
                </a:extLst>
              </p:cNvPr>
              <p:cNvCxnSpPr>
                <a:cxnSpLocks/>
              </p:cNvCxnSpPr>
              <p:nvPr/>
            </p:nvCxnSpPr>
            <p:spPr>
              <a:xfrm>
                <a:off x="4760389" y="3270001"/>
                <a:ext cx="219740"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61D8151E-0D92-4BD6-8C76-C7A741382376}"/>
                  </a:ext>
                </a:extLst>
              </p:cNvPr>
              <p:cNvSpPr/>
              <p:nvPr/>
            </p:nvSpPr>
            <p:spPr>
              <a:xfrm>
                <a:off x="4393256" y="3998540"/>
                <a:ext cx="1399401" cy="424732"/>
              </a:xfrm>
              <a:prstGeom prst="rect">
                <a:avLst/>
              </a:prstGeom>
            </p:spPr>
            <p:txBody>
              <a:bodyPr wrap="square" lIns="91440">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Tight Git integration</a:t>
                </a:r>
              </a:p>
            </p:txBody>
          </p:sp>
          <p:pic>
            <p:nvPicPr>
              <p:cNvPr id="281" name="Graphic 280">
                <a:extLst>
                  <a:ext uri="{FF2B5EF4-FFF2-40B4-BE49-F238E27FC236}">
                    <a16:creationId xmlns:a16="http://schemas.microsoft.com/office/drawing/2014/main" id="{231CB72A-1CB0-49C5-A044-09025B8FEF74}"/>
                  </a:ext>
                </a:extLst>
              </p:cNvPr>
              <p:cNvPicPr>
                <a:picLocks noChangeAspect="1"/>
              </p:cNvPicPr>
              <p:nvPr/>
            </p:nvPicPr>
            <p:blipFill rotWithShape="1">
              <a:blip r:embed="rId8" cstate="print">
                <a:extLst>
                  <a:ext uri="{28A0092B-C50C-407E-A947-70E740481C1C}">
                    <a14:useLocalDpi xmlns:a14="http://schemas.microsoft.com/office/drawing/2010/main"/>
                  </a:ext>
                  <a:ext uri="{96DAC541-7B7A-43D3-8B79-37D633B846F1}">
                    <asvg:svgBlip xmlns:asvg="http://schemas.microsoft.com/office/drawing/2016/SVG/main" r:embed="rId9"/>
                  </a:ext>
                </a:extLst>
              </a:blip>
              <a:srcRect l="38318" t="29400" r="37043" b="29923"/>
              <a:stretch/>
            </p:blipFill>
            <p:spPr>
              <a:xfrm>
                <a:off x="4143132" y="2711332"/>
                <a:ext cx="301837" cy="386862"/>
              </a:xfrm>
              <a:custGeom>
                <a:avLst/>
                <a:gdLst>
                  <a:gd name="connsiteX0" fmla="*/ 221064 w 356717"/>
                  <a:gd name="connsiteY0" fmla="*/ 134643 h 457201"/>
                  <a:gd name="connsiteX1" fmla="*/ 356717 w 356717"/>
                  <a:gd name="connsiteY1" fmla="*/ 174665 h 457201"/>
                  <a:gd name="connsiteX2" fmla="*/ 356717 w 356717"/>
                  <a:gd name="connsiteY2" fmla="*/ 457201 h 457201"/>
                  <a:gd name="connsiteX3" fmla="*/ 0 w 356717"/>
                  <a:gd name="connsiteY3" fmla="*/ 457201 h 457201"/>
                  <a:gd name="connsiteX4" fmla="*/ 0 w 356717"/>
                  <a:gd name="connsiteY4" fmla="*/ 356718 h 457201"/>
                  <a:gd name="connsiteX5" fmla="*/ 221064 w 356717"/>
                  <a:gd name="connsiteY5" fmla="*/ 356718 h 457201"/>
                  <a:gd name="connsiteX6" fmla="*/ 0 w 356717"/>
                  <a:gd name="connsiteY6" fmla="*/ 0 h 457201"/>
                  <a:gd name="connsiteX7" fmla="*/ 170877 w 356717"/>
                  <a:gd name="connsiteY7" fmla="*/ 0 h 457201"/>
                  <a:gd name="connsiteX8" fmla="*/ 167912 w 356717"/>
                  <a:gd name="connsiteY8" fmla="*/ 10050 h 457201"/>
                  <a:gd name="connsiteX9" fmla="*/ 0 w 356717"/>
                  <a:gd name="connsiteY9" fmla="*/ 10050 h 45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717" h="457201">
                    <a:moveTo>
                      <a:pt x="221064" y="134643"/>
                    </a:moveTo>
                    <a:lnTo>
                      <a:pt x="356717" y="174665"/>
                    </a:lnTo>
                    <a:lnTo>
                      <a:pt x="356717" y="457201"/>
                    </a:lnTo>
                    <a:lnTo>
                      <a:pt x="0" y="457201"/>
                    </a:lnTo>
                    <a:lnTo>
                      <a:pt x="0" y="356718"/>
                    </a:lnTo>
                    <a:lnTo>
                      <a:pt x="221064" y="356718"/>
                    </a:lnTo>
                    <a:close/>
                    <a:moveTo>
                      <a:pt x="0" y="0"/>
                    </a:moveTo>
                    <a:lnTo>
                      <a:pt x="170877" y="0"/>
                    </a:lnTo>
                    <a:lnTo>
                      <a:pt x="167912" y="10050"/>
                    </a:lnTo>
                    <a:lnTo>
                      <a:pt x="0" y="10050"/>
                    </a:lnTo>
                    <a:close/>
                  </a:path>
                </a:pathLst>
              </a:custGeom>
            </p:spPr>
          </p:pic>
          <p:pic>
            <p:nvPicPr>
              <p:cNvPr id="282" name="Graphic 281">
                <a:extLst>
                  <a:ext uri="{FF2B5EF4-FFF2-40B4-BE49-F238E27FC236}">
                    <a16:creationId xmlns:a16="http://schemas.microsoft.com/office/drawing/2014/main" id="{32293E26-15C2-43C1-BC47-49817A6530F2}"/>
                  </a:ext>
                </a:extLst>
              </p:cNvPr>
              <p:cNvPicPr>
                <a:picLocks noChangeAspect="1"/>
              </p:cNvPicPr>
              <p:nvPr/>
            </p:nvPicPr>
            <p:blipFill rotWithShape="1">
              <a:blip r:embed="rId10" cstate="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0555"/>
              <a:stretch/>
            </p:blipFill>
            <p:spPr>
              <a:xfrm>
                <a:off x="4150169" y="2830365"/>
                <a:ext cx="158067" cy="176720"/>
              </a:xfrm>
              <a:prstGeom prst="rect">
                <a:avLst/>
              </a:prstGeom>
            </p:spPr>
          </p:pic>
          <p:cxnSp>
            <p:nvCxnSpPr>
              <p:cNvPr id="88" name="Straight Connector 87">
                <a:extLst>
                  <a:ext uri="{FF2B5EF4-FFF2-40B4-BE49-F238E27FC236}">
                    <a16:creationId xmlns:a16="http://schemas.microsoft.com/office/drawing/2014/main" id="{2880C918-4238-44D3-A5DE-2FEFF09F3968}"/>
                  </a:ext>
                </a:extLst>
              </p:cNvPr>
              <p:cNvCxnSpPr>
                <a:cxnSpLocks/>
              </p:cNvCxnSpPr>
              <p:nvPr/>
            </p:nvCxnSpPr>
            <p:spPr>
              <a:xfrm>
                <a:off x="5023989" y="3270001"/>
                <a:ext cx="132906"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4A701DC-A279-4A2B-8B86-DAA42D59A2E7}"/>
                  </a:ext>
                </a:extLst>
              </p:cNvPr>
              <p:cNvCxnSpPr>
                <a:cxnSpLocks/>
              </p:cNvCxnSpPr>
              <p:nvPr/>
            </p:nvCxnSpPr>
            <p:spPr>
              <a:xfrm>
                <a:off x="5200754" y="3270001"/>
                <a:ext cx="219740" cy="0"/>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grpSp>
      </p:grpSp>
      <p:cxnSp>
        <p:nvCxnSpPr>
          <p:cNvPr id="98" name="Straight Connector 97">
            <a:extLst>
              <a:ext uri="{FF2B5EF4-FFF2-40B4-BE49-F238E27FC236}">
                <a16:creationId xmlns:a16="http://schemas.microsoft.com/office/drawing/2014/main" id="{504D0F54-22FF-4538-BF57-A39AAF6B9281}"/>
              </a:ext>
            </a:extLst>
          </p:cNvPr>
          <p:cNvCxnSpPr>
            <a:cxnSpLocks/>
          </p:cNvCxnSpPr>
          <p:nvPr/>
        </p:nvCxnSpPr>
        <p:spPr>
          <a:xfrm>
            <a:off x="5200754" y="3270001"/>
            <a:ext cx="21974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43E627A6-030C-4155-B293-ADFCA75D1C82}"/>
              </a:ext>
            </a:extLst>
          </p:cNvPr>
          <p:cNvSpPr/>
          <p:nvPr/>
        </p:nvSpPr>
        <p:spPr>
          <a:xfrm>
            <a:off x="11299290" y="3075709"/>
            <a:ext cx="122830" cy="122830"/>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202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10" presetClass="entr" presetSubtype="0" fill="hold" nodeType="withEffect">
                                  <p:stCondLst>
                                    <p:cond delay="250"/>
                                  </p:stCondLst>
                                  <p:childTnLst>
                                    <p:set>
                                      <p:cBhvr>
                                        <p:cTn id="13" dur="1" fill="hold">
                                          <p:stCondLst>
                                            <p:cond delay="0"/>
                                          </p:stCondLst>
                                        </p:cTn>
                                        <p:tgtEl>
                                          <p:spTgt spid="290"/>
                                        </p:tgtEl>
                                        <p:attrNameLst>
                                          <p:attrName>style.visibility</p:attrName>
                                        </p:attrNameLst>
                                      </p:cBhvr>
                                      <p:to>
                                        <p:strVal val="visible"/>
                                      </p:to>
                                    </p:set>
                                    <p:animEffect transition="in" filter="fade">
                                      <p:cBhvr>
                                        <p:cTn id="14" dur="500"/>
                                        <p:tgtEl>
                                          <p:spTgt spid="290"/>
                                        </p:tgtEl>
                                      </p:cBhvr>
                                    </p:animEffect>
                                  </p:childTnLst>
                                </p:cTn>
                              </p:par>
                            </p:childTnLst>
                          </p:cTn>
                        </p:par>
                        <p:par>
                          <p:cTn id="15" fill="hold">
                            <p:stCondLst>
                              <p:cond delay="1250"/>
                            </p:stCondLst>
                            <p:childTnLst>
                              <p:par>
                                <p:cTn id="16" presetID="10" presetClass="entr" presetSubtype="0" fill="hold"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par>
                          <p:cTn id="19" fill="hold">
                            <p:stCondLst>
                              <p:cond delay="1750"/>
                            </p:stCondLst>
                            <p:childTnLst>
                              <p:par>
                                <p:cTn id="20" presetID="10" presetClass="entr" presetSubtype="0" fill="hold" nodeType="afterEffect">
                                  <p:stCondLst>
                                    <p:cond delay="0"/>
                                  </p:stCondLst>
                                  <p:childTnLst>
                                    <p:set>
                                      <p:cBhvr>
                                        <p:cTn id="21" dur="1" fill="hold">
                                          <p:stCondLst>
                                            <p:cond delay="0"/>
                                          </p:stCondLst>
                                        </p:cTn>
                                        <p:tgtEl>
                                          <p:spTgt spid="267"/>
                                        </p:tgtEl>
                                        <p:attrNameLst>
                                          <p:attrName>style.visibility</p:attrName>
                                        </p:attrNameLst>
                                      </p:cBhvr>
                                      <p:to>
                                        <p:strVal val="visible"/>
                                      </p:to>
                                    </p:set>
                                    <p:animEffect transition="in" filter="fade">
                                      <p:cBhvr>
                                        <p:cTn id="22" dur="500"/>
                                        <p:tgtEl>
                                          <p:spTgt spid="267"/>
                                        </p:tgtEl>
                                      </p:cBhvr>
                                    </p:animEffect>
                                  </p:childTnLst>
                                </p:cTn>
                              </p:par>
                            </p:childTnLst>
                          </p:cTn>
                        </p:par>
                        <p:par>
                          <p:cTn id="23" fill="hold">
                            <p:stCondLst>
                              <p:cond delay="2250"/>
                            </p:stCondLst>
                            <p:childTnLst>
                              <p:par>
                                <p:cTn id="24" presetID="22" presetClass="entr" presetSubtype="8" fill="hold" nodeType="afterEffect">
                                  <p:stCondLst>
                                    <p:cond delay="0"/>
                                  </p:stCondLst>
                                  <p:childTnLst>
                                    <p:set>
                                      <p:cBhvr>
                                        <p:cTn id="25" dur="1" fill="hold">
                                          <p:stCondLst>
                                            <p:cond delay="0"/>
                                          </p:stCondLst>
                                        </p:cTn>
                                        <p:tgtEl>
                                          <p:spTgt spid="276"/>
                                        </p:tgtEl>
                                        <p:attrNameLst>
                                          <p:attrName>style.visibility</p:attrName>
                                        </p:attrNameLst>
                                      </p:cBhvr>
                                      <p:to>
                                        <p:strVal val="visible"/>
                                      </p:to>
                                    </p:set>
                                    <p:animEffect transition="in" filter="wipe(left)">
                                      <p:cBhvr>
                                        <p:cTn id="26" dur="500"/>
                                        <p:tgtEl>
                                          <p:spTgt spid="276"/>
                                        </p:tgtEl>
                                      </p:cBhvr>
                                    </p:animEffect>
                                  </p:childTnLst>
                                </p:cTn>
                              </p:par>
                              <p:par>
                                <p:cTn id="27" presetID="10" presetClass="entr" presetSubtype="0" fill="hold" nodeType="withEffect">
                                  <p:stCondLst>
                                    <p:cond delay="25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22" presetClass="entr" presetSubtype="1" fill="hold" nodeType="withEffect">
                                  <p:stCondLst>
                                    <p:cond delay="500"/>
                                  </p:stCondLst>
                                  <p:childTnLst>
                                    <p:set>
                                      <p:cBhvr>
                                        <p:cTn id="34" dur="1" fill="hold">
                                          <p:stCondLst>
                                            <p:cond delay="0"/>
                                          </p:stCondLst>
                                        </p:cTn>
                                        <p:tgtEl>
                                          <p:spTgt spid="293"/>
                                        </p:tgtEl>
                                        <p:attrNameLst>
                                          <p:attrName>style.visibility</p:attrName>
                                        </p:attrNameLst>
                                      </p:cBhvr>
                                      <p:to>
                                        <p:strVal val="visible"/>
                                      </p:to>
                                    </p:set>
                                    <p:animEffect transition="in" filter="wipe(up)">
                                      <p:cBhvr>
                                        <p:cTn id="35" dur="750"/>
                                        <p:tgtEl>
                                          <p:spTgt spid="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C6141CD3-622B-464D-9D4E-3921519E2BBF}"/>
              </a:ext>
            </a:extLst>
          </p:cNvPr>
          <p:cNvGrpSpPr/>
          <p:nvPr/>
        </p:nvGrpSpPr>
        <p:grpSpPr>
          <a:xfrm>
            <a:off x="8421151" y="2419171"/>
            <a:ext cx="527245" cy="641052"/>
            <a:chOff x="8421151" y="2419171"/>
            <a:chExt cx="527245" cy="641052"/>
          </a:xfrm>
        </p:grpSpPr>
        <p:grpSp>
          <p:nvGrpSpPr>
            <p:cNvPr id="106" name="Group 105">
              <a:extLst>
                <a:ext uri="{FF2B5EF4-FFF2-40B4-BE49-F238E27FC236}">
                  <a16:creationId xmlns:a16="http://schemas.microsoft.com/office/drawing/2014/main" id="{3B5EF98F-C830-41FE-8FF9-EE6FA3DEAB1F}"/>
                </a:ext>
              </a:extLst>
            </p:cNvPr>
            <p:cNvGrpSpPr>
              <a:grpSpLocks noChangeAspect="1"/>
            </p:cNvGrpSpPr>
            <p:nvPr/>
          </p:nvGrpSpPr>
          <p:grpSpPr>
            <a:xfrm>
              <a:off x="8510157" y="2493295"/>
              <a:ext cx="438239" cy="566928"/>
              <a:chOff x="8007358" y="4954864"/>
              <a:chExt cx="1006013" cy="1301428"/>
            </a:xfrm>
          </p:grpSpPr>
          <p:sp>
            <p:nvSpPr>
              <p:cNvPr id="107" name="Freeform 5">
                <a:extLst>
                  <a:ext uri="{FF2B5EF4-FFF2-40B4-BE49-F238E27FC236}">
                    <a16:creationId xmlns:a16="http://schemas.microsoft.com/office/drawing/2014/main" id="{013694F1-5C30-4DED-AA17-32598F380EC9}"/>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08" name="Graphic 7">
                <a:extLst>
                  <a:ext uri="{FF2B5EF4-FFF2-40B4-BE49-F238E27FC236}">
                    <a16:creationId xmlns:a16="http://schemas.microsoft.com/office/drawing/2014/main" id="{75157DCC-71AB-4DD4-AB2B-2349A48FF9E4}"/>
                  </a:ext>
                </a:extLst>
              </p:cNvPr>
              <p:cNvGrpSpPr/>
              <p:nvPr/>
            </p:nvGrpSpPr>
            <p:grpSpPr>
              <a:xfrm>
                <a:off x="8241963" y="5395233"/>
                <a:ext cx="536803" cy="536803"/>
                <a:chOff x="5936568" y="5450793"/>
                <a:chExt cx="536803" cy="536803"/>
              </a:xfrm>
            </p:grpSpPr>
            <p:sp>
              <p:nvSpPr>
                <p:cNvPr id="109" name="Freeform: Shape 108">
                  <a:extLst>
                    <a:ext uri="{FF2B5EF4-FFF2-40B4-BE49-F238E27FC236}">
                      <a16:creationId xmlns:a16="http://schemas.microsoft.com/office/drawing/2014/main" id="{9CF8DA4F-48E8-4813-BE1C-FEF0254CE271}"/>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48554EAB-0796-40A5-BA66-9EC6EF110C4E}"/>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nvGrpSpPr>
            <p:cNvPr id="4" name="Group 3">
              <a:extLst>
                <a:ext uri="{FF2B5EF4-FFF2-40B4-BE49-F238E27FC236}">
                  <a16:creationId xmlns:a16="http://schemas.microsoft.com/office/drawing/2014/main" id="{F33B458E-E5CD-473B-8995-3A38C5A39DE4}"/>
                </a:ext>
              </a:extLst>
            </p:cNvPr>
            <p:cNvGrpSpPr/>
            <p:nvPr/>
          </p:nvGrpSpPr>
          <p:grpSpPr>
            <a:xfrm>
              <a:off x="8421151" y="2419171"/>
              <a:ext cx="236569" cy="245220"/>
              <a:chOff x="8421151" y="2419171"/>
              <a:chExt cx="236569" cy="245220"/>
            </a:xfrm>
          </p:grpSpPr>
          <p:sp>
            <p:nvSpPr>
              <p:cNvPr id="240" name="Rectangle 239">
                <a:extLst>
                  <a:ext uri="{FF2B5EF4-FFF2-40B4-BE49-F238E27FC236}">
                    <a16:creationId xmlns:a16="http://schemas.microsoft.com/office/drawing/2014/main" id="{545DF13F-07F7-403E-BF29-B918E6E2154F}"/>
                  </a:ext>
                </a:extLst>
              </p:cNvPr>
              <p:cNvSpPr/>
              <p:nvPr/>
            </p:nvSpPr>
            <p:spPr>
              <a:xfrm>
                <a:off x="8487828" y="2476322"/>
                <a:ext cx="169892" cy="1880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C1CB0CDA-027B-4EA4-833E-2EB4AA4005EF}"/>
                  </a:ext>
                </a:extLst>
              </p:cNvPr>
              <p:cNvSpPr/>
              <p:nvPr/>
            </p:nvSpPr>
            <p:spPr>
              <a:xfrm>
                <a:off x="8421151" y="2419171"/>
                <a:ext cx="204788" cy="2047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X</a:t>
                </a:r>
              </a:p>
            </p:txBody>
          </p:sp>
        </p:grpSp>
      </p:grpSp>
      <p:grpSp>
        <p:nvGrpSpPr>
          <p:cNvPr id="9" name="Group 8">
            <a:extLst>
              <a:ext uri="{FF2B5EF4-FFF2-40B4-BE49-F238E27FC236}">
                <a16:creationId xmlns:a16="http://schemas.microsoft.com/office/drawing/2014/main" id="{8F2FA969-60FB-4BC0-AC5E-97981BBD37BF}"/>
              </a:ext>
            </a:extLst>
          </p:cNvPr>
          <p:cNvGrpSpPr/>
          <p:nvPr/>
        </p:nvGrpSpPr>
        <p:grpSpPr>
          <a:xfrm>
            <a:off x="7678202" y="2419171"/>
            <a:ext cx="519212" cy="641052"/>
            <a:chOff x="7678202" y="2419171"/>
            <a:chExt cx="519212" cy="641052"/>
          </a:xfrm>
        </p:grpSpPr>
        <p:grpSp>
          <p:nvGrpSpPr>
            <p:cNvPr id="111" name="Group 110">
              <a:extLst>
                <a:ext uri="{FF2B5EF4-FFF2-40B4-BE49-F238E27FC236}">
                  <a16:creationId xmlns:a16="http://schemas.microsoft.com/office/drawing/2014/main" id="{C50D7E1A-3649-4F48-8A56-CFB8F55383BA}"/>
                </a:ext>
              </a:extLst>
            </p:cNvPr>
            <p:cNvGrpSpPr>
              <a:grpSpLocks noChangeAspect="1"/>
            </p:cNvGrpSpPr>
            <p:nvPr/>
          </p:nvGrpSpPr>
          <p:grpSpPr>
            <a:xfrm>
              <a:off x="7759175" y="2493295"/>
              <a:ext cx="438239" cy="566928"/>
              <a:chOff x="8007358" y="4954864"/>
              <a:chExt cx="1006013" cy="1301428"/>
            </a:xfrm>
          </p:grpSpPr>
          <p:sp>
            <p:nvSpPr>
              <p:cNvPr id="112" name="Freeform 5">
                <a:extLst>
                  <a:ext uri="{FF2B5EF4-FFF2-40B4-BE49-F238E27FC236}">
                    <a16:creationId xmlns:a16="http://schemas.microsoft.com/office/drawing/2014/main" id="{DDEE83B9-DCB6-4C31-AA0A-B43C6FDCFC92}"/>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13" name="Graphic 7">
                <a:extLst>
                  <a:ext uri="{FF2B5EF4-FFF2-40B4-BE49-F238E27FC236}">
                    <a16:creationId xmlns:a16="http://schemas.microsoft.com/office/drawing/2014/main" id="{10EAD9E5-50F7-43E2-B3D5-BBB9356376E6}"/>
                  </a:ext>
                </a:extLst>
              </p:cNvPr>
              <p:cNvGrpSpPr/>
              <p:nvPr/>
            </p:nvGrpSpPr>
            <p:grpSpPr>
              <a:xfrm>
                <a:off x="8241963" y="5395233"/>
                <a:ext cx="536803" cy="536803"/>
                <a:chOff x="5936568" y="5450793"/>
                <a:chExt cx="536803" cy="536803"/>
              </a:xfrm>
            </p:grpSpPr>
            <p:sp>
              <p:nvSpPr>
                <p:cNvPr id="114" name="Freeform: Shape 113">
                  <a:extLst>
                    <a:ext uri="{FF2B5EF4-FFF2-40B4-BE49-F238E27FC236}">
                      <a16:creationId xmlns:a16="http://schemas.microsoft.com/office/drawing/2014/main" id="{BBE1F4D5-654F-421E-AD0A-837680C69492}"/>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A92E137-F527-4EB6-9D94-9F3A7B260F2B}"/>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nvGrpSpPr>
            <p:cNvPr id="6" name="Group 5">
              <a:extLst>
                <a:ext uri="{FF2B5EF4-FFF2-40B4-BE49-F238E27FC236}">
                  <a16:creationId xmlns:a16="http://schemas.microsoft.com/office/drawing/2014/main" id="{7AB96027-5E81-45C5-9AA5-D565C50816B6}"/>
                </a:ext>
              </a:extLst>
            </p:cNvPr>
            <p:cNvGrpSpPr/>
            <p:nvPr/>
          </p:nvGrpSpPr>
          <p:grpSpPr>
            <a:xfrm>
              <a:off x="7678202" y="2419171"/>
              <a:ext cx="236569" cy="245220"/>
              <a:chOff x="7678202" y="2419171"/>
              <a:chExt cx="236569" cy="245220"/>
            </a:xfrm>
          </p:grpSpPr>
          <p:sp>
            <p:nvSpPr>
              <p:cNvPr id="233" name="Rectangle 232">
                <a:extLst>
                  <a:ext uri="{FF2B5EF4-FFF2-40B4-BE49-F238E27FC236}">
                    <a16:creationId xmlns:a16="http://schemas.microsoft.com/office/drawing/2014/main" id="{668F0EFC-BB6C-43CD-971F-ECF89DB5A7E8}"/>
                  </a:ext>
                </a:extLst>
              </p:cNvPr>
              <p:cNvSpPr/>
              <p:nvPr/>
            </p:nvSpPr>
            <p:spPr>
              <a:xfrm>
                <a:off x="7744879" y="2476322"/>
                <a:ext cx="169892" cy="1880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5053771-5FC7-471F-9FF4-9B9F8B1CA7AD}"/>
                  </a:ext>
                </a:extLst>
              </p:cNvPr>
              <p:cNvSpPr/>
              <p:nvPr/>
            </p:nvSpPr>
            <p:spPr>
              <a:xfrm>
                <a:off x="7678202" y="2419171"/>
                <a:ext cx="204788" cy="2047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Y</a:t>
                </a:r>
              </a:p>
            </p:txBody>
          </p:sp>
        </p:grpSp>
      </p:grpSp>
      <p:grpSp>
        <p:nvGrpSpPr>
          <p:cNvPr id="8" name="Group 7">
            <a:extLst>
              <a:ext uri="{FF2B5EF4-FFF2-40B4-BE49-F238E27FC236}">
                <a16:creationId xmlns:a16="http://schemas.microsoft.com/office/drawing/2014/main" id="{E0FBC57F-E87E-4B0E-87E7-43A1965A5841}"/>
              </a:ext>
            </a:extLst>
          </p:cNvPr>
          <p:cNvGrpSpPr/>
          <p:nvPr/>
        </p:nvGrpSpPr>
        <p:grpSpPr>
          <a:xfrm>
            <a:off x="6935253" y="2419171"/>
            <a:ext cx="522196" cy="641052"/>
            <a:chOff x="6935253" y="2419171"/>
            <a:chExt cx="522196" cy="641052"/>
          </a:xfrm>
        </p:grpSpPr>
        <p:grpSp>
          <p:nvGrpSpPr>
            <p:cNvPr id="116" name="Group 115">
              <a:extLst>
                <a:ext uri="{FF2B5EF4-FFF2-40B4-BE49-F238E27FC236}">
                  <a16:creationId xmlns:a16="http://schemas.microsoft.com/office/drawing/2014/main" id="{0F621799-4D7B-4CF7-858D-43D615F15318}"/>
                </a:ext>
              </a:extLst>
            </p:cNvPr>
            <p:cNvGrpSpPr>
              <a:grpSpLocks noChangeAspect="1"/>
            </p:cNvGrpSpPr>
            <p:nvPr/>
          </p:nvGrpSpPr>
          <p:grpSpPr>
            <a:xfrm>
              <a:off x="7019210" y="2493295"/>
              <a:ext cx="438239" cy="566928"/>
              <a:chOff x="8007358" y="4954864"/>
              <a:chExt cx="1006013" cy="1301428"/>
            </a:xfrm>
          </p:grpSpPr>
          <p:sp>
            <p:nvSpPr>
              <p:cNvPr id="117" name="Freeform 5">
                <a:extLst>
                  <a:ext uri="{FF2B5EF4-FFF2-40B4-BE49-F238E27FC236}">
                    <a16:creationId xmlns:a16="http://schemas.microsoft.com/office/drawing/2014/main" id="{627843B6-7291-4BB9-8E7F-07293D28C6BD}"/>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18" name="Graphic 7">
                <a:extLst>
                  <a:ext uri="{FF2B5EF4-FFF2-40B4-BE49-F238E27FC236}">
                    <a16:creationId xmlns:a16="http://schemas.microsoft.com/office/drawing/2014/main" id="{A9F3027E-83D4-499D-97DB-2C06CEBC0E73}"/>
                  </a:ext>
                </a:extLst>
              </p:cNvPr>
              <p:cNvGrpSpPr/>
              <p:nvPr/>
            </p:nvGrpSpPr>
            <p:grpSpPr>
              <a:xfrm>
                <a:off x="8241963" y="5395233"/>
                <a:ext cx="536803" cy="536803"/>
                <a:chOff x="5936568" y="5450793"/>
                <a:chExt cx="536803" cy="536803"/>
              </a:xfrm>
            </p:grpSpPr>
            <p:sp>
              <p:nvSpPr>
                <p:cNvPr id="119" name="Freeform: Shape 118">
                  <a:extLst>
                    <a:ext uri="{FF2B5EF4-FFF2-40B4-BE49-F238E27FC236}">
                      <a16:creationId xmlns:a16="http://schemas.microsoft.com/office/drawing/2014/main" id="{7846ED46-1940-4C47-8FD9-119F0F909E31}"/>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3AAF5CB-E7FD-47AB-B942-7440569E531E}"/>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nvGrpSpPr>
            <p:cNvPr id="7" name="Group 6">
              <a:extLst>
                <a:ext uri="{FF2B5EF4-FFF2-40B4-BE49-F238E27FC236}">
                  <a16:creationId xmlns:a16="http://schemas.microsoft.com/office/drawing/2014/main" id="{AA414E97-7278-4E14-8CB5-6ED4D9073528}"/>
                </a:ext>
              </a:extLst>
            </p:cNvPr>
            <p:cNvGrpSpPr/>
            <p:nvPr/>
          </p:nvGrpSpPr>
          <p:grpSpPr>
            <a:xfrm>
              <a:off x="6935253" y="2419171"/>
              <a:ext cx="236569" cy="245220"/>
              <a:chOff x="6935253" y="2419171"/>
              <a:chExt cx="236569" cy="245220"/>
            </a:xfrm>
          </p:grpSpPr>
          <p:sp>
            <p:nvSpPr>
              <p:cNvPr id="245" name="Rectangle 244">
                <a:extLst>
                  <a:ext uri="{FF2B5EF4-FFF2-40B4-BE49-F238E27FC236}">
                    <a16:creationId xmlns:a16="http://schemas.microsoft.com/office/drawing/2014/main" id="{41DC4648-2AC4-45A4-8F9D-B51DF980E107}"/>
                  </a:ext>
                </a:extLst>
              </p:cNvPr>
              <p:cNvSpPr/>
              <p:nvPr/>
            </p:nvSpPr>
            <p:spPr>
              <a:xfrm>
                <a:off x="7001930" y="2476322"/>
                <a:ext cx="169892" cy="1880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48058CC7-B9E8-4B6E-A236-69F02D976EE3}"/>
                  </a:ext>
                </a:extLst>
              </p:cNvPr>
              <p:cNvSpPr/>
              <p:nvPr/>
            </p:nvSpPr>
            <p:spPr>
              <a:xfrm>
                <a:off x="6935253" y="2419171"/>
                <a:ext cx="204788" cy="2047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Z</a:t>
                </a:r>
              </a:p>
            </p:txBody>
          </p:sp>
        </p:grpSp>
      </p:grpSp>
      <p:sp>
        <p:nvSpPr>
          <p:cNvPr id="31" name="Rectangle 30">
            <a:extLst>
              <a:ext uri="{FF2B5EF4-FFF2-40B4-BE49-F238E27FC236}">
                <a16:creationId xmlns:a16="http://schemas.microsoft.com/office/drawing/2014/main" id="{01F5E853-86C4-49A9-AE1A-E2B2126D4376}"/>
              </a:ext>
            </a:extLst>
          </p:cNvPr>
          <p:cNvSpPr/>
          <p:nvPr/>
        </p:nvSpPr>
        <p:spPr>
          <a:xfrm>
            <a:off x="6792438" y="1528586"/>
            <a:ext cx="2279176" cy="8279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3" name="Straight Arrow Connector 292">
            <a:extLst>
              <a:ext uri="{FF2B5EF4-FFF2-40B4-BE49-F238E27FC236}">
                <a16:creationId xmlns:a16="http://schemas.microsoft.com/office/drawing/2014/main" id="{933FE633-B094-4951-9033-0A774D1FF78F}"/>
              </a:ext>
            </a:extLst>
          </p:cNvPr>
          <p:cNvCxnSpPr>
            <a:cxnSpLocks/>
          </p:cNvCxnSpPr>
          <p:nvPr/>
        </p:nvCxnSpPr>
        <p:spPr>
          <a:xfrm>
            <a:off x="11360035" y="0"/>
            <a:ext cx="0" cy="1842247"/>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C49BF979-EB1B-4C60-8119-A59450E9AC8F}"/>
              </a:ext>
            </a:extLst>
          </p:cNvPr>
          <p:cNvGrpSpPr/>
          <p:nvPr/>
        </p:nvGrpSpPr>
        <p:grpSpPr>
          <a:xfrm>
            <a:off x="12532225" y="16476"/>
            <a:ext cx="1054899" cy="6900254"/>
            <a:chOff x="12478437" y="16476"/>
            <a:chExt cx="1054899" cy="6900254"/>
          </a:xfrm>
        </p:grpSpPr>
        <p:grpSp>
          <p:nvGrpSpPr>
            <p:cNvPr id="51" name="Group 50">
              <a:extLst>
                <a:ext uri="{FF2B5EF4-FFF2-40B4-BE49-F238E27FC236}">
                  <a16:creationId xmlns:a16="http://schemas.microsoft.com/office/drawing/2014/main" id="{59B384B3-5EB3-4002-B756-B6E6B0FF2167}"/>
                </a:ext>
              </a:extLst>
            </p:cNvPr>
            <p:cNvGrpSpPr/>
            <p:nvPr userDrawn="1"/>
          </p:nvGrpSpPr>
          <p:grpSpPr>
            <a:xfrm>
              <a:off x="12481674" y="2825291"/>
              <a:ext cx="899599" cy="830046"/>
              <a:chOff x="12481674" y="567"/>
              <a:chExt cx="899599" cy="830046"/>
            </a:xfrm>
          </p:grpSpPr>
          <p:sp>
            <p:nvSpPr>
              <p:cNvPr id="81" name="Rectangle 80">
                <a:extLst>
                  <a:ext uri="{FF2B5EF4-FFF2-40B4-BE49-F238E27FC236}">
                    <a16:creationId xmlns:a16="http://schemas.microsoft.com/office/drawing/2014/main" id="{7761DD90-0DB6-4D7A-BB26-96AC8C126511}"/>
                  </a:ext>
                </a:extLst>
              </p:cNvPr>
              <p:cNvSpPr/>
              <p:nvPr userDrawn="1"/>
            </p:nvSpPr>
            <p:spPr>
              <a:xfrm>
                <a:off x="12481674" y="567"/>
                <a:ext cx="899599" cy="830046"/>
              </a:xfrm>
              <a:prstGeom prst="rect">
                <a:avLst/>
              </a:prstGeom>
              <a:solidFill>
                <a:srgbClr val="42424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2" name="Content Placeholder 17">
                <a:extLst>
                  <a:ext uri="{FF2B5EF4-FFF2-40B4-BE49-F238E27FC236}">
                    <a16:creationId xmlns:a16="http://schemas.microsoft.com/office/drawing/2014/main" id="{ACB59E25-98C3-4AFF-89A2-24E648183B08}"/>
                  </a:ext>
                </a:extLst>
              </p:cNvPr>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FFFFFF"/>
                    </a:solidFill>
                    <a:effectLst/>
                    <a:uLnTx/>
                    <a:uFillTx/>
                    <a:latin typeface="Segoe UI Semibold" charset="0"/>
                    <a:ea typeface="Segoe UI Semibold" charset="0"/>
                    <a:cs typeface="Segoe UI Semibold" charset="0"/>
                  </a:rPr>
                  <a:t>BACKGROUND 1</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R66 G66 B66</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424242</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sp>
          <p:nvSpPr>
            <p:cNvPr id="52" name="Text Placeholder 16">
              <a:extLst>
                <a:ext uri="{FF2B5EF4-FFF2-40B4-BE49-F238E27FC236}">
                  <a16:creationId xmlns:a16="http://schemas.microsoft.com/office/drawing/2014/main" id="{AB41D154-0318-43FC-A397-B596C7696CFA}"/>
                </a:ext>
              </a:extLst>
            </p:cNvPr>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600"/>
                </a:spcBef>
                <a:spcAft>
                  <a:spcPts val="600"/>
                </a:spcAft>
                <a:buClr>
                  <a:srgbClr val="414241"/>
                </a:buClr>
                <a:buSzPct val="120000"/>
                <a:buFontTx/>
                <a:buNone/>
                <a:tabLst/>
                <a:defRPr/>
              </a:pPr>
              <a:r>
                <a:rPr kumimoji="0" lang="en-US" sz="1100" b="0" i="0" u="none" strike="noStrike" kern="1200" cap="none" spc="0" normalizeH="0" baseline="0" noProof="0" dirty="0">
                  <a:ln>
                    <a:noFill/>
                  </a:ln>
                  <a:solidFill>
                    <a:srgbClr val="FFFFFF"/>
                  </a:solidFill>
                  <a:effectLst/>
                  <a:uLnTx/>
                  <a:uFillTx/>
                  <a:latin typeface="Segoe UI" charset="0"/>
                  <a:cs typeface="Segoe UI" charset="0"/>
                </a:rPr>
                <a:t>Chart Colors</a:t>
              </a:r>
            </a:p>
          </p:txBody>
        </p:sp>
        <p:grpSp>
          <p:nvGrpSpPr>
            <p:cNvPr id="53" name="Group 52">
              <a:extLst>
                <a:ext uri="{FF2B5EF4-FFF2-40B4-BE49-F238E27FC236}">
                  <a16:creationId xmlns:a16="http://schemas.microsoft.com/office/drawing/2014/main" id="{D4902173-19E2-464C-B05C-410E7D5F64DF}"/>
                </a:ext>
              </a:extLst>
            </p:cNvPr>
            <p:cNvGrpSpPr/>
            <p:nvPr userDrawn="1"/>
          </p:nvGrpSpPr>
          <p:grpSpPr>
            <a:xfrm>
              <a:off x="12481674" y="174765"/>
              <a:ext cx="899599" cy="830046"/>
              <a:chOff x="12481674" y="1038535"/>
              <a:chExt cx="899599" cy="830046"/>
            </a:xfrm>
          </p:grpSpPr>
          <p:sp>
            <p:nvSpPr>
              <p:cNvPr id="79" name="Rectangle 78">
                <a:extLst>
                  <a:ext uri="{FF2B5EF4-FFF2-40B4-BE49-F238E27FC236}">
                    <a16:creationId xmlns:a16="http://schemas.microsoft.com/office/drawing/2014/main" id="{3B8E3FD5-DC29-48C0-BEA7-402D76443F35}"/>
                  </a:ext>
                </a:extLst>
              </p:cNvPr>
              <p:cNvSpPr/>
              <p:nvPr/>
            </p:nvSpPr>
            <p:spPr>
              <a:xfrm>
                <a:off x="12481674" y="1038535"/>
                <a:ext cx="899599" cy="830046"/>
              </a:xfrm>
              <a:prstGeom prst="rect">
                <a:avLst/>
              </a:prstGeom>
              <a:solidFill>
                <a:srgbClr val="0078D7"/>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0" name="Content Placeholder 17">
                <a:extLst>
                  <a:ext uri="{FF2B5EF4-FFF2-40B4-BE49-F238E27FC236}">
                    <a16:creationId xmlns:a16="http://schemas.microsoft.com/office/drawing/2014/main" id="{71599654-C88B-4441-9227-C77423E1D6DF}"/>
                  </a:ext>
                </a:extLst>
              </p:cNvPr>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AZURE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G120 B215</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0078D7</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4" name="Group 53">
              <a:extLst>
                <a:ext uri="{FF2B5EF4-FFF2-40B4-BE49-F238E27FC236}">
                  <a16:creationId xmlns:a16="http://schemas.microsoft.com/office/drawing/2014/main" id="{54CB3425-6B65-46D5-AE60-E321E14B9EDB}"/>
                </a:ext>
              </a:extLst>
            </p:cNvPr>
            <p:cNvGrpSpPr/>
            <p:nvPr userDrawn="1"/>
          </p:nvGrpSpPr>
          <p:grpSpPr>
            <a:xfrm>
              <a:off x="12482262" y="5456419"/>
              <a:ext cx="896684" cy="324884"/>
              <a:chOff x="12442099" y="7665719"/>
              <a:chExt cx="896684" cy="324884"/>
            </a:xfrm>
          </p:grpSpPr>
          <p:sp>
            <p:nvSpPr>
              <p:cNvPr id="77" name="Rectangle 76">
                <a:extLst>
                  <a:ext uri="{FF2B5EF4-FFF2-40B4-BE49-F238E27FC236}">
                    <a16:creationId xmlns:a16="http://schemas.microsoft.com/office/drawing/2014/main" id="{FF007231-AE99-43A1-86F5-E030988DA65E}"/>
                  </a:ext>
                </a:extLst>
              </p:cNvPr>
              <p:cNvSpPr/>
              <p:nvPr/>
            </p:nvSpPr>
            <p:spPr>
              <a:xfrm>
                <a:off x="12442099" y="7665719"/>
                <a:ext cx="896684" cy="308780"/>
              </a:xfrm>
              <a:prstGeom prst="rect">
                <a:avLst/>
              </a:prstGeom>
              <a:solidFill>
                <a:srgbClr val="4DB0FF">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8" name="Content Placeholder 17">
                <a:extLst>
                  <a:ext uri="{FF2B5EF4-FFF2-40B4-BE49-F238E27FC236}">
                    <a16:creationId xmlns:a16="http://schemas.microsoft.com/office/drawing/2014/main" id="{AB071739-35EE-49C7-BDC8-73E92531BD9A}"/>
                  </a:ext>
                </a:extLst>
              </p:cNvPr>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G138 B249</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is-I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008AF9</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5" name="Group 54">
              <a:extLst>
                <a:ext uri="{FF2B5EF4-FFF2-40B4-BE49-F238E27FC236}">
                  <a16:creationId xmlns:a16="http://schemas.microsoft.com/office/drawing/2014/main" id="{81102652-07CA-44F9-B6DF-9D3AE7BD1357}"/>
                </a:ext>
              </a:extLst>
            </p:cNvPr>
            <p:cNvGrpSpPr/>
            <p:nvPr userDrawn="1"/>
          </p:nvGrpSpPr>
          <p:grpSpPr>
            <a:xfrm>
              <a:off x="12481674" y="1058688"/>
              <a:ext cx="896685" cy="830046"/>
              <a:chOff x="12481674" y="1905452"/>
              <a:chExt cx="896685" cy="830046"/>
            </a:xfrm>
          </p:grpSpPr>
          <p:sp>
            <p:nvSpPr>
              <p:cNvPr id="75" name="Rectangle 74">
                <a:extLst>
                  <a:ext uri="{FF2B5EF4-FFF2-40B4-BE49-F238E27FC236}">
                    <a16:creationId xmlns:a16="http://schemas.microsoft.com/office/drawing/2014/main" id="{80160BF6-2445-4454-B8B1-B7A96EF56D38}"/>
                  </a:ext>
                </a:extLst>
              </p:cNvPr>
              <p:cNvSpPr/>
              <p:nvPr/>
            </p:nvSpPr>
            <p:spPr>
              <a:xfrm>
                <a:off x="12481674" y="1905452"/>
                <a:ext cx="896685" cy="830046"/>
              </a:xfrm>
              <a:prstGeom prst="rect">
                <a:avLst/>
              </a:prstGeom>
              <a:solidFill>
                <a:srgbClr val="4DB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76" name="Content Placeholder 17">
                <a:extLst>
                  <a:ext uri="{FF2B5EF4-FFF2-40B4-BE49-F238E27FC236}">
                    <a16:creationId xmlns:a16="http://schemas.microsoft.com/office/drawing/2014/main" id="{0BD968A2-01F6-4429-BA18-BF083F4CEA63}"/>
                  </a:ext>
                </a:extLst>
              </p:cNvPr>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Medium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R77 G176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cs-CZ"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4DB0FF</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p:txBody>
          </p:sp>
        </p:grpSp>
        <p:grpSp>
          <p:nvGrpSpPr>
            <p:cNvPr id="56" name="Group 55">
              <a:extLst>
                <a:ext uri="{FF2B5EF4-FFF2-40B4-BE49-F238E27FC236}">
                  <a16:creationId xmlns:a16="http://schemas.microsoft.com/office/drawing/2014/main" id="{BB560ADF-4184-4B7F-89D2-CCB707719EB5}"/>
                </a:ext>
              </a:extLst>
            </p:cNvPr>
            <p:cNvGrpSpPr/>
            <p:nvPr userDrawn="1"/>
          </p:nvGrpSpPr>
          <p:grpSpPr>
            <a:xfrm rot="5400000">
              <a:off x="12753338" y="5555171"/>
              <a:ext cx="354532" cy="896684"/>
              <a:chOff x="12516568" y="4568745"/>
              <a:chExt cx="354532" cy="896684"/>
            </a:xfrm>
          </p:grpSpPr>
          <p:sp>
            <p:nvSpPr>
              <p:cNvPr id="73" name="Rectangle 72">
                <a:extLst>
                  <a:ext uri="{FF2B5EF4-FFF2-40B4-BE49-F238E27FC236}">
                    <a16:creationId xmlns:a16="http://schemas.microsoft.com/office/drawing/2014/main" id="{93C0ABFE-3D5B-4674-9D4B-A64A2ACDE0AF}"/>
                  </a:ext>
                </a:extLst>
              </p:cNvPr>
              <p:cNvSpPr/>
              <p:nvPr/>
            </p:nvSpPr>
            <p:spPr>
              <a:xfrm rot="16200000">
                <a:off x="12222616" y="4862697"/>
                <a:ext cx="896684" cy="308780"/>
              </a:xfrm>
              <a:prstGeom prst="rect">
                <a:avLst/>
              </a:prstGeom>
              <a:solidFill>
                <a:srgbClr val="94D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4" name="Content Placeholder 17">
                <a:extLst>
                  <a:ext uri="{FF2B5EF4-FFF2-40B4-BE49-F238E27FC236}">
                    <a16:creationId xmlns:a16="http://schemas.microsoft.com/office/drawing/2014/main" id="{A44F42D0-B322-4B8B-A865-0A71AE7C3F49}"/>
                  </a:ext>
                </a:extLst>
              </p:cNvPr>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R148 G208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94D0FF</a:t>
                </a:r>
              </a:p>
            </p:txBody>
          </p:sp>
        </p:grpSp>
        <p:sp>
          <p:nvSpPr>
            <p:cNvPr id="57" name="Rectangle 56">
              <a:extLst>
                <a:ext uri="{FF2B5EF4-FFF2-40B4-BE49-F238E27FC236}">
                  <a16:creationId xmlns:a16="http://schemas.microsoft.com/office/drawing/2014/main" id="{9AE3CF9A-F689-466D-AB83-CB157AE832C8}"/>
                </a:ext>
              </a:extLst>
            </p:cNvPr>
            <p:cNvSpPr/>
            <p:nvPr/>
          </p:nvSpPr>
          <p:spPr>
            <a:xfrm>
              <a:off x="12481674" y="1941403"/>
              <a:ext cx="890209" cy="830046"/>
            </a:xfrm>
            <a:prstGeom prst="rect">
              <a:avLst/>
            </a:prstGeom>
            <a:solidFill>
              <a:srgbClr val="B1D6F2"/>
            </a:solidFill>
            <a:ln w="635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58" name="Content Placeholder 17">
              <a:extLst>
                <a:ext uri="{FF2B5EF4-FFF2-40B4-BE49-F238E27FC236}">
                  <a16:creationId xmlns:a16="http://schemas.microsoft.com/office/drawing/2014/main" id="{E92FA7D0-4C4B-4297-960F-93530B99B9B6}"/>
                </a:ext>
              </a:extLst>
            </p:cNvPr>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Light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R177 G214 B242</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B1D6F2</a:t>
              </a:r>
            </a:p>
          </p:txBody>
        </p:sp>
        <p:sp>
          <p:nvSpPr>
            <p:cNvPr id="59" name="Content Placeholder 17">
              <a:extLst>
                <a:ext uri="{FF2B5EF4-FFF2-40B4-BE49-F238E27FC236}">
                  <a16:creationId xmlns:a16="http://schemas.microsoft.com/office/drawing/2014/main" id="{B40FF028-7047-4CC8-A5C7-6864CA3AE0D6}"/>
                </a:ext>
              </a:extLst>
            </p:cNvPr>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Secondary (Chart) Colors</a:t>
              </a:r>
            </a:p>
          </p:txBody>
        </p:sp>
        <p:grpSp>
          <p:nvGrpSpPr>
            <p:cNvPr id="60" name="Group 59">
              <a:extLst>
                <a:ext uri="{FF2B5EF4-FFF2-40B4-BE49-F238E27FC236}">
                  <a16:creationId xmlns:a16="http://schemas.microsoft.com/office/drawing/2014/main" id="{F0ECF5F6-D750-4636-AF9E-37332637EA75}"/>
                </a:ext>
              </a:extLst>
            </p:cNvPr>
            <p:cNvGrpSpPr/>
            <p:nvPr userDrawn="1"/>
          </p:nvGrpSpPr>
          <p:grpSpPr>
            <a:xfrm rot="5400000">
              <a:off x="12751547" y="6295566"/>
              <a:ext cx="354531" cy="887798"/>
              <a:chOff x="12516569" y="1875457"/>
              <a:chExt cx="354531" cy="911749"/>
            </a:xfrm>
          </p:grpSpPr>
          <p:sp>
            <p:nvSpPr>
              <p:cNvPr id="71" name="Rectangle 70">
                <a:extLst>
                  <a:ext uri="{FF2B5EF4-FFF2-40B4-BE49-F238E27FC236}">
                    <a16:creationId xmlns:a16="http://schemas.microsoft.com/office/drawing/2014/main" id="{4B4C16B3-9884-42FF-A4FF-541AC8856B22}"/>
                  </a:ext>
                </a:extLst>
              </p:cNvPr>
              <p:cNvSpPr/>
              <p:nvPr userDrawn="1"/>
            </p:nvSpPr>
            <p:spPr>
              <a:xfrm rot="16200000">
                <a:off x="12215084" y="2176942"/>
                <a:ext cx="911749" cy="308780"/>
              </a:xfrm>
              <a:prstGeom prst="rect">
                <a:avLst/>
              </a:prstGeom>
              <a:solidFill>
                <a:srgbClr val="414241">
                  <a:lumMod val="20000"/>
                  <a:lumOff val="8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2" name="Content Placeholder 17">
                <a:extLst>
                  <a:ext uri="{FF2B5EF4-FFF2-40B4-BE49-F238E27FC236}">
                    <a16:creationId xmlns:a16="http://schemas.microsoft.com/office/drawing/2014/main" id="{530FFF1C-3BC7-452D-AA46-711A60C679B0}"/>
                  </a:ext>
                </a:extLst>
              </p:cNvPr>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R217 G217 B217</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D9D9D9</a:t>
                </a:r>
              </a:p>
            </p:txBody>
          </p:sp>
        </p:grpSp>
        <p:grpSp>
          <p:nvGrpSpPr>
            <p:cNvPr id="61" name="Group 60">
              <a:extLst>
                <a:ext uri="{FF2B5EF4-FFF2-40B4-BE49-F238E27FC236}">
                  <a16:creationId xmlns:a16="http://schemas.microsoft.com/office/drawing/2014/main" id="{40AB2155-855C-4EF8-8CC8-518978FE7BCC}"/>
                </a:ext>
              </a:extLst>
            </p:cNvPr>
            <p:cNvGrpSpPr/>
            <p:nvPr userDrawn="1"/>
          </p:nvGrpSpPr>
          <p:grpSpPr>
            <a:xfrm rot="5400000">
              <a:off x="12749513" y="4819221"/>
              <a:ext cx="354532" cy="896684"/>
              <a:chOff x="12494037" y="985248"/>
              <a:chExt cx="354532" cy="896684"/>
            </a:xfrm>
          </p:grpSpPr>
          <p:sp>
            <p:nvSpPr>
              <p:cNvPr id="69" name="Rectangle 68">
                <a:extLst>
                  <a:ext uri="{FF2B5EF4-FFF2-40B4-BE49-F238E27FC236}">
                    <a16:creationId xmlns:a16="http://schemas.microsoft.com/office/drawing/2014/main" id="{B9FF4A7B-00EE-4260-93AC-D3FCEC76479E}"/>
                  </a:ext>
                </a:extLst>
              </p:cNvPr>
              <p:cNvSpPr/>
              <p:nvPr userDrawn="1"/>
            </p:nvSpPr>
            <p:spPr>
              <a:xfrm rot="16200000">
                <a:off x="12200085" y="1279200"/>
                <a:ext cx="896684" cy="308780"/>
              </a:xfrm>
              <a:prstGeom prst="rect">
                <a:avLst/>
              </a:prstGeom>
              <a:solidFill>
                <a:srgbClr val="0359A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0" name="Content Placeholder 17">
                <a:extLst>
                  <a:ext uri="{FF2B5EF4-FFF2-40B4-BE49-F238E27FC236}">
                    <a16:creationId xmlns:a16="http://schemas.microsoft.com/office/drawing/2014/main" id="{5450E1FA-C19E-4E3F-A1F5-95E7A0940A59}"/>
                  </a:ext>
                </a:extLst>
              </p:cNvPr>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R3 G90 B160</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0359A0</a:t>
                </a:r>
              </a:p>
            </p:txBody>
          </p:sp>
        </p:grpSp>
        <p:grpSp>
          <p:nvGrpSpPr>
            <p:cNvPr id="62" name="Group 61">
              <a:extLst>
                <a:ext uri="{FF2B5EF4-FFF2-40B4-BE49-F238E27FC236}">
                  <a16:creationId xmlns:a16="http://schemas.microsoft.com/office/drawing/2014/main" id="{68D60451-DA68-493D-B04C-435E05FAA231}"/>
                </a:ext>
              </a:extLst>
            </p:cNvPr>
            <p:cNvGrpSpPr/>
            <p:nvPr userDrawn="1"/>
          </p:nvGrpSpPr>
          <p:grpSpPr>
            <a:xfrm rot="5400000">
              <a:off x="12749513" y="5928237"/>
              <a:ext cx="354531" cy="890209"/>
              <a:chOff x="12516569" y="100392"/>
              <a:chExt cx="354531" cy="890209"/>
            </a:xfrm>
          </p:grpSpPr>
          <p:sp>
            <p:nvSpPr>
              <p:cNvPr id="67" name="Rectangle 66">
                <a:extLst>
                  <a:ext uri="{FF2B5EF4-FFF2-40B4-BE49-F238E27FC236}">
                    <a16:creationId xmlns:a16="http://schemas.microsoft.com/office/drawing/2014/main" id="{9CB88A69-3E6A-4A0E-A790-7AC0944C4F3A}"/>
                  </a:ext>
                </a:extLst>
              </p:cNvPr>
              <p:cNvSpPr/>
              <p:nvPr userDrawn="1"/>
            </p:nvSpPr>
            <p:spPr>
              <a:xfrm rot="16200000">
                <a:off x="12225854" y="391107"/>
                <a:ext cx="890209" cy="308780"/>
              </a:xfrm>
              <a:prstGeom prst="rect">
                <a:avLst/>
              </a:prstGeom>
              <a:solidFill>
                <a:srgbClr val="79797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8" name="Content Placeholder 17">
                <a:extLst>
                  <a:ext uri="{FF2B5EF4-FFF2-40B4-BE49-F238E27FC236}">
                    <a16:creationId xmlns:a16="http://schemas.microsoft.com/office/drawing/2014/main" id="{3F3EC8F6-538D-46EC-8E16-A534A19423F5}"/>
                  </a:ext>
                </a:extLst>
              </p:cNvPr>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R121 G121 B121</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fi-FI"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797979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63" name="Group 62">
              <a:extLst>
                <a:ext uri="{FF2B5EF4-FFF2-40B4-BE49-F238E27FC236}">
                  <a16:creationId xmlns:a16="http://schemas.microsoft.com/office/drawing/2014/main" id="{829FB88B-A4C9-473B-8347-68B488541EE7}"/>
                </a:ext>
              </a:extLst>
            </p:cNvPr>
            <p:cNvGrpSpPr/>
            <p:nvPr userDrawn="1"/>
          </p:nvGrpSpPr>
          <p:grpSpPr>
            <a:xfrm>
              <a:off x="12481674" y="3709179"/>
              <a:ext cx="890209" cy="830046"/>
              <a:chOff x="12481674" y="2772369"/>
              <a:chExt cx="890209" cy="830046"/>
            </a:xfrm>
          </p:grpSpPr>
          <p:sp>
            <p:nvSpPr>
              <p:cNvPr id="65" name="Rectangle 64">
                <a:extLst>
                  <a:ext uri="{FF2B5EF4-FFF2-40B4-BE49-F238E27FC236}">
                    <a16:creationId xmlns:a16="http://schemas.microsoft.com/office/drawing/2014/main" id="{AAF04ABC-7172-4E6F-A6E0-6A5E1FCFD0CA}"/>
                  </a:ext>
                </a:extLst>
              </p:cNvPr>
              <p:cNvSpPr/>
              <p:nvPr/>
            </p:nvSpPr>
            <p:spPr>
              <a:xfrm>
                <a:off x="12481674" y="2772369"/>
                <a:ext cx="890209" cy="830046"/>
              </a:xfrm>
              <a:prstGeom prst="rect">
                <a:avLst/>
              </a:prstGeom>
              <a:solidFill>
                <a:srgbClr val="E9E9E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66" name="Content Placeholder 17">
                <a:extLst>
                  <a:ext uri="{FF2B5EF4-FFF2-40B4-BE49-F238E27FC236}">
                    <a16:creationId xmlns:a16="http://schemas.microsoft.com/office/drawing/2014/main" id="{254292AD-90A4-40A8-9FE0-70969808479D}"/>
                  </a:ext>
                </a:extLst>
              </p:cNvPr>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BACKGROUND 2</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R233 G233 B233</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E9E9E9</a:t>
                </a:r>
              </a:p>
            </p:txBody>
          </p:sp>
        </p:grpSp>
        <p:sp>
          <p:nvSpPr>
            <p:cNvPr id="64" name="Content Placeholder 17">
              <a:extLst>
                <a:ext uri="{FF2B5EF4-FFF2-40B4-BE49-F238E27FC236}">
                  <a16:creationId xmlns:a16="http://schemas.microsoft.com/office/drawing/2014/main" id="{875F128C-44F3-4CA0-9FBA-CD9A6E80065A}"/>
                </a:ext>
              </a:extLst>
            </p:cNvPr>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Primary Colors</a:t>
              </a:r>
            </a:p>
          </p:txBody>
        </p:sp>
      </p:grpSp>
      <p:cxnSp>
        <p:nvCxnSpPr>
          <p:cNvPr id="181" name="Straight Arrow Connector 180">
            <a:extLst>
              <a:ext uri="{FF2B5EF4-FFF2-40B4-BE49-F238E27FC236}">
                <a16:creationId xmlns:a16="http://schemas.microsoft.com/office/drawing/2014/main" id="{2F73F9B4-171D-4860-A737-0DB137326FF6}"/>
              </a:ext>
            </a:extLst>
          </p:cNvPr>
          <p:cNvCxnSpPr>
            <a:cxnSpLocks/>
          </p:cNvCxnSpPr>
          <p:nvPr/>
        </p:nvCxnSpPr>
        <p:spPr>
          <a:xfrm flipH="1">
            <a:off x="9447013" y="2816717"/>
            <a:ext cx="1264530" cy="0"/>
          </a:xfrm>
          <a:prstGeom prst="straightConnector1">
            <a:avLst/>
          </a:prstGeom>
          <a:ln w="12700">
            <a:solidFill>
              <a:srgbClr val="0078D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Rectangle 191">
            <a:extLst>
              <a:ext uri="{FF2B5EF4-FFF2-40B4-BE49-F238E27FC236}">
                <a16:creationId xmlns:a16="http://schemas.microsoft.com/office/drawing/2014/main" id="{6742104E-8345-4F7A-A8EB-3951D6FB8A07}"/>
              </a:ext>
            </a:extLst>
          </p:cNvPr>
          <p:cNvSpPr/>
          <p:nvPr/>
        </p:nvSpPr>
        <p:spPr>
          <a:xfrm>
            <a:off x="4477877" y="2604351"/>
            <a:ext cx="2171917" cy="424732"/>
          </a:xfrm>
          <a:prstGeom prst="rect">
            <a:avLst/>
          </a:prstGeom>
        </p:spPr>
        <p:txBody>
          <a:bodyPr wrap="square" lIns="91440">
            <a:spAutoFit/>
          </a:bodyPr>
          <a:lstStyle/>
          <a:p>
            <a:pPr algn="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Deployments Slots and test in production for A/B testing</a:t>
            </a:r>
          </a:p>
        </p:txBody>
      </p:sp>
      <p:grpSp>
        <p:nvGrpSpPr>
          <p:cNvPr id="255" name="Group 254">
            <a:extLst>
              <a:ext uri="{FF2B5EF4-FFF2-40B4-BE49-F238E27FC236}">
                <a16:creationId xmlns:a16="http://schemas.microsoft.com/office/drawing/2014/main" id="{246227DF-717B-47BC-8612-FBF8A3CCD211}"/>
              </a:ext>
            </a:extLst>
          </p:cNvPr>
          <p:cNvGrpSpPr/>
          <p:nvPr/>
        </p:nvGrpSpPr>
        <p:grpSpPr>
          <a:xfrm>
            <a:off x="6790772" y="1866430"/>
            <a:ext cx="2588841" cy="1357897"/>
            <a:chOff x="6790772" y="2619462"/>
            <a:chExt cx="2588841" cy="1357897"/>
          </a:xfrm>
        </p:grpSpPr>
        <p:sp>
          <p:nvSpPr>
            <p:cNvPr id="19" name="Rectangle: Rounded Corners 18">
              <a:extLst>
                <a:ext uri="{FF2B5EF4-FFF2-40B4-BE49-F238E27FC236}">
                  <a16:creationId xmlns:a16="http://schemas.microsoft.com/office/drawing/2014/main" id="{9EDDF95F-6269-4FD9-9398-ACE7C3DB1E5A}"/>
                </a:ext>
              </a:extLst>
            </p:cNvPr>
            <p:cNvSpPr/>
            <p:nvPr/>
          </p:nvSpPr>
          <p:spPr>
            <a:xfrm>
              <a:off x="9183269" y="3315400"/>
              <a:ext cx="196344" cy="420737"/>
            </a:xfrm>
            <a:prstGeom prst="round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1D3875-9394-41D5-B4FD-70278D2FD220}"/>
                </a:ext>
              </a:extLst>
            </p:cNvPr>
            <p:cNvSpPr/>
            <p:nvPr/>
          </p:nvSpPr>
          <p:spPr>
            <a:xfrm>
              <a:off x="9230953" y="3012472"/>
              <a:ext cx="100977" cy="457200"/>
            </a:xfrm>
            <a:prstGeom prst="rect">
              <a:avLst/>
            </a:prstGeom>
            <a:solidFill>
              <a:srgbClr val="0078D7"/>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D44B0C0-05A2-4C8F-887A-48E74C359C70}"/>
                </a:ext>
              </a:extLst>
            </p:cNvPr>
            <p:cNvSpPr/>
            <p:nvPr/>
          </p:nvSpPr>
          <p:spPr>
            <a:xfrm>
              <a:off x="9191684" y="2933932"/>
              <a:ext cx="179514" cy="179514"/>
            </a:xfrm>
            <a:prstGeom prst="ellips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Shape 253">
              <a:extLst>
                <a:ext uri="{FF2B5EF4-FFF2-40B4-BE49-F238E27FC236}">
                  <a16:creationId xmlns:a16="http://schemas.microsoft.com/office/drawing/2014/main" id="{382F64DD-53A3-4DAD-A57A-9680AFC4F7CB}"/>
                </a:ext>
              </a:extLst>
            </p:cNvPr>
            <p:cNvSpPr/>
            <p:nvPr/>
          </p:nvSpPr>
          <p:spPr>
            <a:xfrm>
              <a:off x="6790772" y="2619462"/>
              <a:ext cx="2333625" cy="1357897"/>
            </a:xfrm>
            <a:custGeom>
              <a:avLst/>
              <a:gdLst>
                <a:gd name="connsiteX0" fmla="*/ 1628322 w 2333625"/>
                <a:gd name="connsiteY0" fmla="*/ 490831 h 1357897"/>
                <a:gd name="connsiteX1" fmla="*/ 1562099 w 2333625"/>
                <a:gd name="connsiteY1" fmla="*/ 557054 h 1357897"/>
                <a:gd name="connsiteX2" fmla="*/ 1562099 w 2333625"/>
                <a:gd name="connsiteY2" fmla="*/ 1210421 h 1357897"/>
                <a:gd name="connsiteX3" fmla="*/ 1628322 w 2333625"/>
                <a:gd name="connsiteY3" fmla="*/ 1276644 h 1357897"/>
                <a:gd name="connsiteX4" fmla="*/ 2191201 w 2333625"/>
                <a:gd name="connsiteY4" fmla="*/ 1276644 h 1357897"/>
                <a:gd name="connsiteX5" fmla="*/ 2257424 w 2333625"/>
                <a:gd name="connsiteY5" fmla="*/ 1210421 h 1357897"/>
                <a:gd name="connsiteX6" fmla="*/ 2257424 w 2333625"/>
                <a:gd name="connsiteY6" fmla="*/ 557054 h 1357897"/>
                <a:gd name="connsiteX7" fmla="*/ 2191201 w 2333625"/>
                <a:gd name="connsiteY7" fmla="*/ 490831 h 1357897"/>
                <a:gd name="connsiteX8" fmla="*/ 885373 w 2333625"/>
                <a:gd name="connsiteY8" fmla="*/ 486068 h 1357897"/>
                <a:gd name="connsiteX9" fmla="*/ 819150 w 2333625"/>
                <a:gd name="connsiteY9" fmla="*/ 552291 h 1357897"/>
                <a:gd name="connsiteX10" fmla="*/ 819150 w 2333625"/>
                <a:gd name="connsiteY10" fmla="*/ 1205658 h 1357897"/>
                <a:gd name="connsiteX11" fmla="*/ 885373 w 2333625"/>
                <a:gd name="connsiteY11" fmla="*/ 1271881 h 1357897"/>
                <a:gd name="connsiteX12" fmla="*/ 1448252 w 2333625"/>
                <a:gd name="connsiteY12" fmla="*/ 1271881 h 1357897"/>
                <a:gd name="connsiteX13" fmla="*/ 1514475 w 2333625"/>
                <a:gd name="connsiteY13" fmla="*/ 1205658 h 1357897"/>
                <a:gd name="connsiteX14" fmla="*/ 1514475 w 2333625"/>
                <a:gd name="connsiteY14" fmla="*/ 552291 h 1357897"/>
                <a:gd name="connsiteX15" fmla="*/ 1448252 w 2333625"/>
                <a:gd name="connsiteY15" fmla="*/ 486068 h 1357897"/>
                <a:gd name="connsiteX16" fmla="*/ 142424 w 2333625"/>
                <a:gd name="connsiteY16" fmla="*/ 481305 h 1357897"/>
                <a:gd name="connsiteX17" fmla="*/ 76201 w 2333625"/>
                <a:gd name="connsiteY17" fmla="*/ 547528 h 1357897"/>
                <a:gd name="connsiteX18" fmla="*/ 76201 w 2333625"/>
                <a:gd name="connsiteY18" fmla="*/ 1200895 h 1357897"/>
                <a:gd name="connsiteX19" fmla="*/ 142424 w 2333625"/>
                <a:gd name="connsiteY19" fmla="*/ 1267118 h 1357897"/>
                <a:gd name="connsiteX20" fmla="*/ 705303 w 2333625"/>
                <a:gd name="connsiteY20" fmla="*/ 1267118 h 1357897"/>
                <a:gd name="connsiteX21" fmla="*/ 771526 w 2333625"/>
                <a:gd name="connsiteY21" fmla="*/ 1200895 h 1357897"/>
                <a:gd name="connsiteX22" fmla="*/ 771526 w 2333625"/>
                <a:gd name="connsiteY22" fmla="*/ 547528 h 1357897"/>
                <a:gd name="connsiteX23" fmla="*/ 705303 w 2333625"/>
                <a:gd name="connsiteY23" fmla="*/ 481305 h 1357897"/>
                <a:gd name="connsiteX24" fmla="*/ 1166812 w 2333625"/>
                <a:gd name="connsiteY24" fmla="*/ 0 h 1357897"/>
                <a:gd name="connsiteX25" fmla="*/ 1459706 w 2333625"/>
                <a:gd name="connsiteY25" fmla="*/ 292894 h 1357897"/>
                <a:gd name="connsiteX26" fmla="*/ 1457302 w 2333625"/>
                <a:gd name="connsiteY26" fmla="*/ 304802 h 1357897"/>
                <a:gd name="connsiteX27" fmla="*/ 2052637 w 2333625"/>
                <a:gd name="connsiteY27" fmla="*/ 304802 h 1357897"/>
                <a:gd name="connsiteX28" fmla="*/ 2140743 w 2333625"/>
                <a:gd name="connsiteY28" fmla="*/ 392908 h 1357897"/>
                <a:gd name="connsiteX29" fmla="*/ 2139301 w 2333625"/>
                <a:gd name="connsiteY29" fmla="*/ 400051 h 1357897"/>
                <a:gd name="connsiteX30" fmla="*/ 2219383 w 2333625"/>
                <a:gd name="connsiteY30" fmla="*/ 400051 h 1357897"/>
                <a:gd name="connsiteX31" fmla="*/ 2333625 w 2333625"/>
                <a:gd name="connsiteY31" fmla="*/ 514293 h 1357897"/>
                <a:gd name="connsiteX32" fmla="*/ 2333625 w 2333625"/>
                <a:gd name="connsiteY32" fmla="*/ 1243655 h 1357897"/>
                <a:gd name="connsiteX33" fmla="*/ 2219383 w 2333625"/>
                <a:gd name="connsiteY33" fmla="*/ 1357897 h 1357897"/>
                <a:gd name="connsiteX34" fmla="*/ 114242 w 2333625"/>
                <a:gd name="connsiteY34" fmla="*/ 1357897 h 1357897"/>
                <a:gd name="connsiteX35" fmla="*/ 0 w 2333625"/>
                <a:gd name="connsiteY35" fmla="*/ 1243655 h 1357897"/>
                <a:gd name="connsiteX36" fmla="*/ 0 w 2333625"/>
                <a:gd name="connsiteY36" fmla="*/ 514293 h 1357897"/>
                <a:gd name="connsiteX37" fmla="*/ 114242 w 2333625"/>
                <a:gd name="connsiteY37" fmla="*/ 400051 h 1357897"/>
                <a:gd name="connsiteX38" fmla="*/ 194323 w 2333625"/>
                <a:gd name="connsiteY38" fmla="*/ 400051 h 1357897"/>
                <a:gd name="connsiteX39" fmla="*/ 192881 w 2333625"/>
                <a:gd name="connsiteY39" fmla="*/ 392908 h 1357897"/>
                <a:gd name="connsiteX40" fmla="*/ 280987 w 2333625"/>
                <a:gd name="connsiteY40" fmla="*/ 304802 h 1357897"/>
                <a:gd name="connsiteX41" fmla="*/ 876322 w 2333625"/>
                <a:gd name="connsiteY41" fmla="*/ 304802 h 1357897"/>
                <a:gd name="connsiteX42" fmla="*/ 873918 w 2333625"/>
                <a:gd name="connsiteY42" fmla="*/ 292894 h 1357897"/>
                <a:gd name="connsiteX43" fmla="*/ 1166812 w 2333625"/>
                <a:gd name="connsiteY43" fmla="*/ 0 h 1357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333625" h="1357897">
                  <a:moveTo>
                    <a:pt x="1628322" y="490831"/>
                  </a:moveTo>
                  <a:cubicBezTo>
                    <a:pt x="1591748" y="490831"/>
                    <a:pt x="1562099" y="520480"/>
                    <a:pt x="1562099" y="557054"/>
                  </a:cubicBezTo>
                  <a:lnTo>
                    <a:pt x="1562099" y="1210421"/>
                  </a:lnTo>
                  <a:cubicBezTo>
                    <a:pt x="1562099" y="1246995"/>
                    <a:pt x="1591748" y="1276644"/>
                    <a:pt x="1628322" y="1276644"/>
                  </a:cubicBezTo>
                  <a:lnTo>
                    <a:pt x="2191201" y="1276644"/>
                  </a:lnTo>
                  <a:cubicBezTo>
                    <a:pt x="2227775" y="1276644"/>
                    <a:pt x="2257424" y="1246995"/>
                    <a:pt x="2257424" y="1210421"/>
                  </a:cubicBezTo>
                  <a:lnTo>
                    <a:pt x="2257424" y="557054"/>
                  </a:lnTo>
                  <a:cubicBezTo>
                    <a:pt x="2257424" y="520480"/>
                    <a:pt x="2227775" y="490831"/>
                    <a:pt x="2191201" y="490831"/>
                  </a:cubicBezTo>
                  <a:close/>
                  <a:moveTo>
                    <a:pt x="885373" y="486068"/>
                  </a:moveTo>
                  <a:cubicBezTo>
                    <a:pt x="848799" y="486068"/>
                    <a:pt x="819150" y="515717"/>
                    <a:pt x="819150" y="552291"/>
                  </a:cubicBezTo>
                  <a:lnTo>
                    <a:pt x="819150" y="1205658"/>
                  </a:lnTo>
                  <a:cubicBezTo>
                    <a:pt x="819150" y="1242232"/>
                    <a:pt x="848799" y="1271881"/>
                    <a:pt x="885373" y="1271881"/>
                  </a:cubicBezTo>
                  <a:lnTo>
                    <a:pt x="1448252" y="1271881"/>
                  </a:lnTo>
                  <a:cubicBezTo>
                    <a:pt x="1484826" y="1271881"/>
                    <a:pt x="1514475" y="1242232"/>
                    <a:pt x="1514475" y="1205658"/>
                  </a:cubicBezTo>
                  <a:lnTo>
                    <a:pt x="1514475" y="552291"/>
                  </a:lnTo>
                  <a:cubicBezTo>
                    <a:pt x="1514475" y="515717"/>
                    <a:pt x="1484826" y="486068"/>
                    <a:pt x="1448252" y="486068"/>
                  </a:cubicBezTo>
                  <a:close/>
                  <a:moveTo>
                    <a:pt x="142424" y="481305"/>
                  </a:moveTo>
                  <a:cubicBezTo>
                    <a:pt x="105850" y="481305"/>
                    <a:pt x="76201" y="510954"/>
                    <a:pt x="76201" y="547528"/>
                  </a:cubicBezTo>
                  <a:lnTo>
                    <a:pt x="76201" y="1200895"/>
                  </a:lnTo>
                  <a:cubicBezTo>
                    <a:pt x="76201" y="1237469"/>
                    <a:pt x="105850" y="1267118"/>
                    <a:pt x="142424" y="1267118"/>
                  </a:cubicBezTo>
                  <a:lnTo>
                    <a:pt x="705303" y="1267118"/>
                  </a:lnTo>
                  <a:cubicBezTo>
                    <a:pt x="741877" y="1267118"/>
                    <a:pt x="771526" y="1237469"/>
                    <a:pt x="771526" y="1200895"/>
                  </a:cubicBezTo>
                  <a:lnTo>
                    <a:pt x="771526" y="547528"/>
                  </a:lnTo>
                  <a:cubicBezTo>
                    <a:pt x="771526" y="510954"/>
                    <a:pt x="741877" y="481305"/>
                    <a:pt x="705303" y="481305"/>
                  </a:cubicBezTo>
                  <a:close/>
                  <a:moveTo>
                    <a:pt x="1166812" y="0"/>
                  </a:moveTo>
                  <a:cubicBezTo>
                    <a:pt x="1328573" y="0"/>
                    <a:pt x="1459706" y="131133"/>
                    <a:pt x="1459706" y="292894"/>
                  </a:cubicBezTo>
                  <a:lnTo>
                    <a:pt x="1457302" y="304802"/>
                  </a:lnTo>
                  <a:lnTo>
                    <a:pt x="2052637" y="304802"/>
                  </a:lnTo>
                  <a:cubicBezTo>
                    <a:pt x="2101297" y="304802"/>
                    <a:pt x="2140743" y="344248"/>
                    <a:pt x="2140743" y="392908"/>
                  </a:cubicBezTo>
                  <a:lnTo>
                    <a:pt x="2139301" y="400051"/>
                  </a:lnTo>
                  <a:lnTo>
                    <a:pt x="2219383" y="400051"/>
                  </a:lnTo>
                  <a:cubicBezTo>
                    <a:pt x="2282477" y="400051"/>
                    <a:pt x="2333625" y="451199"/>
                    <a:pt x="2333625" y="514293"/>
                  </a:cubicBezTo>
                  <a:lnTo>
                    <a:pt x="2333625" y="1243655"/>
                  </a:lnTo>
                  <a:cubicBezTo>
                    <a:pt x="2333625" y="1306749"/>
                    <a:pt x="2282477" y="1357897"/>
                    <a:pt x="2219383" y="1357897"/>
                  </a:cubicBezTo>
                  <a:lnTo>
                    <a:pt x="114242" y="1357897"/>
                  </a:lnTo>
                  <a:cubicBezTo>
                    <a:pt x="51148" y="1357897"/>
                    <a:pt x="0" y="1306749"/>
                    <a:pt x="0" y="1243655"/>
                  </a:cubicBezTo>
                  <a:lnTo>
                    <a:pt x="0" y="514293"/>
                  </a:lnTo>
                  <a:cubicBezTo>
                    <a:pt x="0" y="451199"/>
                    <a:pt x="51148" y="400051"/>
                    <a:pt x="114242" y="400051"/>
                  </a:cubicBezTo>
                  <a:lnTo>
                    <a:pt x="194323" y="400051"/>
                  </a:lnTo>
                  <a:lnTo>
                    <a:pt x="192881" y="392908"/>
                  </a:lnTo>
                  <a:cubicBezTo>
                    <a:pt x="192881" y="344248"/>
                    <a:pt x="232327" y="304802"/>
                    <a:pt x="280987" y="304802"/>
                  </a:cubicBezTo>
                  <a:lnTo>
                    <a:pt x="876322" y="304802"/>
                  </a:lnTo>
                  <a:lnTo>
                    <a:pt x="873918" y="292894"/>
                  </a:lnTo>
                  <a:cubicBezTo>
                    <a:pt x="873918" y="131133"/>
                    <a:pt x="1005051" y="0"/>
                    <a:pt x="1166812" y="0"/>
                  </a:cubicBezTo>
                  <a:close/>
                </a:path>
              </a:pathLst>
            </a:custGeom>
            <a:solidFill>
              <a:srgbClr val="0078D7"/>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0" name="Left Bracket 259">
            <a:extLst>
              <a:ext uri="{FF2B5EF4-FFF2-40B4-BE49-F238E27FC236}">
                <a16:creationId xmlns:a16="http://schemas.microsoft.com/office/drawing/2014/main" id="{E71B03F8-1AEA-4530-84BE-47CFADBCA8E2}"/>
              </a:ext>
            </a:extLst>
          </p:cNvPr>
          <p:cNvSpPr/>
          <p:nvPr/>
        </p:nvSpPr>
        <p:spPr>
          <a:xfrm rot="16200000">
            <a:off x="7922142" y="2681887"/>
            <a:ext cx="99335" cy="1487135"/>
          </a:xfrm>
          <a:prstGeom prst="leftBracket">
            <a:avLst/>
          </a:prstGeom>
          <a:ln w="12700">
            <a:solidFill>
              <a:srgbClr val="0078D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1" name="Isosceles Triangle 260">
            <a:extLst>
              <a:ext uri="{FF2B5EF4-FFF2-40B4-BE49-F238E27FC236}">
                <a16:creationId xmlns:a16="http://schemas.microsoft.com/office/drawing/2014/main" id="{1E82DBED-D9EC-4957-B4E2-3B58780C85C5}"/>
              </a:ext>
            </a:extLst>
          </p:cNvPr>
          <p:cNvSpPr/>
          <p:nvPr/>
        </p:nvSpPr>
        <p:spPr>
          <a:xfrm>
            <a:off x="8681834" y="3313941"/>
            <a:ext cx="74965" cy="74965"/>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Isosceles Triangle 261">
            <a:extLst>
              <a:ext uri="{FF2B5EF4-FFF2-40B4-BE49-F238E27FC236}">
                <a16:creationId xmlns:a16="http://schemas.microsoft.com/office/drawing/2014/main" id="{F36DFCFA-32CB-4CF1-BA9E-1BE3775F16E0}"/>
              </a:ext>
            </a:extLst>
          </p:cNvPr>
          <p:cNvSpPr/>
          <p:nvPr/>
        </p:nvSpPr>
        <p:spPr>
          <a:xfrm>
            <a:off x="7189628" y="3313941"/>
            <a:ext cx="74965" cy="74965"/>
          </a:xfrm>
          <a:prstGeom prst="triangle">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8" name="Straight Connector 267">
            <a:extLst>
              <a:ext uri="{FF2B5EF4-FFF2-40B4-BE49-F238E27FC236}">
                <a16:creationId xmlns:a16="http://schemas.microsoft.com/office/drawing/2014/main" id="{F5405CF2-1D61-4E9C-9AEC-F33BD87052BC}"/>
              </a:ext>
            </a:extLst>
          </p:cNvPr>
          <p:cNvCxnSpPr>
            <a:cxnSpLocks/>
          </p:cNvCxnSpPr>
          <p:nvPr/>
        </p:nvCxnSpPr>
        <p:spPr>
          <a:xfrm>
            <a:off x="7971810" y="3307117"/>
            <a:ext cx="0" cy="1291780"/>
          </a:xfrm>
          <a:prstGeom prst="line">
            <a:avLst/>
          </a:prstGeom>
          <a:ln w="12700">
            <a:solidFill>
              <a:srgbClr val="0078D7"/>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3" name="Oval 272">
            <a:extLst>
              <a:ext uri="{FF2B5EF4-FFF2-40B4-BE49-F238E27FC236}">
                <a16:creationId xmlns:a16="http://schemas.microsoft.com/office/drawing/2014/main" id="{564BB3E2-4E10-4FD1-AE04-BB4B58755D53}"/>
              </a:ext>
            </a:extLst>
          </p:cNvPr>
          <p:cNvSpPr/>
          <p:nvPr/>
        </p:nvSpPr>
        <p:spPr>
          <a:xfrm>
            <a:off x="7870047" y="4127241"/>
            <a:ext cx="204788" cy="20478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X</a:t>
            </a:r>
          </a:p>
        </p:txBody>
      </p:sp>
      <p:sp>
        <p:nvSpPr>
          <p:cNvPr id="274" name="Oval 273">
            <a:extLst>
              <a:ext uri="{FF2B5EF4-FFF2-40B4-BE49-F238E27FC236}">
                <a16:creationId xmlns:a16="http://schemas.microsoft.com/office/drawing/2014/main" id="{FE454460-D1EB-403C-B012-3C5046D3D342}"/>
              </a:ext>
            </a:extLst>
          </p:cNvPr>
          <p:cNvSpPr/>
          <p:nvPr/>
        </p:nvSpPr>
        <p:spPr>
          <a:xfrm>
            <a:off x="7870047" y="3865525"/>
            <a:ext cx="204788" cy="2047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Y</a:t>
            </a:r>
          </a:p>
        </p:txBody>
      </p:sp>
      <p:sp>
        <p:nvSpPr>
          <p:cNvPr id="275" name="Oval 274">
            <a:extLst>
              <a:ext uri="{FF2B5EF4-FFF2-40B4-BE49-F238E27FC236}">
                <a16:creationId xmlns:a16="http://schemas.microsoft.com/office/drawing/2014/main" id="{BA85CF56-47BD-4300-989D-CEF60B910CA7}"/>
              </a:ext>
            </a:extLst>
          </p:cNvPr>
          <p:cNvSpPr/>
          <p:nvPr/>
        </p:nvSpPr>
        <p:spPr>
          <a:xfrm>
            <a:off x="7870047" y="3603808"/>
            <a:ext cx="204788" cy="204788"/>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Segoe UI Black" panose="020B0A02040204020203" pitchFamily="34" charset="0"/>
                <a:ea typeface="Segoe UI Black" panose="020B0A02040204020203" pitchFamily="34" charset="0"/>
                <a:cs typeface="Segoe UI Black" panose="020B0A02040204020203" pitchFamily="34" charset="0"/>
              </a:rPr>
              <a:t>Z</a:t>
            </a:r>
          </a:p>
        </p:txBody>
      </p:sp>
      <p:cxnSp>
        <p:nvCxnSpPr>
          <p:cNvPr id="105" name="Straight Arrow Connector 104">
            <a:extLst>
              <a:ext uri="{FF2B5EF4-FFF2-40B4-BE49-F238E27FC236}">
                <a16:creationId xmlns:a16="http://schemas.microsoft.com/office/drawing/2014/main" id="{26DD7C40-DA51-4C81-B61C-B5154C567D59}"/>
              </a:ext>
            </a:extLst>
          </p:cNvPr>
          <p:cNvCxnSpPr>
            <a:cxnSpLocks/>
          </p:cNvCxnSpPr>
          <p:nvPr/>
        </p:nvCxnSpPr>
        <p:spPr>
          <a:xfrm>
            <a:off x="7972248" y="6279776"/>
            <a:ext cx="0" cy="714749"/>
          </a:xfrm>
          <a:prstGeom prst="straightConnector1">
            <a:avLst/>
          </a:prstGeom>
          <a:ln w="12700">
            <a:solidFill>
              <a:srgbClr val="0078D7"/>
            </a:solidFill>
            <a:tailEnd type="none"/>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3D6DF25-D720-437A-991A-A57556A7914E}"/>
              </a:ext>
            </a:extLst>
          </p:cNvPr>
          <p:cNvGrpSpPr/>
          <p:nvPr/>
        </p:nvGrpSpPr>
        <p:grpSpPr>
          <a:xfrm>
            <a:off x="10680466" y="1941263"/>
            <a:ext cx="1376623" cy="1365351"/>
            <a:chOff x="10680466" y="1941263"/>
            <a:chExt cx="1376623" cy="1365351"/>
          </a:xfrm>
        </p:grpSpPr>
        <p:grpSp>
          <p:nvGrpSpPr>
            <p:cNvPr id="174" name="Group 173">
              <a:extLst>
                <a:ext uri="{FF2B5EF4-FFF2-40B4-BE49-F238E27FC236}">
                  <a16:creationId xmlns:a16="http://schemas.microsoft.com/office/drawing/2014/main" id="{B9EC08AE-4A7B-49C2-BC32-247681147294}"/>
                </a:ext>
              </a:extLst>
            </p:cNvPr>
            <p:cNvGrpSpPr/>
            <p:nvPr/>
          </p:nvGrpSpPr>
          <p:grpSpPr>
            <a:xfrm>
              <a:off x="10970571" y="2548244"/>
              <a:ext cx="796413" cy="758370"/>
              <a:chOff x="8082116" y="4145911"/>
              <a:chExt cx="796413" cy="758370"/>
            </a:xfrm>
          </p:grpSpPr>
          <p:sp>
            <p:nvSpPr>
              <p:cNvPr id="178" name="Rectangle: Rounded Corners 177">
                <a:extLst>
                  <a:ext uri="{FF2B5EF4-FFF2-40B4-BE49-F238E27FC236}">
                    <a16:creationId xmlns:a16="http://schemas.microsoft.com/office/drawing/2014/main" id="{2F07BB06-411E-4A4B-ABC0-84933462A6C3}"/>
                  </a:ext>
                </a:extLst>
              </p:cNvPr>
              <p:cNvSpPr/>
              <p:nvPr/>
            </p:nvSpPr>
            <p:spPr>
              <a:xfrm>
                <a:off x="8143887" y="4234274"/>
                <a:ext cx="670007" cy="670007"/>
              </a:xfrm>
              <a:prstGeom prst="roundRect">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2380C1E9-A8B3-4699-BE95-378FED745C67}"/>
                  </a:ext>
                </a:extLst>
              </p:cNvPr>
              <p:cNvSpPr/>
              <p:nvPr/>
            </p:nvSpPr>
            <p:spPr>
              <a:xfrm>
                <a:off x="8082116" y="4151671"/>
                <a:ext cx="796413" cy="3318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Half Frame 179">
                <a:extLst>
                  <a:ext uri="{FF2B5EF4-FFF2-40B4-BE49-F238E27FC236}">
                    <a16:creationId xmlns:a16="http://schemas.microsoft.com/office/drawing/2014/main" id="{82909B20-E0A2-419B-B497-B6D2F6E5B78D}"/>
                  </a:ext>
                </a:extLst>
              </p:cNvPr>
              <p:cNvSpPr/>
              <p:nvPr/>
            </p:nvSpPr>
            <p:spPr>
              <a:xfrm rot="2700000">
                <a:off x="8115481" y="4145911"/>
                <a:ext cx="726819" cy="726819"/>
              </a:xfrm>
              <a:prstGeom prst="halfFrame">
                <a:avLst>
                  <a:gd name="adj1" fmla="val 5997"/>
                  <a:gd name="adj2" fmla="val 5938"/>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3" name="Rectangle 172">
              <a:extLst>
                <a:ext uri="{FF2B5EF4-FFF2-40B4-BE49-F238E27FC236}">
                  <a16:creationId xmlns:a16="http://schemas.microsoft.com/office/drawing/2014/main" id="{CC9A9FDF-51B7-4FE3-A69D-161F9853FEE5}"/>
                </a:ext>
              </a:extLst>
            </p:cNvPr>
            <p:cNvSpPr/>
            <p:nvPr/>
          </p:nvSpPr>
          <p:spPr>
            <a:xfrm>
              <a:off x="10680466" y="1941263"/>
              <a:ext cx="1376623" cy="424732"/>
            </a:xfrm>
            <a:prstGeom prst="rect">
              <a:avLst/>
            </a:prstGeom>
          </p:spPr>
          <p:txBody>
            <a:bodyPr wrap="square" lIns="91440">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Continuous delivery</a:t>
              </a:r>
            </a:p>
          </p:txBody>
        </p:sp>
        <p:grpSp>
          <p:nvGrpSpPr>
            <p:cNvPr id="89" name="Group 88">
              <a:extLst>
                <a:ext uri="{FF2B5EF4-FFF2-40B4-BE49-F238E27FC236}">
                  <a16:creationId xmlns:a16="http://schemas.microsoft.com/office/drawing/2014/main" id="{578CDF2D-12D4-4076-A90F-5AF9B4220310}"/>
                </a:ext>
              </a:extLst>
            </p:cNvPr>
            <p:cNvGrpSpPr>
              <a:grpSpLocks noChangeAspect="1"/>
            </p:cNvGrpSpPr>
            <p:nvPr/>
          </p:nvGrpSpPr>
          <p:grpSpPr>
            <a:xfrm>
              <a:off x="11188534" y="2738436"/>
              <a:ext cx="360487" cy="466344"/>
              <a:chOff x="8007358" y="4954864"/>
              <a:chExt cx="1006013" cy="1301428"/>
            </a:xfrm>
          </p:grpSpPr>
          <p:sp>
            <p:nvSpPr>
              <p:cNvPr id="90" name="Freeform 5">
                <a:extLst>
                  <a:ext uri="{FF2B5EF4-FFF2-40B4-BE49-F238E27FC236}">
                    <a16:creationId xmlns:a16="http://schemas.microsoft.com/office/drawing/2014/main" id="{2E95851D-0D1C-4EDD-84B5-F169072CC98A}"/>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91" name="Graphic 7">
                <a:extLst>
                  <a:ext uri="{FF2B5EF4-FFF2-40B4-BE49-F238E27FC236}">
                    <a16:creationId xmlns:a16="http://schemas.microsoft.com/office/drawing/2014/main" id="{0AE20554-00EF-42FD-BFFE-EF76B70F0690}"/>
                  </a:ext>
                </a:extLst>
              </p:cNvPr>
              <p:cNvGrpSpPr/>
              <p:nvPr/>
            </p:nvGrpSpPr>
            <p:grpSpPr>
              <a:xfrm>
                <a:off x="8241963" y="5395233"/>
                <a:ext cx="536803" cy="536803"/>
                <a:chOff x="5936568" y="5450793"/>
                <a:chExt cx="536803" cy="536803"/>
              </a:xfrm>
            </p:grpSpPr>
            <p:sp>
              <p:nvSpPr>
                <p:cNvPr id="92" name="Freeform: Shape 91">
                  <a:extLst>
                    <a:ext uri="{FF2B5EF4-FFF2-40B4-BE49-F238E27FC236}">
                      <a16:creationId xmlns:a16="http://schemas.microsoft.com/office/drawing/2014/main" id="{7A05AF99-030C-4D68-B97A-3E8F05E7039C}"/>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33911BEC-537D-4725-B7CE-88D125275C34}"/>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grpSp>
        <p:nvGrpSpPr>
          <p:cNvPr id="3" name="Group 2">
            <a:extLst>
              <a:ext uri="{FF2B5EF4-FFF2-40B4-BE49-F238E27FC236}">
                <a16:creationId xmlns:a16="http://schemas.microsoft.com/office/drawing/2014/main" id="{2BB943C8-E1C8-4896-B3B1-6A51CBBACCC9}"/>
              </a:ext>
            </a:extLst>
          </p:cNvPr>
          <p:cNvGrpSpPr/>
          <p:nvPr/>
        </p:nvGrpSpPr>
        <p:grpSpPr>
          <a:xfrm>
            <a:off x="9876653" y="2533872"/>
            <a:ext cx="537347" cy="580030"/>
            <a:chOff x="9908403" y="2540222"/>
            <a:chExt cx="537347" cy="580030"/>
          </a:xfrm>
        </p:grpSpPr>
        <p:sp>
          <p:nvSpPr>
            <p:cNvPr id="183" name="Rectangle 182">
              <a:extLst>
                <a:ext uri="{FF2B5EF4-FFF2-40B4-BE49-F238E27FC236}">
                  <a16:creationId xmlns:a16="http://schemas.microsoft.com/office/drawing/2014/main" id="{5BABB42F-F2BF-427C-82CE-110790237592}"/>
                </a:ext>
              </a:extLst>
            </p:cNvPr>
            <p:cNvSpPr/>
            <p:nvPr/>
          </p:nvSpPr>
          <p:spPr>
            <a:xfrm>
              <a:off x="9908403" y="2540222"/>
              <a:ext cx="537347" cy="5800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C8C24934-2944-4E59-8FAA-D6B866AB2886}"/>
                </a:ext>
              </a:extLst>
            </p:cNvPr>
            <p:cNvGrpSpPr>
              <a:grpSpLocks noChangeAspect="1"/>
            </p:cNvGrpSpPr>
            <p:nvPr/>
          </p:nvGrpSpPr>
          <p:grpSpPr>
            <a:xfrm>
              <a:off x="9957957" y="2546773"/>
              <a:ext cx="438239" cy="566928"/>
              <a:chOff x="8007358" y="4954864"/>
              <a:chExt cx="1006013" cy="1301428"/>
            </a:xfrm>
          </p:grpSpPr>
          <p:sp>
            <p:nvSpPr>
              <p:cNvPr id="96" name="Freeform 5">
                <a:extLst>
                  <a:ext uri="{FF2B5EF4-FFF2-40B4-BE49-F238E27FC236}">
                    <a16:creationId xmlns:a16="http://schemas.microsoft.com/office/drawing/2014/main" id="{1EFC36C4-40B5-4C63-B8ED-892ECB47C637}"/>
                  </a:ext>
                </a:extLst>
              </p:cNvPr>
              <p:cNvSpPr>
                <a:spLocks noChangeAspect="1" noEditPoints="1"/>
              </p:cNvSpPr>
              <p:nvPr/>
            </p:nvSpPr>
            <p:spPr bwMode="black">
              <a:xfrm>
                <a:off x="8007358" y="4954864"/>
                <a:ext cx="1006013" cy="13014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797979"/>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97" name="Graphic 7">
                <a:extLst>
                  <a:ext uri="{FF2B5EF4-FFF2-40B4-BE49-F238E27FC236}">
                    <a16:creationId xmlns:a16="http://schemas.microsoft.com/office/drawing/2014/main" id="{AF2F2186-1824-4C82-8A32-891DF9B2F790}"/>
                  </a:ext>
                </a:extLst>
              </p:cNvPr>
              <p:cNvGrpSpPr/>
              <p:nvPr/>
            </p:nvGrpSpPr>
            <p:grpSpPr>
              <a:xfrm>
                <a:off x="8241963" y="5395233"/>
                <a:ext cx="536803" cy="536803"/>
                <a:chOff x="5936568" y="5450793"/>
                <a:chExt cx="536803" cy="536803"/>
              </a:xfrm>
            </p:grpSpPr>
            <p:sp>
              <p:nvSpPr>
                <p:cNvPr id="98" name="Freeform: Shape 97">
                  <a:extLst>
                    <a:ext uri="{FF2B5EF4-FFF2-40B4-BE49-F238E27FC236}">
                      <a16:creationId xmlns:a16="http://schemas.microsoft.com/office/drawing/2014/main" id="{4BF72FED-1B3E-4487-8E48-556EA63C667C}"/>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797979"/>
                </a:solidFill>
                <a:ln w="10668"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12C8E060-E90E-4190-A389-BE0B010590CA}"/>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grpSp>
        <p:nvGrpSpPr>
          <p:cNvPr id="12" name="Group 11">
            <a:extLst>
              <a:ext uri="{FF2B5EF4-FFF2-40B4-BE49-F238E27FC236}">
                <a16:creationId xmlns:a16="http://schemas.microsoft.com/office/drawing/2014/main" id="{D2B7EC76-F928-4881-ABA9-2EBF0C59C0D3}"/>
              </a:ext>
            </a:extLst>
          </p:cNvPr>
          <p:cNvGrpSpPr/>
          <p:nvPr/>
        </p:nvGrpSpPr>
        <p:grpSpPr>
          <a:xfrm>
            <a:off x="6652580" y="4464423"/>
            <a:ext cx="2504867" cy="1723564"/>
            <a:chOff x="6652580" y="4464423"/>
            <a:chExt cx="2504867" cy="1723564"/>
          </a:xfrm>
        </p:grpSpPr>
        <p:sp>
          <p:nvSpPr>
            <p:cNvPr id="301" name="Rectangle 300">
              <a:extLst>
                <a:ext uri="{FF2B5EF4-FFF2-40B4-BE49-F238E27FC236}">
                  <a16:creationId xmlns:a16="http://schemas.microsoft.com/office/drawing/2014/main" id="{F5F7793B-2D46-4D52-8BC9-D4DBEE81C6AB}"/>
                </a:ext>
              </a:extLst>
            </p:cNvPr>
            <p:cNvSpPr/>
            <p:nvPr/>
          </p:nvSpPr>
          <p:spPr>
            <a:xfrm>
              <a:off x="6652580" y="5763255"/>
              <a:ext cx="2504867" cy="424732"/>
            </a:xfrm>
            <a:prstGeom prst="rect">
              <a:avLst/>
            </a:prstGeom>
          </p:spPr>
          <p:txBody>
            <a:bodyPr wrap="square" lIns="91440">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Promote updates with confidence or roll back without downtime</a:t>
              </a:r>
            </a:p>
          </p:txBody>
        </p:sp>
        <p:sp>
          <p:nvSpPr>
            <p:cNvPr id="101" name="Freeform: Shape 100">
              <a:extLst>
                <a:ext uri="{FF2B5EF4-FFF2-40B4-BE49-F238E27FC236}">
                  <a16:creationId xmlns:a16="http://schemas.microsoft.com/office/drawing/2014/main" id="{ED10DDF1-A73E-419D-A5FA-06886A2D13C7}"/>
                </a:ext>
              </a:extLst>
            </p:cNvPr>
            <p:cNvSpPr/>
            <p:nvPr/>
          </p:nvSpPr>
          <p:spPr>
            <a:xfrm rot="10800000" flipV="1">
              <a:off x="7330363" y="4464423"/>
              <a:ext cx="1149301" cy="1213263"/>
            </a:xfrm>
            <a:custGeom>
              <a:avLst/>
              <a:gdLst>
                <a:gd name="connsiteX0" fmla="*/ 0 w 2228850"/>
                <a:gd name="connsiteY0" fmla="*/ 0 h 1352550"/>
                <a:gd name="connsiteX1" fmla="*/ 875887 w 2228850"/>
                <a:gd name="connsiteY1" fmla="*/ 0 h 1352550"/>
                <a:gd name="connsiteX2" fmla="*/ 875887 w 2228850"/>
                <a:gd name="connsiteY2" fmla="*/ 138951 h 1352550"/>
                <a:gd name="connsiteX3" fmla="*/ 1352965 w 2228850"/>
                <a:gd name="connsiteY3" fmla="*/ 138951 h 1352550"/>
                <a:gd name="connsiteX4" fmla="*/ 1352965 w 2228850"/>
                <a:gd name="connsiteY4" fmla="*/ 0 h 1352550"/>
                <a:gd name="connsiteX5" fmla="*/ 2228850 w 2228850"/>
                <a:gd name="connsiteY5" fmla="*/ 0 h 1352550"/>
                <a:gd name="connsiteX6" fmla="*/ 2228850 w 2228850"/>
                <a:gd name="connsiteY6" fmla="*/ 1352550 h 1352550"/>
                <a:gd name="connsiteX7" fmla="*/ 0 w 2228850"/>
                <a:gd name="connsiteY7" fmla="*/ 1352550 h 1352550"/>
                <a:gd name="connsiteX0" fmla="*/ 0 w 2228850"/>
                <a:gd name="connsiteY0" fmla="*/ 0 h 1352550"/>
                <a:gd name="connsiteX1" fmla="*/ 875887 w 2228850"/>
                <a:gd name="connsiteY1" fmla="*/ 0 h 1352550"/>
                <a:gd name="connsiteX2" fmla="*/ 875887 w 2228850"/>
                <a:gd name="connsiteY2" fmla="*/ 138951 h 1352550"/>
                <a:gd name="connsiteX3" fmla="*/ 1352965 w 2228850"/>
                <a:gd name="connsiteY3" fmla="*/ 0 h 1352550"/>
                <a:gd name="connsiteX4" fmla="*/ 2228850 w 2228850"/>
                <a:gd name="connsiteY4" fmla="*/ 0 h 1352550"/>
                <a:gd name="connsiteX5" fmla="*/ 2228850 w 2228850"/>
                <a:gd name="connsiteY5" fmla="*/ 1352550 h 1352550"/>
                <a:gd name="connsiteX6" fmla="*/ 0 w 2228850"/>
                <a:gd name="connsiteY6" fmla="*/ 1352550 h 1352550"/>
                <a:gd name="connsiteX7" fmla="*/ 0 w 2228850"/>
                <a:gd name="connsiteY7" fmla="*/ 0 h 1352550"/>
                <a:gd name="connsiteX0" fmla="*/ 0 w 2228850"/>
                <a:gd name="connsiteY0" fmla="*/ 384924 h 1737474"/>
                <a:gd name="connsiteX1" fmla="*/ 875887 w 2228850"/>
                <a:gd name="connsiteY1" fmla="*/ 384924 h 1737474"/>
                <a:gd name="connsiteX2" fmla="*/ 1675987 w 2228850"/>
                <a:gd name="connsiteY2" fmla="*/ 0 h 1737474"/>
                <a:gd name="connsiteX3" fmla="*/ 1352965 w 2228850"/>
                <a:gd name="connsiteY3" fmla="*/ 384924 h 1737474"/>
                <a:gd name="connsiteX4" fmla="*/ 2228850 w 2228850"/>
                <a:gd name="connsiteY4" fmla="*/ 384924 h 1737474"/>
                <a:gd name="connsiteX5" fmla="*/ 2228850 w 2228850"/>
                <a:gd name="connsiteY5" fmla="*/ 1737474 h 1737474"/>
                <a:gd name="connsiteX6" fmla="*/ 0 w 2228850"/>
                <a:gd name="connsiteY6" fmla="*/ 1737474 h 1737474"/>
                <a:gd name="connsiteX7" fmla="*/ 0 w 2228850"/>
                <a:gd name="connsiteY7" fmla="*/ 384924 h 1737474"/>
                <a:gd name="connsiteX0" fmla="*/ 1675987 w 2228850"/>
                <a:gd name="connsiteY0" fmla="*/ 0 h 1737474"/>
                <a:gd name="connsiteX1" fmla="*/ 1352965 w 2228850"/>
                <a:gd name="connsiteY1" fmla="*/ 384924 h 1737474"/>
                <a:gd name="connsiteX2" fmla="*/ 2228850 w 2228850"/>
                <a:gd name="connsiteY2" fmla="*/ 384924 h 1737474"/>
                <a:gd name="connsiteX3" fmla="*/ 2228850 w 2228850"/>
                <a:gd name="connsiteY3" fmla="*/ 1737474 h 1737474"/>
                <a:gd name="connsiteX4" fmla="*/ 0 w 2228850"/>
                <a:gd name="connsiteY4" fmla="*/ 1737474 h 1737474"/>
                <a:gd name="connsiteX5" fmla="*/ 0 w 2228850"/>
                <a:gd name="connsiteY5" fmla="*/ 384924 h 1737474"/>
                <a:gd name="connsiteX6" fmla="*/ 967327 w 2228850"/>
                <a:gd name="connsiteY6" fmla="*/ 476364 h 1737474"/>
                <a:gd name="connsiteX0" fmla="*/ 1675987 w 2228850"/>
                <a:gd name="connsiteY0" fmla="*/ 0 h 1737474"/>
                <a:gd name="connsiteX1" fmla="*/ 1352965 w 2228850"/>
                <a:gd name="connsiteY1" fmla="*/ 384924 h 1737474"/>
                <a:gd name="connsiteX2" fmla="*/ 2228850 w 2228850"/>
                <a:gd name="connsiteY2" fmla="*/ 384924 h 1737474"/>
                <a:gd name="connsiteX3" fmla="*/ 2228850 w 2228850"/>
                <a:gd name="connsiteY3" fmla="*/ 1737474 h 1737474"/>
                <a:gd name="connsiteX4" fmla="*/ 0 w 2228850"/>
                <a:gd name="connsiteY4" fmla="*/ 1737474 h 1737474"/>
                <a:gd name="connsiteX5" fmla="*/ 0 w 2228850"/>
                <a:gd name="connsiteY5" fmla="*/ 384924 h 1737474"/>
                <a:gd name="connsiteX6" fmla="*/ 953679 w 2228850"/>
                <a:gd name="connsiteY6" fmla="*/ 394478 h 1737474"/>
                <a:gd name="connsiteX0" fmla="*/ 1675987 w 2228850"/>
                <a:gd name="connsiteY0" fmla="*/ 0 h 1737474"/>
                <a:gd name="connsiteX1" fmla="*/ 1352965 w 2228850"/>
                <a:gd name="connsiteY1" fmla="*/ 384924 h 1737474"/>
                <a:gd name="connsiteX2" fmla="*/ 2228850 w 2228850"/>
                <a:gd name="connsiteY2" fmla="*/ 384924 h 1737474"/>
                <a:gd name="connsiteX3" fmla="*/ 2228850 w 2228850"/>
                <a:gd name="connsiteY3" fmla="*/ 1737474 h 1737474"/>
                <a:gd name="connsiteX4" fmla="*/ 0 w 2228850"/>
                <a:gd name="connsiteY4" fmla="*/ 1737474 h 1737474"/>
                <a:gd name="connsiteX5" fmla="*/ 0 w 2228850"/>
                <a:gd name="connsiteY5" fmla="*/ 384924 h 1737474"/>
                <a:gd name="connsiteX6" fmla="*/ 958228 w 2228850"/>
                <a:gd name="connsiteY6" fmla="*/ 394478 h 1737474"/>
                <a:gd name="connsiteX0" fmla="*/ 1675987 w 2228850"/>
                <a:gd name="connsiteY0" fmla="*/ 0 h 1737474"/>
                <a:gd name="connsiteX1" fmla="*/ 1352965 w 2228850"/>
                <a:gd name="connsiteY1" fmla="*/ 384924 h 1737474"/>
                <a:gd name="connsiteX2" fmla="*/ 2228850 w 2228850"/>
                <a:gd name="connsiteY2" fmla="*/ 384924 h 1737474"/>
                <a:gd name="connsiteX3" fmla="*/ 2228850 w 2228850"/>
                <a:gd name="connsiteY3" fmla="*/ 1737474 h 1737474"/>
                <a:gd name="connsiteX4" fmla="*/ 0 w 2228850"/>
                <a:gd name="connsiteY4" fmla="*/ 1737474 h 1737474"/>
                <a:gd name="connsiteX5" fmla="*/ 0 w 2228850"/>
                <a:gd name="connsiteY5" fmla="*/ 384924 h 1737474"/>
                <a:gd name="connsiteX6" fmla="*/ 958228 w 2228850"/>
                <a:gd name="connsiteY6" fmla="*/ 385380 h 1737474"/>
                <a:gd name="connsiteX0" fmla="*/ 1702442 w 2228850"/>
                <a:gd name="connsiteY0" fmla="*/ 0 h 1535115"/>
                <a:gd name="connsiteX1" fmla="*/ 1352965 w 2228850"/>
                <a:gd name="connsiteY1" fmla="*/ 182565 h 1535115"/>
                <a:gd name="connsiteX2" fmla="*/ 2228850 w 2228850"/>
                <a:gd name="connsiteY2" fmla="*/ 182565 h 1535115"/>
                <a:gd name="connsiteX3" fmla="*/ 2228850 w 2228850"/>
                <a:gd name="connsiteY3" fmla="*/ 1535115 h 1535115"/>
                <a:gd name="connsiteX4" fmla="*/ 0 w 2228850"/>
                <a:gd name="connsiteY4" fmla="*/ 1535115 h 1535115"/>
                <a:gd name="connsiteX5" fmla="*/ 0 w 2228850"/>
                <a:gd name="connsiteY5" fmla="*/ 182565 h 1535115"/>
                <a:gd name="connsiteX6" fmla="*/ 958228 w 2228850"/>
                <a:gd name="connsiteY6" fmla="*/ 183021 h 1535115"/>
                <a:gd name="connsiteX0" fmla="*/ 1702442 w 2228850"/>
                <a:gd name="connsiteY0" fmla="*/ 0 h 1535115"/>
                <a:gd name="connsiteX1" fmla="*/ 1352965 w 2228850"/>
                <a:gd name="connsiteY1" fmla="*/ 182565 h 1535115"/>
                <a:gd name="connsiteX2" fmla="*/ 2228850 w 2228850"/>
                <a:gd name="connsiteY2" fmla="*/ 182565 h 1535115"/>
                <a:gd name="connsiteX3" fmla="*/ 2228850 w 2228850"/>
                <a:gd name="connsiteY3" fmla="*/ 1535115 h 1535115"/>
                <a:gd name="connsiteX4" fmla="*/ 0 w 2228850"/>
                <a:gd name="connsiteY4" fmla="*/ 1535115 h 1535115"/>
                <a:gd name="connsiteX5" fmla="*/ 0 w 2228850"/>
                <a:gd name="connsiteY5" fmla="*/ 182565 h 1535115"/>
                <a:gd name="connsiteX6" fmla="*/ 595698 w 2228850"/>
                <a:gd name="connsiteY6" fmla="*/ 183023 h 1535115"/>
                <a:gd name="connsiteX0" fmla="*/ 1702442 w 2228850"/>
                <a:gd name="connsiteY0" fmla="*/ 0 h 1535115"/>
                <a:gd name="connsiteX1" fmla="*/ 1191298 w 2228850"/>
                <a:gd name="connsiteY1" fmla="*/ 184417 h 1535115"/>
                <a:gd name="connsiteX2" fmla="*/ 2228850 w 2228850"/>
                <a:gd name="connsiteY2" fmla="*/ 182565 h 1535115"/>
                <a:gd name="connsiteX3" fmla="*/ 2228850 w 2228850"/>
                <a:gd name="connsiteY3" fmla="*/ 1535115 h 1535115"/>
                <a:gd name="connsiteX4" fmla="*/ 0 w 2228850"/>
                <a:gd name="connsiteY4" fmla="*/ 1535115 h 1535115"/>
                <a:gd name="connsiteX5" fmla="*/ 0 w 2228850"/>
                <a:gd name="connsiteY5" fmla="*/ 182565 h 1535115"/>
                <a:gd name="connsiteX6" fmla="*/ 595698 w 2228850"/>
                <a:gd name="connsiteY6" fmla="*/ 183023 h 1535115"/>
                <a:gd name="connsiteX0" fmla="*/ 1512806 w 2228850"/>
                <a:gd name="connsiteY0" fmla="*/ 0 h 1586291"/>
                <a:gd name="connsiteX1" fmla="*/ 1191298 w 2228850"/>
                <a:gd name="connsiteY1" fmla="*/ 235593 h 1586291"/>
                <a:gd name="connsiteX2" fmla="*/ 2228850 w 2228850"/>
                <a:gd name="connsiteY2" fmla="*/ 233741 h 1586291"/>
                <a:gd name="connsiteX3" fmla="*/ 2228850 w 2228850"/>
                <a:gd name="connsiteY3" fmla="*/ 1586291 h 1586291"/>
                <a:gd name="connsiteX4" fmla="*/ 0 w 2228850"/>
                <a:gd name="connsiteY4" fmla="*/ 1586291 h 1586291"/>
                <a:gd name="connsiteX5" fmla="*/ 0 w 2228850"/>
                <a:gd name="connsiteY5" fmla="*/ 233741 h 1586291"/>
                <a:gd name="connsiteX6" fmla="*/ 595698 w 2228850"/>
                <a:gd name="connsiteY6" fmla="*/ 234199 h 1586291"/>
                <a:gd name="connsiteX0" fmla="*/ 1465397 w 2228850"/>
                <a:gd name="connsiteY0" fmla="*/ 0 h 1688643"/>
                <a:gd name="connsiteX1" fmla="*/ 1191298 w 2228850"/>
                <a:gd name="connsiteY1" fmla="*/ 337945 h 1688643"/>
                <a:gd name="connsiteX2" fmla="*/ 2228850 w 2228850"/>
                <a:gd name="connsiteY2" fmla="*/ 336093 h 1688643"/>
                <a:gd name="connsiteX3" fmla="*/ 2228850 w 2228850"/>
                <a:gd name="connsiteY3" fmla="*/ 1688643 h 1688643"/>
                <a:gd name="connsiteX4" fmla="*/ 0 w 2228850"/>
                <a:gd name="connsiteY4" fmla="*/ 1688643 h 1688643"/>
                <a:gd name="connsiteX5" fmla="*/ 0 w 2228850"/>
                <a:gd name="connsiteY5" fmla="*/ 336093 h 1688643"/>
                <a:gd name="connsiteX6" fmla="*/ 595698 w 2228850"/>
                <a:gd name="connsiteY6" fmla="*/ 336551 h 168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8850" h="1688643">
                  <a:moveTo>
                    <a:pt x="1465397" y="0"/>
                  </a:moveTo>
                  <a:lnTo>
                    <a:pt x="1191298" y="337945"/>
                  </a:lnTo>
                  <a:lnTo>
                    <a:pt x="2228850" y="336093"/>
                  </a:lnTo>
                  <a:lnTo>
                    <a:pt x="2228850" y="1688643"/>
                  </a:lnTo>
                  <a:lnTo>
                    <a:pt x="0" y="1688643"/>
                  </a:lnTo>
                  <a:lnTo>
                    <a:pt x="0" y="336093"/>
                  </a:lnTo>
                  <a:lnTo>
                    <a:pt x="595698" y="336551"/>
                  </a:lnTo>
                </a:path>
              </a:pathLst>
            </a:cu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02" name="Rectangle 101">
              <a:extLst>
                <a:ext uri="{FF2B5EF4-FFF2-40B4-BE49-F238E27FC236}">
                  <a16:creationId xmlns:a16="http://schemas.microsoft.com/office/drawing/2014/main" id="{F5B618C7-B45A-4BF6-A344-2208F38685E3}"/>
                </a:ext>
              </a:extLst>
            </p:cNvPr>
            <p:cNvSpPr/>
            <p:nvPr/>
          </p:nvSpPr>
          <p:spPr>
            <a:xfrm rot="16200000">
              <a:off x="6988437" y="5059970"/>
              <a:ext cx="685800" cy="258532"/>
            </a:xfrm>
            <a:prstGeom prst="rect">
              <a:avLst/>
            </a:prstGeom>
            <a:solidFill>
              <a:schemeClr val="bg1"/>
            </a:solidFill>
          </p:spPr>
          <p:txBody>
            <a:bodyPr wrap="square" lIns="91440">
              <a:spAutoFit/>
            </a:bodyPr>
            <a:lstStyle/>
            <a:p>
              <a:pPr algn="ctr" defTabSz="896386">
                <a:lnSpc>
                  <a:spcPct val="90000"/>
                </a:lnSpc>
                <a:spcAft>
                  <a:spcPts val="2400"/>
                </a:spcAft>
              </a:pPr>
              <a:r>
                <a:rPr lang="en-US" sz="1200" kern="0" spc="100" dirty="0">
                  <a:solidFill>
                    <a:srgbClr val="0078D7"/>
                  </a:solidFill>
                  <a:latin typeface="Segoe UI Semibold" panose="020B0702040204020203" pitchFamily="34" charset="0"/>
                  <a:cs typeface="Segoe UI Semibold" panose="020B0702040204020203" pitchFamily="34" charset="0"/>
                </a:rPr>
                <a:t>PROD</a:t>
              </a:r>
              <a:endParaRPr lang="en-US" sz="1200" kern="0" dirty="0">
                <a:solidFill>
                  <a:srgbClr val="0078D7"/>
                </a:solidFill>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AA3298D1-E0EB-4602-A928-80E3D620EC95}"/>
                </a:ext>
              </a:extLst>
            </p:cNvPr>
            <p:cNvGrpSpPr/>
            <p:nvPr/>
          </p:nvGrpSpPr>
          <p:grpSpPr>
            <a:xfrm>
              <a:off x="7725623" y="4944357"/>
              <a:ext cx="438239" cy="566928"/>
              <a:chOff x="8403662" y="3857550"/>
              <a:chExt cx="438239" cy="566928"/>
            </a:xfrm>
          </p:grpSpPr>
          <p:sp>
            <p:nvSpPr>
              <p:cNvPr id="129" name="Freeform 5">
                <a:extLst>
                  <a:ext uri="{FF2B5EF4-FFF2-40B4-BE49-F238E27FC236}">
                    <a16:creationId xmlns:a16="http://schemas.microsoft.com/office/drawing/2014/main" id="{893FF767-4520-40BD-A320-46BB570CAD6B}"/>
                  </a:ext>
                </a:extLst>
              </p:cNvPr>
              <p:cNvSpPr>
                <a:spLocks noChangeAspect="1" noEditPoints="1"/>
              </p:cNvSpPr>
              <p:nvPr/>
            </p:nvSpPr>
            <p:spPr bwMode="black">
              <a:xfrm>
                <a:off x="8403662" y="3857550"/>
                <a:ext cx="438239" cy="5669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ED7D31"/>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130" name="Graphic 7">
                <a:extLst>
                  <a:ext uri="{FF2B5EF4-FFF2-40B4-BE49-F238E27FC236}">
                    <a16:creationId xmlns:a16="http://schemas.microsoft.com/office/drawing/2014/main" id="{EB0692DA-8194-4820-A074-3742470B71BB}"/>
                  </a:ext>
                </a:extLst>
              </p:cNvPr>
              <p:cNvGrpSpPr/>
              <p:nvPr/>
            </p:nvGrpSpPr>
            <p:grpSpPr>
              <a:xfrm>
                <a:off x="8505861" y="4049384"/>
                <a:ext cx="233842" cy="233842"/>
                <a:chOff x="5936568" y="5450793"/>
                <a:chExt cx="536803" cy="536803"/>
              </a:xfrm>
            </p:grpSpPr>
            <p:sp>
              <p:nvSpPr>
                <p:cNvPr id="131" name="Freeform: Shape 130">
                  <a:extLst>
                    <a:ext uri="{FF2B5EF4-FFF2-40B4-BE49-F238E27FC236}">
                      <a16:creationId xmlns:a16="http://schemas.microsoft.com/office/drawing/2014/main" id="{401E563E-C513-4CD2-9B0F-FEF259DA461F}"/>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ED7D31"/>
                </a:solidFill>
                <a:ln w="10668"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0D641E44-8CEB-4662-B1A6-EE7B0219F740}"/>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spTree>
    <p:extLst>
      <p:ext uri="{BB962C8B-B14F-4D97-AF65-F5344CB8AC3E}">
        <p14:creationId xmlns:p14="http://schemas.microsoft.com/office/powerpoint/2010/main" val="1188951638"/>
      </p:ext>
    </p:extLst>
  </p:cSld>
  <p:clrMapOvr>
    <a:masterClrMapping/>
  </p:clrMapOvr>
  <mc:AlternateContent xmlns:mc="http://schemas.openxmlformats.org/markup-compatibility/2006" xmlns:p14="http://schemas.microsoft.com/office/powerpoint/2010/main">
    <mc:Choice Requires="p14">
      <p:transition spd="slow" p14:dur="125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181"/>
                                        </p:tgtEl>
                                        <p:attrNameLst>
                                          <p:attrName>style.visibility</p:attrName>
                                        </p:attrNameLst>
                                      </p:cBhvr>
                                      <p:to>
                                        <p:strVal val="visible"/>
                                      </p:to>
                                    </p:set>
                                    <p:animEffect transition="in" filter="wipe(right)">
                                      <p:cBhvr>
                                        <p:cTn id="13" dur="500"/>
                                        <p:tgtEl>
                                          <p:spTgt spid="181"/>
                                        </p:tgtEl>
                                      </p:cBhvr>
                                    </p:animEffect>
                                  </p:childTnLst>
                                </p:cTn>
                              </p:par>
                              <p:par>
                                <p:cTn id="14" presetID="10" presetClass="entr" presetSubtype="0" fill="hold" nodeType="withEffect">
                                  <p:stCondLst>
                                    <p:cond delay="25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nodeType="withEffect">
                                  <p:stCondLst>
                                    <p:cond delay="250"/>
                                  </p:stCondLst>
                                  <p:childTnLst>
                                    <p:set>
                                      <p:cBhvr>
                                        <p:cTn id="18" dur="1" fill="hold">
                                          <p:stCondLst>
                                            <p:cond delay="0"/>
                                          </p:stCondLst>
                                        </p:cTn>
                                        <p:tgtEl>
                                          <p:spTgt spid="255"/>
                                        </p:tgtEl>
                                        <p:attrNameLst>
                                          <p:attrName>style.visibility</p:attrName>
                                        </p:attrNameLst>
                                      </p:cBhvr>
                                      <p:to>
                                        <p:strVal val="visible"/>
                                      </p:to>
                                    </p:set>
                                    <p:animEffect transition="in" filter="fade">
                                      <p:cBhvr>
                                        <p:cTn id="19" dur="500"/>
                                        <p:tgtEl>
                                          <p:spTgt spid="255"/>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192"/>
                                        </p:tgtEl>
                                        <p:attrNameLst>
                                          <p:attrName>style.visibility</p:attrName>
                                        </p:attrNameLst>
                                      </p:cBhvr>
                                      <p:to>
                                        <p:strVal val="visible"/>
                                      </p:to>
                                    </p:set>
                                    <p:animEffect transition="in" filter="fade">
                                      <p:cBhvr>
                                        <p:cTn id="22" dur="500"/>
                                        <p:tgtEl>
                                          <p:spTgt spid="192"/>
                                        </p:tgtEl>
                                      </p:cBhvr>
                                    </p:animEffect>
                                  </p:childTnLst>
                                </p:cTn>
                              </p:par>
                            </p:childTnLst>
                          </p:cTn>
                        </p:par>
                        <p:par>
                          <p:cTn id="23" fill="hold">
                            <p:stCondLst>
                              <p:cond delay="1250"/>
                            </p:stCondLst>
                            <p:childTnLst>
                              <p:par>
                                <p:cTn id="24" presetID="47"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anim calcmode="lin" valueType="num">
                                      <p:cBhvr>
                                        <p:cTn id="27" dur="500" fill="hold"/>
                                        <p:tgtEl>
                                          <p:spTgt spid="10"/>
                                        </p:tgtEl>
                                        <p:attrNameLst>
                                          <p:attrName>ppt_x</p:attrName>
                                        </p:attrNameLst>
                                      </p:cBhvr>
                                      <p:tavLst>
                                        <p:tav tm="0">
                                          <p:val>
                                            <p:strVal val="#ppt_x"/>
                                          </p:val>
                                        </p:tav>
                                        <p:tav tm="100000">
                                          <p:val>
                                            <p:strVal val="#ppt_x"/>
                                          </p:val>
                                        </p:tav>
                                      </p:tavLst>
                                    </p:anim>
                                    <p:anim calcmode="lin" valueType="num">
                                      <p:cBhvr>
                                        <p:cTn id="28" dur="500" fill="hold"/>
                                        <p:tgtEl>
                                          <p:spTgt spid="10"/>
                                        </p:tgtEl>
                                        <p:attrNameLst>
                                          <p:attrName>ppt_y</p:attrName>
                                        </p:attrNameLst>
                                      </p:cBhvr>
                                      <p:tavLst>
                                        <p:tav tm="0">
                                          <p:val>
                                            <p:strVal val="#ppt_y-.1"/>
                                          </p:val>
                                        </p:tav>
                                        <p:tav tm="100000">
                                          <p:val>
                                            <p:strVal val="#ppt_y"/>
                                          </p:val>
                                        </p:tav>
                                      </p:tavLst>
                                    </p:anim>
                                  </p:childTnLst>
                                </p:cTn>
                              </p:par>
                            </p:childTnLst>
                          </p:cTn>
                        </p:par>
                        <p:par>
                          <p:cTn id="29" fill="hold">
                            <p:stCondLst>
                              <p:cond delay="1750"/>
                            </p:stCondLst>
                            <p:childTnLst>
                              <p:par>
                                <p:cTn id="30" presetID="47" presetClass="entr" presetSubtype="0" fill="hold"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anim calcmode="lin" valueType="num">
                                      <p:cBhvr>
                                        <p:cTn id="33" dur="500" fill="hold"/>
                                        <p:tgtEl>
                                          <p:spTgt spid="9"/>
                                        </p:tgtEl>
                                        <p:attrNameLst>
                                          <p:attrName>ppt_x</p:attrName>
                                        </p:attrNameLst>
                                      </p:cBhvr>
                                      <p:tavLst>
                                        <p:tav tm="0">
                                          <p:val>
                                            <p:strVal val="#ppt_x"/>
                                          </p:val>
                                        </p:tav>
                                        <p:tav tm="100000">
                                          <p:val>
                                            <p:strVal val="#ppt_x"/>
                                          </p:val>
                                        </p:tav>
                                      </p:tavLst>
                                    </p:anim>
                                    <p:anim calcmode="lin" valueType="num">
                                      <p:cBhvr>
                                        <p:cTn id="34" dur="500" fill="hold"/>
                                        <p:tgtEl>
                                          <p:spTgt spid="9"/>
                                        </p:tgtEl>
                                        <p:attrNameLst>
                                          <p:attrName>ppt_y</p:attrName>
                                        </p:attrNameLst>
                                      </p:cBhvr>
                                      <p:tavLst>
                                        <p:tav tm="0">
                                          <p:val>
                                            <p:strVal val="#ppt_y-.1"/>
                                          </p:val>
                                        </p:tav>
                                        <p:tav tm="100000">
                                          <p:val>
                                            <p:strVal val="#ppt_y"/>
                                          </p:val>
                                        </p:tav>
                                      </p:tavLst>
                                    </p:anim>
                                  </p:childTnLst>
                                </p:cTn>
                              </p:par>
                            </p:childTnLst>
                          </p:cTn>
                        </p:par>
                        <p:par>
                          <p:cTn id="35" fill="hold">
                            <p:stCondLst>
                              <p:cond delay="2250"/>
                            </p:stCondLst>
                            <p:childTnLst>
                              <p:par>
                                <p:cTn id="36" presetID="47" presetClass="entr" presetSubtype="0"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anim calcmode="lin" valueType="num">
                                      <p:cBhvr>
                                        <p:cTn id="39" dur="500" fill="hold"/>
                                        <p:tgtEl>
                                          <p:spTgt spid="8"/>
                                        </p:tgtEl>
                                        <p:attrNameLst>
                                          <p:attrName>ppt_x</p:attrName>
                                        </p:attrNameLst>
                                      </p:cBhvr>
                                      <p:tavLst>
                                        <p:tav tm="0">
                                          <p:val>
                                            <p:strVal val="#ppt_x"/>
                                          </p:val>
                                        </p:tav>
                                        <p:tav tm="100000">
                                          <p:val>
                                            <p:strVal val="#ppt_x"/>
                                          </p:val>
                                        </p:tav>
                                      </p:tavLst>
                                    </p:anim>
                                    <p:anim calcmode="lin" valueType="num">
                                      <p:cBhvr>
                                        <p:cTn id="4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37" fill="hold" grpId="0" nodeType="clickEffect">
                                  <p:stCondLst>
                                    <p:cond delay="0"/>
                                  </p:stCondLst>
                                  <p:childTnLst>
                                    <p:set>
                                      <p:cBhvr>
                                        <p:cTn id="44" dur="1" fill="hold">
                                          <p:stCondLst>
                                            <p:cond delay="0"/>
                                          </p:stCondLst>
                                        </p:cTn>
                                        <p:tgtEl>
                                          <p:spTgt spid="260"/>
                                        </p:tgtEl>
                                        <p:attrNameLst>
                                          <p:attrName>style.visibility</p:attrName>
                                        </p:attrNameLst>
                                      </p:cBhvr>
                                      <p:to>
                                        <p:strVal val="visible"/>
                                      </p:to>
                                    </p:set>
                                    <p:animEffect transition="in" filter="barn(outVertical)">
                                      <p:cBhvr>
                                        <p:cTn id="45" dur="500"/>
                                        <p:tgtEl>
                                          <p:spTgt spid="260"/>
                                        </p:tgtEl>
                                      </p:cBhvr>
                                    </p:animEffect>
                                  </p:childTnLst>
                                </p:cTn>
                              </p:par>
                              <p:par>
                                <p:cTn id="46" presetID="16" presetClass="entr" presetSubtype="42" fill="hold" nodeType="withEffect">
                                  <p:stCondLst>
                                    <p:cond delay="0"/>
                                  </p:stCondLst>
                                  <p:childTnLst>
                                    <p:set>
                                      <p:cBhvr>
                                        <p:cTn id="47" dur="1" fill="hold">
                                          <p:stCondLst>
                                            <p:cond delay="0"/>
                                          </p:stCondLst>
                                        </p:cTn>
                                        <p:tgtEl>
                                          <p:spTgt spid="268"/>
                                        </p:tgtEl>
                                        <p:attrNameLst>
                                          <p:attrName>style.visibility</p:attrName>
                                        </p:attrNameLst>
                                      </p:cBhvr>
                                      <p:to>
                                        <p:strVal val="visible"/>
                                      </p:to>
                                    </p:set>
                                    <p:animEffect transition="in" filter="barn(outHorizontal)">
                                      <p:cBhvr>
                                        <p:cTn id="48" dur="500"/>
                                        <p:tgtEl>
                                          <p:spTgt spid="268"/>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262"/>
                                        </p:tgtEl>
                                        <p:attrNameLst>
                                          <p:attrName>style.visibility</p:attrName>
                                        </p:attrNameLst>
                                      </p:cBhvr>
                                      <p:to>
                                        <p:strVal val="visible"/>
                                      </p:to>
                                    </p:set>
                                    <p:animEffect transition="in" filter="fade">
                                      <p:cBhvr>
                                        <p:cTn id="52" dur="250"/>
                                        <p:tgtEl>
                                          <p:spTgt spid="26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1"/>
                                        </p:tgtEl>
                                        <p:attrNameLst>
                                          <p:attrName>style.visibility</p:attrName>
                                        </p:attrNameLst>
                                      </p:cBhvr>
                                      <p:to>
                                        <p:strVal val="visible"/>
                                      </p:to>
                                    </p:set>
                                    <p:animEffect transition="in" filter="fade">
                                      <p:cBhvr>
                                        <p:cTn id="55" dur="250"/>
                                        <p:tgtEl>
                                          <p:spTgt spid="261"/>
                                        </p:tgtEl>
                                      </p:cBhvr>
                                    </p:animEffect>
                                  </p:childTnLst>
                                </p:cTn>
                              </p:par>
                            </p:childTnLst>
                          </p:cTn>
                        </p:par>
                        <p:par>
                          <p:cTn id="56" fill="hold">
                            <p:stCondLst>
                              <p:cond delay="750"/>
                            </p:stCondLst>
                            <p:childTnLst>
                              <p:par>
                                <p:cTn id="57" presetID="10" presetClass="entr" presetSubtype="0" fill="hold" grpId="0" nodeType="afterEffect">
                                  <p:stCondLst>
                                    <p:cond delay="0"/>
                                  </p:stCondLst>
                                  <p:childTnLst>
                                    <p:set>
                                      <p:cBhvr>
                                        <p:cTn id="58" dur="1" fill="hold">
                                          <p:stCondLst>
                                            <p:cond delay="0"/>
                                          </p:stCondLst>
                                        </p:cTn>
                                        <p:tgtEl>
                                          <p:spTgt spid="275"/>
                                        </p:tgtEl>
                                        <p:attrNameLst>
                                          <p:attrName>style.visibility</p:attrName>
                                        </p:attrNameLst>
                                      </p:cBhvr>
                                      <p:to>
                                        <p:strVal val="visible"/>
                                      </p:to>
                                    </p:set>
                                    <p:animEffect transition="in" filter="fade">
                                      <p:cBhvr>
                                        <p:cTn id="59" dur="250"/>
                                        <p:tgtEl>
                                          <p:spTgt spid="275"/>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274"/>
                                        </p:tgtEl>
                                        <p:attrNameLst>
                                          <p:attrName>style.visibility</p:attrName>
                                        </p:attrNameLst>
                                      </p:cBhvr>
                                      <p:to>
                                        <p:strVal val="visible"/>
                                      </p:to>
                                    </p:set>
                                    <p:animEffect transition="in" filter="fade">
                                      <p:cBhvr>
                                        <p:cTn id="63" dur="250"/>
                                        <p:tgtEl>
                                          <p:spTgt spid="274"/>
                                        </p:tgtEl>
                                      </p:cBhvr>
                                    </p:animEffect>
                                  </p:childTnLst>
                                </p:cTn>
                              </p:par>
                            </p:childTnLst>
                          </p:cTn>
                        </p:par>
                        <p:par>
                          <p:cTn id="64" fill="hold">
                            <p:stCondLst>
                              <p:cond delay="1250"/>
                            </p:stCondLst>
                            <p:childTnLst>
                              <p:par>
                                <p:cTn id="65" presetID="10" presetClass="entr" presetSubtype="0" fill="hold" grpId="0" nodeType="afterEffect">
                                  <p:stCondLst>
                                    <p:cond delay="0"/>
                                  </p:stCondLst>
                                  <p:childTnLst>
                                    <p:set>
                                      <p:cBhvr>
                                        <p:cTn id="66" dur="1" fill="hold">
                                          <p:stCondLst>
                                            <p:cond delay="0"/>
                                          </p:stCondLst>
                                        </p:cTn>
                                        <p:tgtEl>
                                          <p:spTgt spid="273"/>
                                        </p:tgtEl>
                                        <p:attrNameLst>
                                          <p:attrName>style.visibility</p:attrName>
                                        </p:attrNameLst>
                                      </p:cBhvr>
                                      <p:to>
                                        <p:strVal val="visible"/>
                                      </p:to>
                                    </p:set>
                                    <p:animEffect transition="in" filter="fade">
                                      <p:cBhvr>
                                        <p:cTn id="67" dur="250"/>
                                        <p:tgtEl>
                                          <p:spTgt spid="273"/>
                                        </p:tgtEl>
                                      </p:cBhvr>
                                    </p:animEffect>
                                  </p:childTnLst>
                                </p:cTn>
                              </p:par>
                            </p:childTnLst>
                          </p:cTn>
                        </p:par>
                        <p:par>
                          <p:cTn id="68" fill="hold">
                            <p:stCondLst>
                              <p:cond delay="1500"/>
                            </p:stCondLst>
                            <p:childTnLst>
                              <p:par>
                                <p:cTn id="69" presetID="10" presetClass="entr" presetSubtype="0" fill="hold" nodeType="after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500"/>
                                        <p:tgtEl>
                                          <p:spTgt spid="12"/>
                                        </p:tgtEl>
                                      </p:cBhvr>
                                    </p:animEffect>
                                  </p:childTnLst>
                                </p:cTn>
                              </p:par>
                            </p:childTnLst>
                          </p:cTn>
                        </p:par>
                        <p:par>
                          <p:cTn id="72" fill="hold">
                            <p:stCondLst>
                              <p:cond delay="2000"/>
                            </p:stCondLst>
                            <p:childTnLst>
                              <p:par>
                                <p:cTn id="73" presetID="22" presetClass="entr" presetSubtype="1" fill="hold" nodeType="afterEffect">
                                  <p:stCondLst>
                                    <p:cond delay="0"/>
                                  </p:stCondLst>
                                  <p:childTnLst>
                                    <p:set>
                                      <p:cBhvr>
                                        <p:cTn id="74" dur="1" fill="hold">
                                          <p:stCondLst>
                                            <p:cond delay="0"/>
                                          </p:stCondLst>
                                        </p:cTn>
                                        <p:tgtEl>
                                          <p:spTgt spid="105"/>
                                        </p:tgtEl>
                                        <p:attrNameLst>
                                          <p:attrName>style.visibility</p:attrName>
                                        </p:attrNameLst>
                                      </p:cBhvr>
                                      <p:to>
                                        <p:strVal val="visible"/>
                                      </p:to>
                                    </p:set>
                                    <p:animEffect transition="in" filter="wipe(up)">
                                      <p:cBhvr>
                                        <p:cTn id="7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92" grpId="0"/>
      <p:bldP spid="260" grpId="0" animBg="1"/>
      <p:bldP spid="261" grpId="0" animBg="1"/>
      <p:bldP spid="262" grpId="0" animBg="1"/>
      <p:bldP spid="273" grpId="0" animBg="1"/>
      <p:bldP spid="274" grpId="0" animBg="1"/>
      <p:bldP spid="2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C49BF979-EB1B-4C60-8119-A59450E9AC8F}"/>
              </a:ext>
            </a:extLst>
          </p:cNvPr>
          <p:cNvGrpSpPr/>
          <p:nvPr/>
        </p:nvGrpSpPr>
        <p:grpSpPr>
          <a:xfrm>
            <a:off x="12532225" y="16476"/>
            <a:ext cx="1054899" cy="6900254"/>
            <a:chOff x="12478437" y="16476"/>
            <a:chExt cx="1054899" cy="6900254"/>
          </a:xfrm>
        </p:grpSpPr>
        <p:grpSp>
          <p:nvGrpSpPr>
            <p:cNvPr id="51" name="Group 50">
              <a:extLst>
                <a:ext uri="{FF2B5EF4-FFF2-40B4-BE49-F238E27FC236}">
                  <a16:creationId xmlns:a16="http://schemas.microsoft.com/office/drawing/2014/main" id="{59B384B3-5EB3-4002-B756-B6E6B0FF2167}"/>
                </a:ext>
              </a:extLst>
            </p:cNvPr>
            <p:cNvGrpSpPr/>
            <p:nvPr userDrawn="1"/>
          </p:nvGrpSpPr>
          <p:grpSpPr>
            <a:xfrm>
              <a:off x="12481674" y="2825291"/>
              <a:ext cx="899599" cy="830046"/>
              <a:chOff x="12481674" y="567"/>
              <a:chExt cx="899599" cy="830046"/>
            </a:xfrm>
          </p:grpSpPr>
          <p:sp>
            <p:nvSpPr>
              <p:cNvPr id="81" name="Rectangle 80">
                <a:extLst>
                  <a:ext uri="{FF2B5EF4-FFF2-40B4-BE49-F238E27FC236}">
                    <a16:creationId xmlns:a16="http://schemas.microsoft.com/office/drawing/2014/main" id="{7761DD90-0DB6-4D7A-BB26-96AC8C126511}"/>
                  </a:ext>
                </a:extLst>
              </p:cNvPr>
              <p:cNvSpPr/>
              <p:nvPr userDrawn="1"/>
            </p:nvSpPr>
            <p:spPr>
              <a:xfrm>
                <a:off x="12481674" y="567"/>
                <a:ext cx="899599" cy="830046"/>
              </a:xfrm>
              <a:prstGeom prst="rect">
                <a:avLst/>
              </a:prstGeom>
              <a:solidFill>
                <a:srgbClr val="424242"/>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2" name="Content Placeholder 17">
                <a:extLst>
                  <a:ext uri="{FF2B5EF4-FFF2-40B4-BE49-F238E27FC236}">
                    <a16:creationId xmlns:a16="http://schemas.microsoft.com/office/drawing/2014/main" id="{ACB59E25-98C3-4AFF-89A2-24E648183B08}"/>
                  </a:ext>
                </a:extLst>
              </p:cNvPr>
              <p:cNvSpPr txBox="1">
                <a:spLocks/>
              </p:cNvSpPr>
              <p:nvPr userDrawn="1"/>
            </p:nvSpPr>
            <p:spPr>
              <a:xfrm>
                <a:off x="12538855" y="37543"/>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FFFFFF"/>
                    </a:solidFill>
                    <a:effectLst/>
                    <a:uLnTx/>
                    <a:uFillTx/>
                    <a:latin typeface="Segoe UI Semibold" charset="0"/>
                    <a:ea typeface="Segoe UI Semibold" charset="0"/>
                    <a:cs typeface="Segoe UI Semibold" charset="0"/>
                  </a:rPr>
                  <a:t>BACKGROUND 1</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R66 G66 B66</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424242</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sp>
          <p:nvSpPr>
            <p:cNvPr id="52" name="Text Placeholder 16">
              <a:extLst>
                <a:ext uri="{FF2B5EF4-FFF2-40B4-BE49-F238E27FC236}">
                  <a16:creationId xmlns:a16="http://schemas.microsoft.com/office/drawing/2014/main" id="{AB41D154-0318-43FC-A397-B596C7696CFA}"/>
                </a:ext>
              </a:extLst>
            </p:cNvPr>
            <p:cNvSpPr txBox="1">
              <a:spLocks/>
            </p:cNvSpPr>
            <p:nvPr/>
          </p:nvSpPr>
          <p:spPr>
            <a:xfrm>
              <a:off x="12559431" y="201180"/>
              <a:ext cx="973905" cy="256020"/>
            </a:xfrm>
            <a:prstGeom prst="rect">
              <a:avLst/>
            </a:prstGeom>
            <a:noFill/>
            <a:ln w="12700">
              <a:noFill/>
            </a:ln>
          </p:spPr>
          <p:txBody>
            <a:bodyPr vert="horz" lIns="0" tIns="0" rIns="0" bIns="0" rtlCol="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lang="en-US" sz="1800" b="0" i="0" kern="1200" dirty="0">
                  <a:solidFill>
                    <a:schemeClr val="bg1"/>
                  </a:solidFill>
                  <a:effectLst/>
                  <a:latin typeface="Segoe UI" charset="0"/>
                  <a:ea typeface="Segoe UI" charset="0"/>
                  <a:cs typeface="Segoe UI" charset="0"/>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600"/>
                </a:spcBef>
                <a:spcAft>
                  <a:spcPts val="600"/>
                </a:spcAft>
                <a:buClr>
                  <a:srgbClr val="414241"/>
                </a:buClr>
                <a:buSzPct val="120000"/>
                <a:buFontTx/>
                <a:buNone/>
                <a:tabLst/>
                <a:defRPr/>
              </a:pPr>
              <a:r>
                <a:rPr kumimoji="0" lang="en-US" sz="1100" b="0" i="0" u="none" strike="noStrike" kern="1200" cap="none" spc="0" normalizeH="0" baseline="0" noProof="0" dirty="0">
                  <a:ln>
                    <a:noFill/>
                  </a:ln>
                  <a:solidFill>
                    <a:srgbClr val="FFFFFF"/>
                  </a:solidFill>
                  <a:effectLst/>
                  <a:uLnTx/>
                  <a:uFillTx/>
                  <a:latin typeface="Segoe UI" charset="0"/>
                  <a:cs typeface="Segoe UI" charset="0"/>
                </a:rPr>
                <a:t>Chart Colors</a:t>
              </a:r>
            </a:p>
          </p:txBody>
        </p:sp>
        <p:grpSp>
          <p:nvGrpSpPr>
            <p:cNvPr id="53" name="Group 52">
              <a:extLst>
                <a:ext uri="{FF2B5EF4-FFF2-40B4-BE49-F238E27FC236}">
                  <a16:creationId xmlns:a16="http://schemas.microsoft.com/office/drawing/2014/main" id="{D4902173-19E2-464C-B05C-410E7D5F64DF}"/>
                </a:ext>
              </a:extLst>
            </p:cNvPr>
            <p:cNvGrpSpPr/>
            <p:nvPr userDrawn="1"/>
          </p:nvGrpSpPr>
          <p:grpSpPr>
            <a:xfrm>
              <a:off x="12481674" y="174765"/>
              <a:ext cx="899599" cy="830046"/>
              <a:chOff x="12481674" y="1038535"/>
              <a:chExt cx="899599" cy="830046"/>
            </a:xfrm>
          </p:grpSpPr>
          <p:sp>
            <p:nvSpPr>
              <p:cNvPr id="79" name="Rectangle 78">
                <a:extLst>
                  <a:ext uri="{FF2B5EF4-FFF2-40B4-BE49-F238E27FC236}">
                    <a16:creationId xmlns:a16="http://schemas.microsoft.com/office/drawing/2014/main" id="{3B8E3FD5-DC29-48C0-BEA7-402D76443F35}"/>
                  </a:ext>
                </a:extLst>
              </p:cNvPr>
              <p:cNvSpPr/>
              <p:nvPr/>
            </p:nvSpPr>
            <p:spPr>
              <a:xfrm>
                <a:off x="12481674" y="1038535"/>
                <a:ext cx="899599" cy="830046"/>
              </a:xfrm>
              <a:prstGeom prst="rect">
                <a:avLst/>
              </a:prstGeom>
              <a:solidFill>
                <a:srgbClr val="0078D7"/>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charset="0"/>
                  <a:ea typeface="Segoe UI" charset="0"/>
                  <a:cs typeface="Segoe UI" charset="0"/>
                </a:endParaRPr>
              </a:p>
            </p:txBody>
          </p:sp>
          <p:sp>
            <p:nvSpPr>
              <p:cNvPr id="80" name="Content Placeholder 17">
                <a:extLst>
                  <a:ext uri="{FF2B5EF4-FFF2-40B4-BE49-F238E27FC236}">
                    <a16:creationId xmlns:a16="http://schemas.microsoft.com/office/drawing/2014/main" id="{71599654-C88B-4441-9227-C77423E1D6DF}"/>
                  </a:ext>
                </a:extLst>
              </p:cNvPr>
              <p:cNvSpPr txBox="1">
                <a:spLocks/>
              </p:cNvSpPr>
              <p:nvPr/>
            </p:nvSpPr>
            <p:spPr>
              <a:xfrm>
                <a:off x="12538855" y="1075511"/>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AZURE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G120 B215</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tr-TR"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0078D7</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4" name="Group 53">
              <a:extLst>
                <a:ext uri="{FF2B5EF4-FFF2-40B4-BE49-F238E27FC236}">
                  <a16:creationId xmlns:a16="http://schemas.microsoft.com/office/drawing/2014/main" id="{54CB3425-6B65-46D5-AE60-E321E14B9EDB}"/>
                </a:ext>
              </a:extLst>
            </p:cNvPr>
            <p:cNvGrpSpPr/>
            <p:nvPr userDrawn="1"/>
          </p:nvGrpSpPr>
          <p:grpSpPr>
            <a:xfrm>
              <a:off x="12482262" y="5456419"/>
              <a:ext cx="896684" cy="324884"/>
              <a:chOff x="12442099" y="7665719"/>
              <a:chExt cx="896684" cy="324884"/>
            </a:xfrm>
          </p:grpSpPr>
          <p:sp>
            <p:nvSpPr>
              <p:cNvPr id="77" name="Rectangle 76">
                <a:extLst>
                  <a:ext uri="{FF2B5EF4-FFF2-40B4-BE49-F238E27FC236}">
                    <a16:creationId xmlns:a16="http://schemas.microsoft.com/office/drawing/2014/main" id="{FF007231-AE99-43A1-86F5-E030988DA65E}"/>
                  </a:ext>
                </a:extLst>
              </p:cNvPr>
              <p:cNvSpPr/>
              <p:nvPr/>
            </p:nvSpPr>
            <p:spPr>
              <a:xfrm>
                <a:off x="12442099" y="7665719"/>
                <a:ext cx="896684" cy="308780"/>
              </a:xfrm>
              <a:prstGeom prst="rect">
                <a:avLst/>
              </a:prstGeom>
              <a:solidFill>
                <a:srgbClr val="4DB0FF">
                  <a:lumMod val="75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8" name="Content Placeholder 17">
                <a:extLst>
                  <a:ext uri="{FF2B5EF4-FFF2-40B4-BE49-F238E27FC236}">
                    <a16:creationId xmlns:a16="http://schemas.microsoft.com/office/drawing/2014/main" id="{AB071739-35EE-49C7-BDC8-73E92531BD9A}"/>
                  </a:ext>
                </a:extLst>
              </p:cNvPr>
              <p:cNvSpPr txBox="1">
                <a:spLocks/>
              </p:cNvSpPr>
              <p:nvPr/>
            </p:nvSpPr>
            <p:spPr>
              <a:xfrm>
                <a:off x="12500301" y="7707561"/>
                <a:ext cx="808679" cy="283042"/>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R0 G138 B249</a:t>
                </a:r>
                <a:br>
                  <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br>
                <a:r>
                  <a:rPr kumimoji="0" lang="is-I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rPr>
                  <a:t>008AF9</a:t>
                </a:r>
                <a:endParaRPr kumimoji="0" lang="en-US" sz="700" b="1" i="0" u="none" strike="noStrike" kern="1200" cap="none" spc="0" normalizeH="0" baseline="0" noProof="0" dirty="0">
                  <a:ln>
                    <a:noFill/>
                  </a:ln>
                  <a:solidFill>
                    <a:srgbClr val="FFFFFF"/>
                  </a:solidFill>
                  <a:effectLst/>
                  <a:uLnTx/>
                  <a:uFillTx/>
                  <a:latin typeface="Segoe UI Semibold" charset="0"/>
                  <a:ea typeface="Segoe UI Semibold" charset="0"/>
                  <a:cs typeface="Segoe UI Semibold" charset="0"/>
                </a:endParaRPr>
              </a:p>
            </p:txBody>
          </p:sp>
        </p:grpSp>
        <p:grpSp>
          <p:nvGrpSpPr>
            <p:cNvPr id="55" name="Group 54">
              <a:extLst>
                <a:ext uri="{FF2B5EF4-FFF2-40B4-BE49-F238E27FC236}">
                  <a16:creationId xmlns:a16="http://schemas.microsoft.com/office/drawing/2014/main" id="{81102652-07CA-44F9-B6DF-9D3AE7BD1357}"/>
                </a:ext>
              </a:extLst>
            </p:cNvPr>
            <p:cNvGrpSpPr/>
            <p:nvPr userDrawn="1"/>
          </p:nvGrpSpPr>
          <p:grpSpPr>
            <a:xfrm>
              <a:off x="12481674" y="1058688"/>
              <a:ext cx="896685" cy="830046"/>
              <a:chOff x="12481674" y="1905452"/>
              <a:chExt cx="896685" cy="830046"/>
            </a:xfrm>
          </p:grpSpPr>
          <p:sp>
            <p:nvSpPr>
              <p:cNvPr id="75" name="Rectangle 74">
                <a:extLst>
                  <a:ext uri="{FF2B5EF4-FFF2-40B4-BE49-F238E27FC236}">
                    <a16:creationId xmlns:a16="http://schemas.microsoft.com/office/drawing/2014/main" id="{80160BF6-2445-4454-B8B1-B7A96EF56D38}"/>
                  </a:ext>
                </a:extLst>
              </p:cNvPr>
              <p:cNvSpPr/>
              <p:nvPr/>
            </p:nvSpPr>
            <p:spPr>
              <a:xfrm>
                <a:off x="12481674" y="1905452"/>
                <a:ext cx="896685" cy="830046"/>
              </a:xfrm>
              <a:prstGeom prst="rect">
                <a:avLst/>
              </a:prstGeom>
              <a:solidFill>
                <a:srgbClr val="4DB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76" name="Content Placeholder 17">
                <a:extLst>
                  <a:ext uri="{FF2B5EF4-FFF2-40B4-BE49-F238E27FC236}">
                    <a16:creationId xmlns:a16="http://schemas.microsoft.com/office/drawing/2014/main" id="{0BD968A2-01F6-4429-BA18-BF083F4CEA63}"/>
                  </a:ext>
                </a:extLst>
              </p:cNvPr>
              <p:cNvSpPr txBox="1">
                <a:spLocks/>
              </p:cNvSpPr>
              <p:nvPr/>
            </p:nvSpPr>
            <p:spPr>
              <a:xfrm>
                <a:off x="12538855" y="1949994"/>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Medium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R77 G176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cs-CZ"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4DB0FF</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p:txBody>
          </p:sp>
        </p:grpSp>
        <p:grpSp>
          <p:nvGrpSpPr>
            <p:cNvPr id="56" name="Group 55">
              <a:extLst>
                <a:ext uri="{FF2B5EF4-FFF2-40B4-BE49-F238E27FC236}">
                  <a16:creationId xmlns:a16="http://schemas.microsoft.com/office/drawing/2014/main" id="{BB560ADF-4184-4B7F-89D2-CCB707719EB5}"/>
                </a:ext>
              </a:extLst>
            </p:cNvPr>
            <p:cNvGrpSpPr/>
            <p:nvPr userDrawn="1"/>
          </p:nvGrpSpPr>
          <p:grpSpPr>
            <a:xfrm rot="5400000">
              <a:off x="12753338" y="5555171"/>
              <a:ext cx="354532" cy="896684"/>
              <a:chOff x="12516568" y="4568745"/>
              <a:chExt cx="354532" cy="896684"/>
            </a:xfrm>
          </p:grpSpPr>
          <p:sp>
            <p:nvSpPr>
              <p:cNvPr id="73" name="Rectangle 72">
                <a:extLst>
                  <a:ext uri="{FF2B5EF4-FFF2-40B4-BE49-F238E27FC236}">
                    <a16:creationId xmlns:a16="http://schemas.microsoft.com/office/drawing/2014/main" id="{93C0ABFE-3D5B-4674-9D4B-A64A2ACDE0AF}"/>
                  </a:ext>
                </a:extLst>
              </p:cNvPr>
              <p:cNvSpPr/>
              <p:nvPr/>
            </p:nvSpPr>
            <p:spPr>
              <a:xfrm rot="16200000">
                <a:off x="12222616" y="4862697"/>
                <a:ext cx="896684" cy="308780"/>
              </a:xfrm>
              <a:prstGeom prst="rect">
                <a:avLst/>
              </a:prstGeom>
              <a:solidFill>
                <a:srgbClr val="94D0FF"/>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4" name="Content Placeholder 17">
                <a:extLst>
                  <a:ext uri="{FF2B5EF4-FFF2-40B4-BE49-F238E27FC236}">
                    <a16:creationId xmlns:a16="http://schemas.microsoft.com/office/drawing/2014/main" id="{A44F42D0-B322-4B8B-A865-0A71AE7C3F49}"/>
                  </a:ext>
                </a:extLst>
              </p:cNvPr>
              <p:cNvSpPr txBox="1">
                <a:spLocks/>
              </p:cNvSpPr>
              <p:nvPr/>
            </p:nvSpPr>
            <p:spPr>
              <a:xfrm rot="16200000">
                <a:off x="12340014" y="488851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R148 G208 B255</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94D0FF</a:t>
                </a:r>
              </a:p>
            </p:txBody>
          </p:sp>
        </p:grpSp>
        <p:sp>
          <p:nvSpPr>
            <p:cNvPr id="57" name="Rectangle 56">
              <a:extLst>
                <a:ext uri="{FF2B5EF4-FFF2-40B4-BE49-F238E27FC236}">
                  <a16:creationId xmlns:a16="http://schemas.microsoft.com/office/drawing/2014/main" id="{9AE3CF9A-F689-466D-AB83-CB157AE832C8}"/>
                </a:ext>
              </a:extLst>
            </p:cNvPr>
            <p:cNvSpPr/>
            <p:nvPr/>
          </p:nvSpPr>
          <p:spPr>
            <a:xfrm>
              <a:off x="12481674" y="1941403"/>
              <a:ext cx="890209" cy="830046"/>
            </a:xfrm>
            <a:prstGeom prst="rect">
              <a:avLst/>
            </a:prstGeom>
            <a:solidFill>
              <a:srgbClr val="B1D6F2"/>
            </a:solidFill>
            <a:ln w="6350" cap="flat" cmpd="sng" algn="ctr">
              <a:noFill/>
              <a:prstDash val="solid"/>
              <a:miter lim="800000"/>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58" name="Content Placeholder 17">
              <a:extLst>
                <a:ext uri="{FF2B5EF4-FFF2-40B4-BE49-F238E27FC236}">
                  <a16:creationId xmlns:a16="http://schemas.microsoft.com/office/drawing/2014/main" id="{E92FA7D0-4C4B-4297-960F-93530B99B9B6}"/>
                </a:ext>
              </a:extLst>
            </p:cNvPr>
            <p:cNvSpPr txBox="1">
              <a:spLocks/>
            </p:cNvSpPr>
            <p:nvPr/>
          </p:nvSpPr>
          <p:spPr>
            <a:xfrm>
              <a:off x="12538855" y="1998507"/>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Light Blue</a:t>
              </a: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R177 G214 B242</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B1D6F2</a:t>
              </a:r>
            </a:p>
          </p:txBody>
        </p:sp>
        <p:sp>
          <p:nvSpPr>
            <p:cNvPr id="59" name="Content Placeholder 17">
              <a:extLst>
                <a:ext uri="{FF2B5EF4-FFF2-40B4-BE49-F238E27FC236}">
                  <a16:creationId xmlns:a16="http://schemas.microsoft.com/office/drawing/2014/main" id="{B40FF028-7047-4CC8-A5C7-6864CA3AE0D6}"/>
                </a:ext>
              </a:extLst>
            </p:cNvPr>
            <p:cNvSpPr txBox="1">
              <a:spLocks/>
            </p:cNvSpPr>
            <p:nvPr userDrawn="1"/>
          </p:nvSpPr>
          <p:spPr>
            <a:xfrm>
              <a:off x="12484913" y="4810897"/>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Secondary (Chart) Colors</a:t>
              </a:r>
            </a:p>
          </p:txBody>
        </p:sp>
        <p:grpSp>
          <p:nvGrpSpPr>
            <p:cNvPr id="60" name="Group 59">
              <a:extLst>
                <a:ext uri="{FF2B5EF4-FFF2-40B4-BE49-F238E27FC236}">
                  <a16:creationId xmlns:a16="http://schemas.microsoft.com/office/drawing/2014/main" id="{F0ECF5F6-D750-4636-AF9E-37332637EA75}"/>
                </a:ext>
              </a:extLst>
            </p:cNvPr>
            <p:cNvGrpSpPr/>
            <p:nvPr userDrawn="1"/>
          </p:nvGrpSpPr>
          <p:grpSpPr>
            <a:xfrm rot="5400000">
              <a:off x="12751547" y="6295566"/>
              <a:ext cx="354531" cy="887798"/>
              <a:chOff x="12516569" y="1875457"/>
              <a:chExt cx="354531" cy="911749"/>
            </a:xfrm>
          </p:grpSpPr>
          <p:sp>
            <p:nvSpPr>
              <p:cNvPr id="71" name="Rectangle 70">
                <a:extLst>
                  <a:ext uri="{FF2B5EF4-FFF2-40B4-BE49-F238E27FC236}">
                    <a16:creationId xmlns:a16="http://schemas.microsoft.com/office/drawing/2014/main" id="{4B4C16B3-9884-42FF-A4FF-541AC8856B22}"/>
                  </a:ext>
                </a:extLst>
              </p:cNvPr>
              <p:cNvSpPr/>
              <p:nvPr userDrawn="1"/>
            </p:nvSpPr>
            <p:spPr>
              <a:xfrm rot="16200000">
                <a:off x="12215084" y="2176942"/>
                <a:ext cx="911749" cy="308780"/>
              </a:xfrm>
              <a:prstGeom prst="rect">
                <a:avLst/>
              </a:prstGeom>
              <a:solidFill>
                <a:srgbClr val="414241">
                  <a:lumMod val="20000"/>
                  <a:lumOff val="80000"/>
                </a:srgbClr>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2" name="Content Placeholder 17">
                <a:extLst>
                  <a:ext uri="{FF2B5EF4-FFF2-40B4-BE49-F238E27FC236}">
                    <a16:creationId xmlns:a16="http://schemas.microsoft.com/office/drawing/2014/main" id="{530FFF1C-3BC7-452D-AA46-711A60C679B0}"/>
                  </a:ext>
                </a:extLst>
              </p:cNvPr>
              <p:cNvSpPr txBox="1">
                <a:spLocks/>
              </p:cNvSpPr>
              <p:nvPr userDrawn="1"/>
            </p:nvSpPr>
            <p:spPr>
              <a:xfrm rot="16200000">
                <a:off x="12340014" y="2196348"/>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R217 G217 B217</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D9D9D9</a:t>
                </a:r>
              </a:p>
            </p:txBody>
          </p:sp>
        </p:grpSp>
        <p:grpSp>
          <p:nvGrpSpPr>
            <p:cNvPr id="61" name="Group 60">
              <a:extLst>
                <a:ext uri="{FF2B5EF4-FFF2-40B4-BE49-F238E27FC236}">
                  <a16:creationId xmlns:a16="http://schemas.microsoft.com/office/drawing/2014/main" id="{40AB2155-855C-4EF8-8CC8-518978FE7BCC}"/>
                </a:ext>
              </a:extLst>
            </p:cNvPr>
            <p:cNvGrpSpPr/>
            <p:nvPr userDrawn="1"/>
          </p:nvGrpSpPr>
          <p:grpSpPr>
            <a:xfrm rot="5400000">
              <a:off x="12749513" y="4819221"/>
              <a:ext cx="354532" cy="896684"/>
              <a:chOff x="12494037" y="985248"/>
              <a:chExt cx="354532" cy="896684"/>
            </a:xfrm>
          </p:grpSpPr>
          <p:sp>
            <p:nvSpPr>
              <p:cNvPr id="69" name="Rectangle 68">
                <a:extLst>
                  <a:ext uri="{FF2B5EF4-FFF2-40B4-BE49-F238E27FC236}">
                    <a16:creationId xmlns:a16="http://schemas.microsoft.com/office/drawing/2014/main" id="{B9FF4A7B-00EE-4260-93AC-D3FCEC76479E}"/>
                  </a:ext>
                </a:extLst>
              </p:cNvPr>
              <p:cNvSpPr/>
              <p:nvPr userDrawn="1"/>
            </p:nvSpPr>
            <p:spPr>
              <a:xfrm rot="16200000">
                <a:off x="12200085" y="1279200"/>
                <a:ext cx="896684" cy="308780"/>
              </a:xfrm>
              <a:prstGeom prst="rect">
                <a:avLst/>
              </a:prstGeom>
              <a:solidFill>
                <a:srgbClr val="0359A0"/>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70" name="Content Placeholder 17">
                <a:extLst>
                  <a:ext uri="{FF2B5EF4-FFF2-40B4-BE49-F238E27FC236}">
                    <a16:creationId xmlns:a16="http://schemas.microsoft.com/office/drawing/2014/main" id="{5450E1FA-C19E-4E3F-A1F5-95E7A0940A59}"/>
                  </a:ext>
                </a:extLst>
              </p:cNvPr>
              <p:cNvSpPr txBox="1">
                <a:spLocks/>
              </p:cNvSpPr>
              <p:nvPr userDrawn="1"/>
            </p:nvSpPr>
            <p:spPr>
              <a:xfrm rot="16200000">
                <a:off x="12317483" y="1305019"/>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R3 G90 B160</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0359A0</a:t>
                </a:r>
              </a:p>
            </p:txBody>
          </p:sp>
        </p:grpSp>
        <p:grpSp>
          <p:nvGrpSpPr>
            <p:cNvPr id="62" name="Group 61">
              <a:extLst>
                <a:ext uri="{FF2B5EF4-FFF2-40B4-BE49-F238E27FC236}">
                  <a16:creationId xmlns:a16="http://schemas.microsoft.com/office/drawing/2014/main" id="{68D60451-DA68-493D-B04C-435E05FAA231}"/>
                </a:ext>
              </a:extLst>
            </p:cNvPr>
            <p:cNvGrpSpPr/>
            <p:nvPr userDrawn="1"/>
          </p:nvGrpSpPr>
          <p:grpSpPr>
            <a:xfrm rot="5400000">
              <a:off x="12749513" y="5928237"/>
              <a:ext cx="354531" cy="890209"/>
              <a:chOff x="12516569" y="100392"/>
              <a:chExt cx="354531" cy="890209"/>
            </a:xfrm>
          </p:grpSpPr>
          <p:sp>
            <p:nvSpPr>
              <p:cNvPr id="67" name="Rectangle 66">
                <a:extLst>
                  <a:ext uri="{FF2B5EF4-FFF2-40B4-BE49-F238E27FC236}">
                    <a16:creationId xmlns:a16="http://schemas.microsoft.com/office/drawing/2014/main" id="{9CB88A69-3E6A-4A0E-A790-7AC0944C4F3A}"/>
                  </a:ext>
                </a:extLst>
              </p:cNvPr>
              <p:cNvSpPr/>
              <p:nvPr userDrawn="1"/>
            </p:nvSpPr>
            <p:spPr>
              <a:xfrm rot="16200000">
                <a:off x="12225854" y="391107"/>
                <a:ext cx="890209" cy="308780"/>
              </a:xfrm>
              <a:prstGeom prst="rect">
                <a:avLst/>
              </a:prstGeom>
              <a:solidFill>
                <a:srgbClr val="79797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a:ln>
                    <a:noFill/>
                  </a:ln>
                  <a:solidFill>
                    <a:srgbClr val="414241"/>
                  </a:solidFill>
                  <a:effectLst/>
                  <a:uLnTx/>
                  <a:uFillTx/>
                  <a:latin typeface="Segoe UI Semibold" charset="0"/>
                  <a:ea typeface="Segoe UI Semibold" charset="0"/>
                  <a:cs typeface="Segoe UI Semibold" charset="0"/>
                </a:endParaRPr>
              </a:p>
            </p:txBody>
          </p:sp>
          <p:sp>
            <p:nvSpPr>
              <p:cNvPr id="68" name="Content Placeholder 17">
                <a:extLst>
                  <a:ext uri="{FF2B5EF4-FFF2-40B4-BE49-F238E27FC236}">
                    <a16:creationId xmlns:a16="http://schemas.microsoft.com/office/drawing/2014/main" id="{3F3EC8F6-538D-46EC-8E16-A534A19423F5}"/>
                  </a:ext>
                </a:extLst>
              </p:cNvPr>
              <p:cNvSpPr txBox="1">
                <a:spLocks/>
              </p:cNvSpPr>
              <p:nvPr userDrawn="1"/>
            </p:nvSpPr>
            <p:spPr>
              <a:xfrm rot="16200000">
                <a:off x="12340014" y="402335"/>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R121 G121 B121</a:t>
                </a:r>
                <a:br>
                  <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br>
                <a:r>
                  <a:rPr kumimoji="0" lang="fi-FI"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rPr>
                  <a:t>797979</a:t>
                </a:r>
                <a:endParaRPr kumimoji="0" lang="en-US" sz="700" b="1" i="0" u="none" strike="noStrike" kern="1200" cap="none" spc="0" normalizeH="0" baseline="0" noProof="0" dirty="0">
                  <a:ln>
                    <a:noFill/>
                  </a:ln>
                  <a:solidFill>
                    <a:srgbClr val="E9E9E9"/>
                  </a:solidFill>
                  <a:effectLst/>
                  <a:uLnTx/>
                  <a:uFillTx/>
                  <a:latin typeface="Segoe UI Semibold" charset="0"/>
                  <a:ea typeface="Segoe UI Semibold" charset="0"/>
                  <a:cs typeface="Segoe UI Semibold" charset="0"/>
                </a:endParaRPr>
              </a:p>
            </p:txBody>
          </p:sp>
        </p:grpSp>
        <p:grpSp>
          <p:nvGrpSpPr>
            <p:cNvPr id="63" name="Group 62">
              <a:extLst>
                <a:ext uri="{FF2B5EF4-FFF2-40B4-BE49-F238E27FC236}">
                  <a16:creationId xmlns:a16="http://schemas.microsoft.com/office/drawing/2014/main" id="{829FB88B-A4C9-473B-8347-68B488541EE7}"/>
                </a:ext>
              </a:extLst>
            </p:cNvPr>
            <p:cNvGrpSpPr/>
            <p:nvPr userDrawn="1"/>
          </p:nvGrpSpPr>
          <p:grpSpPr>
            <a:xfrm>
              <a:off x="12481674" y="3709179"/>
              <a:ext cx="890209" cy="830046"/>
              <a:chOff x="12481674" y="2772369"/>
              <a:chExt cx="890209" cy="830046"/>
            </a:xfrm>
          </p:grpSpPr>
          <p:sp>
            <p:nvSpPr>
              <p:cNvPr id="65" name="Rectangle 64">
                <a:extLst>
                  <a:ext uri="{FF2B5EF4-FFF2-40B4-BE49-F238E27FC236}">
                    <a16:creationId xmlns:a16="http://schemas.microsoft.com/office/drawing/2014/main" id="{AAF04ABC-7172-4E6F-A6E0-6A5E1FCFD0CA}"/>
                  </a:ext>
                </a:extLst>
              </p:cNvPr>
              <p:cNvSpPr/>
              <p:nvPr/>
            </p:nvSpPr>
            <p:spPr>
              <a:xfrm>
                <a:off x="12481674" y="2772369"/>
                <a:ext cx="890209" cy="830046"/>
              </a:xfrm>
              <a:prstGeom prst="rect">
                <a:avLst/>
              </a:prstGeom>
              <a:solidFill>
                <a:srgbClr val="E9E9E9"/>
              </a:solidFill>
              <a:ln w="635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414241"/>
                  </a:solidFill>
                  <a:effectLst/>
                  <a:uLnTx/>
                  <a:uFillTx/>
                  <a:latin typeface="Segoe UI" charset="0"/>
                  <a:ea typeface="Segoe UI" charset="0"/>
                  <a:cs typeface="Segoe UI" charset="0"/>
                </a:endParaRPr>
              </a:p>
            </p:txBody>
          </p:sp>
          <p:sp>
            <p:nvSpPr>
              <p:cNvPr id="66" name="Content Placeholder 17">
                <a:extLst>
                  <a:ext uri="{FF2B5EF4-FFF2-40B4-BE49-F238E27FC236}">
                    <a16:creationId xmlns:a16="http://schemas.microsoft.com/office/drawing/2014/main" id="{254292AD-90A4-40A8-9FE0-70969808479D}"/>
                  </a:ext>
                </a:extLst>
              </p:cNvPr>
              <p:cNvSpPr txBox="1">
                <a:spLocks/>
              </p:cNvSpPr>
              <p:nvPr/>
            </p:nvSpPr>
            <p:spPr>
              <a:xfrm>
                <a:off x="12538855" y="2822450"/>
                <a:ext cx="749483" cy="31268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a:ln>
                      <a:noFill/>
                    </a:ln>
                    <a:solidFill>
                      <a:srgbClr val="000000"/>
                    </a:solidFill>
                    <a:effectLst/>
                    <a:uLnTx/>
                    <a:uFillTx/>
                    <a:latin typeface="Segoe UI Semibold" charset="0"/>
                    <a:ea typeface="Segoe UI Semibold" charset="0"/>
                    <a:cs typeface="Segoe UI Semibold" charset="0"/>
                  </a:rPr>
                  <a:t>BACKGROUND 2</a:t>
                </a:r>
                <a:endPar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endParaRPr>
              </a:p>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R233 G233 B233</a:t>
                </a:r>
                <a:b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b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E9E9E9</a:t>
                </a:r>
              </a:p>
            </p:txBody>
          </p:sp>
        </p:grpSp>
        <p:sp>
          <p:nvSpPr>
            <p:cNvPr id="64" name="Content Placeholder 17">
              <a:extLst>
                <a:ext uri="{FF2B5EF4-FFF2-40B4-BE49-F238E27FC236}">
                  <a16:creationId xmlns:a16="http://schemas.microsoft.com/office/drawing/2014/main" id="{875F128C-44F3-4CA0-9FBA-CD9A6E80065A}"/>
                </a:ext>
              </a:extLst>
            </p:cNvPr>
            <p:cNvSpPr txBox="1">
              <a:spLocks/>
            </p:cNvSpPr>
            <p:nvPr userDrawn="1"/>
          </p:nvSpPr>
          <p:spPr>
            <a:xfrm>
              <a:off x="12484913" y="16476"/>
              <a:ext cx="803425" cy="246338"/>
            </a:xfrm>
            <a:prstGeom prst="rect">
              <a:avLst/>
            </a:prstGeom>
          </p:spPr>
          <p:txBody>
            <a:bodyPr vert="horz" lIns="0" tIns="0" rIns="0" bIns="0" rtlCol="0" anchor="t" anchorCtr="0">
              <a:noAutofit/>
            </a:bodyPr>
            <a:lstStyle>
              <a:lvl1pPr marL="0" indent="0" algn="l" defTabSz="914132" rtl="0" eaLnBrk="1" latinLnBrk="0" hangingPunct="1">
                <a:lnSpc>
                  <a:spcPct val="110000"/>
                </a:lnSpc>
                <a:spcBef>
                  <a:spcPts val="600"/>
                </a:spcBef>
                <a:spcAft>
                  <a:spcPts val="600"/>
                </a:spcAft>
                <a:buClr>
                  <a:schemeClr val="bg1"/>
                </a:buClr>
                <a:buSzPct val="120000"/>
                <a:buFontTx/>
                <a:buNone/>
                <a:defRPr kumimoji="0" lang="en-US" sz="1800" b="1" i="0" u="none" strike="noStrike" kern="1200" cap="none" spc="0" normalizeH="0" baseline="0" dirty="0">
                  <a:ln>
                    <a:noFill/>
                  </a:ln>
                  <a:solidFill>
                    <a:schemeClr val="accent1"/>
                  </a:solidFill>
                  <a:effectLst/>
                  <a:uLnTx/>
                  <a:uFillTx/>
                  <a:latin typeface="Segoe UI Light"/>
                  <a:ea typeface="Segoe UI" charset="0"/>
                  <a:cs typeface="+mn-cs"/>
                </a:defRPr>
              </a:lvl1pPr>
              <a:lvl2pPr marL="228600" indent="-230188" algn="l" defTabSz="914132" rtl="0" eaLnBrk="1" latinLnBrk="0" hangingPunct="1">
                <a:lnSpc>
                  <a:spcPct val="110000"/>
                </a:lnSpc>
                <a:spcBef>
                  <a:spcPts val="600"/>
                </a:spcBef>
                <a:spcAft>
                  <a:spcPts val="600"/>
                </a:spcAft>
                <a:buClr>
                  <a:schemeClr val="accent1"/>
                </a:buClr>
                <a:buSzPct val="120000"/>
                <a:buFont typeface="Arial" charset="0"/>
                <a:buChar char="•"/>
                <a:defRPr lang="en-US" sz="2000" b="0" i="0" kern="1200" dirty="0" smtClean="0">
                  <a:solidFill>
                    <a:schemeClr val="bg1"/>
                  </a:solidFill>
                  <a:effectLst/>
                  <a:latin typeface="Segoe UI" charset="0"/>
                  <a:ea typeface="Segoe UI" charset="0"/>
                  <a:cs typeface="Segoe UI" charset="0"/>
                </a:defRPr>
              </a:lvl2pPr>
              <a:lvl3pPr marL="457200" indent="-228600" algn="l" defTabSz="914132" rtl="0" eaLnBrk="1" latinLnBrk="0" hangingPunct="1">
                <a:lnSpc>
                  <a:spcPct val="110000"/>
                </a:lnSpc>
                <a:spcBef>
                  <a:spcPts val="600"/>
                </a:spcBef>
                <a:spcAft>
                  <a:spcPts val="600"/>
                </a:spcAft>
                <a:buClr>
                  <a:schemeClr val="accent1"/>
                </a:buClr>
                <a:buSzPct val="120000"/>
                <a:buFont typeface="Arial" charset="0"/>
                <a:buChar char="•"/>
                <a:defRPr lang="en-US" sz="1700" b="0" i="0" kern="1200" dirty="0" smtClean="0">
                  <a:solidFill>
                    <a:schemeClr val="bg1"/>
                  </a:solidFill>
                  <a:effectLst/>
                  <a:latin typeface="Segoe UI" charset="0"/>
                  <a:ea typeface="Segoe UI" charset="0"/>
                  <a:cs typeface="Segoe UI" charset="0"/>
                </a:defRPr>
              </a:lvl3pPr>
              <a:lvl4pPr marL="685800" indent="-228600" algn="l" defTabSz="914132" rtl="0" eaLnBrk="1" latinLnBrk="0" hangingPunct="1">
                <a:lnSpc>
                  <a:spcPct val="110000"/>
                </a:lnSpc>
                <a:spcBef>
                  <a:spcPts val="600"/>
                </a:spcBef>
                <a:spcAft>
                  <a:spcPts val="600"/>
                </a:spcAft>
                <a:buClr>
                  <a:schemeClr val="accent1"/>
                </a:buClr>
                <a:buSzPct val="120000"/>
                <a:buFont typeface="Arial" charset="0"/>
                <a:buChar char="•"/>
                <a:tabLst/>
                <a:defRPr lang="en-US" sz="1400" b="0" i="0" kern="1200" dirty="0" smtClean="0">
                  <a:solidFill>
                    <a:schemeClr val="bg1"/>
                  </a:solidFill>
                  <a:effectLst/>
                  <a:latin typeface="Segoe UI" charset="0"/>
                  <a:ea typeface="Segoe UI" charset="0"/>
                  <a:cs typeface="Segoe UI" charset="0"/>
                </a:defRPr>
              </a:lvl4pPr>
              <a:lvl5pPr marL="1254125" indent="-285750" algn="l" defTabSz="914132" rtl="0" eaLnBrk="1" latinLnBrk="0" hangingPunct="1">
                <a:lnSpc>
                  <a:spcPct val="100000"/>
                </a:lnSpc>
                <a:spcBef>
                  <a:spcPts val="500"/>
                </a:spcBef>
                <a:buClr>
                  <a:schemeClr val="bg2"/>
                </a:buClr>
                <a:buFont typeface="Arial"/>
                <a:buChar char="•"/>
                <a:defRPr lang="en-US" sz="1800" b="0" i="0" kern="1200" dirty="0">
                  <a:solidFill>
                    <a:schemeClr val="tx1"/>
                  </a:solidFill>
                  <a:effectLst/>
                  <a:latin typeface="Segoe UI Light" charset="0"/>
                  <a:ea typeface="+mn-ea"/>
                  <a:cs typeface="Segoe UI Light" charset="0"/>
                </a:defRPr>
              </a:lvl5pPr>
              <a:lvl6pPr marL="2513861"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14132" rtl="0" eaLnBrk="1" fontAlgn="auto" latinLnBrk="0" hangingPunct="1">
                <a:lnSpc>
                  <a:spcPct val="110000"/>
                </a:lnSpc>
                <a:spcBef>
                  <a:spcPts val="0"/>
                </a:spcBef>
                <a:spcAft>
                  <a:spcPts val="0"/>
                </a:spcAft>
                <a:buClr>
                  <a:srgbClr val="414241"/>
                </a:buClr>
                <a:buSzPct val="120000"/>
                <a:buFontTx/>
                <a:buNone/>
                <a:tabLst/>
                <a:defRPr/>
              </a:pPr>
              <a:r>
                <a:rPr kumimoji="0" lang="en-US" sz="700" b="1" i="0" u="none" strike="noStrike" kern="1200" cap="none" spc="0" normalizeH="0" baseline="0" noProof="0" dirty="0">
                  <a:ln>
                    <a:noFill/>
                  </a:ln>
                  <a:solidFill>
                    <a:srgbClr val="000000"/>
                  </a:solidFill>
                  <a:effectLst/>
                  <a:uLnTx/>
                  <a:uFillTx/>
                  <a:latin typeface="Segoe UI Semibold" charset="0"/>
                  <a:ea typeface="Segoe UI Semibold" charset="0"/>
                  <a:cs typeface="Segoe UI Semibold" charset="0"/>
                </a:rPr>
                <a:t>Primary Colors</a:t>
              </a:r>
            </a:p>
          </p:txBody>
        </p:sp>
      </p:grpSp>
      <p:cxnSp>
        <p:nvCxnSpPr>
          <p:cNvPr id="84" name="Straight Arrow Connector 83">
            <a:extLst>
              <a:ext uri="{FF2B5EF4-FFF2-40B4-BE49-F238E27FC236}">
                <a16:creationId xmlns:a16="http://schemas.microsoft.com/office/drawing/2014/main" id="{8D78A3A5-CCF3-45CA-AEDA-C4EF9B97D1CF}"/>
              </a:ext>
            </a:extLst>
          </p:cNvPr>
          <p:cNvCxnSpPr>
            <a:cxnSpLocks/>
          </p:cNvCxnSpPr>
          <p:nvPr/>
        </p:nvCxnSpPr>
        <p:spPr>
          <a:xfrm>
            <a:off x="7972248" y="0"/>
            <a:ext cx="0" cy="846161"/>
          </a:xfrm>
          <a:prstGeom prst="straightConnector1">
            <a:avLst/>
          </a:prstGeom>
          <a:ln w="12700">
            <a:solidFill>
              <a:srgbClr val="0078D7"/>
            </a:solidFill>
            <a:tailEnd type="triangle"/>
          </a:ln>
        </p:spPr>
        <p:style>
          <a:lnRef idx="1">
            <a:schemeClr val="accent1"/>
          </a:lnRef>
          <a:fillRef idx="0">
            <a:schemeClr val="accent1"/>
          </a:fillRef>
          <a:effectRef idx="0">
            <a:schemeClr val="accent1"/>
          </a:effectRef>
          <a:fontRef idx="minor">
            <a:schemeClr val="tx1"/>
          </a:fontRef>
        </p:style>
      </p:cxnSp>
      <p:sp>
        <p:nvSpPr>
          <p:cNvPr id="109" name="Left Bracket 108">
            <a:extLst>
              <a:ext uri="{FF2B5EF4-FFF2-40B4-BE49-F238E27FC236}">
                <a16:creationId xmlns:a16="http://schemas.microsoft.com/office/drawing/2014/main" id="{A7B0B913-BD3E-4A09-8C07-8109FF19D8B2}"/>
              </a:ext>
            </a:extLst>
          </p:cNvPr>
          <p:cNvSpPr/>
          <p:nvPr/>
        </p:nvSpPr>
        <p:spPr>
          <a:xfrm rot="5400000">
            <a:off x="7796395" y="2777108"/>
            <a:ext cx="187680" cy="2380129"/>
          </a:xfrm>
          <a:prstGeom prst="leftBracket">
            <a:avLst/>
          </a:prstGeom>
          <a:ln w="12700">
            <a:solidFill>
              <a:srgbClr val="0078D7"/>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F371421A-3F6C-4416-A0DF-6C572E8B7CCB}"/>
              </a:ext>
            </a:extLst>
          </p:cNvPr>
          <p:cNvCxnSpPr>
            <a:cxnSpLocks/>
            <a:stCxn id="109" idx="1"/>
          </p:cNvCxnSpPr>
          <p:nvPr/>
        </p:nvCxnSpPr>
        <p:spPr>
          <a:xfrm flipV="1">
            <a:off x="7890235" y="3670193"/>
            <a:ext cx="2" cy="203140"/>
          </a:xfrm>
          <a:prstGeom prst="line">
            <a:avLst/>
          </a:prstGeom>
          <a:ln w="12700">
            <a:solidFill>
              <a:srgbClr val="0078D7"/>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1" name="Left Bracket 160">
            <a:extLst>
              <a:ext uri="{FF2B5EF4-FFF2-40B4-BE49-F238E27FC236}">
                <a16:creationId xmlns:a16="http://schemas.microsoft.com/office/drawing/2014/main" id="{A4DFACBD-FD3A-437C-BBAB-C3AAE441AA62}"/>
              </a:ext>
            </a:extLst>
          </p:cNvPr>
          <p:cNvSpPr/>
          <p:nvPr/>
        </p:nvSpPr>
        <p:spPr>
          <a:xfrm rot="16200000">
            <a:off x="7621295" y="4296334"/>
            <a:ext cx="537881" cy="2380129"/>
          </a:xfrm>
          <a:prstGeom prst="leftBracket">
            <a:avLst/>
          </a:prstGeom>
          <a:ln w="12700">
            <a:solidFill>
              <a:srgbClr val="0078D7"/>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Rectangle 84">
            <a:extLst>
              <a:ext uri="{FF2B5EF4-FFF2-40B4-BE49-F238E27FC236}">
                <a16:creationId xmlns:a16="http://schemas.microsoft.com/office/drawing/2014/main" id="{E6183754-11C5-4052-91BB-E1F767450A4E}"/>
              </a:ext>
            </a:extLst>
          </p:cNvPr>
          <p:cNvSpPr/>
          <p:nvPr/>
        </p:nvSpPr>
        <p:spPr>
          <a:xfrm>
            <a:off x="4336355" y="1031718"/>
            <a:ext cx="2133934" cy="590931"/>
          </a:xfrm>
          <a:prstGeom prst="rect">
            <a:avLst/>
          </a:prstGeom>
        </p:spPr>
        <p:txBody>
          <a:bodyPr wrap="square">
            <a:spAutoFit/>
          </a:bodyPr>
          <a:lstStyle/>
          <a:p>
            <a:pPr algn="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Intelligent diagnostics for application health and self-guided troubleshooting </a:t>
            </a:r>
          </a:p>
        </p:txBody>
      </p:sp>
      <p:grpSp>
        <p:nvGrpSpPr>
          <p:cNvPr id="10" name="Group 9">
            <a:extLst>
              <a:ext uri="{FF2B5EF4-FFF2-40B4-BE49-F238E27FC236}">
                <a16:creationId xmlns:a16="http://schemas.microsoft.com/office/drawing/2014/main" id="{24D45D15-62D3-45A6-BE88-4B70540BF51A}"/>
              </a:ext>
            </a:extLst>
          </p:cNvPr>
          <p:cNvGrpSpPr/>
          <p:nvPr/>
        </p:nvGrpSpPr>
        <p:grpSpPr>
          <a:xfrm>
            <a:off x="6823268" y="5392270"/>
            <a:ext cx="2133934" cy="1465176"/>
            <a:chOff x="6823268" y="5392270"/>
            <a:chExt cx="2133934" cy="1465176"/>
          </a:xfrm>
        </p:grpSpPr>
        <p:sp>
          <p:nvSpPr>
            <p:cNvPr id="102" name="Rectangle 101">
              <a:extLst>
                <a:ext uri="{FF2B5EF4-FFF2-40B4-BE49-F238E27FC236}">
                  <a16:creationId xmlns:a16="http://schemas.microsoft.com/office/drawing/2014/main" id="{0D81C75C-917E-4F0D-8A58-1EDAE6E6DFF9}"/>
                </a:ext>
              </a:extLst>
            </p:cNvPr>
            <p:cNvSpPr/>
            <p:nvPr/>
          </p:nvSpPr>
          <p:spPr>
            <a:xfrm>
              <a:off x="6823268" y="6432714"/>
              <a:ext cx="2133934" cy="424732"/>
            </a:xfrm>
            <a:prstGeom prst="rect">
              <a:avLst/>
            </a:prstGeom>
          </p:spPr>
          <p:txBody>
            <a:bodyPr wrap="square">
              <a:spAutoFit/>
            </a:bodyPr>
            <a:lstStyle/>
            <a:p>
              <a:pPr algn="ct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Remote debugging with client of your choice</a:t>
              </a:r>
            </a:p>
          </p:txBody>
        </p:sp>
        <p:grpSp>
          <p:nvGrpSpPr>
            <p:cNvPr id="2" name="Group 1">
              <a:extLst>
                <a:ext uri="{FF2B5EF4-FFF2-40B4-BE49-F238E27FC236}">
                  <a16:creationId xmlns:a16="http://schemas.microsoft.com/office/drawing/2014/main" id="{EBA29F64-18FB-4500-A04D-E6F697A31A5B}"/>
                </a:ext>
              </a:extLst>
            </p:cNvPr>
            <p:cNvGrpSpPr/>
            <p:nvPr/>
          </p:nvGrpSpPr>
          <p:grpSpPr>
            <a:xfrm>
              <a:off x="7288936" y="5392270"/>
              <a:ext cx="1202598" cy="944795"/>
              <a:chOff x="3999549" y="1968300"/>
              <a:chExt cx="1589871" cy="1249048"/>
            </a:xfrm>
          </p:grpSpPr>
          <p:sp>
            <p:nvSpPr>
              <p:cNvPr id="87" name="Rectangle 86">
                <a:extLst>
                  <a:ext uri="{FF2B5EF4-FFF2-40B4-BE49-F238E27FC236}">
                    <a16:creationId xmlns:a16="http://schemas.microsoft.com/office/drawing/2014/main" id="{89979C63-033E-42BE-8D52-7BC7B32E4568}"/>
                  </a:ext>
                </a:extLst>
              </p:cNvPr>
              <p:cNvSpPr/>
              <p:nvPr/>
            </p:nvSpPr>
            <p:spPr>
              <a:xfrm>
                <a:off x="3999549" y="1968300"/>
                <a:ext cx="1589871" cy="949964"/>
              </a:xfrm>
              <a:prstGeom prst="rect">
                <a:avLst/>
              </a:prstGeom>
              <a:solidFill>
                <a:schemeClr val="bg1"/>
              </a:solid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C1FA88E5-AAD3-45FA-BC5A-20E6F345D630}"/>
                  </a:ext>
                </a:extLst>
              </p:cNvPr>
              <p:cNvSpPr/>
              <p:nvPr/>
            </p:nvSpPr>
            <p:spPr>
              <a:xfrm>
                <a:off x="4619047" y="2930268"/>
                <a:ext cx="350874" cy="233917"/>
              </a:xfrm>
              <a:prstGeom prst="rect">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rapezoid 88">
                <a:extLst>
                  <a:ext uri="{FF2B5EF4-FFF2-40B4-BE49-F238E27FC236}">
                    <a16:creationId xmlns:a16="http://schemas.microsoft.com/office/drawing/2014/main" id="{FA9F5A3E-ECF0-4B08-986E-4882EB684694}"/>
                  </a:ext>
                </a:extLst>
              </p:cNvPr>
              <p:cNvSpPr/>
              <p:nvPr/>
            </p:nvSpPr>
            <p:spPr>
              <a:xfrm>
                <a:off x="4326652" y="3084441"/>
                <a:ext cx="935665" cy="132907"/>
              </a:xfrm>
              <a:prstGeom prst="trapezoid">
                <a:avLst>
                  <a:gd name="adj" fmla="val 73001"/>
                </a:avLst>
              </a:pr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113" name="Graphic 112">
            <a:extLst>
              <a:ext uri="{FF2B5EF4-FFF2-40B4-BE49-F238E27FC236}">
                <a16:creationId xmlns:a16="http://schemas.microsoft.com/office/drawing/2014/main" id="{9D6CF2D2-98E6-4B18-AE9E-FFC973C3FCC8}"/>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512486" y="5636947"/>
            <a:ext cx="234601" cy="234601"/>
          </a:xfrm>
          <a:prstGeom prst="rect">
            <a:avLst/>
          </a:prstGeom>
        </p:spPr>
      </p:pic>
      <p:pic>
        <p:nvPicPr>
          <p:cNvPr id="115" name="Graphic 114">
            <a:extLst>
              <a:ext uri="{FF2B5EF4-FFF2-40B4-BE49-F238E27FC236}">
                <a16:creationId xmlns:a16="http://schemas.microsoft.com/office/drawing/2014/main" id="{8B4D3AA2-FD13-4FE8-BCEE-9C6E6CA00CE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057413" y="5636946"/>
            <a:ext cx="234601" cy="234601"/>
          </a:xfrm>
          <a:prstGeom prst="rect">
            <a:avLst/>
          </a:prstGeom>
        </p:spPr>
      </p:pic>
      <p:grpSp>
        <p:nvGrpSpPr>
          <p:cNvPr id="116" name="Group 115">
            <a:extLst>
              <a:ext uri="{FF2B5EF4-FFF2-40B4-BE49-F238E27FC236}">
                <a16:creationId xmlns:a16="http://schemas.microsoft.com/office/drawing/2014/main" id="{57DDE6FF-D9FB-4230-AFC6-E11BA031354E}"/>
              </a:ext>
            </a:extLst>
          </p:cNvPr>
          <p:cNvGrpSpPr/>
          <p:nvPr/>
        </p:nvGrpSpPr>
        <p:grpSpPr>
          <a:xfrm>
            <a:off x="7418245" y="5542707"/>
            <a:ext cx="423082" cy="423081"/>
            <a:chOff x="5555079" y="2944437"/>
            <a:chExt cx="423082" cy="423081"/>
          </a:xfrm>
        </p:grpSpPr>
        <p:sp>
          <p:nvSpPr>
            <p:cNvPr id="117" name="Oval 116">
              <a:extLst>
                <a:ext uri="{FF2B5EF4-FFF2-40B4-BE49-F238E27FC236}">
                  <a16:creationId xmlns:a16="http://schemas.microsoft.com/office/drawing/2014/main" id="{2BAC58E7-F941-4C61-AA9D-587F9EC1825E}"/>
                </a:ext>
              </a:extLst>
            </p:cNvPr>
            <p:cNvSpPr/>
            <p:nvPr/>
          </p:nvSpPr>
          <p:spPr>
            <a:xfrm>
              <a:off x="5572140" y="2961497"/>
              <a:ext cx="388960" cy="388960"/>
            </a:xfrm>
            <a:prstGeom prst="ellipse">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88DC0328-2C6E-4F8B-A69C-2F298952FE54}"/>
                </a:ext>
              </a:extLst>
            </p:cNvPr>
            <p:cNvCxnSpPr>
              <a:cxnSpLocks/>
            </p:cNvCxnSpPr>
            <p:nvPr/>
          </p:nvCxnSpPr>
          <p:spPr>
            <a:xfrm flipH="1">
              <a:off x="5555079" y="2944437"/>
              <a:ext cx="423082" cy="423081"/>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720CB630-0E8E-4DD4-83B2-4BD9562DD28C}"/>
              </a:ext>
            </a:extLst>
          </p:cNvPr>
          <p:cNvGrpSpPr/>
          <p:nvPr/>
        </p:nvGrpSpPr>
        <p:grpSpPr>
          <a:xfrm>
            <a:off x="7963172" y="5542706"/>
            <a:ext cx="423082" cy="423081"/>
            <a:chOff x="6542267" y="2944437"/>
            <a:chExt cx="423082" cy="423081"/>
          </a:xfrm>
        </p:grpSpPr>
        <p:sp>
          <p:nvSpPr>
            <p:cNvPr id="123" name="Oval 122">
              <a:extLst>
                <a:ext uri="{FF2B5EF4-FFF2-40B4-BE49-F238E27FC236}">
                  <a16:creationId xmlns:a16="http://schemas.microsoft.com/office/drawing/2014/main" id="{5005595D-5ADA-489B-86E2-87C2A890CA82}"/>
                </a:ext>
              </a:extLst>
            </p:cNvPr>
            <p:cNvSpPr/>
            <p:nvPr/>
          </p:nvSpPr>
          <p:spPr>
            <a:xfrm>
              <a:off x="6559328" y="2961497"/>
              <a:ext cx="388960" cy="388960"/>
            </a:xfrm>
            <a:prstGeom prst="ellipse">
              <a:avLst/>
            </a:prstGeom>
            <a:noFill/>
            <a:ln w="381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6E362AB1-46CD-42C7-97C0-A558191A53BD}"/>
                </a:ext>
              </a:extLst>
            </p:cNvPr>
            <p:cNvCxnSpPr>
              <a:cxnSpLocks/>
            </p:cNvCxnSpPr>
            <p:nvPr/>
          </p:nvCxnSpPr>
          <p:spPr>
            <a:xfrm flipH="1">
              <a:off x="6542267" y="2944437"/>
              <a:ext cx="423082" cy="423081"/>
            </a:xfrm>
            <a:prstGeom prst="line">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B2D16B65-7306-4D7C-A8E7-3CA634CAC688}"/>
              </a:ext>
            </a:extLst>
          </p:cNvPr>
          <p:cNvGrpSpPr/>
          <p:nvPr/>
        </p:nvGrpSpPr>
        <p:grpSpPr>
          <a:xfrm>
            <a:off x="6666568" y="357139"/>
            <a:ext cx="2447337" cy="3406565"/>
            <a:chOff x="6666568" y="357139"/>
            <a:chExt cx="2447337" cy="3406565"/>
          </a:xfrm>
        </p:grpSpPr>
        <p:sp>
          <p:nvSpPr>
            <p:cNvPr id="106" name="Freeform: Shape 105">
              <a:extLst>
                <a:ext uri="{FF2B5EF4-FFF2-40B4-BE49-F238E27FC236}">
                  <a16:creationId xmlns:a16="http://schemas.microsoft.com/office/drawing/2014/main" id="{993F5901-AB5C-4AF5-A2FD-BC7C8D5E4A34}"/>
                </a:ext>
              </a:extLst>
            </p:cNvPr>
            <p:cNvSpPr/>
            <p:nvPr/>
          </p:nvSpPr>
          <p:spPr>
            <a:xfrm>
              <a:off x="6666568" y="357139"/>
              <a:ext cx="2447337" cy="2668452"/>
            </a:xfrm>
            <a:custGeom>
              <a:avLst/>
              <a:gdLst>
                <a:gd name="connsiteX0" fmla="*/ 1063344 w 2126686"/>
                <a:gd name="connsiteY0" fmla="*/ 130716 h 2318830"/>
                <a:gd name="connsiteX1" fmla="*/ 122049 w 2126686"/>
                <a:gd name="connsiteY1" fmla="*/ 930816 h 2318830"/>
                <a:gd name="connsiteX2" fmla="*/ 1063344 w 2126686"/>
                <a:gd name="connsiteY2" fmla="*/ 1730916 h 2318830"/>
                <a:gd name="connsiteX3" fmla="*/ 2004639 w 2126686"/>
                <a:gd name="connsiteY3" fmla="*/ 930816 h 2318830"/>
                <a:gd name="connsiteX4" fmla="*/ 1063344 w 2126686"/>
                <a:gd name="connsiteY4" fmla="*/ 130716 h 2318830"/>
                <a:gd name="connsiteX5" fmla="*/ 1113087 w 2126686"/>
                <a:gd name="connsiteY5" fmla="*/ 39 h 2318830"/>
                <a:gd name="connsiteX6" fmla="*/ 1167611 w 2126686"/>
                <a:gd name="connsiteY6" fmla="*/ 7028 h 2318830"/>
                <a:gd name="connsiteX7" fmla="*/ 2125065 w 2126686"/>
                <a:gd name="connsiteY7" fmla="*/ 933011 h 2318830"/>
                <a:gd name="connsiteX8" fmla="*/ 2125065 w 2126686"/>
                <a:gd name="connsiteY8" fmla="*/ 951907 h 2318830"/>
                <a:gd name="connsiteX9" fmla="*/ 1797514 w 2126686"/>
                <a:gd name="connsiteY9" fmla="*/ 1613322 h 2318830"/>
                <a:gd name="connsiteX10" fmla="*/ 1425873 w 2126686"/>
                <a:gd name="connsiteY10" fmla="*/ 2281036 h 2318830"/>
                <a:gd name="connsiteX11" fmla="*/ 1406975 w 2126686"/>
                <a:gd name="connsiteY11" fmla="*/ 2318830 h 2318830"/>
                <a:gd name="connsiteX12" fmla="*/ 1363634 w 2126686"/>
                <a:gd name="connsiteY12" fmla="*/ 2318830 h 2318830"/>
                <a:gd name="connsiteX13" fmla="*/ 757442 w 2126686"/>
                <a:gd name="connsiteY13" fmla="*/ 2318830 h 2318830"/>
                <a:gd name="connsiteX14" fmla="*/ 714083 w 2126686"/>
                <a:gd name="connsiteY14" fmla="*/ 2318830 h 2318830"/>
                <a:gd name="connsiteX15" fmla="*/ 695185 w 2126686"/>
                <a:gd name="connsiteY15" fmla="*/ 2281036 h 2318830"/>
                <a:gd name="connsiteX16" fmla="*/ 323543 w 2126686"/>
                <a:gd name="connsiteY16" fmla="*/ 1613322 h 2318830"/>
                <a:gd name="connsiteX17" fmla="*/ 2293 w 2126686"/>
                <a:gd name="connsiteY17" fmla="*/ 926710 h 2318830"/>
                <a:gd name="connsiteX18" fmla="*/ 852662 w 2126686"/>
                <a:gd name="connsiteY18" fmla="*/ 13327 h 2318830"/>
                <a:gd name="connsiteX19" fmla="*/ 1113087 w 2126686"/>
                <a:gd name="connsiteY19" fmla="*/ 39 h 231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26686" h="2318830">
                  <a:moveTo>
                    <a:pt x="1063344" y="130716"/>
                  </a:moveTo>
                  <a:cubicBezTo>
                    <a:pt x="543481" y="130716"/>
                    <a:pt x="122049" y="488933"/>
                    <a:pt x="122049" y="930816"/>
                  </a:cubicBezTo>
                  <a:cubicBezTo>
                    <a:pt x="122049" y="1372699"/>
                    <a:pt x="543481" y="1730916"/>
                    <a:pt x="1063344" y="1730916"/>
                  </a:cubicBezTo>
                  <a:cubicBezTo>
                    <a:pt x="1583207" y="1730916"/>
                    <a:pt x="2004639" y="1372699"/>
                    <a:pt x="2004639" y="930816"/>
                  </a:cubicBezTo>
                  <a:cubicBezTo>
                    <a:pt x="2004639" y="488933"/>
                    <a:pt x="1583207" y="130716"/>
                    <a:pt x="1063344" y="130716"/>
                  </a:cubicBezTo>
                  <a:close/>
                  <a:moveTo>
                    <a:pt x="1113087" y="39"/>
                  </a:moveTo>
                  <a:cubicBezTo>
                    <a:pt x="1143203" y="334"/>
                    <a:pt x="1164462" y="2304"/>
                    <a:pt x="1167611" y="7028"/>
                  </a:cubicBezTo>
                  <a:cubicBezTo>
                    <a:pt x="1696731" y="19627"/>
                    <a:pt x="2125065" y="429074"/>
                    <a:pt x="2125065" y="933011"/>
                  </a:cubicBezTo>
                  <a:lnTo>
                    <a:pt x="2125065" y="951907"/>
                  </a:lnTo>
                  <a:cubicBezTo>
                    <a:pt x="2125065" y="964506"/>
                    <a:pt x="2169158" y="1310961"/>
                    <a:pt x="1797514" y="1613322"/>
                  </a:cubicBezTo>
                  <a:cubicBezTo>
                    <a:pt x="1633741" y="1758203"/>
                    <a:pt x="1451068" y="2161351"/>
                    <a:pt x="1425873" y="2281036"/>
                  </a:cubicBezTo>
                  <a:lnTo>
                    <a:pt x="1406975" y="2318830"/>
                  </a:lnTo>
                  <a:lnTo>
                    <a:pt x="1363634" y="2318830"/>
                  </a:lnTo>
                  <a:lnTo>
                    <a:pt x="757442" y="2318830"/>
                  </a:lnTo>
                  <a:lnTo>
                    <a:pt x="714083" y="2318830"/>
                  </a:lnTo>
                  <a:lnTo>
                    <a:pt x="695185" y="2281036"/>
                  </a:lnTo>
                  <a:cubicBezTo>
                    <a:pt x="669990" y="2167651"/>
                    <a:pt x="493617" y="1764503"/>
                    <a:pt x="323543" y="1613322"/>
                  </a:cubicBezTo>
                  <a:cubicBezTo>
                    <a:pt x="-48100" y="1304662"/>
                    <a:pt x="2293" y="939310"/>
                    <a:pt x="2293" y="926710"/>
                  </a:cubicBezTo>
                  <a:cubicBezTo>
                    <a:pt x="2293" y="466869"/>
                    <a:pt x="373935" y="70020"/>
                    <a:pt x="852662" y="13327"/>
                  </a:cubicBezTo>
                  <a:cubicBezTo>
                    <a:pt x="852662" y="13327"/>
                    <a:pt x="1022736" y="-847"/>
                    <a:pt x="1113087" y="39"/>
                  </a:cubicBezTo>
                  <a:close/>
                </a:path>
              </a:pathLst>
            </a:custGeom>
            <a:solidFill>
              <a:srgbClr val="0078D7"/>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aphic 91">
              <a:extLst>
                <a:ext uri="{FF2B5EF4-FFF2-40B4-BE49-F238E27FC236}">
                  <a16:creationId xmlns:a16="http://schemas.microsoft.com/office/drawing/2014/main" id="{67F787B3-664F-4F83-BA66-4DE29FB45147}"/>
                </a:ext>
              </a:extLst>
            </p:cNvPr>
            <p:cNvGrpSpPr/>
            <p:nvPr/>
          </p:nvGrpSpPr>
          <p:grpSpPr>
            <a:xfrm>
              <a:off x="7461182" y="3055573"/>
              <a:ext cx="858108" cy="708131"/>
              <a:chOff x="7533960" y="4773479"/>
              <a:chExt cx="486261" cy="401273"/>
            </a:xfrm>
          </p:grpSpPr>
          <p:sp>
            <p:nvSpPr>
              <p:cNvPr id="94" name="Freeform: Shape 93">
                <a:extLst>
                  <a:ext uri="{FF2B5EF4-FFF2-40B4-BE49-F238E27FC236}">
                    <a16:creationId xmlns:a16="http://schemas.microsoft.com/office/drawing/2014/main" id="{2590DE69-EFB6-4D39-9C7D-92975409EC8E}"/>
                  </a:ext>
                </a:extLst>
              </p:cNvPr>
              <p:cNvSpPr/>
              <p:nvPr/>
            </p:nvSpPr>
            <p:spPr>
              <a:xfrm>
                <a:off x="7533960" y="4773479"/>
                <a:ext cx="486261" cy="202614"/>
              </a:xfrm>
              <a:custGeom>
                <a:avLst/>
                <a:gdLst>
                  <a:gd name="connsiteX0" fmla="*/ 30391 w 486261"/>
                  <a:gd name="connsiteY0" fmla="*/ 30392 h 202614"/>
                  <a:gd name="connsiteX1" fmla="*/ 476131 w 486261"/>
                  <a:gd name="connsiteY1" fmla="*/ 30392 h 202614"/>
                  <a:gd name="connsiteX2" fmla="*/ 476131 w 486261"/>
                  <a:gd name="connsiteY2" fmla="*/ 172222 h 202614"/>
                  <a:gd name="connsiteX3" fmla="*/ 30391 w 486261"/>
                  <a:gd name="connsiteY3" fmla="*/ 172222 h 202614"/>
                </a:gdLst>
                <a:ahLst/>
                <a:cxnLst>
                  <a:cxn ang="0">
                    <a:pos x="connsiteX0" y="connsiteY0"/>
                  </a:cxn>
                  <a:cxn ang="0">
                    <a:pos x="connsiteX1" y="connsiteY1"/>
                  </a:cxn>
                  <a:cxn ang="0">
                    <a:pos x="connsiteX2" y="connsiteY2"/>
                  </a:cxn>
                  <a:cxn ang="0">
                    <a:pos x="connsiteX3" y="connsiteY3"/>
                  </a:cxn>
                </a:cxnLst>
                <a:rect l="l" t="t" r="r" b="b"/>
                <a:pathLst>
                  <a:path w="486261" h="202614">
                    <a:moveTo>
                      <a:pt x="30391" y="30392"/>
                    </a:moveTo>
                    <a:lnTo>
                      <a:pt x="476131" y="30392"/>
                    </a:lnTo>
                    <a:lnTo>
                      <a:pt x="476131" y="172222"/>
                    </a:lnTo>
                    <a:lnTo>
                      <a:pt x="30391" y="172222"/>
                    </a:lnTo>
                    <a:close/>
                  </a:path>
                </a:pathLst>
              </a:custGeom>
              <a:solidFill>
                <a:srgbClr val="0078D7"/>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6D5BAB9-77BE-4FE1-B807-700D2862E608}"/>
                  </a:ext>
                </a:extLst>
              </p:cNvPr>
              <p:cNvSpPr/>
              <p:nvPr/>
            </p:nvSpPr>
            <p:spPr>
              <a:xfrm>
                <a:off x="7533960" y="4972138"/>
                <a:ext cx="486261" cy="202614"/>
              </a:xfrm>
              <a:custGeom>
                <a:avLst/>
                <a:gdLst>
                  <a:gd name="connsiteX0" fmla="*/ 168165 w 486261"/>
                  <a:gd name="connsiteY0" fmla="*/ 180326 h 202614"/>
                  <a:gd name="connsiteX1" fmla="*/ 334305 w 486261"/>
                  <a:gd name="connsiteY1" fmla="*/ 180326 h 202614"/>
                  <a:gd name="connsiteX2" fmla="*/ 472079 w 486261"/>
                  <a:gd name="connsiteY2" fmla="*/ 30392 h 202614"/>
                  <a:gd name="connsiteX3" fmla="*/ 30391 w 486261"/>
                  <a:gd name="connsiteY3" fmla="*/ 30392 h 202614"/>
                </a:gdLst>
                <a:ahLst/>
                <a:cxnLst>
                  <a:cxn ang="0">
                    <a:pos x="connsiteX0" y="connsiteY0"/>
                  </a:cxn>
                  <a:cxn ang="0">
                    <a:pos x="connsiteX1" y="connsiteY1"/>
                  </a:cxn>
                  <a:cxn ang="0">
                    <a:pos x="connsiteX2" y="connsiteY2"/>
                  </a:cxn>
                  <a:cxn ang="0">
                    <a:pos x="connsiteX3" y="connsiteY3"/>
                  </a:cxn>
                </a:cxnLst>
                <a:rect l="l" t="t" r="r" b="b"/>
                <a:pathLst>
                  <a:path w="486261" h="202614">
                    <a:moveTo>
                      <a:pt x="168165" y="180326"/>
                    </a:moveTo>
                    <a:lnTo>
                      <a:pt x="334305" y="180326"/>
                    </a:lnTo>
                    <a:lnTo>
                      <a:pt x="472079" y="30392"/>
                    </a:lnTo>
                    <a:lnTo>
                      <a:pt x="30391" y="30392"/>
                    </a:lnTo>
                    <a:close/>
                  </a:path>
                </a:pathLst>
              </a:custGeom>
              <a:solidFill>
                <a:srgbClr val="0078D7"/>
              </a:solidFill>
              <a:ln w="9525" cap="flat">
                <a:noFill/>
                <a:prstDash val="solid"/>
                <a:miter/>
              </a:ln>
            </p:spPr>
            <p:txBody>
              <a:bodyPr rtlCol="0" anchor="ctr"/>
              <a:lstStyle/>
              <a:p>
                <a:endParaRPr lang="en-US" dirty="0"/>
              </a:p>
            </p:txBody>
          </p:sp>
        </p:grpSp>
        <p:grpSp>
          <p:nvGrpSpPr>
            <p:cNvPr id="5" name="Group 4">
              <a:extLst>
                <a:ext uri="{FF2B5EF4-FFF2-40B4-BE49-F238E27FC236}">
                  <a16:creationId xmlns:a16="http://schemas.microsoft.com/office/drawing/2014/main" id="{04C1C308-84AC-4796-B78C-DC1B840A2AFB}"/>
                </a:ext>
              </a:extLst>
            </p:cNvPr>
            <p:cNvGrpSpPr/>
            <p:nvPr/>
          </p:nvGrpSpPr>
          <p:grpSpPr>
            <a:xfrm>
              <a:off x="7148051" y="957028"/>
              <a:ext cx="1484371" cy="904412"/>
              <a:chOff x="7148051" y="957028"/>
              <a:chExt cx="1484371" cy="904412"/>
            </a:xfrm>
          </p:grpSpPr>
          <p:sp>
            <p:nvSpPr>
              <p:cNvPr id="83" name="Rectangle 82">
                <a:extLst>
                  <a:ext uri="{FF2B5EF4-FFF2-40B4-BE49-F238E27FC236}">
                    <a16:creationId xmlns:a16="http://schemas.microsoft.com/office/drawing/2014/main" id="{94F03F5F-AC03-469D-9777-657E8BAE884B}"/>
                  </a:ext>
                </a:extLst>
              </p:cNvPr>
              <p:cNvSpPr/>
              <p:nvPr/>
            </p:nvSpPr>
            <p:spPr>
              <a:xfrm>
                <a:off x="7276478" y="957028"/>
                <a:ext cx="1227517" cy="733454"/>
              </a:xfrm>
              <a:prstGeom prst="rect">
                <a:avLst/>
              </a:prstGeom>
              <a:noFill/>
              <a:ln w="38100">
                <a:solidFill>
                  <a:srgbClr val="79797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92" name="Straight Connector 91">
                <a:extLst>
                  <a:ext uri="{FF2B5EF4-FFF2-40B4-BE49-F238E27FC236}">
                    <a16:creationId xmlns:a16="http://schemas.microsoft.com/office/drawing/2014/main" id="{189563F6-3CE6-44DE-B615-0A80537F2F43}"/>
                  </a:ext>
                </a:extLst>
              </p:cNvPr>
              <p:cNvCxnSpPr>
                <a:cxnSpLocks/>
              </p:cNvCxnSpPr>
              <p:nvPr/>
            </p:nvCxnSpPr>
            <p:spPr>
              <a:xfrm>
                <a:off x="7148051" y="1861439"/>
                <a:ext cx="1484371" cy="1"/>
              </a:xfrm>
              <a:prstGeom prst="line">
                <a:avLst/>
              </a:prstGeom>
              <a:ln w="38100">
                <a:solidFill>
                  <a:srgbClr val="797979"/>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6A4AF352-E9E5-451E-A0EB-FF3D9877AE09}"/>
                  </a:ext>
                </a:extLst>
              </p:cNvPr>
              <p:cNvGrpSpPr/>
              <p:nvPr/>
            </p:nvGrpSpPr>
            <p:grpSpPr>
              <a:xfrm>
                <a:off x="7671117" y="1040291"/>
                <a:ext cx="438239" cy="566928"/>
                <a:chOff x="7700155" y="1025801"/>
                <a:chExt cx="438239" cy="566928"/>
              </a:xfrm>
            </p:grpSpPr>
            <p:sp>
              <p:nvSpPr>
                <p:cNvPr id="90" name="Freeform 5">
                  <a:extLst>
                    <a:ext uri="{FF2B5EF4-FFF2-40B4-BE49-F238E27FC236}">
                      <a16:creationId xmlns:a16="http://schemas.microsoft.com/office/drawing/2014/main" id="{4016CCD8-40E2-4C84-8A88-0D7B1E52F7F7}"/>
                    </a:ext>
                  </a:extLst>
                </p:cNvPr>
                <p:cNvSpPr>
                  <a:spLocks noChangeAspect="1" noEditPoints="1"/>
                </p:cNvSpPr>
                <p:nvPr/>
              </p:nvSpPr>
              <p:spPr bwMode="black">
                <a:xfrm>
                  <a:off x="7700155" y="1025801"/>
                  <a:ext cx="438239" cy="5669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ED7D31"/>
                </a:solidFill>
                <a:ln>
                  <a:noFill/>
                </a:ln>
              </p:spPr>
              <p:txBody>
                <a:bodyPr vert="horz" wrap="square" lIns="68574" tIns="34287" rIns="68574" bIns="34287" numCol="1" anchor="t" anchorCtr="0" compatLnSpc="1">
                  <a:prstTxWarp prst="textNoShape">
                    <a:avLst/>
                  </a:prstTxWarp>
                </a:bodyPr>
                <a:lstStyle/>
                <a:p>
                  <a:endParaRPr lang="en-US" sz="1350" dirty="0"/>
                </a:p>
              </p:txBody>
            </p:sp>
            <p:grpSp>
              <p:nvGrpSpPr>
                <p:cNvPr id="91" name="Graphic 7">
                  <a:extLst>
                    <a:ext uri="{FF2B5EF4-FFF2-40B4-BE49-F238E27FC236}">
                      <a16:creationId xmlns:a16="http://schemas.microsoft.com/office/drawing/2014/main" id="{58A3AAE3-0256-4FAB-B77F-D0BD1BC9FE8B}"/>
                    </a:ext>
                  </a:extLst>
                </p:cNvPr>
                <p:cNvGrpSpPr/>
                <p:nvPr/>
              </p:nvGrpSpPr>
              <p:grpSpPr>
                <a:xfrm>
                  <a:off x="7802354" y="1217635"/>
                  <a:ext cx="233842" cy="233842"/>
                  <a:chOff x="5936568" y="5450793"/>
                  <a:chExt cx="536803" cy="536803"/>
                </a:xfrm>
              </p:grpSpPr>
              <p:sp>
                <p:nvSpPr>
                  <p:cNvPr id="104" name="Freeform: Shape 103">
                    <a:extLst>
                      <a:ext uri="{FF2B5EF4-FFF2-40B4-BE49-F238E27FC236}">
                        <a16:creationId xmlns:a16="http://schemas.microsoft.com/office/drawing/2014/main" id="{C683E252-BF9D-4EBC-AF40-32C711B67B63}"/>
                      </a:ext>
                    </a:extLst>
                  </p:cNvPr>
                  <p:cNvSpPr/>
                  <p:nvPr/>
                </p:nvSpPr>
                <p:spPr>
                  <a:xfrm>
                    <a:off x="5927551" y="5441775"/>
                    <a:ext cx="547539" cy="54753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ED7D31"/>
                  </a:solidFill>
                  <a:ln w="10668"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1503058F-D174-4430-B666-3DDC3AF8A716}"/>
                      </a:ext>
                    </a:extLst>
                  </p:cNvPr>
                  <p:cNvSpPr/>
                  <p:nvPr/>
                </p:nvSpPr>
                <p:spPr>
                  <a:xfrm>
                    <a:off x="5968844" y="5454153"/>
                    <a:ext cx="493859" cy="472387"/>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grpSp>
      </p:grpSp>
      <p:grpSp>
        <p:nvGrpSpPr>
          <p:cNvPr id="25" name="Group 24">
            <a:extLst>
              <a:ext uri="{FF2B5EF4-FFF2-40B4-BE49-F238E27FC236}">
                <a16:creationId xmlns:a16="http://schemas.microsoft.com/office/drawing/2014/main" id="{DCE5A922-04B8-43B7-9980-90A653150EC6}"/>
              </a:ext>
            </a:extLst>
          </p:cNvPr>
          <p:cNvGrpSpPr/>
          <p:nvPr/>
        </p:nvGrpSpPr>
        <p:grpSpPr>
          <a:xfrm>
            <a:off x="8635564" y="4126659"/>
            <a:ext cx="2486042" cy="995452"/>
            <a:chOff x="8635564" y="4126659"/>
            <a:chExt cx="2486042" cy="995452"/>
          </a:xfrm>
        </p:grpSpPr>
        <p:sp>
          <p:nvSpPr>
            <p:cNvPr id="160" name="Rectangle 159">
              <a:extLst>
                <a:ext uri="{FF2B5EF4-FFF2-40B4-BE49-F238E27FC236}">
                  <a16:creationId xmlns:a16="http://schemas.microsoft.com/office/drawing/2014/main" id="{18D8DFE4-3FA8-4C58-B7E1-03F00FA9F98F}"/>
                </a:ext>
              </a:extLst>
            </p:cNvPr>
            <p:cNvSpPr/>
            <p:nvPr/>
          </p:nvSpPr>
          <p:spPr>
            <a:xfrm>
              <a:off x="9624758" y="4245820"/>
              <a:ext cx="1496848" cy="757130"/>
            </a:xfrm>
            <a:prstGeom prst="rect">
              <a:avLst/>
            </a:prstGeom>
          </p:spPr>
          <p:txBody>
            <a:bodyPr wrap="square" lIns="91440">
              <a:spAutoFit/>
            </a:bodyPr>
            <a:lstStyle/>
            <a:p>
              <a:pP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Rich reporting across service backend, app code, and historic trends</a:t>
              </a:r>
            </a:p>
          </p:txBody>
        </p:sp>
        <p:sp>
          <p:nvSpPr>
            <p:cNvPr id="96" name="Freeform: Shape 95">
              <a:extLst>
                <a:ext uri="{FF2B5EF4-FFF2-40B4-BE49-F238E27FC236}">
                  <a16:creationId xmlns:a16="http://schemas.microsoft.com/office/drawing/2014/main" id="{25365DBF-CB79-418A-805A-0F6F406CDCB2}"/>
                </a:ext>
              </a:extLst>
            </p:cNvPr>
            <p:cNvSpPr/>
            <p:nvPr/>
          </p:nvSpPr>
          <p:spPr>
            <a:xfrm>
              <a:off x="8635564" y="4126659"/>
              <a:ext cx="827422" cy="995452"/>
            </a:xfrm>
            <a:custGeom>
              <a:avLst/>
              <a:gdLst>
                <a:gd name="connsiteX0" fmla="*/ 0 w 827422"/>
                <a:gd name="connsiteY0" fmla="*/ 896162 h 995452"/>
                <a:gd name="connsiteX1" fmla="*/ 99289 w 827422"/>
                <a:gd name="connsiteY1" fmla="*/ 896162 h 995452"/>
                <a:gd name="connsiteX2" fmla="*/ 99289 w 827422"/>
                <a:gd name="connsiteY2" fmla="*/ 929258 h 995452"/>
                <a:gd name="connsiteX3" fmla="*/ 0 w 827422"/>
                <a:gd name="connsiteY3" fmla="*/ 929258 h 995452"/>
                <a:gd name="connsiteX4" fmla="*/ 0 w 827422"/>
                <a:gd name="connsiteY4" fmla="*/ 730677 h 995452"/>
                <a:gd name="connsiteX5" fmla="*/ 99289 w 827422"/>
                <a:gd name="connsiteY5" fmla="*/ 730677 h 995452"/>
                <a:gd name="connsiteX6" fmla="*/ 99289 w 827422"/>
                <a:gd name="connsiteY6" fmla="*/ 763775 h 995452"/>
                <a:gd name="connsiteX7" fmla="*/ 0 w 827422"/>
                <a:gd name="connsiteY7" fmla="*/ 763775 h 995452"/>
                <a:gd name="connsiteX8" fmla="*/ 0 w 827422"/>
                <a:gd name="connsiteY8" fmla="*/ 565193 h 995452"/>
                <a:gd name="connsiteX9" fmla="*/ 99289 w 827422"/>
                <a:gd name="connsiteY9" fmla="*/ 565193 h 995452"/>
                <a:gd name="connsiteX10" fmla="*/ 99289 w 827422"/>
                <a:gd name="connsiteY10" fmla="*/ 598289 h 995452"/>
                <a:gd name="connsiteX11" fmla="*/ 0 w 827422"/>
                <a:gd name="connsiteY11" fmla="*/ 598289 h 995452"/>
                <a:gd name="connsiteX12" fmla="*/ 0 w 827422"/>
                <a:gd name="connsiteY12" fmla="*/ 397163 h 995452"/>
                <a:gd name="connsiteX13" fmla="*/ 99289 w 827422"/>
                <a:gd name="connsiteY13" fmla="*/ 397163 h 995452"/>
                <a:gd name="connsiteX14" fmla="*/ 99289 w 827422"/>
                <a:gd name="connsiteY14" fmla="*/ 430259 h 995452"/>
                <a:gd name="connsiteX15" fmla="*/ 0 w 827422"/>
                <a:gd name="connsiteY15" fmla="*/ 430259 h 995452"/>
                <a:gd name="connsiteX16" fmla="*/ 0 w 827422"/>
                <a:gd name="connsiteY16" fmla="*/ 231677 h 995452"/>
                <a:gd name="connsiteX17" fmla="*/ 99289 w 827422"/>
                <a:gd name="connsiteY17" fmla="*/ 231677 h 995452"/>
                <a:gd name="connsiteX18" fmla="*/ 99289 w 827422"/>
                <a:gd name="connsiteY18" fmla="*/ 264775 h 995452"/>
                <a:gd name="connsiteX19" fmla="*/ 0 w 827422"/>
                <a:gd name="connsiteY19" fmla="*/ 264775 h 995452"/>
                <a:gd name="connsiteX20" fmla="*/ 297871 w 827422"/>
                <a:gd name="connsiteY20" fmla="*/ 165483 h 995452"/>
                <a:gd name="connsiteX21" fmla="*/ 661938 w 827422"/>
                <a:gd name="connsiteY21" fmla="*/ 165483 h 995452"/>
                <a:gd name="connsiteX22" fmla="*/ 661938 w 827422"/>
                <a:gd name="connsiteY22" fmla="*/ 364065 h 995452"/>
                <a:gd name="connsiteX23" fmla="*/ 297871 w 827422"/>
                <a:gd name="connsiteY23" fmla="*/ 364065 h 995452"/>
                <a:gd name="connsiteX24" fmla="*/ 264775 w 827422"/>
                <a:gd name="connsiteY24" fmla="*/ 132388 h 995452"/>
                <a:gd name="connsiteX25" fmla="*/ 264775 w 827422"/>
                <a:gd name="connsiteY25" fmla="*/ 397163 h 995452"/>
                <a:gd name="connsiteX26" fmla="*/ 695034 w 827422"/>
                <a:gd name="connsiteY26" fmla="*/ 397163 h 995452"/>
                <a:gd name="connsiteX27" fmla="*/ 695034 w 827422"/>
                <a:gd name="connsiteY27" fmla="*/ 132388 h 995452"/>
                <a:gd name="connsiteX28" fmla="*/ 0 w 827422"/>
                <a:gd name="connsiteY28" fmla="*/ 66194 h 995452"/>
                <a:gd name="connsiteX29" fmla="*/ 99289 w 827422"/>
                <a:gd name="connsiteY29" fmla="*/ 66194 h 995452"/>
                <a:gd name="connsiteX30" fmla="*/ 99289 w 827422"/>
                <a:gd name="connsiteY30" fmla="*/ 99290 h 995452"/>
                <a:gd name="connsiteX31" fmla="*/ 0 w 827422"/>
                <a:gd name="connsiteY31" fmla="*/ 99290 h 995452"/>
                <a:gd name="connsiteX32" fmla="*/ 66194 w 827422"/>
                <a:gd name="connsiteY32" fmla="*/ 0 h 995452"/>
                <a:gd name="connsiteX33" fmla="*/ 827422 w 827422"/>
                <a:gd name="connsiteY33" fmla="*/ 0 h 995452"/>
                <a:gd name="connsiteX34" fmla="*/ 827422 w 827422"/>
                <a:gd name="connsiteY34" fmla="*/ 995452 h 995452"/>
                <a:gd name="connsiteX35" fmla="*/ 66194 w 827422"/>
                <a:gd name="connsiteY35" fmla="*/ 995452 h 995452"/>
                <a:gd name="connsiteX36" fmla="*/ 66194 w 827422"/>
                <a:gd name="connsiteY36" fmla="*/ 944533 h 995452"/>
                <a:gd name="connsiteX37" fmla="*/ 117112 w 827422"/>
                <a:gd name="connsiteY37" fmla="*/ 944533 h 995452"/>
                <a:gd name="connsiteX38" fmla="*/ 117112 w 827422"/>
                <a:gd name="connsiteY38" fmla="*/ 878340 h 995452"/>
                <a:gd name="connsiteX39" fmla="*/ 66194 w 827422"/>
                <a:gd name="connsiteY39" fmla="*/ 878340 h 995452"/>
                <a:gd name="connsiteX40" fmla="*/ 66194 w 827422"/>
                <a:gd name="connsiteY40" fmla="*/ 779050 h 995452"/>
                <a:gd name="connsiteX41" fmla="*/ 117112 w 827422"/>
                <a:gd name="connsiteY41" fmla="*/ 779050 h 995452"/>
                <a:gd name="connsiteX42" fmla="*/ 117112 w 827422"/>
                <a:gd name="connsiteY42" fmla="*/ 712856 h 995452"/>
                <a:gd name="connsiteX43" fmla="*/ 66194 w 827422"/>
                <a:gd name="connsiteY43" fmla="*/ 712856 h 995452"/>
                <a:gd name="connsiteX44" fmla="*/ 66194 w 827422"/>
                <a:gd name="connsiteY44" fmla="*/ 613564 h 995452"/>
                <a:gd name="connsiteX45" fmla="*/ 117112 w 827422"/>
                <a:gd name="connsiteY45" fmla="*/ 613564 h 995452"/>
                <a:gd name="connsiteX46" fmla="*/ 117112 w 827422"/>
                <a:gd name="connsiteY46" fmla="*/ 547371 h 995452"/>
                <a:gd name="connsiteX47" fmla="*/ 66194 w 827422"/>
                <a:gd name="connsiteY47" fmla="*/ 547371 h 995452"/>
                <a:gd name="connsiteX48" fmla="*/ 66194 w 827422"/>
                <a:gd name="connsiteY48" fmla="*/ 448081 h 995452"/>
                <a:gd name="connsiteX49" fmla="*/ 117112 w 827422"/>
                <a:gd name="connsiteY49" fmla="*/ 448081 h 995452"/>
                <a:gd name="connsiteX50" fmla="*/ 117112 w 827422"/>
                <a:gd name="connsiteY50" fmla="*/ 381888 h 995452"/>
                <a:gd name="connsiteX51" fmla="*/ 66194 w 827422"/>
                <a:gd name="connsiteY51" fmla="*/ 381888 h 995452"/>
                <a:gd name="connsiteX52" fmla="*/ 66194 w 827422"/>
                <a:gd name="connsiteY52" fmla="*/ 282595 h 995452"/>
                <a:gd name="connsiteX53" fmla="*/ 117112 w 827422"/>
                <a:gd name="connsiteY53" fmla="*/ 282595 h 995452"/>
                <a:gd name="connsiteX54" fmla="*/ 117112 w 827422"/>
                <a:gd name="connsiteY54" fmla="*/ 216402 h 995452"/>
                <a:gd name="connsiteX55" fmla="*/ 66194 w 827422"/>
                <a:gd name="connsiteY55" fmla="*/ 216402 h 995452"/>
                <a:gd name="connsiteX56" fmla="*/ 66194 w 827422"/>
                <a:gd name="connsiteY56" fmla="*/ 117112 h 995452"/>
                <a:gd name="connsiteX57" fmla="*/ 117112 w 827422"/>
                <a:gd name="connsiteY57" fmla="*/ 117112 h 995452"/>
                <a:gd name="connsiteX58" fmla="*/ 117112 w 827422"/>
                <a:gd name="connsiteY58" fmla="*/ 50918 h 995452"/>
                <a:gd name="connsiteX59" fmla="*/ 66194 w 827422"/>
                <a:gd name="connsiteY59" fmla="*/ 50918 h 995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27422" h="995452">
                  <a:moveTo>
                    <a:pt x="0" y="896162"/>
                  </a:moveTo>
                  <a:lnTo>
                    <a:pt x="99289" y="896162"/>
                  </a:lnTo>
                  <a:lnTo>
                    <a:pt x="99289" y="929258"/>
                  </a:lnTo>
                  <a:lnTo>
                    <a:pt x="0" y="929258"/>
                  </a:lnTo>
                  <a:close/>
                  <a:moveTo>
                    <a:pt x="0" y="730677"/>
                  </a:moveTo>
                  <a:lnTo>
                    <a:pt x="99289" y="730677"/>
                  </a:lnTo>
                  <a:lnTo>
                    <a:pt x="99289" y="763775"/>
                  </a:lnTo>
                  <a:lnTo>
                    <a:pt x="0" y="763775"/>
                  </a:lnTo>
                  <a:close/>
                  <a:moveTo>
                    <a:pt x="0" y="565193"/>
                  </a:moveTo>
                  <a:lnTo>
                    <a:pt x="99289" y="565193"/>
                  </a:lnTo>
                  <a:lnTo>
                    <a:pt x="99289" y="598289"/>
                  </a:lnTo>
                  <a:lnTo>
                    <a:pt x="0" y="598289"/>
                  </a:lnTo>
                  <a:close/>
                  <a:moveTo>
                    <a:pt x="0" y="397163"/>
                  </a:moveTo>
                  <a:lnTo>
                    <a:pt x="99289" y="397163"/>
                  </a:lnTo>
                  <a:lnTo>
                    <a:pt x="99289" y="430259"/>
                  </a:lnTo>
                  <a:lnTo>
                    <a:pt x="0" y="430259"/>
                  </a:lnTo>
                  <a:close/>
                  <a:moveTo>
                    <a:pt x="0" y="231677"/>
                  </a:moveTo>
                  <a:lnTo>
                    <a:pt x="99289" y="231677"/>
                  </a:lnTo>
                  <a:lnTo>
                    <a:pt x="99289" y="264775"/>
                  </a:lnTo>
                  <a:lnTo>
                    <a:pt x="0" y="264775"/>
                  </a:lnTo>
                  <a:close/>
                  <a:moveTo>
                    <a:pt x="297871" y="165483"/>
                  </a:moveTo>
                  <a:lnTo>
                    <a:pt x="661938" y="165483"/>
                  </a:lnTo>
                  <a:lnTo>
                    <a:pt x="661938" y="364065"/>
                  </a:lnTo>
                  <a:lnTo>
                    <a:pt x="297871" y="364065"/>
                  </a:lnTo>
                  <a:close/>
                  <a:moveTo>
                    <a:pt x="264775" y="132388"/>
                  </a:moveTo>
                  <a:lnTo>
                    <a:pt x="264775" y="397163"/>
                  </a:lnTo>
                  <a:lnTo>
                    <a:pt x="695034" y="397163"/>
                  </a:lnTo>
                  <a:lnTo>
                    <a:pt x="695034" y="132388"/>
                  </a:lnTo>
                  <a:close/>
                  <a:moveTo>
                    <a:pt x="0" y="66194"/>
                  </a:moveTo>
                  <a:lnTo>
                    <a:pt x="99289" y="66194"/>
                  </a:lnTo>
                  <a:lnTo>
                    <a:pt x="99289" y="99290"/>
                  </a:lnTo>
                  <a:lnTo>
                    <a:pt x="0" y="99290"/>
                  </a:lnTo>
                  <a:close/>
                  <a:moveTo>
                    <a:pt x="66194" y="0"/>
                  </a:moveTo>
                  <a:lnTo>
                    <a:pt x="827422" y="0"/>
                  </a:lnTo>
                  <a:lnTo>
                    <a:pt x="827422" y="995452"/>
                  </a:lnTo>
                  <a:lnTo>
                    <a:pt x="66194" y="995452"/>
                  </a:lnTo>
                  <a:lnTo>
                    <a:pt x="66194" y="944533"/>
                  </a:lnTo>
                  <a:lnTo>
                    <a:pt x="117112" y="944533"/>
                  </a:lnTo>
                  <a:lnTo>
                    <a:pt x="117112" y="878340"/>
                  </a:lnTo>
                  <a:lnTo>
                    <a:pt x="66194" y="878340"/>
                  </a:lnTo>
                  <a:lnTo>
                    <a:pt x="66194" y="779050"/>
                  </a:lnTo>
                  <a:lnTo>
                    <a:pt x="117112" y="779050"/>
                  </a:lnTo>
                  <a:lnTo>
                    <a:pt x="117112" y="712856"/>
                  </a:lnTo>
                  <a:lnTo>
                    <a:pt x="66194" y="712856"/>
                  </a:lnTo>
                  <a:lnTo>
                    <a:pt x="66194" y="613564"/>
                  </a:lnTo>
                  <a:lnTo>
                    <a:pt x="117112" y="613564"/>
                  </a:lnTo>
                  <a:lnTo>
                    <a:pt x="117112" y="547371"/>
                  </a:lnTo>
                  <a:lnTo>
                    <a:pt x="66194" y="547371"/>
                  </a:lnTo>
                  <a:lnTo>
                    <a:pt x="66194" y="448081"/>
                  </a:lnTo>
                  <a:lnTo>
                    <a:pt x="117112" y="448081"/>
                  </a:lnTo>
                  <a:lnTo>
                    <a:pt x="117112" y="381888"/>
                  </a:lnTo>
                  <a:lnTo>
                    <a:pt x="66194" y="381888"/>
                  </a:lnTo>
                  <a:lnTo>
                    <a:pt x="66194" y="282595"/>
                  </a:lnTo>
                  <a:lnTo>
                    <a:pt x="117112" y="282595"/>
                  </a:lnTo>
                  <a:lnTo>
                    <a:pt x="117112" y="216402"/>
                  </a:lnTo>
                  <a:lnTo>
                    <a:pt x="66194" y="216402"/>
                  </a:lnTo>
                  <a:lnTo>
                    <a:pt x="66194" y="117112"/>
                  </a:lnTo>
                  <a:lnTo>
                    <a:pt x="117112" y="117112"/>
                  </a:lnTo>
                  <a:lnTo>
                    <a:pt x="117112" y="50918"/>
                  </a:lnTo>
                  <a:lnTo>
                    <a:pt x="66194" y="50918"/>
                  </a:lnTo>
                  <a:close/>
                </a:path>
              </a:pathLst>
            </a:custGeom>
            <a:solidFill>
              <a:srgbClr val="0078D7"/>
            </a:solidFill>
            <a:ln w="9525" cap="flat">
              <a:noFill/>
              <a:prstDash val="solid"/>
              <a:miter/>
            </a:ln>
          </p:spPr>
          <p:txBody>
            <a:bodyPr wrap="square" rtlCol="0" anchor="ctr">
              <a:noAutofit/>
            </a:bodyPr>
            <a:lstStyle/>
            <a:p>
              <a:endParaRPr lang="en-US"/>
            </a:p>
          </p:txBody>
        </p:sp>
        <p:sp>
          <p:nvSpPr>
            <p:cNvPr id="43" name="Rectangle 42">
              <a:extLst>
                <a:ext uri="{FF2B5EF4-FFF2-40B4-BE49-F238E27FC236}">
                  <a16:creationId xmlns:a16="http://schemas.microsoft.com/office/drawing/2014/main" id="{87AB625F-90B6-4BA6-AFCA-E4F6A624CA65}"/>
                </a:ext>
              </a:extLst>
            </p:cNvPr>
            <p:cNvSpPr/>
            <p:nvPr/>
          </p:nvSpPr>
          <p:spPr>
            <a:xfrm>
              <a:off x="8783889" y="4174923"/>
              <a:ext cx="624899" cy="896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9556E4AE-7A51-4B2F-8A4D-3244719ACC3E}"/>
                </a:ext>
              </a:extLst>
            </p:cNvPr>
            <p:cNvSpPr/>
            <p:nvPr/>
          </p:nvSpPr>
          <p:spPr>
            <a:xfrm>
              <a:off x="8900318" y="4367179"/>
              <a:ext cx="169892" cy="18806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9" name="Group 118">
              <a:extLst>
                <a:ext uri="{FF2B5EF4-FFF2-40B4-BE49-F238E27FC236}">
                  <a16:creationId xmlns:a16="http://schemas.microsoft.com/office/drawing/2014/main" id="{2F680A21-7769-482D-8FF0-4189E73F8B01}"/>
                </a:ext>
              </a:extLst>
            </p:cNvPr>
            <p:cNvGrpSpPr/>
            <p:nvPr/>
          </p:nvGrpSpPr>
          <p:grpSpPr>
            <a:xfrm>
              <a:off x="8874077" y="4331161"/>
              <a:ext cx="438239" cy="566928"/>
              <a:chOff x="7823517" y="1192691"/>
              <a:chExt cx="438239" cy="566928"/>
            </a:xfrm>
          </p:grpSpPr>
          <p:sp>
            <p:nvSpPr>
              <p:cNvPr id="120" name="Freeform 5">
                <a:extLst>
                  <a:ext uri="{FF2B5EF4-FFF2-40B4-BE49-F238E27FC236}">
                    <a16:creationId xmlns:a16="http://schemas.microsoft.com/office/drawing/2014/main" id="{CF3A72BD-D7DC-4FD3-B366-EA05DEA55277}"/>
                  </a:ext>
                </a:extLst>
              </p:cNvPr>
              <p:cNvSpPr>
                <a:spLocks noChangeAspect="1" noEditPoints="1"/>
              </p:cNvSpPr>
              <p:nvPr/>
            </p:nvSpPr>
            <p:spPr bwMode="black">
              <a:xfrm>
                <a:off x="7823517" y="1192691"/>
                <a:ext cx="438239" cy="5669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ED7D31"/>
              </a:solidFill>
              <a:ln>
                <a:noFill/>
              </a:ln>
            </p:spPr>
            <p:txBody>
              <a:bodyPr vert="horz" wrap="square" lIns="68574" tIns="34287" rIns="68574" bIns="34287" numCol="1" anchor="t" anchorCtr="0" compatLnSpc="1">
                <a:prstTxWarp prst="textNoShape">
                  <a:avLst/>
                </a:prstTxWarp>
              </a:bodyPr>
              <a:lstStyle/>
              <a:p>
                <a:endParaRPr lang="en-US" sz="1350" dirty="0"/>
              </a:p>
            </p:txBody>
          </p:sp>
          <p:sp>
            <p:nvSpPr>
              <p:cNvPr id="121" name="Freeform: Shape 120">
                <a:extLst>
                  <a:ext uri="{FF2B5EF4-FFF2-40B4-BE49-F238E27FC236}">
                    <a16:creationId xmlns:a16="http://schemas.microsoft.com/office/drawing/2014/main" id="{72D7C2A2-B719-43D2-BC49-0AD351197C0A}"/>
                  </a:ext>
                </a:extLst>
              </p:cNvPr>
              <p:cNvSpPr/>
              <p:nvPr/>
            </p:nvSpPr>
            <p:spPr>
              <a:xfrm>
                <a:off x="7921788" y="1380597"/>
                <a:ext cx="238519" cy="23851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ED7D31"/>
              </a:solidFill>
              <a:ln w="10668"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A5C880B7-0DB3-4398-A27C-EC6E70AE21E7}"/>
                  </a:ext>
                </a:extLst>
              </p:cNvPr>
              <p:cNvSpPr/>
              <p:nvPr/>
            </p:nvSpPr>
            <p:spPr>
              <a:xfrm>
                <a:off x="7939776" y="1385989"/>
                <a:ext cx="215135" cy="205781"/>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sp>
          <p:nvSpPr>
            <p:cNvPr id="24" name="Rectangle 23">
              <a:extLst>
                <a:ext uri="{FF2B5EF4-FFF2-40B4-BE49-F238E27FC236}">
                  <a16:creationId xmlns:a16="http://schemas.microsoft.com/office/drawing/2014/main" id="{71853535-B7EF-4B5A-A1DA-6DC2DD1A541D}"/>
                </a:ext>
              </a:extLst>
            </p:cNvPr>
            <p:cNvSpPr/>
            <p:nvPr/>
          </p:nvSpPr>
          <p:spPr>
            <a:xfrm>
              <a:off x="9367286" y="4294774"/>
              <a:ext cx="101010" cy="73364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B95D1F5-9B38-4D88-8676-963A240657B0}"/>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397042" y="4313236"/>
              <a:ext cx="186712" cy="186712"/>
            </a:xfrm>
            <a:prstGeom prst="rect">
              <a:avLst/>
            </a:prstGeom>
          </p:spPr>
        </p:pic>
        <p:pic>
          <p:nvPicPr>
            <p:cNvPr id="16" name="Graphic 15">
              <a:extLst>
                <a:ext uri="{FF2B5EF4-FFF2-40B4-BE49-F238E27FC236}">
                  <a16:creationId xmlns:a16="http://schemas.microsoft.com/office/drawing/2014/main" id="{B850C62B-772F-4BD8-BA20-65A1A13724FF}"/>
                </a:ext>
              </a:extLst>
            </p:cNvPr>
            <p:cNvPicPr>
              <a:picLocks noChangeAspect="1"/>
            </p:cNvPicPr>
            <p:nvPr/>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9394355" y="4803256"/>
              <a:ext cx="192086" cy="192086"/>
            </a:xfrm>
            <a:prstGeom prst="rect">
              <a:avLst/>
            </a:prstGeom>
          </p:spPr>
        </p:pic>
        <p:grpSp>
          <p:nvGrpSpPr>
            <p:cNvPr id="23" name="Group 22">
              <a:extLst>
                <a:ext uri="{FF2B5EF4-FFF2-40B4-BE49-F238E27FC236}">
                  <a16:creationId xmlns:a16="http://schemas.microsoft.com/office/drawing/2014/main" id="{AD3DEAD4-5B7E-47A9-8B5E-E50DF0C6BBA0}"/>
                </a:ext>
              </a:extLst>
            </p:cNvPr>
            <p:cNvGrpSpPr/>
            <p:nvPr/>
          </p:nvGrpSpPr>
          <p:grpSpPr>
            <a:xfrm>
              <a:off x="9417289" y="4540871"/>
              <a:ext cx="146218" cy="221463"/>
              <a:chOff x="9065057" y="2576871"/>
              <a:chExt cx="333375" cy="504935"/>
            </a:xfrm>
          </p:grpSpPr>
          <p:sp>
            <p:nvSpPr>
              <p:cNvPr id="18" name="Freeform: Shape 17">
                <a:extLst>
                  <a:ext uri="{FF2B5EF4-FFF2-40B4-BE49-F238E27FC236}">
                    <a16:creationId xmlns:a16="http://schemas.microsoft.com/office/drawing/2014/main" id="{B95785CD-2419-49C2-836A-DF2C3437A50C}"/>
                  </a:ext>
                </a:extLst>
              </p:cNvPr>
              <p:cNvSpPr/>
              <p:nvPr/>
            </p:nvSpPr>
            <p:spPr>
              <a:xfrm>
                <a:off x="9174942" y="2964648"/>
                <a:ext cx="114300" cy="47625"/>
              </a:xfrm>
              <a:custGeom>
                <a:avLst/>
                <a:gdLst>
                  <a:gd name="connsiteX0" fmla="*/ 7144 w 114300"/>
                  <a:gd name="connsiteY0" fmla="*/ 7144 h 47625"/>
                  <a:gd name="connsiteX1" fmla="*/ 111919 w 114300"/>
                  <a:gd name="connsiteY1" fmla="*/ 7144 h 47625"/>
                  <a:gd name="connsiteX2" fmla="*/ 111919 w 114300"/>
                  <a:gd name="connsiteY2" fmla="*/ 40481 h 47625"/>
                  <a:gd name="connsiteX3" fmla="*/ 7144 w 114300"/>
                  <a:gd name="connsiteY3" fmla="*/ 40481 h 47625"/>
                </a:gdLst>
                <a:ahLst/>
                <a:cxnLst>
                  <a:cxn ang="0">
                    <a:pos x="connsiteX0" y="connsiteY0"/>
                  </a:cxn>
                  <a:cxn ang="0">
                    <a:pos x="connsiteX1" y="connsiteY1"/>
                  </a:cxn>
                  <a:cxn ang="0">
                    <a:pos x="connsiteX2" y="connsiteY2"/>
                  </a:cxn>
                  <a:cxn ang="0">
                    <a:pos x="connsiteX3" y="connsiteY3"/>
                  </a:cxn>
                </a:cxnLst>
                <a:rect l="l" t="t" r="r" b="b"/>
                <a:pathLst>
                  <a:path w="114300" h="47625">
                    <a:moveTo>
                      <a:pt x="7144" y="7144"/>
                    </a:moveTo>
                    <a:lnTo>
                      <a:pt x="111919" y="7144"/>
                    </a:lnTo>
                    <a:lnTo>
                      <a:pt x="111919" y="40481"/>
                    </a:lnTo>
                    <a:lnTo>
                      <a:pt x="7144" y="40481"/>
                    </a:lnTo>
                    <a:close/>
                  </a:path>
                </a:pathLst>
              </a:custGeom>
              <a:solidFill>
                <a:srgbClr val="0078D7"/>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1570C586-1ECC-4B8C-8AAE-E44A2D9763C9}"/>
                  </a:ext>
                </a:extLst>
              </p:cNvPr>
              <p:cNvSpPr/>
              <p:nvPr/>
            </p:nvSpPr>
            <p:spPr>
              <a:xfrm>
                <a:off x="9174942" y="3034181"/>
                <a:ext cx="114300" cy="47625"/>
              </a:xfrm>
              <a:custGeom>
                <a:avLst/>
                <a:gdLst>
                  <a:gd name="connsiteX0" fmla="*/ 39529 w 114300"/>
                  <a:gd name="connsiteY0" fmla="*/ 42386 h 47625"/>
                  <a:gd name="connsiteX1" fmla="*/ 78581 w 114300"/>
                  <a:gd name="connsiteY1" fmla="*/ 42386 h 47625"/>
                  <a:gd name="connsiteX2" fmla="*/ 110966 w 114300"/>
                  <a:gd name="connsiteY2" fmla="*/ 7144 h 47625"/>
                  <a:gd name="connsiteX3" fmla="*/ 7144 w 114300"/>
                  <a:gd name="connsiteY3" fmla="*/ 7144 h 47625"/>
                </a:gdLst>
                <a:ahLst/>
                <a:cxnLst>
                  <a:cxn ang="0">
                    <a:pos x="connsiteX0" y="connsiteY0"/>
                  </a:cxn>
                  <a:cxn ang="0">
                    <a:pos x="connsiteX1" y="connsiteY1"/>
                  </a:cxn>
                  <a:cxn ang="0">
                    <a:pos x="connsiteX2" y="connsiteY2"/>
                  </a:cxn>
                  <a:cxn ang="0">
                    <a:pos x="connsiteX3" y="connsiteY3"/>
                  </a:cxn>
                </a:cxnLst>
                <a:rect l="l" t="t" r="r" b="b"/>
                <a:pathLst>
                  <a:path w="114300" h="47625">
                    <a:moveTo>
                      <a:pt x="39529" y="42386"/>
                    </a:moveTo>
                    <a:lnTo>
                      <a:pt x="78581" y="42386"/>
                    </a:lnTo>
                    <a:lnTo>
                      <a:pt x="110966" y="7144"/>
                    </a:lnTo>
                    <a:lnTo>
                      <a:pt x="7144" y="7144"/>
                    </a:lnTo>
                    <a:close/>
                  </a:path>
                </a:pathLst>
              </a:custGeom>
              <a:solidFill>
                <a:srgbClr val="0078D7"/>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2148FFF-B6AA-464C-8F8B-1FA89B03F8E2}"/>
                  </a:ext>
                </a:extLst>
              </p:cNvPr>
              <p:cNvSpPr/>
              <p:nvPr/>
            </p:nvSpPr>
            <p:spPr>
              <a:xfrm>
                <a:off x="9162559" y="2745573"/>
                <a:ext cx="47625" cy="47625"/>
              </a:xfrm>
              <a:custGeom>
                <a:avLst/>
                <a:gdLst>
                  <a:gd name="connsiteX0" fmla="*/ 24289 w 47625"/>
                  <a:gd name="connsiteY0" fmla="*/ 7144 h 47625"/>
                  <a:gd name="connsiteX1" fmla="*/ 7144 w 47625"/>
                  <a:gd name="connsiteY1" fmla="*/ 24289 h 47625"/>
                  <a:gd name="connsiteX2" fmla="*/ 24289 w 47625"/>
                  <a:gd name="connsiteY2" fmla="*/ 41434 h 47625"/>
                  <a:gd name="connsiteX3" fmla="*/ 41434 w 47625"/>
                  <a:gd name="connsiteY3" fmla="*/ 41434 h 47625"/>
                  <a:gd name="connsiteX4" fmla="*/ 41434 w 47625"/>
                  <a:gd name="connsiteY4" fmla="*/ 24289 h 47625"/>
                  <a:gd name="connsiteX5" fmla="*/ 24289 w 4762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4289" y="7144"/>
                    </a:moveTo>
                    <a:cubicBezTo>
                      <a:pt x="15716" y="7144"/>
                      <a:pt x="7144" y="14764"/>
                      <a:pt x="7144" y="24289"/>
                    </a:cubicBezTo>
                    <a:cubicBezTo>
                      <a:pt x="7144" y="32861"/>
                      <a:pt x="14764" y="41434"/>
                      <a:pt x="24289" y="41434"/>
                    </a:cubicBezTo>
                    <a:lnTo>
                      <a:pt x="41434" y="41434"/>
                    </a:lnTo>
                    <a:lnTo>
                      <a:pt x="41434" y="24289"/>
                    </a:lnTo>
                    <a:cubicBezTo>
                      <a:pt x="39529" y="14764"/>
                      <a:pt x="32861" y="7144"/>
                      <a:pt x="24289" y="7144"/>
                    </a:cubicBezTo>
                    <a:close/>
                  </a:path>
                </a:pathLst>
              </a:custGeom>
              <a:solidFill>
                <a:srgbClr val="0078D7"/>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215EA3F-379F-45A9-BED4-87ACB136366C}"/>
                  </a:ext>
                </a:extLst>
              </p:cNvPr>
              <p:cNvSpPr/>
              <p:nvPr/>
            </p:nvSpPr>
            <p:spPr>
              <a:xfrm>
                <a:off x="9252094" y="2745573"/>
                <a:ext cx="47625" cy="47625"/>
              </a:xfrm>
              <a:custGeom>
                <a:avLst/>
                <a:gdLst>
                  <a:gd name="connsiteX0" fmla="*/ 24289 w 47625"/>
                  <a:gd name="connsiteY0" fmla="*/ 7144 h 47625"/>
                  <a:gd name="connsiteX1" fmla="*/ 7144 w 47625"/>
                  <a:gd name="connsiteY1" fmla="*/ 24289 h 47625"/>
                  <a:gd name="connsiteX2" fmla="*/ 7144 w 47625"/>
                  <a:gd name="connsiteY2" fmla="*/ 41434 h 47625"/>
                  <a:gd name="connsiteX3" fmla="*/ 24289 w 47625"/>
                  <a:gd name="connsiteY3" fmla="*/ 41434 h 47625"/>
                  <a:gd name="connsiteX4" fmla="*/ 41434 w 47625"/>
                  <a:gd name="connsiteY4" fmla="*/ 24289 h 47625"/>
                  <a:gd name="connsiteX5" fmla="*/ 24289 w 47625"/>
                  <a:gd name="connsiteY5" fmla="*/ 71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4289" y="7144"/>
                    </a:moveTo>
                    <a:cubicBezTo>
                      <a:pt x="15716" y="7144"/>
                      <a:pt x="7144" y="14764"/>
                      <a:pt x="7144" y="24289"/>
                    </a:cubicBezTo>
                    <a:lnTo>
                      <a:pt x="7144" y="41434"/>
                    </a:lnTo>
                    <a:lnTo>
                      <a:pt x="24289" y="41434"/>
                    </a:lnTo>
                    <a:cubicBezTo>
                      <a:pt x="32861" y="41434"/>
                      <a:pt x="41434" y="33814"/>
                      <a:pt x="41434" y="24289"/>
                    </a:cubicBezTo>
                    <a:cubicBezTo>
                      <a:pt x="41434" y="15716"/>
                      <a:pt x="34766" y="7144"/>
                      <a:pt x="24289" y="7144"/>
                    </a:cubicBezTo>
                    <a:close/>
                  </a:path>
                </a:pathLst>
              </a:custGeom>
              <a:solidFill>
                <a:srgbClr val="0078D7"/>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2CFBAA2-3F5D-44E5-AC1D-D32C0496C892}"/>
                  </a:ext>
                </a:extLst>
              </p:cNvPr>
              <p:cNvSpPr/>
              <p:nvPr/>
            </p:nvSpPr>
            <p:spPr>
              <a:xfrm>
                <a:off x="9065057" y="2576871"/>
                <a:ext cx="333375" cy="361950"/>
              </a:xfrm>
              <a:custGeom>
                <a:avLst/>
                <a:gdLst>
                  <a:gd name="connsiteX0" fmla="*/ 328483 w 333375"/>
                  <a:gd name="connsiteY0" fmla="*/ 151081 h 361950"/>
                  <a:gd name="connsiteX1" fmla="*/ 328483 w 333375"/>
                  <a:gd name="connsiteY1" fmla="*/ 148224 h 361950"/>
                  <a:gd name="connsiteX2" fmla="*/ 183703 w 333375"/>
                  <a:gd name="connsiteY2" fmla="*/ 8206 h 361950"/>
                  <a:gd name="connsiteX3" fmla="*/ 136078 w 333375"/>
                  <a:gd name="connsiteY3" fmla="*/ 9159 h 361950"/>
                  <a:gd name="connsiteX4" fmla="*/ 7491 w 333375"/>
                  <a:gd name="connsiteY4" fmla="*/ 147271 h 361950"/>
                  <a:gd name="connsiteX5" fmla="*/ 56068 w 333375"/>
                  <a:gd name="connsiteY5" fmla="*/ 251094 h 361950"/>
                  <a:gd name="connsiteX6" fmla="*/ 112266 w 333375"/>
                  <a:gd name="connsiteY6" fmla="*/ 352059 h 361950"/>
                  <a:gd name="connsiteX7" fmla="*/ 115123 w 333375"/>
                  <a:gd name="connsiteY7" fmla="*/ 357774 h 361950"/>
                  <a:gd name="connsiteX8" fmla="*/ 219898 w 333375"/>
                  <a:gd name="connsiteY8" fmla="*/ 357774 h 361950"/>
                  <a:gd name="connsiteX9" fmla="*/ 222756 w 333375"/>
                  <a:gd name="connsiteY9" fmla="*/ 352059 h 361950"/>
                  <a:gd name="connsiteX10" fmla="*/ 278953 w 333375"/>
                  <a:gd name="connsiteY10" fmla="*/ 251094 h 361950"/>
                  <a:gd name="connsiteX11" fmla="*/ 328483 w 333375"/>
                  <a:gd name="connsiteY11" fmla="*/ 151081 h 361950"/>
                  <a:gd name="connsiteX12" fmla="*/ 212278 w 333375"/>
                  <a:gd name="connsiteY12" fmla="*/ 229186 h 361950"/>
                  <a:gd name="connsiteX13" fmla="*/ 195133 w 333375"/>
                  <a:gd name="connsiteY13" fmla="*/ 229186 h 361950"/>
                  <a:gd name="connsiteX14" fmla="*/ 195133 w 333375"/>
                  <a:gd name="connsiteY14" fmla="*/ 353964 h 361950"/>
                  <a:gd name="connsiteX15" fmla="*/ 176083 w 333375"/>
                  <a:gd name="connsiteY15" fmla="*/ 353964 h 361950"/>
                  <a:gd name="connsiteX16" fmla="*/ 176083 w 333375"/>
                  <a:gd name="connsiteY16" fmla="*/ 229186 h 361950"/>
                  <a:gd name="connsiteX17" fmla="*/ 157986 w 333375"/>
                  <a:gd name="connsiteY17" fmla="*/ 229186 h 361950"/>
                  <a:gd name="connsiteX18" fmla="*/ 157986 w 333375"/>
                  <a:gd name="connsiteY18" fmla="*/ 353011 h 361950"/>
                  <a:gd name="connsiteX19" fmla="*/ 138936 w 333375"/>
                  <a:gd name="connsiteY19" fmla="*/ 353011 h 361950"/>
                  <a:gd name="connsiteX20" fmla="*/ 138936 w 333375"/>
                  <a:gd name="connsiteY20" fmla="*/ 229186 h 361950"/>
                  <a:gd name="connsiteX21" fmla="*/ 121791 w 333375"/>
                  <a:gd name="connsiteY21" fmla="*/ 229186 h 361950"/>
                  <a:gd name="connsiteX22" fmla="*/ 85596 w 333375"/>
                  <a:gd name="connsiteY22" fmla="*/ 192991 h 361950"/>
                  <a:gd name="connsiteX23" fmla="*/ 121791 w 333375"/>
                  <a:gd name="connsiteY23" fmla="*/ 156796 h 361950"/>
                  <a:gd name="connsiteX24" fmla="*/ 157986 w 333375"/>
                  <a:gd name="connsiteY24" fmla="*/ 192991 h 361950"/>
                  <a:gd name="connsiteX25" fmla="*/ 157986 w 333375"/>
                  <a:gd name="connsiteY25" fmla="*/ 210136 h 361950"/>
                  <a:gd name="connsiteX26" fmla="*/ 175131 w 333375"/>
                  <a:gd name="connsiteY26" fmla="*/ 210136 h 361950"/>
                  <a:gd name="connsiteX27" fmla="*/ 175131 w 333375"/>
                  <a:gd name="connsiteY27" fmla="*/ 192991 h 361950"/>
                  <a:gd name="connsiteX28" fmla="*/ 211326 w 333375"/>
                  <a:gd name="connsiteY28" fmla="*/ 156796 h 361950"/>
                  <a:gd name="connsiteX29" fmla="*/ 247521 w 333375"/>
                  <a:gd name="connsiteY29" fmla="*/ 192991 h 361950"/>
                  <a:gd name="connsiteX30" fmla="*/ 212278 w 333375"/>
                  <a:gd name="connsiteY30" fmla="*/ 229186 h 36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33375" h="361950">
                    <a:moveTo>
                      <a:pt x="328483" y="151081"/>
                    </a:moveTo>
                    <a:lnTo>
                      <a:pt x="328483" y="148224"/>
                    </a:lnTo>
                    <a:cubicBezTo>
                      <a:pt x="328483" y="72024"/>
                      <a:pt x="263713" y="10111"/>
                      <a:pt x="183703" y="8206"/>
                    </a:cubicBezTo>
                    <a:cubicBezTo>
                      <a:pt x="181798" y="5349"/>
                      <a:pt x="136078" y="9159"/>
                      <a:pt x="136078" y="9159"/>
                    </a:cubicBezTo>
                    <a:cubicBezTo>
                      <a:pt x="63688" y="17731"/>
                      <a:pt x="7491" y="77739"/>
                      <a:pt x="7491" y="147271"/>
                    </a:cubicBezTo>
                    <a:cubicBezTo>
                      <a:pt x="7491" y="149176"/>
                      <a:pt x="-129" y="204421"/>
                      <a:pt x="56068" y="251094"/>
                    </a:cubicBezTo>
                    <a:cubicBezTo>
                      <a:pt x="81786" y="273954"/>
                      <a:pt x="108456" y="334914"/>
                      <a:pt x="112266" y="352059"/>
                    </a:cubicBezTo>
                    <a:lnTo>
                      <a:pt x="115123" y="357774"/>
                    </a:lnTo>
                    <a:lnTo>
                      <a:pt x="219898" y="357774"/>
                    </a:lnTo>
                    <a:lnTo>
                      <a:pt x="222756" y="352059"/>
                    </a:lnTo>
                    <a:cubicBezTo>
                      <a:pt x="226566" y="333961"/>
                      <a:pt x="254188" y="273001"/>
                      <a:pt x="278953" y="251094"/>
                    </a:cubicBezTo>
                    <a:cubicBezTo>
                      <a:pt x="335151" y="205374"/>
                      <a:pt x="328483" y="152986"/>
                      <a:pt x="328483" y="151081"/>
                    </a:cubicBezTo>
                    <a:close/>
                    <a:moveTo>
                      <a:pt x="212278" y="229186"/>
                    </a:moveTo>
                    <a:lnTo>
                      <a:pt x="195133" y="229186"/>
                    </a:lnTo>
                    <a:lnTo>
                      <a:pt x="195133" y="353964"/>
                    </a:lnTo>
                    <a:lnTo>
                      <a:pt x="176083" y="353964"/>
                    </a:lnTo>
                    <a:lnTo>
                      <a:pt x="176083" y="229186"/>
                    </a:lnTo>
                    <a:lnTo>
                      <a:pt x="157986" y="229186"/>
                    </a:lnTo>
                    <a:lnTo>
                      <a:pt x="157986" y="353011"/>
                    </a:lnTo>
                    <a:lnTo>
                      <a:pt x="138936" y="353011"/>
                    </a:lnTo>
                    <a:lnTo>
                      <a:pt x="138936" y="229186"/>
                    </a:lnTo>
                    <a:lnTo>
                      <a:pt x="121791" y="229186"/>
                    </a:lnTo>
                    <a:cubicBezTo>
                      <a:pt x="102741" y="229186"/>
                      <a:pt x="85596" y="212041"/>
                      <a:pt x="85596" y="192991"/>
                    </a:cubicBezTo>
                    <a:cubicBezTo>
                      <a:pt x="85596" y="173941"/>
                      <a:pt x="101788" y="156796"/>
                      <a:pt x="121791" y="156796"/>
                    </a:cubicBezTo>
                    <a:cubicBezTo>
                      <a:pt x="141793" y="156796"/>
                      <a:pt x="157986" y="173941"/>
                      <a:pt x="157986" y="192991"/>
                    </a:cubicBezTo>
                    <a:lnTo>
                      <a:pt x="157986" y="210136"/>
                    </a:lnTo>
                    <a:lnTo>
                      <a:pt x="175131" y="210136"/>
                    </a:lnTo>
                    <a:lnTo>
                      <a:pt x="175131" y="192991"/>
                    </a:lnTo>
                    <a:cubicBezTo>
                      <a:pt x="175131" y="173941"/>
                      <a:pt x="192276" y="156796"/>
                      <a:pt x="211326" y="156796"/>
                    </a:cubicBezTo>
                    <a:cubicBezTo>
                      <a:pt x="230376" y="156796"/>
                      <a:pt x="247521" y="173941"/>
                      <a:pt x="247521" y="192991"/>
                    </a:cubicBezTo>
                    <a:cubicBezTo>
                      <a:pt x="248473" y="212994"/>
                      <a:pt x="231328" y="229186"/>
                      <a:pt x="212278" y="229186"/>
                    </a:cubicBezTo>
                    <a:close/>
                  </a:path>
                </a:pathLst>
              </a:custGeom>
              <a:solidFill>
                <a:srgbClr val="0078D7"/>
              </a:solidFill>
              <a:ln w="9525" cap="flat">
                <a:noFill/>
                <a:prstDash val="solid"/>
                <a:miter/>
              </a:ln>
            </p:spPr>
            <p:txBody>
              <a:bodyPr rtlCol="0" anchor="ctr"/>
              <a:lstStyle/>
              <a:p>
                <a:endParaRPr lang="en-US"/>
              </a:p>
            </p:txBody>
          </p:sp>
        </p:grpSp>
      </p:grpSp>
      <p:grpSp>
        <p:nvGrpSpPr>
          <p:cNvPr id="3" name="Group 2">
            <a:extLst>
              <a:ext uri="{FF2B5EF4-FFF2-40B4-BE49-F238E27FC236}">
                <a16:creationId xmlns:a16="http://schemas.microsoft.com/office/drawing/2014/main" id="{2A62525E-E5E3-4463-8D1A-932B4D15538D}"/>
              </a:ext>
            </a:extLst>
          </p:cNvPr>
          <p:cNvGrpSpPr/>
          <p:nvPr/>
        </p:nvGrpSpPr>
        <p:grpSpPr>
          <a:xfrm>
            <a:off x="4253515" y="3970521"/>
            <a:ext cx="2965994" cy="1124803"/>
            <a:chOff x="4253515" y="3970521"/>
            <a:chExt cx="2965994" cy="1124803"/>
          </a:xfrm>
        </p:grpSpPr>
        <p:grpSp>
          <p:nvGrpSpPr>
            <p:cNvPr id="7" name="Group 6">
              <a:extLst>
                <a:ext uri="{FF2B5EF4-FFF2-40B4-BE49-F238E27FC236}">
                  <a16:creationId xmlns:a16="http://schemas.microsoft.com/office/drawing/2014/main" id="{5B4DA7D6-58C6-48CC-B198-C87502FCD696}"/>
                </a:ext>
              </a:extLst>
            </p:cNvPr>
            <p:cNvGrpSpPr/>
            <p:nvPr/>
          </p:nvGrpSpPr>
          <p:grpSpPr>
            <a:xfrm>
              <a:off x="4253515" y="4138171"/>
              <a:ext cx="2965994" cy="957153"/>
              <a:chOff x="4253515" y="4138171"/>
              <a:chExt cx="2965994" cy="957153"/>
            </a:xfrm>
          </p:grpSpPr>
          <p:grpSp>
            <p:nvGrpSpPr>
              <p:cNvPr id="33" name="Group 32">
                <a:extLst>
                  <a:ext uri="{FF2B5EF4-FFF2-40B4-BE49-F238E27FC236}">
                    <a16:creationId xmlns:a16="http://schemas.microsoft.com/office/drawing/2014/main" id="{FBEF2FA2-688E-4957-B467-778BFB987A78}"/>
                  </a:ext>
                </a:extLst>
              </p:cNvPr>
              <p:cNvGrpSpPr/>
              <p:nvPr/>
            </p:nvGrpSpPr>
            <p:grpSpPr>
              <a:xfrm>
                <a:off x="6178869" y="4138171"/>
                <a:ext cx="1040640" cy="957153"/>
                <a:chOff x="5665915" y="4943179"/>
                <a:chExt cx="652608" cy="600252"/>
              </a:xfrm>
            </p:grpSpPr>
            <p:cxnSp>
              <p:nvCxnSpPr>
                <p:cNvPr id="31" name="Connector: Elbow 30">
                  <a:extLst>
                    <a:ext uri="{FF2B5EF4-FFF2-40B4-BE49-F238E27FC236}">
                      <a16:creationId xmlns:a16="http://schemas.microsoft.com/office/drawing/2014/main" id="{4F580CA3-F6F4-4175-9DBA-E3F982563833}"/>
                    </a:ext>
                  </a:extLst>
                </p:cNvPr>
                <p:cNvCxnSpPr>
                  <a:cxnSpLocks/>
                </p:cNvCxnSpPr>
                <p:nvPr/>
              </p:nvCxnSpPr>
              <p:spPr>
                <a:xfrm rot="16200000" flipH="1">
                  <a:off x="5668719" y="5090908"/>
                  <a:ext cx="449719" cy="455328"/>
                </a:xfrm>
                <a:prstGeom prst="bentConnector2">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6A74C1B1-F771-40FC-8FCB-3EF7BC99AAEB}"/>
                    </a:ext>
                  </a:extLst>
                </p:cNvPr>
                <p:cNvCxnSpPr>
                  <a:cxnSpLocks/>
                </p:cNvCxnSpPr>
                <p:nvPr/>
              </p:nvCxnSpPr>
              <p:spPr>
                <a:xfrm rot="16200000" flipV="1">
                  <a:off x="5865999" y="4940375"/>
                  <a:ext cx="449719" cy="455328"/>
                </a:xfrm>
                <a:prstGeom prst="bentConnector2">
                  <a:avLst/>
                </a:prstGeom>
                <a:ln w="38100">
                  <a:solidFill>
                    <a:srgbClr val="0078D7"/>
                  </a:solidFill>
                </a:ln>
              </p:spPr>
              <p:style>
                <a:lnRef idx="1">
                  <a:schemeClr val="accent1"/>
                </a:lnRef>
                <a:fillRef idx="0">
                  <a:schemeClr val="accent1"/>
                </a:fillRef>
                <a:effectRef idx="0">
                  <a:schemeClr val="accent1"/>
                </a:effectRef>
                <a:fontRef idx="minor">
                  <a:schemeClr val="tx1"/>
                </a:fontRef>
              </p:style>
            </p:cxnSp>
          </p:grpSp>
          <p:sp>
            <p:nvSpPr>
              <p:cNvPr id="140" name="Rectangle 139">
                <a:extLst>
                  <a:ext uri="{FF2B5EF4-FFF2-40B4-BE49-F238E27FC236}">
                    <a16:creationId xmlns:a16="http://schemas.microsoft.com/office/drawing/2014/main" id="{015038E4-07F2-4277-A993-36C58ED4BF9A}"/>
                  </a:ext>
                </a:extLst>
              </p:cNvPr>
              <p:cNvSpPr/>
              <p:nvPr/>
            </p:nvSpPr>
            <p:spPr>
              <a:xfrm>
                <a:off x="4253515" y="4227585"/>
                <a:ext cx="1762079" cy="757130"/>
              </a:xfrm>
              <a:prstGeom prst="rect">
                <a:avLst/>
              </a:prstGeom>
            </p:spPr>
            <p:txBody>
              <a:bodyPr wrap="square" lIns="91440">
                <a:spAutoFit/>
              </a:bodyPr>
              <a:lstStyle/>
              <a:p>
                <a:pPr algn="r">
                  <a:lnSpc>
                    <a:spcPct val="90000"/>
                  </a:lnSpc>
                  <a:spcAft>
                    <a:spcPts val="600"/>
                  </a:spcAft>
                </a:pPr>
                <a:r>
                  <a:rPr lang="en-US" sz="1200" kern="0" dirty="0">
                    <a:solidFill>
                      <a:srgbClr val="797979"/>
                    </a:solidFill>
                    <a:latin typeface="Segoe UI" panose="020B0502040204020203" pitchFamily="34" charset="0"/>
                    <a:cs typeface="Segoe UI" panose="020B0502040204020203" pitchFamily="34" charset="0"/>
                  </a:rPr>
                  <a:t>Chatbot-like experience that points to root cause and possible solutions</a:t>
                </a:r>
              </a:p>
            </p:txBody>
          </p:sp>
          <p:grpSp>
            <p:nvGrpSpPr>
              <p:cNvPr id="6" name="Group 5">
                <a:extLst>
                  <a:ext uri="{FF2B5EF4-FFF2-40B4-BE49-F238E27FC236}">
                    <a16:creationId xmlns:a16="http://schemas.microsoft.com/office/drawing/2014/main" id="{AC846AE0-1ED8-4A1C-AC7F-B69AA1458B5E}"/>
                  </a:ext>
                </a:extLst>
              </p:cNvPr>
              <p:cNvGrpSpPr/>
              <p:nvPr/>
            </p:nvGrpSpPr>
            <p:grpSpPr>
              <a:xfrm>
                <a:off x="6478429" y="4331161"/>
                <a:ext cx="438239" cy="566928"/>
                <a:chOff x="7823517" y="1192691"/>
                <a:chExt cx="438239" cy="566928"/>
              </a:xfrm>
            </p:grpSpPr>
            <p:sp>
              <p:nvSpPr>
                <p:cNvPr id="111" name="Freeform 5">
                  <a:extLst>
                    <a:ext uri="{FF2B5EF4-FFF2-40B4-BE49-F238E27FC236}">
                      <a16:creationId xmlns:a16="http://schemas.microsoft.com/office/drawing/2014/main" id="{8D9AD407-FDB9-47EE-8A7D-2E78DD85F8F5}"/>
                    </a:ext>
                  </a:extLst>
                </p:cNvPr>
                <p:cNvSpPr>
                  <a:spLocks noChangeAspect="1" noEditPoints="1"/>
                </p:cNvSpPr>
                <p:nvPr/>
              </p:nvSpPr>
              <p:spPr bwMode="black">
                <a:xfrm>
                  <a:off x="7823517" y="1192691"/>
                  <a:ext cx="438239" cy="566928"/>
                </a:xfrm>
                <a:custGeom>
                  <a:avLst/>
                  <a:gdLst>
                    <a:gd name="T0" fmla="*/ 277 w 2806"/>
                    <a:gd name="T1" fmla="*/ 288 h 3630"/>
                    <a:gd name="T2" fmla="*/ 277 w 2806"/>
                    <a:gd name="T3" fmla="*/ 3341 h 3630"/>
                    <a:gd name="T4" fmla="*/ 2529 w 2806"/>
                    <a:gd name="T5" fmla="*/ 3341 h 3630"/>
                    <a:gd name="T6" fmla="*/ 2529 w 2806"/>
                    <a:gd name="T7" fmla="*/ 1138 h 3630"/>
                    <a:gd name="T8" fmla="*/ 1681 w 2806"/>
                    <a:gd name="T9" fmla="*/ 288 h 3630"/>
                    <a:gd name="T10" fmla="*/ 277 w 2806"/>
                    <a:gd name="T11" fmla="*/ 288 h 3630"/>
                    <a:gd name="T12" fmla="*/ 277 w 2806"/>
                    <a:gd name="T13" fmla="*/ 288 h 3630"/>
                    <a:gd name="T14" fmla="*/ 0 w 2806"/>
                    <a:gd name="T15" fmla="*/ 0 h 3630"/>
                    <a:gd name="T16" fmla="*/ 1392 w 2806"/>
                    <a:gd name="T17" fmla="*/ 0 h 3630"/>
                    <a:gd name="T18" fmla="*/ 1757 w 2806"/>
                    <a:gd name="T19" fmla="*/ 0 h 3630"/>
                    <a:gd name="T20" fmla="*/ 2806 w 2806"/>
                    <a:gd name="T21" fmla="*/ 1048 h 3630"/>
                    <a:gd name="T22" fmla="*/ 2806 w 2806"/>
                    <a:gd name="T23" fmla="*/ 3630 h 3630"/>
                    <a:gd name="T24" fmla="*/ 0 w 2806"/>
                    <a:gd name="T25" fmla="*/ 3630 h 3630"/>
                    <a:gd name="T26" fmla="*/ 0 w 2806"/>
                    <a:gd name="T27" fmla="*/ 0 h 3630"/>
                    <a:gd name="T28" fmla="*/ 0 w 2806"/>
                    <a:gd name="T29" fmla="*/ 0 h 3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06" h="3630">
                      <a:moveTo>
                        <a:pt x="277" y="288"/>
                      </a:moveTo>
                      <a:lnTo>
                        <a:pt x="277" y="3341"/>
                      </a:lnTo>
                      <a:lnTo>
                        <a:pt x="2529" y="3341"/>
                      </a:lnTo>
                      <a:lnTo>
                        <a:pt x="2529" y="1138"/>
                      </a:lnTo>
                      <a:lnTo>
                        <a:pt x="1681" y="288"/>
                      </a:lnTo>
                      <a:lnTo>
                        <a:pt x="277" y="288"/>
                      </a:lnTo>
                      <a:lnTo>
                        <a:pt x="277" y="288"/>
                      </a:lnTo>
                      <a:close/>
                      <a:moveTo>
                        <a:pt x="0" y="0"/>
                      </a:moveTo>
                      <a:lnTo>
                        <a:pt x="1392" y="0"/>
                      </a:lnTo>
                      <a:lnTo>
                        <a:pt x="1757" y="0"/>
                      </a:lnTo>
                      <a:lnTo>
                        <a:pt x="2806" y="1048"/>
                      </a:lnTo>
                      <a:lnTo>
                        <a:pt x="2806" y="3630"/>
                      </a:lnTo>
                      <a:lnTo>
                        <a:pt x="0" y="3630"/>
                      </a:lnTo>
                      <a:lnTo>
                        <a:pt x="0" y="0"/>
                      </a:lnTo>
                      <a:lnTo>
                        <a:pt x="0" y="0"/>
                      </a:lnTo>
                      <a:close/>
                    </a:path>
                  </a:pathLst>
                </a:custGeom>
                <a:solidFill>
                  <a:srgbClr val="ED7D31"/>
                </a:solidFill>
                <a:ln>
                  <a:noFill/>
                </a:ln>
              </p:spPr>
              <p:txBody>
                <a:bodyPr vert="horz" wrap="square" lIns="68574" tIns="34287" rIns="68574" bIns="34287" numCol="1" anchor="t" anchorCtr="0" compatLnSpc="1">
                  <a:prstTxWarp prst="textNoShape">
                    <a:avLst/>
                  </a:prstTxWarp>
                </a:bodyPr>
                <a:lstStyle/>
                <a:p>
                  <a:endParaRPr lang="en-US" sz="1350" dirty="0"/>
                </a:p>
              </p:txBody>
            </p:sp>
            <p:sp>
              <p:nvSpPr>
                <p:cNvPr id="112" name="Freeform: Shape 111">
                  <a:extLst>
                    <a:ext uri="{FF2B5EF4-FFF2-40B4-BE49-F238E27FC236}">
                      <a16:creationId xmlns:a16="http://schemas.microsoft.com/office/drawing/2014/main" id="{75ACFCD2-549C-4AF9-9B21-F9B415B3B9D8}"/>
                    </a:ext>
                  </a:extLst>
                </p:cNvPr>
                <p:cNvSpPr/>
                <p:nvPr/>
              </p:nvSpPr>
              <p:spPr>
                <a:xfrm>
                  <a:off x="7921788" y="1380597"/>
                  <a:ext cx="238519" cy="238519"/>
                </a:xfrm>
                <a:custGeom>
                  <a:avLst/>
                  <a:gdLst>
                    <a:gd name="connsiteX0" fmla="*/ 440531 w 547539"/>
                    <a:gd name="connsiteY0" fmla="*/ 490413 h 547539"/>
                    <a:gd name="connsiteX1" fmla="*/ 277697 w 547539"/>
                    <a:gd name="connsiteY1" fmla="*/ 545714 h 547539"/>
                    <a:gd name="connsiteX2" fmla="*/ 64372 w 547539"/>
                    <a:gd name="connsiteY2" fmla="*/ 440468 h 547539"/>
                    <a:gd name="connsiteX3" fmla="*/ 114381 w 547539"/>
                    <a:gd name="connsiteY3" fmla="*/ 64288 h 547539"/>
                    <a:gd name="connsiteX4" fmla="*/ 277193 w 547539"/>
                    <a:gd name="connsiteY4" fmla="*/ 9018 h 547539"/>
                    <a:gd name="connsiteX5" fmla="*/ 490518 w 547539"/>
                    <a:gd name="connsiteY5" fmla="*/ 114328 h 547539"/>
                    <a:gd name="connsiteX6" fmla="*/ 440531 w 547539"/>
                    <a:gd name="connsiteY6" fmla="*/ 490413 h 547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539" h="547539">
                      <a:moveTo>
                        <a:pt x="440531" y="490413"/>
                      </a:moveTo>
                      <a:cubicBezTo>
                        <a:pt x="391897" y="527602"/>
                        <a:pt x="334599" y="545714"/>
                        <a:pt x="277697" y="545714"/>
                      </a:cubicBezTo>
                      <a:cubicBezTo>
                        <a:pt x="196962" y="545714"/>
                        <a:pt x="117129" y="509469"/>
                        <a:pt x="64372" y="440468"/>
                      </a:cubicBezTo>
                      <a:cubicBezTo>
                        <a:pt x="-25768" y="322780"/>
                        <a:pt x="-3523" y="154470"/>
                        <a:pt x="114381" y="64288"/>
                      </a:cubicBezTo>
                      <a:cubicBezTo>
                        <a:pt x="163004" y="26872"/>
                        <a:pt x="220367" y="9018"/>
                        <a:pt x="277193" y="9018"/>
                      </a:cubicBezTo>
                      <a:cubicBezTo>
                        <a:pt x="357928" y="9018"/>
                        <a:pt x="437783" y="45263"/>
                        <a:pt x="490518" y="114328"/>
                      </a:cubicBezTo>
                      <a:cubicBezTo>
                        <a:pt x="580680" y="231985"/>
                        <a:pt x="558209" y="400326"/>
                        <a:pt x="440531" y="490413"/>
                      </a:cubicBezTo>
                    </a:path>
                  </a:pathLst>
                </a:custGeom>
                <a:solidFill>
                  <a:srgbClr val="ED7D31"/>
                </a:solidFill>
                <a:ln w="10668"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D53703C-FE5D-4529-B519-AB8E55D10C65}"/>
                    </a:ext>
                  </a:extLst>
                </p:cNvPr>
                <p:cNvSpPr/>
                <p:nvPr/>
              </p:nvSpPr>
              <p:spPr>
                <a:xfrm>
                  <a:off x="7939776" y="1385989"/>
                  <a:ext cx="215135" cy="205781"/>
                </a:xfrm>
                <a:custGeom>
                  <a:avLst/>
                  <a:gdLst>
                    <a:gd name="connsiteX0" fmla="*/ 349928 w 493858"/>
                    <a:gd name="connsiteY0" fmla="*/ 312044 h 472386"/>
                    <a:gd name="connsiteX1" fmla="*/ 430889 w 493858"/>
                    <a:gd name="connsiteY1" fmla="*/ 322823 h 472386"/>
                    <a:gd name="connsiteX2" fmla="*/ 434432 w 493858"/>
                    <a:gd name="connsiteY2" fmla="*/ 319505 h 472386"/>
                    <a:gd name="connsiteX3" fmla="*/ 488380 w 493858"/>
                    <a:gd name="connsiteY3" fmla="*/ 356641 h 472386"/>
                    <a:gd name="connsiteX4" fmla="*/ 495574 w 493858"/>
                    <a:gd name="connsiteY4" fmla="*/ 333645 h 472386"/>
                    <a:gd name="connsiteX5" fmla="*/ 449516 w 493858"/>
                    <a:gd name="connsiteY5" fmla="*/ 297614 h 472386"/>
                    <a:gd name="connsiteX6" fmla="*/ 441679 w 493858"/>
                    <a:gd name="connsiteY6" fmla="*/ 242098 h 472386"/>
                    <a:gd name="connsiteX7" fmla="*/ 367213 w 493858"/>
                    <a:gd name="connsiteY7" fmla="*/ 227315 h 472386"/>
                    <a:gd name="connsiteX8" fmla="*/ 278179 w 493858"/>
                    <a:gd name="connsiteY8" fmla="*/ 143219 h 472386"/>
                    <a:gd name="connsiteX9" fmla="*/ 446478 w 493858"/>
                    <a:gd name="connsiteY9" fmla="*/ 98052 h 472386"/>
                    <a:gd name="connsiteX10" fmla="*/ 407763 w 493858"/>
                    <a:gd name="connsiteY10" fmla="*/ 58361 h 472386"/>
                    <a:gd name="connsiteX11" fmla="*/ 228160 w 493858"/>
                    <a:gd name="connsiteY11" fmla="*/ 91847 h 472386"/>
                    <a:gd name="connsiteX12" fmla="*/ 228138 w 493858"/>
                    <a:gd name="connsiteY12" fmla="*/ 91815 h 472386"/>
                    <a:gd name="connsiteX13" fmla="*/ 228128 w 493858"/>
                    <a:gd name="connsiteY13" fmla="*/ 91815 h 472386"/>
                    <a:gd name="connsiteX14" fmla="*/ 153158 w 493858"/>
                    <a:gd name="connsiteY14" fmla="*/ 9018 h 472386"/>
                    <a:gd name="connsiteX15" fmla="*/ 117600 w 493858"/>
                    <a:gd name="connsiteY15" fmla="*/ 23480 h 472386"/>
                    <a:gd name="connsiteX16" fmla="*/ 190111 w 493858"/>
                    <a:gd name="connsiteY16" fmla="*/ 115434 h 472386"/>
                    <a:gd name="connsiteX17" fmla="*/ 190111 w 493858"/>
                    <a:gd name="connsiteY17" fmla="*/ 115434 h 472386"/>
                    <a:gd name="connsiteX18" fmla="*/ 190294 w 493858"/>
                    <a:gd name="connsiteY18" fmla="*/ 115617 h 472386"/>
                    <a:gd name="connsiteX19" fmla="*/ 115743 w 493858"/>
                    <a:gd name="connsiteY19" fmla="*/ 180194 h 472386"/>
                    <a:gd name="connsiteX20" fmla="*/ 106703 w 493858"/>
                    <a:gd name="connsiteY20" fmla="*/ 190189 h 472386"/>
                    <a:gd name="connsiteX21" fmla="*/ 62502 w 493858"/>
                    <a:gd name="connsiteY21" fmla="*/ 193217 h 472386"/>
                    <a:gd name="connsiteX22" fmla="*/ 43993 w 493858"/>
                    <a:gd name="connsiteY22" fmla="*/ 76924 h 472386"/>
                    <a:gd name="connsiteX23" fmla="*/ 15092 w 493858"/>
                    <a:gd name="connsiteY23" fmla="*/ 111999 h 472386"/>
                    <a:gd name="connsiteX24" fmla="*/ 25667 w 493858"/>
                    <a:gd name="connsiteY24" fmla="*/ 220379 h 472386"/>
                    <a:gd name="connsiteX25" fmla="*/ 25613 w 493858"/>
                    <a:gd name="connsiteY25" fmla="*/ 318646 h 472386"/>
                    <a:gd name="connsiteX26" fmla="*/ 31615 w 493858"/>
                    <a:gd name="connsiteY26" fmla="*/ 325571 h 472386"/>
                    <a:gd name="connsiteX27" fmla="*/ 15940 w 493858"/>
                    <a:gd name="connsiteY27" fmla="*/ 419630 h 472386"/>
                    <a:gd name="connsiteX28" fmla="*/ 21008 w 493858"/>
                    <a:gd name="connsiteY28" fmla="*/ 429249 h 472386"/>
                    <a:gd name="connsiteX29" fmla="*/ 65670 w 493858"/>
                    <a:gd name="connsiteY29" fmla="*/ 472279 h 472386"/>
                    <a:gd name="connsiteX30" fmla="*/ 84071 w 493858"/>
                    <a:gd name="connsiteY30" fmla="*/ 350189 h 472386"/>
                    <a:gd name="connsiteX31" fmla="*/ 121465 w 493858"/>
                    <a:gd name="connsiteY31" fmla="*/ 344112 h 472386"/>
                    <a:gd name="connsiteX32" fmla="*/ 143205 w 493858"/>
                    <a:gd name="connsiteY32" fmla="*/ 362482 h 472386"/>
                    <a:gd name="connsiteX33" fmla="*/ 221418 w 493858"/>
                    <a:gd name="connsiteY33" fmla="*/ 412329 h 472386"/>
                    <a:gd name="connsiteX34" fmla="*/ 231810 w 493858"/>
                    <a:gd name="connsiteY34" fmla="*/ 450099 h 472386"/>
                    <a:gd name="connsiteX35" fmla="*/ 306780 w 493858"/>
                    <a:gd name="connsiteY35" fmla="*/ 459965 h 472386"/>
                    <a:gd name="connsiteX36" fmla="*/ 318676 w 493858"/>
                    <a:gd name="connsiteY36" fmla="*/ 446910 h 472386"/>
                    <a:gd name="connsiteX37" fmla="*/ 423953 w 493858"/>
                    <a:gd name="connsiteY37" fmla="*/ 457850 h 472386"/>
                    <a:gd name="connsiteX38" fmla="*/ 458341 w 493858"/>
                    <a:gd name="connsiteY38" fmla="*/ 415486 h 472386"/>
                    <a:gd name="connsiteX39" fmla="*/ 326287 w 493858"/>
                    <a:gd name="connsiteY39" fmla="*/ 406467 h 472386"/>
                    <a:gd name="connsiteX40" fmla="*/ 316646 w 493858"/>
                    <a:gd name="connsiteY40" fmla="*/ 385210 h 472386"/>
                    <a:gd name="connsiteX41" fmla="*/ 245595 w 493858"/>
                    <a:gd name="connsiteY41" fmla="*/ 373046 h 472386"/>
                    <a:gd name="connsiteX42" fmla="*/ 173041 w 493858"/>
                    <a:gd name="connsiteY42" fmla="*/ 324841 h 472386"/>
                    <a:gd name="connsiteX43" fmla="*/ 158451 w 493858"/>
                    <a:gd name="connsiteY43" fmla="*/ 312838 h 472386"/>
                    <a:gd name="connsiteX44" fmla="*/ 161865 w 493858"/>
                    <a:gd name="connsiteY44" fmla="*/ 231781 h 472386"/>
                    <a:gd name="connsiteX45" fmla="*/ 171216 w 493858"/>
                    <a:gd name="connsiteY45" fmla="*/ 222580 h 472386"/>
                    <a:gd name="connsiteX46" fmla="*/ 241204 w 493858"/>
                    <a:gd name="connsiteY46" fmla="*/ 165958 h 472386"/>
                    <a:gd name="connsiteX47" fmla="*/ 238670 w 493858"/>
                    <a:gd name="connsiteY47" fmla="*/ 163457 h 472386"/>
                    <a:gd name="connsiteX48" fmla="*/ 241236 w 493858"/>
                    <a:gd name="connsiteY48" fmla="*/ 165894 h 472386"/>
                    <a:gd name="connsiteX49" fmla="*/ 241215 w 493858"/>
                    <a:gd name="connsiteY49" fmla="*/ 165904 h 472386"/>
                    <a:gd name="connsiteX50" fmla="*/ 343895 w 493858"/>
                    <a:gd name="connsiteY50" fmla="*/ 252491 h 472386"/>
                    <a:gd name="connsiteX51" fmla="*/ 349928 w 493858"/>
                    <a:gd name="connsiteY51" fmla="*/ 312044 h 472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3858" h="472386">
                      <a:moveTo>
                        <a:pt x="349928" y="312044"/>
                      </a:moveTo>
                      <a:cubicBezTo>
                        <a:pt x="369425" y="337467"/>
                        <a:pt x="405605" y="342062"/>
                        <a:pt x="430889" y="322823"/>
                      </a:cubicBezTo>
                      <a:cubicBezTo>
                        <a:pt x="432209" y="321813"/>
                        <a:pt x="433229" y="320590"/>
                        <a:pt x="434432" y="319505"/>
                      </a:cubicBezTo>
                      <a:cubicBezTo>
                        <a:pt x="460295" y="337724"/>
                        <a:pt x="478256" y="349749"/>
                        <a:pt x="488380" y="356641"/>
                      </a:cubicBezTo>
                      <a:cubicBezTo>
                        <a:pt x="491376" y="348879"/>
                        <a:pt x="493448" y="341428"/>
                        <a:pt x="495574" y="333645"/>
                      </a:cubicBezTo>
                      <a:cubicBezTo>
                        <a:pt x="484880" y="325689"/>
                        <a:pt x="470419" y="314556"/>
                        <a:pt x="449516" y="297614"/>
                      </a:cubicBezTo>
                      <a:cubicBezTo>
                        <a:pt x="456376" y="279578"/>
                        <a:pt x="454208" y="258535"/>
                        <a:pt x="441679" y="242098"/>
                      </a:cubicBezTo>
                      <a:cubicBezTo>
                        <a:pt x="423760" y="218908"/>
                        <a:pt x="392014" y="213014"/>
                        <a:pt x="367213" y="227315"/>
                      </a:cubicBezTo>
                      <a:cubicBezTo>
                        <a:pt x="339879" y="202793"/>
                        <a:pt x="309851" y="174686"/>
                        <a:pt x="278179" y="143219"/>
                      </a:cubicBezTo>
                      <a:cubicBezTo>
                        <a:pt x="376575" y="90301"/>
                        <a:pt x="446478" y="98052"/>
                        <a:pt x="446478" y="98052"/>
                      </a:cubicBezTo>
                      <a:cubicBezTo>
                        <a:pt x="434808" y="83172"/>
                        <a:pt x="421731" y="70139"/>
                        <a:pt x="407763" y="58361"/>
                      </a:cubicBezTo>
                      <a:cubicBezTo>
                        <a:pt x="366269" y="51952"/>
                        <a:pt x="301809" y="52671"/>
                        <a:pt x="228160" y="91847"/>
                      </a:cubicBezTo>
                      <a:lnTo>
                        <a:pt x="228138" y="91815"/>
                      </a:lnTo>
                      <a:lnTo>
                        <a:pt x="228128" y="91815"/>
                      </a:lnTo>
                      <a:cubicBezTo>
                        <a:pt x="203585" y="66123"/>
                        <a:pt x="178602" y="38585"/>
                        <a:pt x="153158" y="9018"/>
                      </a:cubicBezTo>
                      <a:cubicBezTo>
                        <a:pt x="140983" y="12915"/>
                        <a:pt x="129087" y="17736"/>
                        <a:pt x="117600" y="23480"/>
                      </a:cubicBezTo>
                      <a:cubicBezTo>
                        <a:pt x="136377" y="54206"/>
                        <a:pt x="161639" y="85201"/>
                        <a:pt x="190111" y="115434"/>
                      </a:cubicBezTo>
                      <a:lnTo>
                        <a:pt x="190111" y="115434"/>
                      </a:lnTo>
                      <a:cubicBezTo>
                        <a:pt x="190165" y="115499"/>
                        <a:pt x="190229" y="115552"/>
                        <a:pt x="190294" y="115617"/>
                      </a:cubicBezTo>
                      <a:cubicBezTo>
                        <a:pt x="166556" y="132215"/>
                        <a:pt x="140124" y="154406"/>
                        <a:pt x="115743" y="180194"/>
                      </a:cubicBezTo>
                      <a:cubicBezTo>
                        <a:pt x="112629" y="183511"/>
                        <a:pt x="109634" y="186850"/>
                        <a:pt x="106703" y="190189"/>
                      </a:cubicBezTo>
                      <a:cubicBezTo>
                        <a:pt x="92134" y="187140"/>
                        <a:pt x="76814" y="188031"/>
                        <a:pt x="62502" y="193217"/>
                      </a:cubicBezTo>
                      <a:cubicBezTo>
                        <a:pt x="38196" y="140771"/>
                        <a:pt x="40150" y="98643"/>
                        <a:pt x="43993" y="76924"/>
                      </a:cubicBezTo>
                      <a:cubicBezTo>
                        <a:pt x="33440" y="87982"/>
                        <a:pt x="23584" y="99609"/>
                        <a:pt x="15092" y="111999"/>
                      </a:cubicBezTo>
                      <a:cubicBezTo>
                        <a:pt x="8747" y="137926"/>
                        <a:pt x="6943" y="175320"/>
                        <a:pt x="25667" y="220379"/>
                      </a:cubicBezTo>
                      <a:cubicBezTo>
                        <a:pt x="3991" y="248744"/>
                        <a:pt x="2971" y="288972"/>
                        <a:pt x="25613" y="318646"/>
                      </a:cubicBezTo>
                      <a:cubicBezTo>
                        <a:pt x="27503" y="321105"/>
                        <a:pt x="29521" y="323392"/>
                        <a:pt x="31615" y="325571"/>
                      </a:cubicBezTo>
                      <a:cubicBezTo>
                        <a:pt x="21727" y="359250"/>
                        <a:pt x="17304" y="391737"/>
                        <a:pt x="15940" y="419630"/>
                      </a:cubicBezTo>
                      <a:cubicBezTo>
                        <a:pt x="18485" y="423087"/>
                        <a:pt x="18485" y="425878"/>
                        <a:pt x="21008" y="429249"/>
                      </a:cubicBezTo>
                      <a:cubicBezTo>
                        <a:pt x="33880" y="445761"/>
                        <a:pt x="50049" y="459675"/>
                        <a:pt x="65670" y="472279"/>
                      </a:cubicBezTo>
                      <a:cubicBezTo>
                        <a:pt x="63737" y="442755"/>
                        <a:pt x="65820" y="399210"/>
                        <a:pt x="84071" y="350189"/>
                      </a:cubicBezTo>
                      <a:cubicBezTo>
                        <a:pt x="96665" y="351144"/>
                        <a:pt x="109473" y="349158"/>
                        <a:pt x="121465" y="344112"/>
                      </a:cubicBezTo>
                      <a:cubicBezTo>
                        <a:pt x="128336" y="350157"/>
                        <a:pt x="135529" y="356265"/>
                        <a:pt x="143205" y="362482"/>
                      </a:cubicBezTo>
                      <a:cubicBezTo>
                        <a:pt x="169541" y="383331"/>
                        <a:pt x="195812" y="399553"/>
                        <a:pt x="221418" y="412329"/>
                      </a:cubicBezTo>
                      <a:cubicBezTo>
                        <a:pt x="220086" y="425352"/>
                        <a:pt x="223350" y="438890"/>
                        <a:pt x="231810" y="450099"/>
                      </a:cubicBezTo>
                      <a:cubicBezTo>
                        <a:pt x="249900" y="473460"/>
                        <a:pt x="283397" y="477819"/>
                        <a:pt x="306780" y="459965"/>
                      </a:cubicBezTo>
                      <a:cubicBezTo>
                        <a:pt x="311643" y="456240"/>
                        <a:pt x="315487" y="451741"/>
                        <a:pt x="318676" y="446910"/>
                      </a:cubicBezTo>
                      <a:cubicBezTo>
                        <a:pt x="360428" y="456207"/>
                        <a:pt x="396909" y="457850"/>
                        <a:pt x="423953" y="457850"/>
                      </a:cubicBezTo>
                      <a:cubicBezTo>
                        <a:pt x="428097" y="457850"/>
                        <a:pt x="447326" y="431697"/>
                        <a:pt x="458341" y="415486"/>
                      </a:cubicBezTo>
                      <a:cubicBezTo>
                        <a:pt x="441872" y="418932"/>
                        <a:pt x="393034" y="425642"/>
                        <a:pt x="326287" y="406467"/>
                      </a:cubicBezTo>
                      <a:cubicBezTo>
                        <a:pt x="324677" y="398973"/>
                        <a:pt x="321596" y="391694"/>
                        <a:pt x="316646" y="385210"/>
                      </a:cubicBezTo>
                      <a:cubicBezTo>
                        <a:pt x="299694" y="362986"/>
                        <a:pt x="268699" y="358176"/>
                        <a:pt x="245595" y="373046"/>
                      </a:cubicBezTo>
                      <a:cubicBezTo>
                        <a:pt x="222395" y="360463"/>
                        <a:pt x="198099" y="344692"/>
                        <a:pt x="173041" y="324841"/>
                      </a:cubicBezTo>
                      <a:cubicBezTo>
                        <a:pt x="167984" y="320836"/>
                        <a:pt x="163132" y="316843"/>
                        <a:pt x="158451" y="312838"/>
                      </a:cubicBezTo>
                      <a:cubicBezTo>
                        <a:pt x="173760" y="288714"/>
                        <a:pt x="175392" y="257794"/>
                        <a:pt x="161865" y="231781"/>
                      </a:cubicBezTo>
                      <a:cubicBezTo>
                        <a:pt x="164935" y="228710"/>
                        <a:pt x="167952" y="225629"/>
                        <a:pt x="171216" y="222580"/>
                      </a:cubicBezTo>
                      <a:cubicBezTo>
                        <a:pt x="196027" y="199401"/>
                        <a:pt x="219367" y="180849"/>
                        <a:pt x="241204" y="165958"/>
                      </a:cubicBezTo>
                      <a:cubicBezTo>
                        <a:pt x="240324" y="165142"/>
                        <a:pt x="239529" y="164283"/>
                        <a:pt x="238670" y="163457"/>
                      </a:cubicBezTo>
                      <a:cubicBezTo>
                        <a:pt x="239540" y="164262"/>
                        <a:pt x="240356" y="165088"/>
                        <a:pt x="241236" y="165894"/>
                      </a:cubicBezTo>
                      <a:cubicBezTo>
                        <a:pt x="241226" y="165894"/>
                        <a:pt x="241226" y="165904"/>
                        <a:pt x="241215" y="165904"/>
                      </a:cubicBezTo>
                      <a:cubicBezTo>
                        <a:pt x="274722" y="196889"/>
                        <a:pt x="310248" y="226252"/>
                        <a:pt x="343895" y="252491"/>
                      </a:cubicBezTo>
                      <a:cubicBezTo>
                        <a:pt x="334994" y="271365"/>
                        <a:pt x="336390" y="294351"/>
                        <a:pt x="349928" y="312044"/>
                      </a:cubicBezTo>
                      <a:close/>
                    </a:path>
                  </a:pathLst>
                </a:custGeom>
                <a:solidFill>
                  <a:srgbClr val="FFFFFF"/>
                </a:solidFill>
                <a:ln w="10668" cap="flat">
                  <a:noFill/>
                  <a:prstDash val="solid"/>
                  <a:miter/>
                </a:ln>
              </p:spPr>
              <p:txBody>
                <a:bodyPr rtlCol="0" anchor="ctr"/>
                <a:lstStyle/>
                <a:p>
                  <a:endParaRPr lang="en-US"/>
                </a:p>
              </p:txBody>
            </p:sp>
          </p:grpSp>
        </p:grpSp>
        <p:sp>
          <p:nvSpPr>
            <p:cNvPr id="98" name="Freeform: Shape 97">
              <a:extLst>
                <a:ext uri="{FF2B5EF4-FFF2-40B4-BE49-F238E27FC236}">
                  <a16:creationId xmlns:a16="http://schemas.microsoft.com/office/drawing/2014/main" id="{D9500CE9-661F-4DB2-89F5-EFAEA770424B}"/>
                </a:ext>
              </a:extLst>
            </p:cNvPr>
            <p:cNvSpPr/>
            <p:nvPr/>
          </p:nvSpPr>
          <p:spPr>
            <a:xfrm>
              <a:off x="6119108" y="3970521"/>
              <a:ext cx="307891" cy="362224"/>
            </a:xfrm>
            <a:custGeom>
              <a:avLst/>
              <a:gdLst>
                <a:gd name="connsiteX0" fmla="*/ 498140 w 855918"/>
                <a:gd name="connsiteY0" fmla="*/ 645127 h 1006959"/>
                <a:gd name="connsiteX1" fmla="*/ 429307 w 855918"/>
                <a:gd name="connsiteY1" fmla="*/ 712489 h 1006959"/>
                <a:gd name="connsiteX2" fmla="*/ 357842 w 855918"/>
                <a:gd name="connsiteY2" fmla="*/ 647932 h 1006959"/>
                <a:gd name="connsiteX3" fmla="*/ 307448 w 855918"/>
                <a:gd name="connsiteY3" fmla="*/ 649947 h 1006959"/>
                <a:gd name="connsiteX4" fmla="*/ 430313 w 855918"/>
                <a:gd name="connsiteY4" fmla="*/ 762912 h 1006959"/>
                <a:gd name="connsiteX5" fmla="*/ 548571 w 855918"/>
                <a:gd name="connsiteY5" fmla="*/ 645127 h 1006959"/>
                <a:gd name="connsiteX6" fmla="*/ 617652 w 855918"/>
                <a:gd name="connsiteY6" fmla="*/ 431955 h 1006959"/>
                <a:gd name="connsiteX7" fmla="*/ 543322 w 855918"/>
                <a:gd name="connsiteY7" fmla="*/ 506285 h 1006959"/>
                <a:gd name="connsiteX8" fmla="*/ 617652 w 855918"/>
                <a:gd name="connsiteY8" fmla="*/ 580615 h 1006959"/>
                <a:gd name="connsiteX9" fmla="*/ 691982 w 855918"/>
                <a:gd name="connsiteY9" fmla="*/ 506285 h 1006959"/>
                <a:gd name="connsiteX10" fmla="*/ 617652 w 855918"/>
                <a:gd name="connsiteY10" fmla="*/ 431955 h 1006959"/>
                <a:gd name="connsiteX11" fmla="*/ 240860 w 855918"/>
                <a:gd name="connsiteY11" fmla="*/ 431955 h 1006959"/>
                <a:gd name="connsiteX12" fmla="*/ 166530 w 855918"/>
                <a:gd name="connsiteY12" fmla="*/ 506285 h 1006959"/>
                <a:gd name="connsiteX13" fmla="*/ 240860 w 855918"/>
                <a:gd name="connsiteY13" fmla="*/ 580615 h 1006959"/>
                <a:gd name="connsiteX14" fmla="*/ 315190 w 855918"/>
                <a:gd name="connsiteY14" fmla="*/ 506285 h 1006959"/>
                <a:gd name="connsiteX15" fmla="*/ 240860 w 855918"/>
                <a:gd name="connsiteY15" fmla="*/ 431955 h 1006959"/>
                <a:gd name="connsiteX16" fmla="*/ 427959 w 855918"/>
                <a:gd name="connsiteY16" fmla="*/ 0 h 1006959"/>
                <a:gd name="connsiteX17" fmla="*/ 499484 w 855918"/>
                <a:gd name="connsiteY17" fmla="*/ 71525 h 1006959"/>
                <a:gd name="connsiteX18" fmla="*/ 478535 w 855918"/>
                <a:gd name="connsiteY18" fmla="*/ 122101 h 1006959"/>
                <a:gd name="connsiteX19" fmla="*/ 463478 w 855918"/>
                <a:gd name="connsiteY19" fmla="*/ 128338 h 1006959"/>
                <a:gd name="connsiteX20" fmla="*/ 463478 w 855918"/>
                <a:gd name="connsiteY20" fmla="*/ 288089 h 1006959"/>
                <a:gd name="connsiteX21" fmla="*/ 723006 w 855918"/>
                <a:gd name="connsiteY21" fmla="*/ 288089 h 1006959"/>
                <a:gd name="connsiteX22" fmla="*/ 855918 w 855918"/>
                <a:gd name="connsiteY22" fmla="*/ 421001 h 1006959"/>
                <a:gd name="connsiteX23" fmla="*/ 855918 w 855918"/>
                <a:gd name="connsiteY23" fmla="*/ 729335 h 1006959"/>
                <a:gd name="connsiteX24" fmla="*/ 723006 w 855918"/>
                <a:gd name="connsiteY24" fmla="*/ 862247 h 1006959"/>
                <a:gd name="connsiteX25" fmla="*/ 514279 w 855918"/>
                <a:gd name="connsiteY25" fmla="*/ 862247 h 1006959"/>
                <a:gd name="connsiteX26" fmla="*/ 427959 w 855918"/>
                <a:gd name="connsiteY26" fmla="*/ 1006959 h 1006959"/>
                <a:gd name="connsiteX27" fmla="*/ 341640 w 855918"/>
                <a:gd name="connsiteY27" fmla="*/ 862247 h 1006959"/>
                <a:gd name="connsiteX28" fmla="*/ 132912 w 855918"/>
                <a:gd name="connsiteY28" fmla="*/ 862247 h 1006959"/>
                <a:gd name="connsiteX29" fmla="*/ 0 w 855918"/>
                <a:gd name="connsiteY29" fmla="*/ 729335 h 1006959"/>
                <a:gd name="connsiteX30" fmla="*/ 0 w 855918"/>
                <a:gd name="connsiteY30" fmla="*/ 421001 h 1006959"/>
                <a:gd name="connsiteX31" fmla="*/ 132912 w 855918"/>
                <a:gd name="connsiteY31" fmla="*/ 288089 h 1006959"/>
                <a:gd name="connsiteX32" fmla="*/ 392441 w 855918"/>
                <a:gd name="connsiteY32" fmla="*/ 288089 h 1006959"/>
                <a:gd name="connsiteX33" fmla="*/ 392441 w 855918"/>
                <a:gd name="connsiteY33" fmla="*/ 128338 h 1006959"/>
                <a:gd name="connsiteX34" fmla="*/ 377383 w 855918"/>
                <a:gd name="connsiteY34" fmla="*/ 122101 h 1006959"/>
                <a:gd name="connsiteX35" fmla="*/ 356434 w 855918"/>
                <a:gd name="connsiteY35" fmla="*/ 71525 h 1006959"/>
                <a:gd name="connsiteX36" fmla="*/ 427959 w 855918"/>
                <a:gd name="connsiteY36" fmla="*/ 0 h 100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855918" h="1006959">
                  <a:moveTo>
                    <a:pt x="498140" y="645127"/>
                  </a:moveTo>
                  <a:cubicBezTo>
                    <a:pt x="498140" y="681833"/>
                    <a:pt x="467534" y="711785"/>
                    <a:pt x="429307" y="712489"/>
                  </a:cubicBezTo>
                  <a:cubicBezTo>
                    <a:pt x="391169" y="713192"/>
                    <a:pt x="359430" y="684521"/>
                    <a:pt x="357842" y="647932"/>
                  </a:cubicBezTo>
                  <a:lnTo>
                    <a:pt x="307448" y="649947"/>
                  </a:lnTo>
                  <a:cubicBezTo>
                    <a:pt x="310132" y="713974"/>
                    <a:pt x="364719" y="764163"/>
                    <a:pt x="430313" y="762912"/>
                  </a:cubicBezTo>
                  <a:cubicBezTo>
                    <a:pt x="495995" y="761659"/>
                    <a:pt x="548571" y="709294"/>
                    <a:pt x="548571" y="645127"/>
                  </a:cubicBezTo>
                  <a:close/>
                  <a:moveTo>
                    <a:pt x="617652" y="431955"/>
                  </a:moveTo>
                  <a:cubicBezTo>
                    <a:pt x="576601" y="431955"/>
                    <a:pt x="543322" y="465234"/>
                    <a:pt x="543322" y="506285"/>
                  </a:cubicBezTo>
                  <a:cubicBezTo>
                    <a:pt x="543322" y="547336"/>
                    <a:pt x="576601" y="580615"/>
                    <a:pt x="617652" y="580615"/>
                  </a:cubicBezTo>
                  <a:cubicBezTo>
                    <a:pt x="658703" y="580615"/>
                    <a:pt x="691982" y="547336"/>
                    <a:pt x="691982" y="506285"/>
                  </a:cubicBezTo>
                  <a:cubicBezTo>
                    <a:pt x="691982" y="465234"/>
                    <a:pt x="658703" y="431955"/>
                    <a:pt x="617652" y="431955"/>
                  </a:cubicBezTo>
                  <a:close/>
                  <a:moveTo>
                    <a:pt x="240860" y="431955"/>
                  </a:moveTo>
                  <a:cubicBezTo>
                    <a:pt x="199809" y="431955"/>
                    <a:pt x="166530" y="465234"/>
                    <a:pt x="166530" y="506285"/>
                  </a:cubicBezTo>
                  <a:cubicBezTo>
                    <a:pt x="166530" y="547336"/>
                    <a:pt x="199809" y="580615"/>
                    <a:pt x="240860" y="580615"/>
                  </a:cubicBezTo>
                  <a:cubicBezTo>
                    <a:pt x="281911" y="580615"/>
                    <a:pt x="315190" y="547336"/>
                    <a:pt x="315190" y="506285"/>
                  </a:cubicBezTo>
                  <a:cubicBezTo>
                    <a:pt x="315190" y="465234"/>
                    <a:pt x="281911" y="431955"/>
                    <a:pt x="240860" y="431955"/>
                  </a:cubicBezTo>
                  <a:close/>
                  <a:moveTo>
                    <a:pt x="427959" y="0"/>
                  </a:moveTo>
                  <a:cubicBezTo>
                    <a:pt x="467461" y="0"/>
                    <a:pt x="499484" y="32023"/>
                    <a:pt x="499484" y="71525"/>
                  </a:cubicBezTo>
                  <a:cubicBezTo>
                    <a:pt x="499484" y="91276"/>
                    <a:pt x="491478" y="109158"/>
                    <a:pt x="478535" y="122101"/>
                  </a:cubicBezTo>
                  <a:lnTo>
                    <a:pt x="463478" y="128338"/>
                  </a:lnTo>
                  <a:lnTo>
                    <a:pt x="463478" y="288089"/>
                  </a:lnTo>
                  <a:lnTo>
                    <a:pt x="723006" y="288089"/>
                  </a:lnTo>
                  <a:cubicBezTo>
                    <a:pt x="796411" y="288089"/>
                    <a:pt x="855918" y="347596"/>
                    <a:pt x="855918" y="421001"/>
                  </a:cubicBezTo>
                  <a:lnTo>
                    <a:pt x="855918" y="729335"/>
                  </a:lnTo>
                  <a:cubicBezTo>
                    <a:pt x="855918" y="802740"/>
                    <a:pt x="796411" y="862247"/>
                    <a:pt x="723006" y="862247"/>
                  </a:cubicBezTo>
                  <a:lnTo>
                    <a:pt x="514279" y="862247"/>
                  </a:lnTo>
                  <a:lnTo>
                    <a:pt x="427959" y="1006959"/>
                  </a:lnTo>
                  <a:lnTo>
                    <a:pt x="341640" y="862247"/>
                  </a:lnTo>
                  <a:lnTo>
                    <a:pt x="132912" y="862247"/>
                  </a:lnTo>
                  <a:cubicBezTo>
                    <a:pt x="59507" y="862247"/>
                    <a:pt x="0" y="802740"/>
                    <a:pt x="0" y="729335"/>
                  </a:cubicBezTo>
                  <a:lnTo>
                    <a:pt x="0" y="421001"/>
                  </a:lnTo>
                  <a:cubicBezTo>
                    <a:pt x="0" y="347596"/>
                    <a:pt x="59507" y="288089"/>
                    <a:pt x="132912" y="288089"/>
                  </a:cubicBezTo>
                  <a:lnTo>
                    <a:pt x="392441" y="288089"/>
                  </a:lnTo>
                  <a:lnTo>
                    <a:pt x="392441" y="128338"/>
                  </a:lnTo>
                  <a:lnTo>
                    <a:pt x="377383" y="122101"/>
                  </a:lnTo>
                  <a:cubicBezTo>
                    <a:pt x="364440" y="109158"/>
                    <a:pt x="356434" y="91276"/>
                    <a:pt x="356434" y="71525"/>
                  </a:cubicBezTo>
                  <a:cubicBezTo>
                    <a:pt x="356434" y="32023"/>
                    <a:pt x="388457" y="0"/>
                    <a:pt x="427959" y="0"/>
                  </a:cubicBezTo>
                  <a:close/>
                </a:path>
              </a:pathLst>
            </a:custGeom>
            <a:solidFill>
              <a:srgbClr val="007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197041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1500"/>
                                        <p:tgtEl>
                                          <p:spTgt spid="12"/>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5"/>
                                        </p:tgtEl>
                                        <p:attrNameLst>
                                          <p:attrName>style.visibility</p:attrName>
                                        </p:attrNameLst>
                                      </p:cBhvr>
                                      <p:to>
                                        <p:strVal val="visible"/>
                                      </p:to>
                                    </p:set>
                                    <p:animEffect transition="in" filter="fade">
                                      <p:cBhvr>
                                        <p:cTn id="10" dur="750"/>
                                        <p:tgtEl>
                                          <p:spTgt spid="8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wipe(up)">
                                      <p:cBhvr>
                                        <p:cTn id="15" dur="250"/>
                                        <p:tgtEl>
                                          <p:spTgt spid="110"/>
                                        </p:tgtEl>
                                      </p:cBhvr>
                                    </p:animEffect>
                                  </p:childTnLst>
                                </p:cTn>
                              </p:par>
                            </p:childTnLst>
                          </p:cTn>
                        </p:par>
                        <p:par>
                          <p:cTn id="16" fill="hold">
                            <p:stCondLst>
                              <p:cond delay="250"/>
                            </p:stCondLst>
                            <p:childTnLst>
                              <p:par>
                                <p:cTn id="17" presetID="16" presetClass="entr" presetSubtype="37"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barn(outVertical)">
                                      <p:cBhvr>
                                        <p:cTn id="19" dur="500"/>
                                        <p:tgtEl>
                                          <p:spTgt spid="109"/>
                                        </p:tgtEl>
                                      </p:cBhvr>
                                    </p:animEffect>
                                  </p:childTnLst>
                                </p:cTn>
                              </p:par>
                              <p:par>
                                <p:cTn id="20" presetID="10" presetClass="entr" presetSubtype="0"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par>
                          <p:cTn id="26" fill="hold">
                            <p:stCondLst>
                              <p:cond delay="750"/>
                            </p:stCondLst>
                            <p:childTnLst>
                              <p:par>
                                <p:cTn id="27" presetID="16" presetClass="entr" presetSubtype="21" fill="hold" grpId="0" nodeType="afterEffect">
                                  <p:stCondLst>
                                    <p:cond delay="0"/>
                                  </p:stCondLst>
                                  <p:childTnLst>
                                    <p:set>
                                      <p:cBhvr>
                                        <p:cTn id="28" dur="1" fill="hold">
                                          <p:stCondLst>
                                            <p:cond delay="0"/>
                                          </p:stCondLst>
                                        </p:cTn>
                                        <p:tgtEl>
                                          <p:spTgt spid="161"/>
                                        </p:tgtEl>
                                        <p:attrNameLst>
                                          <p:attrName>style.visibility</p:attrName>
                                        </p:attrNameLst>
                                      </p:cBhvr>
                                      <p:to>
                                        <p:strVal val="visible"/>
                                      </p:to>
                                    </p:set>
                                    <p:animEffect transition="in" filter="barn(inVertical)">
                                      <p:cBhvr>
                                        <p:cTn id="29" dur="500"/>
                                        <p:tgtEl>
                                          <p:spTgt spid="161"/>
                                        </p:tgtEl>
                                      </p:cBhvr>
                                    </p:animEffect>
                                  </p:childTnLst>
                                </p:cTn>
                              </p:par>
                            </p:childTnLst>
                          </p:cTn>
                        </p:par>
                        <p:par>
                          <p:cTn id="30" fill="hold">
                            <p:stCondLst>
                              <p:cond delay="125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par>
                          <p:cTn id="34" fill="hold">
                            <p:stCondLst>
                              <p:cond delay="1750"/>
                            </p:stCondLst>
                            <p:childTnLst>
                              <p:par>
                                <p:cTn id="35" presetID="53" presetClass="entr" presetSubtype="16" fill="hold"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p:cTn id="37" dur="500" fill="hold"/>
                                        <p:tgtEl>
                                          <p:spTgt spid="115"/>
                                        </p:tgtEl>
                                        <p:attrNameLst>
                                          <p:attrName>ppt_w</p:attrName>
                                        </p:attrNameLst>
                                      </p:cBhvr>
                                      <p:tavLst>
                                        <p:tav tm="0">
                                          <p:val>
                                            <p:fltVal val="0"/>
                                          </p:val>
                                        </p:tav>
                                        <p:tav tm="100000">
                                          <p:val>
                                            <p:strVal val="#ppt_w"/>
                                          </p:val>
                                        </p:tav>
                                      </p:tavLst>
                                    </p:anim>
                                    <p:anim calcmode="lin" valueType="num">
                                      <p:cBhvr>
                                        <p:cTn id="38" dur="500" fill="hold"/>
                                        <p:tgtEl>
                                          <p:spTgt spid="115"/>
                                        </p:tgtEl>
                                        <p:attrNameLst>
                                          <p:attrName>ppt_h</p:attrName>
                                        </p:attrNameLst>
                                      </p:cBhvr>
                                      <p:tavLst>
                                        <p:tav tm="0">
                                          <p:val>
                                            <p:fltVal val="0"/>
                                          </p:val>
                                        </p:tav>
                                        <p:tav tm="100000">
                                          <p:val>
                                            <p:strVal val="#ppt_h"/>
                                          </p:val>
                                        </p:tav>
                                      </p:tavLst>
                                    </p:anim>
                                    <p:animEffect transition="in" filter="fade">
                                      <p:cBhvr>
                                        <p:cTn id="39" dur="500"/>
                                        <p:tgtEl>
                                          <p:spTgt spid="115"/>
                                        </p:tgtEl>
                                      </p:cBhvr>
                                    </p:animEffect>
                                  </p:childTnLst>
                                </p:cTn>
                              </p:par>
                            </p:childTnLst>
                          </p:cTn>
                        </p:par>
                        <p:par>
                          <p:cTn id="40" fill="hold">
                            <p:stCondLst>
                              <p:cond delay="2250"/>
                            </p:stCondLst>
                            <p:childTnLst>
                              <p:par>
                                <p:cTn id="41" presetID="53" presetClass="entr" presetSubtype="16" fill="hold" nodeType="afterEffect">
                                  <p:stCondLst>
                                    <p:cond delay="0"/>
                                  </p:stCondLst>
                                  <p:childTnLst>
                                    <p:set>
                                      <p:cBhvr>
                                        <p:cTn id="42" dur="1" fill="hold">
                                          <p:stCondLst>
                                            <p:cond delay="0"/>
                                          </p:stCondLst>
                                        </p:cTn>
                                        <p:tgtEl>
                                          <p:spTgt spid="113"/>
                                        </p:tgtEl>
                                        <p:attrNameLst>
                                          <p:attrName>style.visibility</p:attrName>
                                        </p:attrNameLst>
                                      </p:cBhvr>
                                      <p:to>
                                        <p:strVal val="visible"/>
                                      </p:to>
                                    </p:set>
                                    <p:anim calcmode="lin" valueType="num">
                                      <p:cBhvr>
                                        <p:cTn id="43" dur="500" fill="hold"/>
                                        <p:tgtEl>
                                          <p:spTgt spid="113"/>
                                        </p:tgtEl>
                                        <p:attrNameLst>
                                          <p:attrName>ppt_w</p:attrName>
                                        </p:attrNameLst>
                                      </p:cBhvr>
                                      <p:tavLst>
                                        <p:tav tm="0">
                                          <p:val>
                                            <p:fltVal val="0"/>
                                          </p:val>
                                        </p:tav>
                                        <p:tav tm="100000">
                                          <p:val>
                                            <p:strVal val="#ppt_w"/>
                                          </p:val>
                                        </p:tav>
                                      </p:tavLst>
                                    </p:anim>
                                    <p:anim calcmode="lin" valueType="num">
                                      <p:cBhvr>
                                        <p:cTn id="44" dur="500" fill="hold"/>
                                        <p:tgtEl>
                                          <p:spTgt spid="113"/>
                                        </p:tgtEl>
                                        <p:attrNameLst>
                                          <p:attrName>ppt_h</p:attrName>
                                        </p:attrNameLst>
                                      </p:cBhvr>
                                      <p:tavLst>
                                        <p:tav tm="0">
                                          <p:val>
                                            <p:fltVal val="0"/>
                                          </p:val>
                                        </p:tav>
                                        <p:tav tm="100000">
                                          <p:val>
                                            <p:strVal val="#ppt_h"/>
                                          </p:val>
                                        </p:tav>
                                      </p:tavLst>
                                    </p:anim>
                                    <p:animEffect transition="in" filter="fade">
                                      <p:cBhvr>
                                        <p:cTn id="45" dur="500"/>
                                        <p:tgtEl>
                                          <p:spTgt spid="113"/>
                                        </p:tgtEl>
                                      </p:cBhvr>
                                    </p:animEffect>
                                  </p:childTnLst>
                                </p:cTn>
                              </p:par>
                            </p:childTnLst>
                          </p:cTn>
                        </p:par>
                        <p:par>
                          <p:cTn id="46" fill="hold">
                            <p:stCondLst>
                              <p:cond delay="2750"/>
                            </p:stCondLst>
                            <p:childTnLst>
                              <p:par>
                                <p:cTn id="47" presetID="53" presetClass="entr" presetSubtype="16" fill="hold" nodeType="afterEffect">
                                  <p:stCondLst>
                                    <p:cond delay="0"/>
                                  </p:stCondLst>
                                  <p:childTnLst>
                                    <p:set>
                                      <p:cBhvr>
                                        <p:cTn id="48" dur="1" fill="hold">
                                          <p:stCondLst>
                                            <p:cond delay="0"/>
                                          </p:stCondLst>
                                        </p:cTn>
                                        <p:tgtEl>
                                          <p:spTgt spid="122"/>
                                        </p:tgtEl>
                                        <p:attrNameLst>
                                          <p:attrName>style.visibility</p:attrName>
                                        </p:attrNameLst>
                                      </p:cBhvr>
                                      <p:to>
                                        <p:strVal val="visible"/>
                                      </p:to>
                                    </p:set>
                                    <p:anim calcmode="lin" valueType="num">
                                      <p:cBhvr>
                                        <p:cTn id="49" dur="500" fill="hold"/>
                                        <p:tgtEl>
                                          <p:spTgt spid="122"/>
                                        </p:tgtEl>
                                        <p:attrNameLst>
                                          <p:attrName>ppt_w</p:attrName>
                                        </p:attrNameLst>
                                      </p:cBhvr>
                                      <p:tavLst>
                                        <p:tav tm="0">
                                          <p:val>
                                            <p:fltVal val="0"/>
                                          </p:val>
                                        </p:tav>
                                        <p:tav tm="100000">
                                          <p:val>
                                            <p:strVal val="#ppt_w"/>
                                          </p:val>
                                        </p:tav>
                                      </p:tavLst>
                                    </p:anim>
                                    <p:anim calcmode="lin" valueType="num">
                                      <p:cBhvr>
                                        <p:cTn id="50" dur="500" fill="hold"/>
                                        <p:tgtEl>
                                          <p:spTgt spid="122"/>
                                        </p:tgtEl>
                                        <p:attrNameLst>
                                          <p:attrName>ppt_h</p:attrName>
                                        </p:attrNameLst>
                                      </p:cBhvr>
                                      <p:tavLst>
                                        <p:tav tm="0">
                                          <p:val>
                                            <p:fltVal val="0"/>
                                          </p:val>
                                        </p:tav>
                                        <p:tav tm="100000">
                                          <p:val>
                                            <p:strVal val="#ppt_h"/>
                                          </p:val>
                                        </p:tav>
                                      </p:tavLst>
                                    </p:anim>
                                    <p:animEffect transition="in" filter="fade">
                                      <p:cBhvr>
                                        <p:cTn id="51" dur="500"/>
                                        <p:tgtEl>
                                          <p:spTgt spid="122"/>
                                        </p:tgtEl>
                                      </p:cBhvr>
                                    </p:animEffect>
                                  </p:childTnLst>
                                </p:cTn>
                              </p:par>
                            </p:childTnLst>
                          </p:cTn>
                        </p:par>
                        <p:par>
                          <p:cTn id="52" fill="hold">
                            <p:stCondLst>
                              <p:cond delay="3250"/>
                            </p:stCondLst>
                            <p:childTnLst>
                              <p:par>
                                <p:cTn id="53" presetID="53" presetClass="entr" presetSubtype="16" fill="hold" nodeType="afterEffect">
                                  <p:stCondLst>
                                    <p:cond delay="0"/>
                                  </p:stCondLst>
                                  <p:childTnLst>
                                    <p:set>
                                      <p:cBhvr>
                                        <p:cTn id="54" dur="1" fill="hold">
                                          <p:stCondLst>
                                            <p:cond delay="0"/>
                                          </p:stCondLst>
                                        </p:cTn>
                                        <p:tgtEl>
                                          <p:spTgt spid="116"/>
                                        </p:tgtEl>
                                        <p:attrNameLst>
                                          <p:attrName>style.visibility</p:attrName>
                                        </p:attrNameLst>
                                      </p:cBhvr>
                                      <p:to>
                                        <p:strVal val="visible"/>
                                      </p:to>
                                    </p:set>
                                    <p:anim calcmode="lin" valueType="num">
                                      <p:cBhvr>
                                        <p:cTn id="55" dur="500" fill="hold"/>
                                        <p:tgtEl>
                                          <p:spTgt spid="116"/>
                                        </p:tgtEl>
                                        <p:attrNameLst>
                                          <p:attrName>ppt_w</p:attrName>
                                        </p:attrNameLst>
                                      </p:cBhvr>
                                      <p:tavLst>
                                        <p:tav tm="0">
                                          <p:val>
                                            <p:fltVal val="0"/>
                                          </p:val>
                                        </p:tav>
                                        <p:tav tm="100000">
                                          <p:val>
                                            <p:strVal val="#ppt_w"/>
                                          </p:val>
                                        </p:tav>
                                      </p:tavLst>
                                    </p:anim>
                                    <p:anim calcmode="lin" valueType="num">
                                      <p:cBhvr>
                                        <p:cTn id="56" dur="500" fill="hold"/>
                                        <p:tgtEl>
                                          <p:spTgt spid="116"/>
                                        </p:tgtEl>
                                        <p:attrNameLst>
                                          <p:attrName>ppt_h</p:attrName>
                                        </p:attrNameLst>
                                      </p:cBhvr>
                                      <p:tavLst>
                                        <p:tav tm="0">
                                          <p:val>
                                            <p:fltVal val="0"/>
                                          </p:val>
                                        </p:tav>
                                        <p:tav tm="100000">
                                          <p:val>
                                            <p:strVal val="#ppt_h"/>
                                          </p:val>
                                        </p:tav>
                                      </p:tavLst>
                                    </p:anim>
                                    <p:animEffect transition="in" filter="fade">
                                      <p:cBhvr>
                                        <p:cTn id="5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animBg="1"/>
      <p:bldP spid="161" grpId="0" animBg="1"/>
      <p:bldP spid="85"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rOQ___PH0GeddeE1s_Ezg"/>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ure Dev Titles and Headers - 2018H2">
  <a:themeElements>
    <a:clrScheme name="Azure 2018 Q1">
      <a:dk1>
        <a:srgbClr val="FFFFFF"/>
      </a:dk1>
      <a:lt1>
        <a:srgbClr val="414241"/>
      </a:lt1>
      <a:dk2>
        <a:srgbClr val="000000"/>
      </a:dk2>
      <a:lt2>
        <a:srgbClr val="E9E9E9"/>
      </a:lt2>
      <a:accent1>
        <a:srgbClr val="0078D7"/>
      </a:accent1>
      <a:accent2>
        <a:srgbClr val="4DB0FF"/>
      </a:accent2>
      <a:accent3>
        <a:srgbClr val="B1D6F2"/>
      </a:accent3>
      <a:accent4>
        <a:srgbClr val="0359A0"/>
      </a:accent4>
      <a:accent5>
        <a:srgbClr val="8CCAFD"/>
      </a:accent5>
      <a:accent6>
        <a:srgbClr val="797979"/>
      </a:accent6>
      <a:hlink>
        <a:srgbClr val="4CAFFF"/>
      </a:hlink>
      <a:folHlink>
        <a:srgbClr val="0478D6"/>
      </a:folHlink>
    </a:clrScheme>
    <a:fontScheme name="Windows Fonts">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txDef>
      <a:spPr/>
      <a:bodyPr lIns="0" tIns="0" rIns="0" bIns="0" anchor="t" anchorCtr="0"/>
      <a:lstStyle>
        <a:defPPr>
          <a:defRPr smtClean="0"/>
        </a:defPPr>
      </a:lstStyle>
    </a:txDef>
  </a:objectDefaults>
  <a:extraClrSchemeLst/>
  <a:extLst>
    <a:ext uri="{05A4C25C-085E-4340-85A3-A5531E510DB2}">
      <thm15:themeFamily xmlns:thm15="http://schemas.microsoft.com/office/thememl/2012/main" name="Azure Developer Template.potx" id="{259ECF57-CCA7-41E2-BBE7-4A5ADC622A31}" vid="{754A4ADA-CC07-45CB-A0CA-10B7F166B4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38" ma:contentTypeDescription="" ma:contentTypeScope="" ma:versionID="15a2df0c2c3d7f63d9aedbf9417a6b4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c66f5bec3146d45ee3b8690ea12a3376"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minOccurs="0"/>
                <xsd:element ref="ns3:PublishDate" minOccurs="0"/>
                <xsd:element ref="ns2:Expire_x0020_Review"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GenericText2" minOccurs="0"/>
                <xsd:element ref="ns2:GenericHTML1" minOccurs="0"/>
                <xsd:element ref="ns2:FolderExtensions"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2:Coowner"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element ref="ns2:ParentID1" minOccurs="0"/>
                <xsd:element ref="ns4:dkll" minOccurs="0"/>
                <xsd:element ref="ns4:Update_x0020_Expiration_x0020_Date_x0020_For_x0020_Docset" minOccurs="0"/>
                <xsd:element ref="ns1:_dlc_Exempt" minOccurs="0"/>
                <xsd:element ref="ns1:_dlc_ExpireDateSaved" minOccurs="0"/>
                <xsd:element ref="ns1:_dlc_ExpireDate" minOccurs="0"/>
                <xsd:element ref="ns4:lbla"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10"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AverageRating" ma:index="14" nillable="true" ma:displayName="Rating (0-5)" ma:decimals="2" ma:description="Average value of all the ratings that have been submitted" ma:internalName="AverageRating" ma:readOnly="true">
      <xsd:simpleType>
        <xsd:restriction base="dms:Number"/>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PublishingExpirationDate" ma:index="18"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Exempt" ma:index="77" nillable="true" ma:displayName="Exempt from Policy" ma:description="" ma:hidden="true" ma:internalName="_dlc_Exempt" ma:readOnly="true">
      <xsd:simpleType>
        <xsd:restriction base="dms:Unknown"/>
      </xsd:simpleType>
    </xsd:element>
    <xsd:element name="_dlc_ExpireDateSaved" ma:index="78" nillable="true" ma:displayName="Original Expiration Date" ma:description="" ma:hidden="true" ma:internalName="_dlc_ExpireDateSaved" ma:readOnly="true">
      <xsd:simpleType>
        <xsd:restriction base="dms:DateTime"/>
      </xsd:simpleType>
    </xsd:element>
    <xsd:element name="_dlc_ExpireDate" ma:index="79"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6" nillable="true" ma:displayName="Expiration" ma:format="DateOnly" ma:internalName="Expire_x0020_Review" ma:readOnly="false">
      <xsd:simpleType>
        <xsd:restriction base="dms:DateTime"/>
      </xsd:simpleType>
    </xsd:element>
    <xsd:element name="Thumbnail1" ma:index="11"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20" nillable="true" ma:displayName="ContentID" ma:indexed="true" ma:internalName="ContentID" ma:readOnly="false">
      <xsd:simpleType>
        <xsd:restriction base="dms:Text">
          <xsd:maxLength value="255"/>
        </xsd:restriction>
      </xsd:simpleType>
    </xsd:element>
    <xsd:element name="Blog_x0020_Name" ma:index="21" nillable="true" ma:displayName="Blog Name" ma:description="Title of an Infopedia Blog" ma:internalName="Blog_x0020_Name">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FolderExtensions" ma:index="38" nillable="true" ma:displayName="Folder Extensions" ma:description="On-DocSet sub folder to support inactive documents views." ma:internalName="FolderExtensions">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Maximum Reach" ma:default="5;#internal users|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Coowner" ma:index="67"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ParentID1" ma:index="74" nillable="true" ma:displayName="ParentID" ma:description="Used to maintain the parent-child relationship within Document Set and Documents" ma:indexed="true" ma:internalName="ParentID1">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xsd:simpleType>
        <xsd:restriction base="dms:DateTime"/>
      </xsd:simpleType>
    </xsd:element>
    <xsd:element name="ApplyWorkflowRules" ma:index="19"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element name="dkll" ma:index="75" nillable="true" ma:displayName="SMSG Topics" ma:internalName="dkll">
      <xsd:simpleType>
        <xsd:restriction base="dms:Text"/>
      </xsd:simpleType>
    </xsd:element>
    <xsd:element name="Update_x0020_Expiration_x0020_Date_x0020_For_x0020_Docset" ma:index="76" nillable="true" ma:displayName="Update Expiration Date For Docset" ma:internalName="Update_x0020_Expiration_x0020_Date_x0020_For_x0020_Docset">
      <xsd:complexType>
        <xsd:complexContent>
          <xsd:extension base="dms:URL">
            <xsd:sequence>
              <xsd:element name="Url" type="dms:ValidUrl" minOccurs="0" nillable="true"/>
              <xsd:element name="Description" type="xsd:string" nillable="true"/>
            </xsd:sequence>
          </xsd:extension>
        </xsd:complexContent>
      </xsd:complexType>
    </xsd:element>
    <xsd:element name="lbla" ma:index="80" nillable="true" ma:displayName="Person or Group" ma:list="UserInfo" ma:internalName="lbl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CR" ma:index="81" nillable="true" ma:displayName="MediaServiceOCR" ma:internalName="MediaServiceOCR" ma:readOnly="true">
      <xsd:simpleType>
        <xsd:restriction base="dms:Note">
          <xsd:maxLength value="255"/>
        </xsd:restriction>
      </xsd:simpleType>
    </xsd:element>
    <xsd:element name="MediaServiceEventHashCode" ma:index="82" nillable="true" ma:displayName="MediaServiceEventHashCode" ma:hidden="true" ma:internalName="MediaServiceEventHashCode" ma:readOnly="true">
      <xsd:simpleType>
        <xsd:restriction base="dms:Text"/>
      </xsd:simpleType>
    </xsd:element>
    <xsd:element name="MediaServiceGenerationTime" ma:index="83" nillable="true" ma:displayName="MediaServiceGenerationTime" ma:hidden="true" ma:internalName="MediaServiceGenerationTime" ma:readOnly="true">
      <xsd:simpleType>
        <xsd:restriction base="dms:Text"/>
      </xsd:simpleType>
    </xsd:element>
    <xsd:element name="MediaServiceAutoKeyPoints" ma:index="84" nillable="true" ma:displayName="MediaServiceAutoKeyPoints" ma:hidden="true" ma:internalName="MediaServiceAutoKeyPoints" ma:readOnly="true">
      <xsd:simpleType>
        <xsd:restriction base="dms:Note"/>
      </xsd:simpleType>
    </xsd:element>
    <xsd:element name="MediaServiceKeyPoints" ma:index="85"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202CF4495E09FF42A1B0B97E61139E92" ma:contentTypeVersion="5" ma:contentTypeDescription="Create a new document." ma:contentTypeScope="" ma:versionID="a483dcd4209520f8e4af6422ce3016a8">
  <xsd:schema xmlns:xsd="http://www.w3.org/2001/XMLSchema" xmlns:xs="http://www.w3.org/2001/XMLSchema" xmlns:p="http://schemas.microsoft.com/office/2006/metadata/properties" xmlns:ns2="fac12304-a514-4bf9-8a9b-59948ddf2c1c" targetNamespace="http://schemas.microsoft.com/office/2006/metadata/properties" ma:root="true" ma:fieldsID="8c8dc780238676ca624d781f0f547b32" ns2:_="">
    <xsd:import namespace="fac12304-a514-4bf9-8a9b-59948ddf2c1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c12304-a514-4bf9-8a9b-59948ddf2c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Props1.xml><?xml version="1.0" encoding="utf-8"?>
<ds:datastoreItem xmlns:ds="http://schemas.openxmlformats.org/officeDocument/2006/customXml" ds:itemID="{061D42AA-C9E3-4DEF-A57C-0B8055C2F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850E8E-8C95-448F-AB3F-DA86C809D5AF}"/>
</file>

<file path=customXml/itemProps3.xml><?xml version="1.0" encoding="utf-8"?>
<ds:datastoreItem xmlns:ds="http://schemas.openxmlformats.org/officeDocument/2006/customXml" ds:itemID="{D8C07072-CAD7-49D2-B1AE-B0323557E681}">
  <ds:schemaRefs>
    <ds:schemaRef ds:uri="230e9df3-be65-4c73-a93b-d1236ebd677e"/>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3bc04a5-d503-43b1-b98c-a8cf663329d9"/>
    <ds:schemaRef ds:uri="http://schemas.microsoft.com/sharepoint/v3"/>
    <ds:schemaRef ds:uri="230E9DF3-BE65-4C73-A93B-D1236EBD677E"/>
    <ds:schemaRef ds:uri="http://www.w3.org/XML/1998/namespace"/>
    <ds:schemaRef ds:uri="http://purl.org/dc/dcmitype/"/>
  </ds:schemaRefs>
</ds:datastoreItem>
</file>

<file path=customXml/itemProps4.xml><?xml version="1.0" encoding="utf-8"?>
<ds:datastoreItem xmlns:ds="http://schemas.openxmlformats.org/officeDocument/2006/customXml" ds:itemID="{73D12F16-2658-4F62-93A3-50991921121C}">
  <ds:schemaRefs>
    <ds:schemaRef ds:uri="http://schemas.microsoft.com/sharepoint/events"/>
  </ds:schemaRefs>
</ds:datastoreItem>
</file>

<file path=customXml/itemProps5.xml><?xml version="1.0" encoding="utf-8"?>
<ds:datastoreItem xmlns:ds="http://schemas.openxmlformats.org/officeDocument/2006/customXml" ds:itemID="{479F0B03-91F6-4D52-A087-0A5CEA897FAC}">
  <ds:schemaRefs>
    <ds:schemaRef ds:uri="http://schemas.microsoft.com/sharepoint/v3/contenttype/forms"/>
  </ds:schemaRefs>
</ds:datastoreItem>
</file>

<file path=customXml/itemProps6.xml><?xml version="1.0" encoding="utf-8"?>
<ds:datastoreItem xmlns:ds="http://schemas.openxmlformats.org/officeDocument/2006/customXml" ds:itemID="{B996B3C1-3DB0-4428-B666-FFC3BF25448B}">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3109</TotalTime>
  <Words>4450</Words>
  <Application>Microsoft Office PowerPoint</Application>
  <PresentationFormat>Custom</PresentationFormat>
  <Paragraphs>668</Paragraphs>
  <Slides>29</Slides>
  <Notes>9</Notes>
  <HiddenSlides>1</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29</vt:i4>
      </vt:variant>
    </vt:vector>
  </HeadingPairs>
  <TitlesOfParts>
    <vt:vector size="43" baseType="lpstr">
      <vt:lpstr>STHupo</vt:lpstr>
      <vt:lpstr>Arial</vt:lpstr>
      <vt:lpstr>Calibri</vt:lpstr>
      <vt:lpstr>Calibri Light</vt:lpstr>
      <vt:lpstr>Segoe Pro</vt:lpstr>
      <vt:lpstr>Segoe Semibold</vt:lpstr>
      <vt:lpstr>Segoe UI</vt:lpstr>
      <vt:lpstr>Segoe UI Black</vt:lpstr>
      <vt:lpstr>Segoe UI Light</vt:lpstr>
      <vt:lpstr>Segoe UI Semibold</vt:lpstr>
      <vt:lpstr>Segoe UI Semilight</vt:lpstr>
      <vt:lpstr>Wingdings</vt:lpstr>
      <vt:lpstr>Office Theme</vt:lpstr>
      <vt:lpstr>Azure Dev Titles and Headers - 2018H2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 Overview Deck</dc:title>
  <dc:creator>Chris French (Synaxis Corporation)</dc:creator>
  <cp:lastModifiedBy>Kenny Young</cp:lastModifiedBy>
  <cp:revision>121</cp:revision>
  <dcterms:created xsi:type="dcterms:W3CDTF">2018-04-19T01:57:22Z</dcterms:created>
  <dcterms:modified xsi:type="dcterms:W3CDTF">2019-01-08T21:55:54Z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stellal@microsoft.com</vt:lpwstr>
  </property>
  <property fmtid="{D5CDD505-2E9C-101B-9397-08002B2CF9AE}" pid="5" name="MSIP_Label_f42aa342-8706-4288-bd11-ebb85995028c_SetDate">
    <vt:lpwstr>2018-04-23T02:55:13.8998004Z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TaxKeyword">
    <vt:lpwstr/>
  </property>
  <property fmtid="{D5CDD505-2E9C-101B-9397-08002B2CF9AE}" pid="11" name="NewsType">
    <vt:lpwstr/>
  </property>
  <property fmtid="{D5CDD505-2E9C-101B-9397-08002B2CF9AE}" pid="12" name="Update Parent Child Relation(1)0">
    <vt:lpwstr>, </vt:lpwstr>
  </property>
  <property fmtid="{D5CDD505-2E9C-101B-9397-08002B2CF9AE}" pid="13" name="LastSharedByUser">
    <vt:lpwstr>haflemi@microsoft.com</vt:lpwstr>
  </property>
  <property fmtid="{D5CDD505-2E9C-101B-9397-08002B2CF9AE}" pid="14" name="_dlc_policyId">
    <vt:lpwstr>0x0101000E4CB7077FEE4FF7AE86D4A500EEC780030016C849C62B10EB41ACA8C7EEDEF40BB20099ECF64382448D48A56095091C66B1A9|-661092312</vt:lpwstr>
  </property>
  <property fmtid="{D5CDD505-2E9C-101B-9397-08002B2CF9AE}" pid="15" name="Region">
    <vt:lpwstr/>
  </property>
  <property fmtid="{D5CDD505-2E9C-101B-9397-08002B2CF9AE}" pid="16" name="Confidentiality">
    <vt:lpwstr>14;#customer ready|8986c41d-21c5-4f8f-8a12-ea4625b46858</vt:lpwstr>
  </property>
  <property fmtid="{D5CDD505-2E9C-101B-9397-08002B2CF9AE}" pid="17" name="ItemType">
    <vt:lpwstr>169;#presentations|317da5a4-398e-4c38-b265-afd519770055</vt:lpwstr>
  </property>
  <property fmtid="{D5CDD505-2E9C-101B-9397-08002B2CF9AE}" pid="18" name="ODSWF1">
    <vt:lpwstr>, </vt:lpwstr>
  </property>
  <property fmtid="{D5CDD505-2E9C-101B-9397-08002B2CF9AE}" pid="19" name="ContentTypeId">
    <vt:lpwstr>0x010100202CF4495E09FF42A1B0B97E61139E92</vt:lpwstr>
  </property>
  <property fmtid="{D5CDD505-2E9C-101B-9397-08002B2CF9AE}" pid="20" name="ODSWF(1)0">
    <vt:lpwstr>, </vt:lpwstr>
  </property>
  <property fmtid="{D5CDD505-2E9C-101B-9397-08002B2CF9AE}" pid="21" name="Industries">
    <vt:lpwstr/>
  </property>
  <property fmtid="{D5CDD505-2E9C-101B-9397-08002B2CF9AE}" pid="22" name="MSProducts">
    <vt:lpwstr/>
  </property>
  <property fmtid="{D5CDD505-2E9C-101B-9397-08002B2CF9AE}" pid="23" name="Competitors">
    <vt:lpwstr/>
  </property>
  <property fmtid="{D5CDD505-2E9C-101B-9397-08002B2CF9AE}" pid="24" name="SMSGDomain">
    <vt:lpwstr>21;#Cloud and Enterprise|adc2fe87-c79a-4ded-a449-3f86b954069d;#20;#Microsoft Azure Domain|d600a391-d529-4311-892b-2c05c1ab2538</vt:lpwstr>
  </property>
  <property fmtid="{D5CDD505-2E9C-101B-9397-08002B2CF9AE}" pid="25" name="ExperienceContentType">
    <vt:lpwstr/>
  </property>
  <property fmtid="{D5CDD505-2E9C-101B-9397-08002B2CF9AE}" pid="26" name="Update Parent Child Relation(1)1">
    <vt:lpwstr>, </vt:lpwstr>
  </property>
  <property fmtid="{D5CDD505-2E9C-101B-9397-08002B2CF9AE}" pid="27" name="LastSharedByTime">
    <vt:filetime>2017-05-23T09:41:48Z</vt:filetime>
  </property>
  <property fmtid="{D5CDD505-2E9C-101B-9397-08002B2CF9AE}" pid="28" name="BusinessArchitecture">
    <vt:lpwstr/>
  </property>
  <property fmtid="{D5CDD505-2E9C-101B-9397-08002B2CF9AE}" pid="29" name="Products">
    <vt:lpwstr>475;#applications|9aef2011-c167-449d-82f4-36727df3ac32;#346;#software development tools|24853bda-fb66-4716-8bc8-88d26fdb57cb</vt:lpwstr>
  </property>
  <property fmtid="{D5CDD505-2E9C-101B-9397-08002B2CF9AE}" pid="30" name="ODSWF(1)1">
    <vt:lpwstr>, </vt:lpwstr>
  </property>
  <property fmtid="{D5CDD505-2E9C-101B-9397-08002B2CF9AE}" pid="31" name="ODSWF2">
    <vt:lpwstr>, </vt:lpwstr>
  </property>
  <property fmtid="{D5CDD505-2E9C-101B-9397-08002B2CF9AE}" pid="32" name="l6f004f21209409da86a713c0f24627d">
    <vt:lpwstr/>
  </property>
  <property fmtid="{D5CDD505-2E9C-101B-9397-08002B2CF9AE}" pid="33" name="MSProductsTaxHTField0">
    <vt:lpwstr/>
  </property>
  <property fmtid="{D5CDD505-2E9C-101B-9397-08002B2CF9AE}" pid="34" name="e8080b0481964c759b2c36ae49591b31">
    <vt:lpwstr/>
  </property>
  <property fmtid="{D5CDD505-2E9C-101B-9397-08002B2CF9AE}" pid="35" name="_docset_NoMedatataSyncRequired">
    <vt:lpwstr>False</vt:lpwstr>
  </property>
  <property fmtid="{D5CDD505-2E9C-101B-9397-08002B2CF9AE}" pid="36" name="TechnicalLevel">
    <vt:lpwstr>1104;#100|7d022d07-ff67-4af8-910d-8ea6b46b5908</vt:lpwstr>
  </property>
  <property fmtid="{D5CDD505-2E9C-101B-9397-08002B2CF9AE}" pid="37" name="Audiences">
    <vt:lpwstr/>
  </property>
  <property fmtid="{D5CDD505-2E9C-101B-9397-08002B2CF9AE}" pid="38" name="ldac8aee9d1f469e8cd8c3f8d6a615f2">
    <vt:lpwstr/>
  </property>
  <property fmtid="{D5CDD505-2E9C-101B-9397-08002B2CF9AE}" pid="39" name="EmployeeRole">
    <vt:lpwstr/>
  </property>
  <property fmtid="{D5CDD505-2E9C-101B-9397-08002B2CF9AE}" pid="40" name="NewsTopic">
    <vt:lpwstr/>
  </property>
  <property fmtid="{D5CDD505-2E9C-101B-9397-08002B2CF9AE}" pid="41" name="MSIP_Label_f42aa342-8706-4288-bd11-ebb85995028c_Ref">
    <vt:lpwstr>https://api.informationprotection.azure.com/api/72f988bf-86f1-41af-91ab-2d7cd011db47</vt:lpwstr>
  </property>
  <property fmtid="{D5CDD505-2E9C-101B-9397-08002B2CF9AE}" pid="42" name="SharedWithUsers">
    <vt:lpwstr>31484;#Bob Yates;#32892;#Rick Joyer;#18357;#Scott Gruenemeier</vt:lpwstr>
  </property>
  <property fmtid="{D5CDD505-2E9C-101B-9397-08002B2CF9AE}" pid="43" name="Roles">
    <vt:lpwstr/>
  </property>
  <property fmtid="{D5CDD505-2E9C-101B-9397-08002B2CF9AE}" pid="44" name="ODSWF2(1)">
    <vt:lpwstr>, </vt:lpwstr>
  </property>
  <property fmtid="{D5CDD505-2E9C-101B-9397-08002B2CF9AE}" pid="45" name="ItemRetentionFormula">
    <vt:lpwstr>&lt;formula id="Microsoft.Office.RecordsManagement.PolicyFeatures.Expiration.Formula.BuiltIn"&gt;&lt;number&gt;0&lt;/number&gt;&lt;property&gt;Expire_x005f_x0020_Review&lt;/property&gt;&lt;propertyId&gt;4efb7b69-53dd-4711-a372-96a7c80c7a38&lt;/propertyId&gt;&lt;period&gt;days&lt;/period&gt;&lt;/formula&gt;</vt:lpwstr>
  </property>
  <property fmtid="{D5CDD505-2E9C-101B-9397-08002B2CF9AE}" pid="46" name="NewsSource">
    <vt:lpwstr/>
  </property>
  <property fmtid="{D5CDD505-2E9C-101B-9397-08002B2CF9AE}" pid="47" name="SMSGTags">
    <vt:lpwstr/>
  </property>
  <property fmtid="{D5CDD505-2E9C-101B-9397-08002B2CF9AE}" pid="48" name="ODSWF2(1)0">
    <vt:lpwstr>, </vt:lpwstr>
  </property>
  <property fmtid="{D5CDD505-2E9C-101B-9397-08002B2CF9AE}" pid="49" name="_dlc_DocIdItemGuid">
    <vt:lpwstr>f90301a1-c323-46e5-913c-d03ad456cc15</vt:lpwstr>
  </property>
  <property fmtid="{D5CDD505-2E9C-101B-9397-08002B2CF9AE}" pid="50" name="MSPhysicalGeography">
    <vt:lpwstr/>
  </property>
  <property fmtid="{D5CDD505-2E9C-101B-9397-08002B2CF9AE}" pid="51" name="j3562c58ee414e028925bc902cfc01a1">
    <vt:lpwstr/>
  </property>
  <property fmtid="{D5CDD505-2E9C-101B-9397-08002B2CF9AE}" pid="52" name="EnterpriseDomainTags">
    <vt:lpwstr/>
  </property>
  <property fmtid="{D5CDD505-2E9C-101B-9397-08002B2CF9AE}" pid="53" name="ActivitiesAndPrograms">
    <vt:lpwstr>1872;#Cloud Application Development|3a7aceec-a821-419b-a538-072d1024ae27</vt:lpwstr>
  </property>
  <property fmtid="{D5CDD505-2E9C-101B-9397-08002B2CF9AE}" pid="54" name="Segments">
    <vt:lpwstr/>
  </property>
  <property fmtid="{D5CDD505-2E9C-101B-9397-08002B2CF9AE}" pid="55" name="Partners">
    <vt:lpwstr/>
  </property>
  <property fmtid="{D5CDD505-2E9C-101B-9397-08002B2CF9AE}" pid="56" name="la4444b61d19467597d63190b69ac227">
    <vt:lpwstr/>
  </property>
  <property fmtid="{D5CDD505-2E9C-101B-9397-08002B2CF9AE}" pid="57" name="ODSWF(1)">
    <vt:lpwstr>, </vt:lpwstr>
  </property>
  <property fmtid="{D5CDD505-2E9C-101B-9397-08002B2CF9AE}" pid="58" name="Topics">
    <vt:lpwstr>29;#features|94b87768-f145-4764-adbd-fec700e47348</vt:lpwstr>
  </property>
  <property fmtid="{D5CDD505-2E9C-101B-9397-08002B2CF9AE}" pid="59" name="Groups">
    <vt:lpwstr>31;#Microsoft Azure Marketing|0958c357-5252-473f-8b4e-42f27525a99d;#34;#Worldwide Readiness|c6595b84-b463-470a-bb46-2a47364645be;#42;#Cloud and Enterprise Marketing Group|4f75e184-e5aa-4234-a07f-b032d60df254</vt:lpwstr>
  </property>
  <property fmtid="{D5CDD505-2E9C-101B-9397-08002B2CF9AE}" pid="60" name="Languages">
    <vt:lpwstr/>
  </property>
  <property fmtid="{D5CDD505-2E9C-101B-9397-08002B2CF9AE}" pid="61" name="of67e5d4b76f4a9db8769983fda9cec0">
    <vt:lpwstr/>
  </property>
</Properties>
</file>