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6"/>
  </p:notesMasterIdLst>
  <p:handoutMasterIdLst>
    <p:handoutMasterId r:id="rId17"/>
  </p:handoutMasterIdLst>
  <p:sldIdLst>
    <p:sldId id="256" r:id="rId5"/>
    <p:sldId id="258" r:id="rId6"/>
    <p:sldId id="257" r:id="rId7"/>
    <p:sldId id="264" r:id="rId8"/>
    <p:sldId id="269" r:id="rId9"/>
    <p:sldId id="267" r:id="rId10"/>
    <p:sldId id="266" r:id="rId11"/>
    <p:sldId id="268" r:id="rId12"/>
    <p:sldId id="265" r:id="rId13"/>
    <p:sldId id="261"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90" d="100"/>
          <a:sy n="90" d="100"/>
        </p:scale>
        <p:origin x="480" y="7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Requirement Specification</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Use Cases, Functional and Non-Functional requirements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Design</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Sequence and Class diagram </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Implementation</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Brief video on the </a:t>
          </a:r>
          <a:r>
            <a:rPr lang="en-US" sz="2400" dirty="0" err="1">
              <a:latin typeface="Tahoma" panose="020B0604030504040204" pitchFamily="34" charset="0"/>
              <a:ea typeface="Tahoma" panose="020B0604030504040204" pitchFamily="34" charset="0"/>
              <a:cs typeface="Tahoma" panose="020B0604030504040204" pitchFamily="34" charset="0"/>
            </a:rPr>
            <a:t>implimentation</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0" presStyleCnt="3">
        <dgm:presLayoutVars>
          <dgm:chMax val="1"/>
          <dgm:bulletEnabled val="1"/>
        </dgm:presLayoutVars>
      </dgm:prSet>
      <dgm:spPr/>
    </dgm:pt>
    <dgm:pt modelId="{329ECF1A-78BE-41CB-B252-8011825B67CD}" type="pres">
      <dgm:prSet presAssocID="{A7F7584C-6CC5-40A2-9566-2842A5DEA97A}" presName="descendantText" presStyleLbl="alignAccFollowNode1" presStyleIdx="0" presStyleCnt="3">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1" presStyleCnt="3">
        <dgm:presLayoutVars>
          <dgm:chMax val="1"/>
          <dgm:bulletEnabled val="1"/>
        </dgm:presLayoutVars>
      </dgm:prSet>
      <dgm:spPr/>
    </dgm:pt>
    <dgm:pt modelId="{A66EBD3D-E7C5-421C-B8B5-728648057DDC}" type="pres">
      <dgm:prSet presAssocID="{51A6936C-668E-4912-B1B4-BA2D45D3F624}" presName="descendantText" presStyleLbl="alignAccFollowNode1" presStyleIdx="1" presStyleCnt="3">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2" presStyleCnt="3">
        <dgm:presLayoutVars>
          <dgm:chMax val="1"/>
          <dgm:bulletEnabled val="1"/>
        </dgm:presLayoutVars>
      </dgm:prSet>
      <dgm:spPr/>
    </dgm:pt>
    <dgm:pt modelId="{95E0557D-F0A1-4F38-8083-55DE7503164F}" type="pres">
      <dgm:prSet presAssocID="{928B5CB8-3545-4EE5-8BED-981D3C6157A5}" presName="descendantText" presStyleLbl="alignAccFollowNode1" presStyleIdx="2" presStyleCnt="3">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085D3777-7996-4375-B5FB-BFD96D1BF9E4}" srcId="{81269538-BFC5-48BB-BEA1-D7AF1F385FD5}" destId="{928B5CB8-3545-4EE5-8BED-981D3C6157A5}" srcOrd="2"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000FE2BB-9FE6-4965-ADF5-E3E85B644286}" srcId="{81269538-BFC5-48BB-BEA1-D7AF1F385FD5}" destId="{51A6936C-668E-4912-B1B4-BA2D45D3F624}" srcOrd="1" destOrd="0" parTransId="{8F7D40F1-9723-47F5-BFD2-340696378D49}" sibTransId="{E68031D9-E3F9-439E-86FC-2A0A3A3988D0}"/>
    <dgm:cxn modelId="{F68422C1-CD34-4DED-AA4B-85EFFF4FE933}" srcId="{81269538-BFC5-48BB-BEA1-D7AF1F385FD5}" destId="{A7F7584C-6CC5-40A2-9566-2842A5DEA97A}" srcOrd="0" destOrd="0" parTransId="{581272CD-5908-4C17-8E9B-8BF6DCE43C3E}" sibTransId="{C41ED6A4-512C-48AB-901D-671B7344600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FB2D3183-70C6-44DD-875A-CC09A2C89FEB}" type="presParOf" srcId="{99FD7F24-5BB9-46E8-BB7C-4B477B73B815}" destId="{C60E4332-AB2E-4201-AF29-E3D9D2CE99DD}" srcOrd="0"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1" destOrd="0" presId="urn:microsoft.com/office/officeart/2005/8/layout/vList5"/>
    <dgm:cxn modelId="{C0AE58B2-3BCF-4A17-9962-82AF5DB00A66}" type="presParOf" srcId="{99FD7F24-5BB9-46E8-BB7C-4B477B73B815}" destId="{74B4E996-D144-43FA-9C7B-5183D295C315}" srcOrd="2"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3" destOrd="0" presId="urn:microsoft.com/office/officeart/2005/8/layout/vList5"/>
    <dgm:cxn modelId="{677D4939-AE22-4645-A75D-BD07DA38E78F}" type="presParOf" srcId="{99FD7F24-5BB9-46E8-BB7C-4B477B73B815}" destId="{120DCED0-01FF-429D-8B4B-923E0875F75E}" srcOrd="4"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ECF1A-78BE-41CB-B252-8011825B67CD}">
      <dsp:nvSpPr>
        <dsp:cNvPr id="0" name=""/>
        <dsp:cNvSpPr/>
      </dsp:nvSpPr>
      <dsp:spPr>
        <a:xfrm rot="5400000">
          <a:off x="5815749" y="-2422688"/>
          <a:ext cx="802183" cy="585114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Use Cases, Functional and Non-Functional requirements</a:t>
          </a:r>
        </a:p>
      </dsp:txBody>
      <dsp:txXfrm rot="-5400000">
        <a:off x="3291269" y="140951"/>
        <a:ext cx="5811985" cy="723865"/>
      </dsp:txXfrm>
    </dsp:sp>
    <dsp:sp modelId="{8A3FE5E4-2689-4041-B2C5-C63BC276A3EF}">
      <dsp:nvSpPr>
        <dsp:cNvPr id="0" name=""/>
        <dsp:cNvSpPr/>
      </dsp:nvSpPr>
      <dsp:spPr>
        <a:xfrm>
          <a:off x="0" y="1519"/>
          <a:ext cx="3291268" cy="100272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Tahoma" panose="020B0604030504040204" pitchFamily="34" charset="0"/>
              <a:ea typeface="Tahoma" panose="020B0604030504040204" pitchFamily="34" charset="0"/>
              <a:cs typeface="Tahoma" panose="020B0604030504040204" pitchFamily="34" charset="0"/>
            </a:rPr>
            <a:t>Requirement Specification</a:t>
          </a:r>
        </a:p>
      </dsp:txBody>
      <dsp:txXfrm>
        <a:off x="48949" y="50468"/>
        <a:ext cx="3193370" cy="904831"/>
      </dsp:txXfrm>
    </dsp:sp>
    <dsp:sp modelId="{A66EBD3D-E7C5-421C-B8B5-728648057DDC}">
      <dsp:nvSpPr>
        <dsp:cNvPr id="0" name=""/>
        <dsp:cNvSpPr/>
      </dsp:nvSpPr>
      <dsp:spPr>
        <a:xfrm rot="5400000">
          <a:off x="5815749" y="-1369822"/>
          <a:ext cx="802183" cy="585114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Sequence and Class diagram </a:t>
          </a:r>
        </a:p>
      </dsp:txBody>
      <dsp:txXfrm rot="-5400000">
        <a:off x="3291269" y="1193817"/>
        <a:ext cx="5811985" cy="723865"/>
      </dsp:txXfrm>
    </dsp:sp>
    <dsp:sp modelId="{1C763A21-352A-41D1-A2E2-E305DABA275D}">
      <dsp:nvSpPr>
        <dsp:cNvPr id="0" name=""/>
        <dsp:cNvSpPr/>
      </dsp:nvSpPr>
      <dsp:spPr>
        <a:xfrm>
          <a:off x="0" y="1054385"/>
          <a:ext cx="3291268" cy="100272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Tahoma" panose="020B0604030504040204" pitchFamily="34" charset="0"/>
              <a:ea typeface="Tahoma" panose="020B0604030504040204" pitchFamily="34" charset="0"/>
              <a:cs typeface="Tahoma" panose="020B0604030504040204" pitchFamily="34" charset="0"/>
            </a:rPr>
            <a:t>Design</a:t>
          </a:r>
        </a:p>
      </dsp:txBody>
      <dsp:txXfrm>
        <a:off x="48949" y="1103334"/>
        <a:ext cx="3193370" cy="904831"/>
      </dsp:txXfrm>
    </dsp:sp>
    <dsp:sp modelId="{95E0557D-F0A1-4F38-8083-55DE7503164F}">
      <dsp:nvSpPr>
        <dsp:cNvPr id="0" name=""/>
        <dsp:cNvSpPr/>
      </dsp:nvSpPr>
      <dsp:spPr>
        <a:xfrm rot="5400000">
          <a:off x="5815749" y="-316956"/>
          <a:ext cx="802183" cy="585114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Brief video on the </a:t>
          </a:r>
          <a:r>
            <a:rPr lang="en-US" sz="2400" kern="1200" dirty="0" err="1">
              <a:latin typeface="Tahoma" panose="020B0604030504040204" pitchFamily="34" charset="0"/>
              <a:ea typeface="Tahoma" panose="020B0604030504040204" pitchFamily="34" charset="0"/>
              <a:cs typeface="Tahoma" panose="020B0604030504040204" pitchFamily="34" charset="0"/>
            </a:rPr>
            <a:t>implimentation</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291269" y="2246683"/>
        <a:ext cx="5811985" cy="723865"/>
      </dsp:txXfrm>
    </dsp:sp>
    <dsp:sp modelId="{B9324B26-5FF5-4FF7-9073-66103CBE8481}">
      <dsp:nvSpPr>
        <dsp:cNvPr id="0" name=""/>
        <dsp:cNvSpPr/>
      </dsp:nvSpPr>
      <dsp:spPr>
        <a:xfrm>
          <a:off x="0" y="2107251"/>
          <a:ext cx="3291268" cy="100272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Tahoma" panose="020B0604030504040204" pitchFamily="34" charset="0"/>
              <a:ea typeface="Tahoma" panose="020B0604030504040204" pitchFamily="34" charset="0"/>
              <a:cs typeface="Tahoma" panose="020B0604030504040204" pitchFamily="34" charset="0"/>
            </a:rPr>
            <a:t>Implementation</a:t>
          </a:r>
        </a:p>
      </dsp:txBody>
      <dsp:txXfrm>
        <a:off x="48949" y="2156200"/>
        <a:ext cx="3193370" cy="90483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11/19/2019</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11/19/2019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11/19/2019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Microsoft_Visio_Drawing.vsd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The Scheduling app</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Group #4</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DAA72225-C05B-4CCF-B78B-92B402ACBEAA}"/>
              </a:ext>
            </a:extLst>
          </p:cNvPr>
          <p:cNvGraphicFramePr>
            <a:graphicFrameLocks noGrp="1"/>
          </p:cNvGraphicFramePr>
          <p:nvPr>
            <p:extLst>
              <p:ext uri="{D42A27DB-BD31-4B8C-83A1-F6EECF244321}">
                <p14:modId xmlns:p14="http://schemas.microsoft.com/office/powerpoint/2010/main" val="281298457"/>
              </p:ext>
            </p:extLst>
          </p:nvPr>
        </p:nvGraphicFramePr>
        <p:xfrm>
          <a:off x="3235440" y="4538311"/>
          <a:ext cx="6073542" cy="1270534"/>
        </p:xfrm>
        <a:graphic>
          <a:graphicData uri="http://schemas.openxmlformats.org/drawingml/2006/table">
            <a:tbl>
              <a:tblPr firstRow="1" bandRow="1">
                <a:tableStyleId>{93296810-A885-4BE3-A3E7-6D5BEEA58F35}</a:tableStyleId>
              </a:tblPr>
              <a:tblGrid>
                <a:gridCol w="3036771">
                  <a:extLst>
                    <a:ext uri="{9D8B030D-6E8A-4147-A177-3AD203B41FA5}">
                      <a16:colId xmlns:a16="http://schemas.microsoft.com/office/drawing/2014/main" val="2391418878"/>
                    </a:ext>
                  </a:extLst>
                </a:gridCol>
                <a:gridCol w="3036771">
                  <a:extLst>
                    <a:ext uri="{9D8B030D-6E8A-4147-A177-3AD203B41FA5}">
                      <a16:colId xmlns:a16="http://schemas.microsoft.com/office/drawing/2014/main" val="4083967410"/>
                    </a:ext>
                  </a:extLst>
                </a:gridCol>
              </a:tblGrid>
              <a:tr h="419626">
                <a:tc>
                  <a:txBody>
                    <a:bodyPr/>
                    <a:lstStyle/>
                    <a:p>
                      <a:r>
                        <a:rPr lang="en-US" b="0" dirty="0">
                          <a:solidFill>
                            <a:schemeClr val="bg1"/>
                          </a:solidFill>
                          <a:latin typeface="Times New Roman" panose="02020603050405020304" pitchFamily="18" charset="0"/>
                          <a:cs typeface="Times New Roman" panose="02020603050405020304" pitchFamily="18" charset="0"/>
                        </a:rPr>
                        <a:t>Gabriel Long</a:t>
                      </a:r>
                    </a:p>
                  </a:txBody>
                  <a:tcPr>
                    <a:solidFill>
                      <a:schemeClr val="accent3">
                        <a:lumMod val="20000"/>
                        <a:lumOff val="80000"/>
                      </a:schemeClr>
                    </a:solidFill>
                  </a:tcPr>
                </a:tc>
                <a:tc>
                  <a:txBody>
                    <a:bodyPr/>
                    <a:lstStyle/>
                    <a:p>
                      <a:r>
                        <a:rPr lang="en-US" b="0" dirty="0">
                          <a:solidFill>
                            <a:schemeClr val="bg1"/>
                          </a:solidFill>
                          <a:latin typeface="Times New Roman" panose="02020603050405020304" pitchFamily="18" charset="0"/>
                          <a:cs typeface="Times New Roman" panose="02020603050405020304" pitchFamily="18" charset="0"/>
                        </a:rPr>
                        <a:t>Luke Fleming</a:t>
                      </a:r>
                    </a:p>
                  </a:txBody>
                  <a:tcPr>
                    <a:solidFill>
                      <a:schemeClr val="accent3">
                        <a:lumMod val="20000"/>
                        <a:lumOff val="80000"/>
                      </a:schemeClr>
                    </a:solidFill>
                  </a:tcPr>
                </a:tc>
                <a:extLst>
                  <a:ext uri="{0D108BD9-81ED-4DB2-BD59-A6C34878D82A}">
                    <a16:rowId xmlns:a16="http://schemas.microsoft.com/office/drawing/2014/main" val="3206816438"/>
                  </a:ext>
                </a:extLst>
              </a:tr>
              <a:tr h="425454">
                <a:tc>
                  <a:txBody>
                    <a:bodyPr/>
                    <a:lstStyle/>
                    <a:p>
                      <a:r>
                        <a:rPr lang="en-US" dirty="0"/>
                        <a:t>Logan Craig</a:t>
                      </a:r>
                    </a:p>
                  </a:txBody>
                  <a:tcPr>
                    <a:solidFill>
                      <a:schemeClr val="accent3">
                        <a:lumMod val="20000"/>
                        <a:lumOff val="80000"/>
                      </a:schemeClr>
                    </a:solidFill>
                  </a:tcPr>
                </a:tc>
                <a:tc>
                  <a:txBody>
                    <a:bodyPr/>
                    <a:lstStyle/>
                    <a:p>
                      <a:r>
                        <a:rPr lang="en-US" dirty="0" err="1"/>
                        <a:t>Gartrel</a:t>
                      </a:r>
                      <a:r>
                        <a:rPr lang="en-US" dirty="0"/>
                        <a:t> Barnes</a:t>
                      </a:r>
                    </a:p>
                  </a:txBody>
                  <a:tcPr>
                    <a:solidFill>
                      <a:schemeClr val="accent3">
                        <a:lumMod val="20000"/>
                        <a:lumOff val="80000"/>
                      </a:schemeClr>
                    </a:solidFill>
                  </a:tcPr>
                </a:tc>
                <a:extLst>
                  <a:ext uri="{0D108BD9-81ED-4DB2-BD59-A6C34878D82A}">
                    <a16:rowId xmlns:a16="http://schemas.microsoft.com/office/drawing/2014/main" val="1544166560"/>
                  </a:ext>
                </a:extLst>
              </a:tr>
              <a:tr h="425454">
                <a:tc>
                  <a:txBody>
                    <a:bodyPr/>
                    <a:lstStyle/>
                    <a:p>
                      <a:r>
                        <a:rPr lang="en-US" dirty="0"/>
                        <a:t>Daniel </a:t>
                      </a:r>
                      <a:r>
                        <a:rPr lang="en-US" dirty="0" err="1"/>
                        <a:t>Kakwata</a:t>
                      </a:r>
                      <a:endParaRPr lang="en-US" dirty="0"/>
                    </a:p>
                  </a:txBody>
                  <a:tcPr>
                    <a:solidFill>
                      <a:schemeClr val="accent3">
                        <a:lumMod val="20000"/>
                        <a:lumOff val="80000"/>
                      </a:schemeClr>
                    </a:solidFill>
                  </a:tcPr>
                </a:tc>
                <a:tc>
                  <a:txBody>
                    <a:bodyPr/>
                    <a:lstStyle/>
                    <a:p>
                      <a:r>
                        <a:rPr lang="en-US" dirty="0"/>
                        <a:t>Gary Locklear</a:t>
                      </a:r>
                    </a:p>
                  </a:txBody>
                  <a:tcPr>
                    <a:solidFill>
                      <a:schemeClr val="accent3">
                        <a:lumMod val="20000"/>
                        <a:lumOff val="80000"/>
                      </a:schemeClr>
                    </a:solidFill>
                  </a:tcPr>
                </a:tc>
                <a:extLst>
                  <a:ext uri="{0D108BD9-81ED-4DB2-BD59-A6C34878D82A}">
                    <a16:rowId xmlns:a16="http://schemas.microsoft.com/office/drawing/2014/main" val="442600227"/>
                  </a:ext>
                </a:extLst>
              </a:tr>
            </a:tbl>
          </a:graphicData>
        </a:graphic>
      </p:graphicFrame>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478570"/>
          </a:xfrm>
          <a:prstGeom prst="rect">
            <a:avLst/>
          </a:prstGeom>
        </p:spPr>
        <p:txBody>
          <a:bodyPr anchor="ctr">
            <a:normAutofit/>
          </a:bodyPr>
          <a:lstStyle/>
          <a:p>
            <a:r>
              <a:rPr lang="en-US"/>
              <a:t>Testing The Application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141410" y="2249486"/>
            <a:ext cx="4878389" cy="3541714"/>
          </a:xfrm>
          <a:prstGeom prst="rect">
            <a:avLst/>
          </a:prstGeom>
        </p:spPr>
        <p:txBody>
          <a:bodyPr>
            <a:normAutofit/>
          </a:bodyPr>
          <a:lstStyle/>
          <a:p>
            <a:pPr lvl="1"/>
            <a:r>
              <a:rPr lang="en-US" sz="2400" dirty="0"/>
              <a:t>The method we chose was Blackbox</a:t>
            </a:r>
          </a:p>
          <a:p>
            <a:pPr lvl="1"/>
            <a:r>
              <a:rPr lang="en-US" sz="2400" dirty="0"/>
              <a:t>Easiest method that focuses on the inputs and outputs of the program</a:t>
            </a:r>
          </a:p>
        </p:txBody>
      </p:sp>
      <p:sp>
        <p:nvSpPr>
          <p:cNvPr id="8" name="Content Placeholder 3">
            <a:extLst>
              <a:ext uri="{FF2B5EF4-FFF2-40B4-BE49-F238E27FC236}">
                <a16:creationId xmlns:a16="http://schemas.microsoft.com/office/drawing/2014/main" id="{B9FBB1FA-A4E6-4F80-A159-41B8024C6E13}"/>
              </a:ext>
            </a:extLst>
          </p:cNvPr>
          <p:cNvSpPr>
            <a:spLocks noGrp="1"/>
          </p:cNvSpPr>
          <p:nvPr>
            <p:ph sz="half" idx="2"/>
          </p:nvPr>
        </p:nvSpPr>
        <p:spPr>
          <a:xfrm>
            <a:off x="6507677" y="1270660"/>
            <a:ext cx="4539733" cy="4520540"/>
          </a:xfrm>
        </p:spPr>
        <p:txBody>
          <a:bodyPr/>
          <a:lstStyle/>
          <a:p>
            <a:pPr marL="0" indent="0">
              <a:buNone/>
            </a:pPr>
            <a:endParaRPr lang="en-US" dirty="0"/>
          </a:p>
        </p:txBody>
      </p:sp>
      <p:sp>
        <p:nvSpPr>
          <p:cNvPr id="7" name="Rectangle 2">
            <a:extLst>
              <a:ext uri="{FF2B5EF4-FFF2-40B4-BE49-F238E27FC236}">
                <a16:creationId xmlns:a16="http://schemas.microsoft.com/office/drawing/2014/main" id="{3E656532-E6F8-435B-A2E4-B135A0BBB1ED}"/>
              </a:ext>
            </a:extLst>
          </p:cNvPr>
          <p:cNvSpPr>
            <a:spLocks noChangeArrowheads="1"/>
          </p:cNvSpPr>
          <p:nvPr/>
        </p:nvSpPr>
        <p:spPr bwMode="auto">
          <a:xfrm>
            <a:off x="7124205" y="2249486"/>
            <a:ext cx="769847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5DD355E5-D1BB-4270-AC3D-E417284C09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C33B89A1-01F3-45D4-B0EA-3E4C357F702A}"/>
              </a:ext>
            </a:extLst>
          </p:cNvPr>
          <p:cNvGraphicFramePr>
            <a:graphicFrameLocks noChangeAspect="1"/>
          </p:cNvGraphicFramePr>
          <p:nvPr>
            <p:extLst>
              <p:ext uri="{D42A27DB-BD31-4B8C-83A1-F6EECF244321}">
                <p14:modId xmlns:p14="http://schemas.microsoft.com/office/powerpoint/2010/main" val="1969343068"/>
              </p:ext>
            </p:extLst>
          </p:nvPr>
        </p:nvGraphicFramePr>
        <p:xfrm>
          <a:off x="7017327" y="1175657"/>
          <a:ext cx="5505940" cy="4978035"/>
        </p:xfrm>
        <a:graphic>
          <a:graphicData uri="http://schemas.openxmlformats.org/presentationml/2006/ole">
            <mc:AlternateContent xmlns:mc="http://schemas.openxmlformats.org/markup-compatibility/2006">
              <mc:Choice xmlns:v="urn:schemas-microsoft-com:vml" Requires="v">
                <p:oleObj spid="_x0000_s1035" r:id="rId4" imgW="7896113" imgH="6086359" progId="Visio.Drawing.15">
                  <p:embed/>
                </p:oleObj>
              </mc:Choice>
              <mc:Fallback>
                <p:oleObj r:id="rId4" imgW="7896113" imgH="6086359"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7327" y="1175657"/>
                        <a:ext cx="5505940" cy="4978035"/>
                      </a:xfrm>
                      <a:prstGeom prst="rect">
                        <a:avLst/>
                      </a:prstGeom>
                      <a:noFill/>
                    </p:spPr>
                  </p:pic>
                </p:oleObj>
              </mc:Fallback>
            </mc:AlternateContent>
          </a:graphicData>
        </a:graphic>
      </p:graphicFrame>
    </p:spTree>
    <p:extLst>
      <p:ext uri="{BB962C8B-B14F-4D97-AF65-F5344CB8AC3E}">
        <p14:creationId xmlns:p14="http://schemas.microsoft.com/office/powerpoint/2010/main" val="134831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Thank you for your Attention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marL="0" lvl="0" indent="0" algn="ctr">
              <a:buNone/>
            </a:pPr>
            <a:r>
              <a:rPr lang="en-US" dirty="0">
                <a:latin typeface="Tahoma" panose="020B0604030504040204" pitchFamily="34" charset="0"/>
                <a:ea typeface="Tahoma" panose="020B0604030504040204" pitchFamily="34" charset="0"/>
                <a:cs typeface="Tahoma" panose="020B0604030504040204" pitchFamily="34" charset="0"/>
              </a:rPr>
              <a:t>Have a nice day</a:t>
            </a:r>
          </a:p>
        </p:txBody>
      </p:sp>
    </p:spTree>
    <p:extLst>
      <p:ext uri="{BB962C8B-B14F-4D97-AF65-F5344CB8AC3E}">
        <p14:creationId xmlns:p14="http://schemas.microsoft.com/office/powerpoint/2010/main" val="1902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latin typeface="Rockwell" panose="02060603020205020403" pitchFamily="18" charset="0"/>
              </a:rPr>
              <a:t>Introduction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457200" lvl="1" indent="0" algn="ctr">
              <a:buNone/>
            </a:pPr>
            <a:r>
              <a:rPr lang="en-US" dirty="0">
                <a:latin typeface="Tahoma" panose="020B0604030504040204" pitchFamily="34" charset="0"/>
                <a:ea typeface="Tahoma" panose="020B0604030504040204" pitchFamily="34" charset="0"/>
                <a:cs typeface="Tahoma" panose="020B0604030504040204" pitchFamily="34" charset="0"/>
              </a:rPr>
              <a:t>Problem Statement</a:t>
            </a:r>
          </a:p>
          <a:p>
            <a:pPr marL="457200" lvl="1" indent="0" algn="ctr">
              <a:buNone/>
            </a:pPr>
            <a:r>
              <a:rPr lang="en-US" dirty="0">
                <a:latin typeface="Tahoma" panose="020B0604030504040204" pitchFamily="34" charset="0"/>
                <a:ea typeface="Tahoma" panose="020B0604030504040204" pitchFamily="34" charset="0"/>
                <a:cs typeface="Tahoma" panose="020B0604030504040204" pitchFamily="34" charset="0"/>
              </a:rPr>
              <a:t>With the advent of the digital age has brought on the need to modernize and improve every aspect of business, for us one such improvement we saw that was needed was the way in which we set our schedules.</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latin typeface="Rockwell" panose="02060603020205020403" pitchFamily="18" charset="0"/>
              </a:rPr>
              <a:t>The development Steps</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53550747"/>
              </p:ext>
            </p:extLst>
          </p:nvPr>
        </p:nvGraphicFramePr>
        <p:xfrm>
          <a:off x="1523205" y="2138707"/>
          <a:ext cx="9142413" cy="3111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32E4740B-3733-4F98-9EAE-A665006215FE}"/>
              </a:ext>
            </a:extLst>
          </p:cNvPr>
          <p:cNvGrpSpPr/>
          <p:nvPr/>
        </p:nvGrpSpPr>
        <p:grpSpPr>
          <a:xfrm>
            <a:off x="1518986" y="5279457"/>
            <a:ext cx="3298665" cy="960025"/>
            <a:chOff x="0" y="1772"/>
            <a:chExt cx="3566160" cy="852570"/>
          </a:xfrm>
        </p:grpSpPr>
        <p:sp>
          <p:nvSpPr>
            <p:cNvPr id="6" name="Rectangle: Rounded Corners 5">
              <a:extLst>
                <a:ext uri="{FF2B5EF4-FFF2-40B4-BE49-F238E27FC236}">
                  <a16:creationId xmlns:a16="http://schemas.microsoft.com/office/drawing/2014/main" id="{C9C6CD82-834E-4FAB-8720-F8410BE01222}"/>
                </a:ext>
              </a:extLst>
            </p:cNvPr>
            <p:cNvSpPr/>
            <p:nvPr/>
          </p:nvSpPr>
          <p:spPr>
            <a:xfrm>
              <a:off x="0" y="1772"/>
              <a:ext cx="3566160" cy="85257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37E2985A-9295-4AE6-AE5B-50A7006E4B76}"/>
                </a:ext>
              </a:extLst>
            </p:cNvPr>
            <p:cNvSpPr txBox="1"/>
            <p:nvPr/>
          </p:nvSpPr>
          <p:spPr>
            <a:xfrm>
              <a:off x="20810" y="27718"/>
              <a:ext cx="3482922" cy="7693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Test plan </a:t>
              </a:r>
              <a:endParaRPr lang="en-US" sz="24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8" name="Group 7">
            <a:extLst>
              <a:ext uri="{FF2B5EF4-FFF2-40B4-BE49-F238E27FC236}">
                <a16:creationId xmlns:a16="http://schemas.microsoft.com/office/drawing/2014/main" id="{E10271E0-6850-4C61-8CA9-26FA73D14399}"/>
              </a:ext>
            </a:extLst>
          </p:cNvPr>
          <p:cNvGrpSpPr/>
          <p:nvPr/>
        </p:nvGrpSpPr>
        <p:grpSpPr>
          <a:xfrm>
            <a:off x="4779154" y="5316349"/>
            <a:ext cx="5851144" cy="858619"/>
            <a:chOff x="3291268" y="2435836"/>
            <a:chExt cx="5851144" cy="599206"/>
          </a:xfrm>
        </p:grpSpPr>
        <p:sp>
          <p:nvSpPr>
            <p:cNvPr id="9" name="Rectangle: Top Corners Rounded 8">
              <a:extLst>
                <a:ext uri="{FF2B5EF4-FFF2-40B4-BE49-F238E27FC236}">
                  <a16:creationId xmlns:a16="http://schemas.microsoft.com/office/drawing/2014/main" id="{C30E8D83-7F61-4F14-89D7-FBA81F8E3E21}"/>
                </a:ext>
              </a:extLst>
            </p:cNvPr>
            <p:cNvSpPr/>
            <p:nvPr/>
          </p:nvSpPr>
          <p:spPr>
            <a:xfrm rot="5400000">
              <a:off x="5917237" y="-190133"/>
              <a:ext cx="599206" cy="585114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Rectangle: Top Corners Rounded 4">
              <a:extLst>
                <a:ext uri="{FF2B5EF4-FFF2-40B4-BE49-F238E27FC236}">
                  <a16:creationId xmlns:a16="http://schemas.microsoft.com/office/drawing/2014/main" id="{984F7441-1E13-4F74-A11F-2BC375626EA9}"/>
                </a:ext>
              </a:extLst>
            </p:cNvPr>
            <p:cNvSpPr txBox="1"/>
            <p:nvPr/>
          </p:nvSpPr>
          <p:spPr>
            <a:xfrm>
              <a:off x="3291269" y="2465086"/>
              <a:ext cx="5821893" cy="5407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Methods used </a:t>
              </a:r>
            </a:p>
          </p:txBody>
        </p:sp>
      </p:grpSp>
    </p:spTree>
    <p:extLst>
      <p:ext uri="{BB962C8B-B14F-4D97-AF65-F5344CB8AC3E}">
        <p14:creationId xmlns:p14="http://schemas.microsoft.com/office/powerpoint/2010/main" val="32536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D5A6-F22F-4496-8260-396CECEAD7F5}"/>
              </a:ext>
            </a:extLst>
          </p:cNvPr>
          <p:cNvSpPr>
            <a:spLocks noGrp="1"/>
          </p:cNvSpPr>
          <p:nvPr>
            <p:ph type="title"/>
          </p:nvPr>
        </p:nvSpPr>
        <p:spPr>
          <a:xfrm>
            <a:off x="1141413" y="618518"/>
            <a:ext cx="9905998" cy="1478570"/>
          </a:xfrm>
          <a:prstGeom prst="rect">
            <a:avLst/>
          </a:prstGeom>
        </p:spPr>
        <p:txBody>
          <a:bodyPr anchor="ctr">
            <a:normAutofit/>
          </a:bodyPr>
          <a:lstStyle/>
          <a:p>
            <a:pPr algn="ctr"/>
            <a:r>
              <a:rPr lang="en-US" dirty="0"/>
              <a:t>Requirement Specification</a:t>
            </a:r>
            <a:br>
              <a:rPr lang="en-US" dirty="0"/>
            </a:br>
            <a:r>
              <a:rPr lang="en-US" sz="3200" dirty="0"/>
              <a:t>Use Case Diagram</a:t>
            </a:r>
            <a:endParaRPr lang="en-US" dirty="0"/>
          </a:p>
        </p:txBody>
      </p:sp>
      <p:sp>
        <p:nvSpPr>
          <p:cNvPr id="3" name="Content Placeholder 2">
            <a:extLst>
              <a:ext uri="{FF2B5EF4-FFF2-40B4-BE49-F238E27FC236}">
                <a16:creationId xmlns:a16="http://schemas.microsoft.com/office/drawing/2014/main" id="{B816BDCD-729A-468F-9A78-8E3EB855D74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2106D8B-D6BE-4C52-B86E-94340CF5C341}"/>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41412" y="2097088"/>
            <a:ext cx="9905998" cy="3694113"/>
          </a:xfrm>
          <a:prstGeom prst="rect">
            <a:avLst/>
          </a:prstGeom>
          <a:noFill/>
          <a:ln>
            <a:noFill/>
          </a:ln>
        </p:spPr>
      </p:pic>
    </p:spTree>
    <p:extLst>
      <p:ext uri="{BB962C8B-B14F-4D97-AF65-F5344CB8AC3E}">
        <p14:creationId xmlns:p14="http://schemas.microsoft.com/office/powerpoint/2010/main" val="181480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9BDD-EAFF-4ECB-9614-B91E5A079D1A}"/>
              </a:ext>
            </a:extLst>
          </p:cNvPr>
          <p:cNvSpPr>
            <a:spLocks noGrp="1"/>
          </p:cNvSpPr>
          <p:nvPr>
            <p:ph type="title"/>
          </p:nvPr>
        </p:nvSpPr>
        <p:spPr>
          <a:xfrm>
            <a:off x="1159572" y="144738"/>
            <a:ext cx="9905998" cy="1478570"/>
          </a:xfrm>
        </p:spPr>
        <p:txBody>
          <a:bodyPr/>
          <a:lstStyle/>
          <a:p>
            <a:pPr algn="ctr"/>
            <a:r>
              <a:rPr lang="en-US" dirty="0"/>
              <a:t>Use Cases in Detail</a:t>
            </a:r>
          </a:p>
        </p:txBody>
      </p:sp>
      <p:graphicFrame>
        <p:nvGraphicFramePr>
          <p:cNvPr id="5" name="Content Placeholder 4">
            <a:extLst>
              <a:ext uri="{FF2B5EF4-FFF2-40B4-BE49-F238E27FC236}">
                <a16:creationId xmlns:a16="http://schemas.microsoft.com/office/drawing/2014/main" id="{EA6F34A4-62C6-4068-8D9B-2DC67D8CDB24}"/>
              </a:ext>
            </a:extLst>
          </p:cNvPr>
          <p:cNvGraphicFramePr>
            <a:graphicFrameLocks noGrp="1"/>
          </p:cNvGraphicFramePr>
          <p:nvPr>
            <p:ph sz="half" idx="1"/>
            <p:extLst>
              <p:ext uri="{D42A27DB-BD31-4B8C-83A1-F6EECF244321}">
                <p14:modId xmlns:p14="http://schemas.microsoft.com/office/powerpoint/2010/main" val="83837138"/>
              </p:ext>
            </p:extLst>
          </p:nvPr>
        </p:nvGraphicFramePr>
        <p:xfrm>
          <a:off x="583436" y="1623310"/>
          <a:ext cx="3724160" cy="4577716"/>
        </p:xfrm>
        <a:graphic>
          <a:graphicData uri="http://schemas.openxmlformats.org/drawingml/2006/table">
            <a:tbl>
              <a:tblPr firstRow="1" firstCol="1" bandRow="1">
                <a:tableStyleId>{5C22544A-7EE6-4342-B048-85BDC9FD1C3A}</a:tableStyleId>
              </a:tblPr>
              <a:tblGrid>
                <a:gridCol w="1862080">
                  <a:extLst>
                    <a:ext uri="{9D8B030D-6E8A-4147-A177-3AD203B41FA5}">
                      <a16:colId xmlns:a16="http://schemas.microsoft.com/office/drawing/2014/main" val="3123867717"/>
                    </a:ext>
                  </a:extLst>
                </a:gridCol>
                <a:gridCol w="1862080">
                  <a:extLst>
                    <a:ext uri="{9D8B030D-6E8A-4147-A177-3AD203B41FA5}">
                      <a16:colId xmlns:a16="http://schemas.microsoft.com/office/drawing/2014/main" val="2466042134"/>
                    </a:ext>
                  </a:extLst>
                </a:gridCol>
              </a:tblGrid>
              <a:tr h="304015">
                <a:tc>
                  <a:txBody>
                    <a:bodyPr/>
                    <a:lstStyle/>
                    <a:p>
                      <a:pPr marL="0" marR="0">
                        <a:lnSpc>
                          <a:spcPct val="200000"/>
                        </a:lnSpc>
                        <a:spcBef>
                          <a:spcPts val="0"/>
                        </a:spcBef>
                        <a:spcAft>
                          <a:spcPts val="800"/>
                        </a:spcAft>
                      </a:pPr>
                      <a:r>
                        <a:rPr lang="en-US" sz="1100" dirty="0">
                          <a:effectLst/>
                        </a:rPr>
                        <a:t>Use case name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18" marR="54518" marT="0" marB="0"/>
                </a:tc>
                <a:tc>
                  <a:txBody>
                    <a:bodyPr/>
                    <a:lstStyle/>
                    <a:p>
                      <a:pPr marL="0" marR="0">
                        <a:lnSpc>
                          <a:spcPct val="200000"/>
                        </a:lnSpc>
                        <a:spcBef>
                          <a:spcPts val="0"/>
                        </a:spcBef>
                        <a:spcAft>
                          <a:spcPts val="800"/>
                        </a:spcAft>
                      </a:pPr>
                      <a:r>
                        <a:rPr lang="en-US" sz="1100">
                          <a:effectLst/>
                        </a:rPr>
                        <a:t>      View existing users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518" marR="54518" marT="0" marB="0"/>
                </a:tc>
                <a:extLst>
                  <a:ext uri="{0D108BD9-81ED-4DB2-BD59-A6C34878D82A}">
                    <a16:rowId xmlns:a16="http://schemas.microsoft.com/office/drawing/2014/main" val="1975506560"/>
                  </a:ext>
                </a:extLst>
              </a:tr>
              <a:tr h="357449">
                <a:tc>
                  <a:txBody>
                    <a:bodyPr/>
                    <a:lstStyle/>
                    <a:p>
                      <a:pPr marL="0" marR="0">
                        <a:lnSpc>
                          <a:spcPct val="200000"/>
                        </a:lnSpc>
                        <a:spcBef>
                          <a:spcPts val="0"/>
                        </a:spcBef>
                        <a:spcAft>
                          <a:spcPts val="800"/>
                        </a:spcAft>
                      </a:pPr>
                      <a:r>
                        <a:rPr lang="en-US" sz="1100" dirty="0">
                          <a:effectLst/>
                        </a:rPr>
                        <a:t>Participating Actors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18" marR="54518" marT="0" marB="0"/>
                </a:tc>
                <a:tc>
                  <a:txBody>
                    <a:bodyPr/>
                    <a:lstStyle/>
                    <a:p>
                      <a:pPr marL="0" marR="0">
                        <a:lnSpc>
                          <a:spcPct val="200000"/>
                        </a:lnSpc>
                        <a:spcBef>
                          <a:spcPts val="0"/>
                        </a:spcBef>
                        <a:spcAft>
                          <a:spcPts val="800"/>
                        </a:spcAft>
                      </a:pPr>
                      <a:r>
                        <a:rPr lang="en-US" sz="1100">
                          <a:effectLst/>
                        </a:rPr>
                        <a:t>      Patient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518" marR="54518" marT="0" marB="0"/>
                </a:tc>
                <a:extLst>
                  <a:ext uri="{0D108BD9-81ED-4DB2-BD59-A6C34878D82A}">
                    <a16:rowId xmlns:a16="http://schemas.microsoft.com/office/drawing/2014/main" val="94343323"/>
                  </a:ext>
                </a:extLst>
              </a:tr>
              <a:tr h="357449">
                <a:tc>
                  <a:txBody>
                    <a:bodyPr/>
                    <a:lstStyle/>
                    <a:p>
                      <a:pPr marL="0" marR="0">
                        <a:lnSpc>
                          <a:spcPct val="200000"/>
                        </a:lnSpc>
                        <a:spcBef>
                          <a:spcPts val="0"/>
                        </a:spcBef>
                        <a:spcAft>
                          <a:spcPts val="800"/>
                        </a:spcAft>
                      </a:pPr>
                      <a:r>
                        <a:rPr lang="en-US" sz="1100">
                          <a:effectLst/>
                        </a:rPr>
                        <a:t>Entry condition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518" marR="54518" marT="0" marB="0"/>
                </a:tc>
                <a:tc>
                  <a:txBody>
                    <a:bodyPr/>
                    <a:lstStyle/>
                    <a:p>
                      <a:pPr marL="0" marR="0">
                        <a:lnSpc>
                          <a:spcPct val="200000"/>
                        </a:lnSpc>
                        <a:spcBef>
                          <a:spcPts val="0"/>
                        </a:spcBef>
                        <a:spcAft>
                          <a:spcPts val="800"/>
                        </a:spcAft>
                      </a:pPr>
                      <a:r>
                        <a:rPr lang="en-US" sz="1100">
                          <a:effectLst/>
                        </a:rPr>
                        <a:t>      None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518" marR="54518" marT="0" marB="0"/>
                </a:tc>
                <a:extLst>
                  <a:ext uri="{0D108BD9-81ED-4DB2-BD59-A6C34878D82A}">
                    <a16:rowId xmlns:a16="http://schemas.microsoft.com/office/drawing/2014/main" val="1344387352"/>
                  </a:ext>
                </a:extLst>
              </a:tr>
              <a:tr h="357449">
                <a:tc>
                  <a:txBody>
                    <a:bodyPr/>
                    <a:lstStyle/>
                    <a:p>
                      <a:pPr marL="0" marR="0">
                        <a:lnSpc>
                          <a:spcPct val="200000"/>
                        </a:lnSpc>
                        <a:spcBef>
                          <a:spcPts val="0"/>
                        </a:spcBef>
                        <a:spcAft>
                          <a:spcPts val="800"/>
                        </a:spcAft>
                      </a:pPr>
                      <a:r>
                        <a:rPr lang="en-US" sz="1100">
                          <a:effectLst/>
                        </a:rPr>
                        <a:t>Exit condition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518" marR="54518" marT="0" marB="0"/>
                </a:tc>
                <a:tc>
                  <a:txBody>
                    <a:bodyPr/>
                    <a:lstStyle/>
                    <a:p>
                      <a:pPr marL="0" marR="0">
                        <a:lnSpc>
                          <a:spcPct val="200000"/>
                        </a:lnSpc>
                        <a:spcBef>
                          <a:spcPts val="0"/>
                        </a:spcBef>
                        <a:spcAft>
                          <a:spcPts val="800"/>
                        </a:spcAft>
                      </a:pPr>
                      <a:r>
                        <a:rPr lang="en-US" sz="1100">
                          <a:effectLst/>
                        </a:rPr>
                        <a:t>       None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518" marR="54518" marT="0" marB="0"/>
                </a:tc>
                <a:extLst>
                  <a:ext uri="{0D108BD9-81ED-4DB2-BD59-A6C34878D82A}">
                    <a16:rowId xmlns:a16="http://schemas.microsoft.com/office/drawing/2014/main" val="1605476967"/>
                  </a:ext>
                </a:extLst>
              </a:tr>
              <a:tr h="3201354">
                <a:tc>
                  <a:txBody>
                    <a:bodyPr/>
                    <a:lstStyle/>
                    <a:p>
                      <a:pPr marL="0" marR="0">
                        <a:lnSpc>
                          <a:spcPct val="200000"/>
                        </a:lnSpc>
                        <a:spcBef>
                          <a:spcPts val="0"/>
                        </a:spcBef>
                        <a:spcAft>
                          <a:spcPts val="800"/>
                        </a:spcAft>
                      </a:pPr>
                      <a:r>
                        <a:rPr lang="en-US" sz="1100" dirty="0">
                          <a:effectLst/>
                        </a:rPr>
                        <a:t>Flow of the event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18" marR="54518" marT="0" marB="0"/>
                </a:tc>
                <a:tc>
                  <a:txBody>
                    <a:bodyPr/>
                    <a:lstStyle/>
                    <a:p>
                      <a:pPr marL="342900" marR="0" lvl="0" indent="-342900">
                        <a:lnSpc>
                          <a:spcPct val="200000"/>
                        </a:lnSpc>
                        <a:spcBef>
                          <a:spcPts val="0"/>
                        </a:spcBef>
                        <a:spcAft>
                          <a:spcPts val="800"/>
                        </a:spcAft>
                        <a:buFont typeface="+mj-lt"/>
                        <a:buAutoNum type="arabicPeriod"/>
                      </a:pPr>
                      <a:r>
                        <a:rPr lang="en-US" sz="1100" dirty="0">
                          <a:effectLst/>
                        </a:rPr>
                        <a:t>Enter the home screen</a:t>
                      </a:r>
                      <a:endParaRPr lang="en-US" sz="900" dirty="0">
                        <a:effectLst/>
                      </a:endParaRPr>
                    </a:p>
                    <a:p>
                      <a:pPr marL="342900" marR="0" lvl="0" indent="-342900">
                        <a:lnSpc>
                          <a:spcPct val="200000"/>
                        </a:lnSpc>
                        <a:spcBef>
                          <a:spcPts val="0"/>
                        </a:spcBef>
                        <a:spcAft>
                          <a:spcPts val="800"/>
                        </a:spcAft>
                        <a:buFont typeface="+mj-lt"/>
                        <a:buAutoNum type="arabicPeriod"/>
                      </a:pPr>
                      <a:r>
                        <a:rPr lang="en-US" sz="1100" dirty="0">
                          <a:effectLst/>
                        </a:rPr>
                        <a:t>Request to see view existing users</a:t>
                      </a:r>
                      <a:endParaRPr lang="en-US" sz="900" dirty="0">
                        <a:effectLst/>
                      </a:endParaRPr>
                    </a:p>
                    <a:p>
                      <a:pPr marL="342900" marR="0" lvl="0" indent="-342900">
                        <a:lnSpc>
                          <a:spcPct val="200000"/>
                        </a:lnSpc>
                        <a:spcBef>
                          <a:spcPts val="0"/>
                        </a:spcBef>
                        <a:spcAft>
                          <a:spcPts val="800"/>
                        </a:spcAft>
                        <a:buFont typeface="+mj-lt"/>
                        <a:buAutoNum type="arabicPeriod"/>
                      </a:pPr>
                      <a:r>
                        <a:rPr lang="en-US" sz="1100" dirty="0">
                          <a:effectLst/>
                        </a:rPr>
                        <a:t>View existing users</a:t>
                      </a:r>
                      <a:endParaRPr lang="en-US" sz="900" dirty="0">
                        <a:effectLst/>
                      </a:endParaRPr>
                    </a:p>
                    <a:p>
                      <a:pPr marL="342900" marR="0" lvl="0" indent="-342900">
                        <a:lnSpc>
                          <a:spcPct val="200000"/>
                        </a:lnSpc>
                        <a:spcBef>
                          <a:spcPts val="0"/>
                        </a:spcBef>
                        <a:spcAft>
                          <a:spcPts val="800"/>
                        </a:spcAft>
                        <a:buFont typeface="+mj-lt"/>
                        <a:buAutoNum type="arabicPeriod"/>
                      </a:pPr>
                      <a:r>
                        <a:rPr lang="en-US" sz="1100" dirty="0">
                          <a:effectLst/>
                        </a:rPr>
                        <a:t>Option to create a new appointment or view existing appointment.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18" marR="54518" marT="0" marB="0"/>
                </a:tc>
                <a:extLst>
                  <a:ext uri="{0D108BD9-81ED-4DB2-BD59-A6C34878D82A}">
                    <a16:rowId xmlns:a16="http://schemas.microsoft.com/office/drawing/2014/main" val="480987155"/>
                  </a:ext>
                </a:extLst>
              </a:tr>
            </a:tbl>
          </a:graphicData>
        </a:graphic>
      </p:graphicFrame>
      <p:graphicFrame>
        <p:nvGraphicFramePr>
          <p:cNvPr id="7" name="Content Placeholder 6">
            <a:extLst>
              <a:ext uri="{FF2B5EF4-FFF2-40B4-BE49-F238E27FC236}">
                <a16:creationId xmlns:a16="http://schemas.microsoft.com/office/drawing/2014/main" id="{1497A6DD-0ADA-4964-AFC2-5AB61A20A757}"/>
              </a:ext>
            </a:extLst>
          </p:cNvPr>
          <p:cNvGraphicFramePr>
            <a:graphicFrameLocks noGrp="1"/>
          </p:cNvGraphicFramePr>
          <p:nvPr>
            <p:ph sz="half" idx="2"/>
            <p:extLst>
              <p:ext uri="{D42A27DB-BD31-4B8C-83A1-F6EECF244321}">
                <p14:modId xmlns:p14="http://schemas.microsoft.com/office/powerpoint/2010/main" val="3671057036"/>
              </p:ext>
            </p:extLst>
          </p:nvPr>
        </p:nvGraphicFramePr>
        <p:xfrm>
          <a:off x="4307596" y="1623309"/>
          <a:ext cx="3609950" cy="4577716"/>
        </p:xfrm>
        <a:graphic>
          <a:graphicData uri="http://schemas.openxmlformats.org/drawingml/2006/table">
            <a:tbl>
              <a:tblPr firstRow="1" firstCol="1" bandRow="1">
                <a:tableStyleId>{5C22544A-7EE6-4342-B048-85BDC9FD1C3A}</a:tableStyleId>
              </a:tblPr>
              <a:tblGrid>
                <a:gridCol w="1804975">
                  <a:extLst>
                    <a:ext uri="{9D8B030D-6E8A-4147-A177-3AD203B41FA5}">
                      <a16:colId xmlns:a16="http://schemas.microsoft.com/office/drawing/2014/main" val="2478421469"/>
                    </a:ext>
                  </a:extLst>
                </a:gridCol>
                <a:gridCol w="1804975">
                  <a:extLst>
                    <a:ext uri="{9D8B030D-6E8A-4147-A177-3AD203B41FA5}">
                      <a16:colId xmlns:a16="http://schemas.microsoft.com/office/drawing/2014/main" val="497353375"/>
                    </a:ext>
                  </a:extLst>
                </a:gridCol>
              </a:tblGrid>
              <a:tr h="304643">
                <a:tc>
                  <a:txBody>
                    <a:bodyPr/>
                    <a:lstStyle/>
                    <a:p>
                      <a:pPr marL="0" marR="0">
                        <a:lnSpc>
                          <a:spcPct val="200000"/>
                        </a:lnSpc>
                        <a:spcBef>
                          <a:spcPts val="0"/>
                        </a:spcBef>
                        <a:spcAft>
                          <a:spcPts val="800"/>
                        </a:spcAft>
                      </a:pPr>
                      <a:r>
                        <a:rPr lang="en-US" sz="900" dirty="0">
                          <a:effectLst/>
                        </a:rPr>
                        <a:t>Use case name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620" marR="45620" marT="0" marB="0"/>
                </a:tc>
                <a:tc>
                  <a:txBody>
                    <a:bodyPr/>
                    <a:lstStyle/>
                    <a:p>
                      <a:pPr marL="0" marR="0">
                        <a:lnSpc>
                          <a:spcPct val="200000"/>
                        </a:lnSpc>
                        <a:spcBef>
                          <a:spcPts val="0"/>
                        </a:spcBef>
                        <a:spcAft>
                          <a:spcPts val="800"/>
                        </a:spcAft>
                      </a:pPr>
                      <a:r>
                        <a:rPr lang="en-US" sz="900">
                          <a:effectLst/>
                        </a:rPr>
                        <a:t>Create Appointment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620" marR="45620" marT="0" marB="0"/>
                </a:tc>
                <a:extLst>
                  <a:ext uri="{0D108BD9-81ED-4DB2-BD59-A6C34878D82A}">
                    <a16:rowId xmlns:a16="http://schemas.microsoft.com/office/drawing/2014/main" val="3314084851"/>
                  </a:ext>
                </a:extLst>
              </a:tr>
              <a:tr h="240153">
                <a:tc>
                  <a:txBody>
                    <a:bodyPr/>
                    <a:lstStyle/>
                    <a:p>
                      <a:pPr marL="0" marR="0">
                        <a:lnSpc>
                          <a:spcPct val="200000"/>
                        </a:lnSpc>
                        <a:spcBef>
                          <a:spcPts val="0"/>
                        </a:spcBef>
                        <a:spcAft>
                          <a:spcPts val="800"/>
                        </a:spcAft>
                      </a:pPr>
                      <a:r>
                        <a:rPr lang="en-US" sz="900">
                          <a:effectLst/>
                        </a:rPr>
                        <a:t>Participating Actors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620" marR="45620" marT="0" marB="0"/>
                </a:tc>
                <a:tc>
                  <a:txBody>
                    <a:bodyPr/>
                    <a:lstStyle/>
                    <a:p>
                      <a:pPr marL="0" marR="0">
                        <a:lnSpc>
                          <a:spcPct val="200000"/>
                        </a:lnSpc>
                        <a:spcBef>
                          <a:spcPts val="0"/>
                        </a:spcBef>
                        <a:spcAft>
                          <a:spcPts val="800"/>
                        </a:spcAft>
                      </a:pPr>
                      <a:r>
                        <a:rPr lang="en-US" sz="900" dirty="0">
                          <a:effectLst/>
                        </a:rPr>
                        <a:t>Patient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620" marR="45620" marT="0" marB="0"/>
                </a:tc>
                <a:extLst>
                  <a:ext uri="{0D108BD9-81ED-4DB2-BD59-A6C34878D82A}">
                    <a16:rowId xmlns:a16="http://schemas.microsoft.com/office/drawing/2014/main" val="491109189"/>
                  </a:ext>
                </a:extLst>
              </a:tr>
              <a:tr h="240153">
                <a:tc>
                  <a:txBody>
                    <a:bodyPr/>
                    <a:lstStyle/>
                    <a:p>
                      <a:pPr marL="0" marR="0">
                        <a:lnSpc>
                          <a:spcPct val="200000"/>
                        </a:lnSpc>
                        <a:spcBef>
                          <a:spcPts val="0"/>
                        </a:spcBef>
                        <a:spcAft>
                          <a:spcPts val="800"/>
                        </a:spcAft>
                      </a:pPr>
                      <a:r>
                        <a:rPr lang="en-US" sz="900">
                          <a:effectLst/>
                        </a:rPr>
                        <a:t>Entry condition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620" marR="45620" marT="0" marB="0"/>
                </a:tc>
                <a:tc>
                  <a:txBody>
                    <a:bodyPr/>
                    <a:lstStyle/>
                    <a:p>
                      <a:pPr marL="0" marR="0">
                        <a:lnSpc>
                          <a:spcPct val="200000"/>
                        </a:lnSpc>
                        <a:spcBef>
                          <a:spcPts val="0"/>
                        </a:spcBef>
                        <a:spcAft>
                          <a:spcPts val="800"/>
                        </a:spcAft>
                      </a:pPr>
                      <a:r>
                        <a:rPr lang="en-US" sz="900">
                          <a:effectLst/>
                        </a:rPr>
                        <a:t>View Existing Appointments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620" marR="45620" marT="0" marB="0"/>
                </a:tc>
                <a:extLst>
                  <a:ext uri="{0D108BD9-81ED-4DB2-BD59-A6C34878D82A}">
                    <a16:rowId xmlns:a16="http://schemas.microsoft.com/office/drawing/2014/main" val="2505399789"/>
                  </a:ext>
                </a:extLst>
              </a:tr>
              <a:tr h="240153">
                <a:tc>
                  <a:txBody>
                    <a:bodyPr/>
                    <a:lstStyle/>
                    <a:p>
                      <a:pPr marL="0" marR="0">
                        <a:lnSpc>
                          <a:spcPct val="200000"/>
                        </a:lnSpc>
                        <a:spcBef>
                          <a:spcPts val="0"/>
                        </a:spcBef>
                        <a:spcAft>
                          <a:spcPts val="800"/>
                        </a:spcAft>
                      </a:pPr>
                      <a:r>
                        <a:rPr lang="en-US" sz="900">
                          <a:effectLst/>
                        </a:rPr>
                        <a:t>Exit condition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620" marR="45620" marT="0" marB="0"/>
                </a:tc>
                <a:tc>
                  <a:txBody>
                    <a:bodyPr/>
                    <a:lstStyle/>
                    <a:p>
                      <a:pPr marL="0" marR="0">
                        <a:lnSpc>
                          <a:spcPct val="200000"/>
                        </a:lnSpc>
                        <a:spcBef>
                          <a:spcPts val="0"/>
                        </a:spcBef>
                        <a:spcAft>
                          <a:spcPts val="800"/>
                        </a:spcAft>
                      </a:pPr>
                      <a:r>
                        <a:rPr lang="en-US" sz="900" dirty="0">
                          <a:effectLst/>
                        </a:rPr>
                        <a:t>None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620" marR="45620" marT="0" marB="0"/>
                </a:tc>
                <a:extLst>
                  <a:ext uri="{0D108BD9-81ED-4DB2-BD59-A6C34878D82A}">
                    <a16:rowId xmlns:a16="http://schemas.microsoft.com/office/drawing/2014/main" val="66906949"/>
                  </a:ext>
                </a:extLst>
              </a:tr>
              <a:tr h="3552614">
                <a:tc>
                  <a:txBody>
                    <a:bodyPr/>
                    <a:lstStyle/>
                    <a:p>
                      <a:pPr marL="0" marR="0">
                        <a:lnSpc>
                          <a:spcPct val="200000"/>
                        </a:lnSpc>
                        <a:spcBef>
                          <a:spcPts val="0"/>
                        </a:spcBef>
                        <a:spcAft>
                          <a:spcPts val="800"/>
                        </a:spcAft>
                      </a:pPr>
                      <a:r>
                        <a:rPr lang="en-US" sz="900" dirty="0">
                          <a:effectLst/>
                        </a:rPr>
                        <a:t>Flow of the event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620" marR="45620" marT="0" marB="0"/>
                </a:tc>
                <a:tc>
                  <a:txBody>
                    <a:bodyPr/>
                    <a:lstStyle/>
                    <a:p>
                      <a:pPr marL="342900" marR="0" lvl="0" indent="-342900">
                        <a:lnSpc>
                          <a:spcPct val="200000"/>
                        </a:lnSpc>
                        <a:spcBef>
                          <a:spcPts val="0"/>
                        </a:spcBef>
                        <a:spcAft>
                          <a:spcPts val="800"/>
                        </a:spcAft>
                        <a:buFont typeface="+mj-lt"/>
                        <a:buAutoNum type="arabicPeriod"/>
                      </a:pPr>
                      <a:r>
                        <a:rPr lang="en-US" sz="900" dirty="0">
                          <a:effectLst/>
                        </a:rPr>
                        <a:t>Enter Home Screen</a:t>
                      </a:r>
                      <a:endParaRPr lang="en-US" sz="700" dirty="0">
                        <a:effectLst/>
                      </a:endParaRPr>
                    </a:p>
                    <a:p>
                      <a:pPr marL="342900" marR="0" lvl="0" indent="-342900">
                        <a:lnSpc>
                          <a:spcPct val="200000"/>
                        </a:lnSpc>
                        <a:spcBef>
                          <a:spcPts val="0"/>
                        </a:spcBef>
                        <a:spcAft>
                          <a:spcPts val="800"/>
                        </a:spcAft>
                        <a:buFont typeface="+mj-lt"/>
                        <a:buAutoNum type="arabicPeriod"/>
                      </a:pPr>
                      <a:r>
                        <a:rPr lang="en-US" sz="900" dirty="0">
                          <a:effectLst/>
                        </a:rPr>
                        <a:t>Request to view existing users</a:t>
                      </a:r>
                      <a:endParaRPr lang="en-US" sz="700" dirty="0">
                        <a:effectLst/>
                      </a:endParaRPr>
                    </a:p>
                    <a:p>
                      <a:pPr marL="342900" marR="0" lvl="0" indent="-342900">
                        <a:lnSpc>
                          <a:spcPct val="200000"/>
                        </a:lnSpc>
                        <a:spcBef>
                          <a:spcPts val="0"/>
                        </a:spcBef>
                        <a:spcAft>
                          <a:spcPts val="800"/>
                        </a:spcAft>
                        <a:buFont typeface="+mj-lt"/>
                        <a:buAutoNum type="arabicPeriod"/>
                      </a:pPr>
                      <a:r>
                        <a:rPr lang="en-US" sz="900" dirty="0">
                          <a:effectLst/>
                        </a:rPr>
                        <a:t>View Existing Users</a:t>
                      </a:r>
                      <a:endParaRPr lang="en-US" sz="700" dirty="0">
                        <a:effectLst/>
                      </a:endParaRPr>
                    </a:p>
                    <a:p>
                      <a:pPr marL="342900" marR="0" lvl="0" indent="-342900">
                        <a:lnSpc>
                          <a:spcPct val="200000"/>
                        </a:lnSpc>
                        <a:spcBef>
                          <a:spcPts val="0"/>
                        </a:spcBef>
                        <a:spcAft>
                          <a:spcPts val="800"/>
                        </a:spcAft>
                        <a:buFont typeface="+mj-lt"/>
                        <a:buAutoNum type="arabicPeriod"/>
                      </a:pPr>
                      <a:r>
                        <a:rPr lang="en-US" sz="900" dirty="0">
                          <a:effectLst/>
                        </a:rPr>
                        <a:t>Request to Create appointment for client selected</a:t>
                      </a:r>
                      <a:endParaRPr lang="en-US" sz="700" dirty="0">
                        <a:effectLst/>
                      </a:endParaRPr>
                    </a:p>
                    <a:p>
                      <a:pPr marL="342900" marR="0" lvl="0" indent="-342900">
                        <a:lnSpc>
                          <a:spcPct val="200000"/>
                        </a:lnSpc>
                        <a:spcBef>
                          <a:spcPts val="0"/>
                        </a:spcBef>
                        <a:spcAft>
                          <a:spcPts val="800"/>
                        </a:spcAft>
                        <a:buFont typeface="+mj-lt"/>
                        <a:buAutoNum type="arabicPeriod"/>
                      </a:pPr>
                      <a:r>
                        <a:rPr lang="en-US" sz="900" dirty="0">
                          <a:effectLst/>
                        </a:rPr>
                        <a:t>Create Appointment</a:t>
                      </a:r>
                      <a:endParaRPr lang="en-US" sz="700" dirty="0">
                        <a:effectLst/>
                      </a:endParaRPr>
                    </a:p>
                    <a:p>
                      <a:pPr marL="342900" marR="0" lvl="0" indent="-342900">
                        <a:lnSpc>
                          <a:spcPct val="200000"/>
                        </a:lnSpc>
                        <a:spcBef>
                          <a:spcPts val="0"/>
                        </a:spcBef>
                        <a:spcAft>
                          <a:spcPts val="800"/>
                        </a:spcAft>
                        <a:buFont typeface="+mj-lt"/>
                        <a:buAutoNum type="arabicPeriod"/>
                      </a:pPr>
                      <a:r>
                        <a:rPr lang="en-US" sz="900" dirty="0">
                          <a:effectLst/>
                        </a:rPr>
                        <a:t>Add new appointment to list of Existing appointments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620" marR="45620" marT="0" marB="0"/>
                </a:tc>
                <a:extLst>
                  <a:ext uri="{0D108BD9-81ED-4DB2-BD59-A6C34878D82A}">
                    <a16:rowId xmlns:a16="http://schemas.microsoft.com/office/drawing/2014/main" val="1682711927"/>
                  </a:ext>
                </a:extLst>
              </a:tr>
            </a:tbl>
          </a:graphicData>
        </a:graphic>
      </p:graphicFrame>
      <p:sp>
        <p:nvSpPr>
          <p:cNvPr id="6" name="Rectangle 1">
            <a:extLst>
              <a:ext uri="{FF2B5EF4-FFF2-40B4-BE49-F238E27FC236}">
                <a16:creationId xmlns:a16="http://schemas.microsoft.com/office/drawing/2014/main" id="{3B5DAB9A-CC55-4435-AA5B-EBF24F72CDA3}"/>
              </a:ext>
            </a:extLst>
          </p:cNvPr>
          <p:cNvSpPr>
            <a:spLocks noChangeArrowheads="1"/>
          </p:cNvSpPr>
          <p:nvPr/>
        </p:nvSpPr>
        <p:spPr bwMode="auto">
          <a:xfrm>
            <a:off x="-946298" y="-548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View existing User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05CCA0B4-C6EF-47EF-A624-B4389703B5E8}"/>
              </a:ext>
            </a:extLst>
          </p:cNvPr>
          <p:cNvSpPr>
            <a:spLocks noChangeArrowheads="1"/>
          </p:cNvSpPr>
          <p:nvPr/>
        </p:nvSpPr>
        <p:spPr bwMode="auto">
          <a:xfrm>
            <a:off x="7925461" y="1616276"/>
            <a:ext cx="3325858" cy="4649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2" name="Table 11">
            <a:extLst>
              <a:ext uri="{FF2B5EF4-FFF2-40B4-BE49-F238E27FC236}">
                <a16:creationId xmlns:a16="http://schemas.microsoft.com/office/drawing/2014/main" id="{8A070E58-A5A8-4D4A-8080-EB4BB506360A}"/>
              </a:ext>
            </a:extLst>
          </p:cNvPr>
          <p:cNvGraphicFramePr>
            <a:graphicFrameLocks noGrp="1"/>
          </p:cNvGraphicFramePr>
          <p:nvPr>
            <p:extLst>
              <p:ext uri="{D42A27DB-BD31-4B8C-83A1-F6EECF244321}">
                <p14:modId xmlns:p14="http://schemas.microsoft.com/office/powerpoint/2010/main" val="756908833"/>
              </p:ext>
            </p:extLst>
          </p:nvPr>
        </p:nvGraphicFramePr>
        <p:xfrm>
          <a:off x="7925461" y="1623309"/>
          <a:ext cx="3716246" cy="4554478"/>
        </p:xfrm>
        <a:graphic>
          <a:graphicData uri="http://schemas.openxmlformats.org/drawingml/2006/table">
            <a:tbl>
              <a:tblPr firstRow="1" firstCol="1" bandRow="1">
                <a:tableStyleId>{5C22544A-7EE6-4342-B048-85BDC9FD1C3A}</a:tableStyleId>
              </a:tblPr>
              <a:tblGrid>
                <a:gridCol w="1858123">
                  <a:extLst>
                    <a:ext uri="{9D8B030D-6E8A-4147-A177-3AD203B41FA5}">
                      <a16:colId xmlns:a16="http://schemas.microsoft.com/office/drawing/2014/main" val="3841290110"/>
                    </a:ext>
                  </a:extLst>
                </a:gridCol>
                <a:gridCol w="1858123">
                  <a:extLst>
                    <a:ext uri="{9D8B030D-6E8A-4147-A177-3AD203B41FA5}">
                      <a16:colId xmlns:a16="http://schemas.microsoft.com/office/drawing/2014/main" val="2214090882"/>
                    </a:ext>
                  </a:extLst>
                </a:gridCol>
              </a:tblGrid>
              <a:tr h="296546">
                <a:tc>
                  <a:txBody>
                    <a:bodyPr/>
                    <a:lstStyle/>
                    <a:p>
                      <a:pPr marL="0" marR="0">
                        <a:lnSpc>
                          <a:spcPct val="200000"/>
                        </a:lnSpc>
                        <a:spcBef>
                          <a:spcPts val="0"/>
                        </a:spcBef>
                        <a:spcAft>
                          <a:spcPts val="800"/>
                        </a:spcAft>
                      </a:pPr>
                      <a:r>
                        <a:rPr lang="en-US" sz="1100" dirty="0">
                          <a:effectLst/>
                        </a:rPr>
                        <a:t>Use case name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593" marR="55593" marT="0" marB="0"/>
                </a:tc>
                <a:tc>
                  <a:txBody>
                    <a:bodyPr/>
                    <a:lstStyle/>
                    <a:p>
                      <a:pPr marL="0" marR="0">
                        <a:lnSpc>
                          <a:spcPct val="200000"/>
                        </a:lnSpc>
                        <a:spcBef>
                          <a:spcPts val="0"/>
                        </a:spcBef>
                        <a:spcAft>
                          <a:spcPts val="800"/>
                        </a:spcAft>
                      </a:pPr>
                      <a:r>
                        <a:rPr lang="en-US" sz="1100">
                          <a:effectLst/>
                        </a:rPr>
                        <a:t>      View existing Appointments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593" marR="55593" marT="0" marB="0"/>
                </a:tc>
                <a:extLst>
                  <a:ext uri="{0D108BD9-81ED-4DB2-BD59-A6C34878D82A}">
                    <a16:rowId xmlns:a16="http://schemas.microsoft.com/office/drawing/2014/main" val="1673657119"/>
                  </a:ext>
                </a:extLst>
              </a:tr>
              <a:tr h="296546">
                <a:tc>
                  <a:txBody>
                    <a:bodyPr/>
                    <a:lstStyle/>
                    <a:p>
                      <a:pPr marL="0" marR="0">
                        <a:lnSpc>
                          <a:spcPct val="200000"/>
                        </a:lnSpc>
                        <a:spcBef>
                          <a:spcPts val="0"/>
                        </a:spcBef>
                        <a:spcAft>
                          <a:spcPts val="800"/>
                        </a:spcAft>
                      </a:pPr>
                      <a:r>
                        <a:rPr lang="en-US" sz="1100">
                          <a:effectLst/>
                        </a:rPr>
                        <a:t>Participating Actors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593" marR="55593" marT="0" marB="0"/>
                </a:tc>
                <a:tc>
                  <a:txBody>
                    <a:bodyPr/>
                    <a:lstStyle/>
                    <a:p>
                      <a:pPr marL="0" marR="0">
                        <a:lnSpc>
                          <a:spcPct val="200000"/>
                        </a:lnSpc>
                        <a:spcBef>
                          <a:spcPts val="0"/>
                        </a:spcBef>
                        <a:spcAft>
                          <a:spcPts val="800"/>
                        </a:spcAft>
                      </a:pPr>
                      <a:r>
                        <a:rPr lang="en-US" sz="1100">
                          <a:effectLst/>
                        </a:rPr>
                        <a:t>      Clients and Patients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593" marR="55593" marT="0" marB="0"/>
                </a:tc>
                <a:extLst>
                  <a:ext uri="{0D108BD9-81ED-4DB2-BD59-A6C34878D82A}">
                    <a16:rowId xmlns:a16="http://schemas.microsoft.com/office/drawing/2014/main" val="450701432"/>
                  </a:ext>
                </a:extLst>
              </a:tr>
              <a:tr h="296546">
                <a:tc>
                  <a:txBody>
                    <a:bodyPr/>
                    <a:lstStyle/>
                    <a:p>
                      <a:pPr marL="0" marR="0">
                        <a:lnSpc>
                          <a:spcPct val="200000"/>
                        </a:lnSpc>
                        <a:spcBef>
                          <a:spcPts val="0"/>
                        </a:spcBef>
                        <a:spcAft>
                          <a:spcPts val="800"/>
                        </a:spcAft>
                      </a:pPr>
                      <a:r>
                        <a:rPr lang="en-US" sz="1100">
                          <a:effectLst/>
                        </a:rPr>
                        <a:t>Entry condition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593" marR="55593" marT="0" marB="0"/>
                </a:tc>
                <a:tc>
                  <a:txBody>
                    <a:bodyPr/>
                    <a:lstStyle/>
                    <a:p>
                      <a:pPr marL="0" marR="0">
                        <a:lnSpc>
                          <a:spcPct val="200000"/>
                        </a:lnSpc>
                        <a:spcBef>
                          <a:spcPts val="0"/>
                        </a:spcBef>
                        <a:spcAft>
                          <a:spcPts val="800"/>
                        </a:spcAft>
                      </a:pPr>
                      <a:r>
                        <a:rPr lang="en-US" sz="1100">
                          <a:effectLst/>
                        </a:rPr>
                        <a:t>      View Existing Users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593" marR="55593" marT="0" marB="0"/>
                </a:tc>
                <a:extLst>
                  <a:ext uri="{0D108BD9-81ED-4DB2-BD59-A6C34878D82A}">
                    <a16:rowId xmlns:a16="http://schemas.microsoft.com/office/drawing/2014/main" val="3064939732"/>
                  </a:ext>
                </a:extLst>
              </a:tr>
              <a:tr h="296546">
                <a:tc>
                  <a:txBody>
                    <a:bodyPr/>
                    <a:lstStyle/>
                    <a:p>
                      <a:pPr marL="0" marR="0">
                        <a:lnSpc>
                          <a:spcPct val="200000"/>
                        </a:lnSpc>
                        <a:spcBef>
                          <a:spcPts val="0"/>
                        </a:spcBef>
                        <a:spcAft>
                          <a:spcPts val="800"/>
                        </a:spcAft>
                      </a:pPr>
                      <a:r>
                        <a:rPr lang="en-US" sz="1100">
                          <a:effectLst/>
                        </a:rPr>
                        <a:t>Exit condition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593" marR="55593" marT="0" marB="0"/>
                </a:tc>
                <a:tc>
                  <a:txBody>
                    <a:bodyPr/>
                    <a:lstStyle/>
                    <a:p>
                      <a:pPr marL="0" marR="0">
                        <a:lnSpc>
                          <a:spcPct val="200000"/>
                        </a:lnSpc>
                        <a:spcBef>
                          <a:spcPts val="0"/>
                        </a:spcBef>
                        <a:spcAft>
                          <a:spcPts val="800"/>
                        </a:spcAft>
                      </a:pPr>
                      <a:r>
                        <a:rPr lang="en-US" sz="1100">
                          <a:effectLst/>
                        </a:rPr>
                        <a:t>       None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593" marR="55593" marT="0" marB="0"/>
                </a:tc>
                <a:extLst>
                  <a:ext uri="{0D108BD9-81ED-4DB2-BD59-A6C34878D82A}">
                    <a16:rowId xmlns:a16="http://schemas.microsoft.com/office/drawing/2014/main" val="4143237956"/>
                  </a:ext>
                </a:extLst>
              </a:tr>
              <a:tr h="2355529">
                <a:tc>
                  <a:txBody>
                    <a:bodyPr/>
                    <a:lstStyle/>
                    <a:p>
                      <a:pPr marL="0" marR="0">
                        <a:lnSpc>
                          <a:spcPct val="200000"/>
                        </a:lnSpc>
                        <a:spcBef>
                          <a:spcPts val="0"/>
                        </a:spcBef>
                        <a:spcAft>
                          <a:spcPts val="800"/>
                        </a:spcAft>
                      </a:pPr>
                      <a:r>
                        <a:rPr lang="en-US" sz="1100">
                          <a:effectLst/>
                        </a:rPr>
                        <a:t>Flow of the event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593" marR="55593" marT="0" marB="0"/>
                </a:tc>
                <a:tc>
                  <a:txBody>
                    <a:bodyPr/>
                    <a:lstStyle/>
                    <a:p>
                      <a:pPr marL="342900" marR="0" lvl="0" indent="-342900">
                        <a:lnSpc>
                          <a:spcPct val="200000"/>
                        </a:lnSpc>
                        <a:spcBef>
                          <a:spcPts val="0"/>
                        </a:spcBef>
                        <a:spcAft>
                          <a:spcPts val="800"/>
                        </a:spcAft>
                        <a:buFont typeface="+mj-lt"/>
                        <a:buAutoNum type="arabicPeriod"/>
                      </a:pPr>
                      <a:r>
                        <a:rPr lang="en-US" sz="1100" dirty="0">
                          <a:effectLst/>
                        </a:rPr>
                        <a:t>Enter the home screen</a:t>
                      </a:r>
                      <a:endParaRPr lang="en-US" sz="900" dirty="0">
                        <a:effectLst/>
                      </a:endParaRPr>
                    </a:p>
                    <a:p>
                      <a:pPr marL="342900" marR="0" lvl="0" indent="-342900">
                        <a:lnSpc>
                          <a:spcPct val="200000"/>
                        </a:lnSpc>
                        <a:spcBef>
                          <a:spcPts val="0"/>
                        </a:spcBef>
                        <a:spcAft>
                          <a:spcPts val="800"/>
                        </a:spcAft>
                        <a:buFont typeface="+mj-lt"/>
                        <a:buAutoNum type="arabicPeriod"/>
                      </a:pPr>
                      <a:r>
                        <a:rPr lang="en-US" sz="1100" dirty="0">
                          <a:effectLst/>
                        </a:rPr>
                        <a:t>Request to see view existing users</a:t>
                      </a:r>
                      <a:endParaRPr lang="en-US" sz="900" dirty="0">
                        <a:effectLst/>
                      </a:endParaRPr>
                    </a:p>
                    <a:p>
                      <a:pPr marL="342900" marR="0" lvl="0" indent="-342900">
                        <a:lnSpc>
                          <a:spcPct val="200000"/>
                        </a:lnSpc>
                        <a:spcBef>
                          <a:spcPts val="0"/>
                        </a:spcBef>
                        <a:spcAft>
                          <a:spcPts val="800"/>
                        </a:spcAft>
                        <a:buFont typeface="+mj-lt"/>
                        <a:buAutoNum type="arabicPeriod"/>
                      </a:pPr>
                      <a:r>
                        <a:rPr lang="en-US" sz="1100" dirty="0">
                          <a:effectLst/>
                        </a:rPr>
                        <a:t>View existing users</a:t>
                      </a:r>
                      <a:endParaRPr lang="en-US" sz="900" dirty="0">
                        <a:effectLst/>
                      </a:endParaRPr>
                    </a:p>
                    <a:p>
                      <a:pPr marL="342900" marR="0" lvl="0" indent="-342900">
                        <a:lnSpc>
                          <a:spcPct val="200000"/>
                        </a:lnSpc>
                        <a:spcBef>
                          <a:spcPts val="0"/>
                        </a:spcBef>
                        <a:spcAft>
                          <a:spcPts val="800"/>
                        </a:spcAft>
                        <a:buFont typeface="+mj-lt"/>
                        <a:buAutoNum type="arabicPeriod"/>
                      </a:pPr>
                      <a:r>
                        <a:rPr lang="en-US" sz="1100" dirty="0">
                          <a:effectLst/>
                        </a:rPr>
                        <a:t>Request to view existing appointments</a:t>
                      </a:r>
                      <a:endParaRPr lang="en-US" sz="900" dirty="0">
                        <a:effectLst/>
                      </a:endParaRPr>
                    </a:p>
                    <a:p>
                      <a:pPr marL="342900" marR="0" lvl="0" indent="-342900">
                        <a:lnSpc>
                          <a:spcPct val="200000"/>
                        </a:lnSpc>
                        <a:spcBef>
                          <a:spcPts val="0"/>
                        </a:spcBef>
                        <a:spcAft>
                          <a:spcPts val="800"/>
                        </a:spcAft>
                        <a:buFont typeface="+mj-lt"/>
                        <a:buAutoNum type="arabicPeriod"/>
                      </a:pPr>
                      <a:r>
                        <a:rPr lang="en-US" sz="1100" dirty="0">
                          <a:effectLst/>
                        </a:rPr>
                        <a:t>View Existing Appointments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593" marR="55593" marT="0" marB="0"/>
                </a:tc>
                <a:extLst>
                  <a:ext uri="{0D108BD9-81ED-4DB2-BD59-A6C34878D82A}">
                    <a16:rowId xmlns:a16="http://schemas.microsoft.com/office/drawing/2014/main" val="979902988"/>
                  </a:ext>
                </a:extLst>
              </a:tr>
            </a:tbl>
          </a:graphicData>
        </a:graphic>
      </p:graphicFrame>
      <p:sp>
        <p:nvSpPr>
          <p:cNvPr id="13" name="Rectangle 3">
            <a:extLst>
              <a:ext uri="{FF2B5EF4-FFF2-40B4-BE49-F238E27FC236}">
                <a16:creationId xmlns:a16="http://schemas.microsoft.com/office/drawing/2014/main" id="{65F6A82C-96B2-43F1-A0E5-BFE5F554D48C}"/>
              </a:ext>
            </a:extLst>
          </p:cNvPr>
          <p:cNvSpPr>
            <a:spLocks noChangeArrowheads="1"/>
          </p:cNvSpPr>
          <p:nvPr/>
        </p:nvSpPr>
        <p:spPr bwMode="auto">
          <a:xfrm>
            <a:off x="3606800" y="2241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8119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B7C9-B8D9-41DA-9300-6352B3F6B34B}"/>
              </a:ext>
            </a:extLst>
          </p:cNvPr>
          <p:cNvSpPr>
            <a:spLocks noGrp="1"/>
          </p:cNvSpPr>
          <p:nvPr>
            <p:ph type="title"/>
          </p:nvPr>
        </p:nvSpPr>
        <p:spPr/>
        <p:txBody>
          <a:bodyPr/>
          <a:lstStyle/>
          <a:p>
            <a:pPr algn="ctr"/>
            <a:r>
              <a:rPr lang="en-US" dirty="0"/>
              <a:t>Requirements</a:t>
            </a:r>
          </a:p>
        </p:txBody>
      </p:sp>
      <p:sp>
        <p:nvSpPr>
          <p:cNvPr id="3" name="Content Placeholder 2">
            <a:extLst>
              <a:ext uri="{FF2B5EF4-FFF2-40B4-BE49-F238E27FC236}">
                <a16:creationId xmlns:a16="http://schemas.microsoft.com/office/drawing/2014/main" id="{3160DB3B-939B-4730-9D1C-74912E3E160C}"/>
              </a:ext>
            </a:extLst>
          </p:cNvPr>
          <p:cNvSpPr>
            <a:spLocks noGrp="1"/>
          </p:cNvSpPr>
          <p:nvPr>
            <p:ph sz="half" idx="1"/>
          </p:nvPr>
        </p:nvSpPr>
        <p:spPr/>
        <p:txBody>
          <a:bodyPr>
            <a:normAutofit fontScale="62500" lnSpcReduction="20000"/>
          </a:bodyPr>
          <a:lstStyle/>
          <a:p>
            <a:pPr marL="0" indent="0" algn="ctr">
              <a:buNone/>
            </a:pPr>
            <a:r>
              <a:rPr lang="en-US" sz="2800" dirty="0"/>
              <a:t>Functional</a:t>
            </a:r>
          </a:p>
          <a:p>
            <a:pPr marL="0" lvl="0" indent="0">
              <a:buNone/>
            </a:pPr>
            <a:r>
              <a:rPr lang="en-US" sz="2600" dirty="0"/>
              <a:t>A login textbox</a:t>
            </a:r>
          </a:p>
          <a:p>
            <a:pPr lvl="0"/>
            <a:r>
              <a:rPr lang="en-US" sz="2600" dirty="0"/>
              <a:t>A textbox that is used to enter and view the appointment list </a:t>
            </a:r>
          </a:p>
          <a:p>
            <a:pPr marL="0" lvl="0" indent="0">
              <a:buNone/>
            </a:pPr>
            <a:r>
              <a:rPr lang="en-US" sz="2600" dirty="0"/>
              <a:t>Registry of users</a:t>
            </a:r>
          </a:p>
          <a:p>
            <a:pPr lvl="0"/>
            <a:r>
              <a:rPr lang="en-US" sz="2600" dirty="0"/>
              <a:t>The registry of users that can be accessed and viewed by users</a:t>
            </a:r>
          </a:p>
          <a:p>
            <a:pPr marL="0" lvl="0" indent="0">
              <a:buNone/>
            </a:pPr>
            <a:r>
              <a:rPr lang="en-US" sz="2600" dirty="0"/>
              <a:t>Appointment creation function</a:t>
            </a:r>
          </a:p>
          <a:p>
            <a:pPr lvl="0"/>
            <a:r>
              <a:rPr lang="en-US" dirty="0"/>
              <a:t>function will take the user selected from the registry and create an appointment and add the information to the registry of appointments.</a:t>
            </a:r>
          </a:p>
        </p:txBody>
      </p:sp>
      <p:sp>
        <p:nvSpPr>
          <p:cNvPr id="4" name="Content Placeholder 3">
            <a:extLst>
              <a:ext uri="{FF2B5EF4-FFF2-40B4-BE49-F238E27FC236}">
                <a16:creationId xmlns:a16="http://schemas.microsoft.com/office/drawing/2014/main" id="{58654B92-4DB5-447B-92B5-F5A562676AB7}"/>
              </a:ext>
            </a:extLst>
          </p:cNvPr>
          <p:cNvSpPr>
            <a:spLocks noGrp="1"/>
          </p:cNvSpPr>
          <p:nvPr>
            <p:ph sz="half" idx="2"/>
          </p:nvPr>
        </p:nvSpPr>
        <p:spPr/>
        <p:txBody>
          <a:bodyPr>
            <a:normAutofit fontScale="62500" lnSpcReduction="20000"/>
          </a:bodyPr>
          <a:lstStyle/>
          <a:p>
            <a:pPr marL="0" indent="0" algn="ctr">
              <a:buNone/>
            </a:pPr>
            <a:r>
              <a:rPr lang="en-US" sz="2800" dirty="0"/>
              <a:t>Non-Functional</a:t>
            </a:r>
          </a:p>
          <a:p>
            <a:pPr marL="0" indent="0" algn="ctr">
              <a:buNone/>
            </a:pPr>
            <a:endParaRPr lang="en-US" sz="2800" dirty="0"/>
          </a:p>
          <a:p>
            <a:pPr marL="0" lvl="0" indent="0">
              <a:buNone/>
            </a:pPr>
            <a:r>
              <a:rPr lang="en-US" dirty="0"/>
              <a:t>Loading Times</a:t>
            </a:r>
          </a:p>
          <a:p>
            <a:pPr lvl="0"/>
            <a:r>
              <a:rPr lang="en-US" dirty="0"/>
              <a:t>The program must run in 1 sec </a:t>
            </a:r>
          </a:p>
          <a:p>
            <a:pPr marL="0" lvl="0" indent="0">
              <a:buNone/>
            </a:pPr>
            <a:r>
              <a:rPr lang="en-US" dirty="0"/>
              <a:t>Usability</a:t>
            </a:r>
          </a:p>
          <a:p>
            <a:pPr marL="0" lvl="0" indent="0">
              <a:buNone/>
            </a:pPr>
            <a:r>
              <a:rPr lang="en-US" dirty="0"/>
              <a:t>Must be accessible via apple </a:t>
            </a:r>
            <a:r>
              <a:rPr lang="en-US" dirty="0" err="1"/>
              <a:t>Itunes</a:t>
            </a:r>
            <a:r>
              <a:rPr lang="en-US" dirty="0"/>
              <a:t>, android store</a:t>
            </a:r>
          </a:p>
          <a:p>
            <a:pPr marL="0" lvl="0" indent="0">
              <a:buNone/>
            </a:pPr>
            <a:endParaRPr lang="en-US" dirty="0"/>
          </a:p>
          <a:p>
            <a:pPr marL="0" indent="0" algn="ctr">
              <a:buNone/>
            </a:pPr>
            <a:endParaRPr lang="en-US" sz="2800" dirty="0"/>
          </a:p>
        </p:txBody>
      </p:sp>
    </p:spTree>
    <p:extLst>
      <p:ext uri="{BB962C8B-B14F-4D97-AF65-F5344CB8AC3E}">
        <p14:creationId xmlns:p14="http://schemas.microsoft.com/office/powerpoint/2010/main" val="105293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0DD0-A885-47E5-A886-52AA2647B71A}"/>
              </a:ext>
            </a:extLst>
          </p:cNvPr>
          <p:cNvSpPr>
            <a:spLocks noGrp="1"/>
          </p:cNvSpPr>
          <p:nvPr>
            <p:ph type="title"/>
          </p:nvPr>
        </p:nvSpPr>
        <p:spPr>
          <a:xfrm>
            <a:off x="1141412" y="288909"/>
            <a:ext cx="9905998" cy="1478570"/>
          </a:xfrm>
        </p:spPr>
        <p:txBody>
          <a:bodyPr/>
          <a:lstStyle/>
          <a:p>
            <a:pPr algn="ctr"/>
            <a:r>
              <a:rPr lang="en-US" dirty="0"/>
              <a:t>Design</a:t>
            </a:r>
            <a:br>
              <a:rPr lang="en-US" dirty="0"/>
            </a:br>
            <a:r>
              <a:rPr lang="en-US" sz="3200" dirty="0"/>
              <a:t>Sequence Diagram</a:t>
            </a:r>
            <a:endParaRPr lang="en-US" dirty="0"/>
          </a:p>
        </p:txBody>
      </p:sp>
      <p:pic>
        <p:nvPicPr>
          <p:cNvPr id="4" name="Content Placeholder 3">
            <a:extLst>
              <a:ext uri="{FF2B5EF4-FFF2-40B4-BE49-F238E27FC236}">
                <a16:creationId xmlns:a16="http://schemas.microsoft.com/office/drawing/2014/main" id="{6C5D9DF7-6BF0-4C29-B629-F5510BB1992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2300" y="1446028"/>
            <a:ext cx="6984223" cy="5337544"/>
          </a:xfrm>
          <a:prstGeom prst="rect">
            <a:avLst/>
          </a:prstGeom>
          <a:noFill/>
          <a:ln>
            <a:noFill/>
          </a:ln>
        </p:spPr>
      </p:pic>
    </p:spTree>
    <p:extLst>
      <p:ext uri="{BB962C8B-B14F-4D97-AF65-F5344CB8AC3E}">
        <p14:creationId xmlns:p14="http://schemas.microsoft.com/office/powerpoint/2010/main" val="59851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CCB6-DD2B-48B7-883B-B48A44ABDFD2}"/>
              </a:ext>
            </a:extLst>
          </p:cNvPr>
          <p:cNvSpPr>
            <a:spLocks noGrp="1"/>
          </p:cNvSpPr>
          <p:nvPr>
            <p:ph type="title"/>
          </p:nvPr>
        </p:nvSpPr>
        <p:spPr>
          <a:xfrm>
            <a:off x="1143001" y="203848"/>
            <a:ext cx="9905998" cy="1245908"/>
          </a:xfrm>
        </p:spPr>
        <p:txBody>
          <a:bodyPr/>
          <a:lstStyle/>
          <a:p>
            <a:pPr algn="ctr"/>
            <a:r>
              <a:rPr lang="en-US" dirty="0"/>
              <a:t>Design</a:t>
            </a:r>
            <a:br>
              <a:rPr lang="en-US" dirty="0"/>
            </a:br>
            <a:r>
              <a:rPr lang="en-US" sz="3200" dirty="0"/>
              <a:t>Class Diagram</a:t>
            </a:r>
            <a:endParaRPr lang="en-US" dirty="0"/>
          </a:p>
        </p:txBody>
      </p:sp>
      <p:pic>
        <p:nvPicPr>
          <p:cNvPr id="4" name="Content Placeholder 3">
            <a:extLst>
              <a:ext uri="{FF2B5EF4-FFF2-40B4-BE49-F238E27FC236}">
                <a16:creationId xmlns:a16="http://schemas.microsoft.com/office/drawing/2014/main" id="{0F2FBA79-8B32-47D4-95D7-0DD4BF77F5E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5101" y="1449755"/>
            <a:ext cx="5530541" cy="5078635"/>
          </a:xfrm>
          <a:prstGeom prst="rect">
            <a:avLst/>
          </a:prstGeom>
          <a:noFill/>
          <a:ln>
            <a:noFill/>
          </a:ln>
        </p:spPr>
      </p:pic>
    </p:spTree>
    <p:extLst>
      <p:ext uri="{BB962C8B-B14F-4D97-AF65-F5344CB8AC3E}">
        <p14:creationId xmlns:p14="http://schemas.microsoft.com/office/powerpoint/2010/main" val="61223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15B5-AE08-4110-978B-AD853795C477}"/>
              </a:ext>
            </a:extLst>
          </p:cNvPr>
          <p:cNvSpPr>
            <a:spLocks noGrp="1"/>
          </p:cNvSpPr>
          <p:nvPr>
            <p:ph type="title"/>
          </p:nvPr>
        </p:nvSpPr>
        <p:spPr/>
        <p:txBody>
          <a:bodyPr/>
          <a:lstStyle/>
          <a:p>
            <a:endParaRPr lang="en-US"/>
          </a:p>
        </p:txBody>
      </p:sp>
      <p:pic>
        <p:nvPicPr>
          <p:cNvPr id="4" name="Screen Recording 3">
            <a:hlinkClick r:id="" action="ppaction://media"/>
            <a:extLst>
              <a:ext uri="{FF2B5EF4-FFF2-40B4-BE49-F238E27FC236}">
                <a16:creationId xmlns:a16="http://schemas.microsoft.com/office/drawing/2014/main" id="{3808A1E7-BC3D-41A5-A1B5-E34616B63E7A}"/>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5763"/>
          </a:xfrm>
          <a:prstGeom prst="rect">
            <a:avLst/>
          </a:prstGeom>
        </p:spPr>
      </p:pic>
    </p:spTree>
    <p:extLst>
      <p:ext uri="{BB962C8B-B14F-4D97-AF65-F5344CB8AC3E}">
        <p14:creationId xmlns:p14="http://schemas.microsoft.com/office/powerpoint/2010/main" val="275115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4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16c05727-aa75-4e4a-9b5f-8a80a1165891"/>
    <ds:schemaRef ds:uri="http://purl.org/dc/terms/"/>
    <ds:schemaRef ds:uri="http://schemas.microsoft.com/office/2006/metadata/properties"/>
    <ds:schemaRef ds:uri="71af3243-3dd4-4a8d-8c0d-dd76da1f02a5"/>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Widescreen</PresentationFormat>
  <Paragraphs>86</Paragraphs>
  <Slides>11</Slides>
  <Notes>0</Notes>
  <HiddenSlides>0</HiddenSlides>
  <MMClips>1</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Rockwell</vt:lpstr>
      <vt:lpstr>Tahoma</vt:lpstr>
      <vt:lpstr>Times New Roman</vt:lpstr>
      <vt:lpstr>Tw Cen MT</vt:lpstr>
      <vt:lpstr>Circuit</vt:lpstr>
      <vt:lpstr>Visio.Drawing.15</vt:lpstr>
      <vt:lpstr>The Scheduling app</vt:lpstr>
      <vt:lpstr>Introduction</vt:lpstr>
      <vt:lpstr>The development Steps</vt:lpstr>
      <vt:lpstr>Requirement Specification Use Case Diagram</vt:lpstr>
      <vt:lpstr>Use Cases in Detail</vt:lpstr>
      <vt:lpstr>Requirements</vt:lpstr>
      <vt:lpstr>Design Sequence Diagram</vt:lpstr>
      <vt:lpstr>Design Class Diagram</vt:lpstr>
      <vt:lpstr>PowerPoint Presentation</vt:lpstr>
      <vt:lpstr>Testing The Application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2019-11-20T00:33:48Z</dcterms:created>
  <dcterms:modified xsi:type="dcterms:W3CDTF">2019-11-20T02:15:20Z</dcterms:modified>
</cp:coreProperties>
</file>