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ial Bold" charset="1" panose="020B0802020202020204"/>
      <p:regular r:id="rId22"/>
    </p:embeddedFont>
    <p:embeddedFont>
      <p:font typeface="Arial" charset="1" panose="020B0502020202020204"/>
      <p:regular r:id="rId23"/>
    </p:embeddedFont>
    <p:embeddedFont>
      <p:font typeface="Calibri (MS)" charset="1" panose="020F0502020204030204"/>
      <p:regular r:id="rId25"/>
    </p:embeddedFont>
    <p:embeddedFont>
      <p:font typeface="Calibri (MS) Bold" charset="1" panose="020F0702030404030204"/>
      <p:regular r:id="rId26"/>
    </p:embeddedFont>
    <p:embeddedFont>
      <p:font typeface="Arial Italics" charset="1" panose="020B0502020202090204"/>
      <p:regular r:id="rId27"/>
    </p:embeddedFont>
    <p:embeddedFont>
      <p:font typeface="Arial Bold Italics" charset="1" panose="020B080202020209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Slides/notesSlide2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3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jpeg" Type="http://schemas.openxmlformats.org/officeDocument/2006/relationships/image"/><Relationship Id="rId6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8724" y="3147506"/>
            <a:ext cx="11969749" cy="1894251"/>
            <a:chOff x="0" y="0"/>
            <a:chExt cx="15959666" cy="2525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59666" cy="2525668"/>
            </a:xfrm>
            <a:custGeom>
              <a:avLst/>
              <a:gdLst/>
              <a:ahLst/>
              <a:cxnLst/>
              <a:rect r="r" b="b" t="t" l="l"/>
              <a:pathLst>
                <a:path h="2525668" w="15959666">
                  <a:moveTo>
                    <a:pt x="0" y="0"/>
                  </a:moveTo>
                  <a:lnTo>
                    <a:pt x="15959666" y="0"/>
                  </a:lnTo>
                  <a:lnTo>
                    <a:pt x="15959666" y="2525668"/>
                  </a:lnTo>
                  <a:lnTo>
                    <a:pt x="0" y="25256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959666" cy="25732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6000" b="true">
                  <a:solidFill>
                    <a:srgbClr val="1C411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Scientist Technical Test</a:t>
              </a:r>
            </a:p>
            <a:p>
              <a:pPr algn="l">
                <a:lnSpc>
                  <a:spcPts val="5184"/>
                </a:lnSpc>
              </a:pPr>
              <a:r>
                <a:rPr lang="en-US" sz="4800">
                  <a:solidFill>
                    <a:srgbClr val="385724"/>
                  </a:solidFill>
                  <a:latin typeface="Arial"/>
                  <a:ea typeface="Arial"/>
                  <a:cs typeface="Arial"/>
                  <a:sym typeface="Arial"/>
                </a:rPr>
                <a:t>Social Economic Accelerator Lab (SEAL)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8724" y="6269862"/>
            <a:ext cx="4387005" cy="869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Garudapaksi Yusuf</a:t>
            </a:r>
          </a:p>
          <a:p>
            <a:pPr algn="l">
              <a:lnSpc>
                <a:spcPts val="2625"/>
              </a:lnSpc>
            </a:pPr>
            <a:r>
              <a:rPr lang="en-US" sz="21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Juli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2692" y="1923241"/>
            <a:ext cx="12082616" cy="1403781"/>
            <a:chOff x="0" y="0"/>
            <a:chExt cx="16110154" cy="18717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10155" cy="1871708"/>
            </a:xfrm>
            <a:custGeom>
              <a:avLst/>
              <a:gdLst/>
              <a:ahLst/>
              <a:cxnLst/>
              <a:rect r="r" b="b" t="t" l="l"/>
              <a:pathLst>
                <a:path h="1871708" w="16110155">
                  <a:moveTo>
                    <a:pt x="0" y="0"/>
                  </a:moveTo>
                  <a:lnTo>
                    <a:pt x="16110155" y="0"/>
                  </a:lnTo>
                  <a:lnTo>
                    <a:pt x="16110155" y="1871708"/>
                  </a:lnTo>
                  <a:lnTo>
                    <a:pt x="0" y="187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110154" cy="19098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02692" y="3490225"/>
            <a:ext cx="784974" cy="1668780"/>
            <a:chOff x="0" y="0"/>
            <a:chExt cx="1046632" cy="2225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A6A6A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34290" y="3648041"/>
            <a:ext cx="10566004" cy="1039959"/>
            <a:chOff x="0" y="0"/>
            <a:chExt cx="14088006" cy="13866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4088006" cy="1462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50"/>
                </a:lnSpc>
              </a:pPr>
              <a:r>
                <a:rPr lang="en-US" sz="30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Data ETL</a:t>
              </a:r>
            </a:p>
            <a:p>
              <a:pPr algn="l">
                <a:lnSpc>
                  <a:spcPts val="2625"/>
                </a:lnSpc>
              </a:pPr>
              <a:r>
                <a:rPr lang="en-US" sz="2100" i="true">
                  <a:solidFill>
                    <a:srgbClr val="A5A5A5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 Three-phase processes of data integration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02692" y="5087423"/>
            <a:ext cx="784974" cy="1668780"/>
            <a:chOff x="0" y="0"/>
            <a:chExt cx="1046632" cy="2225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A6A6A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290" y="5291662"/>
            <a:ext cx="10566004" cy="1039959"/>
            <a:chOff x="0" y="0"/>
            <a:chExt cx="14088006" cy="13866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4088006" cy="1453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 Table Creation</a:t>
              </a:r>
            </a:p>
            <a:p>
              <a:pPr algn="l">
                <a:lnSpc>
                  <a:spcPts val="2520"/>
                </a:lnSpc>
              </a:pPr>
              <a:r>
                <a:rPr lang="en-US" sz="2100" i="true">
                  <a:solidFill>
                    <a:srgbClr val="A6A6A6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 Comparing &amp; merging between data sources and the reference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02692" y="6694979"/>
            <a:ext cx="784974" cy="1668780"/>
            <a:chOff x="0" y="0"/>
            <a:chExt cx="1046632" cy="22250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34290" y="6899218"/>
            <a:ext cx="10566004" cy="1039959"/>
            <a:chOff x="0" y="0"/>
            <a:chExt cx="14088006" cy="13866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4088006" cy="1462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5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Data Cleansing</a:t>
              </a:r>
            </a:p>
            <a:p>
              <a:pPr algn="l">
                <a:lnSpc>
                  <a:spcPts val="2625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sz="21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Identifying, correcting, and formatting inaccurate records from dataset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Detection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&amp;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Imputation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nilai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null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secara bertahap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Deteksi pertama, kedua, dan ketiga pada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table </a:t>
              </a: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dari keberadaan nilai NA 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23248">
            <a:off x="702134" y="1671502"/>
            <a:ext cx="16901557" cy="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11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98336" y="3829518"/>
            <a:ext cx="4879362" cy="4815896"/>
          </a:xfrm>
          <a:custGeom>
            <a:avLst/>
            <a:gdLst/>
            <a:ahLst/>
            <a:cxnLst/>
            <a:rect r="r" b="b" t="t" l="l"/>
            <a:pathLst>
              <a:path h="4815896" w="4879362">
                <a:moveTo>
                  <a:pt x="0" y="0"/>
                </a:moveTo>
                <a:lnTo>
                  <a:pt x="4879362" y="0"/>
                </a:lnTo>
                <a:lnTo>
                  <a:pt x="4879362" y="4815897"/>
                </a:lnTo>
                <a:lnTo>
                  <a:pt x="0" y="4815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004" t="-121767" r="-330667" b="-2839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34291" y="3829518"/>
            <a:ext cx="1252121" cy="4815896"/>
          </a:xfrm>
          <a:custGeom>
            <a:avLst/>
            <a:gdLst/>
            <a:ahLst/>
            <a:cxnLst/>
            <a:rect r="r" b="b" t="t" l="l"/>
            <a:pathLst>
              <a:path h="4815896" w="1252121">
                <a:moveTo>
                  <a:pt x="0" y="0"/>
                </a:moveTo>
                <a:lnTo>
                  <a:pt x="1252121" y="0"/>
                </a:lnTo>
                <a:lnTo>
                  <a:pt x="1252121" y="4815897"/>
                </a:lnTo>
                <a:lnTo>
                  <a:pt x="0" y="481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4244" t="-119285" r="-1396860" b="-54995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789714" y="3829518"/>
            <a:ext cx="1255887" cy="4815896"/>
          </a:xfrm>
          <a:custGeom>
            <a:avLst/>
            <a:gdLst/>
            <a:ahLst/>
            <a:cxnLst/>
            <a:rect r="r" b="b" t="t" l="l"/>
            <a:pathLst>
              <a:path h="4815896" w="1255887">
                <a:moveTo>
                  <a:pt x="0" y="0"/>
                </a:moveTo>
                <a:lnTo>
                  <a:pt x="1255887" y="0"/>
                </a:lnTo>
                <a:lnTo>
                  <a:pt x="1255887" y="4815897"/>
                </a:lnTo>
                <a:lnTo>
                  <a:pt x="0" y="4815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84105" t="-130644" r="-1396527" b="-44395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371571" y="5898211"/>
            <a:ext cx="678511" cy="67851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585164" y="3421367"/>
            <a:ext cx="6166125" cy="4025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150"/>
              </a:lnSpc>
              <a:buAutoNum type="arabicPeriod" startAt="1"/>
            </a:pP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check_null()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: kolom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table 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dengan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missing value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 berasal dari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data_master_desa</a:t>
            </a:r>
          </a:p>
          <a:p>
            <a:pPr algn="l" marL="453390" indent="-226695" lvl="1">
              <a:lnSpc>
                <a:spcPts val="3150"/>
              </a:lnSpc>
              <a:buAutoNum type="arabicPeriod" startAt="1"/>
            </a:pP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replace_null()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: menggunakan kolom serupa dari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data_dinas_sosial 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sebagai acuan</a:t>
            </a:r>
          </a:p>
          <a:p>
            <a:pPr algn="l" marL="453390" indent="-226695" lvl="1">
              <a:lnSpc>
                <a:spcPts val="3150"/>
              </a:lnSpc>
              <a:buAutoNum type="arabicPeriod" startAt="1"/>
            </a:pP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update()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: menggunakan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non-NA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 dari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data_master_desa 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sebagai acuan</a:t>
            </a:r>
          </a:p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Sesuai temuan sebelumnya, beberapa nilai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key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pada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dinsos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tidak ditemukan di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master_desa</a:t>
            </a:r>
          </a:p>
          <a:p>
            <a:pPr algn="l" marL="453390" indent="-226695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Solusi: pemutakhiran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master_desa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atau imputasi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manual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pada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table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baru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848807" y="5898211"/>
            <a:ext cx="678511" cy="67851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Formatting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agar selaras dengan contoh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table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Jumlah baris dan kolom dari tiap data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702327" y="1642927"/>
            <a:ext cx="16901170" cy="11430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12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987270" y="3394884"/>
            <a:ext cx="2369397" cy="5685165"/>
          </a:xfrm>
          <a:custGeom>
            <a:avLst/>
            <a:gdLst/>
            <a:ahLst/>
            <a:cxnLst/>
            <a:rect r="r" b="b" t="t" l="l"/>
            <a:pathLst>
              <a:path h="5685165" w="2369397">
                <a:moveTo>
                  <a:pt x="0" y="0"/>
                </a:moveTo>
                <a:lnTo>
                  <a:pt x="2369397" y="0"/>
                </a:lnTo>
                <a:lnTo>
                  <a:pt x="2369397" y="5685165"/>
                </a:lnTo>
                <a:lnTo>
                  <a:pt x="0" y="5685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118" t="-39596" r="-656294" b="-39148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797468" y="3421367"/>
            <a:ext cx="5741516" cy="322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Menggunakan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kode_provinsi_y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Penyesuaian format nama dan urutan kolom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Konversi ke tipe data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integer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untuk kolom tanpa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missing value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Tidak menyertakan kolom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kategori.1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Dimensi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table 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yang baru dibentuk sudah menyerupai sumber data utama dan contoh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table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48922" y="4441609"/>
            <a:ext cx="2990156" cy="1403781"/>
            <a:chOff x="0" y="0"/>
            <a:chExt cx="3986874" cy="18717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86874" cy="1871708"/>
            </a:xfrm>
            <a:custGeom>
              <a:avLst/>
              <a:gdLst/>
              <a:ahLst/>
              <a:cxnLst/>
              <a:rect r="r" b="b" t="t" l="l"/>
              <a:pathLst>
                <a:path h="1871708" w="3986874">
                  <a:moveTo>
                    <a:pt x="0" y="0"/>
                  </a:moveTo>
                  <a:lnTo>
                    <a:pt x="3986874" y="0"/>
                  </a:lnTo>
                  <a:lnTo>
                    <a:pt x="3986874" y="1871708"/>
                  </a:lnTo>
                  <a:lnTo>
                    <a:pt x="0" y="187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86874" cy="19098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9525"/>
            <a:ext cx="257175" cy="257175"/>
            <a:chOff x="0" y="0"/>
            <a:chExt cx="342900" cy="342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317500" cy="317500"/>
            </a:xfrm>
            <a:custGeom>
              <a:avLst/>
              <a:gdLst/>
              <a:ahLst/>
              <a:cxnLst/>
              <a:rect r="r" b="b" t="t" l="l"/>
              <a:pathLst>
                <a:path h="317500" w="317500">
                  <a:moveTo>
                    <a:pt x="0" y="0"/>
                  </a:moveTo>
                  <a:lnTo>
                    <a:pt x="317500" y="0"/>
                  </a:lnTo>
                  <a:lnTo>
                    <a:pt x="317500" y="317500"/>
                  </a:lnTo>
                  <a:lnTo>
                    <a:pt x="0" y="317500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2900" cy="342900"/>
            </a:xfrm>
            <a:custGeom>
              <a:avLst/>
              <a:gdLst/>
              <a:ahLst/>
              <a:cxnLst/>
              <a:rect r="r" b="b" t="t" l="l"/>
              <a:pathLst>
                <a:path h="342900" w="342900">
                  <a:moveTo>
                    <a:pt x="12700" y="0"/>
                  </a:moveTo>
                  <a:lnTo>
                    <a:pt x="330200" y="0"/>
                  </a:lnTo>
                  <a:cubicBezTo>
                    <a:pt x="337185" y="0"/>
                    <a:pt x="342900" y="5715"/>
                    <a:pt x="342900" y="12700"/>
                  </a:cubicBezTo>
                  <a:lnTo>
                    <a:pt x="342900" y="330200"/>
                  </a:lnTo>
                  <a:cubicBezTo>
                    <a:pt x="342900" y="337185"/>
                    <a:pt x="337185" y="342900"/>
                    <a:pt x="330200" y="342900"/>
                  </a:cubicBezTo>
                  <a:lnTo>
                    <a:pt x="12700" y="342900"/>
                  </a:lnTo>
                  <a:cubicBezTo>
                    <a:pt x="5715" y="342900"/>
                    <a:pt x="0" y="337185"/>
                    <a:pt x="0" y="33020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30200"/>
                  </a:lnTo>
                  <a:lnTo>
                    <a:pt x="12700" y="330200"/>
                  </a:lnTo>
                  <a:lnTo>
                    <a:pt x="12700" y="317500"/>
                  </a:lnTo>
                  <a:lnTo>
                    <a:pt x="330200" y="317500"/>
                  </a:lnTo>
                  <a:lnTo>
                    <a:pt x="330200" y="330200"/>
                  </a:lnTo>
                  <a:lnTo>
                    <a:pt x="317500" y="330200"/>
                  </a:lnTo>
                  <a:lnTo>
                    <a:pt x="317500" y="12700"/>
                  </a:lnTo>
                  <a:lnTo>
                    <a:pt x="330200" y="12700"/>
                  </a:lnTo>
                  <a:lnTo>
                    <a:pt x="33020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2F528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6512" y="698319"/>
            <a:ext cx="16717218" cy="841496"/>
            <a:chOff x="0" y="0"/>
            <a:chExt cx="22289624" cy="11219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289624" cy="1121994"/>
            </a:xfrm>
            <a:custGeom>
              <a:avLst/>
              <a:gdLst/>
              <a:ahLst/>
              <a:cxnLst/>
              <a:rect r="r" b="b" t="t" l="l"/>
              <a:pathLst>
                <a:path h="1121994" w="22289624">
                  <a:moveTo>
                    <a:pt x="0" y="0"/>
                  </a:moveTo>
                  <a:lnTo>
                    <a:pt x="22289624" y="0"/>
                  </a:lnTo>
                  <a:lnTo>
                    <a:pt x="22289624" y="1121994"/>
                  </a:lnTo>
                  <a:lnTo>
                    <a:pt x="0" y="112199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289624" cy="11600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Executive Summary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0413" y="2809778"/>
            <a:ext cx="3679888" cy="417195"/>
            <a:chOff x="0" y="0"/>
            <a:chExt cx="4906518" cy="5562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6518" cy="556260"/>
            </a:xfrm>
            <a:custGeom>
              <a:avLst/>
              <a:gdLst/>
              <a:ahLst/>
              <a:cxnLst/>
              <a:rect r="r" b="b" t="t" l="l"/>
              <a:pathLst>
                <a:path h="556260" w="4906518">
                  <a:moveTo>
                    <a:pt x="0" y="0"/>
                  </a:moveTo>
                  <a:lnTo>
                    <a:pt x="4906518" y="0"/>
                  </a:lnTo>
                  <a:lnTo>
                    <a:pt x="4906518" y="556260"/>
                  </a:lnTo>
                  <a:lnTo>
                    <a:pt x="0" y="55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6518" cy="60388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2700"/>
                </a:lnSpc>
              </a:pPr>
              <a:r>
                <a:rPr lang="en-US" sz="225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Poin Utama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70413" y="7458172"/>
            <a:ext cx="16750555" cy="14288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2932">
            <a:off x="870406" y="8589442"/>
            <a:ext cx="16750562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924007" y="3345050"/>
            <a:ext cx="3679888" cy="1338702"/>
            <a:chOff x="0" y="0"/>
            <a:chExt cx="4906518" cy="17849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06518" cy="1784936"/>
            </a:xfrm>
            <a:custGeom>
              <a:avLst/>
              <a:gdLst/>
              <a:ahLst/>
              <a:cxnLst/>
              <a:rect r="r" b="b" t="t" l="l"/>
              <a:pathLst>
                <a:path h="1784936" w="4906518">
                  <a:moveTo>
                    <a:pt x="0" y="0"/>
                  </a:moveTo>
                  <a:lnTo>
                    <a:pt x="4906518" y="0"/>
                  </a:lnTo>
                  <a:lnTo>
                    <a:pt x="4906518" y="1784936"/>
                  </a:lnTo>
                  <a:lnTo>
                    <a:pt x="0" y="1784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906518" cy="18325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700"/>
                </a:lnSpc>
              </a:pPr>
              <a:r>
                <a:rPr lang="en-US" sz="225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        Data ETL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42130" y="3782454"/>
            <a:ext cx="482428" cy="463893"/>
            <a:chOff x="0" y="0"/>
            <a:chExt cx="643238" cy="6185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617855" cy="593090"/>
            </a:xfrm>
            <a:custGeom>
              <a:avLst/>
              <a:gdLst/>
              <a:ahLst/>
              <a:cxnLst/>
              <a:rect r="r" b="b" t="t" l="l"/>
              <a:pathLst>
                <a:path h="593090" w="617855">
                  <a:moveTo>
                    <a:pt x="0" y="296545"/>
                  </a:moveTo>
                  <a:cubicBezTo>
                    <a:pt x="0" y="132715"/>
                    <a:pt x="138303" y="0"/>
                    <a:pt x="308864" y="0"/>
                  </a:cubicBezTo>
                  <a:cubicBezTo>
                    <a:pt x="479425" y="0"/>
                    <a:pt x="617855" y="132715"/>
                    <a:pt x="617855" y="296545"/>
                  </a:cubicBezTo>
                  <a:cubicBezTo>
                    <a:pt x="617855" y="460375"/>
                    <a:pt x="479552" y="593090"/>
                    <a:pt x="308864" y="593090"/>
                  </a:cubicBezTo>
                  <a:cubicBezTo>
                    <a:pt x="138176" y="593090"/>
                    <a:pt x="0" y="460375"/>
                    <a:pt x="0" y="296545"/>
                  </a:cubicBezTo>
                  <a:close/>
                </a:path>
              </a:pathLst>
            </a:custGeom>
            <a:solidFill>
              <a:srgbClr val="00704A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43255" cy="618490"/>
            </a:xfrm>
            <a:custGeom>
              <a:avLst/>
              <a:gdLst/>
              <a:ahLst/>
              <a:cxnLst/>
              <a:rect r="r" b="b" t="t" l="l"/>
              <a:pathLst>
                <a:path h="618490" w="643255">
                  <a:moveTo>
                    <a:pt x="0" y="309245"/>
                  </a:moveTo>
                  <a:cubicBezTo>
                    <a:pt x="0" y="137922"/>
                    <a:pt x="144526" y="0"/>
                    <a:pt x="321564" y="0"/>
                  </a:cubicBezTo>
                  <a:lnTo>
                    <a:pt x="321564" y="12700"/>
                  </a:lnTo>
                  <a:lnTo>
                    <a:pt x="321564" y="0"/>
                  </a:lnTo>
                  <a:cubicBezTo>
                    <a:pt x="498729" y="0"/>
                    <a:pt x="643255" y="137922"/>
                    <a:pt x="643255" y="309245"/>
                  </a:cubicBezTo>
                  <a:lnTo>
                    <a:pt x="630555" y="309245"/>
                  </a:lnTo>
                  <a:lnTo>
                    <a:pt x="643255" y="309245"/>
                  </a:lnTo>
                  <a:cubicBezTo>
                    <a:pt x="643255" y="480568"/>
                    <a:pt x="498729" y="618490"/>
                    <a:pt x="321691" y="618490"/>
                  </a:cubicBezTo>
                  <a:lnTo>
                    <a:pt x="321691" y="605790"/>
                  </a:lnTo>
                  <a:lnTo>
                    <a:pt x="321691" y="618490"/>
                  </a:lnTo>
                  <a:cubicBezTo>
                    <a:pt x="144526" y="618490"/>
                    <a:pt x="0" y="480568"/>
                    <a:pt x="0" y="309245"/>
                  </a:cubicBezTo>
                  <a:lnTo>
                    <a:pt x="12700" y="309245"/>
                  </a:lnTo>
                  <a:lnTo>
                    <a:pt x="25400" y="309245"/>
                  </a:lnTo>
                  <a:lnTo>
                    <a:pt x="12700" y="309245"/>
                  </a:lnTo>
                  <a:lnTo>
                    <a:pt x="0" y="309245"/>
                  </a:lnTo>
                  <a:moveTo>
                    <a:pt x="25400" y="309245"/>
                  </a:moveTo>
                  <a:cubicBezTo>
                    <a:pt x="25400" y="316230"/>
                    <a:pt x="19685" y="321945"/>
                    <a:pt x="12700" y="321945"/>
                  </a:cubicBezTo>
                  <a:cubicBezTo>
                    <a:pt x="5715" y="321945"/>
                    <a:pt x="0" y="316230"/>
                    <a:pt x="0" y="309245"/>
                  </a:cubicBezTo>
                  <a:cubicBezTo>
                    <a:pt x="0" y="302260"/>
                    <a:pt x="5715" y="296545"/>
                    <a:pt x="12700" y="296545"/>
                  </a:cubicBezTo>
                  <a:cubicBezTo>
                    <a:pt x="19685" y="296545"/>
                    <a:pt x="25400" y="302260"/>
                    <a:pt x="25400" y="309245"/>
                  </a:cubicBezTo>
                  <a:cubicBezTo>
                    <a:pt x="25400" y="465582"/>
                    <a:pt x="157480" y="593090"/>
                    <a:pt x="321564" y="593090"/>
                  </a:cubicBezTo>
                  <a:cubicBezTo>
                    <a:pt x="485648" y="593090"/>
                    <a:pt x="617855" y="465582"/>
                    <a:pt x="617855" y="309245"/>
                  </a:cubicBezTo>
                  <a:cubicBezTo>
                    <a:pt x="617855" y="152908"/>
                    <a:pt x="485648" y="25400"/>
                    <a:pt x="321564" y="25400"/>
                  </a:cubicBezTo>
                  <a:lnTo>
                    <a:pt x="321564" y="12700"/>
                  </a:lnTo>
                  <a:lnTo>
                    <a:pt x="321564" y="25400"/>
                  </a:lnTo>
                  <a:cubicBezTo>
                    <a:pt x="157480" y="25400"/>
                    <a:pt x="25400" y="153035"/>
                    <a:pt x="25400" y="309245"/>
                  </a:cubicBezTo>
                  <a:close/>
                </a:path>
              </a:pathLst>
            </a:custGeom>
            <a:solidFill>
              <a:srgbClr val="00704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643238" cy="67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  <a:r>
                <a:rPr lang="en-US" sz="225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42128" y="5211884"/>
            <a:ext cx="482429" cy="463893"/>
            <a:chOff x="0" y="0"/>
            <a:chExt cx="643238" cy="61852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617855" cy="593090"/>
            </a:xfrm>
            <a:custGeom>
              <a:avLst/>
              <a:gdLst/>
              <a:ahLst/>
              <a:cxnLst/>
              <a:rect r="r" b="b" t="t" l="l"/>
              <a:pathLst>
                <a:path h="593090" w="617855">
                  <a:moveTo>
                    <a:pt x="0" y="296545"/>
                  </a:moveTo>
                  <a:cubicBezTo>
                    <a:pt x="0" y="132715"/>
                    <a:pt x="138303" y="0"/>
                    <a:pt x="308864" y="0"/>
                  </a:cubicBezTo>
                  <a:cubicBezTo>
                    <a:pt x="479425" y="0"/>
                    <a:pt x="617855" y="132715"/>
                    <a:pt x="617855" y="296545"/>
                  </a:cubicBezTo>
                  <a:cubicBezTo>
                    <a:pt x="617855" y="460375"/>
                    <a:pt x="479552" y="593090"/>
                    <a:pt x="308864" y="593090"/>
                  </a:cubicBezTo>
                  <a:cubicBezTo>
                    <a:pt x="138176" y="593090"/>
                    <a:pt x="0" y="460375"/>
                    <a:pt x="0" y="296545"/>
                  </a:cubicBezTo>
                  <a:close/>
                </a:path>
              </a:pathLst>
            </a:custGeom>
            <a:solidFill>
              <a:srgbClr val="00704A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43255" cy="618490"/>
            </a:xfrm>
            <a:custGeom>
              <a:avLst/>
              <a:gdLst/>
              <a:ahLst/>
              <a:cxnLst/>
              <a:rect r="r" b="b" t="t" l="l"/>
              <a:pathLst>
                <a:path h="618490" w="643255">
                  <a:moveTo>
                    <a:pt x="0" y="309245"/>
                  </a:moveTo>
                  <a:cubicBezTo>
                    <a:pt x="0" y="137922"/>
                    <a:pt x="144526" y="0"/>
                    <a:pt x="321564" y="0"/>
                  </a:cubicBezTo>
                  <a:lnTo>
                    <a:pt x="321564" y="12700"/>
                  </a:lnTo>
                  <a:lnTo>
                    <a:pt x="321564" y="0"/>
                  </a:lnTo>
                  <a:cubicBezTo>
                    <a:pt x="498729" y="0"/>
                    <a:pt x="643255" y="137922"/>
                    <a:pt x="643255" y="309245"/>
                  </a:cubicBezTo>
                  <a:lnTo>
                    <a:pt x="630555" y="309245"/>
                  </a:lnTo>
                  <a:lnTo>
                    <a:pt x="643255" y="309245"/>
                  </a:lnTo>
                  <a:cubicBezTo>
                    <a:pt x="643255" y="480568"/>
                    <a:pt x="498729" y="618490"/>
                    <a:pt x="321691" y="618490"/>
                  </a:cubicBezTo>
                  <a:lnTo>
                    <a:pt x="321691" y="605790"/>
                  </a:lnTo>
                  <a:lnTo>
                    <a:pt x="321691" y="618490"/>
                  </a:lnTo>
                  <a:cubicBezTo>
                    <a:pt x="144526" y="618490"/>
                    <a:pt x="0" y="480568"/>
                    <a:pt x="0" y="309245"/>
                  </a:cubicBezTo>
                  <a:lnTo>
                    <a:pt x="12700" y="309245"/>
                  </a:lnTo>
                  <a:lnTo>
                    <a:pt x="25400" y="309245"/>
                  </a:lnTo>
                  <a:lnTo>
                    <a:pt x="12700" y="309245"/>
                  </a:lnTo>
                  <a:lnTo>
                    <a:pt x="0" y="309245"/>
                  </a:lnTo>
                  <a:moveTo>
                    <a:pt x="25400" y="309245"/>
                  </a:moveTo>
                  <a:cubicBezTo>
                    <a:pt x="25400" y="316230"/>
                    <a:pt x="19685" y="321945"/>
                    <a:pt x="12700" y="321945"/>
                  </a:cubicBezTo>
                  <a:cubicBezTo>
                    <a:pt x="5715" y="321945"/>
                    <a:pt x="0" y="316230"/>
                    <a:pt x="0" y="309245"/>
                  </a:cubicBezTo>
                  <a:cubicBezTo>
                    <a:pt x="0" y="302260"/>
                    <a:pt x="5715" y="296545"/>
                    <a:pt x="12700" y="296545"/>
                  </a:cubicBezTo>
                  <a:cubicBezTo>
                    <a:pt x="19685" y="296545"/>
                    <a:pt x="25400" y="302260"/>
                    <a:pt x="25400" y="309245"/>
                  </a:cubicBezTo>
                  <a:cubicBezTo>
                    <a:pt x="25400" y="465582"/>
                    <a:pt x="157480" y="593090"/>
                    <a:pt x="321564" y="593090"/>
                  </a:cubicBezTo>
                  <a:cubicBezTo>
                    <a:pt x="485648" y="593090"/>
                    <a:pt x="617855" y="465582"/>
                    <a:pt x="617855" y="309245"/>
                  </a:cubicBezTo>
                  <a:cubicBezTo>
                    <a:pt x="617855" y="152908"/>
                    <a:pt x="485648" y="25400"/>
                    <a:pt x="321564" y="25400"/>
                  </a:cubicBezTo>
                  <a:lnTo>
                    <a:pt x="321564" y="12700"/>
                  </a:lnTo>
                  <a:lnTo>
                    <a:pt x="321564" y="25400"/>
                  </a:lnTo>
                  <a:cubicBezTo>
                    <a:pt x="157480" y="25400"/>
                    <a:pt x="25400" y="153035"/>
                    <a:pt x="25400" y="309245"/>
                  </a:cubicBezTo>
                  <a:close/>
                </a:path>
              </a:pathLst>
            </a:custGeom>
            <a:solidFill>
              <a:srgbClr val="00704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643238" cy="67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  <a:r>
                <a:rPr lang="en-US" sz="225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42127" y="6571404"/>
            <a:ext cx="482429" cy="463893"/>
            <a:chOff x="0" y="0"/>
            <a:chExt cx="643238" cy="61852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00" y="12700"/>
              <a:ext cx="617855" cy="593090"/>
            </a:xfrm>
            <a:custGeom>
              <a:avLst/>
              <a:gdLst/>
              <a:ahLst/>
              <a:cxnLst/>
              <a:rect r="r" b="b" t="t" l="l"/>
              <a:pathLst>
                <a:path h="593090" w="617855">
                  <a:moveTo>
                    <a:pt x="0" y="296545"/>
                  </a:moveTo>
                  <a:cubicBezTo>
                    <a:pt x="0" y="132715"/>
                    <a:pt x="138303" y="0"/>
                    <a:pt x="308864" y="0"/>
                  </a:cubicBezTo>
                  <a:cubicBezTo>
                    <a:pt x="479425" y="0"/>
                    <a:pt x="617855" y="132715"/>
                    <a:pt x="617855" y="296545"/>
                  </a:cubicBezTo>
                  <a:cubicBezTo>
                    <a:pt x="617855" y="460375"/>
                    <a:pt x="479552" y="593090"/>
                    <a:pt x="308864" y="593090"/>
                  </a:cubicBezTo>
                  <a:cubicBezTo>
                    <a:pt x="138176" y="593090"/>
                    <a:pt x="0" y="460375"/>
                    <a:pt x="0" y="296545"/>
                  </a:cubicBezTo>
                  <a:close/>
                </a:path>
              </a:pathLst>
            </a:custGeom>
            <a:solidFill>
              <a:srgbClr val="00704A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43255" cy="618490"/>
            </a:xfrm>
            <a:custGeom>
              <a:avLst/>
              <a:gdLst/>
              <a:ahLst/>
              <a:cxnLst/>
              <a:rect r="r" b="b" t="t" l="l"/>
              <a:pathLst>
                <a:path h="618490" w="643255">
                  <a:moveTo>
                    <a:pt x="0" y="309245"/>
                  </a:moveTo>
                  <a:cubicBezTo>
                    <a:pt x="0" y="137922"/>
                    <a:pt x="144526" y="0"/>
                    <a:pt x="321564" y="0"/>
                  </a:cubicBezTo>
                  <a:lnTo>
                    <a:pt x="321564" y="12700"/>
                  </a:lnTo>
                  <a:lnTo>
                    <a:pt x="321564" y="0"/>
                  </a:lnTo>
                  <a:cubicBezTo>
                    <a:pt x="498729" y="0"/>
                    <a:pt x="643255" y="137922"/>
                    <a:pt x="643255" y="309245"/>
                  </a:cubicBezTo>
                  <a:lnTo>
                    <a:pt x="630555" y="309245"/>
                  </a:lnTo>
                  <a:lnTo>
                    <a:pt x="643255" y="309245"/>
                  </a:lnTo>
                  <a:cubicBezTo>
                    <a:pt x="643255" y="480568"/>
                    <a:pt x="498729" y="618490"/>
                    <a:pt x="321691" y="618490"/>
                  </a:cubicBezTo>
                  <a:lnTo>
                    <a:pt x="321691" y="605790"/>
                  </a:lnTo>
                  <a:lnTo>
                    <a:pt x="321691" y="618490"/>
                  </a:lnTo>
                  <a:cubicBezTo>
                    <a:pt x="144526" y="618490"/>
                    <a:pt x="0" y="480568"/>
                    <a:pt x="0" y="309245"/>
                  </a:cubicBezTo>
                  <a:lnTo>
                    <a:pt x="12700" y="309245"/>
                  </a:lnTo>
                  <a:lnTo>
                    <a:pt x="25400" y="309245"/>
                  </a:lnTo>
                  <a:lnTo>
                    <a:pt x="12700" y="309245"/>
                  </a:lnTo>
                  <a:lnTo>
                    <a:pt x="0" y="309245"/>
                  </a:lnTo>
                  <a:moveTo>
                    <a:pt x="25400" y="309245"/>
                  </a:moveTo>
                  <a:cubicBezTo>
                    <a:pt x="25400" y="316230"/>
                    <a:pt x="19685" y="321945"/>
                    <a:pt x="12700" y="321945"/>
                  </a:cubicBezTo>
                  <a:cubicBezTo>
                    <a:pt x="5715" y="321945"/>
                    <a:pt x="0" y="316230"/>
                    <a:pt x="0" y="309245"/>
                  </a:cubicBezTo>
                  <a:cubicBezTo>
                    <a:pt x="0" y="302260"/>
                    <a:pt x="5715" y="296545"/>
                    <a:pt x="12700" y="296545"/>
                  </a:cubicBezTo>
                  <a:cubicBezTo>
                    <a:pt x="19685" y="296545"/>
                    <a:pt x="25400" y="302260"/>
                    <a:pt x="25400" y="309245"/>
                  </a:cubicBezTo>
                  <a:cubicBezTo>
                    <a:pt x="25400" y="465582"/>
                    <a:pt x="157480" y="593090"/>
                    <a:pt x="321564" y="593090"/>
                  </a:cubicBezTo>
                  <a:cubicBezTo>
                    <a:pt x="485648" y="593090"/>
                    <a:pt x="617855" y="465582"/>
                    <a:pt x="617855" y="309245"/>
                  </a:cubicBezTo>
                  <a:cubicBezTo>
                    <a:pt x="617855" y="152908"/>
                    <a:pt x="485648" y="25400"/>
                    <a:pt x="321564" y="25400"/>
                  </a:cubicBezTo>
                  <a:lnTo>
                    <a:pt x="321564" y="12700"/>
                  </a:lnTo>
                  <a:lnTo>
                    <a:pt x="321564" y="25400"/>
                  </a:lnTo>
                  <a:cubicBezTo>
                    <a:pt x="157480" y="25400"/>
                    <a:pt x="25400" y="153035"/>
                    <a:pt x="25400" y="309245"/>
                  </a:cubicBezTo>
                  <a:close/>
                </a:path>
              </a:pathLst>
            </a:custGeom>
            <a:solidFill>
              <a:srgbClr val="00704A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643238" cy="67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  <a:r>
                <a:rPr lang="en-US" sz="225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2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>
            <a:off x="736705" y="1568389"/>
            <a:ext cx="16901170" cy="11430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924007" y="4774479"/>
            <a:ext cx="3679888" cy="1338702"/>
            <a:chOff x="0" y="0"/>
            <a:chExt cx="4906518" cy="17849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906518" cy="1784936"/>
            </a:xfrm>
            <a:custGeom>
              <a:avLst/>
              <a:gdLst/>
              <a:ahLst/>
              <a:cxnLst/>
              <a:rect r="r" b="b" t="t" l="l"/>
              <a:pathLst>
                <a:path h="1784936" w="4906518">
                  <a:moveTo>
                    <a:pt x="0" y="0"/>
                  </a:moveTo>
                  <a:lnTo>
                    <a:pt x="4906518" y="0"/>
                  </a:lnTo>
                  <a:lnTo>
                    <a:pt x="4906518" y="1784936"/>
                  </a:lnTo>
                  <a:lnTo>
                    <a:pt x="0" y="1784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4906518" cy="18325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700"/>
                </a:lnSpc>
              </a:pPr>
              <a:r>
                <a:rPr lang="en-US" sz="225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        Table Creation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858710" y="2809778"/>
            <a:ext cx="3679888" cy="417195"/>
            <a:chOff x="0" y="0"/>
            <a:chExt cx="4906518" cy="55626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906518" cy="556260"/>
            </a:xfrm>
            <a:custGeom>
              <a:avLst/>
              <a:gdLst/>
              <a:ahLst/>
              <a:cxnLst/>
              <a:rect r="r" b="b" t="t" l="l"/>
              <a:pathLst>
                <a:path h="556260" w="4906518">
                  <a:moveTo>
                    <a:pt x="0" y="0"/>
                  </a:moveTo>
                  <a:lnTo>
                    <a:pt x="4906518" y="0"/>
                  </a:lnTo>
                  <a:lnTo>
                    <a:pt x="4906518" y="556260"/>
                  </a:lnTo>
                  <a:lnTo>
                    <a:pt x="0" y="5562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4906518" cy="60388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2700"/>
                </a:lnSpc>
              </a:pPr>
              <a:r>
                <a:rPr lang="en-US" sz="225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Deskripsi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24007" y="6134000"/>
            <a:ext cx="3679888" cy="1338702"/>
            <a:chOff x="0" y="0"/>
            <a:chExt cx="4906518" cy="178493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906518" cy="1784936"/>
            </a:xfrm>
            <a:custGeom>
              <a:avLst/>
              <a:gdLst/>
              <a:ahLst/>
              <a:cxnLst/>
              <a:rect r="r" b="b" t="t" l="l"/>
              <a:pathLst>
                <a:path h="1784936" w="4906518">
                  <a:moveTo>
                    <a:pt x="0" y="0"/>
                  </a:moveTo>
                  <a:lnTo>
                    <a:pt x="4906518" y="0"/>
                  </a:lnTo>
                  <a:lnTo>
                    <a:pt x="4906518" y="1784936"/>
                  </a:lnTo>
                  <a:lnTo>
                    <a:pt x="0" y="1784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906518" cy="18325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700"/>
                </a:lnSpc>
              </a:pPr>
              <a:r>
                <a:rPr lang="en-US" sz="225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         Data Cleansing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4858710" y="3309551"/>
            <a:ext cx="12782284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Extraction 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dari sumber data yang disediakan</a:t>
            </a:r>
          </a:p>
          <a:p>
            <a:pPr algn="l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Transformation 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kolom </a:t>
            </a: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nik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sesuai </a:t>
            </a: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domain knowledge</a:t>
            </a:r>
          </a:p>
          <a:p>
            <a:pPr algn="l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Load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data sesuai ketentuan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858710" y="4953293"/>
            <a:ext cx="1278228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Comparison 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antara sumber data dengan contoh </a:t>
            </a: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table</a:t>
            </a:r>
          </a:p>
          <a:p>
            <a:pPr algn="just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Merging 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kedua sumber data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858710" y="6312813"/>
            <a:ext cx="1278228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Detection &amp; Imputation 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terhadap </a:t>
            </a: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missing value</a:t>
            </a:r>
          </a:p>
          <a:p>
            <a:pPr algn="just" marL="407194" indent="-203597" lvl="1">
              <a:lnSpc>
                <a:spcPts val="3375"/>
              </a:lnSpc>
              <a:buFont typeface="Arial"/>
              <a:buChar char="•"/>
            </a:pPr>
            <a:r>
              <a:rPr lang="en-US" sz="225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Formatting</a:t>
            </a:r>
            <a:r>
              <a:rPr lang="en-US" sz="225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data sesuai acuan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2692" y="1923241"/>
            <a:ext cx="12082616" cy="1403781"/>
            <a:chOff x="0" y="0"/>
            <a:chExt cx="16110154" cy="18717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10155" cy="1871708"/>
            </a:xfrm>
            <a:custGeom>
              <a:avLst/>
              <a:gdLst/>
              <a:ahLst/>
              <a:cxnLst/>
              <a:rect r="r" b="b" t="t" l="l"/>
              <a:pathLst>
                <a:path h="1871708" w="16110155">
                  <a:moveTo>
                    <a:pt x="0" y="0"/>
                  </a:moveTo>
                  <a:lnTo>
                    <a:pt x="16110155" y="0"/>
                  </a:lnTo>
                  <a:lnTo>
                    <a:pt x="16110155" y="1871708"/>
                  </a:lnTo>
                  <a:lnTo>
                    <a:pt x="0" y="187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110154" cy="19098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02692" y="3490225"/>
            <a:ext cx="784974" cy="1668780"/>
            <a:chOff x="0" y="0"/>
            <a:chExt cx="1046632" cy="2225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34290" y="3648041"/>
            <a:ext cx="10566004" cy="1039959"/>
            <a:chOff x="0" y="0"/>
            <a:chExt cx="14088006" cy="13866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4088006" cy="1462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5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Data ETL</a:t>
              </a:r>
            </a:p>
            <a:p>
              <a:pPr algn="l">
                <a:lnSpc>
                  <a:spcPts val="2625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sz="21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Three-phase processes of data integration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02692" y="5087423"/>
            <a:ext cx="784974" cy="1668780"/>
            <a:chOff x="0" y="0"/>
            <a:chExt cx="1046632" cy="2225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A6A6A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290" y="5291662"/>
            <a:ext cx="10566004" cy="1039959"/>
            <a:chOff x="0" y="0"/>
            <a:chExt cx="14088006" cy="13866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4088006" cy="1453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 Table Creation</a:t>
              </a:r>
            </a:p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A6A6A6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sz="2100" i="true">
                  <a:solidFill>
                    <a:srgbClr val="A6A6A6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Comparing &amp; merging between data sources and the reference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02692" y="6694979"/>
            <a:ext cx="784974" cy="1668780"/>
            <a:chOff x="0" y="0"/>
            <a:chExt cx="1046632" cy="22250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A6A6A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34290" y="6899218"/>
            <a:ext cx="10566004" cy="1039959"/>
            <a:chOff x="0" y="0"/>
            <a:chExt cx="14088006" cy="13866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4088006" cy="1462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50"/>
                </a:lnSpc>
              </a:pPr>
              <a:r>
                <a:rPr lang="en-US" sz="30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 Data Cleansing</a:t>
              </a:r>
            </a:p>
            <a:p>
              <a:pPr algn="l">
                <a:lnSpc>
                  <a:spcPts val="2625"/>
                </a:lnSpc>
              </a:pPr>
              <a:r>
                <a:rPr lang="en-US" sz="21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100" i="true">
                  <a:solidFill>
                    <a:srgbClr val="A6A6A6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Identifying, correcting, and formatting inaccurate records from dataset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Extraction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dengan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filename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dan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format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yang beragam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  <a:r>
                <a:rPr lang="en-US" sz="210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Contoh c</a:t>
              </a:r>
              <a:r>
                <a:rPr lang="en-US" b="true" sz="2100" i="true">
                  <a:solidFill>
                    <a:srgbClr val="00704A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ode </a:t>
              </a:r>
              <a:r>
                <a:rPr lang="en-US" sz="2100" b="true">
                  <a:solidFill>
                    <a:srgbClr val="00704A"/>
                  </a:solidFill>
                  <a:latin typeface="Arial Bold"/>
                  <a:ea typeface="Arial Bold"/>
                  <a:cs typeface="Arial Bold"/>
                  <a:sym typeface="Arial Bold"/>
                </a:rPr>
                <a:t>yang digunakan</a:t>
              </a: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&amp; </a:t>
              </a:r>
              <a:r>
                <a:rPr lang="en-US" sz="2100" b="true">
                  <a:solidFill>
                    <a:srgbClr val="2F528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perbedaan format </a:t>
              </a:r>
              <a:r>
                <a:rPr lang="en-US" b="true" sz="2100" i="true">
                  <a:solidFill>
                    <a:srgbClr val="2F528F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nik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23248">
            <a:off x="702134" y="1671502"/>
            <a:ext cx="16901557" cy="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886097" y="3440885"/>
            <a:ext cx="8571743" cy="1779408"/>
          </a:xfrm>
          <a:custGeom>
            <a:avLst/>
            <a:gdLst/>
            <a:ahLst/>
            <a:cxnLst/>
            <a:rect r="r" b="b" t="t" l="l"/>
            <a:pathLst>
              <a:path h="1779408" w="8571743">
                <a:moveTo>
                  <a:pt x="0" y="0"/>
                </a:moveTo>
                <a:lnTo>
                  <a:pt x="8571743" y="0"/>
                </a:lnTo>
                <a:lnTo>
                  <a:pt x="8571743" y="1779408"/>
                </a:lnTo>
                <a:lnTo>
                  <a:pt x="0" y="17794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727" t="-72421" r="-9511" b="-22930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670662" y="3421366"/>
            <a:ext cx="5995129" cy="362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Mengunduh data dari tautan Google Drive yang disediakan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Analisa data menggunakan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library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00704A"/>
                </a:solidFill>
                <a:latin typeface="Arial Bold"/>
                <a:ea typeface="Arial Bold"/>
                <a:cs typeface="Arial Bold"/>
                <a:sym typeface="Arial Bold"/>
              </a:rPr>
              <a:t>3 sumber data: </a:t>
            </a:r>
            <a:r>
              <a:rPr lang="en-US" b="true" sz="2100" i="true">
                <a:solidFill>
                  <a:srgbClr val="00704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dinsos_csv</a:t>
            </a:r>
            <a:r>
              <a:rPr lang="en-US" b="true" sz="2100">
                <a:solidFill>
                  <a:srgbClr val="00704A"/>
                </a:solidFill>
                <a:latin typeface="Arial Bold"/>
                <a:ea typeface="Arial Bold"/>
                <a:cs typeface="Arial Bold"/>
                <a:sym typeface="Arial Bold"/>
              </a:rPr>
              <a:t>, </a:t>
            </a:r>
            <a:r>
              <a:rPr lang="en-US" b="true" sz="2100" i="true">
                <a:solidFill>
                  <a:srgbClr val="00704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dinsos_xlsx</a:t>
            </a:r>
            <a:r>
              <a:rPr lang="en-US" b="true" sz="2100">
                <a:solidFill>
                  <a:srgbClr val="00704A"/>
                </a:solidFill>
                <a:latin typeface="Arial Bold"/>
                <a:ea typeface="Arial Bold"/>
                <a:cs typeface="Arial Bold"/>
                <a:sym typeface="Arial Bold"/>
              </a:rPr>
              <a:t>, dan </a:t>
            </a:r>
            <a:r>
              <a:rPr lang="en-US" b="true" sz="2100" i="true">
                <a:solidFill>
                  <a:srgbClr val="00704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master_desa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equals()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menunjukkan bahwa kedua format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dinsos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identik, kecuali kolom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nik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2F528F"/>
                </a:solidFill>
                <a:latin typeface="Arial Bold"/>
                <a:ea typeface="Arial Bold"/>
                <a:cs typeface="Arial Bold"/>
                <a:sym typeface="Arial Bold"/>
              </a:rPr>
              <a:t>Format acuan </a:t>
            </a:r>
            <a:r>
              <a:rPr lang="en-US" b="true" sz="2100" i="true">
                <a:solidFill>
                  <a:srgbClr val="2F528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contoh_table </a:t>
            </a:r>
            <a:r>
              <a:rPr lang="en-US" b="true" sz="2100">
                <a:solidFill>
                  <a:srgbClr val="2F528F"/>
                </a:solidFill>
                <a:latin typeface="Arial Bold"/>
                <a:ea typeface="Arial Bold"/>
                <a:cs typeface="Arial Bold"/>
                <a:sym typeface="Arial Bold"/>
              </a:rPr>
              <a:t>lebih mendekati </a:t>
            </a:r>
            <a:r>
              <a:rPr lang="en-US" b="true" sz="2100" i="true">
                <a:solidFill>
                  <a:srgbClr val="2F528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dinsos_csv </a:t>
            </a:r>
            <a:r>
              <a:rPr lang="en-US" b="true" sz="2100">
                <a:solidFill>
                  <a:srgbClr val="2F528F"/>
                </a:solidFill>
                <a:latin typeface="Arial Bold"/>
                <a:ea typeface="Arial Bold"/>
                <a:cs typeface="Arial Bold"/>
                <a:sym typeface="Arial Bold"/>
              </a:rPr>
              <a:t>daripada </a:t>
            </a:r>
            <a:r>
              <a:rPr lang="en-US" b="true" sz="2100" i="true">
                <a:solidFill>
                  <a:srgbClr val="2F528F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dinsos_xlsx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4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650273" y="5669461"/>
            <a:ext cx="2069786" cy="3404466"/>
          </a:xfrm>
          <a:custGeom>
            <a:avLst/>
            <a:gdLst/>
            <a:ahLst/>
            <a:cxnLst/>
            <a:rect r="r" b="b" t="t" l="l"/>
            <a:pathLst>
              <a:path h="3404466" w="2069786">
                <a:moveTo>
                  <a:pt x="0" y="0"/>
                </a:moveTo>
                <a:lnTo>
                  <a:pt x="2069786" y="0"/>
                </a:lnTo>
                <a:lnTo>
                  <a:pt x="2069786" y="3404466"/>
                </a:lnTo>
                <a:lnTo>
                  <a:pt x="0" y="3404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40947" t="-146406" r="-708309" b="-158027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603737" y="5669461"/>
            <a:ext cx="3619742" cy="3404466"/>
          </a:xfrm>
          <a:custGeom>
            <a:avLst/>
            <a:gdLst/>
            <a:ahLst/>
            <a:cxnLst/>
            <a:rect r="r" b="b" t="t" l="l"/>
            <a:pathLst>
              <a:path h="3404466" w="3619742">
                <a:moveTo>
                  <a:pt x="0" y="0"/>
                </a:moveTo>
                <a:lnTo>
                  <a:pt x="3619743" y="0"/>
                </a:lnTo>
                <a:lnTo>
                  <a:pt x="3619743" y="3404466"/>
                </a:lnTo>
                <a:lnTo>
                  <a:pt x="0" y="34044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54263" t="-168998" r="-364499" b="-137944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0457" y="5669461"/>
            <a:ext cx="2646137" cy="3404466"/>
          </a:xfrm>
          <a:custGeom>
            <a:avLst/>
            <a:gdLst/>
            <a:ahLst/>
            <a:cxnLst/>
            <a:rect r="r" b="b" t="t" l="l"/>
            <a:pathLst>
              <a:path h="3404466" w="2646137">
                <a:moveTo>
                  <a:pt x="0" y="0"/>
                </a:moveTo>
                <a:lnTo>
                  <a:pt x="2646137" y="0"/>
                </a:lnTo>
                <a:lnTo>
                  <a:pt x="2646137" y="3404466"/>
                </a:lnTo>
                <a:lnTo>
                  <a:pt x="0" y="3404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1429" t="-78033" r="-377495" b="-210576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Transformation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pada data kolom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nik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Langkah-langkah yang diterapkan untuk mengubah data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nik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23248">
            <a:off x="702134" y="1671502"/>
            <a:ext cx="16901557" cy="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5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816184" y="3219101"/>
            <a:ext cx="4711569" cy="614082"/>
          </a:xfrm>
          <a:custGeom>
            <a:avLst/>
            <a:gdLst/>
            <a:ahLst/>
            <a:cxnLst/>
            <a:rect r="r" b="b" t="t" l="l"/>
            <a:pathLst>
              <a:path h="614082" w="4711569">
                <a:moveTo>
                  <a:pt x="0" y="0"/>
                </a:moveTo>
                <a:lnTo>
                  <a:pt x="4711569" y="0"/>
                </a:lnTo>
                <a:lnTo>
                  <a:pt x="4711569" y="614081"/>
                </a:lnTo>
                <a:lnTo>
                  <a:pt x="0" y="614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701" t="-314588" r="-111160" b="-139817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87779" y="3948874"/>
            <a:ext cx="9568379" cy="2389253"/>
          </a:xfrm>
          <a:custGeom>
            <a:avLst/>
            <a:gdLst/>
            <a:ahLst/>
            <a:cxnLst/>
            <a:rect r="r" b="b" t="t" l="l"/>
            <a:pathLst>
              <a:path h="2389253" w="9568379">
                <a:moveTo>
                  <a:pt x="0" y="0"/>
                </a:moveTo>
                <a:lnTo>
                  <a:pt x="9568379" y="0"/>
                </a:lnTo>
                <a:lnTo>
                  <a:pt x="9568379" y="2389252"/>
                </a:lnTo>
                <a:lnTo>
                  <a:pt x="0" y="238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319" t="-62534" r="-7791" b="-2785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797654" y="6604826"/>
            <a:ext cx="8748629" cy="1192868"/>
          </a:xfrm>
          <a:custGeom>
            <a:avLst/>
            <a:gdLst/>
            <a:ahLst/>
            <a:cxnLst/>
            <a:rect r="r" b="b" t="t" l="l"/>
            <a:pathLst>
              <a:path h="1192868" w="8748629">
                <a:moveTo>
                  <a:pt x="0" y="0"/>
                </a:moveTo>
                <a:lnTo>
                  <a:pt x="8748629" y="0"/>
                </a:lnTo>
                <a:lnTo>
                  <a:pt x="8748629" y="1192868"/>
                </a:lnTo>
                <a:lnTo>
                  <a:pt x="0" y="11928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172" t="-156465" r="-14005" b="-72756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129496" y="8064394"/>
            <a:ext cx="8084945" cy="1263501"/>
          </a:xfrm>
          <a:custGeom>
            <a:avLst/>
            <a:gdLst/>
            <a:ahLst/>
            <a:cxnLst/>
            <a:rect r="r" b="b" t="t" l="l"/>
            <a:pathLst>
              <a:path h="1263501" w="8084945">
                <a:moveTo>
                  <a:pt x="0" y="0"/>
                </a:moveTo>
                <a:lnTo>
                  <a:pt x="8084945" y="0"/>
                </a:lnTo>
                <a:lnTo>
                  <a:pt x="8084945" y="1263501"/>
                </a:lnTo>
                <a:lnTo>
                  <a:pt x="0" y="12635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364" t="-153308" r="-22416" b="-68689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714205" y="3421367"/>
            <a:ext cx="6039760" cy="162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unique()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untuk melihat keseluruhan nilai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nik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nik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menggunakan tipe data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object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, dan beberapa nilai tidak mengikuti notasi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scientific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Konversi ke tipe data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numeric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integer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Load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yang representatif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Jumlah digit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nik </a:t>
              </a: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dari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table </a:t>
              </a: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acuan dan kedua format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dinsos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23248">
            <a:off x="702134" y="1671502"/>
            <a:ext cx="16901557" cy="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6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559153" y="4825175"/>
            <a:ext cx="3225631" cy="2824582"/>
          </a:xfrm>
          <a:custGeom>
            <a:avLst/>
            <a:gdLst/>
            <a:ahLst/>
            <a:cxnLst/>
            <a:rect r="r" b="b" t="t" l="l"/>
            <a:pathLst>
              <a:path h="2824582" w="3225631">
                <a:moveTo>
                  <a:pt x="0" y="0"/>
                </a:moveTo>
                <a:lnTo>
                  <a:pt x="3225631" y="0"/>
                </a:lnTo>
                <a:lnTo>
                  <a:pt x="3225631" y="2824583"/>
                </a:lnTo>
                <a:lnTo>
                  <a:pt x="0" y="2824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507" t="-308654" r="-939668" b="-27253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714205" y="3421367"/>
            <a:ext cx="6039760" cy="202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Membandingkan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nik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pada acuan table dengan kedua format data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dinsos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len()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 untuk menghitung jumlah digit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nik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Domain knowledge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mengindikasikan bahwa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data_dinsos_csv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sesuai ketentuan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02692" y="1923241"/>
            <a:ext cx="12082616" cy="1403781"/>
            <a:chOff x="0" y="0"/>
            <a:chExt cx="16110154" cy="18717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10155" cy="1871708"/>
            </a:xfrm>
            <a:custGeom>
              <a:avLst/>
              <a:gdLst/>
              <a:ahLst/>
              <a:cxnLst/>
              <a:rect r="r" b="b" t="t" l="l"/>
              <a:pathLst>
                <a:path h="1871708" w="16110155">
                  <a:moveTo>
                    <a:pt x="0" y="0"/>
                  </a:moveTo>
                  <a:lnTo>
                    <a:pt x="16110155" y="0"/>
                  </a:lnTo>
                  <a:lnTo>
                    <a:pt x="16110155" y="1871708"/>
                  </a:lnTo>
                  <a:lnTo>
                    <a:pt x="0" y="187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110154" cy="19098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Contents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02692" y="3490225"/>
            <a:ext cx="784974" cy="1668780"/>
            <a:chOff x="0" y="0"/>
            <a:chExt cx="1046632" cy="22250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A6A6A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34290" y="3648041"/>
            <a:ext cx="10566004" cy="1039959"/>
            <a:chOff x="0" y="0"/>
            <a:chExt cx="14088006" cy="13866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4088006" cy="1462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50"/>
                </a:lnSpc>
              </a:pPr>
              <a:r>
                <a:rPr lang="en-US" sz="3000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 Data ETL</a:t>
              </a:r>
            </a:p>
            <a:p>
              <a:pPr algn="l">
                <a:lnSpc>
                  <a:spcPts val="2625"/>
                </a:lnSpc>
              </a:pPr>
              <a:r>
                <a:rPr lang="en-US" sz="2100" i="true">
                  <a:solidFill>
                    <a:srgbClr val="A5A5A5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 Three-phase processes of data integration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02692" y="5087423"/>
            <a:ext cx="784974" cy="1668780"/>
            <a:chOff x="0" y="0"/>
            <a:chExt cx="1046632" cy="22250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4290" y="5291662"/>
            <a:ext cx="10566004" cy="1039959"/>
            <a:chOff x="0" y="0"/>
            <a:chExt cx="14088006" cy="13866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4088006" cy="1453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Table Creation</a:t>
              </a:r>
            </a:p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sz="21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Comparing &amp; merging between data sources and the reference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102692" y="6694979"/>
            <a:ext cx="784974" cy="1668780"/>
            <a:chOff x="0" y="0"/>
            <a:chExt cx="1046632" cy="22250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6632" cy="2225040"/>
            </a:xfrm>
            <a:custGeom>
              <a:avLst/>
              <a:gdLst/>
              <a:ahLst/>
              <a:cxnLst/>
              <a:rect r="r" b="b" t="t" l="l"/>
              <a:pathLst>
                <a:path h="2225040" w="1046632">
                  <a:moveTo>
                    <a:pt x="0" y="0"/>
                  </a:moveTo>
                  <a:lnTo>
                    <a:pt x="1046632" y="0"/>
                  </a:lnTo>
                  <a:lnTo>
                    <a:pt x="1046632" y="2225040"/>
                  </a:lnTo>
                  <a:lnTo>
                    <a:pt x="0" y="2225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80975"/>
              <a:ext cx="1046632" cy="24060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0800"/>
                </a:lnSpc>
              </a:pPr>
              <a:r>
                <a:rPr lang="en-US" sz="9000" b="true">
                  <a:solidFill>
                    <a:srgbClr val="A6A6A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34290" y="6899218"/>
            <a:ext cx="10566004" cy="1039959"/>
            <a:chOff x="0" y="0"/>
            <a:chExt cx="14088006" cy="13866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87983" cy="1386586"/>
            </a:xfrm>
            <a:custGeom>
              <a:avLst/>
              <a:gdLst/>
              <a:ahLst/>
              <a:cxnLst/>
              <a:rect r="r" b="b" t="t" l="l"/>
              <a:pathLst>
                <a:path h="1386586" w="14087983">
                  <a:moveTo>
                    <a:pt x="0" y="0"/>
                  </a:moveTo>
                  <a:lnTo>
                    <a:pt x="14087983" y="0"/>
                  </a:lnTo>
                  <a:lnTo>
                    <a:pt x="14087983" y="1386586"/>
                  </a:lnTo>
                  <a:lnTo>
                    <a:pt x="0" y="1386586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4088006" cy="14628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50"/>
                </a:lnSpc>
              </a:pPr>
              <a:r>
                <a:rPr lang="en-US" sz="30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 Data Cleansing</a:t>
              </a:r>
            </a:p>
            <a:p>
              <a:pPr algn="l">
                <a:lnSpc>
                  <a:spcPts val="2625"/>
                </a:lnSpc>
              </a:pPr>
              <a:r>
                <a:rPr lang="en-US" sz="2100">
                  <a:solidFill>
                    <a:srgbClr val="A6A6A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100" i="true">
                  <a:solidFill>
                    <a:srgbClr val="A6A6A6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Identifying, correcting, and formatting inaccurate records from dataset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Comparison 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antar kolom pada sumber data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Daftar nama kolom dari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data_dinas_sosial </a:t>
              </a: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dan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data_master_desa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23248">
            <a:off x="702134" y="1671502"/>
            <a:ext cx="16901557" cy="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8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622298" y="3122095"/>
            <a:ext cx="5099340" cy="6230743"/>
          </a:xfrm>
          <a:custGeom>
            <a:avLst/>
            <a:gdLst/>
            <a:ahLst/>
            <a:cxnLst/>
            <a:rect r="r" b="b" t="t" l="l"/>
            <a:pathLst>
              <a:path h="6230743" w="5099340">
                <a:moveTo>
                  <a:pt x="0" y="0"/>
                </a:moveTo>
                <a:lnTo>
                  <a:pt x="5099340" y="0"/>
                </a:lnTo>
                <a:lnTo>
                  <a:pt x="5099340" y="6230743"/>
                </a:lnTo>
                <a:lnTo>
                  <a:pt x="0" y="62307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683" t="-46266" r="-180305" b="-19771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585164" y="3421367"/>
            <a:ext cx="6166125" cy="242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Beberapa kolom ditemukan persis satu di kedua sumber data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kode_provinsi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menggunakan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data_master_desa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provinsi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kabupaten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kecamatan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, &amp;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kelurahan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ditetapkan sebagai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key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bps_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atau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kemendagri_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615" y="761865"/>
            <a:ext cx="16917732" cy="852487"/>
            <a:chOff x="0" y="0"/>
            <a:chExt cx="22556976" cy="1136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56977" cy="1136650"/>
            </a:xfrm>
            <a:custGeom>
              <a:avLst/>
              <a:gdLst/>
              <a:ahLst/>
              <a:cxnLst/>
              <a:rect r="r" b="b" t="t" l="l"/>
              <a:pathLst>
                <a:path h="1136650" w="22556977">
                  <a:moveTo>
                    <a:pt x="0" y="0"/>
                  </a:moveTo>
                  <a:lnTo>
                    <a:pt x="22556977" y="0"/>
                  </a:lnTo>
                  <a:lnTo>
                    <a:pt x="22556977" y="1136650"/>
                  </a:lnTo>
                  <a:lnTo>
                    <a:pt x="0" y="113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56976" cy="11747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536"/>
                </a:lnSpc>
              </a:pP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Merging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dengan </a:t>
              </a:r>
              <a:r>
                <a:rPr lang="en-US" sz="4200" i="true">
                  <a:solidFill>
                    <a:srgbClr val="000000"/>
                  </a:solidFill>
                  <a:latin typeface="Arial Italics"/>
                  <a:ea typeface="Arial Italics"/>
                  <a:cs typeface="Arial Italics"/>
                  <a:sym typeface="Arial Italics"/>
                </a:rPr>
                <a:t>key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yang ditentukan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14205" y="2352708"/>
            <a:ext cx="5908043" cy="601934"/>
            <a:chOff x="0" y="0"/>
            <a:chExt cx="7877390" cy="802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429" cy="802640"/>
            </a:xfrm>
            <a:custGeom>
              <a:avLst/>
              <a:gdLst/>
              <a:ahLst/>
              <a:cxnLst/>
              <a:rect r="r" b="b" t="t" l="l"/>
              <a:pathLst>
                <a:path h="802640" w="7877429">
                  <a:moveTo>
                    <a:pt x="0" y="0"/>
                  </a:moveTo>
                  <a:lnTo>
                    <a:pt x="7877429" y="0"/>
                  </a:lnTo>
                  <a:lnTo>
                    <a:pt x="7877429" y="802640"/>
                  </a:lnTo>
                  <a:lnTo>
                    <a:pt x="0" y="80264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7877390" cy="850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Insights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9477" y="2351763"/>
            <a:ext cx="10824982" cy="600075"/>
            <a:chOff x="0" y="0"/>
            <a:chExt cx="14433310" cy="800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33296" cy="800100"/>
            </a:xfrm>
            <a:custGeom>
              <a:avLst/>
              <a:gdLst/>
              <a:ahLst/>
              <a:cxnLst/>
              <a:rect r="r" b="b" t="t" l="l"/>
              <a:pathLst>
                <a:path h="800100" w="14433296">
                  <a:moveTo>
                    <a:pt x="0" y="0"/>
                  </a:moveTo>
                  <a:lnTo>
                    <a:pt x="14433296" y="0"/>
                  </a:lnTo>
                  <a:lnTo>
                    <a:pt x="14433296" y="800100"/>
                  </a:lnTo>
                  <a:lnTo>
                    <a:pt x="0" y="800100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433310" cy="847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Jumlah tiap kolom yang ditemukan pada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bps_ </a:t>
              </a:r>
              <a:r>
                <a:rPr lang="en-US" sz="21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dan </a:t>
              </a:r>
              <a:r>
                <a:rPr lang="en-US" b="true" sz="2100" i="true">
                  <a:solidFill>
                    <a:srgbClr val="000000"/>
                  </a:solidFill>
                  <a:latin typeface="Arial Bold Italics"/>
                  <a:ea typeface="Arial Bold Italics"/>
                  <a:cs typeface="Arial Bold Italics"/>
                  <a:sym typeface="Arial Bold Italics"/>
                </a:rPr>
                <a:t>kemendagri_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23248">
            <a:off x="702134" y="1671502"/>
            <a:ext cx="16901557" cy="0"/>
          </a:xfrm>
          <a:prstGeom prst="line">
            <a:avLst/>
          </a:prstGeom>
          <a:ln cap="rnd" w="57150">
            <a:solidFill>
              <a:srgbClr val="70AD4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3748">
            <a:off x="407665" y="9532620"/>
            <a:ext cx="17472670" cy="0"/>
          </a:xfrm>
          <a:prstGeom prst="line">
            <a:avLst/>
          </a:prstGeom>
          <a:ln cap="rnd" w="9525">
            <a:solidFill>
              <a:srgbClr val="A5A5A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325975" y="9656445"/>
            <a:ext cx="554355" cy="547687"/>
            <a:chOff x="0" y="0"/>
            <a:chExt cx="739140" cy="73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140" cy="730250"/>
            </a:xfrm>
            <a:custGeom>
              <a:avLst/>
              <a:gdLst/>
              <a:ahLst/>
              <a:cxnLst/>
              <a:rect r="r" b="b" t="t" l="l"/>
              <a:pathLst>
                <a:path h="730250" w="739140">
                  <a:moveTo>
                    <a:pt x="0" y="0"/>
                  </a:moveTo>
                  <a:lnTo>
                    <a:pt x="739140" y="0"/>
                  </a:lnTo>
                  <a:lnTo>
                    <a:pt x="73914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739140" cy="7683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44546A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9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2381893" y="4897731"/>
            <a:ext cx="7580151" cy="2679471"/>
          </a:xfrm>
          <a:custGeom>
            <a:avLst/>
            <a:gdLst/>
            <a:ahLst/>
            <a:cxnLst/>
            <a:rect r="r" b="b" t="t" l="l"/>
            <a:pathLst>
              <a:path h="2679471" w="7580151">
                <a:moveTo>
                  <a:pt x="0" y="0"/>
                </a:moveTo>
                <a:lnTo>
                  <a:pt x="7580151" y="0"/>
                </a:lnTo>
                <a:lnTo>
                  <a:pt x="7580151" y="2679471"/>
                </a:lnTo>
                <a:lnTo>
                  <a:pt x="0" y="2679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259" t="-199986" r="-320103" b="-381466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714205" y="3421367"/>
            <a:ext cx="6039760" cy="282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len()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untuk menghitung jumlah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kecamatan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dan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kelurahan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dari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data_dinas_sosial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Berapa banyak jumlah tersebut ditemukan pada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bps_ </a:t>
            </a:r>
            <a:r>
              <a:rPr lang="en-US" b="true" sz="2100">
                <a:solidFill>
                  <a:srgbClr val="44546A"/>
                </a:solidFill>
                <a:latin typeface="Arial Bold"/>
                <a:ea typeface="Arial Bold"/>
                <a:cs typeface="Arial Bold"/>
                <a:sym typeface="Arial Bold"/>
              </a:rPr>
              <a:t>dan </a:t>
            </a:r>
            <a:r>
              <a:rPr lang="en-US" b="true" sz="2100" i="true">
                <a:solidFill>
                  <a:srgbClr val="44546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kemendagri_</a:t>
            </a:r>
          </a:p>
          <a:p>
            <a:pPr algn="l" marL="380048" indent="-190024" lvl="1">
              <a:lnSpc>
                <a:spcPts val="3150"/>
              </a:lnSpc>
              <a:buFont typeface="Arial"/>
              <a:buChar char="•"/>
            </a:pP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Data quality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 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gunakan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 kemendagri_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untuk mengurangi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missing value</a:t>
            </a:r>
            <a:r>
              <a:rPr lang="en-US" sz="210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 seminimal mungkin pada </a:t>
            </a:r>
            <a:r>
              <a:rPr lang="en-US" sz="2100" i="true">
                <a:solidFill>
                  <a:srgbClr val="44546A"/>
                </a:solidFill>
                <a:latin typeface="Arial Italics"/>
                <a:ea typeface="Arial Italics"/>
                <a:cs typeface="Arial Italics"/>
                <a:sym typeface="Arial Italics"/>
              </a:rPr>
              <a:t>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DAGth5S4hCc</dc:identifier>
  <dcterms:modified xsi:type="dcterms:W3CDTF">2011-08-01T06:04:30Z</dcterms:modified>
  <cp:revision>1</cp:revision>
  <dc:title>SEAL Data Scientist Technical Test.pptx</dc:title>
</cp:coreProperties>
</file>