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66" r:id="rId3"/>
    <p:sldId id="367" r:id="rId4"/>
    <p:sldId id="369" r:id="rId5"/>
    <p:sldId id="372" r:id="rId6"/>
    <p:sldId id="373" r:id="rId7"/>
    <p:sldId id="374" r:id="rId8"/>
    <p:sldId id="375" r:id="rId9"/>
    <p:sldId id="376" r:id="rId10"/>
    <p:sldId id="377" r:id="rId11"/>
    <p:sldId id="368" r:id="rId12"/>
    <p:sldId id="381" r:id="rId13"/>
    <p:sldId id="378" r:id="rId14"/>
    <p:sldId id="379" r:id="rId15"/>
    <p:sldId id="371" r:id="rId16"/>
    <p:sldId id="370" r:id="rId17"/>
    <p:sldId id="382" r:id="rId18"/>
    <p:sldId id="3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67"/>
            <p14:sldId id="369"/>
            <p14:sldId id="372"/>
            <p14:sldId id="373"/>
            <p14:sldId id="374"/>
            <p14:sldId id="375"/>
            <p14:sldId id="376"/>
            <p14:sldId id="377"/>
            <p14:sldId id="368"/>
            <p14:sldId id="381"/>
            <p14:sldId id="378"/>
            <p14:sldId id="379"/>
            <p14:sldId id="371"/>
            <p14:sldId id="370"/>
            <p14:sldId id="382"/>
            <p14:sldId id="3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8B08D110-2608-456E-A3D2-C1AB89D98C7E}"/>
    <pc:docChg chg="custSel delSld modSld modSection">
      <pc:chgData name="Jonathan Mah" userId="5261b2f2f3e51194" providerId="LiveId" clId="{8B08D110-2608-456E-A3D2-C1AB89D98C7E}" dt="2022-08-22T16:20:43.653" v="2" actId="47"/>
      <pc:docMkLst>
        <pc:docMk/>
      </pc:docMkLst>
      <pc:sldChg chg="delSp del mod">
        <pc:chgData name="Jonathan Mah" userId="5261b2f2f3e51194" providerId="LiveId" clId="{8B08D110-2608-456E-A3D2-C1AB89D98C7E}" dt="2022-08-22T16:20:43.653" v="2" actId="47"/>
        <pc:sldMkLst>
          <pc:docMk/>
          <pc:sldMk cId="3070443774" sldId="380"/>
        </pc:sldMkLst>
        <pc:picChg chg="del">
          <ac:chgData name="Jonathan Mah" userId="5261b2f2f3e51194" providerId="LiveId" clId="{8B08D110-2608-456E-A3D2-C1AB89D98C7E}" dt="2022-08-22T16:17:46.043" v="1" actId="478"/>
          <ac:picMkLst>
            <pc:docMk/>
            <pc:sldMk cId="3070443774" sldId="380"/>
            <ac:picMk id="3" creationId="{B7731CCF-87A6-63AA-F2F1-769292ADE48D}"/>
          </ac:picMkLst>
        </pc:picChg>
      </pc:sldChg>
      <pc:sldChg chg="modSp mod">
        <pc:chgData name="Jonathan Mah" userId="5261b2f2f3e51194" providerId="LiveId" clId="{8B08D110-2608-456E-A3D2-C1AB89D98C7E}" dt="2022-08-22T16:17:33.013" v="0" actId="1076"/>
        <pc:sldMkLst>
          <pc:docMk/>
          <pc:sldMk cId="3538373345" sldId="382"/>
        </pc:sldMkLst>
        <pc:spChg chg="mod">
          <ac:chgData name="Jonathan Mah" userId="5261b2f2f3e51194" providerId="LiveId" clId="{8B08D110-2608-456E-A3D2-C1AB89D98C7E}" dt="2022-08-22T16:17:33.013" v="0" actId="1076"/>
          <ac:spMkLst>
            <pc:docMk/>
            <pc:sldMk cId="3538373345" sldId="382"/>
            <ac:spMk id="3" creationId="{1747A062-6D09-3F49-9719-9EC1D1335A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20220815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65E2E29-D0FF-EF1E-4A7E-5E8771D57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3083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9ED8-51AC-6E92-D869-0B1D7427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(slightly old)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C3C594-4681-C594-49AC-A33E3D312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517" y="1825625"/>
            <a:ext cx="67989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5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9ED8-51AC-6E92-D869-0B1D7427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(Ethiopian data removed, account for time point)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B5F1AA-5A89-CE2B-60FC-607CEBDC8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787" y="1825625"/>
            <a:ext cx="7978426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40189-6A3E-767C-6463-55B5C0154432}"/>
              </a:ext>
            </a:extLst>
          </p:cNvPr>
          <p:cNvSpPr txBox="1"/>
          <p:nvPr/>
        </p:nvSpPr>
        <p:spPr>
          <a:xfrm>
            <a:off x="10085213" y="1690688"/>
            <a:ext cx="14982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I’ve not done this,</a:t>
            </a:r>
          </a:p>
          <a:p>
            <a:r>
              <a:rPr lang="en-US" sz="1400" dirty="0"/>
              <a:t>But pi can also be</a:t>
            </a:r>
          </a:p>
          <a:p>
            <a:r>
              <a:rPr lang="en-US" sz="1400" dirty="0"/>
              <a:t>Computed using</a:t>
            </a:r>
          </a:p>
          <a:p>
            <a:r>
              <a:rPr lang="en-US" sz="1400" dirty="0"/>
              <a:t>The “</a:t>
            </a:r>
            <a:r>
              <a:rPr lang="en-US" sz="1400" dirty="0" err="1"/>
              <a:t>Shloessnig</a:t>
            </a:r>
            <a:r>
              <a:rPr lang="en-US" sz="1400" dirty="0"/>
              <a:t>”</a:t>
            </a:r>
          </a:p>
          <a:p>
            <a:r>
              <a:rPr lang="en-US" sz="1400" dirty="0"/>
              <a:t>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3AE50-F2D4-7D36-9B61-D51486A52C19}"/>
              </a:ext>
            </a:extLst>
          </p:cNvPr>
          <p:cNvSpPr txBox="1"/>
          <p:nvPr/>
        </p:nvSpPr>
        <p:spPr>
          <a:xfrm>
            <a:off x="10085213" y="2787928"/>
            <a:ext cx="225619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Order species by diamond ala Nayfach</a:t>
            </a:r>
          </a:p>
          <a:p>
            <a:endParaRPr lang="en-US" sz="1400" dirty="0"/>
          </a:p>
          <a:p>
            <a:r>
              <a:rPr lang="en-US" sz="1400" dirty="0"/>
              <a:t>Pick species (not counting for time point) &gt;= 5 hosts for both cohorts, i.e., total &gt;= 10 hosts</a:t>
            </a:r>
          </a:p>
          <a:p>
            <a:endParaRPr lang="en-US" sz="1400" dirty="0"/>
          </a:p>
          <a:p>
            <a:r>
              <a:rPr lang="en-US" sz="1400" dirty="0"/>
              <a:t>5 or other number depending</a:t>
            </a:r>
          </a:p>
          <a:p>
            <a:endParaRPr lang="en-US" sz="1400" dirty="0"/>
          </a:p>
          <a:p>
            <a:r>
              <a:rPr lang="en-US" sz="1400" dirty="0"/>
              <a:t>Order by blue diamonds</a:t>
            </a:r>
          </a:p>
          <a:p>
            <a:endParaRPr lang="en-US" sz="1400" dirty="0"/>
          </a:p>
          <a:p>
            <a:r>
              <a:rPr lang="en-US" sz="1400" dirty="0"/>
              <a:t>Remove title</a:t>
            </a:r>
          </a:p>
        </p:txBody>
      </p:sp>
    </p:spTree>
    <p:extLst>
      <p:ext uri="{BB962C8B-B14F-4D97-AF65-F5344CB8AC3E}">
        <p14:creationId xmlns:p14="http://schemas.microsoft.com/office/powerpoint/2010/main" val="201577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9ED8-51AC-6E92-D869-0B1D7427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Thetaiotaomicron with negative selection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26A0106-E18A-A3B6-D16F-4ACE94C8F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" y="1257521"/>
            <a:ext cx="8362834" cy="5351093"/>
          </a:xfrm>
        </p:spPr>
      </p:pic>
    </p:spTree>
    <p:extLst>
      <p:ext uri="{BB962C8B-B14F-4D97-AF65-F5344CB8AC3E}">
        <p14:creationId xmlns:p14="http://schemas.microsoft.com/office/powerpoint/2010/main" val="3936373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9ED8-51AC-6E92-D869-0B1D7427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MIDAS 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C36F-5D40-EB30-6494-2A8923B3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Species_profile.txt = 339/339</a:t>
            </a:r>
          </a:p>
          <a:p>
            <a:r>
              <a:rPr lang="en-US" dirty="0"/>
              <a:t>Species union step finished for 186 people (339 unique time x host points)</a:t>
            </a:r>
          </a:p>
          <a:p>
            <a:r>
              <a:rPr lang="en-US" dirty="0" err="1"/>
              <a:t>Snps</a:t>
            </a:r>
            <a:r>
              <a:rPr lang="en-US" dirty="0"/>
              <a:t> step = 320/339 hosts</a:t>
            </a:r>
          </a:p>
          <a:p>
            <a:r>
              <a:rPr lang="en-US" dirty="0"/>
              <a:t>Genes step = 324/339 hosts</a:t>
            </a:r>
          </a:p>
        </p:txBody>
      </p:sp>
    </p:spTree>
    <p:extLst>
      <p:ext uri="{BB962C8B-B14F-4D97-AF65-F5344CB8AC3E}">
        <p14:creationId xmlns:p14="http://schemas.microsoft.com/office/powerpoint/2010/main" val="193146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3C69-9960-AE20-E607-565A44A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4677-5EFD-6620-B214-60823D25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Writing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Results: New version of figure 2: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Cornejo-</a:t>
            </a:r>
            <a:r>
              <a:rPr lang="en-US" dirty="0" err="1">
                <a:solidFill>
                  <a:srgbClr val="FF0000"/>
                </a:solidFill>
              </a:rPr>
              <a:t>esque</a:t>
            </a:r>
            <a:r>
              <a:rPr lang="en-US" dirty="0">
                <a:solidFill>
                  <a:srgbClr val="FF0000"/>
                </a:solidFill>
              </a:rPr>
              <a:t> demographic model (but contraction)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SFS for B. thetaiotaomicron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Possibly include likelihood plot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Update cartoons / figures with current script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Methods: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Remove distribution of QP samples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Supplement: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Consult someone with good fashion sense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Cartoon of four demographic models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Distribution of QP samples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SFS’s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Clean-up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Read out loud for MIDAS section</a:t>
            </a:r>
          </a:p>
        </p:txBody>
      </p:sp>
    </p:spTree>
    <p:extLst>
      <p:ext uri="{BB962C8B-B14F-4D97-AF65-F5344CB8AC3E}">
        <p14:creationId xmlns:p14="http://schemas.microsoft.com/office/powerpoint/2010/main" val="313885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3C69-9960-AE20-E607-565A44A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4677-5EFD-6620-B214-60823D25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Prioritize finishing oral data [low burden]: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 genes and </a:t>
            </a:r>
            <a:r>
              <a:rPr lang="en-US" dirty="0" err="1">
                <a:solidFill>
                  <a:srgbClr val="FF0000"/>
                </a:solidFill>
              </a:rPr>
              <a:t>snps</a:t>
            </a:r>
            <a:r>
              <a:rPr lang="en-US" dirty="0">
                <a:solidFill>
                  <a:srgbClr val="FF0000"/>
                </a:solidFill>
              </a:rPr>
              <a:t> step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 merge step</a:t>
            </a:r>
          </a:p>
          <a:p>
            <a:r>
              <a:rPr lang="en-US" dirty="0">
                <a:solidFill>
                  <a:srgbClr val="FF0000"/>
                </a:solidFill>
              </a:rPr>
              <a:t>Talk to Leah, Michael, Nandita about Pi computation (</a:t>
            </a:r>
            <a:r>
              <a:rPr lang="en-US" b="1" dirty="0">
                <a:solidFill>
                  <a:srgbClr val="FF0000"/>
                </a:solidFill>
              </a:rPr>
              <a:t>Tuesday 3P PST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Remove Ethiopian data</a:t>
            </a:r>
          </a:p>
          <a:p>
            <a:r>
              <a:rPr lang="en-US" dirty="0"/>
              <a:t>Plot likelihood surface</a:t>
            </a:r>
          </a:p>
          <a:p>
            <a:r>
              <a:rPr lang="en-US" dirty="0"/>
              <a:t>Fit negative selection for SFS on </a:t>
            </a:r>
            <a:r>
              <a:rPr lang="en-US" dirty="0" err="1"/>
              <a:t>downsampled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781293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EA1E-DA58-BED5-FDEE-69838F68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20220815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A062-6D09-3F49-9719-9EC1D133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Write in greater detail about nucleotide diversity figure</a:t>
            </a:r>
          </a:p>
          <a:p>
            <a:pPr lvl="1"/>
            <a:r>
              <a:rPr lang="en-US" dirty="0"/>
              <a:t>Read through:</a:t>
            </a:r>
          </a:p>
          <a:p>
            <a:pPr lvl="2"/>
            <a:r>
              <a:rPr lang="en-US" dirty="0"/>
              <a:t>Suzuki 2021</a:t>
            </a:r>
          </a:p>
          <a:p>
            <a:pPr lvl="2"/>
            <a:r>
              <a:rPr lang="en-US" dirty="0"/>
              <a:t>Spencer 2022</a:t>
            </a:r>
          </a:p>
          <a:p>
            <a:pPr lvl="2"/>
            <a:r>
              <a:rPr lang="en-US" dirty="0" err="1"/>
              <a:t>Tamburini</a:t>
            </a:r>
            <a:endParaRPr lang="en-US" dirty="0"/>
          </a:p>
          <a:p>
            <a:pPr lvl="2"/>
            <a:r>
              <a:rPr lang="en-US" dirty="0" err="1"/>
              <a:t>Orsted</a:t>
            </a:r>
            <a:r>
              <a:rPr lang="en-US" dirty="0"/>
              <a:t> 2022</a:t>
            </a:r>
          </a:p>
          <a:p>
            <a:pPr lvl="1"/>
            <a:r>
              <a:rPr lang="en-US" dirty="0"/>
              <a:t>What does pi mean at different magnitudes? 10e-2 vs. 10e-4</a:t>
            </a:r>
          </a:p>
          <a:p>
            <a:pPr lvl="2"/>
            <a:r>
              <a:rPr lang="en-US" dirty="0"/>
              <a:t>10e-2 might suggest differences between strains</a:t>
            </a:r>
          </a:p>
          <a:p>
            <a:pPr lvl="2"/>
            <a:r>
              <a:rPr lang="en-US" dirty="0"/>
              <a:t>10e-4</a:t>
            </a:r>
          </a:p>
        </p:txBody>
      </p:sp>
    </p:spTree>
    <p:extLst>
      <p:ext uri="{BB962C8B-B14F-4D97-AF65-F5344CB8AC3E}">
        <p14:creationId xmlns:p14="http://schemas.microsoft.com/office/powerpoint/2010/main" val="353837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EA1E-DA58-BED5-FDEE-69838F68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20220815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A062-6D09-3F49-9719-9EC1D133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species script for oral data</a:t>
            </a:r>
          </a:p>
          <a:p>
            <a:r>
              <a:rPr lang="en-US" dirty="0"/>
              <a:t>SFSs for supplement + main text (B. </a:t>
            </a:r>
            <a:r>
              <a:rPr lang="en-US" dirty="0" err="1"/>
              <a:t>intestinihominis</a:t>
            </a:r>
            <a:r>
              <a:rPr lang="en-US" dirty="0"/>
              <a:t>)</a:t>
            </a:r>
          </a:p>
          <a:p>
            <a:r>
              <a:rPr lang="en-US" dirty="0"/>
              <a:t>Likelihood search + expanded plotting</a:t>
            </a:r>
          </a:p>
          <a:p>
            <a:pPr lvl="1"/>
            <a:r>
              <a:rPr lang="en-US" dirty="0"/>
              <a:t>Look for better SFS fit</a:t>
            </a:r>
          </a:p>
          <a:p>
            <a:r>
              <a:rPr lang="en-US" dirty="0"/>
              <a:t>Pi chart set to IID</a:t>
            </a:r>
          </a:p>
          <a:p>
            <a:r>
              <a:rPr lang="en-US" dirty="0"/>
              <a:t>Hit up Kirk for the LL </a:t>
            </a:r>
            <a:r>
              <a:rPr lang="en-US" dirty="0" err="1"/>
              <a:t>deets</a:t>
            </a:r>
            <a:endParaRPr lang="en-US" dirty="0"/>
          </a:p>
          <a:p>
            <a:pPr lvl="1"/>
            <a:r>
              <a:rPr lang="en-US" dirty="0"/>
              <a:t>Bounce off </a:t>
            </a:r>
            <a:r>
              <a:rPr lang="en-US" dirty="0" err="1"/>
              <a:t>microb</a:t>
            </a:r>
            <a:r>
              <a:rPr lang="en-US" dirty="0"/>
              <a:t> stuff to make sure I don’t talk to myself too much</a:t>
            </a:r>
          </a:p>
        </p:txBody>
      </p:sp>
    </p:spTree>
    <p:extLst>
      <p:ext uri="{BB962C8B-B14F-4D97-AF65-F5344CB8AC3E}">
        <p14:creationId xmlns:p14="http://schemas.microsoft.com/office/powerpoint/2010/main" val="109677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Figure 2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Likelihood surface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Pi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MIDAS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Supplement / Misc. Writing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61F795-AC8D-5353-1B78-5C62B853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784"/>
            <a:ext cx="10515600" cy="1325563"/>
          </a:xfrm>
        </p:spPr>
        <p:txBody>
          <a:bodyPr/>
          <a:lstStyle/>
          <a:p>
            <a:r>
              <a:rPr lang="en-US" dirty="0"/>
              <a:t>Figure 2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6E91517A-4556-2DAD-50B1-31AFFF841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18" y="0"/>
            <a:ext cx="645176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5CE104-2AB2-6D90-DE18-FE3A56690CF6}"/>
              </a:ext>
            </a:extLst>
          </p:cNvPr>
          <p:cNvSpPr txBox="1"/>
          <p:nvPr/>
        </p:nvSpPr>
        <p:spPr>
          <a:xfrm>
            <a:off x="9407583" y="584200"/>
            <a:ext cx="278441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Empirical data fits</a:t>
            </a:r>
          </a:p>
          <a:p>
            <a:r>
              <a:rPr lang="en-US" dirty="0"/>
              <a:t>Poorly to two-epoch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it doesn’t really</a:t>
            </a:r>
          </a:p>
          <a:p>
            <a:r>
              <a:rPr lang="en-US" dirty="0"/>
              <a:t>Make sense to show</a:t>
            </a:r>
          </a:p>
          <a:p>
            <a:r>
              <a:rPr lang="en-US" dirty="0"/>
              <a:t>The results that</a:t>
            </a:r>
          </a:p>
          <a:p>
            <a:r>
              <a:rPr lang="en-US" dirty="0"/>
              <a:t>Give “bad” time</a:t>
            </a:r>
          </a:p>
          <a:p>
            <a:endParaRPr lang="en-US" dirty="0"/>
          </a:p>
          <a:p>
            <a:r>
              <a:rPr lang="en-US" dirty="0"/>
              <a:t>Pick a better example,</a:t>
            </a:r>
          </a:p>
          <a:p>
            <a:r>
              <a:rPr lang="en-US" dirty="0"/>
              <a:t>e.g., B. </a:t>
            </a:r>
            <a:r>
              <a:rPr lang="en-US" dirty="0" err="1"/>
              <a:t>intestinihominis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On supplemental full </a:t>
            </a:r>
          </a:p>
          <a:p>
            <a:r>
              <a:rPr lang="en-US" dirty="0">
                <a:solidFill>
                  <a:srgbClr val="FF0000"/>
                </a:solidFill>
              </a:rPr>
              <a:t>figure report best model +</a:t>
            </a:r>
          </a:p>
          <a:p>
            <a:r>
              <a:rPr lang="en-US" dirty="0">
                <a:solidFill>
                  <a:srgbClr val="FF0000"/>
                </a:solidFill>
              </a:rPr>
              <a:t>Empirical + one-epoch  only</a:t>
            </a:r>
          </a:p>
          <a:p>
            <a:r>
              <a:rPr lang="en-US" dirty="0">
                <a:solidFill>
                  <a:srgbClr val="FF0000"/>
                </a:solidFill>
              </a:rPr>
              <a:t>For species w/ contraction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table show all</a:t>
            </a:r>
          </a:p>
        </p:txBody>
      </p:sp>
    </p:spTree>
    <p:extLst>
      <p:ext uri="{BB962C8B-B14F-4D97-AF65-F5344CB8AC3E}">
        <p14:creationId xmlns:p14="http://schemas.microsoft.com/office/powerpoint/2010/main" val="307245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B107-B951-60CE-2062-5F1DB258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Surface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A128A-CDE8-10DA-588A-2516AF4D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muciniphila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onderdonkii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B. thetaiotaomicron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xylanisolvens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intestinihominis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distasonis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merdae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– Taking a long time to resolve, not sure why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0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muciniphila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488A0D0-4397-38A8-8098-761E376F1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1EA5D0-E5F6-82CE-2110-5232020FBBA2}"/>
              </a:ext>
            </a:extLst>
          </p:cNvPr>
          <p:cNvSpPr txBox="1"/>
          <p:nvPr/>
        </p:nvSpPr>
        <p:spPr>
          <a:xfrm>
            <a:off x="8808300" y="1027906"/>
            <a:ext cx="2950488" cy="45243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Kirk suggests taking</a:t>
            </a:r>
          </a:p>
          <a:p>
            <a:r>
              <a:rPr lang="en-US" dirty="0"/>
              <a:t>A closer look at a singular</a:t>
            </a:r>
          </a:p>
          <a:p>
            <a:r>
              <a:rPr lang="en-US" dirty="0"/>
              <a:t>Species to have better initial</a:t>
            </a:r>
          </a:p>
          <a:p>
            <a:r>
              <a:rPr lang="en-US" dirty="0"/>
              <a:t>For MLE’s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 note, the ridge pattern</a:t>
            </a:r>
          </a:p>
          <a:p>
            <a:r>
              <a:rPr lang="en-US" dirty="0"/>
              <a:t>Is counter to what we might</a:t>
            </a:r>
          </a:p>
          <a:p>
            <a:r>
              <a:rPr lang="en-US" dirty="0"/>
              <a:t>Expect </a:t>
            </a:r>
            <a:r>
              <a:rPr lang="en-US" i="1" dirty="0"/>
              <a:t>a priori,</a:t>
            </a:r>
            <a:r>
              <a:rPr lang="en-US" dirty="0"/>
              <a:t> i.e., we would</a:t>
            </a:r>
          </a:p>
          <a:p>
            <a:r>
              <a:rPr lang="en-US" dirty="0"/>
              <a:t>Expect that the ridge should</a:t>
            </a:r>
          </a:p>
          <a:p>
            <a:r>
              <a:rPr lang="en-US" dirty="0"/>
              <a:t>Top left to bottom right.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Big contraction + small time</a:t>
            </a:r>
          </a:p>
          <a:p>
            <a:r>
              <a:rPr lang="en-US" dirty="0"/>
              <a:t>	==</a:t>
            </a:r>
          </a:p>
          <a:p>
            <a:r>
              <a:rPr lang="en-US" dirty="0"/>
              <a:t>Small contraction + big time</a:t>
            </a:r>
          </a:p>
        </p:txBody>
      </p:sp>
    </p:spTree>
    <p:extLst>
      <p:ext uri="{BB962C8B-B14F-4D97-AF65-F5344CB8AC3E}">
        <p14:creationId xmlns:p14="http://schemas.microsoft.com/office/powerpoint/2010/main" val="198146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onderdonkii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BE5D954-3B4A-D5EC-60CF-83E2C9D68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32038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thetaiotaomicron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2AF2059-0CE3-2004-15D2-DB546AF3E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32497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xylanisolvens</a:t>
            </a:r>
            <a:endParaRPr lang="en-US" dirty="0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5D9B97FD-4105-677B-8846-BCD8B3A9A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9879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intestinihominis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4D47DED-CF73-A33C-F093-2794C363B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7797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518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</vt:lpstr>
      <vt:lpstr>Figure 2</vt:lpstr>
      <vt:lpstr>Likelihood Surface</vt:lpstr>
      <vt:lpstr>A. muciniphila</vt:lpstr>
      <vt:lpstr>A. onderdonkii</vt:lpstr>
      <vt:lpstr>B. thetaiotaomicron</vt:lpstr>
      <vt:lpstr>B. xylanisolvens</vt:lpstr>
      <vt:lpstr>B. intestinihominis</vt:lpstr>
      <vt:lpstr>P. distasonis</vt:lpstr>
      <vt:lpstr>Pi (slightly old)</vt:lpstr>
      <vt:lpstr>Pi (Ethiopian data removed, account for time point)</vt:lpstr>
      <vt:lpstr>B. Thetaiotaomicron with negative selection</vt:lpstr>
      <vt:lpstr>MIDAS Oral</vt:lpstr>
      <vt:lpstr>TODO</vt:lpstr>
      <vt:lpstr>TODO</vt:lpstr>
      <vt:lpstr>Todo 20220815</vt:lpstr>
      <vt:lpstr>TODO 20220815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5</cp:revision>
  <dcterms:created xsi:type="dcterms:W3CDTF">2020-10-07T15:54:11Z</dcterms:created>
  <dcterms:modified xsi:type="dcterms:W3CDTF">2022-08-22T16:20:53Z</dcterms:modified>
</cp:coreProperties>
</file>