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42" r:id="rId3"/>
    <p:sldId id="343" r:id="rId4"/>
    <p:sldId id="339" r:id="rId5"/>
    <p:sldId id="278" r:id="rId6"/>
    <p:sldId id="34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42"/>
            <p14:sldId id="343"/>
            <p14:sldId id="339"/>
            <p14:sldId id="278"/>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B5381-67D8-4494-91BB-E376A9349751}" v="1" dt="2021-12-02T21:06:36.479"/>
    <p1510:client id="{7BAD0EFE-E722-47EE-9CE5-17103013536F}" v="8" dt="2021-12-02T03:37:01.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036" autoAdjust="0"/>
  </p:normalViewPr>
  <p:slideViewPr>
    <p:cSldViewPr snapToGrid="0">
      <p:cViewPr>
        <p:scale>
          <a:sx n="75" d="100"/>
          <a:sy n="75" d="100"/>
        </p:scale>
        <p:origin x="52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6C9B5381-67D8-4494-91BB-E376A9349751}"/>
    <pc:docChg chg="custSel addSld modSld">
      <pc:chgData name="Jonathan Mah" userId="5261b2f2f3e51194" providerId="LiveId" clId="{6C9B5381-67D8-4494-91BB-E376A9349751}" dt="2021-12-02T21:57:21.946" v="547" actId="20577"/>
      <pc:docMkLst>
        <pc:docMk/>
      </pc:docMkLst>
      <pc:sldChg chg="modNotesTx">
        <pc:chgData name="Jonathan Mah" userId="5261b2f2f3e51194" providerId="LiveId" clId="{6C9B5381-67D8-4494-91BB-E376A9349751}" dt="2021-12-02T21:06:32.220" v="40" actId="20577"/>
        <pc:sldMkLst>
          <pc:docMk/>
          <pc:sldMk cId="1384255232" sldId="343"/>
        </pc:sldMkLst>
      </pc:sldChg>
      <pc:sldChg chg="modSp add mod">
        <pc:chgData name="Jonathan Mah" userId="5261b2f2f3e51194" providerId="LiveId" clId="{6C9B5381-67D8-4494-91BB-E376A9349751}" dt="2021-12-02T21:57:21.946" v="547" actId="20577"/>
        <pc:sldMkLst>
          <pc:docMk/>
          <pc:sldMk cId="897933235" sldId="344"/>
        </pc:sldMkLst>
        <pc:spChg chg="mod">
          <ac:chgData name="Jonathan Mah" userId="5261b2f2f3e51194" providerId="LiveId" clId="{6C9B5381-67D8-4494-91BB-E376A9349751}" dt="2021-12-02T21:57:21.946" v="547" actId="20577"/>
          <ac:spMkLst>
            <pc:docMk/>
            <pc:sldMk cId="897933235" sldId="344"/>
            <ac:spMk id="3" creationId="{B7017510-3A51-4778-BB7F-0F91AE0D6F96}"/>
          </ac:spMkLst>
        </pc:spChg>
      </pc:sldChg>
    </pc:docChg>
  </pc:docChgLst>
  <pc:docChgLst>
    <pc:chgData name="Jonathan Mah" userId="5261b2f2f3e51194" providerId="LiveId" clId="{7BAD0EFE-E722-47EE-9CE5-17103013536F}"/>
    <pc:docChg chg="custSel addSld delSld modSld sldOrd modSection">
      <pc:chgData name="Jonathan Mah" userId="5261b2f2f3e51194" providerId="LiveId" clId="{7BAD0EFE-E722-47EE-9CE5-17103013536F}" dt="2021-12-02T03:38:04.592" v="1480" actId="47"/>
      <pc:docMkLst>
        <pc:docMk/>
      </pc:docMkLst>
      <pc:sldChg chg="modSp mod">
        <pc:chgData name="Jonathan Mah" userId="5261b2f2f3e51194" providerId="LiveId" clId="{7BAD0EFE-E722-47EE-9CE5-17103013536F}" dt="2021-12-02T03:29:46.448" v="4" actId="20577"/>
        <pc:sldMkLst>
          <pc:docMk/>
          <pc:sldMk cId="1442538198" sldId="256"/>
        </pc:sldMkLst>
        <pc:spChg chg="mod">
          <ac:chgData name="Jonathan Mah" userId="5261b2f2f3e51194" providerId="LiveId" clId="{7BAD0EFE-E722-47EE-9CE5-17103013536F}" dt="2021-12-02T03:29:46.448" v="4" actId="20577"/>
          <ac:spMkLst>
            <pc:docMk/>
            <pc:sldMk cId="1442538198" sldId="256"/>
            <ac:spMk id="3" creationId="{D712BDE3-5450-4B18-B90B-D71DD9D5BAC2}"/>
          </ac:spMkLst>
        </pc:spChg>
      </pc:sldChg>
      <pc:sldChg chg="del">
        <pc:chgData name="Jonathan Mah" userId="5261b2f2f3e51194" providerId="LiveId" clId="{7BAD0EFE-E722-47EE-9CE5-17103013536F}" dt="2021-12-02T03:29:50.338" v="6" actId="47"/>
        <pc:sldMkLst>
          <pc:docMk/>
          <pc:sldMk cId="448028236" sldId="334"/>
        </pc:sldMkLst>
      </pc:sldChg>
      <pc:sldChg chg="del">
        <pc:chgData name="Jonathan Mah" userId="5261b2f2f3e51194" providerId="LiveId" clId="{7BAD0EFE-E722-47EE-9CE5-17103013536F}" dt="2021-12-02T03:29:49.537" v="5" actId="47"/>
        <pc:sldMkLst>
          <pc:docMk/>
          <pc:sldMk cId="1670465716" sldId="336"/>
        </pc:sldMkLst>
      </pc:sldChg>
      <pc:sldChg chg="addSp delSp modSp mod">
        <pc:chgData name="Jonathan Mah" userId="5261b2f2f3e51194" providerId="LiveId" clId="{7BAD0EFE-E722-47EE-9CE5-17103013536F}" dt="2021-12-02T03:37:23.722" v="1368" actId="20577"/>
        <pc:sldMkLst>
          <pc:docMk/>
          <pc:sldMk cId="2427039477" sldId="339"/>
        </pc:sldMkLst>
        <pc:spChg chg="del mod">
          <ac:chgData name="Jonathan Mah" userId="5261b2f2f3e51194" providerId="LiveId" clId="{7BAD0EFE-E722-47EE-9CE5-17103013536F}" dt="2021-12-02T03:31:34.417" v="507" actId="478"/>
          <ac:spMkLst>
            <pc:docMk/>
            <pc:sldMk cId="2427039477" sldId="339"/>
            <ac:spMk id="3" creationId="{2AA99344-CA3A-4DE9-BF60-3504A8C5DCE3}"/>
          </ac:spMkLst>
        </pc:spChg>
        <pc:spChg chg="add mod">
          <ac:chgData name="Jonathan Mah" userId="5261b2f2f3e51194" providerId="LiveId" clId="{7BAD0EFE-E722-47EE-9CE5-17103013536F}" dt="2021-12-02T03:37:23.722" v="1368" actId="20577"/>
          <ac:spMkLst>
            <pc:docMk/>
            <pc:sldMk cId="2427039477" sldId="339"/>
            <ac:spMk id="7" creationId="{34068946-4BD9-4EF4-97B2-A1CFE4FC30FD}"/>
          </ac:spMkLst>
        </pc:spChg>
        <pc:picChg chg="add del mod">
          <ac:chgData name="Jonathan Mah" userId="5261b2f2f3e51194" providerId="LiveId" clId="{7BAD0EFE-E722-47EE-9CE5-17103013536F}" dt="2021-12-02T03:32:37.283" v="523" actId="478"/>
          <ac:picMkLst>
            <pc:docMk/>
            <pc:sldMk cId="2427039477" sldId="339"/>
            <ac:picMk id="4" creationId="{185F2A1F-30A4-4D88-9FA1-C9CAC8C4E406}"/>
          </ac:picMkLst>
        </pc:picChg>
        <pc:picChg chg="add mod">
          <ac:chgData name="Jonathan Mah" userId="5261b2f2f3e51194" providerId="LiveId" clId="{7BAD0EFE-E722-47EE-9CE5-17103013536F}" dt="2021-12-02T03:35:59.138" v="1105" actId="14100"/>
          <ac:picMkLst>
            <pc:docMk/>
            <pc:sldMk cId="2427039477" sldId="339"/>
            <ac:picMk id="6" creationId="{FDD7DE46-06A1-4D7C-8E73-630EBDE77E10}"/>
          </ac:picMkLst>
        </pc:picChg>
      </pc:sldChg>
      <pc:sldChg chg="delSp del mod">
        <pc:chgData name="Jonathan Mah" userId="5261b2f2f3e51194" providerId="LiveId" clId="{7BAD0EFE-E722-47EE-9CE5-17103013536F}" dt="2021-12-02T03:37:54.094" v="1479" actId="47"/>
        <pc:sldMkLst>
          <pc:docMk/>
          <pc:sldMk cId="2841690528" sldId="340"/>
        </pc:sldMkLst>
        <pc:picChg chg="del">
          <ac:chgData name="Jonathan Mah" userId="5261b2f2f3e51194" providerId="LiveId" clId="{7BAD0EFE-E722-47EE-9CE5-17103013536F}" dt="2021-12-02T03:29:53.199" v="7" actId="478"/>
          <ac:picMkLst>
            <pc:docMk/>
            <pc:sldMk cId="2841690528" sldId="340"/>
            <ac:picMk id="5" creationId="{20D724F9-85BA-48D6-ABD4-E98C35A0B96A}"/>
          </ac:picMkLst>
        </pc:picChg>
      </pc:sldChg>
      <pc:sldChg chg="del">
        <pc:chgData name="Jonathan Mah" userId="5261b2f2f3e51194" providerId="LiveId" clId="{7BAD0EFE-E722-47EE-9CE5-17103013536F}" dt="2021-12-02T03:38:04.592" v="1480" actId="47"/>
        <pc:sldMkLst>
          <pc:docMk/>
          <pc:sldMk cId="3815227989" sldId="341"/>
        </pc:sldMkLst>
      </pc:sldChg>
      <pc:sldChg chg="modSp add mod ord">
        <pc:chgData name="Jonathan Mah" userId="5261b2f2f3e51194" providerId="LiveId" clId="{7BAD0EFE-E722-47EE-9CE5-17103013536F}" dt="2021-12-02T03:37:46.368" v="1478" actId="20577"/>
        <pc:sldMkLst>
          <pc:docMk/>
          <pc:sldMk cId="3052070722" sldId="342"/>
        </pc:sldMkLst>
        <pc:spChg chg="mod">
          <ac:chgData name="Jonathan Mah" userId="5261b2f2f3e51194" providerId="LiveId" clId="{7BAD0EFE-E722-47EE-9CE5-17103013536F}" dt="2021-12-02T03:30:08.605" v="27" actId="20577"/>
          <ac:spMkLst>
            <pc:docMk/>
            <pc:sldMk cId="3052070722" sldId="342"/>
            <ac:spMk id="2" creationId="{A721CCB0-C87B-4A37-A2CD-599CFD03D51A}"/>
          </ac:spMkLst>
        </pc:spChg>
        <pc:spChg chg="mod">
          <ac:chgData name="Jonathan Mah" userId="5261b2f2f3e51194" providerId="LiveId" clId="{7BAD0EFE-E722-47EE-9CE5-17103013536F}" dt="2021-12-02T03:37:46.368" v="1478" actId="20577"/>
          <ac:spMkLst>
            <pc:docMk/>
            <pc:sldMk cId="3052070722" sldId="342"/>
            <ac:spMk id="3" creationId="{2AA99344-CA3A-4DE9-BF60-3504A8C5DCE3}"/>
          </ac:spMkLst>
        </pc:spChg>
      </pc:sldChg>
      <pc:sldChg chg="addSp delSp modSp add mod ord">
        <pc:chgData name="Jonathan Mah" userId="5261b2f2f3e51194" providerId="LiveId" clId="{7BAD0EFE-E722-47EE-9CE5-17103013536F}" dt="2021-12-02T03:36:52.771" v="1244" actId="20577"/>
        <pc:sldMkLst>
          <pc:docMk/>
          <pc:sldMk cId="1384255232" sldId="343"/>
        </pc:sldMkLst>
        <pc:spChg chg="del">
          <ac:chgData name="Jonathan Mah" userId="5261b2f2f3e51194" providerId="LiveId" clId="{7BAD0EFE-E722-47EE-9CE5-17103013536F}" dt="2021-12-02T03:31:39.202" v="509" actId="478"/>
          <ac:spMkLst>
            <pc:docMk/>
            <pc:sldMk cId="1384255232" sldId="343"/>
            <ac:spMk id="3" creationId="{2AA99344-CA3A-4DE9-BF60-3504A8C5DCE3}"/>
          </ac:spMkLst>
        </pc:spChg>
        <pc:spChg chg="add del mod">
          <ac:chgData name="Jonathan Mah" userId="5261b2f2f3e51194" providerId="LiveId" clId="{7BAD0EFE-E722-47EE-9CE5-17103013536F}" dt="2021-12-02T03:31:41.183" v="510" actId="478"/>
          <ac:spMkLst>
            <pc:docMk/>
            <pc:sldMk cId="1384255232" sldId="343"/>
            <ac:spMk id="5" creationId="{656969FB-2069-4E8D-A313-BAB7EA5D8CA4}"/>
          </ac:spMkLst>
        </pc:spChg>
        <pc:spChg chg="add mod">
          <ac:chgData name="Jonathan Mah" userId="5261b2f2f3e51194" providerId="LiveId" clId="{7BAD0EFE-E722-47EE-9CE5-17103013536F}" dt="2021-12-02T03:36:52.771" v="1244" actId="20577"/>
          <ac:spMkLst>
            <pc:docMk/>
            <pc:sldMk cId="1384255232" sldId="343"/>
            <ac:spMk id="12" creationId="{A686C823-9F25-4EDE-BD1E-369BF25358B2}"/>
          </ac:spMkLst>
        </pc:spChg>
        <pc:picChg chg="add del mod">
          <ac:chgData name="Jonathan Mah" userId="5261b2f2f3e51194" providerId="LiveId" clId="{7BAD0EFE-E722-47EE-9CE5-17103013536F}" dt="2021-12-02T03:32:36.224" v="522" actId="478"/>
          <ac:picMkLst>
            <pc:docMk/>
            <pc:sldMk cId="1384255232" sldId="343"/>
            <ac:picMk id="7" creationId="{8021189E-4B9F-4FAE-B032-F8CB82DB5244}"/>
          </ac:picMkLst>
        </pc:picChg>
        <pc:picChg chg="add del mod">
          <ac:chgData name="Jonathan Mah" userId="5261b2f2f3e51194" providerId="LiveId" clId="{7BAD0EFE-E722-47EE-9CE5-17103013536F}" dt="2021-12-02T03:32:15.503" v="514" actId="21"/>
          <ac:picMkLst>
            <pc:docMk/>
            <pc:sldMk cId="1384255232" sldId="343"/>
            <ac:picMk id="9" creationId="{73AC4D81-9953-41B5-8EE2-090252DB648D}"/>
          </ac:picMkLst>
        </pc:picChg>
        <pc:picChg chg="add mod">
          <ac:chgData name="Jonathan Mah" userId="5261b2f2f3e51194" providerId="LiveId" clId="{7BAD0EFE-E722-47EE-9CE5-17103013536F}" dt="2021-12-02T03:35:54.421" v="1104" actId="14100"/>
          <ac:picMkLst>
            <pc:docMk/>
            <pc:sldMk cId="1384255232" sldId="343"/>
            <ac:picMk id="11" creationId="{7E240A6A-16D8-41F3-B3ED-9D841FDBC9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3</a:t>
            </a:fld>
            <a:endParaRPr lang="en-US"/>
          </a:p>
        </p:txBody>
      </p:sp>
    </p:spTree>
    <p:extLst>
      <p:ext uri="{BB962C8B-B14F-4D97-AF65-F5344CB8AC3E}">
        <p14:creationId xmlns:p14="http://schemas.microsoft.com/office/powerpoint/2010/main" val="387175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5</a:t>
            </a:fld>
            <a:endParaRPr lang="en-US"/>
          </a:p>
        </p:txBody>
      </p:sp>
    </p:spTree>
    <p:extLst>
      <p:ext uri="{BB962C8B-B14F-4D97-AF65-F5344CB8AC3E}">
        <p14:creationId xmlns:p14="http://schemas.microsoft.com/office/powerpoint/2010/main" val="179909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6</a:t>
            </a:fld>
            <a:endParaRPr lang="en-US"/>
          </a:p>
        </p:txBody>
      </p:sp>
    </p:spTree>
    <p:extLst>
      <p:ext uri="{BB962C8B-B14F-4D97-AF65-F5344CB8AC3E}">
        <p14:creationId xmlns:p14="http://schemas.microsoft.com/office/powerpoint/2010/main" val="122210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12/2/2021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12/2/2021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Weekly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dirty="0">
                <a:solidFill>
                  <a:schemeClr val="tx1">
                    <a:lumMod val="50000"/>
                    <a:lumOff val="50000"/>
                  </a:schemeClr>
                </a:solidFill>
                <a:latin typeface="Yu Gothic" panose="020B0400000000000000" pitchFamily="34" charset="-128"/>
                <a:ea typeface="Yu Gothic" panose="020B0400000000000000" pitchFamily="34" charset="-128"/>
              </a:rPr>
              <a:t>20211208</a:t>
            </a: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Summary of Update</a:t>
            </a:r>
          </a:p>
        </p:txBody>
      </p:sp>
      <p:sp>
        <p:nvSpPr>
          <p:cNvPr id="3" name="Content Placeholder 2">
            <a:extLst>
              <a:ext uri="{FF2B5EF4-FFF2-40B4-BE49-F238E27FC236}">
                <a16:creationId xmlns:a16="http://schemas.microsoft.com/office/drawing/2014/main" id="{2AA99344-CA3A-4DE9-BF60-3504A8C5DCE3}"/>
              </a:ext>
            </a:extLst>
          </p:cNvPr>
          <p:cNvSpPr>
            <a:spLocks noGrp="1"/>
          </p:cNvSpPr>
          <p:nvPr>
            <p:ph idx="1"/>
          </p:nvPr>
        </p:nvSpPr>
        <p:spPr/>
        <p:txBody>
          <a:bodyPr>
            <a:normAutofit/>
          </a:bodyPr>
          <a:lstStyle/>
          <a:p>
            <a:r>
              <a:rPr lang="en-US" dirty="0"/>
              <a:t>I spent Thanksgiving Break catching up on documentation and commenting on old scripts while waiting for jobs to finish running on Hoffman2 (for computing pi)</a:t>
            </a:r>
          </a:p>
          <a:p>
            <a:r>
              <a:rPr lang="en-US" dirty="0"/>
              <a:t>I’m waiting on the MIDAS merge step right now and will hopefully (Leah says it might take up to 24 hours???) have that done by tomorrow’s meeting.</a:t>
            </a:r>
          </a:p>
          <a:p>
            <a:r>
              <a:rPr lang="en-US" dirty="0"/>
              <a:t>Computing pi within and across hosts is mostly done</a:t>
            </a:r>
          </a:p>
          <a:p>
            <a:pPr lvl="1"/>
            <a:r>
              <a:rPr lang="en-US" dirty="0"/>
              <a:t>I still have a few jobs running that took longer than 36 hours (all HMP data)</a:t>
            </a:r>
          </a:p>
        </p:txBody>
      </p:sp>
    </p:spTree>
    <p:extLst>
      <p:ext uri="{BB962C8B-B14F-4D97-AF65-F5344CB8AC3E}">
        <p14:creationId xmlns:p14="http://schemas.microsoft.com/office/powerpoint/2010/main" val="305207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pic>
        <p:nvPicPr>
          <p:cNvPr id="11" name="Picture 10" descr="Boxplots describing the distribution of pi values computed within and across hosts.  Broadly, African pi values are computed to be higher values than North American pi values for species in which we have &gt;=20 samples for both cohorts.">
            <a:extLst>
              <a:ext uri="{FF2B5EF4-FFF2-40B4-BE49-F238E27FC236}">
                <a16:creationId xmlns:a16="http://schemas.microsoft.com/office/drawing/2014/main" id="{7E240A6A-16D8-41F3-B3ED-9D841FDBC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90948"/>
            <a:ext cx="7315199" cy="3657600"/>
          </a:xfrm>
          <a:prstGeom prst="rect">
            <a:avLst/>
          </a:prstGeom>
        </p:spPr>
      </p:pic>
      <p:sp>
        <p:nvSpPr>
          <p:cNvPr id="12" name="TextBox 11">
            <a:extLst>
              <a:ext uri="{FF2B5EF4-FFF2-40B4-BE49-F238E27FC236}">
                <a16:creationId xmlns:a16="http://schemas.microsoft.com/office/drawing/2014/main" id="{A686C823-9F25-4EDE-BD1E-369BF25358B2}"/>
              </a:ext>
            </a:extLst>
          </p:cNvPr>
          <p:cNvSpPr txBox="1"/>
          <p:nvPr/>
        </p:nvSpPr>
        <p:spPr>
          <a:xfrm>
            <a:off x="8610599" y="1420238"/>
            <a:ext cx="2795433" cy="4247317"/>
          </a:xfrm>
          <a:prstGeom prst="rect">
            <a:avLst/>
          </a:prstGeom>
          <a:noFill/>
        </p:spPr>
        <p:txBody>
          <a:bodyPr wrap="square" rtlCol="0">
            <a:spAutoFit/>
          </a:bodyPr>
          <a:lstStyle/>
          <a:p>
            <a:r>
              <a:rPr lang="en-US" dirty="0"/>
              <a:t>Boxplots describing the distribution of pi values computed within and across hosts.  Broadly, African pi values are computed to be higher values than North American pi values for species in which we have </a:t>
            </a:r>
            <a:r>
              <a:rPr lang="en-US" b="1" dirty="0"/>
              <a:t>&gt;=20 </a:t>
            </a:r>
            <a:r>
              <a:rPr lang="en-US" dirty="0"/>
              <a:t>samples </a:t>
            </a:r>
            <a:r>
              <a:rPr lang="en-US" b="1" dirty="0"/>
              <a:t>for both cohorts</a:t>
            </a:r>
            <a:r>
              <a:rPr lang="en-US" dirty="0"/>
              <a:t>.</a:t>
            </a:r>
          </a:p>
          <a:p>
            <a:r>
              <a:rPr lang="en-US" dirty="0"/>
              <a:t>The larger dots in the center of each species indicate the average pi value across hosts for that species and cohort.</a:t>
            </a:r>
          </a:p>
        </p:txBody>
      </p:sp>
    </p:spTree>
    <p:extLst>
      <p:ext uri="{BB962C8B-B14F-4D97-AF65-F5344CB8AC3E}">
        <p14:creationId xmlns:p14="http://schemas.microsoft.com/office/powerpoint/2010/main" val="138425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pic>
        <p:nvPicPr>
          <p:cNvPr id="6" name="Picture 5" descr="Boxplots describing the distribution of pi values computed within and across hosts.  Broadly, African pi values are computed to be higher values than North American pi values for species in which we have &gt;=20 samples for both cohorts.">
            <a:extLst>
              <a:ext uri="{FF2B5EF4-FFF2-40B4-BE49-F238E27FC236}">
                <a16:creationId xmlns:a16="http://schemas.microsoft.com/office/drawing/2014/main" id="{FDD7DE46-06A1-4D7C-8E73-630EBDE77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49314"/>
            <a:ext cx="7315199" cy="3657600"/>
          </a:xfrm>
          <a:prstGeom prst="rect">
            <a:avLst/>
          </a:prstGeom>
        </p:spPr>
      </p:pic>
      <p:sp>
        <p:nvSpPr>
          <p:cNvPr id="7" name="TextBox 6">
            <a:extLst>
              <a:ext uri="{FF2B5EF4-FFF2-40B4-BE49-F238E27FC236}">
                <a16:creationId xmlns:a16="http://schemas.microsoft.com/office/drawing/2014/main" id="{34068946-4BD9-4EF4-97B2-A1CFE4FC30FD}"/>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the previous boxplot, except including data for species in which we have &gt;=10 samples for both cohorts.</a:t>
            </a:r>
          </a:p>
        </p:txBody>
      </p:sp>
    </p:spTree>
    <p:extLst>
      <p:ext uri="{BB962C8B-B14F-4D97-AF65-F5344CB8AC3E}">
        <p14:creationId xmlns:p14="http://schemas.microsoft.com/office/powerpoint/2010/main" val="242703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lnSpcReduction="10000"/>
          </a:bodyPr>
          <a:lstStyle/>
          <a:p>
            <a:r>
              <a:rPr lang="en-US" dirty="0">
                <a:latin typeface="Yu Gothic" panose="020B0400000000000000" pitchFamily="34" charset="-128"/>
                <a:ea typeface="Yu Gothic" panose="020B0400000000000000" pitchFamily="34" charset="-128"/>
                <a:sym typeface="Wingdings" panose="05000000000000000000" pitchFamily="2" charset="2"/>
              </a:rPr>
              <a:t>Midas  demographic inference, </a:t>
            </a:r>
            <a:r>
              <a:rPr lang="en-US" dirty="0" err="1">
                <a:latin typeface="Yu Gothic" panose="020B0400000000000000" pitchFamily="34" charset="-128"/>
                <a:ea typeface="Yu Gothic" panose="020B0400000000000000" pitchFamily="34" charset="-128"/>
                <a:sym typeface="Wingdings" panose="05000000000000000000" pitchFamily="2" charset="2"/>
              </a:rPr>
              <a:t>etc</a:t>
            </a:r>
            <a:r>
              <a:rPr lang="en-US" dirty="0">
                <a:latin typeface="Yu Gothic" panose="020B0400000000000000" pitchFamily="34" charset="-128"/>
                <a:ea typeface="Yu Gothic" panose="020B0400000000000000" pitchFamily="34" charset="-128"/>
                <a:sym typeface="Wingdings" panose="05000000000000000000" pitchFamily="2" charset="2"/>
              </a:rPr>
              <a:t> for </a:t>
            </a:r>
            <a:r>
              <a:rPr lang="en-US" i="1" dirty="0">
                <a:latin typeface="Yu Gothic" panose="020B0400000000000000" pitchFamily="34" charset="-128"/>
                <a:ea typeface="Yu Gothic" panose="020B0400000000000000" pitchFamily="34" charset="-128"/>
                <a:sym typeface="Wingdings" panose="05000000000000000000" pitchFamily="2" charset="2"/>
              </a:rPr>
              <a:t>oral</a:t>
            </a:r>
            <a:r>
              <a:rPr lang="en-US" dirty="0">
                <a:latin typeface="Yu Gothic" panose="020B0400000000000000" pitchFamily="34" charset="-128"/>
                <a:ea typeface="Yu Gothic" panose="020B0400000000000000" pitchFamily="34" charset="-128"/>
                <a:sym typeface="Wingdings" panose="05000000000000000000" pitchFamily="2" charset="2"/>
              </a:rPr>
              <a:t> data</a:t>
            </a:r>
          </a:p>
          <a:p>
            <a:r>
              <a:rPr lang="en-US" dirty="0">
                <a:latin typeface="Yu Gothic" panose="020B0400000000000000" pitchFamily="34" charset="-128"/>
                <a:ea typeface="Yu Gothic" panose="020B0400000000000000" pitchFamily="34" charset="-128"/>
                <a:sym typeface="Wingdings" panose="05000000000000000000" pitchFamily="2" charset="2"/>
              </a:rPr>
              <a:t>Find best fit for remaining demographic models (three epoch and bottleneck)</a:t>
            </a:r>
          </a:p>
          <a:p>
            <a:r>
              <a:rPr lang="en-US" dirty="0">
                <a:latin typeface="Yu Gothic" panose="020B0400000000000000" pitchFamily="34" charset="-128"/>
                <a:ea typeface="Yu Gothic" panose="020B0400000000000000" pitchFamily="34" charset="-128"/>
                <a:sym typeface="Wingdings" panose="05000000000000000000" pitchFamily="2" charset="2"/>
              </a:rPr>
              <a:t>Good species command</a:t>
            </a:r>
          </a:p>
          <a:p>
            <a:pPr lvl="1"/>
            <a:r>
              <a:rPr lang="en-US" dirty="0">
                <a:latin typeface="Yu Gothic" panose="020B0400000000000000" pitchFamily="34" charset="-128"/>
                <a:ea typeface="Yu Gothic" panose="020B0400000000000000" pitchFamily="34" charset="-128"/>
                <a:sym typeface="Wingdings" panose="05000000000000000000" pitchFamily="2" charset="2"/>
              </a:rPr>
              <a:t>Print out sample sizes, determine which is converging and which isn’t</a:t>
            </a:r>
          </a:p>
          <a:p>
            <a:r>
              <a:rPr lang="en-US" dirty="0">
                <a:latin typeface="Yu Gothic" panose="020B0400000000000000" pitchFamily="34" charset="-128"/>
                <a:ea typeface="Yu Gothic" panose="020B0400000000000000" pitchFamily="34" charset="-128"/>
                <a:sym typeface="Wingdings" panose="05000000000000000000" pitchFamily="2" charset="2"/>
              </a:rPr>
              <a:t>Make sure I understand the methods being used, e.g., polarization, clade control</a:t>
            </a:r>
          </a:p>
          <a:p>
            <a:r>
              <a:rPr lang="en-US" dirty="0">
                <a:latin typeface="Yu Gothic" panose="020B0400000000000000" pitchFamily="34" charset="-128"/>
                <a:ea typeface="Yu Gothic" panose="020B0400000000000000" pitchFamily="34" charset="-128"/>
                <a:sym typeface="Wingdings" panose="05000000000000000000" pitchFamily="2" charset="2"/>
              </a:rPr>
              <a:t>Which species are not converging, what is their sample size</a:t>
            </a:r>
          </a:p>
          <a:p>
            <a:r>
              <a:rPr lang="en-US" dirty="0">
                <a:latin typeface="Yu Gothic" panose="020B0400000000000000" pitchFamily="34" charset="-128"/>
                <a:ea typeface="Yu Gothic" panose="020B0400000000000000" pitchFamily="34" charset="-128"/>
                <a:sym typeface="Wingdings" panose="05000000000000000000" pitchFamily="2" charset="2"/>
              </a:rPr>
              <a:t>Work on paper outline</a:t>
            </a:r>
          </a:p>
        </p:txBody>
      </p:sp>
    </p:spTree>
    <p:extLst>
      <p:ext uri="{BB962C8B-B14F-4D97-AF65-F5344CB8AC3E}">
        <p14:creationId xmlns:p14="http://schemas.microsoft.com/office/powerpoint/2010/main" val="123040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a:bodyPr>
          <a:lstStyle/>
          <a:p>
            <a:r>
              <a:rPr lang="en-US" dirty="0">
                <a:latin typeface="Yu Gothic" panose="020B0400000000000000" pitchFamily="34" charset="-128"/>
                <a:ea typeface="Yu Gothic" panose="020B0400000000000000" pitchFamily="34" charset="-128"/>
                <a:sym typeface="Wingdings" panose="05000000000000000000" pitchFamily="2" charset="2"/>
              </a:rPr>
              <a:t>Check literature for pi comparison figures – if someone else has done similar analysis, make sure to cite</a:t>
            </a:r>
          </a:p>
          <a:p>
            <a:pPr lvl="1"/>
            <a:r>
              <a:rPr lang="en-US" dirty="0">
                <a:latin typeface="Yu Gothic" panose="020B0400000000000000" pitchFamily="34" charset="-128"/>
                <a:ea typeface="Yu Gothic" panose="020B0400000000000000" pitchFamily="34" charset="-128"/>
                <a:sym typeface="Wingdings" panose="05000000000000000000" pitchFamily="2" charset="2"/>
              </a:rPr>
              <a:t>(ok to recreate)</a:t>
            </a:r>
          </a:p>
          <a:p>
            <a:r>
              <a:rPr lang="en-US" dirty="0">
                <a:latin typeface="Yu Gothic" panose="020B0400000000000000" pitchFamily="34" charset="-128"/>
                <a:ea typeface="Yu Gothic" panose="020B0400000000000000" pitchFamily="34" charset="-128"/>
                <a:sym typeface="Wingdings" panose="05000000000000000000" pitchFamily="2" charset="2"/>
              </a:rPr>
              <a:t>Do literature search on pi comparison figure, add write-up describing results </a:t>
            </a:r>
            <a:r>
              <a:rPr lang="en-US" i="1" dirty="0">
                <a:latin typeface="Yu Gothic" panose="020B0400000000000000" pitchFamily="34" charset="-128"/>
                <a:ea typeface="Yu Gothic" panose="020B0400000000000000" pitchFamily="34" charset="-128"/>
                <a:sym typeface="Wingdings" panose="05000000000000000000" pitchFamily="2" charset="2"/>
              </a:rPr>
              <a:t>by next week</a:t>
            </a:r>
            <a:r>
              <a:rPr lang="en-US" dirty="0">
                <a:latin typeface="Yu Gothic" panose="020B0400000000000000" pitchFamily="34" charset="-128"/>
                <a:ea typeface="Yu Gothic" panose="020B0400000000000000" pitchFamily="34" charset="-128"/>
                <a:sym typeface="Wingdings" panose="05000000000000000000" pitchFamily="2" charset="2"/>
              </a:rPr>
              <a:t>.</a:t>
            </a:r>
          </a:p>
          <a:p>
            <a:pPr lvl="1"/>
            <a:r>
              <a:rPr lang="en-US" dirty="0">
                <a:latin typeface="Yu Gothic" panose="020B0400000000000000" pitchFamily="34" charset="-128"/>
                <a:ea typeface="Yu Gothic" panose="020B0400000000000000" pitchFamily="34" charset="-128"/>
                <a:sym typeface="Wingdings" panose="05000000000000000000" pitchFamily="2" charset="2"/>
              </a:rPr>
              <a:t>Perform t-tests for significance.</a:t>
            </a:r>
          </a:p>
          <a:p>
            <a:r>
              <a:rPr lang="en-US" dirty="0">
                <a:latin typeface="Yu Gothic" panose="020B0400000000000000" pitchFamily="34" charset="-128"/>
                <a:ea typeface="Yu Gothic" panose="020B0400000000000000" pitchFamily="34" charset="-128"/>
                <a:sym typeface="Wingdings" panose="05000000000000000000" pitchFamily="2" charset="2"/>
              </a:rPr>
              <a:t>Fix across-pi computation, consider two methods (pairwise pi calculation for two samples, take average vs. consider all alleles at same time)</a:t>
            </a:r>
          </a:p>
          <a:p>
            <a:r>
              <a:rPr lang="en-US" dirty="0">
                <a:latin typeface="Yu Gothic" panose="020B0400000000000000" pitchFamily="34" charset="-128"/>
                <a:ea typeface="Yu Gothic" panose="020B0400000000000000" pitchFamily="34" charset="-128"/>
                <a:sym typeface="Wingdings" panose="05000000000000000000" pitchFamily="2" charset="2"/>
              </a:rPr>
              <a:t>Fix MIDAS species step, </a:t>
            </a:r>
            <a:r>
              <a:rPr lang="en-US" b="1" dirty="0">
                <a:latin typeface="Yu Gothic" panose="020B0400000000000000" pitchFamily="34" charset="-128"/>
                <a:ea typeface="Yu Gothic" panose="020B0400000000000000" pitchFamily="34" charset="-128"/>
                <a:sym typeface="Wingdings" panose="05000000000000000000" pitchFamily="2" charset="2"/>
              </a:rPr>
              <a:t>check in on Monday or before</a:t>
            </a:r>
            <a:endParaRPr lang="en-US" dirty="0">
              <a:latin typeface="Yu Gothic" panose="020B0400000000000000" pitchFamily="34" charset="-128"/>
              <a:ea typeface="Yu Gothic" panose="020B0400000000000000" pitchFamily="34" charset="-128"/>
              <a:sym typeface="Wingdings" panose="05000000000000000000" pitchFamily="2" charset="2"/>
            </a:endParaRPr>
          </a:p>
        </p:txBody>
      </p:sp>
    </p:spTree>
    <p:extLst>
      <p:ext uri="{BB962C8B-B14F-4D97-AF65-F5344CB8AC3E}">
        <p14:creationId xmlns:p14="http://schemas.microsoft.com/office/powerpoint/2010/main" val="89793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28739</TotalTime>
  <Words>361</Words>
  <Application>Microsoft Office PowerPoint</Application>
  <PresentationFormat>Widescreen</PresentationFormat>
  <Paragraphs>33</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Yu Gothic</vt:lpstr>
      <vt:lpstr>Arial</vt:lpstr>
      <vt:lpstr>Calibri</vt:lpstr>
      <vt:lpstr>Calibri Light</vt:lpstr>
      <vt:lpstr>Office Theme</vt:lpstr>
      <vt:lpstr>demo_for_ccgb Weekly Update</vt:lpstr>
      <vt:lpstr>Summary of Update</vt:lpstr>
      <vt:lpstr>Comparing pi across populations</vt:lpstr>
      <vt:lpstr>Comparing pi across populations</vt:lpstr>
      <vt:lpstr>//TODO</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611</cp:revision>
  <dcterms:created xsi:type="dcterms:W3CDTF">2020-10-07T15:54:11Z</dcterms:created>
  <dcterms:modified xsi:type="dcterms:W3CDTF">2021-12-02T21:57:42Z</dcterms:modified>
</cp:coreProperties>
</file>