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1" r:id="rId13"/>
    <p:sldId id="297" r:id="rId14"/>
    <p:sldId id="298" r:id="rId15"/>
    <p:sldId id="299" r:id="rId16"/>
    <p:sldId id="300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1"/>
            <p14:sldId id="297"/>
            <p14:sldId id="298"/>
            <p14:sldId id="299"/>
            <p14:sldId id="30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A13-C707-46A2-BC69-3C661F0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math /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0D9-A3E1-4C79-AD4E-025D95C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mutation rate is 1e-9 for bacteria in general.</a:t>
            </a:r>
          </a:p>
          <a:p>
            <a:r>
              <a:rPr lang="en-US" dirty="0"/>
              <a:t>Each species and each model has a different inferred optimal theta</a:t>
            </a:r>
          </a:p>
          <a:p>
            <a:r>
              <a:rPr lang="en-US" dirty="0"/>
              <a:t>Theta = 4 * </a:t>
            </a:r>
            <a:r>
              <a:rPr lang="en-US" dirty="0" err="1"/>
              <a:t>N_e</a:t>
            </a:r>
            <a:r>
              <a:rPr lang="en-US" dirty="0"/>
              <a:t> * mu</a:t>
            </a:r>
          </a:p>
          <a:p>
            <a:pPr lvl="1"/>
            <a:r>
              <a:rPr lang="en-US" dirty="0" err="1"/>
              <a:t>N_e</a:t>
            </a:r>
            <a:r>
              <a:rPr lang="en-US" dirty="0"/>
              <a:t> = Theta / (4 * mu) = Theta * 1e9 / 4</a:t>
            </a:r>
          </a:p>
          <a:p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vulgatus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B. </a:t>
            </a:r>
            <a:r>
              <a:rPr lang="en-US" dirty="0" err="1">
                <a:solidFill>
                  <a:schemeClr val="accent2"/>
                </a:solidFill>
              </a:rPr>
              <a:t>ovatus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A. </a:t>
            </a:r>
            <a:r>
              <a:rPr lang="en-US" dirty="0" err="1">
                <a:solidFill>
                  <a:schemeClr val="accent6"/>
                </a:solidFill>
              </a:rPr>
              <a:t>putredinis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dirty="0" err="1">
                <a:solidFill>
                  <a:schemeClr val="accent1"/>
                </a:solidFill>
              </a:rPr>
              <a:t>uniformis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E. </a:t>
            </a:r>
            <a:r>
              <a:rPr lang="en-US" dirty="0" err="1">
                <a:solidFill>
                  <a:srgbClr val="7030A0"/>
                </a:solidFill>
              </a:rPr>
              <a:t>rectale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growth demographic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016044" y="4001728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7168814" y="397223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 flipH="1">
            <a:off x="2993922" y="4037301"/>
            <a:ext cx="36871" cy="16759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>
            <a:off x="8107796" y="4001728"/>
            <a:ext cx="182371" cy="1711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4.89E+11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2.71E+10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4.14E+11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8550386" y="4324894"/>
            <a:ext cx="252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2.4219E+11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2.0494E+11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265.387133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1.4699E+11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7.3223E+11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-76149" y="3678563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Nu_b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8.37E+11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2.91E+10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1.64E+12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4098743" y="150094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3.33E+11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9.93E+10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2.96E+11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9.41E+11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 flipH="1">
            <a:off x="2664542" y="4001729"/>
            <a:ext cx="1278194" cy="20156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>
            <a:off x="7192295" y="4001729"/>
            <a:ext cx="1735395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5.84E+11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5.46E+11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5.27E+10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5.61E+11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2.52E+12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8443450" y="4587199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1.353E+10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1.1721E+11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3.8374E+10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8810428.06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3.2791E+11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122224" y="1282031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1.4E+09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1.51E+12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1.56E+12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23400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236957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003753" y="384441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7251293" y="388374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3032216" y="3844412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8190275" y="3844417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8190275" y="45523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7506AA-FEF8-4213-A3F2-7BF1CF76C316}"/>
              </a:ext>
            </a:extLst>
          </p:cNvPr>
          <p:cNvSpPr txBox="1"/>
          <p:nvPr/>
        </p:nvSpPr>
        <p:spPr>
          <a:xfrm>
            <a:off x="2600834" y="5620671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4.88E+11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4.36E+11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4.55E+11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5.87E+12</a:t>
            </a:r>
            <a:r>
              <a:rPr lang="en-US" dirty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8386D-6B79-41A2-A0B9-BC5D07D59FAA}"/>
              </a:ext>
            </a:extLst>
          </p:cNvPr>
          <p:cNvSpPr txBox="1"/>
          <p:nvPr/>
        </p:nvSpPr>
        <p:spPr>
          <a:xfrm>
            <a:off x="3999271" y="1461153"/>
            <a:ext cx="304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3.65E+11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1.09E+12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3.20E+11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3.89E+13</a:t>
            </a:r>
            <a:r>
              <a:rPr lang="en-US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3859B-49F2-42F8-910D-17BE731A5EED}"/>
              </a:ext>
            </a:extLst>
          </p:cNvPr>
          <p:cNvSpPr txBox="1"/>
          <p:nvPr/>
        </p:nvSpPr>
        <p:spPr>
          <a:xfrm>
            <a:off x="3919687" y="4147410"/>
            <a:ext cx="329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5.28E+11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8.13E+11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2.35E+13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1614F6-FCE9-4CFB-9E2F-4E9DBC0027F7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0" cy="1005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AEA440-3C4B-46D4-9ABA-37CD05142DEF}"/>
              </a:ext>
            </a:extLst>
          </p:cNvPr>
          <p:cNvCxnSpPr>
            <a:cxnSpLocks/>
          </p:cNvCxnSpPr>
          <p:nvPr/>
        </p:nvCxnSpPr>
        <p:spPr>
          <a:xfrm>
            <a:off x="9129257" y="4514821"/>
            <a:ext cx="0" cy="104040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92A94-8748-4510-83CE-1ADC3E75F6A6}"/>
              </a:ext>
            </a:extLst>
          </p:cNvPr>
          <p:cNvSpPr txBox="1"/>
          <p:nvPr/>
        </p:nvSpPr>
        <p:spPr>
          <a:xfrm>
            <a:off x="78038" y="3789668"/>
            <a:ext cx="348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2.16E+11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2.11E+11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3.78E+11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2.99E+10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3.63E+12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52023-87DD-492A-8A2E-AA67459DD744}"/>
              </a:ext>
            </a:extLst>
          </p:cNvPr>
          <p:cNvSpPr txBox="1"/>
          <p:nvPr/>
        </p:nvSpPr>
        <p:spPr>
          <a:xfrm>
            <a:off x="9170037" y="4514821"/>
            <a:ext cx="285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T_23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1.34E-02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3.85E-01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9.40E-02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1.53E-01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2.76E-01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3942737" y="155595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3003755" y="33626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7226708" y="331554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3064303" y="3362637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8128946" y="3315549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1477301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FDA75-A1E4-41C2-B34E-0AB128C50A98}"/>
              </a:ext>
            </a:extLst>
          </p:cNvPr>
          <p:cNvSpPr txBox="1"/>
          <p:nvPr/>
        </p:nvSpPr>
        <p:spPr>
          <a:xfrm>
            <a:off x="4125921" y="1232789"/>
            <a:ext cx="310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3.22E+11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2.55E+09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1.00E+12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0A49D-849F-438D-AE71-8DB8D72C7A8C}"/>
              </a:ext>
            </a:extLst>
          </p:cNvPr>
          <p:cNvSpPr txBox="1"/>
          <p:nvPr/>
        </p:nvSpPr>
        <p:spPr>
          <a:xfrm>
            <a:off x="8165690" y="3362637"/>
            <a:ext cx="308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1.51E+11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4.54E+11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2.68E+10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3.21E+10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1.97E+12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0CB1C-2C13-4643-BDBC-B836ABB4590F}"/>
              </a:ext>
            </a:extLst>
          </p:cNvPr>
          <p:cNvSpPr txBox="1"/>
          <p:nvPr/>
        </p:nvSpPr>
        <p:spPr>
          <a:xfrm>
            <a:off x="3064303" y="4153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3.28E+10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4.84E+11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1.86E+12</a:t>
            </a:r>
            <a:r>
              <a:rPr lang="en-US" dirty="0">
                <a:solidFill>
                  <a:srgbClr val="7030A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Download microbiome data, run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Better inferences for demographic models (more iterations, initial guesses)</a:t>
            </a:r>
          </a:p>
          <a:p>
            <a:r>
              <a:rPr lang="en-US" dirty="0">
                <a:sym typeface="Wingdings" panose="05000000000000000000" pitchFamily="2" charset="2"/>
              </a:rPr>
              <a:t>“Downloaded” Midas (it’s already on </a:t>
            </a:r>
            <a:r>
              <a:rPr lang="en-US">
                <a:sym typeface="Wingdings" panose="05000000000000000000" pitchFamily="2" charset="2"/>
              </a:rPr>
              <a:t>the cluster)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Downloaded Madagascar data</a:t>
            </a:r>
          </a:p>
          <a:p>
            <a:r>
              <a:rPr lang="en-US" dirty="0">
                <a:sym typeface="Wingdings" panose="05000000000000000000" pitchFamily="2" charset="2"/>
              </a:rPr>
              <a:t>Downloaded Ethiopian data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5931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-1666.69273895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-1670.63816752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2.72608089e-01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0.40136306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2.93160455e-01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0.749287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2.67384328e-09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0.17426896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0.09401605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14485</TotalTime>
  <Words>1316</Words>
  <Application>Microsoft Office PowerPoint</Application>
  <PresentationFormat>Widescreen</PresentationFormat>
  <Paragraphs>255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Chalkboard math / diagrams</vt:lpstr>
      <vt:lpstr>Bottleneck growth demographic diagram</vt:lpstr>
      <vt:lpstr>Exponential growth demographic diagram</vt:lpstr>
      <vt:lpstr>Three-epoch demographic diagram</vt:lpstr>
      <vt:lpstr>Two-epoch demographic diagram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331</cp:revision>
  <dcterms:created xsi:type="dcterms:W3CDTF">2020-10-07T15:54:11Z</dcterms:created>
  <dcterms:modified xsi:type="dcterms:W3CDTF">2021-01-25T23:24:58Z</dcterms:modified>
</cp:coreProperties>
</file>