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9" r:id="rId3"/>
    <p:sldId id="257" r:id="rId4"/>
    <p:sldId id="288" r:id="rId5"/>
    <p:sldId id="290" r:id="rId6"/>
    <p:sldId id="291" r:id="rId7"/>
    <p:sldId id="293" r:id="rId8"/>
    <p:sldId id="294" r:id="rId9"/>
    <p:sldId id="27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3"/>
            <p14:sldId id="294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20210201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believe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I found the post-processed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snp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data, from which we can perform PCA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Code map and/or road map on following slides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We should def chat about this to make sure I understand things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Preliminary PCA script (this should work even if I have the wrong data, but I would have to do some formatting).</a:t>
            </a: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CEAB2-0351-4BA7-A902-B3326FA49DB8}"/>
              </a:ext>
            </a:extLst>
          </p:cNvPr>
          <p:cNvSpPr txBox="1"/>
          <p:nvPr/>
        </p:nvSpPr>
        <p:spPr>
          <a:xfrm>
            <a:off x="8337755" y="1506022"/>
            <a:ext cx="33176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SFS graphic (output)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69968-BDB4-4178-90F5-049E37F8BA7F}"/>
              </a:ext>
            </a:extLst>
          </p:cNvPr>
          <p:cNvSpPr txBox="1"/>
          <p:nvPr/>
        </p:nvSpPr>
        <p:spPr>
          <a:xfrm>
            <a:off x="3967455" y="1506022"/>
            <a:ext cx="39349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plot_within_clade_sfs.py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8FEFFD-E48C-4AB4-ADF3-26BA5EF89A0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902412" y="1675299"/>
            <a:ext cx="43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783F62-42E8-42FD-91E8-BF3D50C8876C}"/>
              </a:ext>
            </a:extLst>
          </p:cNvPr>
          <p:cNvSpPr txBox="1"/>
          <p:nvPr/>
        </p:nvSpPr>
        <p:spPr>
          <a:xfrm>
            <a:off x="91227" y="1506022"/>
            <a:ext cx="3153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plot_within_clade_sfs.py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E38B1D-04F0-4136-AAAC-BBE8D52059C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244644" y="1675299"/>
            <a:ext cx="722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0B8796-BB41-4C5C-A509-0322D36CD6FA}"/>
              </a:ext>
            </a:extLst>
          </p:cNvPr>
          <p:cNvSpPr txBox="1"/>
          <p:nvPr/>
        </p:nvSpPr>
        <p:spPr>
          <a:xfrm>
            <a:off x="91227" y="2739971"/>
            <a:ext cx="52673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diversity_utils.calculate_haploid_samples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FB8BA0-E9EB-4FF2-81C1-376C32CBD3E8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1667936" y="1844576"/>
            <a:ext cx="1056968" cy="89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03DD7760-EE8D-4293-B8B5-325F236E0ED0}"/>
              </a:ext>
            </a:extLst>
          </p:cNvPr>
          <p:cNvSpPr/>
          <p:nvPr/>
        </p:nvSpPr>
        <p:spPr>
          <a:xfrm>
            <a:off x="5447071" y="2113935"/>
            <a:ext cx="727587" cy="18779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E1E02-FF15-425E-A176-ED3287DAB750}"/>
              </a:ext>
            </a:extLst>
          </p:cNvPr>
          <p:cNvSpPr txBox="1"/>
          <p:nvPr/>
        </p:nvSpPr>
        <p:spPr>
          <a:xfrm>
            <a:off x="6005331" y="2292273"/>
            <a:ext cx="50952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calculate_highcoverage_samples</a:t>
            </a:r>
            <a:r>
              <a:rPr lang="en-US" sz="1600" dirty="0">
                <a:latin typeface="Lucida Console" panose="020B0609040504020204" pitchFamily="49" charset="0"/>
              </a:rPr>
              <a:t> (Method)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978FE-2FF3-4274-9836-F0284E60FCE2}"/>
              </a:ext>
            </a:extLst>
          </p:cNvPr>
          <p:cNvSpPr txBox="1"/>
          <p:nvPr/>
        </p:nvSpPr>
        <p:spPr>
          <a:xfrm>
            <a:off x="6005330" y="2770534"/>
            <a:ext cx="5213276" cy="33855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parse_midas_data.parse_within_sample_sfs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C91272-2602-4B6D-A675-F069463CC392}"/>
              </a:ext>
            </a:extLst>
          </p:cNvPr>
          <p:cNvSpPr txBox="1"/>
          <p:nvPr/>
        </p:nvSpPr>
        <p:spPr>
          <a:xfrm>
            <a:off x="6005330" y="3243438"/>
            <a:ext cx="562436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sfs_utils.calculate_polymorphism_rates_from_sfs_map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D3321B-6480-4773-BC44-646DCAFDE031}"/>
              </a:ext>
            </a:extLst>
          </p:cNvPr>
          <p:cNvSpPr txBox="1"/>
          <p:nvPr/>
        </p:nvSpPr>
        <p:spPr>
          <a:xfrm>
            <a:off x="247175" y="4494607"/>
            <a:ext cx="111273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def </a:t>
            </a:r>
            <a:r>
              <a:rPr lang="en-US" sz="1400" dirty="0" err="1">
                <a:latin typeface="Lucida Console" panose="020B0609040504020204" pitchFamily="49" charset="0"/>
              </a:rPr>
              <a:t>parse_within_sample_sfs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allowed_variant_types</a:t>
            </a:r>
            <a:r>
              <a:rPr lang="en-US" sz="1400" dirty="0">
                <a:latin typeface="Lucida Console" panose="020B0609040504020204" pitchFamily="49" charset="0"/>
              </a:rPr>
              <a:t>=set(['1D','2D','3D','4D'])):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 # First write (filtered) genome-wide coverage distribution</a:t>
            </a:r>
          </a:p>
          <a:p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sfs_file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= bz2.BZ2File("%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ssnps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/%s/within_sample_sfs.txt.bz2" % (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data_directory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),"r")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sfs_file.readline</a:t>
            </a:r>
            <a:r>
              <a:rPr lang="en-US" sz="1400" dirty="0">
                <a:latin typeface="Lucida Console" panose="020B0609040504020204" pitchFamily="49" charset="0"/>
              </a:rPr>
              <a:t>() #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4B8289-F903-4D12-80A2-7BFED2064F21}"/>
              </a:ext>
            </a:extLst>
          </p:cNvPr>
          <p:cNvSpPr txBox="1"/>
          <p:nvPr/>
        </p:nvSpPr>
        <p:spPr>
          <a:xfrm>
            <a:off x="247175" y="6066503"/>
            <a:ext cx="903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 appears that the </a:t>
            </a:r>
            <a:r>
              <a:rPr lang="en-US" b="1" dirty="0" err="1"/>
              <a:t>sfs</a:t>
            </a:r>
            <a:r>
              <a:rPr lang="en-US" b="1" dirty="0"/>
              <a:t> is computed from a within-sample </a:t>
            </a:r>
            <a:r>
              <a:rPr lang="en-US" b="1" dirty="0" err="1"/>
              <a:t>sfs</a:t>
            </a:r>
            <a:r>
              <a:rPr lang="en-US" b="1" dirty="0"/>
              <a:t> that has already been processed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0BCAD-D6E5-4F2F-9E3A-284C325737ED}"/>
              </a:ext>
            </a:extLst>
          </p:cNvPr>
          <p:cNvSpPr txBox="1"/>
          <p:nvPr/>
        </p:nvSpPr>
        <p:spPr>
          <a:xfrm>
            <a:off x="189550" y="1491273"/>
            <a:ext cx="33009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postprocess_midas_data.py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4E7C3B7-4C14-403C-BE6C-2E7FB74DEDC6}"/>
              </a:ext>
            </a:extLst>
          </p:cNvPr>
          <p:cNvSpPr/>
          <p:nvPr/>
        </p:nvSpPr>
        <p:spPr>
          <a:xfrm rot="5400000">
            <a:off x="5843148" y="-3656245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-50882" y="2272545"/>
            <a:ext cx="119987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Calculate within person SFS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this produces within_sample_sfs.txt.bz2. 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sys.stderr.write</a:t>
            </a:r>
            <a:r>
              <a:rPr lang="en-US" sz="1400" dirty="0">
                <a:latin typeface="Lucida Console" panose="020B0609040504020204" pitchFamily="49" charset="0"/>
              </a:rPr>
              <a:t>('Calculating within-sample SFSs...\n’)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latin typeface="Lucida Console" panose="020B0609040504020204" pitchFamily="49" charset="0"/>
              </a:rPr>
              <a:t>os.system</a:t>
            </a:r>
            <a:r>
              <a:rPr lang="en-US" sz="1400" dirty="0">
                <a:latin typeface="Lucida Console" panose="020B0609040504020204" pitchFamily="49" charset="0"/>
              </a:rPr>
              <a:t>('python %s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calculate_within_person_sfs.py</a:t>
            </a:r>
            <a:r>
              <a:rPr lang="en-US" sz="1400" dirty="0">
                <a:latin typeface="Lucida Console" panose="020B0609040504020204" pitchFamily="49" charset="0"/>
              </a:rPr>
              <a:t> %s' % (</a:t>
            </a:r>
            <a:r>
              <a:rPr lang="en-US" sz="1400" dirty="0" err="1">
                <a:latin typeface="Lucida Console" panose="020B0609040504020204" pitchFamily="49" charset="0"/>
              </a:rPr>
              <a:t>parse_midas_data.scripts_directory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sys.stderr.write</a:t>
            </a:r>
            <a:r>
              <a:rPr lang="en-US" sz="1400" dirty="0">
                <a:latin typeface="Lucida Console" panose="020B0609040504020204" pitchFamily="49" charset="0"/>
              </a:rPr>
              <a:t>('Done calculating within-sample SFSs!\n')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C625C-F844-421D-83CD-FEB6A47F4452}"/>
              </a:ext>
            </a:extLst>
          </p:cNvPr>
          <p:cNvSpPr txBox="1"/>
          <p:nvPr/>
        </p:nvSpPr>
        <p:spPr>
          <a:xfrm>
            <a:off x="194468" y="4032914"/>
            <a:ext cx="42988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calculate_within_person_sfs.py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5D95712-99DD-4A92-A57D-FB789E09D5C2}"/>
              </a:ext>
            </a:extLst>
          </p:cNvPr>
          <p:cNvSpPr/>
          <p:nvPr/>
        </p:nvSpPr>
        <p:spPr>
          <a:xfrm rot="5400000">
            <a:off x="5848066" y="-1114604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2CB4DD-DFF7-44D5-B705-9BBDBACCD4FA}"/>
              </a:ext>
            </a:extLst>
          </p:cNvPr>
          <p:cNvSpPr txBox="1"/>
          <p:nvPr/>
        </p:nvSpPr>
        <p:spPr>
          <a:xfrm>
            <a:off x="-45964" y="4814186"/>
            <a:ext cx="12321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Open </a:t>
            </a:r>
            <a:r>
              <a:rPr lang="en-US" sz="1400" b="1" dirty="0">
                <a:latin typeface="Lucida Console" panose="020B0609040504020204" pitchFamily="49" charset="0"/>
              </a:rPr>
              <a:t>post-processed</a:t>
            </a:r>
            <a:r>
              <a:rPr lang="en-US" sz="1400" dirty="0">
                <a:latin typeface="Lucida Console" panose="020B0609040504020204" pitchFamily="49" charset="0"/>
              </a:rPr>
              <a:t> MIDAS output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snp_file</a:t>
            </a:r>
            <a:r>
              <a:rPr lang="en-US" sz="1400" dirty="0">
                <a:latin typeface="Lucida Console" panose="020B0609040504020204" pitchFamily="49" charset="0"/>
              </a:rPr>
              <a:t> =  bz2.BZ2File("%</a:t>
            </a:r>
            <a:r>
              <a:rPr lang="en-US" sz="1400" dirty="0" err="1">
                <a:latin typeface="Lucida Console" panose="020B0609040504020204" pitchFamily="49" charset="0"/>
              </a:rPr>
              <a:t>ssnps</a:t>
            </a:r>
            <a:r>
              <a:rPr lang="en-US" sz="1400" dirty="0">
                <a:latin typeface="Lucida Console" panose="020B0609040504020204" pitchFamily="49" charset="0"/>
              </a:rPr>
              <a:t>/%s/annotated_snps.txt.bz2" % (</a:t>
            </a:r>
            <a:r>
              <a:rPr lang="en-US" sz="1400" dirty="0" err="1">
                <a:latin typeface="Lucida Console" panose="020B0609040504020204" pitchFamily="49" charset="0"/>
              </a:rPr>
              <a:t>parse_midas_data.data_directory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),"r")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A86059-D224-4752-833C-2542F08964C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343905" y="3185652"/>
            <a:ext cx="497618" cy="847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2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0BCAD-D6E5-4F2F-9E3A-284C325737ED}"/>
              </a:ext>
            </a:extLst>
          </p:cNvPr>
          <p:cNvSpPr txBox="1"/>
          <p:nvPr/>
        </p:nvSpPr>
        <p:spPr>
          <a:xfrm>
            <a:off x="189550" y="1491273"/>
            <a:ext cx="30255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annotated_snps.txt.bz2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4E7C3B7-4C14-403C-BE6C-2E7FB74DEDC6}"/>
              </a:ext>
            </a:extLst>
          </p:cNvPr>
          <p:cNvSpPr/>
          <p:nvPr/>
        </p:nvSpPr>
        <p:spPr>
          <a:xfrm rot="5400000">
            <a:off x="5843148" y="-3656245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-50882" y="2272545"/>
            <a:ext cx="1232100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700021824       700033665       700038158       700101366       700111296c      700163628       700164192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NZ_GL830844|162|626939.3.peg.2|2D|R|1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NZ_GL830844|163|626939.3.peg.2|2D|R|1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NZ_GL830844|164|626939.3.peg.2|1D|R|1   0,12    0,2     0,14    0,2     0,0     0,9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NZ_GL830844|165|626939.3.peg.2|2D|R|9.999e-05   0,12    0,2     0,14    0,3     0,0   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9,9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NZ_GL830844|166|626939.3.peg.2|1D|R|1   0,12    0,2     0,14    0,4     0,0     0,9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NZ_GL830844|167|626939.3.peg.2|1D|R|1   0,12    0,3     0,14    0,4     0,0     0,9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NZ_GL830844|168|626939.3.peg.2|2D|R|1   0,13    0,2     0,14    0,4     0,0     0,9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NZ_GL830844|169|626939.3.peg.2|1D|R|1   0,14    0,3     0,15    0,4     0,0     0,8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NZ_GL830844|170|626939.3.peg.2|1D|R|1   0,14    0,2     1,15    0,4     0,0     0,8     0,9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First row is column titles, where the column corresponds to an individual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` is a string of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chromosome|location|gene_name|variant_type|polarization|p-value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Following entries are a pair of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alts|depth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, i.e., the number of alternative alleles, and the depth of the read.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I </a:t>
            </a:r>
            <a:r>
              <a:rPr lang="en-US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believe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the p-value is the p-value for identifying a SNP (and I proceed with this assumption).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2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Finish implementing PCA over microbiome data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Run MIDAS on downloaded data.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21833</TotalTime>
  <Words>802</Words>
  <Application>Microsoft Office PowerPoint</Application>
  <PresentationFormat>Widescreen</PresentationFormat>
  <Paragraphs>80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Yu Gothic</vt:lpstr>
      <vt:lpstr>Arial</vt:lpstr>
      <vt:lpstr>Calibri</vt:lpstr>
      <vt:lpstr>Calibri Light</vt:lpstr>
      <vt:lpstr>Lucida Console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plan (for PCA)</vt:lpstr>
      <vt:lpstr>Implementation plan (for PCA)</vt:lpstr>
      <vt:lpstr>Implementation plan (for PCA)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406</cp:revision>
  <dcterms:created xsi:type="dcterms:W3CDTF">2020-10-07T15:54:11Z</dcterms:created>
  <dcterms:modified xsi:type="dcterms:W3CDTF">2021-02-10T01:46:48Z</dcterms:modified>
</cp:coreProperties>
</file>