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9" r:id="rId3"/>
    <p:sldId id="257" r:id="rId4"/>
    <p:sldId id="288" r:id="rId5"/>
    <p:sldId id="290" r:id="rId6"/>
    <p:sldId id="291" r:id="rId7"/>
    <p:sldId id="295" r:id="rId8"/>
    <p:sldId id="293" r:id="rId9"/>
    <p:sldId id="292" r:id="rId10"/>
    <p:sldId id="294" r:id="rId11"/>
    <p:sldId id="296" r:id="rId12"/>
    <p:sldId id="301" r:id="rId13"/>
    <p:sldId id="297" r:id="rId14"/>
    <p:sldId id="298" r:id="rId15"/>
    <p:sldId id="299" r:id="rId16"/>
    <p:sldId id="300" r:id="rId17"/>
    <p:sldId id="27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89"/>
            <p14:sldId id="257"/>
            <p14:sldId id="288"/>
            <p14:sldId id="290"/>
            <p14:sldId id="291"/>
            <p14:sldId id="295"/>
            <p14:sldId id="293"/>
            <p14:sldId id="292"/>
            <p14:sldId id="294"/>
            <p14:sldId id="296"/>
            <p14:sldId id="301"/>
            <p14:sldId id="297"/>
            <p14:sldId id="298"/>
            <p14:sldId id="299"/>
            <p14:sldId id="300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20210125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uniformis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A8C86-B04D-4B61-8B9F-1C02B8E7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7" y="1393389"/>
            <a:ext cx="7541342" cy="3131133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44A6905-343D-4A93-B937-9CF13DA5D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082323"/>
              </p:ext>
            </p:extLst>
          </p:nvPr>
        </p:nvGraphicFramePr>
        <p:xfrm>
          <a:off x="838200" y="4524522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-399.504374725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-232.981268472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-220.698891194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-232.890550466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3.72253633e-01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1.98374712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1.40119388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1.42262676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1.81254464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1.69965725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5.84878255e-06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0.0658422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0.49713158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0.04668702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0.15294058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D0FC50-2775-4DB2-97A6-D086208F437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671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Eubacterium </a:t>
            </a:r>
            <a:r>
              <a:rPr lang="en-US" dirty="0" err="1"/>
              <a:t>rectale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4062A-D74F-4548-A313-D966B06F6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85" y="1365888"/>
            <a:ext cx="6422768" cy="2622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0B2470-8A14-490B-8A6D-A41088728B6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6D0BF44-F2DB-436F-AFA0-8D6671418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117731"/>
              </p:ext>
            </p:extLst>
          </p:nvPr>
        </p:nvGraphicFramePr>
        <p:xfrm>
          <a:off x="838200" y="453909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-360.132009673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-188.144695197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-189.599130013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-200.178555584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1.61936896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1.86276421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2.0649441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0.15087902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1.7472377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0.60463415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0.21071071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0.98340861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0.77825979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0.23744711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0.27554825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05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8A13-C707-46A2-BC69-3C661F01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Chalkboard math /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60D9-A3E1-4C79-AD4E-025D95C1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mutation rate is 1e-9 for bacteria in general.</a:t>
            </a:r>
          </a:p>
          <a:p>
            <a:r>
              <a:rPr lang="en-US" dirty="0"/>
              <a:t>Each species and each model has a different inferred optimal theta</a:t>
            </a:r>
          </a:p>
          <a:p>
            <a:r>
              <a:rPr lang="en-US" dirty="0"/>
              <a:t>Theta = 4 * </a:t>
            </a:r>
            <a:r>
              <a:rPr lang="en-US" dirty="0" err="1"/>
              <a:t>N_e</a:t>
            </a:r>
            <a:r>
              <a:rPr lang="en-US" dirty="0"/>
              <a:t> * mu</a:t>
            </a:r>
          </a:p>
          <a:p>
            <a:pPr lvl="1"/>
            <a:r>
              <a:rPr lang="en-US" dirty="0" err="1"/>
              <a:t>N_e</a:t>
            </a:r>
            <a:r>
              <a:rPr lang="en-US" dirty="0"/>
              <a:t> = Theta / (4 * mu) = Theta * 1e9 / 4</a:t>
            </a:r>
          </a:p>
          <a:p>
            <a:r>
              <a:rPr lang="en-US" dirty="0">
                <a:solidFill>
                  <a:srgbClr val="FF0000"/>
                </a:solidFill>
              </a:rPr>
              <a:t>B. </a:t>
            </a:r>
            <a:r>
              <a:rPr lang="en-US" dirty="0" err="1">
                <a:solidFill>
                  <a:srgbClr val="FF0000"/>
                </a:solidFill>
              </a:rPr>
              <a:t>vulgatus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B. </a:t>
            </a:r>
            <a:r>
              <a:rPr lang="en-US" dirty="0" err="1">
                <a:solidFill>
                  <a:schemeClr val="accent2"/>
                </a:solidFill>
              </a:rPr>
              <a:t>ovatus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A. </a:t>
            </a:r>
            <a:r>
              <a:rPr lang="en-US" dirty="0" err="1">
                <a:solidFill>
                  <a:schemeClr val="accent6"/>
                </a:solidFill>
              </a:rPr>
              <a:t>putredinis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B. </a:t>
            </a:r>
            <a:r>
              <a:rPr lang="en-US" dirty="0" err="1">
                <a:solidFill>
                  <a:schemeClr val="accent1"/>
                </a:solidFill>
              </a:rPr>
              <a:t>uniformis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E. </a:t>
            </a:r>
            <a:r>
              <a:rPr lang="en-US" dirty="0" err="1">
                <a:solidFill>
                  <a:srgbClr val="7030A0"/>
                </a:solidFill>
              </a:rPr>
              <a:t>rectale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8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4206-1543-4F6F-B3C7-A1E640BF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Bottleneck growth demographic diagram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544FAD-5F45-456C-B3DD-1BC1B146A911}"/>
              </a:ext>
            </a:extLst>
          </p:cNvPr>
          <p:cNvCxnSpPr/>
          <p:nvPr/>
        </p:nvCxnSpPr>
        <p:spPr>
          <a:xfrm>
            <a:off x="3942735" y="1543664"/>
            <a:ext cx="0" cy="245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1F50B6-8B5D-495D-AB77-56F18E53A325}"/>
              </a:ext>
            </a:extLst>
          </p:cNvPr>
          <p:cNvCxnSpPr/>
          <p:nvPr/>
        </p:nvCxnSpPr>
        <p:spPr>
          <a:xfrm>
            <a:off x="7192296" y="1543664"/>
            <a:ext cx="0" cy="245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4C61AC-A620-458A-BF4E-0F71BB2CAA26}"/>
              </a:ext>
            </a:extLst>
          </p:cNvPr>
          <p:cNvCxnSpPr>
            <a:cxnSpLocks/>
          </p:cNvCxnSpPr>
          <p:nvPr/>
        </p:nvCxnSpPr>
        <p:spPr>
          <a:xfrm>
            <a:off x="3903407" y="4001729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16584C-D221-4B52-9F10-10878B418DB5}"/>
              </a:ext>
            </a:extLst>
          </p:cNvPr>
          <p:cNvCxnSpPr>
            <a:cxnSpLocks/>
          </p:cNvCxnSpPr>
          <p:nvPr/>
        </p:nvCxnSpPr>
        <p:spPr>
          <a:xfrm>
            <a:off x="6282810" y="3972233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99C3B0-8B4F-4BA2-88D6-B16C837227FF}"/>
              </a:ext>
            </a:extLst>
          </p:cNvPr>
          <p:cNvCxnSpPr>
            <a:cxnSpLocks/>
          </p:cNvCxnSpPr>
          <p:nvPr/>
        </p:nvCxnSpPr>
        <p:spPr>
          <a:xfrm>
            <a:off x="4817808" y="3972233"/>
            <a:ext cx="0" cy="93406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F931B6-1D3C-4517-9C38-420A2EB75543}"/>
              </a:ext>
            </a:extLst>
          </p:cNvPr>
          <p:cNvCxnSpPr>
            <a:cxnSpLocks/>
          </p:cNvCxnSpPr>
          <p:nvPr/>
        </p:nvCxnSpPr>
        <p:spPr>
          <a:xfrm>
            <a:off x="6282810" y="3932905"/>
            <a:ext cx="0" cy="93406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98B851-8288-467D-A598-CCC9C894CC5A}"/>
              </a:ext>
            </a:extLst>
          </p:cNvPr>
          <p:cNvCxnSpPr>
            <a:cxnSpLocks/>
          </p:cNvCxnSpPr>
          <p:nvPr/>
        </p:nvCxnSpPr>
        <p:spPr>
          <a:xfrm flipH="1">
            <a:off x="3955026" y="4866969"/>
            <a:ext cx="875073" cy="146992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3B6B51-5FFD-4985-926B-BE8DA4DAFA0D}"/>
              </a:ext>
            </a:extLst>
          </p:cNvPr>
          <p:cNvCxnSpPr>
            <a:cxnSpLocks/>
          </p:cNvCxnSpPr>
          <p:nvPr/>
        </p:nvCxnSpPr>
        <p:spPr>
          <a:xfrm>
            <a:off x="6295100" y="4844847"/>
            <a:ext cx="1079092" cy="146992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85F7D4-59EC-409A-AE02-020E957D7293}"/>
              </a:ext>
            </a:extLst>
          </p:cNvPr>
          <p:cNvSpPr txBox="1"/>
          <p:nvPr/>
        </p:nvSpPr>
        <p:spPr>
          <a:xfrm>
            <a:off x="2551095" y="6483753"/>
            <a:ext cx="573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N_e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5.42E+11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4.89E+11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2.71E+10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4.14E+11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1.94E+12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FC630E-E9D8-44D9-8D67-F0419D4F374C}"/>
              </a:ext>
            </a:extLst>
          </p:cNvPr>
          <p:cNvSpPr txBox="1"/>
          <p:nvPr/>
        </p:nvSpPr>
        <p:spPr>
          <a:xfrm>
            <a:off x="6887513" y="4125931"/>
            <a:ext cx="4466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T_12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2.4219E+11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2.0494E+11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265.387133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</a:p>
          <a:p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1.4699E+11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7.3223E+11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CCA925-A444-4E95-B4A9-E29032830930}"/>
              </a:ext>
            </a:extLst>
          </p:cNvPr>
          <p:cNvSpPr txBox="1"/>
          <p:nvPr/>
        </p:nvSpPr>
        <p:spPr>
          <a:xfrm>
            <a:off x="957493" y="3669181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Nu_b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8.37E+11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4.75E+11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</a:p>
          <a:p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2.91E+10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5.36E+11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1.64E+12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39405C-8665-4403-870E-9FFA012461F0}"/>
              </a:ext>
            </a:extLst>
          </p:cNvPr>
          <p:cNvSpPr txBox="1"/>
          <p:nvPr/>
        </p:nvSpPr>
        <p:spPr>
          <a:xfrm>
            <a:off x="4098743" y="1500940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N_a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5.47E+11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3.33E+11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</a:p>
          <a:p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9.93E+10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2.96E+11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9.41E+11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5466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D7DD-0651-4EE0-ADA7-4B83C668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growth demographic diagram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8ACF1D-D4CF-4253-816E-32350EB28719}"/>
              </a:ext>
            </a:extLst>
          </p:cNvPr>
          <p:cNvCxnSpPr/>
          <p:nvPr/>
        </p:nvCxnSpPr>
        <p:spPr>
          <a:xfrm>
            <a:off x="3942735" y="1543664"/>
            <a:ext cx="0" cy="245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92EE2A-29DD-452D-A9F4-0E7F8C7B7C5D}"/>
              </a:ext>
            </a:extLst>
          </p:cNvPr>
          <p:cNvCxnSpPr/>
          <p:nvPr/>
        </p:nvCxnSpPr>
        <p:spPr>
          <a:xfrm>
            <a:off x="7192296" y="1543664"/>
            <a:ext cx="0" cy="245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C84EF0-B3A3-4DC0-89FF-069618389DE8}"/>
              </a:ext>
            </a:extLst>
          </p:cNvPr>
          <p:cNvCxnSpPr>
            <a:cxnSpLocks/>
          </p:cNvCxnSpPr>
          <p:nvPr/>
        </p:nvCxnSpPr>
        <p:spPr>
          <a:xfrm flipH="1">
            <a:off x="2664542" y="4001729"/>
            <a:ext cx="1278194" cy="201561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098630-74D7-43CF-B348-140A1CC5E426}"/>
              </a:ext>
            </a:extLst>
          </p:cNvPr>
          <p:cNvCxnSpPr>
            <a:cxnSpLocks/>
          </p:cNvCxnSpPr>
          <p:nvPr/>
        </p:nvCxnSpPr>
        <p:spPr>
          <a:xfrm>
            <a:off x="7192295" y="4001729"/>
            <a:ext cx="1735395" cy="209427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8F62EF-6730-4FAD-B3CE-FCF86ABCA65E}"/>
              </a:ext>
            </a:extLst>
          </p:cNvPr>
          <p:cNvSpPr txBox="1"/>
          <p:nvPr/>
        </p:nvSpPr>
        <p:spPr>
          <a:xfrm>
            <a:off x="2551095" y="6483753"/>
            <a:ext cx="573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N_e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5.84E+11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5.46E+11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5.27E+10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5.61E+11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2.52E+12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191533-E707-4B3B-BC35-7AA50403CA31}"/>
              </a:ext>
            </a:extLst>
          </p:cNvPr>
          <p:cNvSpPr txBox="1"/>
          <p:nvPr/>
        </p:nvSpPr>
        <p:spPr>
          <a:xfrm>
            <a:off x="8443450" y="4587199"/>
            <a:ext cx="2621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T_12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1.353E+10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</a:p>
          <a:p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1.1721E+11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3.8374E+10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</a:p>
          <a:p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8810428.06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3.2791E+11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877C23-77BE-474D-879D-48726D9E0426}"/>
              </a:ext>
            </a:extLst>
          </p:cNvPr>
          <p:cNvSpPr txBox="1"/>
          <p:nvPr/>
        </p:nvSpPr>
        <p:spPr>
          <a:xfrm>
            <a:off x="4122224" y="1282031"/>
            <a:ext cx="290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N_a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2.49E+11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3.81E+11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</a:p>
          <a:p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1.4E+09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1.51E+12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1.56E+12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73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39E7-748D-4876-BBF5-316A71E9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Three-epoch demographic diagram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2AC5FA-6A03-4920-B542-EBC08A4068C4}"/>
              </a:ext>
            </a:extLst>
          </p:cNvPr>
          <p:cNvCxnSpPr>
            <a:cxnSpLocks/>
          </p:cNvCxnSpPr>
          <p:nvPr/>
        </p:nvCxnSpPr>
        <p:spPr>
          <a:xfrm>
            <a:off x="3942735" y="1543664"/>
            <a:ext cx="0" cy="116020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FF88B3-ADA2-4055-8B12-815A8EA79B51}"/>
              </a:ext>
            </a:extLst>
          </p:cNvPr>
          <p:cNvCxnSpPr>
            <a:cxnSpLocks/>
          </p:cNvCxnSpPr>
          <p:nvPr/>
        </p:nvCxnSpPr>
        <p:spPr>
          <a:xfrm>
            <a:off x="7251293" y="1514166"/>
            <a:ext cx="0" cy="116020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486342-824A-40E3-9AE1-91893625C7B5}"/>
              </a:ext>
            </a:extLst>
          </p:cNvPr>
          <p:cNvCxnSpPr>
            <a:cxnSpLocks/>
          </p:cNvCxnSpPr>
          <p:nvPr/>
        </p:nvCxnSpPr>
        <p:spPr>
          <a:xfrm>
            <a:off x="3003753" y="2674373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AD8BAB-E998-424B-ACBA-329E2CF30E0C}"/>
              </a:ext>
            </a:extLst>
          </p:cNvPr>
          <p:cNvCxnSpPr>
            <a:cxnSpLocks/>
          </p:cNvCxnSpPr>
          <p:nvPr/>
        </p:nvCxnSpPr>
        <p:spPr>
          <a:xfrm>
            <a:off x="7251293" y="2595719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478090-97E5-4F9F-B183-49490C371D09}"/>
              </a:ext>
            </a:extLst>
          </p:cNvPr>
          <p:cNvCxnSpPr>
            <a:cxnSpLocks/>
          </p:cNvCxnSpPr>
          <p:nvPr/>
        </p:nvCxnSpPr>
        <p:spPr>
          <a:xfrm>
            <a:off x="3032216" y="2674373"/>
            <a:ext cx="0" cy="62926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C4FCD-A983-48A6-A856-7EC09FFD10AB}"/>
              </a:ext>
            </a:extLst>
          </p:cNvPr>
          <p:cNvCxnSpPr>
            <a:cxnSpLocks/>
          </p:cNvCxnSpPr>
          <p:nvPr/>
        </p:nvCxnSpPr>
        <p:spPr>
          <a:xfrm>
            <a:off x="8190275" y="2536727"/>
            <a:ext cx="0" cy="7079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493DE9-1516-4196-B34F-E4EB7E8B9920}"/>
              </a:ext>
            </a:extLst>
          </p:cNvPr>
          <p:cNvCxnSpPr>
            <a:cxnSpLocks/>
          </p:cNvCxnSpPr>
          <p:nvPr/>
        </p:nvCxnSpPr>
        <p:spPr>
          <a:xfrm>
            <a:off x="2093234" y="3300537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EC9FB0-C072-4611-A74E-FE2621FE9E05}"/>
              </a:ext>
            </a:extLst>
          </p:cNvPr>
          <p:cNvCxnSpPr>
            <a:cxnSpLocks/>
          </p:cNvCxnSpPr>
          <p:nvPr/>
        </p:nvCxnSpPr>
        <p:spPr>
          <a:xfrm>
            <a:off x="8190275" y="3244647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A5F2E9-70C4-4F6D-BA70-281406D7BA16}"/>
              </a:ext>
            </a:extLst>
          </p:cNvPr>
          <p:cNvCxnSpPr>
            <a:cxnSpLocks/>
          </p:cNvCxnSpPr>
          <p:nvPr/>
        </p:nvCxnSpPr>
        <p:spPr>
          <a:xfrm>
            <a:off x="2093234" y="3234815"/>
            <a:ext cx="0" cy="116020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EA3703-82D2-47E2-807E-78BA5B2C4900}"/>
              </a:ext>
            </a:extLst>
          </p:cNvPr>
          <p:cNvCxnSpPr>
            <a:cxnSpLocks/>
          </p:cNvCxnSpPr>
          <p:nvPr/>
        </p:nvCxnSpPr>
        <p:spPr>
          <a:xfrm>
            <a:off x="9129257" y="3234815"/>
            <a:ext cx="0" cy="116020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732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6E43-5FAD-42C7-88E7-1E78A7F5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Two-epoch demographic diagram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7FA2C5-D5D3-49C3-B3EA-043FF7A1DA1E}"/>
              </a:ext>
            </a:extLst>
          </p:cNvPr>
          <p:cNvCxnSpPr>
            <a:cxnSpLocks/>
          </p:cNvCxnSpPr>
          <p:nvPr/>
        </p:nvCxnSpPr>
        <p:spPr>
          <a:xfrm>
            <a:off x="3942737" y="1555955"/>
            <a:ext cx="0" cy="188533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1FBBFA-4AB8-41C7-B8C0-D19D09734109}"/>
              </a:ext>
            </a:extLst>
          </p:cNvPr>
          <p:cNvCxnSpPr>
            <a:cxnSpLocks/>
          </p:cNvCxnSpPr>
          <p:nvPr/>
        </p:nvCxnSpPr>
        <p:spPr>
          <a:xfrm>
            <a:off x="3003755" y="3362637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4B307-7362-4471-BAE7-C67D384DB671}"/>
              </a:ext>
            </a:extLst>
          </p:cNvPr>
          <p:cNvCxnSpPr>
            <a:cxnSpLocks/>
          </p:cNvCxnSpPr>
          <p:nvPr/>
        </p:nvCxnSpPr>
        <p:spPr>
          <a:xfrm>
            <a:off x="7226708" y="3315549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F2E921-ED7B-4214-9C10-F64067041463}"/>
              </a:ext>
            </a:extLst>
          </p:cNvPr>
          <p:cNvCxnSpPr>
            <a:cxnSpLocks/>
          </p:cNvCxnSpPr>
          <p:nvPr/>
        </p:nvCxnSpPr>
        <p:spPr>
          <a:xfrm>
            <a:off x="3064303" y="3362637"/>
            <a:ext cx="0" cy="62926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2998AD-AD3A-40D9-9F37-F46460058775}"/>
              </a:ext>
            </a:extLst>
          </p:cNvPr>
          <p:cNvCxnSpPr>
            <a:cxnSpLocks/>
          </p:cNvCxnSpPr>
          <p:nvPr/>
        </p:nvCxnSpPr>
        <p:spPr>
          <a:xfrm>
            <a:off x="8128946" y="3315549"/>
            <a:ext cx="0" cy="7079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FE58A1-AF8D-4E74-920D-59DBED1D6A16}"/>
              </a:ext>
            </a:extLst>
          </p:cNvPr>
          <p:cNvCxnSpPr>
            <a:cxnSpLocks/>
          </p:cNvCxnSpPr>
          <p:nvPr/>
        </p:nvCxnSpPr>
        <p:spPr>
          <a:xfrm>
            <a:off x="7226708" y="1477301"/>
            <a:ext cx="0" cy="188533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898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Touch up plotting script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E.g., parse input and output so that it can quickly plot different a different species.</a:t>
            </a:r>
          </a:p>
          <a:p>
            <a:r>
              <a:rPr lang="en-US" dirty="0">
                <a:sym typeface="Wingdings" panose="05000000000000000000" pitchFamily="2" charset="2"/>
              </a:rPr>
              <a:t>Download microbiome data, run Midas</a:t>
            </a: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edge length distribution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human demography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pathogens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312-6199-4291-B27A-A0AA47F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6DF1-29D0-4F4B-B557-EF7E3413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8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Science Goal: Infer the demographic history of common commensal gut bacteria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Goal: Learn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popgen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tools / tech for microbiome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Personal Goal: Have fun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!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Gameplan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Initially focus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Create syn / ns SFSs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expectation of SFS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clade data (e.g., continent of origin), create PCA plot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Run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 determine best fit demographic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with Omar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Conejo’s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model(s)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Perhaps find link to human demography?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data sets (include African data, Peruvian data)</a:t>
            </a:r>
          </a:p>
        </p:txBody>
      </p:sp>
    </p:spTree>
    <p:extLst>
      <p:ext uri="{BB962C8B-B14F-4D97-AF65-F5344CB8AC3E}">
        <p14:creationId xmlns:p14="http://schemas.microsoft.com/office/powerpoint/2010/main" val="39103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Better estimates for demographic models</a:t>
            </a:r>
          </a:p>
          <a:p>
            <a:r>
              <a:rPr lang="en-US" dirty="0">
                <a:sym typeface="Wingdings" panose="05000000000000000000" pitchFamily="2" charset="2"/>
              </a:rPr>
              <a:t>Downloaded Midas</a:t>
            </a:r>
          </a:p>
          <a:p>
            <a:r>
              <a:rPr lang="en-US" dirty="0">
                <a:sym typeface="Wingdings" panose="05000000000000000000" pitchFamily="2" charset="2"/>
              </a:rPr>
              <a:t>Downloaded Madagascar data</a:t>
            </a:r>
          </a:p>
          <a:p>
            <a:r>
              <a:rPr lang="en-US" dirty="0">
                <a:sym typeface="Wingdings" panose="05000000000000000000" pitchFamily="2" charset="2"/>
              </a:rPr>
              <a:t>Downloaded Ethiopian data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 (for following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B96E-5753-4F3F-BEAE-0BD8F894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 synonymous SFS’s: output from `plot_within_clade_sfs.py`.</a:t>
            </a:r>
          </a:p>
          <a:p>
            <a:pPr lvl="1"/>
            <a:r>
              <a:rPr lang="en-US" dirty="0"/>
              <a:t>B. </a:t>
            </a:r>
            <a:r>
              <a:rPr lang="en-US" dirty="0" err="1"/>
              <a:t>vulgatus</a:t>
            </a:r>
            <a:r>
              <a:rPr lang="en-US" dirty="0"/>
              <a:t>, B. </a:t>
            </a:r>
            <a:r>
              <a:rPr lang="en-US" dirty="0" err="1"/>
              <a:t>ovatus</a:t>
            </a:r>
            <a:r>
              <a:rPr lang="en-US" dirty="0"/>
              <a:t>, A. </a:t>
            </a:r>
            <a:r>
              <a:rPr lang="en-US" dirty="0" err="1"/>
              <a:t>putredinis</a:t>
            </a:r>
            <a:r>
              <a:rPr lang="en-US" dirty="0"/>
              <a:t>, B. </a:t>
            </a:r>
            <a:r>
              <a:rPr lang="en-US" dirty="0" err="1"/>
              <a:t>uniformis</a:t>
            </a:r>
            <a:r>
              <a:rPr lang="en-US" dirty="0"/>
              <a:t>, E. </a:t>
            </a:r>
            <a:r>
              <a:rPr lang="en-US" dirty="0" err="1"/>
              <a:t>rectale</a:t>
            </a:r>
            <a:r>
              <a:rPr lang="en-US" dirty="0"/>
              <a:t>.</a:t>
            </a:r>
          </a:p>
          <a:p>
            <a:r>
              <a:rPr lang="en-US" dirty="0"/>
              <a:t>Four demographic models </a:t>
            </a:r>
          </a:p>
          <a:p>
            <a:pPr lvl="1"/>
            <a:r>
              <a:rPr lang="en-US" dirty="0"/>
              <a:t>exponential growth, two-epoch, bottleneck + growth, three-epoch</a:t>
            </a:r>
          </a:p>
          <a:p>
            <a:r>
              <a:rPr lang="en-US" dirty="0"/>
              <a:t>For each input species</a:t>
            </a:r>
          </a:p>
          <a:p>
            <a:pPr lvl="1"/>
            <a:r>
              <a:rPr lang="en-US" dirty="0"/>
              <a:t>For each model:</a:t>
            </a:r>
          </a:p>
          <a:p>
            <a:pPr lvl="2"/>
            <a:r>
              <a:rPr lang="en-US" dirty="0"/>
              <a:t>Take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 initial guesses for parameter space (parameters differ by model)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Still testing inference pipeline, so took 10 instead of 25, or some larger number</a:t>
            </a:r>
          </a:p>
          <a:p>
            <a:pPr lvl="2"/>
            <a:r>
              <a:rPr lang="en-US" dirty="0"/>
              <a:t>For each initial guess:</a:t>
            </a:r>
          </a:p>
          <a:p>
            <a:pPr lvl="3"/>
            <a:r>
              <a:rPr lang="en-US" dirty="0"/>
              <a:t>Iterate through gradient ascent to find maximum likelihood for &lt;= </a:t>
            </a:r>
            <a:r>
              <a:rPr lang="en-US" dirty="0">
                <a:solidFill>
                  <a:srgbClr val="FF0000"/>
                </a:solidFill>
              </a:rPr>
              <a:t>25</a:t>
            </a:r>
            <a:r>
              <a:rPr lang="en-US" dirty="0"/>
              <a:t> steps</a:t>
            </a:r>
          </a:p>
          <a:p>
            <a:pPr lvl="4"/>
            <a:r>
              <a:rPr lang="en-US" dirty="0">
                <a:solidFill>
                  <a:srgbClr val="FF0000"/>
                </a:solidFill>
              </a:rPr>
              <a:t>Still testing inference pipeline, so took 25 steps instead of 100, or some larger number</a:t>
            </a:r>
          </a:p>
          <a:p>
            <a:pPr lvl="3"/>
            <a:r>
              <a:rPr lang="en-US" dirty="0"/>
              <a:t>Compute model params and log likelihood</a:t>
            </a:r>
          </a:p>
          <a:p>
            <a:pPr lvl="2"/>
            <a:r>
              <a:rPr lang="en-US" dirty="0"/>
              <a:t>Output log likelihood and model params of best initial guess + iterations</a:t>
            </a:r>
          </a:p>
        </p:txBody>
      </p:sp>
    </p:spTree>
    <p:extLst>
      <p:ext uri="{BB962C8B-B14F-4D97-AF65-F5344CB8AC3E}">
        <p14:creationId xmlns:p14="http://schemas.microsoft.com/office/powerpoint/2010/main" val="25388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vulgatus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340DB-FA02-4114-ABE9-205AE7B9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5" y="1351179"/>
            <a:ext cx="8186891" cy="3373375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3C8BB81-281C-4708-87FA-66B8AFDEA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385043"/>
              </p:ext>
            </p:extLst>
          </p:nvPr>
        </p:nvGraphicFramePr>
        <p:xfrm>
          <a:off x="838200" y="453909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-123.582830394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-115.548611105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-114.478986615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-115.763713816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2.34360421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1.46471105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0.99063457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1.43575234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1.53009861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1.43566152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0.05432866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0.20111674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0.44283702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0.28861314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0.01340126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71FB0F-0EB4-45FF-86AA-08675F67D12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228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ovatus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5A12F-B336-4C8D-BF76-1BE69927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8" y="1428443"/>
            <a:ext cx="7420897" cy="3002841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9705451-B491-4190-AD26-9043A7325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319629"/>
              </p:ext>
            </p:extLst>
          </p:nvPr>
        </p:nvGraphicFramePr>
        <p:xfrm>
          <a:off x="838200" y="443128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-119.348788944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-112.924572671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-113.082924889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-113.060715703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1.43394881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1.4790958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1.46992089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1.33943782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1.42640515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1.44808057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0.3079758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0.70549535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0.61551285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0.29004047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0.38515666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69094E-C9E5-486A-8807-B68125BFE64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06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Alistipes</a:t>
            </a:r>
            <a:r>
              <a:rPr lang="en-US" dirty="0"/>
              <a:t> </a:t>
            </a:r>
            <a:r>
              <a:rPr lang="en-US" dirty="0" err="1"/>
              <a:t>putredinis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C6FCC-6644-42E6-95F0-9583E8214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0" y="1396409"/>
            <a:ext cx="7272953" cy="300113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D22545-7642-43E5-9E8E-C73593CC5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659312"/>
              </p:ext>
            </p:extLst>
          </p:nvPr>
        </p:nvGraphicFramePr>
        <p:xfrm>
          <a:off x="828368" y="4397539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-417.014902652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-283.836375864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-1666.69273895</a:t>
                      </a:r>
                      <a:endParaRPr lang="en-US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-1670.63816752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37.70628513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12.85982032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2.72608089e-01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0.40136306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2.93160455e-01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0.749287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27.47992853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5.26353859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2.67384328e-09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0.17426896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0.09401605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19C400-D799-4ACD-BC31-78961011E4A8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84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14457</TotalTime>
  <Words>1159</Words>
  <Application>Microsoft Office PowerPoint</Application>
  <PresentationFormat>Widescreen</PresentationFormat>
  <Paragraphs>249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Yu Gothic</vt:lpstr>
      <vt:lpstr>Arial</vt:lpstr>
      <vt:lpstr>Calibri</vt:lpstr>
      <vt:lpstr>Calibri Light</vt:lpstr>
      <vt:lpstr>Office Theme</vt:lpstr>
      <vt:lpstr>demo_for_ccgb Rotation Update</vt:lpstr>
      <vt:lpstr>Logistics</vt:lpstr>
      <vt:lpstr>Project Aim</vt:lpstr>
      <vt:lpstr>Gameplan</vt:lpstr>
      <vt:lpstr>Progress</vt:lpstr>
      <vt:lpstr>Implementation details (for following slides)</vt:lpstr>
      <vt:lpstr>Bacteroides vulgatus</vt:lpstr>
      <vt:lpstr>Bacteroides ovatus</vt:lpstr>
      <vt:lpstr>Alistipes putredinis</vt:lpstr>
      <vt:lpstr>Bacteroides uniformis</vt:lpstr>
      <vt:lpstr>Eubacterium rectale</vt:lpstr>
      <vt:lpstr>Chalkboard math / diagrams</vt:lpstr>
      <vt:lpstr>Bottleneck growth demographic diagram</vt:lpstr>
      <vt:lpstr>Exponential growth demographic diagram</vt:lpstr>
      <vt:lpstr>Three-epoch demographic diagram</vt:lpstr>
      <vt:lpstr>Two-epoch demographic diagram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323</cp:revision>
  <dcterms:created xsi:type="dcterms:W3CDTF">2020-10-07T15:54:11Z</dcterms:created>
  <dcterms:modified xsi:type="dcterms:W3CDTF">2021-01-25T21:01:04Z</dcterms:modified>
</cp:coreProperties>
</file>