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311" r:id="rId9"/>
    <p:sldId id="293" r:id="rId10"/>
    <p:sldId id="307" r:id="rId11"/>
    <p:sldId id="292" r:id="rId12"/>
    <p:sldId id="308" r:id="rId13"/>
    <p:sldId id="294" r:id="rId14"/>
    <p:sldId id="309" r:id="rId15"/>
    <p:sldId id="296" r:id="rId16"/>
    <p:sldId id="310" r:id="rId17"/>
    <p:sldId id="301" r:id="rId18"/>
    <p:sldId id="297" r:id="rId19"/>
    <p:sldId id="298" r:id="rId20"/>
    <p:sldId id="299" r:id="rId21"/>
    <p:sldId id="300" r:id="rId22"/>
    <p:sldId id="27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311"/>
            <p14:sldId id="293"/>
            <p14:sldId id="307"/>
            <p14:sldId id="292"/>
            <p14:sldId id="308"/>
            <p14:sldId id="294"/>
            <p14:sldId id="309"/>
            <p14:sldId id="296"/>
            <p14:sldId id="310"/>
            <p14:sldId id="301"/>
            <p14:sldId id="297"/>
            <p14:sldId id="298"/>
            <p14:sldId id="299"/>
            <p14:sldId id="30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>
        <p:scale>
          <a:sx n="61" d="100"/>
          <a:sy n="61" d="100"/>
        </p:scale>
        <p:origin x="152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ftp-trace.ncbi.nih.gov/sra/sra-insta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CF3A92A-9A91-4300-95B4-EC0FF606D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EDC76-D9BE-4E41-89CA-9A03A1FEAF60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351148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62666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-417.014902652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-291.177506155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-284.467464745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37.70628513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40.83825475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0.01045419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51.02541362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3.04038303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27.47992853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24.36432521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0.79722362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1.54418863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44E3E67-7366-4D1B-9FE7-18A179E61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8BE3A-9A30-44C9-8557-C1306CAA6AAF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6508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2323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-399.504374725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-232.981268472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-220.698891194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-232.890550466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3.72253633e-01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1.98374712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1.40119388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1.42262676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1.81254464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1.69965725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5.84878255e-06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0.49713158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0.04668702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0.15294058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9387604-A90B-4870-9822-CFBAC86B3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53B6C-080E-47D2-99BA-1F6BD733DE86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172185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1773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-360.132009673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-188.144695197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-189.599130013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-200.178555584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1.61936896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1.86276421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2.0649441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0.15087902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1.7472377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0.60463415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0.21071071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0.98340861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0.77825979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0.23744711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0.27554825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6089F6B-74CE-4E3B-A4B6-C9607B1F9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3E47B-0039-494D-BABE-8D0B0E912675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167192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8A13-C707-46A2-BC69-3C661F0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math /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60D9-A3E1-4C79-AD4E-025D95C1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mutation rate is 1e-9 for bacteria in general.</a:t>
            </a:r>
          </a:p>
          <a:p>
            <a:r>
              <a:rPr lang="en-US" dirty="0"/>
              <a:t>Each species and each model has a different inferred optimal theta</a:t>
            </a:r>
          </a:p>
          <a:p>
            <a:r>
              <a:rPr lang="en-US" dirty="0"/>
              <a:t>Theta = 4 * </a:t>
            </a:r>
            <a:r>
              <a:rPr lang="en-US" dirty="0" err="1"/>
              <a:t>N_e</a:t>
            </a:r>
            <a:r>
              <a:rPr lang="en-US" dirty="0"/>
              <a:t> * mu</a:t>
            </a:r>
          </a:p>
          <a:p>
            <a:pPr lvl="1"/>
            <a:r>
              <a:rPr lang="en-US" dirty="0" err="1"/>
              <a:t>N_e</a:t>
            </a:r>
            <a:r>
              <a:rPr lang="en-US" dirty="0"/>
              <a:t> = Theta / (4 * mu) = Theta * 1e9 / 4</a:t>
            </a:r>
          </a:p>
          <a:p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vulgatus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B. </a:t>
            </a:r>
            <a:r>
              <a:rPr lang="en-US" dirty="0" err="1">
                <a:solidFill>
                  <a:schemeClr val="accent2"/>
                </a:solidFill>
              </a:rPr>
              <a:t>ovatus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A. </a:t>
            </a:r>
            <a:r>
              <a:rPr lang="en-US" dirty="0" err="1">
                <a:solidFill>
                  <a:schemeClr val="accent6"/>
                </a:solidFill>
              </a:rPr>
              <a:t>putredinis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B. </a:t>
            </a:r>
            <a:r>
              <a:rPr lang="en-US" dirty="0" err="1">
                <a:solidFill>
                  <a:schemeClr val="accent1"/>
                </a:solidFill>
              </a:rPr>
              <a:t>uniformis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E. </a:t>
            </a:r>
            <a:r>
              <a:rPr lang="en-US" dirty="0" err="1">
                <a:solidFill>
                  <a:srgbClr val="7030A0"/>
                </a:solidFill>
              </a:rPr>
              <a:t>rectale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206-1543-4F6F-B3C7-A1E640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growth demographic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544FAD-5F45-456C-B3DD-1BC1B146A911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F50B6-8B5D-495D-AB77-56F18E53A325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C61AC-A620-458A-BF4E-0F71BB2CAA26}"/>
              </a:ext>
            </a:extLst>
          </p:cNvPr>
          <p:cNvCxnSpPr>
            <a:cxnSpLocks/>
          </p:cNvCxnSpPr>
          <p:nvPr/>
        </p:nvCxnSpPr>
        <p:spPr>
          <a:xfrm>
            <a:off x="3016044" y="4001728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16584C-D221-4B52-9F10-10878B418DB5}"/>
              </a:ext>
            </a:extLst>
          </p:cNvPr>
          <p:cNvCxnSpPr>
            <a:cxnSpLocks/>
          </p:cNvCxnSpPr>
          <p:nvPr/>
        </p:nvCxnSpPr>
        <p:spPr>
          <a:xfrm>
            <a:off x="7168814" y="397223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8B851-8288-467D-A598-CCC9C894CC5A}"/>
              </a:ext>
            </a:extLst>
          </p:cNvPr>
          <p:cNvCxnSpPr>
            <a:cxnSpLocks/>
          </p:cNvCxnSpPr>
          <p:nvPr/>
        </p:nvCxnSpPr>
        <p:spPr>
          <a:xfrm flipH="1">
            <a:off x="2993922" y="4037301"/>
            <a:ext cx="36871" cy="16759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B6B51-5FFD-4985-926B-BE8DA4DAFA0D}"/>
              </a:ext>
            </a:extLst>
          </p:cNvPr>
          <p:cNvCxnSpPr>
            <a:cxnSpLocks/>
          </p:cNvCxnSpPr>
          <p:nvPr/>
        </p:nvCxnSpPr>
        <p:spPr>
          <a:xfrm>
            <a:off x="8107796" y="4001728"/>
            <a:ext cx="182371" cy="17114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5F7D4-59EC-409A-AE02-020E957D7293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4.89E+11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2.71E+10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4.14E+11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630E-E9D8-44D9-8D67-F0419D4F374C}"/>
              </a:ext>
            </a:extLst>
          </p:cNvPr>
          <p:cNvSpPr txBox="1"/>
          <p:nvPr/>
        </p:nvSpPr>
        <p:spPr>
          <a:xfrm>
            <a:off x="8550386" y="4324894"/>
            <a:ext cx="252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2.4219E+11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2.0494E+11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265.387133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1.4699E+11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7.3223E+11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CA925-A444-4E95-B4A9-E29032830930}"/>
              </a:ext>
            </a:extLst>
          </p:cNvPr>
          <p:cNvSpPr txBox="1"/>
          <p:nvPr/>
        </p:nvSpPr>
        <p:spPr>
          <a:xfrm>
            <a:off x="-76149" y="3678563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Nu_b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8.37E+11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2.91E+10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1.64E+12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9405C-8665-4403-870E-9FFA012461F0}"/>
              </a:ext>
            </a:extLst>
          </p:cNvPr>
          <p:cNvSpPr txBox="1"/>
          <p:nvPr/>
        </p:nvSpPr>
        <p:spPr>
          <a:xfrm>
            <a:off x="4098743" y="150094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3.33E+11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9.93E+10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2.96E+11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9.41E+11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6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7DD-0651-4EE0-ADA7-4B83C668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8ACF1D-D4CF-4253-816E-32350EB28719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2EE2A-29DD-452D-A9F4-0E7F8C7B7C5D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84EF0-B3A3-4DC0-89FF-069618389DE8}"/>
              </a:ext>
            </a:extLst>
          </p:cNvPr>
          <p:cNvCxnSpPr>
            <a:cxnSpLocks/>
          </p:cNvCxnSpPr>
          <p:nvPr/>
        </p:nvCxnSpPr>
        <p:spPr>
          <a:xfrm flipH="1">
            <a:off x="2664542" y="4001729"/>
            <a:ext cx="1278194" cy="20156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98630-74D7-43CF-B348-140A1CC5E426}"/>
              </a:ext>
            </a:extLst>
          </p:cNvPr>
          <p:cNvCxnSpPr>
            <a:cxnSpLocks/>
          </p:cNvCxnSpPr>
          <p:nvPr/>
        </p:nvCxnSpPr>
        <p:spPr>
          <a:xfrm>
            <a:off x="7192295" y="4001729"/>
            <a:ext cx="1735395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F62EF-6730-4FAD-B3CE-FCF86ABCA65E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5.84E+11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5.46E+11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5.27E+10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5.61E+11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2.52E+12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91533-E707-4B3B-BC35-7AA50403CA31}"/>
              </a:ext>
            </a:extLst>
          </p:cNvPr>
          <p:cNvSpPr txBox="1"/>
          <p:nvPr/>
        </p:nvSpPr>
        <p:spPr>
          <a:xfrm>
            <a:off x="8443450" y="4587199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1.353E+10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1.1721E+11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3.8374E+10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8810428.06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3.2791E+11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77C23-77BE-474D-879D-48726D9E0426}"/>
              </a:ext>
            </a:extLst>
          </p:cNvPr>
          <p:cNvSpPr txBox="1"/>
          <p:nvPr/>
        </p:nvSpPr>
        <p:spPr>
          <a:xfrm>
            <a:off x="4122224" y="1282031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1.4E+09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1.51E+12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1.56E+12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I’m helping with some of the Bioinformatics Recruitment stuff this week (Wednesday through Friday), but there shouldn’t be any schedule conflicts with meetings or anything on my end.</a:t>
            </a:r>
          </a:p>
          <a:p>
            <a:r>
              <a:rPr lang="en-US" dirty="0"/>
              <a:t>Bioinformatics recruitment is this week, and EEB + Genetics / Genomics is next week. Do you have any schedule changes?</a:t>
            </a:r>
          </a:p>
          <a:p>
            <a:r>
              <a:rPr lang="en-US" dirty="0" err="1"/>
              <a:t>Izabel</a:t>
            </a:r>
            <a:r>
              <a:rPr lang="en-US" dirty="0"/>
              <a:t> (new postdoc in Kirk’s group) might want to shift around her lab meeting with us (currently scheduled for Feb 4</a:t>
            </a:r>
            <a:r>
              <a:rPr lang="en-US" baseline="30000" dirty="0"/>
              <a:t>th</a:t>
            </a:r>
            <a:r>
              <a:rPr lang="en-US" dirty="0"/>
              <a:t>) so that Kirk can attend and provide input. Feb 4</a:t>
            </a:r>
            <a:r>
              <a:rPr lang="en-US" baseline="30000" dirty="0"/>
              <a:t>th</a:t>
            </a:r>
            <a:r>
              <a:rPr lang="en-US" dirty="0"/>
              <a:t> is EEB / Genetics + Genomics recruitment week so he wouldn’t be able to make that meeting. 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E7-748D-4876-BBF5-316A71E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2AC5FA-6A03-4920-B542-EBC08A4068C4}"/>
              </a:ext>
            </a:extLst>
          </p:cNvPr>
          <p:cNvCxnSpPr>
            <a:cxnSpLocks/>
          </p:cNvCxnSpPr>
          <p:nvPr/>
        </p:nvCxnSpPr>
        <p:spPr>
          <a:xfrm>
            <a:off x="3942735" y="1543664"/>
            <a:ext cx="0" cy="23400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F88B3-ADA2-4055-8B12-815A8EA79B51}"/>
              </a:ext>
            </a:extLst>
          </p:cNvPr>
          <p:cNvCxnSpPr>
            <a:cxnSpLocks/>
          </p:cNvCxnSpPr>
          <p:nvPr/>
        </p:nvCxnSpPr>
        <p:spPr>
          <a:xfrm>
            <a:off x="7251293" y="1514166"/>
            <a:ext cx="0" cy="236957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86342-824A-40E3-9AE1-91893625C7B5}"/>
              </a:ext>
            </a:extLst>
          </p:cNvPr>
          <p:cNvCxnSpPr>
            <a:cxnSpLocks/>
          </p:cNvCxnSpPr>
          <p:nvPr/>
        </p:nvCxnSpPr>
        <p:spPr>
          <a:xfrm>
            <a:off x="3003753" y="384441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D8BAB-E998-424B-ACBA-329E2CF30E0C}"/>
              </a:ext>
            </a:extLst>
          </p:cNvPr>
          <p:cNvCxnSpPr>
            <a:cxnSpLocks/>
          </p:cNvCxnSpPr>
          <p:nvPr/>
        </p:nvCxnSpPr>
        <p:spPr>
          <a:xfrm>
            <a:off x="7251293" y="388374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78090-97E5-4F9F-B183-49490C371D09}"/>
              </a:ext>
            </a:extLst>
          </p:cNvPr>
          <p:cNvCxnSpPr>
            <a:cxnSpLocks/>
          </p:cNvCxnSpPr>
          <p:nvPr/>
        </p:nvCxnSpPr>
        <p:spPr>
          <a:xfrm>
            <a:off x="3032216" y="3844412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C4FCD-A983-48A6-A856-7EC09FFD10AB}"/>
              </a:ext>
            </a:extLst>
          </p:cNvPr>
          <p:cNvCxnSpPr>
            <a:cxnSpLocks/>
          </p:cNvCxnSpPr>
          <p:nvPr/>
        </p:nvCxnSpPr>
        <p:spPr>
          <a:xfrm>
            <a:off x="8190275" y="3844417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93DE9-1516-4196-B34F-E4EB7E8B9920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C9FB0-C072-4611-A74E-FE2621FE9E05}"/>
              </a:ext>
            </a:extLst>
          </p:cNvPr>
          <p:cNvCxnSpPr>
            <a:cxnSpLocks/>
          </p:cNvCxnSpPr>
          <p:nvPr/>
        </p:nvCxnSpPr>
        <p:spPr>
          <a:xfrm>
            <a:off x="8190275" y="45523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7506AA-FEF8-4213-A3F2-7BF1CF76C316}"/>
              </a:ext>
            </a:extLst>
          </p:cNvPr>
          <p:cNvSpPr txBox="1"/>
          <p:nvPr/>
        </p:nvSpPr>
        <p:spPr>
          <a:xfrm>
            <a:off x="2600834" y="5620671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4.88E+11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4.36E+11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4.55E+11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5.87E+12</a:t>
            </a:r>
            <a:r>
              <a:rPr lang="en-US" dirty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8386D-6B79-41A2-A0B9-BC5D07D59FAA}"/>
              </a:ext>
            </a:extLst>
          </p:cNvPr>
          <p:cNvSpPr txBox="1"/>
          <p:nvPr/>
        </p:nvSpPr>
        <p:spPr>
          <a:xfrm>
            <a:off x="3999271" y="1461153"/>
            <a:ext cx="304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3.65E+11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1.09E+12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3.20E+11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3.89E+13</a:t>
            </a:r>
            <a:r>
              <a:rPr lang="en-US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3859B-49F2-42F8-910D-17BE731A5EED}"/>
              </a:ext>
            </a:extLst>
          </p:cNvPr>
          <p:cNvSpPr txBox="1"/>
          <p:nvPr/>
        </p:nvSpPr>
        <p:spPr>
          <a:xfrm>
            <a:off x="3919687" y="4147410"/>
            <a:ext cx="329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5.28E+11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8.13E+11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2.35E+13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1614F6-FCE9-4CFB-9E2F-4E9DBC0027F7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0" cy="1005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AEA440-3C4B-46D4-9ABA-37CD05142DEF}"/>
              </a:ext>
            </a:extLst>
          </p:cNvPr>
          <p:cNvCxnSpPr>
            <a:cxnSpLocks/>
          </p:cNvCxnSpPr>
          <p:nvPr/>
        </p:nvCxnSpPr>
        <p:spPr>
          <a:xfrm>
            <a:off x="9129257" y="4514821"/>
            <a:ext cx="0" cy="104040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92A94-8748-4510-83CE-1ADC3E75F6A6}"/>
              </a:ext>
            </a:extLst>
          </p:cNvPr>
          <p:cNvSpPr txBox="1"/>
          <p:nvPr/>
        </p:nvSpPr>
        <p:spPr>
          <a:xfrm>
            <a:off x="78038" y="3789668"/>
            <a:ext cx="3481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2.16E+11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2.11E+11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3.78E+11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2.99E+10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3.63E+12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52023-87DD-492A-8A2E-AA67459DD744}"/>
              </a:ext>
            </a:extLst>
          </p:cNvPr>
          <p:cNvSpPr txBox="1"/>
          <p:nvPr/>
        </p:nvSpPr>
        <p:spPr>
          <a:xfrm>
            <a:off x="9170037" y="4514821"/>
            <a:ext cx="285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T_23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1.34E-02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3.85E-01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9.40E-02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1.53E-01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2.76E-01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473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E43-5FAD-42C7-88E7-1E78A7F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FA2C5-D5D3-49C3-B3EA-043FF7A1DA1E}"/>
              </a:ext>
            </a:extLst>
          </p:cNvPr>
          <p:cNvCxnSpPr>
            <a:cxnSpLocks/>
          </p:cNvCxnSpPr>
          <p:nvPr/>
        </p:nvCxnSpPr>
        <p:spPr>
          <a:xfrm>
            <a:off x="3942737" y="155595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FBBFA-4AB8-41C7-B8C0-D19D09734109}"/>
              </a:ext>
            </a:extLst>
          </p:cNvPr>
          <p:cNvCxnSpPr>
            <a:cxnSpLocks/>
          </p:cNvCxnSpPr>
          <p:nvPr/>
        </p:nvCxnSpPr>
        <p:spPr>
          <a:xfrm>
            <a:off x="3003755" y="33626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4B307-7362-4471-BAE7-C67D384DB671}"/>
              </a:ext>
            </a:extLst>
          </p:cNvPr>
          <p:cNvCxnSpPr>
            <a:cxnSpLocks/>
          </p:cNvCxnSpPr>
          <p:nvPr/>
        </p:nvCxnSpPr>
        <p:spPr>
          <a:xfrm>
            <a:off x="7226708" y="331554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2E921-ED7B-4214-9C10-F64067041463}"/>
              </a:ext>
            </a:extLst>
          </p:cNvPr>
          <p:cNvCxnSpPr>
            <a:cxnSpLocks/>
          </p:cNvCxnSpPr>
          <p:nvPr/>
        </p:nvCxnSpPr>
        <p:spPr>
          <a:xfrm>
            <a:off x="3064303" y="3362637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998AD-AD3A-40D9-9F37-F46460058775}"/>
              </a:ext>
            </a:extLst>
          </p:cNvPr>
          <p:cNvCxnSpPr>
            <a:cxnSpLocks/>
          </p:cNvCxnSpPr>
          <p:nvPr/>
        </p:nvCxnSpPr>
        <p:spPr>
          <a:xfrm>
            <a:off x="8128946" y="3315549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FE58A1-AF8D-4E74-920D-59DBED1D6A16}"/>
              </a:ext>
            </a:extLst>
          </p:cNvPr>
          <p:cNvCxnSpPr>
            <a:cxnSpLocks/>
          </p:cNvCxnSpPr>
          <p:nvPr/>
        </p:nvCxnSpPr>
        <p:spPr>
          <a:xfrm>
            <a:off x="7226708" y="1477301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FDA75-A1E4-41C2-B34E-0AB128C50A98}"/>
              </a:ext>
            </a:extLst>
          </p:cNvPr>
          <p:cNvSpPr txBox="1"/>
          <p:nvPr/>
        </p:nvSpPr>
        <p:spPr>
          <a:xfrm>
            <a:off x="4125921" y="1232789"/>
            <a:ext cx="310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3.22E+11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2.55E+09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1.00E+12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0A49D-849F-438D-AE71-8DB8D72C7A8C}"/>
              </a:ext>
            </a:extLst>
          </p:cNvPr>
          <p:cNvSpPr txBox="1"/>
          <p:nvPr/>
        </p:nvSpPr>
        <p:spPr>
          <a:xfrm>
            <a:off x="8165690" y="3362637"/>
            <a:ext cx="308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1.51E+11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4.54E+11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2.68E+10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3.21E+10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1.97E+12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0CB1C-2C13-4643-BDBC-B836ABB4590F}"/>
              </a:ext>
            </a:extLst>
          </p:cNvPr>
          <p:cNvSpPr txBox="1"/>
          <p:nvPr/>
        </p:nvSpPr>
        <p:spPr>
          <a:xfrm>
            <a:off x="3064303" y="4153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3.28E+10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4.84E+11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1.86E+12</a:t>
            </a:r>
            <a:r>
              <a:rPr lang="en-US" dirty="0">
                <a:solidFill>
                  <a:srgbClr val="7030A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7189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Figure out data download,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Better inferences for demographic models (more iterations, initial guesses)</a:t>
            </a:r>
          </a:p>
          <a:p>
            <a:r>
              <a:rPr lang="en-US" dirty="0">
                <a:sym typeface="Wingdings" panose="05000000000000000000" pitchFamily="2" charset="2"/>
              </a:rPr>
              <a:t>Computed expectation for SFS and compared to empirical</a:t>
            </a:r>
          </a:p>
          <a:p>
            <a:r>
              <a:rPr lang="en-US" dirty="0">
                <a:sym typeface="Wingdings" panose="05000000000000000000" pitchFamily="2" charset="2"/>
              </a:rPr>
              <a:t>“Downloaded” Midas (it’s already on the cluster, but I can run it)</a:t>
            </a:r>
          </a:p>
          <a:p>
            <a:r>
              <a:rPr lang="en-US" dirty="0">
                <a:sym typeface="Wingdings" panose="05000000000000000000" pitchFamily="2" charset="2"/>
              </a:rPr>
              <a:t>Download(</a:t>
            </a:r>
            <a:r>
              <a:rPr lang="en-US" dirty="0" err="1">
                <a:sym typeface="Wingdings" panose="05000000000000000000" pitchFamily="2" charset="2"/>
              </a:rPr>
              <a:t>ing</a:t>
            </a:r>
            <a:r>
              <a:rPr lang="en-US" dirty="0">
                <a:sym typeface="Wingdings" panose="05000000000000000000" pitchFamily="2" charset="2"/>
              </a:rPr>
              <a:t>?) Madagascar and Ethiopian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I’m a little stumped on this!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appears that the </a:t>
            </a:r>
            <a:r>
              <a:rPr lang="en-US" dirty="0" err="1">
                <a:sym typeface="Wingdings" panose="05000000000000000000" pitchFamily="2" charset="2"/>
              </a:rPr>
              <a:t>sra</a:t>
            </a:r>
            <a:r>
              <a:rPr lang="en-US" dirty="0">
                <a:sym typeface="Wingdings" panose="05000000000000000000" pitchFamily="2" charset="2"/>
              </a:rPr>
              <a:t> directory: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ftp://ftp-trace.ncbi.nih.gov/sra/sra-instant/</a:t>
            </a:r>
            <a:r>
              <a:rPr lang="en-US" dirty="0">
                <a:sym typeface="Wingdings" panose="05000000000000000000" pitchFamily="2" charset="2"/>
              </a:rPr>
              <a:t> is missing.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SRAtools</a:t>
            </a:r>
            <a:r>
              <a:rPr lang="en-US" dirty="0">
                <a:sym typeface="Wingdings" panose="05000000000000000000" pitchFamily="2" charset="2"/>
              </a:rPr>
              <a:t> requires GLIBC ver. 2.14, which I can’t </a:t>
            </a:r>
            <a:r>
              <a:rPr lang="en-US" dirty="0" err="1">
                <a:sym typeface="Wingdings" panose="05000000000000000000" pitchFamily="2" charset="2"/>
              </a:rPr>
              <a:t>sudo</a:t>
            </a:r>
            <a:r>
              <a:rPr lang="en-US" dirty="0">
                <a:sym typeface="Wingdings" panose="05000000000000000000" pitchFamily="2" charset="2"/>
              </a:rPr>
              <a:t> apt-update on Hoffman.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am trying to build some form of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 environment or docker container with </a:t>
            </a:r>
            <a:r>
              <a:rPr lang="en-US" dirty="0" err="1">
                <a:sym typeface="Wingdings" panose="05000000000000000000" pitchFamily="2" charset="2"/>
              </a:rPr>
              <a:t>sratools</a:t>
            </a:r>
            <a:r>
              <a:rPr lang="en-US" dirty="0">
                <a:sym typeface="Wingdings" panose="05000000000000000000" pitchFamily="2" charset="2"/>
              </a:rPr>
              <a:t> on local, and then importing to hoffman2.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A. </a:t>
            </a:r>
            <a:r>
              <a:rPr lang="en-US" dirty="0" err="1"/>
              <a:t>putredinis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Some results were mostly the same (since random seeding is controlled)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85043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-123.582830394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-115.548611105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-114.478986615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-115.763713816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2.34360421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1.46471105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0.99063457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1.43575234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1.53009861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1.43566152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0.05432866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0.20111674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0.44283702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0.28861314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0.01340126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0E7ECB-7169-4DF5-835A-8D53E7DC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849"/>
            <a:ext cx="8170549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C53D1-DA2E-46C1-BCCE-84E5DB75CA20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26838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196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-119.348788944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-112.924572671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-113.082924889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-113.060715703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1.43394881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1.4790958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1.46992089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1.33943782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1.42640515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1.44808057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0.70549535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0.61551285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0.38515666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14715</TotalTime>
  <Words>1823</Words>
  <Application>Microsoft Office PowerPoint</Application>
  <PresentationFormat>Widescreen</PresentationFormat>
  <Paragraphs>276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vulgatus SFS comparison</vt:lpstr>
      <vt:lpstr>Bacteroides ovatus</vt:lpstr>
      <vt:lpstr>Bacteroides ovatus SFS comparison</vt:lpstr>
      <vt:lpstr>Alistipes putredinis</vt:lpstr>
      <vt:lpstr>Alistipes putredinis SFS comparison</vt:lpstr>
      <vt:lpstr>Bacteroides uniformis</vt:lpstr>
      <vt:lpstr>Bacteroides uniformis SFS comparison</vt:lpstr>
      <vt:lpstr>Eubacterium rectale</vt:lpstr>
      <vt:lpstr>Eubacterium rectale SFS comparison</vt:lpstr>
      <vt:lpstr>Chalkboard math / diagrams</vt:lpstr>
      <vt:lpstr>Bottleneck growth demographic diagram</vt:lpstr>
      <vt:lpstr>Exponential growth demographic diagram</vt:lpstr>
      <vt:lpstr>Three-epoch demographic diagram</vt:lpstr>
      <vt:lpstr>Two-epoch demographic diagram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354</cp:revision>
  <dcterms:created xsi:type="dcterms:W3CDTF">2020-10-07T15:54:11Z</dcterms:created>
  <dcterms:modified xsi:type="dcterms:W3CDTF">2021-01-26T03:37:11Z</dcterms:modified>
</cp:coreProperties>
</file>