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326" r:id="rId3"/>
    <p:sldId id="327" r:id="rId4"/>
    <p:sldId id="328" r:id="rId5"/>
    <p:sldId id="257" r:id="rId6"/>
    <p:sldId id="262" r:id="rId7"/>
    <p:sldId id="263" r:id="rId8"/>
    <p:sldId id="264" r:id="rId9"/>
    <p:sldId id="329" r:id="rId10"/>
    <p:sldId id="265" r:id="rId11"/>
    <p:sldId id="291" r:id="rId12"/>
    <p:sldId id="320" r:id="rId13"/>
    <p:sldId id="322" r:id="rId14"/>
    <p:sldId id="298" r:id="rId15"/>
    <p:sldId id="300" r:id="rId16"/>
    <p:sldId id="297" r:id="rId17"/>
    <p:sldId id="299" r:id="rId18"/>
    <p:sldId id="310" r:id="rId19"/>
    <p:sldId id="321" r:id="rId20"/>
    <p:sldId id="311" r:id="rId21"/>
    <p:sldId id="317" r:id="rId22"/>
    <p:sldId id="313" r:id="rId23"/>
    <p:sldId id="319" r:id="rId24"/>
    <p:sldId id="273" r:id="rId25"/>
    <p:sldId id="330" r:id="rId26"/>
    <p:sldId id="332" r:id="rId27"/>
    <p:sldId id="331" r:id="rId28"/>
    <p:sldId id="333" r:id="rId29"/>
    <p:sldId id="334" r:id="rId30"/>
    <p:sldId id="27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CDF784F-B37D-496E-B3C2-4437BB28292B}">
          <p14:sldIdLst>
            <p14:sldId id="256"/>
            <p14:sldId id="326"/>
            <p14:sldId id="327"/>
            <p14:sldId id="328"/>
            <p14:sldId id="257"/>
            <p14:sldId id="262"/>
            <p14:sldId id="263"/>
            <p14:sldId id="264"/>
            <p14:sldId id="329"/>
            <p14:sldId id="265"/>
            <p14:sldId id="291"/>
            <p14:sldId id="320"/>
            <p14:sldId id="322"/>
            <p14:sldId id="298"/>
            <p14:sldId id="300"/>
            <p14:sldId id="297"/>
            <p14:sldId id="299"/>
            <p14:sldId id="310"/>
            <p14:sldId id="321"/>
            <p14:sldId id="311"/>
            <p14:sldId id="317"/>
            <p14:sldId id="313"/>
            <p14:sldId id="319"/>
            <p14:sldId id="273"/>
            <p14:sldId id="330"/>
            <p14:sldId id="332"/>
            <p14:sldId id="331"/>
            <p14:sldId id="333"/>
            <p14:sldId id="334"/>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86036" autoAdjust="0"/>
  </p:normalViewPr>
  <p:slideViewPr>
    <p:cSldViewPr snapToGrid="0">
      <p:cViewPr varScale="1">
        <p:scale>
          <a:sx n="66" d="100"/>
          <a:sy n="66" d="100"/>
        </p:scale>
        <p:origin x="88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446724-7A58-4020-9182-8374F0305DD3}" type="datetimeFigureOut">
              <a:rPr lang="en-US" smtClean="0"/>
              <a:t>6/1/2021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984E8B-8157-4976-ABDF-6DA2CAC3440F}" type="slidenum">
              <a:rPr lang="en-US" smtClean="0"/>
              <a:t>‹#›</a:t>
            </a:fld>
            <a:endParaRPr lang="en-US"/>
          </a:p>
        </p:txBody>
      </p:sp>
    </p:spTree>
    <p:extLst>
      <p:ext uri="{BB962C8B-B14F-4D97-AF65-F5344CB8AC3E}">
        <p14:creationId xmlns:p14="http://schemas.microsoft.com/office/powerpoint/2010/main" val="1974384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with any balanced breakfast, let’s start with some math.</a:t>
            </a:r>
          </a:p>
          <a:p>
            <a:endParaRPr lang="en-US" dirty="0"/>
          </a:p>
          <a:p>
            <a:r>
              <a:rPr lang="en-US" dirty="0"/>
              <a:t>Suppose we take a single mutation and quantify its effect on fitness using a selection coefficient, denoted as s. </a:t>
            </a:r>
          </a:p>
          <a:p>
            <a:r>
              <a:rPr lang="en-US" dirty="0"/>
              <a:t>Let us define s as the resulting change in population size in the case that our given mutation arises in the population.</a:t>
            </a:r>
          </a:p>
          <a:p>
            <a:r>
              <a:rPr lang="en-US" dirty="0"/>
              <a:t>It follows that the value of s must be constrained between -1, in which case our mutation is highly deleterious, and positive infinity, in which case our mutation is highly beneficial.</a:t>
            </a:r>
          </a:p>
          <a:p>
            <a:endParaRPr lang="en-US" dirty="0"/>
          </a:p>
          <a:p>
            <a:r>
              <a:rPr lang="en-US" dirty="0"/>
              <a:t>Next, rather than focus on individual mutations, let us evaluate every mutation which occurs across the whole genome. We can fit a distribution to these values of s, i.e., a distribution of fitness effects or DFE. The DFE lets us quantify the proportion of deleterious, neutral, and adaptive mutations entering a population.</a:t>
            </a:r>
          </a:p>
          <a:p>
            <a:endParaRPr lang="en-US" dirty="0"/>
          </a:p>
          <a:p>
            <a:r>
              <a:rPr lang="en-US" dirty="0"/>
              <a:t>Of possible interest to the people here, although we contextualize the results of DMS using site-specific amino acid preferences, other people look at DMS through the lens of the DFE. So it’s not like avengers-level, but there is some crossover in the literature. Importantly, we made some population genetics assumptions, for example we assume that time approaches infinity, and thus all beneficial mutations have already fixed in the population. As a result, we constrain the value of s to be between -1 and 0.</a:t>
            </a:r>
          </a:p>
          <a:p>
            <a:endParaRPr lang="en-US" dirty="0"/>
          </a:p>
          <a:p>
            <a:r>
              <a:rPr lang="en-US" dirty="0"/>
              <a:t>Previous work by a former postdoc has shown that, between highly divergent species such as humans and fruit flies, the DFE is very distinct. We sought to investigate on what scale of evolutionary time the DFE has detectable changes, and whether certain demographic constraints affect the DFE.</a:t>
            </a:r>
          </a:p>
          <a:p>
            <a:endParaRPr lang="en-US" dirty="0"/>
          </a:p>
        </p:txBody>
      </p:sp>
      <p:sp>
        <p:nvSpPr>
          <p:cNvPr id="4" name="Slide Number Placeholder 3"/>
          <p:cNvSpPr>
            <a:spLocks noGrp="1"/>
          </p:cNvSpPr>
          <p:nvPr>
            <p:ph type="sldNum" sz="quarter" idx="5"/>
          </p:nvPr>
        </p:nvSpPr>
        <p:spPr/>
        <p:txBody>
          <a:bodyPr/>
          <a:lstStyle/>
          <a:p>
            <a:fld id="{599CC9A3-A707-4B34-82D4-E64BA4C5A8D1}" type="slidenum">
              <a:rPr lang="en-US" smtClean="0"/>
              <a:t>5</a:t>
            </a:fld>
            <a:endParaRPr lang="en-US"/>
          </a:p>
        </p:txBody>
      </p:sp>
    </p:spTree>
    <p:extLst>
      <p:ext uri="{BB962C8B-B14F-4D97-AF65-F5344CB8AC3E}">
        <p14:creationId xmlns:p14="http://schemas.microsoft.com/office/powerpoint/2010/main" val="3059098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984E8B-8157-4976-ABDF-6DA2CAC3440F}" type="slidenum">
              <a:rPr lang="en-US" smtClean="0"/>
              <a:t>25</a:t>
            </a:fld>
            <a:endParaRPr lang="en-US"/>
          </a:p>
        </p:txBody>
      </p:sp>
    </p:spTree>
    <p:extLst>
      <p:ext uri="{BB962C8B-B14F-4D97-AF65-F5344CB8AC3E}">
        <p14:creationId xmlns:p14="http://schemas.microsoft.com/office/powerpoint/2010/main" val="3655547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984E8B-8157-4976-ABDF-6DA2CAC3440F}" type="slidenum">
              <a:rPr lang="en-US" smtClean="0"/>
              <a:t>30</a:t>
            </a:fld>
            <a:endParaRPr lang="en-US"/>
          </a:p>
        </p:txBody>
      </p:sp>
    </p:spTree>
    <p:extLst>
      <p:ext uri="{BB962C8B-B14F-4D97-AF65-F5344CB8AC3E}">
        <p14:creationId xmlns:p14="http://schemas.microsoft.com/office/powerpoint/2010/main" val="1799097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methods. From our input data we can compute a summary statistic known as a site frequency spectrum, which describes the proportional frequency of mutation classes, i.e., singletons, doubletons, tripletons, etc. Site frequency spectra are known to be primarily influenced by three forces, being selection pressure, demography, and linked selection. We need to isolate the effect of selection pressure, as that is the driving force on shifts in the DFE.</a:t>
            </a:r>
          </a:p>
          <a:p>
            <a:endParaRPr lang="en-US" dirty="0"/>
          </a:p>
          <a:p>
            <a:r>
              <a:rPr lang="en-US" dirty="0"/>
              <a:t>This is an example graphic of a site frequency spectrum. The x-axis shows mutation class and the y-axis shows proportional frequency.</a:t>
            </a:r>
          </a:p>
        </p:txBody>
      </p:sp>
      <p:sp>
        <p:nvSpPr>
          <p:cNvPr id="4" name="Slide Number Placeholder 3"/>
          <p:cNvSpPr>
            <a:spLocks noGrp="1"/>
          </p:cNvSpPr>
          <p:nvPr>
            <p:ph type="sldNum" sz="quarter" idx="5"/>
          </p:nvPr>
        </p:nvSpPr>
        <p:spPr/>
        <p:txBody>
          <a:bodyPr/>
          <a:lstStyle/>
          <a:p>
            <a:fld id="{599CC9A3-A707-4B34-82D4-E64BA4C5A8D1}" type="slidenum">
              <a:rPr lang="en-US" smtClean="0"/>
              <a:t>6</a:t>
            </a:fld>
            <a:endParaRPr lang="en-US"/>
          </a:p>
        </p:txBody>
      </p:sp>
    </p:spTree>
    <p:extLst>
      <p:ext uri="{BB962C8B-B14F-4D97-AF65-F5344CB8AC3E}">
        <p14:creationId xmlns:p14="http://schemas.microsoft.com/office/powerpoint/2010/main" val="2539566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this, we split the site frequency spectra into including only synonymous or nonsynonymous mutations. We believe that, because synonymous mutations have almost no effect on fitness, they are not subject to selection pressure, so splitting these mutation types should allow us to isolate the effects of selection pressure, from which we can infer the DFE.</a:t>
            </a:r>
          </a:p>
          <a:p>
            <a:endParaRPr lang="en-US" dirty="0"/>
          </a:p>
          <a:p>
            <a:r>
              <a:rPr lang="en-US" dirty="0"/>
              <a:t>This is another example graphic. I took the purple site frequency spectra and split it into blue and red, representing either synonymous or nonsynonymous mutations.</a:t>
            </a:r>
          </a:p>
        </p:txBody>
      </p:sp>
      <p:sp>
        <p:nvSpPr>
          <p:cNvPr id="4" name="Slide Number Placeholder 3"/>
          <p:cNvSpPr>
            <a:spLocks noGrp="1"/>
          </p:cNvSpPr>
          <p:nvPr>
            <p:ph type="sldNum" sz="quarter" idx="5"/>
          </p:nvPr>
        </p:nvSpPr>
        <p:spPr/>
        <p:txBody>
          <a:bodyPr/>
          <a:lstStyle/>
          <a:p>
            <a:fld id="{599CC9A3-A707-4B34-82D4-E64BA4C5A8D1}" type="slidenum">
              <a:rPr lang="en-US" smtClean="0"/>
              <a:t>7</a:t>
            </a:fld>
            <a:endParaRPr lang="en-US"/>
          </a:p>
        </p:txBody>
      </p:sp>
    </p:spTree>
    <p:extLst>
      <p:ext uri="{BB962C8B-B14F-4D97-AF65-F5344CB8AC3E}">
        <p14:creationId xmlns:p14="http://schemas.microsoft.com/office/powerpoint/2010/main" val="1103781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a statistical inference package from the </a:t>
            </a:r>
            <a:r>
              <a:rPr lang="en-US" dirty="0" err="1"/>
              <a:t>Gutenkunst</a:t>
            </a:r>
            <a:r>
              <a:rPr lang="en-US" dirty="0"/>
              <a:t> group known as </a:t>
            </a:r>
            <a:r>
              <a:rPr lang="en-US" i="1" dirty="0" err="1"/>
              <a:t>dadi</a:t>
            </a:r>
            <a:r>
              <a:rPr lang="en-US" i="0" dirty="0"/>
              <a:t> to fit a population-demographics model which considers both demographic parameters and the effects of linked selection. For anyone interested, </a:t>
            </a:r>
            <a:r>
              <a:rPr lang="en-US" i="1" dirty="0" err="1"/>
              <a:t>dadi</a:t>
            </a:r>
            <a:r>
              <a:rPr lang="en-US" i="0" dirty="0"/>
              <a:t> stands for “diffusion approximation for demographic inference.” In summary, we take the maximum composite likelihood approximate solution to the diffusion equation, except, rather than modeling heat over a sheet of metal, we are modeling how abstract evolutionary properties propagate over a genome.</a:t>
            </a:r>
            <a:endParaRPr lang="en-US" dirty="0"/>
          </a:p>
        </p:txBody>
      </p:sp>
      <p:sp>
        <p:nvSpPr>
          <p:cNvPr id="4" name="Slide Number Placeholder 3"/>
          <p:cNvSpPr>
            <a:spLocks noGrp="1"/>
          </p:cNvSpPr>
          <p:nvPr>
            <p:ph type="sldNum" sz="quarter" idx="5"/>
          </p:nvPr>
        </p:nvSpPr>
        <p:spPr/>
        <p:txBody>
          <a:bodyPr/>
          <a:lstStyle/>
          <a:p>
            <a:fld id="{599CC9A3-A707-4B34-82D4-E64BA4C5A8D1}" type="slidenum">
              <a:rPr lang="en-US" smtClean="0"/>
              <a:t>8</a:t>
            </a:fld>
            <a:endParaRPr lang="en-US"/>
          </a:p>
        </p:txBody>
      </p:sp>
    </p:spTree>
    <p:extLst>
      <p:ext uri="{BB962C8B-B14F-4D97-AF65-F5344CB8AC3E}">
        <p14:creationId xmlns:p14="http://schemas.microsoft.com/office/powerpoint/2010/main" val="2218122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a statistical inference package from the </a:t>
            </a:r>
            <a:r>
              <a:rPr lang="en-US" dirty="0" err="1"/>
              <a:t>Gutenkunst</a:t>
            </a:r>
            <a:r>
              <a:rPr lang="en-US" dirty="0"/>
              <a:t> group known as </a:t>
            </a:r>
            <a:r>
              <a:rPr lang="en-US" i="1" dirty="0" err="1"/>
              <a:t>dadi</a:t>
            </a:r>
            <a:r>
              <a:rPr lang="en-US" i="0" dirty="0"/>
              <a:t> to fit a population-demographics model which considers both demographic parameters and the effects of linked selection. For anyone interested, </a:t>
            </a:r>
            <a:r>
              <a:rPr lang="en-US" i="1" dirty="0" err="1"/>
              <a:t>dadi</a:t>
            </a:r>
            <a:r>
              <a:rPr lang="en-US" i="0" dirty="0"/>
              <a:t> stands for “diffusion approximation for demographic inference.” In summary, we take the maximum composite likelihood approximate solution to the diffusion equation, except, rather than modeling heat over a sheet of metal, we are modeling how abstract evolutionary properties propagate over a genome.</a:t>
            </a:r>
            <a:endParaRPr lang="en-US" dirty="0"/>
          </a:p>
        </p:txBody>
      </p:sp>
      <p:sp>
        <p:nvSpPr>
          <p:cNvPr id="4" name="Slide Number Placeholder 3"/>
          <p:cNvSpPr>
            <a:spLocks noGrp="1"/>
          </p:cNvSpPr>
          <p:nvPr>
            <p:ph type="sldNum" sz="quarter" idx="5"/>
          </p:nvPr>
        </p:nvSpPr>
        <p:spPr/>
        <p:txBody>
          <a:bodyPr/>
          <a:lstStyle/>
          <a:p>
            <a:fld id="{599CC9A3-A707-4B34-82D4-E64BA4C5A8D1}" type="slidenum">
              <a:rPr lang="en-US" smtClean="0"/>
              <a:t>9</a:t>
            </a:fld>
            <a:endParaRPr lang="en-US"/>
          </a:p>
        </p:txBody>
      </p:sp>
    </p:spTree>
    <p:extLst>
      <p:ext uri="{BB962C8B-B14F-4D97-AF65-F5344CB8AC3E}">
        <p14:creationId xmlns:p14="http://schemas.microsoft.com/office/powerpoint/2010/main" val="1420139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use another statistical inference package published by a former graduate student known as </a:t>
            </a:r>
            <a:r>
              <a:rPr lang="en-US" i="1" dirty="0" err="1"/>
              <a:t>fitdadi</a:t>
            </a:r>
            <a:r>
              <a:rPr lang="en-US" i="0" dirty="0"/>
              <a:t>. For anyone interested, </a:t>
            </a:r>
            <a:r>
              <a:rPr lang="en-US" i="1" dirty="0"/>
              <a:t>fit</a:t>
            </a:r>
            <a:r>
              <a:rPr lang="en-US" i="0" dirty="0"/>
              <a:t> stands for fit, because Kirk is legit an amateur powerlifter. In summary, we assume that the selection coefficients, </a:t>
            </a:r>
            <a:r>
              <a:rPr lang="en-US" i="1" dirty="0"/>
              <a:t>s,</a:t>
            </a:r>
            <a:r>
              <a:rPr lang="en-US" i="0" dirty="0"/>
              <a:t> fall into a gamma distribution. </a:t>
            </a:r>
            <a:r>
              <a:rPr lang="en-US" i="1" dirty="0" err="1"/>
              <a:t>Fitdadi</a:t>
            </a:r>
            <a:r>
              <a:rPr lang="en-US" i="0" dirty="0"/>
              <a:t> infers the maximum composite likelihood shape and scale parameters of this gamma distribution, which gives us a gamma-distributed DFE. </a:t>
            </a:r>
            <a:endParaRPr lang="en-US" dirty="0"/>
          </a:p>
        </p:txBody>
      </p:sp>
      <p:sp>
        <p:nvSpPr>
          <p:cNvPr id="4" name="Slide Number Placeholder 3"/>
          <p:cNvSpPr>
            <a:spLocks noGrp="1"/>
          </p:cNvSpPr>
          <p:nvPr>
            <p:ph type="sldNum" sz="quarter" idx="5"/>
          </p:nvPr>
        </p:nvSpPr>
        <p:spPr/>
        <p:txBody>
          <a:bodyPr/>
          <a:lstStyle/>
          <a:p>
            <a:fld id="{599CC9A3-A707-4B34-82D4-E64BA4C5A8D1}" type="slidenum">
              <a:rPr lang="en-US" smtClean="0"/>
              <a:t>10</a:t>
            </a:fld>
            <a:endParaRPr lang="en-US"/>
          </a:p>
        </p:txBody>
      </p:sp>
    </p:spTree>
    <p:extLst>
      <p:ext uri="{BB962C8B-B14F-4D97-AF65-F5344CB8AC3E}">
        <p14:creationId xmlns:p14="http://schemas.microsoft.com/office/powerpoint/2010/main" val="3679868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984E8B-8157-4976-ABDF-6DA2CAC3440F}" type="slidenum">
              <a:rPr lang="en-US" smtClean="0"/>
              <a:t>11</a:t>
            </a:fld>
            <a:endParaRPr lang="en-US"/>
          </a:p>
        </p:txBody>
      </p:sp>
    </p:spTree>
    <p:extLst>
      <p:ext uri="{BB962C8B-B14F-4D97-AF65-F5344CB8AC3E}">
        <p14:creationId xmlns:p14="http://schemas.microsoft.com/office/powerpoint/2010/main" val="3588970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984E8B-8157-4976-ABDF-6DA2CAC3440F}" type="slidenum">
              <a:rPr lang="en-US" smtClean="0"/>
              <a:t>12</a:t>
            </a:fld>
            <a:endParaRPr lang="en-US"/>
          </a:p>
        </p:txBody>
      </p:sp>
    </p:spTree>
    <p:extLst>
      <p:ext uri="{BB962C8B-B14F-4D97-AF65-F5344CB8AC3E}">
        <p14:creationId xmlns:p14="http://schemas.microsoft.com/office/powerpoint/2010/main" val="4288746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984E8B-8157-4976-ABDF-6DA2CAC3440F}" type="slidenum">
              <a:rPr lang="en-US" smtClean="0"/>
              <a:t>24</a:t>
            </a:fld>
            <a:endParaRPr lang="en-US"/>
          </a:p>
        </p:txBody>
      </p:sp>
    </p:spTree>
    <p:extLst>
      <p:ext uri="{BB962C8B-B14F-4D97-AF65-F5344CB8AC3E}">
        <p14:creationId xmlns:p14="http://schemas.microsoft.com/office/powerpoint/2010/main" val="4231253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E809E-4FBF-46E9-A03C-31EEBBA592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D6B3F9-C3CC-4332-97E1-E1A833DD85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30F21C-7438-4532-A5C7-DCF6E4344AFC}"/>
              </a:ext>
            </a:extLst>
          </p:cNvPr>
          <p:cNvSpPr>
            <a:spLocks noGrp="1"/>
          </p:cNvSpPr>
          <p:nvPr>
            <p:ph type="dt" sz="half" idx="10"/>
          </p:nvPr>
        </p:nvSpPr>
        <p:spPr/>
        <p:txBody>
          <a:bodyPr/>
          <a:lstStyle/>
          <a:p>
            <a:fld id="{6A6E4237-9E27-40CF-A4D8-1330F92F21DA}" type="datetimeFigureOut">
              <a:rPr lang="en-US" smtClean="0"/>
              <a:t>6/1/2021</a:t>
            </a:fld>
            <a:endParaRPr lang="en-US"/>
          </a:p>
        </p:txBody>
      </p:sp>
      <p:sp>
        <p:nvSpPr>
          <p:cNvPr id="5" name="Footer Placeholder 4">
            <a:extLst>
              <a:ext uri="{FF2B5EF4-FFF2-40B4-BE49-F238E27FC236}">
                <a16:creationId xmlns:a16="http://schemas.microsoft.com/office/drawing/2014/main" id="{DB8F4506-70B6-4935-8FF8-CA26523616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A6150B-2B12-430D-A29B-1BEED4FA8139}"/>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2991671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5EB7C-C462-422A-9480-0449588047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4C233A-0E72-4060-BAA5-0BF3676428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DFF25E-6D23-45E3-88A5-50F5FCCDBE65}"/>
              </a:ext>
            </a:extLst>
          </p:cNvPr>
          <p:cNvSpPr>
            <a:spLocks noGrp="1"/>
          </p:cNvSpPr>
          <p:nvPr>
            <p:ph type="dt" sz="half" idx="10"/>
          </p:nvPr>
        </p:nvSpPr>
        <p:spPr/>
        <p:txBody>
          <a:bodyPr/>
          <a:lstStyle/>
          <a:p>
            <a:fld id="{6A6E4237-9E27-40CF-A4D8-1330F92F21DA}" type="datetimeFigureOut">
              <a:rPr lang="en-US" smtClean="0"/>
              <a:t>6/1/2021</a:t>
            </a:fld>
            <a:endParaRPr lang="en-US"/>
          </a:p>
        </p:txBody>
      </p:sp>
      <p:sp>
        <p:nvSpPr>
          <p:cNvPr id="5" name="Footer Placeholder 4">
            <a:extLst>
              <a:ext uri="{FF2B5EF4-FFF2-40B4-BE49-F238E27FC236}">
                <a16:creationId xmlns:a16="http://schemas.microsoft.com/office/drawing/2014/main" id="{1DE7C3FD-7C03-4AA1-BE4D-2B6AA97A5C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EDBFE-DC65-4F00-9980-53411482CB8B}"/>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4100037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5E833A-B5D2-47E8-B2F8-010235D097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D1C533-41F3-4E55-96B2-BE26D7660F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A93A2B-19C6-4734-82AF-F25A5B6AD6A5}"/>
              </a:ext>
            </a:extLst>
          </p:cNvPr>
          <p:cNvSpPr>
            <a:spLocks noGrp="1"/>
          </p:cNvSpPr>
          <p:nvPr>
            <p:ph type="dt" sz="half" idx="10"/>
          </p:nvPr>
        </p:nvSpPr>
        <p:spPr/>
        <p:txBody>
          <a:bodyPr/>
          <a:lstStyle/>
          <a:p>
            <a:fld id="{6A6E4237-9E27-40CF-A4D8-1330F92F21DA}" type="datetimeFigureOut">
              <a:rPr lang="en-US" smtClean="0"/>
              <a:t>6/1/2021</a:t>
            </a:fld>
            <a:endParaRPr lang="en-US"/>
          </a:p>
        </p:txBody>
      </p:sp>
      <p:sp>
        <p:nvSpPr>
          <p:cNvPr id="5" name="Footer Placeholder 4">
            <a:extLst>
              <a:ext uri="{FF2B5EF4-FFF2-40B4-BE49-F238E27FC236}">
                <a16:creationId xmlns:a16="http://schemas.microsoft.com/office/drawing/2014/main" id="{AEF5DF26-3AA2-4775-8E80-C6465E4F2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0AB5A6-A104-4E2F-A639-35ED8400FFEA}"/>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39422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CC79A-6545-4A9D-9EB5-58BCB29F1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C842FD-B080-4688-BE45-EE528CA439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0E2A8B-3D72-4A5C-B022-8CAED6814EE8}"/>
              </a:ext>
            </a:extLst>
          </p:cNvPr>
          <p:cNvSpPr>
            <a:spLocks noGrp="1"/>
          </p:cNvSpPr>
          <p:nvPr>
            <p:ph type="dt" sz="half" idx="10"/>
          </p:nvPr>
        </p:nvSpPr>
        <p:spPr/>
        <p:txBody>
          <a:bodyPr/>
          <a:lstStyle/>
          <a:p>
            <a:fld id="{6A6E4237-9E27-40CF-A4D8-1330F92F21DA}" type="datetimeFigureOut">
              <a:rPr lang="en-US" smtClean="0"/>
              <a:t>6/1/2021</a:t>
            </a:fld>
            <a:endParaRPr lang="en-US"/>
          </a:p>
        </p:txBody>
      </p:sp>
      <p:sp>
        <p:nvSpPr>
          <p:cNvPr id="5" name="Footer Placeholder 4">
            <a:extLst>
              <a:ext uri="{FF2B5EF4-FFF2-40B4-BE49-F238E27FC236}">
                <a16:creationId xmlns:a16="http://schemas.microsoft.com/office/drawing/2014/main" id="{6C4EDCA2-4437-4FEA-B51C-F89214A130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10560F-CAF4-456A-9687-7A0ACAC3344C}"/>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447497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0F2D9-47CE-4AC7-B05E-9070570743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93266E-D478-48D7-A70F-263A454C1E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468AA2-9DB8-41D2-B637-59508095E01C}"/>
              </a:ext>
            </a:extLst>
          </p:cNvPr>
          <p:cNvSpPr>
            <a:spLocks noGrp="1"/>
          </p:cNvSpPr>
          <p:nvPr>
            <p:ph type="dt" sz="half" idx="10"/>
          </p:nvPr>
        </p:nvSpPr>
        <p:spPr/>
        <p:txBody>
          <a:bodyPr/>
          <a:lstStyle/>
          <a:p>
            <a:fld id="{6A6E4237-9E27-40CF-A4D8-1330F92F21DA}" type="datetimeFigureOut">
              <a:rPr lang="en-US" smtClean="0"/>
              <a:t>6/1/2021</a:t>
            </a:fld>
            <a:endParaRPr lang="en-US"/>
          </a:p>
        </p:txBody>
      </p:sp>
      <p:sp>
        <p:nvSpPr>
          <p:cNvPr id="5" name="Footer Placeholder 4">
            <a:extLst>
              <a:ext uri="{FF2B5EF4-FFF2-40B4-BE49-F238E27FC236}">
                <a16:creationId xmlns:a16="http://schemas.microsoft.com/office/drawing/2014/main" id="{FEEC3077-D6AC-453F-8597-77A3153799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E96842-16D7-49F9-8024-06CC270DEF51}"/>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2685966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1403A-98BA-4C88-9568-20E8BED629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320F70-8411-42F6-BBF9-B65F7C57FA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83BAA8-FDC5-4B2D-825F-1E383AF0FA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11C4C1-BBC3-40C5-B9FF-5E4757A5FCC3}"/>
              </a:ext>
            </a:extLst>
          </p:cNvPr>
          <p:cNvSpPr>
            <a:spLocks noGrp="1"/>
          </p:cNvSpPr>
          <p:nvPr>
            <p:ph type="dt" sz="half" idx="10"/>
          </p:nvPr>
        </p:nvSpPr>
        <p:spPr/>
        <p:txBody>
          <a:bodyPr/>
          <a:lstStyle/>
          <a:p>
            <a:fld id="{6A6E4237-9E27-40CF-A4D8-1330F92F21DA}" type="datetimeFigureOut">
              <a:rPr lang="en-US" smtClean="0"/>
              <a:t>6/1/2021</a:t>
            </a:fld>
            <a:endParaRPr lang="en-US"/>
          </a:p>
        </p:txBody>
      </p:sp>
      <p:sp>
        <p:nvSpPr>
          <p:cNvPr id="6" name="Footer Placeholder 5">
            <a:extLst>
              <a:ext uri="{FF2B5EF4-FFF2-40B4-BE49-F238E27FC236}">
                <a16:creationId xmlns:a16="http://schemas.microsoft.com/office/drawing/2014/main" id="{AA7F6B78-98F1-4125-89B6-D9785B0C25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E420F1-1681-42F5-A429-0AEA0D44B3FB}"/>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983219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F19D9-2041-42C3-9A37-E7EEBCCAB4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A9A8EF-9274-4289-A647-1912929660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F7AFEE-2044-4BC6-9B01-76B4DF8FD2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B9CAA8-5AF9-4AA7-8A49-F8FFB3783F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EB78DF-DF63-4D5B-BCF3-70BDB69156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186CD8-6E5D-4070-AD17-B91FEF81FBF3}"/>
              </a:ext>
            </a:extLst>
          </p:cNvPr>
          <p:cNvSpPr>
            <a:spLocks noGrp="1"/>
          </p:cNvSpPr>
          <p:nvPr>
            <p:ph type="dt" sz="half" idx="10"/>
          </p:nvPr>
        </p:nvSpPr>
        <p:spPr/>
        <p:txBody>
          <a:bodyPr/>
          <a:lstStyle/>
          <a:p>
            <a:fld id="{6A6E4237-9E27-40CF-A4D8-1330F92F21DA}" type="datetimeFigureOut">
              <a:rPr lang="en-US" smtClean="0"/>
              <a:t>6/1/2021</a:t>
            </a:fld>
            <a:endParaRPr lang="en-US"/>
          </a:p>
        </p:txBody>
      </p:sp>
      <p:sp>
        <p:nvSpPr>
          <p:cNvPr id="8" name="Footer Placeholder 7">
            <a:extLst>
              <a:ext uri="{FF2B5EF4-FFF2-40B4-BE49-F238E27FC236}">
                <a16:creationId xmlns:a16="http://schemas.microsoft.com/office/drawing/2014/main" id="{FCE7120B-5AC8-4796-A4FB-73C1528478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DF439C-FB66-4013-9CB7-509CB62300D1}"/>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1214687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4FF7E-04CE-4192-8164-CE1808F9F7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AB6D05-0A70-4654-8BC4-CADD18501BB6}"/>
              </a:ext>
            </a:extLst>
          </p:cNvPr>
          <p:cNvSpPr>
            <a:spLocks noGrp="1"/>
          </p:cNvSpPr>
          <p:nvPr>
            <p:ph type="dt" sz="half" idx="10"/>
          </p:nvPr>
        </p:nvSpPr>
        <p:spPr/>
        <p:txBody>
          <a:bodyPr/>
          <a:lstStyle/>
          <a:p>
            <a:fld id="{6A6E4237-9E27-40CF-A4D8-1330F92F21DA}" type="datetimeFigureOut">
              <a:rPr lang="en-US" smtClean="0"/>
              <a:t>6/1/2021</a:t>
            </a:fld>
            <a:endParaRPr lang="en-US"/>
          </a:p>
        </p:txBody>
      </p:sp>
      <p:sp>
        <p:nvSpPr>
          <p:cNvPr id="4" name="Footer Placeholder 3">
            <a:extLst>
              <a:ext uri="{FF2B5EF4-FFF2-40B4-BE49-F238E27FC236}">
                <a16:creationId xmlns:a16="http://schemas.microsoft.com/office/drawing/2014/main" id="{7E3DF84B-8E96-42F2-AE8F-93C06BE8CB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9B7DD3-2753-4754-8ED5-B275BF21317F}"/>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3256330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E0F0E-84CB-46A7-90E9-6754482F371C}"/>
              </a:ext>
            </a:extLst>
          </p:cNvPr>
          <p:cNvSpPr>
            <a:spLocks noGrp="1"/>
          </p:cNvSpPr>
          <p:nvPr>
            <p:ph type="dt" sz="half" idx="10"/>
          </p:nvPr>
        </p:nvSpPr>
        <p:spPr/>
        <p:txBody>
          <a:bodyPr/>
          <a:lstStyle/>
          <a:p>
            <a:fld id="{6A6E4237-9E27-40CF-A4D8-1330F92F21DA}" type="datetimeFigureOut">
              <a:rPr lang="en-US" smtClean="0"/>
              <a:t>6/1/2021</a:t>
            </a:fld>
            <a:endParaRPr lang="en-US"/>
          </a:p>
        </p:txBody>
      </p:sp>
      <p:sp>
        <p:nvSpPr>
          <p:cNvPr id="3" name="Footer Placeholder 2">
            <a:extLst>
              <a:ext uri="{FF2B5EF4-FFF2-40B4-BE49-F238E27FC236}">
                <a16:creationId xmlns:a16="http://schemas.microsoft.com/office/drawing/2014/main" id="{8BA681C1-6087-45F4-B94C-1BE2A27D35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143131-E7C1-443A-933D-7EFB858FC542}"/>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1066589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A3C93-737D-4E9C-B412-D1D1F2D7C8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141D68-3440-4013-9B66-469BECB559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B29EEF-E9F4-4A17-9C13-149DE6E2F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F7947D-0685-422C-9E12-4989107AD697}"/>
              </a:ext>
            </a:extLst>
          </p:cNvPr>
          <p:cNvSpPr>
            <a:spLocks noGrp="1"/>
          </p:cNvSpPr>
          <p:nvPr>
            <p:ph type="dt" sz="half" idx="10"/>
          </p:nvPr>
        </p:nvSpPr>
        <p:spPr/>
        <p:txBody>
          <a:bodyPr/>
          <a:lstStyle/>
          <a:p>
            <a:fld id="{6A6E4237-9E27-40CF-A4D8-1330F92F21DA}" type="datetimeFigureOut">
              <a:rPr lang="en-US" smtClean="0"/>
              <a:t>6/1/2021</a:t>
            </a:fld>
            <a:endParaRPr lang="en-US"/>
          </a:p>
        </p:txBody>
      </p:sp>
      <p:sp>
        <p:nvSpPr>
          <p:cNvPr id="6" name="Footer Placeholder 5">
            <a:extLst>
              <a:ext uri="{FF2B5EF4-FFF2-40B4-BE49-F238E27FC236}">
                <a16:creationId xmlns:a16="http://schemas.microsoft.com/office/drawing/2014/main" id="{A2E376F5-7171-4175-9022-DCE9E145DA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6D3531-14D2-4738-A96B-DAC6EB67186B}"/>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1934564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B675-0989-4DB6-A3F1-08869B50D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B47773-3232-4DAE-8B85-0B232ECCDA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F8F91A-F778-4960-904A-0E68DE25CB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1197A5-E086-4AF3-A915-ECD8800577A5}"/>
              </a:ext>
            </a:extLst>
          </p:cNvPr>
          <p:cNvSpPr>
            <a:spLocks noGrp="1"/>
          </p:cNvSpPr>
          <p:nvPr>
            <p:ph type="dt" sz="half" idx="10"/>
          </p:nvPr>
        </p:nvSpPr>
        <p:spPr/>
        <p:txBody>
          <a:bodyPr/>
          <a:lstStyle/>
          <a:p>
            <a:fld id="{6A6E4237-9E27-40CF-A4D8-1330F92F21DA}" type="datetimeFigureOut">
              <a:rPr lang="en-US" smtClean="0"/>
              <a:t>6/1/2021</a:t>
            </a:fld>
            <a:endParaRPr lang="en-US"/>
          </a:p>
        </p:txBody>
      </p:sp>
      <p:sp>
        <p:nvSpPr>
          <p:cNvPr id="6" name="Footer Placeholder 5">
            <a:extLst>
              <a:ext uri="{FF2B5EF4-FFF2-40B4-BE49-F238E27FC236}">
                <a16:creationId xmlns:a16="http://schemas.microsoft.com/office/drawing/2014/main" id="{F27ABB4A-9031-42B1-BBB1-1CE7B369A4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F20F69-6B8B-4232-B3F2-3B2722BEE5FB}"/>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187700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DB903E-06C3-47EE-B3D6-E754839813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111D03-58B7-455C-9B4F-709B337F5D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AEFC24-80B5-4A26-B684-73DB132479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6E4237-9E27-40CF-A4D8-1330F92F21DA}" type="datetimeFigureOut">
              <a:rPr lang="en-US" smtClean="0"/>
              <a:t>6/1/2021</a:t>
            </a:fld>
            <a:endParaRPr lang="en-US"/>
          </a:p>
        </p:txBody>
      </p:sp>
      <p:sp>
        <p:nvSpPr>
          <p:cNvPr id="5" name="Footer Placeholder 4">
            <a:extLst>
              <a:ext uri="{FF2B5EF4-FFF2-40B4-BE49-F238E27FC236}">
                <a16:creationId xmlns:a16="http://schemas.microsoft.com/office/drawing/2014/main" id="{6153545E-9F97-4858-BC97-2E866AA789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3725C8-92EE-44A8-B0E8-B5A336D013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55E71A-13F4-410A-B2AC-50A1149AE712}" type="slidenum">
              <a:rPr lang="en-US" smtClean="0"/>
              <a:t>‹#›</a:t>
            </a:fld>
            <a:endParaRPr lang="en-US"/>
          </a:p>
        </p:txBody>
      </p:sp>
    </p:spTree>
    <p:extLst>
      <p:ext uri="{BB962C8B-B14F-4D97-AF65-F5344CB8AC3E}">
        <p14:creationId xmlns:p14="http://schemas.microsoft.com/office/powerpoint/2010/main" val="4008370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94DF-730E-4B9E-8CB5-2B641A42E0CB}"/>
              </a:ext>
            </a:extLst>
          </p:cNvPr>
          <p:cNvSpPr>
            <a:spLocks noGrp="1"/>
          </p:cNvSpPr>
          <p:nvPr>
            <p:ph type="ctrTitle"/>
          </p:nvPr>
        </p:nvSpPr>
        <p:spPr/>
        <p:txBody>
          <a:bodyPr>
            <a:normAutofit/>
          </a:bodyPr>
          <a:lstStyle/>
          <a:p>
            <a:r>
              <a:rPr lang="en-US" dirty="0" err="1">
                <a:latin typeface="Yu Gothic" panose="020B0400000000000000" pitchFamily="34" charset="-128"/>
                <a:ea typeface="Yu Gothic" panose="020B0400000000000000" pitchFamily="34" charset="-128"/>
              </a:rPr>
              <a:t>demo_for_ccgb</a:t>
            </a:r>
            <a:br>
              <a:rPr lang="en-US" dirty="0">
                <a:latin typeface="Yu Gothic" panose="020B0400000000000000" pitchFamily="34" charset="-128"/>
                <a:ea typeface="Yu Gothic" panose="020B0400000000000000" pitchFamily="34" charset="-128"/>
              </a:rPr>
            </a:br>
            <a:r>
              <a:rPr lang="en-US" dirty="0">
                <a:latin typeface="Yu Gothic" panose="020B0400000000000000" pitchFamily="34" charset="-128"/>
                <a:ea typeface="Yu Gothic" panose="020B0400000000000000" pitchFamily="34" charset="-128"/>
              </a:rPr>
              <a:t>Rotation Update</a:t>
            </a:r>
          </a:p>
        </p:txBody>
      </p:sp>
      <p:sp>
        <p:nvSpPr>
          <p:cNvPr id="3" name="Subtitle 2">
            <a:extLst>
              <a:ext uri="{FF2B5EF4-FFF2-40B4-BE49-F238E27FC236}">
                <a16:creationId xmlns:a16="http://schemas.microsoft.com/office/drawing/2014/main" id="{D712BDE3-5450-4B18-B90B-D71DD9D5BAC2}"/>
              </a:ext>
            </a:extLst>
          </p:cNvPr>
          <p:cNvSpPr>
            <a:spLocks noGrp="1"/>
          </p:cNvSpPr>
          <p:nvPr>
            <p:ph type="subTitle" idx="1"/>
          </p:nvPr>
        </p:nvSpPr>
        <p:spPr/>
        <p:txBody>
          <a:bodyPr/>
          <a:lstStyle/>
          <a:p>
            <a:r>
              <a:rPr lang="en-US">
                <a:solidFill>
                  <a:schemeClr val="tx1">
                    <a:lumMod val="50000"/>
                    <a:lumOff val="50000"/>
                  </a:schemeClr>
                </a:solidFill>
                <a:latin typeface="Yu Gothic" panose="020B0400000000000000" pitchFamily="34" charset="-128"/>
                <a:ea typeface="Yu Gothic" panose="020B0400000000000000" pitchFamily="34" charset="-128"/>
              </a:rPr>
              <a:t>20210601</a:t>
            </a:r>
            <a:endParaRPr lang="en-US" dirty="0">
              <a:solidFill>
                <a:schemeClr val="tx1">
                  <a:lumMod val="50000"/>
                  <a:lumOff val="50000"/>
                </a:schemeClr>
              </a:solidFill>
              <a:latin typeface="Yu Gothic" panose="020B0400000000000000" pitchFamily="34" charset="-128"/>
              <a:ea typeface="Yu Gothic" panose="020B0400000000000000" pitchFamily="34" charset="-128"/>
            </a:endParaRPr>
          </a:p>
          <a:p>
            <a:r>
              <a:rPr lang="en-US" dirty="0">
                <a:solidFill>
                  <a:schemeClr val="tx1">
                    <a:lumMod val="50000"/>
                    <a:lumOff val="50000"/>
                  </a:schemeClr>
                </a:solidFill>
                <a:latin typeface="Yu Gothic" panose="020B0400000000000000" pitchFamily="34" charset="-128"/>
                <a:ea typeface="Yu Gothic" panose="020B0400000000000000" pitchFamily="34" charset="-128"/>
              </a:rPr>
              <a:t>Jon Mah</a:t>
            </a:r>
          </a:p>
          <a:p>
            <a:r>
              <a:rPr lang="en-US" dirty="0">
                <a:solidFill>
                  <a:schemeClr val="tx1">
                    <a:lumMod val="50000"/>
                    <a:lumOff val="50000"/>
                  </a:schemeClr>
                </a:solidFill>
                <a:latin typeface="Yu Gothic" panose="020B0400000000000000" pitchFamily="34" charset="-128"/>
                <a:ea typeface="Yu Gothic" panose="020B0400000000000000" pitchFamily="34" charset="-128"/>
              </a:rPr>
              <a:t>Garud and Lohmueller Labs</a:t>
            </a:r>
          </a:p>
        </p:txBody>
      </p:sp>
    </p:spTree>
    <p:extLst>
      <p:ext uri="{BB962C8B-B14F-4D97-AF65-F5344CB8AC3E}">
        <p14:creationId xmlns:p14="http://schemas.microsoft.com/office/powerpoint/2010/main" val="1442538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98023" y="5067598"/>
            <a:ext cx="669727" cy="0"/>
          </a:xfrm>
          <a:custGeom>
            <a:avLst/>
            <a:gdLst/>
            <a:ahLst/>
            <a:cxnLst/>
            <a:rect l="l" t="t" r="r" b="b"/>
            <a:pathLst>
              <a:path w="952500">
                <a:moveTo>
                  <a:pt x="0" y="0"/>
                </a:moveTo>
                <a:lnTo>
                  <a:pt x="952500" y="0"/>
                </a:lnTo>
              </a:path>
            </a:pathLst>
          </a:custGeom>
          <a:ln w="12700">
            <a:solidFill>
              <a:srgbClr val="B8B8B8"/>
            </a:solidFill>
          </a:ln>
        </p:spPr>
        <p:txBody>
          <a:bodyPr wrap="square" lIns="0" tIns="0" rIns="0" bIns="0" rtlCol="0"/>
          <a:lstStyle/>
          <a:p>
            <a:endParaRPr sz="1266"/>
          </a:p>
        </p:txBody>
      </p:sp>
      <p:sp>
        <p:nvSpPr>
          <p:cNvPr id="3" name="object 3"/>
          <p:cNvSpPr/>
          <p:nvPr/>
        </p:nvSpPr>
        <p:spPr>
          <a:xfrm>
            <a:off x="7721203" y="5067598"/>
            <a:ext cx="26789" cy="0"/>
          </a:xfrm>
          <a:custGeom>
            <a:avLst/>
            <a:gdLst/>
            <a:ahLst/>
            <a:cxnLst/>
            <a:rect l="l" t="t" r="r" b="b"/>
            <a:pathLst>
              <a:path w="38100">
                <a:moveTo>
                  <a:pt x="0" y="0"/>
                </a:moveTo>
                <a:lnTo>
                  <a:pt x="38100" y="0"/>
                </a:lnTo>
              </a:path>
            </a:pathLst>
          </a:custGeom>
          <a:ln w="12700">
            <a:solidFill>
              <a:srgbClr val="B8B8B8"/>
            </a:solidFill>
          </a:ln>
        </p:spPr>
        <p:txBody>
          <a:bodyPr wrap="square" lIns="0" tIns="0" rIns="0" bIns="0" rtlCol="0"/>
          <a:lstStyle/>
          <a:p>
            <a:endParaRPr sz="1266"/>
          </a:p>
        </p:txBody>
      </p:sp>
      <p:sp>
        <p:nvSpPr>
          <p:cNvPr id="4" name="object 4"/>
          <p:cNvSpPr/>
          <p:nvPr/>
        </p:nvSpPr>
        <p:spPr>
          <a:xfrm>
            <a:off x="7372945" y="5067598"/>
            <a:ext cx="98227" cy="0"/>
          </a:xfrm>
          <a:custGeom>
            <a:avLst/>
            <a:gdLst/>
            <a:ahLst/>
            <a:cxnLst/>
            <a:rect l="l" t="t" r="r" b="b"/>
            <a:pathLst>
              <a:path w="139700">
                <a:moveTo>
                  <a:pt x="0" y="0"/>
                </a:moveTo>
                <a:lnTo>
                  <a:pt x="139700" y="0"/>
                </a:lnTo>
              </a:path>
            </a:pathLst>
          </a:custGeom>
          <a:ln w="12700">
            <a:solidFill>
              <a:srgbClr val="B8B8B8"/>
            </a:solidFill>
          </a:ln>
        </p:spPr>
        <p:txBody>
          <a:bodyPr wrap="square" lIns="0" tIns="0" rIns="0" bIns="0" rtlCol="0"/>
          <a:lstStyle/>
          <a:p>
            <a:endParaRPr sz="1266"/>
          </a:p>
        </p:txBody>
      </p:sp>
      <p:sp>
        <p:nvSpPr>
          <p:cNvPr id="5" name="object 5"/>
          <p:cNvSpPr/>
          <p:nvPr/>
        </p:nvSpPr>
        <p:spPr>
          <a:xfrm>
            <a:off x="7105055" y="5067598"/>
            <a:ext cx="17859" cy="0"/>
          </a:xfrm>
          <a:custGeom>
            <a:avLst/>
            <a:gdLst/>
            <a:ahLst/>
            <a:cxnLst/>
            <a:rect l="l" t="t" r="r" b="b"/>
            <a:pathLst>
              <a:path w="25400">
                <a:moveTo>
                  <a:pt x="0" y="0"/>
                </a:moveTo>
                <a:lnTo>
                  <a:pt x="25400" y="0"/>
                </a:lnTo>
              </a:path>
            </a:pathLst>
          </a:custGeom>
          <a:ln w="12700">
            <a:solidFill>
              <a:srgbClr val="B8B8B8"/>
            </a:solidFill>
          </a:ln>
        </p:spPr>
        <p:txBody>
          <a:bodyPr wrap="square" lIns="0" tIns="0" rIns="0" bIns="0" rtlCol="0"/>
          <a:lstStyle/>
          <a:p>
            <a:endParaRPr sz="1266"/>
          </a:p>
        </p:txBody>
      </p:sp>
      <p:sp>
        <p:nvSpPr>
          <p:cNvPr id="6" name="object 6"/>
          <p:cNvSpPr/>
          <p:nvPr/>
        </p:nvSpPr>
        <p:spPr>
          <a:xfrm>
            <a:off x="6756797" y="5067598"/>
            <a:ext cx="98227" cy="0"/>
          </a:xfrm>
          <a:custGeom>
            <a:avLst/>
            <a:gdLst/>
            <a:ahLst/>
            <a:cxnLst/>
            <a:rect l="l" t="t" r="r" b="b"/>
            <a:pathLst>
              <a:path w="139700">
                <a:moveTo>
                  <a:pt x="0" y="0"/>
                </a:moveTo>
                <a:lnTo>
                  <a:pt x="139700" y="0"/>
                </a:lnTo>
              </a:path>
            </a:pathLst>
          </a:custGeom>
          <a:ln w="12700">
            <a:solidFill>
              <a:srgbClr val="B8B8B8"/>
            </a:solidFill>
          </a:ln>
        </p:spPr>
        <p:txBody>
          <a:bodyPr wrap="square" lIns="0" tIns="0" rIns="0" bIns="0" rtlCol="0"/>
          <a:lstStyle/>
          <a:p>
            <a:endParaRPr sz="1266"/>
          </a:p>
        </p:txBody>
      </p:sp>
      <p:sp>
        <p:nvSpPr>
          <p:cNvPr id="7" name="object 7"/>
          <p:cNvSpPr/>
          <p:nvPr/>
        </p:nvSpPr>
        <p:spPr>
          <a:xfrm>
            <a:off x="6479977" y="5067598"/>
            <a:ext cx="26789" cy="0"/>
          </a:xfrm>
          <a:custGeom>
            <a:avLst/>
            <a:gdLst/>
            <a:ahLst/>
            <a:cxnLst/>
            <a:rect l="l" t="t" r="r" b="b"/>
            <a:pathLst>
              <a:path w="38100">
                <a:moveTo>
                  <a:pt x="0" y="0"/>
                </a:moveTo>
                <a:lnTo>
                  <a:pt x="38100" y="0"/>
                </a:lnTo>
              </a:path>
            </a:pathLst>
          </a:custGeom>
          <a:ln w="12700">
            <a:solidFill>
              <a:srgbClr val="B8B8B8"/>
            </a:solidFill>
          </a:ln>
        </p:spPr>
        <p:txBody>
          <a:bodyPr wrap="square" lIns="0" tIns="0" rIns="0" bIns="0" rtlCol="0"/>
          <a:lstStyle/>
          <a:p>
            <a:endParaRPr sz="1266"/>
          </a:p>
        </p:txBody>
      </p:sp>
      <p:sp>
        <p:nvSpPr>
          <p:cNvPr id="8" name="object 8"/>
          <p:cNvSpPr/>
          <p:nvPr/>
        </p:nvSpPr>
        <p:spPr>
          <a:xfrm>
            <a:off x="6131719" y="5067598"/>
            <a:ext cx="98227" cy="0"/>
          </a:xfrm>
          <a:custGeom>
            <a:avLst/>
            <a:gdLst/>
            <a:ahLst/>
            <a:cxnLst/>
            <a:rect l="l" t="t" r="r" b="b"/>
            <a:pathLst>
              <a:path w="139700">
                <a:moveTo>
                  <a:pt x="0" y="0"/>
                </a:moveTo>
                <a:lnTo>
                  <a:pt x="139700" y="0"/>
                </a:lnTo>
              </a:path>
            </a:pathLst>
          </a:custGeom>
          <a:ln w="12700">
            <a:solidFill>
              <a:srgbClr val="B8B8B8"/>
            </a:solidFill>
          </a:ln>
        </p:spPr>
        <p:txBody>
          <a:bodyPr wrap="square" lIns="0" tIns="0" rIns="0" bIns="0" rtlCol="0"/>
          <a:lstStyle/>
          <a:p>
            <a:endParaRPr sz="1266"/>
          </a:p>
        </p:txBody>
      </p:sp>
      <p:sp>
        <p:nvSpPr>
          <p:cNvPr id="9" name="object 9"/>
          <p:cNvSpPr/>
          <p:nvPr/>
        </p:nvSpPr>
        <p:spPr>
          <a:xfrm>
            <a:off x="5854898" y="5067598"/>
            <a:ext cx="26789" cy="0"/>
          </a:xfrm>
          <a:custGeom>
            <a:avLst/>
            <a:gdLst/>
            <a:ahLst/>
            <a:cxnLst/>
            <a:rect l="l" t="t" r="r" b="b"/>
            <a:pathLst>
              <a:path w="38100">
                <a:moveTo>
                  <a:pt x="0" y="0"/>
                </a:moveTo>
                <a:lnTo>
                  <a:pt x="38100" y="0"/>
                </a:lnTo>
              </a:path>
            </a:pathLst>
          </a:custGeom>
          <a:ln w="12700">
            <a:solidFill>
              <a:srgbClr val="B8B8B8"/>
            </a:solidFill>
          </a:ln>
        </p:spPr>
        <p:txBody>
          <a:bodyPr wrap="square" lIns="0" tIns="0" rIns="0" bIns="0" rtlCol="0"/>
          <a:lstStyle/>
          <a:p>
            <a:endParaRPr sz="1266"/>
          </a:p>
        </p:txBody>
      </p:sp>
      <p:sp>
        <p:nvSpPr>
          <p:cNvPr id="10" name="object 10"/>
          <p:cNvSpPr/>
          <p:nvPr/>
        </p:nvSpPr>
        <p:spPr>
          <a:xfrm>
            <a:off x="5506641" y="5067598"/>
            <a:ext cx="107156" cy="0"/>
          </a:xfrm>
          <a:custGeom>
            <a:avLst/>
            <a:gdLst/>
            <a:ahLst/>
            <a:cxnLst/>
            <a:rect l="l" t="t" r="r" b="b"/>
            <a:pathLst>
              <a:path w="152400">
                <a:moveTo>
                  <a:pt x="0" y="0"/>
                </a:moveTo>
                <a:lnTo>
                  <a:pt x="152400" y="0"/>
                </a:lnTo>
              </a:path>
            </a:pathLst>
          </a:custGeom>
          <a:ln w="12700">
            <a:solidFill>
              <a:srgbClr val="B8B8B8"/>
            </a:solidFill>
          </a:ln>
        </p:spPr>
        <p:txBody>
          <a:bodyPr wrap="square" lIns="0" tIns="0" rIns="0" bIns="0" rtlCol="0"/>
          <a:lstStyle/>
          <a:p>
            <a:endParaRPr sz="1266"/>
          </a:p>
        </p:txBody>
      </p:sp>
      <p:sp>
        <p:nvSpPr>
          <p:cNvPr id="11" name="object 11"/>
          <p:cNvSpPr/>
          <p:nvPr/>
        </p:nvSpPr>
        <p:spPr>
          <a:xfrm>
            <a:off x="5238750" y="5067598"/>
            <a:ext cx="26789" cy="0"/>
          </a:xfrm>
          <a:custGeom>
            <a:avLst/>
            <a:gdLst/>
            <a:ahLst/>
            <a:cxnLst/>
            <a:rect l="l" t="t" r="r" b="b"/>
            <a:pathLst>
              <a:path w="38100">
                <a:moveTo>
                  <a:pt x="0" y="0"/>
                </a:moveTo>
                <a:lnTo>
                  <a:pt x="38100" y="0"/>
                </a:lnTo>
              </a:path>
            </a:pathLst>
          </a:custGeom>
          <a:ln w="12700">
            <a:solidFill>
              <a:srgbClr val="B8B8B8"/>
            </a:solidFill>
          </a:ln>
        </p:spPr>
        <p:txBody>
          <a:bodyPr wrap="square" lIns="0" tIns="0" rIns="0" bIns="0" rtlCol="0"/>
          <a:lstStyle/>
          <a:p>
            <a:endParaRPr sz="1266"/>
          </a:p>
        </p:txBody>
      </p:sp>
      <p:sp>
        <p:nvSpPr>
          <p:cNvPr id="12" name="object 12"/>
          <p:cNvSpPr/>
          <p:nvPr/>
        </p:nvSpPr>
        <p:spPr>
          <a:xfrm>
            <a:off x="4890492" y="5067598"/>
            <a:ext cx="98227" cy="0"/>
          </a:xfrm>
          <a:custGeom>
            <a:avLst/>
            <a:gdLst/>
            <a:ahLst/>
            <a:cxnLst/>
            <a:rect l="l" t="t" r="r" b="b"/>
            <a:pathLst>
              <a:path w="139700">
                <a:moveTo>
                  <a:pt x="0" y="0"/>
                </a:moveTo>
                <a:lnTo>
                  <a:pt x="139700" y="0"/>
                </a:lnTo>
              </a:path>
            </a:pathLst>
          </a:custGeom>
          <a:ln w="12700">
            <a:solidFill>
              <a:srgbClr val="B8B8B8"/>
            </a:solidFill>
          </a:ln>
        </p:spPr>
        <p:txBody>
          <a:bodyPr wrap="square" lIns="0" tIns="0" rIns="0" bIns="0" rtlCol="0"/>
          <a:lstStyle/>
          <a:p>
            <a:endParaRPr sz="1266"/>
          </a:p>
        </p:txBody>
      </p:sp>
      <p:sp>
        <p:nvSpPr>
          <p:cNvPr id="13" name="object 13"/>
          <p:cNvSpPr/>
          <p:nvPr/>
        </p:nvSpPr>
        <p:spPr>
          <a:xfrm>
            <a:off x="4613672" y="5067598"/>
            <a:ext cx="26789" cy="0"/>
          </a:xfrm>
          <a:custGeom>
            <a:avLst/>
            <a:gdLst/>
            <a:ahLst/>
            <a:cxnLst/>
            <a:rect l="l" t="t" r="r" b="b"/>
            <a:pathLst>
              <a:path w="38100">
                <a:moveTo>
                  <a:pt x="0" y="0"/>
                </a:moveTo>
                <a:lnTo>
                  <a:pt x="38100" y="0"/>
                </a:lnTo>
              </a:path>
            </a:pathLst>
          </a:custGeom>
          <a:ln w="12700">
            <a:solidFill>
              <a:srgbClr val="B8B8B8"/>
            </a:solidFill>
          </a:ln>
        </p:spPr>
        <p:txBody>
          <a:bodyPr wrap="square" lIns="0" tIns="0" rIns="0" bIns="0" rtlCol="0"/>
          <a:lstStyle/>
          <a:p>
            <a:endParaRPr sz="1266"/>
          </a:p>
        </p:txBody>
      </p:sp>
      <p:sp>
        <p:nvSpPr>
          <p:cNvPr id="14" name="object 14"/>
          <p:cNvSpPr/>
          <p:nvPr/>
        </p:nvSpPr>
        <p:spPr>
          <a:xfrm>
            <a:off x="4265414" y="5067598"/>
            <a:ext cx="98227" cy="0"/>
          </a:xfrm>
          <a:custGeom>
            <a:avLst/>
            <a:gdLst/>
            <a:ahLst/>
            <a:cxnLst/>
            <a:rect l="l" t="t" r="r" b="b"/>
            <a:pathLst>
              <a:path w="139700">
                <a:moveTo>
                  <a:pt x="0" y="0"/>
                </a:moveTo>
                <a:lnTo>
                  <a:pt x="139700" y="0"/>
                </a:lnTo>
              </a:path>
            </a:pathLst>
          </a:custGeom>
          <a:ln w="12700">
            <a:solidFill>
              <a:srgbClr val="B8B8B8"/>
            </a:solidFill>
          </a:ln>
        </p:spPr>
        <p:txBody>
          <a:bodyPr wrap="square" lIns="0" tIns="0" rIns="0" bIns="0" rtlCol="0"/>
          <a:lstStyle/>
          <a:p>
            <a:endParaRPr sz="1266"/>
          </a:p>
        </p:txBody>
      </p:sp>
      <p:sp>
        <p:nvSpPr>
          <p:cNvPr id="15" name="object 15"/>
          <p:cNvSpPr/>
          <p:nvPr/>
        </p:nvSpPr>
        <p:spPr>
          <a:xfrm>
            <a:off x="3997524" y="5067598"/>
            <a:ext cx="17859" cy="0"/>
          </a:xfrm>
          <a:custGeom>
            <a:avLst/>
            <a:gdLst/>
            <a:ahLst/>
            <a:cxnLst/>
            <a:rect l="l" t="t" r="r" b="b"/>
            <a:pathLst>
              <a:path w="25400">
                <a:moveTo>
                  <a:pt x="0" y="0"/>
                </a:moveTo>
                <a:lnTo>
                  <a:pt x="25400" y="0"/>
                </a:lnTo>
              </a:path>
            </a:pathLst>
          </a:custGeom>
          <a:ln w="12700">
            <a:solidFill>
              <a:srgbClr val="B8B8B8"/>
            </a:solidFill>
          </a:ln>
        </p:spPr>
        <p:txBody>
          <a:bodyPr wrap="square" lIns="0" tIns="0" rIns="0" bIns="0" rtlCol="0"/>
          <a:lstStyle/>
          <a:p>
            <a:endParaRPr sz="1266"/>
          </a:p>
        </p:txBody>
      </p:sp>
      <p:sp>
        <p:nvSpPr>
          <p:cNvPr id="16" name="object 16"/>
          <p:cNvSpPr/>
          <p:nvPr/>
        </p:nvSpPr>
        <p:spPr>
          <a:xfrm>
            <a:off x="3693910" y="5067598"/>
            <a:ext cx="53578" cy="0"/>
          </a:xfrm>
          <a:custGeom>
            <a:avLst/>
            <a:gdLst/>
            <a:ahLst/>
            <a:cxnLst/>
            <a:rect l="l" t="t" r="r" b="b"/>
            <a:pathLst>
              <a:path w="76200">
                <a:moveTo>
                  <a:pt x="0" y="0"/>
                </a:moveTo>
                <a:lnTo>
                  <a:pt x="76205" y="0"/>
                </a:lnTo>
              </a:path>
            </a:pathLst>
          </a:custGeom>
          <a:ln w="12700">
            <a:solidFill>
              <a:srgbClr val="B8B8B8"/>
            </a:solidFill>
          </a:ln>
        </p:spPr>
        <p:txBody>
          <a:bodyPr wrap="square" lIns="0" tIns="0" rIns="0" bIns="0" rtlCol="0"/>
          <a:lstStyle/>
          <a:p>
            <a:endParaRPr sz="1266"/>
          </a:p>
        </p:txBody>
      </p:sp>
      <p:sp>
        <p:nvSpPr>
          <p:cNvPr id="17" name="object 17"/>
          <p:cNvSpPr/>
          <p:nvPr/>
        </p:nvSpPr>
        <p:spPr>
          <a:xfrm>
            <a:off x="4890492" y="4478238"/>
            <a:ext cx="3777258" cy="0"/>
          </a:xfrm>
          <a:custGeom>
            <a:avLst/>
            <a:gdLst/>
            <a:ahLst/>
            <a:cxnLst/>
            <a:rect l="l" t="t" r="r" b="b"/>
            <a:pathLst>
              <a:path w="5372100">
                <a:moveTo>
                  <a:pt x="0" y="0"/>
                </a:moveTo>
                <a:lnTo>
                  <a:pt x="5372100" y="0"/>
                </a:lnTo>
              </a:path>
            </a:pathLst>
          </a:custGeom>
          <a:ln w="12700">
            <a:solidFill>
              <a:srgbClr val="B8B8B8"/>
            </a:solidFill>
          </a:ln>
        </p:spPr>
        <p:txBody>
          <a:bodyPr wrap="square" lIns="0" tIns="0" rIns="0" bIns="0" rtlCol="0"/>
          <a:lstStyle/>
          <a:p>
            <a:endParaRPr sz="1266"/>
          </a:p>
        </p:txBody>
      </p:sp>
      <p:sp>
        <p:nvSpPr>
          <p:cNvPr id="18" name="object 18"/>
          <p:cNvSpPr/>
          <p:nvPr/>
        </p:nvSpPr>
        <p:spPr>
          <a:xfrm>
            <a:off x="4613672" y="4478238"/>
            <a:ext cx="26789" cy="0"/>
          </a:xfrm>
          <a:custGeom>
            <a:avLst/>
            <a:gdLst/>
            <a:ahLst/>
            <a:cxnLst/>
            <a:rect l="l" t="t" r="r" b="b"/>
            <a:pathLst>
              <a:path w="38100">
                <a:moveTo>
                  <a:pt x="0" y="0"/>
                </a:moveTo>
                <a:lnTo>
                  <a:pt x="38100" y="0"/>
                </a:lnTo>
              </a:path>
            </a:pathLst>
          </a:custGeom>
          <a:ln w="12700">
            <a:solidFill>
              <a:srgbClr val="B8B8B8"/>
            </a:solidFill>
          </a:ln>
        </p:spPr>
        <p:txBody>
          <a:bodyPr wrap="square" lIns="0" tIns="0" rIns="0" bIns="0" rtlCol="0"/>
          <a:lstStyle/>
          <a:p>
            <a:endParaRPr sz="1266"/>
          </a:p>
        </p:txBody>
      </p:sp>
      <p:sp>
        <p:nvSpPr>
          <p:cNvPr id="19" name="object 19"/>
          <p:cNvSpPr/>
          <p:nvPr/>
        </p:nvSpPr>
        <p:spPr>
          <a:xfrm>
            <a:off x="4265414" y="4478238"/>
            <a:ext cx="98227" cy="0"/>
          </a:xfrm>
          <a:custGeom>
            <a:avLst/>
            <a:gdLst/>
            <a:ahLst/>
            <a:cxnLst/>
            <a:rect l="l" t="t" r="r" b="b"/>
            <a:pathLst>
              <a:path w="139700">
                <a:moveTo>
                  <a:pt x="0" y="0"/>
                </a:moveTo>
                <a:lnTo>
                  <a:pt x="139700" y="0"/>
                </a:lnTo>
              </a:path>
            </a:pathLst>
          </a:custGeom>
          <a:ln w="12700">
            <a:solidFill>
              <a:srgbClr val="B8B8B8"/>
            </a:solidFill>
          </a:ln>
        </p:spPr>
        <p:txBody>
          <a:bodyPr wrap="square" lIns="0" tIns="0" rIns="0" bIns="0" rtlCol="0"/>
          <a:lstStyle/>
          <a:p>
            <a:endParaRPr sz="1266"/>
          </a:p>
        </p:txBody>
      </p:sp>
      <p:sp>
        <p:nvSpPr>
          <p:cNvPr id="20" name="object 20"/>
          <p:cNvSpPr/>
          <p:nvPr/>
        </p:nvSpPr>
        <p:spPr>
          <a:xfrm>
            <a:off x="3997524" y="4478238"/>
            <a:ext cx="17859" cy="0"/>
          </a:xfrm>
          <a:custGeom>
            <a:avLst/>
            <a:gdLst/>
            <a:ahLst/>
            <a:cxnLst/>
            <a:rect l="l" t="t" r="r" b="b"/>
            <a:pathLst>
              <a:path w="25400">
                <a:moveTo>
                  <a:pt x="0" y="0"/>
                </a:moveTo>
                <a:lnTo>
                  <a:pt x="25400" y="0"/>
                </a:lnTo>
              </a:path>
            </a:pathLst>
          </a:custGeom>
          <a:ln w="12700">
            <a:solidFill>
              <a:srgbClr val="B8B8B8"/>
            </a:solidFill>
          </a:ln>
        </p:spPr>
        <p:txBody>
          <a:bodyPr wrap="square" lIns="0" tIns="0" rIns="0" bIns="0" rtlCol="0"/>
          <a:lstStyle/>
          <a:p>
            <a:endParaRPr sz="1266"/>
          </a:p>
        </p:txBody>
      </p:sp>
      <p:sp>
        <p:nvSpPr>
          <p:cNvPr id="21" name="object 21"/>
          <p:cNvSpPr/>
          <p:nvPr/>
        </p:nvSpPr>
        <p:spPr>
          <a:xfrm>
            <a:off x="3693910" y="4478238"/>
            <a:ext cx="53578" cy="0"/>
          </a:xfrm>
          <a:custGeom>
            <a:avLst/>
            <a:gdLst/>
            <a:ahLst/>
            <a:cxnLst/>
            <a:rect l="l" t="t" r="r" b="b"/>
            <a:pathLst>
              <a:path w="76200">
                <a:moveTo>
                  <a:pt x="0" y="0"/>
                </a:moveTo>
                <a:lnTo>
                  <a:pt x="76205" y="0"/>
                </a:lnTo>
              </a:path>
            </a:pathLst>
          </a:custGeom>
          <a:ln w="12700">
            <a:solidFill>
              <a:srgbClr val="B8B8B8"/>
            </a:solidFill>
          </a:ln>
        </p:spPr>
        <p:txBody>
          <a:bodyPr wrap="square" lIns="0" tIns="0" rIns="0" bIns="0" rtlCol="0"/>
          <a:lstStyle/>
          <a:p>
            <a:endParaRPr sz="1266"/>
          </a:p>
        </p:txBody>
      </p:sp>
      <p:sp>
        <p:nvSpPr>
          <p:cNvPr id="22" name="object 22"/>
          <p:cNvSpPr/>
          <p:nvPr/>
        </p:nvSpPr>
        <p:spPr>
          <a:xfrm>
            <a:off x="4265414" y="3888879"/>
            <a:ext cx="4402336" cy="0"/>
          </a:xfrm>
          <a:custGeom>
            <a:avLst/>
            <a:gdLst/>
            <a:ahLst/>
            <a:cxnLst/>
            <a:rect l="l" t="t" r="r" b="b"/>
            <a:pathLst>
              <a:path w="6261100">
                <a:moveTo>
                  <a:pt x="0" y="0"/>
                </a:moveTo>
                <a:lnTo>
                  <a:pt x="6261100" y="0"/>
                </a:lnTo>
              </a:path>
            </a:pathLst>
          </a:custGeom>
          <a:ln w="12700">
            <a:solidFill>
              <a:srgbClr val="B8B8B8"/>
            </a:solidFill>
          </a:ln>
        </p:spPr>
        <p:txBody>
          <a:bodyPr wrap="square" lIns="0" tIns="0" rIns="0" bIns="0" rtlCol="0"/>
          <a:lstStyle/>
          <a:p>
            <a:endParaRPr sz="1266"/>
          </a:p>
        </p:txBody>
      </p:sp>
      <p:sp>
        <p:nvSpPr>
          <p:cNvPr id="23" name="object 23"/>
          <p:cNvSpPr/>
          <p:nvPr/>
        </p:nvSpPr>
        <p:spPr>
          <a:xfrm>
            <a:off x="3997524" y="3888879"/>
            <a:ext cx="17859" cy="0"/>
          </a:xfrm>
          <a:custGeom>
            <a:avLst/>
            <a:gdLst/>
            <a:ahLst/>
            <a:cxnLst/>
            <a:rect l="l" t="t" r="r" b="b"/>
            <a:pathLst>
              <a:path w="25400">
                <a:moveTo>
                  <a:pt x="0" y="0"/>
                </a:moveTo>
                <a:lnTo>
                  <a:pt x="25400" y="0"/>
                </a:lnTo>
              </a:path>
            </a:pathLst>
          </a:custGeom>
          <a:ln w="12700">
            <a:solidFill>
              <a:srgbClr val="B8B8B8"/>
            </a:solidFill>
          </a:ln>
        </p:spPr>
        <p:txBody>
          <a:bodyPr wrap="square" lIns="0" tIns="0" rIns="0" bIns="0" rtlCol="0"/>
          <a:lstStyle/>
          <a:p>
            <a:endParaRPr sz="1266"/>
          </a:p>
        </p:txBody>
      </p:sp>
      <p:sp>
        <p:nvSpPr>
          <p:cNvPr id="24" name="object 24"/>
          <p:cNvSpPr/>
          <p:nvPr/>
        </p:nvSpPr>
        <p:spPr>
          <a:xfrm>
            <a:off x="3693910" y="3888879"/>
            <a:ext cx="53578" cy="0"/>
          </a:xfrm>
          <a:custGeom>
            <a:avLst/>
            <a:gdLst/>
            <a:ahLst/>
            <a:cxnLst/>
            <a:rect l="l" t="t" r="r" b="b"/>
            <a:pathLst>
              <a:path w="76200">
                <a:moveTo>
                  <a:pt x="0" y="0"/>
                </a:moveTo>
                <a:lnTo>
                  <a:pt x="76205" y="0"/>
                </a:lnTo>
              </a:path>
            </a:pathLst>
          </a:custGeom>
          <a:ln w="12700">
            <a:solidFill>
              <a:srgbClr val="B8B8B8"/>
            </a:solidFill>
          </a:ln>
        </p:spPr>
        <p:txBody>
          <a:bodyPr wrap="square" lIns="0" tIns="0" rIns="0" bIns="0" rtlCol="0"/>
          <a:lstStyle/>
          <a:p>
            <a:endParaRPr sz="1266"/>
          </a:p>
        </p:txBody>
      </p:sp>
      <p:sp>
        <p:nvSpPr>
          <p:cNvPr id="25" name="object 25"/>
          <p:cNvSpPr/>
          <p:nvPr/>
        </p:nvSpPr>
        <p:spPr>
          <a:xfrm>
            <a:off x="3693910" y="3299520"/>
            <a:ext cx="4973836" cy="0"/>
          </a:xfrm>
          <a:custGeom>
            <a:avLst/>
            <a:gdLst/>
            <a:ahLst/>
            <a:cxnLst/>
            <a:rect l="l" t="t" r="r" b="b"/>
            <a:pathLst>
              <a:path w="7073900">
                <a:moveTo>
                  <a:pt x="0" y="0"/>
                </a:moveTo>
                <a:lnTo>
                  <a:pt x="7073905" y="0"/>
                </a:lnTo>
              </a:path>
            </a:pathLst>
          </a:custGeom>
          <a:ln w="12700">
            <a:solidFill>
              <a:srgbClr val="B8B8B8"/>
            </a:solidFill>
          </a:ln>
        </p:spPr>
        <p:txBody>
          <a:bodyPr wrap="square" lIns="0" tIns="0" rIns="0" bIns="0" rtlCol="0"/>
          <a:lstStyle/>
          <a:p>
            <a:endParaRPr sz="1266"/>
          </a:p>
        </p:txBody>
      </p:sp>
      <p:sp>
        <p:nvSpPr>
          <p:cNvPr id="26" name="object 26"/>
          <p:cNvSpPr txBox="1"/>
          <p:nvPr/>
        </p:nvSpPr>
        <p:spPr>
          <a:xfrm>
            <a:off x="3318867" y="5589985"/>
            <a:ext cx="281285" cy="117188"/>
          </a:xfrm>
          <a:prstGeom prst="rect">
            <a:avLst/>
          </a:prstGeom>
        </p:spPr>
        <p:txBody>
          <a:bodyPr vert="horz" wrap="square" lIns="0" tIns="8930" rIns="0" bIns="0" rtlCol="0">
            <a:spAutoFit/>
          </a:bodyPr>
          <a:lstStyle/>
          <a:p>
            <a:pPr marL="8929">
              <a:spcBef>
                <a:spcPts val="70"/>
              </a:spcBef>
            </a:pPr>
            <a:r>
              <a:rPr sz="703" spc="14" dirty="0">
                <a:latin typeface="Arial"/>
                <a:cs typeface="Arial"/>
              </a:rPr>
              <a:t>0.00%</a:t>
            </a:r>
            <a:endParaRPr sz="703">
              <a:latin typeface="Arial"/>
              <a:cs typeface="Arial"/>
            </a:endParaRPr>
          </a:p>
        </p:txBody>
      </p:sp>
      <p:sp>
        <p:nvSpPr>
          <p:cNvPr id="27" name="object 27"/>
          <p:cNvSpPr txBox="1"/>
          <p:nvPr/>
        </p:nvSpPr>
        <p:spPr>
          <a:xfrm>
            <a:off x="3318867" y="5000625"/>
            <a:ext cx="281285" cy="117188"/>
          </a:xfrm>
          <a:prstGeom prst="rect">
            <a:avLst/>
          </a:prstGeom>
        </p:spPr>
        <p:txBody>
          <a:bodyPr vert="horz" wrap="square" lIns="0" tIns="8930" rIns="0" bIns="0" rtlCol="0">
            <a:spAutoFit/>
          </a:bodyPr>
          <a:lstStyle/>
          <a:p>
            <a:pPr marL="8929">
              <a:spcBef>
                <a:spcPts val="70"/>
              </a:spcBef>
            </a:pPr>
            <a:r>
              <a:rPr sz="703" spc="14" dirty="0">
                <a:latin typeface="Arial"/>
                <a:cs typeface="Arial"/>
              </a:rPr>
              <a:t>7.50%</a:t>
            </a:r>
            <a:endParaRPr sz="703">
              <a:latin typeface="Arial"/>
              <a:cs typeface="Arial"/>
            </a:endParaRPr>
          </a:p>
        </p:txBody>
      </p:sp>
      <p:sp>
        <p:nvSpPr>
          <p:cNvPr id="28" name="object 28"/>
          <p:cNvSpPr txBox="1"/>
          <p:nvPr/>
        </p:nvSpPr>
        <p:spPr>
          <a:xfrm>
            <a:off x="3274219" y="4411266"/>
            <a:ext cx="330844" cy="117188"/>
          </a:xfrm>
          <a:prstGeom prst="rect">
            <a:avLst/>
          </a:prstGeom>
        </p:spPr>
        <p:txBody>
          <a:bodyPr vert="horz" wrap="square" lIns="0" tIns="8930" rIns="0" bIns="0" rtlCol="0">
            <a:spAutoFit/>
          </a:bodyPr>
          <a:lstStyle/>
          <a:p>
            <a:pPr marL="8929">
              <a:spcBef>
                <a:spcPts val="70"/>
              </a:spcBef>
            </a:pPr>
            <a:r>
              <a:rPr sz="703" spc="11" dirty="0">
                <a:latin typeface="Arial"/>
                <a:cs typeface="Arial"/>
              </a:rPr>
              <a:t>15.00%</a:t>
            </a:r>
            <a:endParaRPr sz="703">
              <a:latin typeface="Arial"/>
              <a:cs typeface="Arial"/>
            </a:endParaRPr>
          </a:p>
        </p:txBody>
      </p:sp>
      <p:sp>
        <p:nvSpPr>
          <p:cNvPr id="29" name="object 29"/>
          <p:cNvSpPr txBox="1"/>
          <p:nvPr/>
        </p:nvSpPr>
        <p:spPr>
          <a:xfrm>
            <a:off x="3274219" y="3821906"/>
            <a:ext cx="330844" cy="117188"/>
          </a:xfrm>
          <a:prstGeom prst="rect">
            <a:avLst/>
          </a:prstGeom>
        </p:spPr>
        <p:txBody>
          <a:bodyPr vert="horz" wrap="square" lIns="0" tIns="8930" rIns="0" bIns="0" rtlCol="0">
            <a:spAutoFit/>
          </a:bodyPr>
          <a:lstStyle/>
          <a:p>
            <a:pPr marL="8929">
              <a:spcBef>
                <a:spcPts val="70"/>
              </a:spcBef>
            </a:pPr>
            <a:r>
              <a:rPr sz="703" spc="11" dirty="0">
                <a:latin typeface="Arial"/>
                <a:cs typeface="Arial"/>
              </a:rPr>
              <a:t>22.50%</a:t>
            </a:r>
            <a:endParaRPr sz="703">
              <a:latin typeface="Arial"/>
              <a:cs typeface="Arial"/>
            </a:endParaRPr>
          </a:p>
        </p:txBody>
      </p:sp>
      <p:sp>
        <p:nvSpPr>
          <p:cNvPr id="30" name="object 30"/>
          <p:cNvSpPr/>
          <p:nvPr/>
        </p:nvSpPr>
        <p:spPr>
          <a:xfrm>
            <a:off x="3698375" y="5656957"/>
            <a:ext cx="4964906" cy="0"/>
          </a:xfrm>
          <a:custGeom>
            <a:avLst/>
            <a:gdLst/>
            <a:ahLst/>
            <a:cxnLst/>
            <a:rect l="l" t="t" r="r" b="b"/>
            <a:pathLst>
              <a:path w="7061200">
                <a:moveTo>
                  <a:pt x="0" y="0"/>
                </a:moveTo>
                <a:lnTo>
                  <a:pt x="7061205" y="0"/>
                </a:lnTo>
              </a:path>
            </a:pathLst>
          </a:custGeom>
          <a:ln w="12700">
            <a:solidFill>
              <a:srgbClr val="000000"/>
            </a:solidFill>
          </a:ln>
        </p:spPr>
        <p:txBody>
          <a:bodyPr wrap="square" lIns="0" tIns="0" rIns="0" bIns="0" rtlCol="0"/>
          <a:lstStyle/>
          <a:p>
            <a:endParaRPr sz="1266"/>
          </a:p>
        </p:txBody>
      </p:sp>
      <p:sp>
        <p:nvSpPr>
          <p:cNvPr id="31" name="object 31"/>
          <p:cNvSpPr txBox="1"/>
          <p:nvPr/>
        </p:nvSpPr>
        <p:spPr>
          <a:xfrm>
            <a:off x="3970734"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1</a:t>
            </a:r>
            <a:endParaRPr sz="703">
              <a:latin typeface="Arial"/>
              <a:cs typeface="Arial"/>
            </a:endParaRPr>
          </a:p>
        </p:txBody>
      </p:sp>
      <p:sp>
        <p:nvSpPr>
          <p:cNvPr id="32" name="object 32"/>
          <p:cNvSpPr txBox="1"/>
          <p:nvPr/>
        </p:nvSpPr>
        <p:spPr>
          <a:xfrm>
            <a:off x="4595812"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2</a:t>
            </a:r>
            <a:endParaRPr sz="703">
              <a:latin typeface="Arial"/>
              <a:cs typeface="Arial"/>
            </a:endParaRPr>
          </a:p>
        </p:txBody>
      </p:sp>
      <p:sp>
        <p:nvSpPr>
          <p:cNvPr id="33" name="object 33"/>
          <p:cNvSpPr txBox="1"/>
          <p:nvPr/>
        </p:nvSpPr>
        <p:spPr>
          <a:xfrm>
            <a:off x="5211961"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3</a:t>
            </a:r>
            <a:endParaRPr sz="703">
              <a:latin typeface="Arial"/>
              <a:cs typeface="Arial"/>
            </a:endParaRPr>
          </a:p>
        </p:txBody>
      </p:sp>
      <p:sp>
        <p:nvSpPr>
          <p:cNvPr id="34" name="object 34"/>
          <p:cNvSpPr txBox="1"/>
          <p:nvPr/>
        </p:nvSpPr>
        <p:spPr>
          <a:xfrm>
            <a:off x="5837039"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4</a:t>
            </a:r>
            <a:endParaRPr sz="703">
              <a:latin typeface="Arial"/>
              <a:cs typeface="Arial"/>
            </a:endParaRPr>
          </a:p>
        </p:txBody>
      </p:sp>
      <p:sp>
        <p:nvSpPr>
          <p:cNvPr id="35" name="object 35"/>
          <p:cNvSpPr txBox="1"/>
          <p:nvPr/>
        </p:nvSpPr>
        <p:spPr>
          <a:xfrm>
            <a:off x="6462117"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5</a:t>
            </a:r>
            <a:endParaRPr sz="703">
              <a:latin typeface="Arial"/>
              <a:cs typeface="Arial"/>
            </a:endParaRPr>
          </a:p>
        </p:txBody>
      </p:sp>
      <p:sp>
        <p:nvSpPr>
          <p:cNvPr id="36" name="object 36"/>
          <p:cNvSpPr txBox="1"/>
          <p:nvPr/>
        </p:nvSpPr>
        <p:spPr>
          <a:xfrm>
            <a:off x="7078265"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6</a:t>
            </a:r>
            <a:endParaRPr sz="703">
              <a:latin typeface="Arial"/>
              <a:cs typeface="Arial"/>
            </a:endParaRPr>
          </a:p>
        </p:txBody>
      </p:sp>
      <p:sp>
        <p:nvSpPr>
          <p:cNvPr id="37" name="object 37"/>
          <p:cNvSpPr txBox="1"/>
          <p:nvPr/>
        </p:nvSpPr>
        <p:spPr>
          <a:xfrm>
            <a:off x="7703344"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7</a:t>
            </a:r>
            <a:endParaRPr sz="703">
              <a:latin typeface="Arial"/>
              <a:cs typeface="Arial"/>
            </a:endParaRPr>
          </a:p>
        </p:txBody>
      </p:sp>
      <p:sp>
        <p:nvSpPr>
          <p:cNvPr id="38" name="object 38"/>
          <p:cNvSpPr txBox="1"/>
          <p:nvPr/>
        </p:nvSpPr>
        <p:spPr>
          <a:xfrm>
            <a:off x="8319492"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8</a:t>
            </a:r>
            <a:endParaRPr sz="703">
              <a:latin typeface="Arial"/>
              <a:cs typeface="Arial"/>
            </a:endParaRPr>
          </a:p>
        </p:txBody>
      </p:sp>
      <p:sp>
        <p:nvSpPr>
          <p:cNvPr id="39" name="object 39"/>
          <p:cNvSpPr/>
          <p:nvPr/>
        </p:nvSpPr>
        <p:spPr>
          <a:xfrm>
            <a:off x="4015383" y="3643312"/>
            <a:ext cx="250031" cy="2009180"/>
          </a:xfrm>
          <a:custGeom>
            <a:avLst/>
            <a:gdLst/>
            <a:ahLst/>
            <a:cxnLst/>
            <a:rect l="l" t="t" r="r" b="b"/>
            <a:pathLst>
              <a:path w="355600" h="2857500">
                <a:moveTo>
                  <a:pt x="0" y="0"/>
                </a:moveTo>
                <a:lnTo>
                  <a:pt x="355600" y="0"/>
                </a:lnTo>
                <a:lnTo>
                  <a:pt x="355600" y="2857500"/>
                </a:lnTo>
                <a:lnTo>
                  <a:pt x="0" y="2857500"/>
                </a:lnTo>
                <a:lnTo>
                  <a:pt x="0" y="0"/>
                </a:lnTo>
                <a:close/>
              </a:path>
            </a:pathLst>
          </a:custGeom>
          <a:solidFill>
            <a:srgbClr val="FF5050">
              <a:alpha val="12941"/>
            </a:srgbClr>
          </a:solidFill>
        </p:spPr>
        <p:txBody>
          <a:bodyPr wrap="square" lIns="0" tIns="0" rIns="0" bIns="0" rtlCol="0"/>
          <a:lstStyle/>
          <a:p>
            <a:endParaRPr sz="1266"/>
          </a:p>
        </p:txBody>
      </p:sp>
      <p:sp>
        <p:nvSpPr>
          <p:cNvPr id="40" name="object 40"/>
          <p:cNvSpPr/>
          <p:nvPr/>
        </p:nvSpPr>
        <p:spPr>
          <a:xfrm>
            <a:off x="4640461" y="4286250"/>
            <a:ext cx="250031" cy="1366242"/>
          </a:xfrm>
          <a:custGeom>
            <a:avLst/>
            <a:gdLst/>
            <a:ahLst/>
            <a:cxnLst/>
            <a:rect l="l" t="t" r="r" b="b"/>
            <a:pathLst>
              <a:path w="355600" h="1943100">
                <a:moveTo>
                  <a:pt x="0" y="0"/>
                </a:moveTo>
                <a:lnTo>
                  <a:pt x="355600" y="0"/>
                </a:lnTo>
                <a:lnTo>
                  <a:pt x="355600" y="1943100"/>
                </a:lnTo>
                <a:lnTo>
                  <a:pt x="0" y="1943100"/>
                </a:lnTo>
                <a:lnTo>
                  <a:pt x="0" y="0"/>
                </a:lnTo>
                <a:close/>
              </a:path>
            </a:pathLst>
          </a:custGeom>
          <a:solidFill>
            <a:srgbClr val="FF5050">
              <a:alpha val="12941"/>
            </a:srgbClr>
          </a:solidFill>
        </p:spPr>
        <p:txBody>
          <a:bodyPr wrap="square" lIns="0" tIns="0" rIns="0" bIns="0" rtlCol="0"/>
          <a:lstStyle/>
          <a:p>
            <a:endParaRPr sz="1266"/>
          </a:p>
        </p:txBody>
      </p:sp>
      <p:sp>
        <p:nvSpPr>
          <p:cNvPr id="41" name="object 41"/>
          <p:cNvSpPr/>
          <p:nvPr/>
        </p:nvSpPr>
        <p:spPr>
          <a:xfrm>
            <a:off x="5265539" y="4589859"/>
            <a:ext cx="241102" cy="1062633"/>
          </a:xfrm>
          <a:custGeom>
            <a:avLst/>
            <a:gdLst/>
            <a:ahLst/>
            <a:cxnLst/>
            <a:rect l="l" t="t" r="r" b="b"/>
            <a:pathLst>
              <a:path w="342900" h="1511300">
                <a:moveTo>
                  <a:pt x="0" y="0"/>
                </a:moveTo>
                <a:lnTo>
                  <a:pt x="342900" y="0"/>
                </a:lnTo>
                <a:lnTo>
                  <a:pt x="342900" y="1511300"/>
                </a:lnTo>
                <a:lnTo>
                  <a:pt x="0" y="1511300"/>
                </a:lnTo>
                <a:lnTo>
                  <a:pt x="0" y="0"/>
                </a:lnTo>
                <a:close/>
              </a:path>
            </a:pathLst>
          </a:custGeom>
          <a:solidFill>
            <a:srgbClr val="FF5050">
              <a:alpha val="12941"/>
            </a:srgbClr>
          </a:solidFill>
        </p:spPr>
        <p:txBody>
          <a:bodyPr wrap="square" lIns="0" tIns="0" rIns="0" bIns="0" rtlCol="0"/>
          <a:lstStyle/>
          <a:p>
            <a:endParaRPr sz="1266"/>
          </a:p>
        </p:txBody>
      </p:sp>
      <p:sp>
        <p:nvSpPr>
          <p:cNvPr id="42" name="object 42"/>
          <p:cNvSpPr/>
          <p:nvPr/>
        </p:nvSpPr>
        <p:spPr>
          <a:xfrm>
            <a:off x="5881688" y="4768453"/>
            <a:ext cx="250031" cy="884039"/>
          </a:xfrm>
          <a:custGeom>
            <a:avLst/>
            <a:gdLst/>
            <a:ahLst/>
            <a:cxnLst/>
            <a:rect l="l" t="t" r="r" b="b"/>
            <a:pathLst>
              <a:path w="355600" h="1257300">
                <a:moveTo>
                  <a:pt x="0" y="0"/>
                </a:moveTo>
                <a:lnTo>
                  <a:pt x="355600" y="0"/>
                </a:lnTo>
                <a:lnTo>
                  <a:pt x="355600" y="1257300"/>
                </a:lnTo>
                <a:lnTo>
                  <a:pt x="0" y="1257300"/>
                </a:lnTo>
                <a:lnTo>
                  <a:pt x="0" y="0"/>
                </a:lnTo>
                <a:close/>
              </a:path>
            </a:pathLst>
          </a:custGeom>
          <a:solidFill>
            <a:srgbClr val="FF5050">
              <a:alpha val="12941"/>
            </a:srgbClr>
          </a:solidFill>
        </p:spPr>
        <p:txBody>
          <a:bodyPr wrap="square" lIns="0" tIns="0" rIns="0" bIns="0" rtlCol="0"/>
          <a:lstStyle/>
          <a:p>
            <a:endParaRPr sz="1266"/>
          </a:p>
        </p:txBody>
      </p:sp>
      <p:sp>
        <p:nvSpPr>
          <p:cNvPr id="43" name="object 43"/>
          <p:cNvSpPr/>
          <p:nvPr/>
        </p:nvSpPr>
        <p:spPr>
          <a:xfrm>
            <a:off x="6506766" y="4875609"/>
            <a:ext cx="250031" cy="776883"/>
          </a:xfrm>
          <a:custGeom>
            <a:avLst/>
            <a:gdLst/>
            <a:ahLst/>
            <a:cxnLst/>
            <a:rect l="l" t="t" r="r" b="b"/>
            <a:pathLst>
              <a:path w="355600" h="1104900">
                <a:moveTo>
                  <a:pt x="0" y="0"/>
                </a:moveTo>
                <a:lnTo>
                  <a:pt x="355600" y="0"/>
                </a:lnTo>
                <a:lnTo>
                  <a:pt x="355600" y="1104900"/>
                </a:lnTo>
                <a:lnTo>
                  <a:pt x="0" y="1104900"/>
                </a:lnTo>
                <a:lnTo>
                  <a:pt x="0" y="0"/>
                </a:lnTo>
                <a:close/>
              </a:path>
            </a:pathLst>
          </a:custGeom>
          <a:solidFill>
            <a:srgbClr val="FF5050">
              <a:alpha val="12941"/>
            </a:srgbClr>
          </a:solidFill>
        </p:spPr>
        <p:txBody>
          <a:bodyPr wrap="square" lIns="0" tIns="0" rIns="0" bIns="0" rtlCol="0"/>
          <a:lstStyle/>
          <a:p>
            <a:endParaRPr sz="1266"/>
          </a:p>
        </p:txBody>
      </p:sp>
      <p:sp>
        <p:nvSpPr>
          <p:cNvPr id="44" name="object 44"/>
          <p:cNvSpPr/>
          <p:nvPr/>
        </p:nvSpPr>
        <p:spPr>
          <a:xfrm>
            <a:off x="7122914" y="4938117"/>
            <a:ext cx="250031" cy="714375"/>
          </a:xfrm>
          <a:custGeom>
            <a:avLst/>
            <a:gdLst/>
            <a:ahLst/>
            <a:cxnLst/>
            <a:rect l="l" t="t" r="r" b="b"/>
            <a:pathLst>
              <a:path w="355600" h="1016000">
                <a:moveTo>
                  <a:pt x="0" y="0"/>
                </a:moveTo>
                <a:lnTo>
                  <a:pt x="355600" y="0"/>
                </a:lnTo>
                <a:lnTo>
                  <a:pt x="355600" y="1016000"/>
                </a:lnTo>
                <a:lnTo>
                  <a:pt x="0" y="1016000"/>
                </a:lnTo>
                <a:lnTo>
                  <a:pt x="0" y="0"/>
                </a:lnTo>
                <a:close/>
              </a:path>
            </a:pathLst>
          </a:custGeom>
          <a:solidFill>
            <a:srgbClr val="FF5050">
              <a:alpha val="12941"/>
            </a:srgbClr>
          </a:solidFill>
        </p:spPr>
        <p:txBody>
          <a:bodyPr wrap="square" lIns="0" tIns="0" rIns="0" bIns="0" rtlCol="0"/>
          <a:lstStyle/>
          <a:p>
            <a:endParaRPr sz="1266"/>
          </a:p>
        </p:txBody>
      </p:sp>
      <p:sp>
        <p:nvSpPr>
          <p:cNvPr id="45" name="object 45"/>
          <p:cNvSpPr/>
          <p:nvPr/>
        </p:nvSpPr>
        <p:spPr>
          <a:xfrm>
            <a:off x="7747992" y="4973836"/>
            <a:ext cx="250031" cy="678656"/>
          </a:xfrm>
          <a:custGeom>
            <a:avLst/>
            <a:gdLst/>
            <a:ahLst/>
            <a:cxnLst/>
            <a:rect l="l" t="t" r="r" b="b"/>
            <a:pathLst>
              <a:path w="355600" h="965200">
                <a:moveTo>
                  <a:pt x="0" y="0"/>
                </a:moveTo>
                <a:lnTo>
                  <a:pt x="355600" y="0"/>
                </a:lnTo>
                <a:lnTo>
                  <a:pt x="355600" y="965200"/>
                </a:lnTo>
                <a:lnTo>
                  <a:pt x="0" y="965200"/>
                </a:lnTo>
                <a:lnTo>
                  <a:pt x="0" y="0"/>
                </a:lnTo>
                <a:close/>
              </a:path>
            </a:pathLst>
          </a:custGeom>
          <a:solidFill>
            <a:srgbClr val="FF5050">
              <a:alpha val="12941"/>
            </a:srgbClr>
          </a:solidFill>
        </p:spPr>
        <p:txBody>
          <a:bodyPr wrap="square" lIns="0" tIns="0" rIns="0" bIns="0" rtlCol="0"/>
          <a:lstStyle/>
          <a:p>
            <a:endParaRPr sz="1266"/>
          </a:p>
        </p:txBody>
      </p:sp>
      <p:sp>
        <p:nvSpPr>
          <p:cNvPr id="46" name="object 46"/>
          <p:cNvSpPr/>
          <p:nvPr/>
        </p:nvSpPr>
        <p:spPr>
          <a:xfrm>
            <a:off x="8373070" y="5322094"/>
            <a:ext cx="241102" cy="330398"/>
          </a:xfrm>
          <a:custGeom>
            <a:avLst/>
            <a:gdLst/>
            <a:ahLst/>
            <a:cxnLst/>
            <a:rect l="l" t="t" r="r" b="b"/>
            <a:pathLst>
              <a:path w="342900" h="469900">
                <a:moveTo>
                  <a:pt x="0" y="0"/>
                </a:moveTo>
                <a:lnTo>
                  <a:pt x="342900" y="0"/>
                </a:lnTo>
                <a:lnTo>
                  <a:pt x="342900" y="469900"/>
                </a:lnTo>
                <a:lnTo>
                  <a:pt x="0" y="469900"/>
                </a:lnTo>
                <a:lnTo>
                  <a:pt x="0" y="0"/>
                </a:lnTo>
                <a:close/>
              </a:path>
            </a:pathLst>
          </a:custGeom>
          <a:solidFill>
            <a:srgbClr val="FF5050">
              <a:alpha val="12941"/>
            </a:srgbClr>
          </a:solidFill>
        </p:spPr>
        <p:txBody>
          <a:bodyPr wrap="square" lIns="0" tIns="0" rIns="0" bIns="0" rtlCol="0"/>
          <a:lstStyle/>
          <a:p>
            <a:endParaRPr sz="1266"/>
          </a:p>
        </p:txBody>
      </p:sp>
      <p:sp>
        <p:nvSpPr>
          <p:cNvPr id="47" name="object 47"/>
          <p:cNvSpPr/>
          <p:nvPr/>
        </p:nvSpPr>
        <p:spPr>
          <a:xfrm>
            <a:off x="3747492" y="3446859"/>
            <a:ext cx="250031" cy="2205633"/>
          </a:xfrm>
          <a:custGeom>
            <a:avLst/>
            <a:gdLst/>
            <a:ahLst/>
            <a:cxnLst/>
            <a:rect l="l" t="t" r="r" b="b"/>
            <a:pathLst>
              <a:path w="355600" h="3136900">
                <a:moveTo>
                  <a:pt x="0" y="0"/>
                </a:moveTo>
                <a:lnTo>
                  <a:pt x="355600" y="0"/>
                </a:lnTo>
                <a:lnTo>
                  <a:pt x="355600" y="3136900"/>
                </a:lnTo>
                <a:lnTo>
                  <a:pt x="0" y="3136900"/>
                </a:lnTo>
                <a:lnTo>
                  <a:pt x="0" y="0"/>
                </a:lnTo>
                <a:close/>
              </a:path>
            </a:pathLst>
          </a:custGeom>
          <a:solidFill>
            <a:srgbClr val="00A2FF"/>
          </a:solidFill>
        </p:spPr>
        <p:txBody>
          <a:bodyPr wrap="square" lIns="0" tIns="0" rIns="0" bIns="0" rtlCol="0"/>
          <a:lstStyle/>
          <a:p>
            <a:endParaRPr sz="1266"/>
          </a:p>
        </p:txBody>
      </p:sp>
      <p:sp>
        <p:nvSpPr>
          <p:cNvPr id="48" name="object 48"/>
          <p:cNvSpPr/>
          <p:nvPr/>
        </p:nvSpPr>
        <p:spPr>
          <a:xfrm>
            <a:off x="4363641" y="4241601"/>
            <a:ext cx="250031" cy="1410891"/>
          </a:xfrm>
          <a:custGeom>
            <a:avLst/>
            <a:gdLst/>
            <a:ahLst/>
            <a:cxnLst/>
            <a:rect l="l" t="t" r="r" b="b"/>
            <a:pathLst>
              <a:path w="355600" h="2006600">
                <a:moveTo>
                  <a:pt x="0" y="0"/>
                </a:moveTo>
                <a:lnTo>
                  <a:pt x="355600" y="0"/>
                </a:lnTo>
                <a:lnTo>
                  <a:pt x="355600" y="2006600"/>
                </a:lnTo>
                <a:lnTo>
                  <a:pt x="0" y="2006600"/>
                </a:lnTo>
                <a:lnTo>
                  <a:pt x="0" y="0"/>
                </a:lnTo>
                <a:close/>
              </a:path>
            </a:pathLst>
          </a:custGeom>
          <a:solidFill>
            <a:srgbClr val="00A2FF"/>
          </a:solidFill>
        </p:spPr>
        <p:txBody>
          <a:bodyPr wrap="square" lIns="0" tIns="0" rIns="0" bIns="0" rtlCol="0"/>
          <a:lstStyle/>
          <a:p>
            <a:endParaRPr sz="1266"/>
          </a:p>
        </p:txBody>
      </p:sp>
      <p:sp>
        <p:nvSpPr>
          <p:cNvPr id="49" name="object 49"/>
          <p:cNvSpPr/>
          <p:nvPr/>
        </p:nvSpPr>
        <p:spPr>
          <a:xfrm>
            <a:off x="4988719" y="4598789"/>
            <a:ext cx="250031" cy="1053703"/>
          </a:xfrm>
          <a:custGeom>
            <a:avLst/>
            <a:gdLst/>
            <a:ahLst/>
            <a:cxnLst/>
            <a:rect l="l" t="t" r="r" b="b"/>
            <a:pathLst>
              <a:path w="355600" h="1498600">
                <a:moveTo>
                  <a:pt x="0" y="0"/>
                </a:moveTo>
                <a:lnTo>
                  <a:pt x="355600" y="0"/>
                </a:lnTo>
                <a:lnTo>
                  <a:pt x="355600" y="1498600"/>
                </a:lnTo>
                <a:lnTo>
                  <a:pt x="0" y="1498600"/>
                </a:lnTo>
                <a:lnTo>
                  <a:pt x="0" y="0"/>
                </a:lnTo>
                <a:close/>
              </a:path>
            </a:pathLst>
          </a:custGeom>
          <a:solidFill>
            <a:srgbClr val="00A2FF"/>
          </a:solidFill>
        </p:spPr>
        <p:txBody>
          <a:bodyPr wrap="square" lIns="0" tIns="0" rIns="0" bIns="0" rtlCol="0"/>
          <a:lstStyle/>
          <a:p>
            <a:endParaRPr sz="1266"/>
          </a:p>
        </p:txBody>
      </p:sp>
      <p:sp>
        <p:nvSpPr>
          <p:cNvPr id="50" name="object 50"/>
          <p:cNvSpPr/>
          <p:nvPr/>
        </p:nvSpPr>
        <p:spPr>
          <a:xfrm>
            <a:off x="5613797" y="4786312"/>
            <a:ext cx="241102" cy="866180"/>
          </a:xfrm>
          <a:custGeom>
            <a:avLst/>
            <a:gdLst/>
            <a:ahLst/>
            <a:cxnLst/>
            <a:rect l="l" t="t" r="r" b="b"/>
            <a:pathLst>
              <a:path w="342900" h="1231900">
                <a:moveTo>
                  <a:pt x="0" y="0"/>
                </a:moveTo>
                <a:lnTo>
                  <a:pt x="342900" y="0"/>
                </a:lnTo>
                <a:lnTo>
                  <a:pt x="342900" y="1231900"/>
                </a:lnTo>
                <a:lnTo>
                  <a:pt x="0" y="1231900"/>
                </a:lnTo>
                <a:lnTo>
                  <a:pt x="0" y="0"/>
                </a:lnTo>
                <a:close/>
              </a:path>
            </a:pathLst>
          </a:custGeom>
          <a:solidFill>
            <a:srgbClr val="00A2FF"/>
          </a:solidFill>
        </p:spPr>
        <p:txBody>
          <a:bodyPr wrap="square" lIns="0" tIns="0" rIns="0" bIns="0" rtlCol="0"/>
          <a:lstStyle/>
          <a:p>
            <a:endParaRPr sz="1266"/>
          </a:p>
        </p:txBody>
      </p:sp>
      <p:sp>
        <p:nvSpPr>
          <p:cNvPr id="51" name="object 51"/>
          <p:cNvSpPr/>
          <p:nvPr/>
        </p:nvSpPr>
        <p:spPr>
          <a:xfrm>
            <a:off x="6229945" y="4920258"/>
            <a:ext cx="250031" cy="732234"/>
          </a:xfrm>
          <a:custGeom>
            <a:avLst/>
            <a:gdLst/>
            <a:ahLst/>
            <a:cxnLst/>
            <a:rect l="l" t="t" r="r" b="b"/>
            <a:pathLst>
              <a:path w="355600" h="1041400">
                <a:moveTo>
                  <a:pt x="0" y="0"/>
                </a:moveTo>
                <a:lnTo>
                  <a:pt x="355600" y="0"/>
                </a:lnTo>
                <a:lnTo>
                  <a:pt x="355600" y="1041400"/>
                </a:lnTo>
                <a:lnTo>
                  <a:pt x="0" y="1041400"/>
                </a:lnTo>
                <a:lnTo>
                  <a:pt x="0" y="0"/>
                </a:lnTo>
                <a:close/>
              </a:path>
            </a:pathLst>
          </a:custGeom>
          <a:solidFill>
            <a:srgbClr val="00A2FF"/>
          </a:solidFill>
        </p:spPr>
        <p:txBody>
          <a:bodyPr wrap="square" lIns="0" tIns="0" rIns="0" bIns="0" rtlCol="0"/>
          <a:lstStyle/>
          <a:p>
            <a:endParaRPr sz="1266"/>
          </a:p>
        </p:txBody>
      </p:sp>
      <p:sp>
        <p:nvSpPr>
          <p:cNvPr id="52" name="object 52"/>
          <p:cNvSpPr/>
          <p:nvPr/>
        </p:nvSpPr>
        <p:spPr>
          <a:xfrm>
            <a:off x="6855024" y="5000625"/>
            <a:ext cx="250031" cy="651867"/>
          </a:xfrm>
          <a:custGeom>
            <a:avLst/>
            <a:gdLst/>
            <a:ahLst/>
            <a:cxnLst/>
            <a:rect l="l" t="t" r="r" b="b"/>
            <a:pathLst>
              <a:path w="355600" h="927100">
                <a:moveTo>
                  <a:pt x="0" y="0"/>
                </a:moveTo>
                <a:lnTo>
                  <a:pt x="355600" y="0"/>
                </a:lnTo>
                <a:lnTo>
                  <a:pt x="355600" y="927100"/>
                </a:lnTo>
                <a:lnTo>
                  <a:pt x="0" y="927100"/>
                </a:lnTo>
                <a:lnTo>
                  <a:pt x="0" y="0"/>
                </a:lnTo>
                <a:close/>
              </a:path>
            </a:pathLst>
          </a:custGeom>
          <a:solidFill>
            <a:srgbClr val="00A2FF"/>
          </a:solidFill>
        </p:spPr>
        <p:txBody>
          <a:bodyPr wrap="square" lIns="0" tIns="0" rIns="0" bIns="0" rtlCol="0"/>
          <a:lstStyle/>
          <a:p>
            <a:endParaRPr sz="1266"/>
          </a:p>
        </p:txBody>
      </p:sp>
      <p:sp>
        <p:nvSpPr>
          <p:cNvPr id="53" name="object 53"/>
          <p:cNvSpPr/>
          <p:nvPr/>
        </p:nvSpPr>
        <p:spPr>
          <a:xfrm>
            <a:off x="7471172" y="5045273"/>
            <a:ext cx="250031" cy="607219"/>
          </a:xfrm>
          <a:custGeom>
            <a:avLst/>
            <a:gdLst/>
            <a:ahLst/>
            <a:cxnLst/>
            <a:rect l="l" t="t" r="r" b="b"/>
            <a:pathLst>
              <a:path w="355600" h="863600">
                <a:moveTo>
                  <a:pt x="0" y="0"/>
                </a:moveTo>
                <a:lnTo>
                  <a:pt x="355600" y="0"/>
                </a:lnTo>
                <a:lnTo>
                  <a:pt x="355600" y="863600"/>
                </a:lnTo>
                <a:lnTo>
                  <a:pt x="0" y="863600"/>
                </a:lnTo>
                <a:lnTo>
                  <a:pt x="0" y="0"/>
                </a:lnTo>
                <a:close/>
              </a:path>
            </a:pathLst>
          </a:custGeom>
          <a:solidFill>
            <a:srgbClr val="00A2FF"/>
          </a:solidFill>
        </p:spPr>
        <p:txBody>
          <a:bodyPr wrap="square" lIns="0" tIns="0" rIns="0" bIns="0" rtlCol="0"/>
          <a:lstStyle/>
          <a:p>
            <a:endParaRPr sz="1266"/>
          </a:p>
        </p:txBody>
      </p:sp>
      <p:sp>
        <p:nvSpPr>
          <p:cNvPr id="54" name="object 54"/>
          <p:cNvSpPr/>
          <p:nvPr/>
        </p:nvSpPr>
        <p:spPr>
          <a:xfrm>
            <a:off x="8096250" y="5357812"/>
            <a:ext cx="250031" cy="294680"/>
          </a:xfrm>
          <a:custGeom>
            <a:avLst/>
            <a:gdLst/>
            <a:ahLst/>
            <a:cxnLst/>
            <a:rect l="l" t="t" r="r" b="b"/>
            <a:pathLst>
              <a:path w="355600" h="419100">
                <a:moveTo>
                  <a:pt x="0" y="0"/>
                </a:moveTo>
                <a:lnTo>
                  <a:pt x="355600" y="0"/>
                </a:lnTo>
                <a:lnTo>
                  <a:pt x="355600" y="419100"/>
                </a:lnTo>
                <a:lnTo>
                  <a:pt x="0" y="419100"/>
                </a:lnTo>
                <a:lnTo>
                  <a:pt x="0" y="0"/>
                </a:lnTo>
                <a:close/>
              </a:path>
            </a:pathLst>
          </a:custGeom>
          <a:solidFill>
            <a:srgbClr val="00A2FF"/>
          </a:solidFill>
        </p:spPr>
        <p:txBody>
          <a:bodyPr wrap="square" lIns="0" tIns="0" rIns="0" bIns="0" rtlCol="0"/>
          <a:lstStyle/>
          <a:p>
            <a:endParaRPr sz="1266"/>
          </a:p>
        </p:txBody>
      </p:sp>
      <p:sp>
        <p:nvSpPr>
          <p:cNvPr id="55" name="object 55"/>
          <p:cNvSpPr/>
          <p:nvPr/>
        </p:nvSpPr>
        <p:spPr>
          <a:xfrm>
            <a:off x="4408289" y="2991445"/>
            <a:ext cx="151805" cy="142875"/>
          </a:xfrm>
          <a:custGeom>
            <a:avLst/>
            <a:gdLst/>
            <a:ahLst/>
            <a:cxnLst/>
            <a:rect l="l" t="t" r="r" b="b"/>
            <a:pathLst>
              <a:path w="215900" h="203200">
                <a:moveTo>
                  <a:pt x="0" y="0"/>
                </a:moveTo>
                <a:lnTo>
                  <a:pt x="215900" y="0"/>
                </a:lnTo>
                <a:lnTo>
                  <a:pt x="215900" y="203200"/>
                </a:lnTo>
                <a:lnTo>
                  <a:pt x="0" y="203200"/>
                </a:lnTo>
                <a:lnTo>
                  <a:pt x="0" y="0"/>
                </a:lnTo>
                <a:close/>
              </a:path>
            </a:pathLst>
          </a:custGeom>
          <a:solidFill>
            <a:srgbClr val="00A2FF"/>
          </a:solidFill>
        </p:spPr>
        <p:txBody>
          <a:bodyPr wrap="square" lIns="0" tIns="0" rIns="0" bIns="0" rtlCol="0"/>
          <a:lstStyle/>
          <a:p>
            <a:endParaRPr sz="1266"/>
          </a:p>
        </p:txBody>
      </p:sp>
      <p:sp>
        <p:nvSpPr>
          <p:cNvPr id="56" name="object 56"/>
          <p:cNvSpPr txBox="1"/>
          <p:nvPr/>
        </p:nvSpPr>
        <p:spPr>
          <a:xfrm>
            <a:off x="4658320" y="2955727"/>
            <a:ext cx="1241227" cy="192914"/>
          </a:xfrm>
          <a:prstGeom prst="rect">
            <a:avLst/>
          </a:prstGeom>
        </p:spPr>
        <p:txBody>
          <a:bodyPr vert="horz" wrap="square" lIns="0" tIns="8930" rIns="0" bIns="0" rtlCol="0">
            <a:spAutoFit/>
          </a:bodyPr>
          <a:lstStyle/>
          <a:p>
            <a:pPr marL="8929">
              <a:spcBef>
                <a:spcPts val="70"/>
              </a:spcBef>
            </a:pPr>
            <a:r>
              <a:rPr sz="1195" spc="7" dirty="0">
                <a:latin typeface="Arial"/>
                <a:cs typeface="Arial"/>
              </a:rPr>
              <a:t>Non</a:t>
            </a:r>
            <a:r>
              <a:rPr lang="en-US" sz="1195" spc="7" dirty="0">
                <a:latin typeface="Arial"/>
                <a:cs typeface="Arial"/>
              </a:rPr>
              <a:t>s</a:t>
            </a:r>
            <a:r>
              <a:rPr sz="1195" spc="7" dirty="0">
                <a:latin typeface="Arial"/>
                <a:cs typeface="Arial"/>
              </a:rPr>
              <a:t>ynonymous</a:t>
            </a:r>
            <a:endParaRPr sz="1195" dirty="0">
              <a:latin typeface="Arial"/>
              <a:cs typeface="Arial"/>
            </a:endParaRPr>
          </a:p>
        </p:txBody>
      </p:sp>
      <p:sp>
        <p:nvSpPr>
          <p:cNvPr id="57" name="object 57"/>
          <p:cNvSpPr/>
          <p:nvPr/>
        </p:nvSpPr>
        <p:spPr>
          <a:xfrm>
            <a:off x="6658570" y="2991445"/>
            <a:ext cx="142875" cy="142875"/>
          </a:xfrm>
          <a:custGeom>
            <a:avLst/>
            <a:gdLst/>
            <a:ahLst/>
            <a:cxnLst/>
            <a:rect l="l" t="t" r="r" b="b"/>
            <a:pathLst>
              <a:path w="203200" h="203200">
                <a:moveTo>
                  <a:pt x="0" y="0"/>
                </a:moveTo>
                <a:lnTo>
                  <a:pt x="203200" y="0"/>
                </a:lnTo>
                <a:lnTo>
                  <a:pt x="203200" y="203200"/>
                </a:lnTo>
                <a:lnTo>
                  <a:pt x="0" y="203200"/>
                </a:lnTo>
                <a:lnTo>
                  <a:pt x="0" y="0"/>
                </a:lnTo>
                <a:close/>
              </a:path>
            </a:pathLst>
          </a:custGeom>
          <a:solidFill>
            <a:srgbClr val="FF5050">
              <a:alpha val="12941"/>
            </a:srgbClr>
          </a:solidFill>
        </p:spPr>
        <p:txBody>
          <a:bodyPr wrap="square" lIns="0" tIns="0" rIns="0" bIns="0" rtlCol="0"/>
          <a:lstStyle/>
          <a:p>
            <a:endParaRPr sz="1266"/>
          </a:p>
        </p:txBody>
      </p:sp>
      <p:sp>
        <p:nvSpPr>
          <p:cNvPr id="58" name="object 58"/>
          <p:cNvSpPr txBox="1"/>
          <p:nvPr/>
        </p:nvSpPr>
        <p:spPr>
          <a:xfrm>
            <a:off x="6881813" y="2955727"/>
            <a:ext cx="901005" cy="192914"/>
          </a:xfrm>
          <a:prstGeom prst="rect">
            <a:avLst/>
          </a:prstGeom>
        </p:spPr>
        <p:txBody>
          <a:bodyPr vert="horz" wrap="square" lIns="0" tIns="8930" rIns="0" bIns="0" rtlCol="0">
            <a:spAutoFit/>
          </a:bodyPr>
          <a:lstStyle/>
          <a:p>
            <a:pPr marL="8929">
              <a:spcBef>
                <a:spcPts val="70"/>
              </a:spcBef>
            </a:pPr>
            <a:r>
              <a:rPr sz="1195" spc="4" dirty="0">
                <a:latin typeface="Arial"/>
                <a:cs typeface="Arial"/>
              </a:rPr>
              <a:t>Synonymous</a:t>
            </a:r>
            <a:endParaRPr sz="1195">
              <a:latin typeface="Arial"/>
              <a:cs typeface="Arial"/>
            </a:endParaRPr>
          </a:p>
        </p:txBody>
      </p:sp>
      <p:sp>
        <p:nvSpPr>
          <p:cNvPr id="60" name="object 60"/>
          <p:cNvSpPr txBox="1"/>
          <p:nvPr/>
        </p:nvSpPr>
        <p:spPr>
          <a:xfrm>
            <a:off x="6301383" y="1714500"/>
            <a:ext cx="4080867" cy="790313"/>
          </a:xfrm>
          <a:prstGeom prst="rect">
            <a:avLst/>
          </a:prstGeom>
        </p:spPr>
        <p:txBody>
          <a:bodyPr vert="horz" wrap="square" lIns="0" tIns="7144" rIns="0" bIns="0" rtlCol="0">
            <a:spAutoFit/>
          </a:bodyPr>
          <a:lstStyle/>
          <a:p>
            <a:pPr marL="8929" marR="3572">
              <a:lnSpc>
                <a:spcPct val="100699"/>
              </a:lnSpc>
              <a:spcBef>
                <a:spcPts val="56"/>
              </a:spcBef>
            </a:pPr>
            <a:r>
              <a:rPr lang="en-US" sz="1687" b="1" spc="7" dirty="0" err="1">
                <a:latin typeface="Arial"/>
                <a:cs typeface="Arial"/>
              </a:rPr>
              <a:t>Fitdadi</a:t>
            </a:r>
            <a:r>
              <a:rPr lang="en-US" sz="1687" b="1" spc="7" dirty="0">
                <a:latin typeface="Arial"/>
                <a:cs typeface="Arial"/>
              </a:rPr>
              <a:t> (Kim et al 2017) to infer the DFE</a:t>
            </a:r>
          </a:p>
          <a:p>
            <a:pPr marL="8929" marR="3572">
              <a:lnSpc>
                <a:spcPct val="100699"/>
              </a:lnSpc>
              <a:spcBef>
                <a:spcPts val="56"/>
              </a:spcBef>
            </a:pPr>
            <a:r>
              <a:rPr sz="1687" b="1" spc="7" dirty="0">
                <a:latin typeface="Arial"/>
                <a:cs typeface="Arial"/>
              </a:rPr>
              <a:t>with </a:t>
            </a:r>
            <a:r>
              <a:rPr sz="1687" b="1" spc="-14" dirty="0">
                <a:solidFill>
                  <a:srgbClr val="0076BA"/>
                </a:solidFill>
                <a:latin typeface="Arial"/>
                <a:cs typeface="Arial"/>
              </a:rPr>
              <a:t>non-synonymous </a:t>
            </a:r>
            <a:r>
              <a:rPr sz="1687" b="1" spc="-11" dirty="0">
                <a:latin typeface="Arial"/>
                <a:cs typeface="Arial"/>
              </a:rPr>
              <a:t>sites </a:t>
            </a:r>
            <a:r>
              <a:rPr sz="1687" b="1" spc="-28" dirty="0">
                <a:latin typeface="Arial"/>
                <a:cs typeface="Arial"/>
              </a:rPr>
              <a:t>using </a:t>
            </a:r>
            <a:r>
              <a:rPr sz="1687" b="1" spc="11" dirty="0">
                <a:latin typeface="Arial"/>
                <a:cs typeface="Arial"/>
              </a:rPr>
              <a:t>the  </a:t>
            </a:r>
            <a:r>
              <a:rPr sz="1687" b="1" spc="-7" dirty="0">
                <a:latin typeface="Arial"/>
                <a:cs typeface="Arial"/>
              </a:rPr>
              <a:t>inferred</a:t>
            </a:r>
            <a:r>
              <a:rPr sz="1687" b="1" spc="-4" dirty="0">
                <a:latin typeface="Arial"/>
                <a:cs typeface="Arial"/>
              </a:rPr>
              <a:t> demography</a:t>
            </a:r>
            <a:endParaRPr sz="1687" dirty="0">
              <a:latin typeface="Arial"/>
              <a:cs typeface="Arial"/>
            </a:endParaRPr>
          </a:p>
        </p:txBody>
      </p:sp>
      <p:sp>
        <p:nvSpPr>
          <p:cNvPr id="61" name="object 61"/>
          <p:cNvSpPr/>
          <p:nvPr/>
        </p:nvSpPr>
        <p:spPr>
          <a:xfrm>
            <a:off x="5680874" y="1714250"/>
            <a:ext cx="583554" cy="583554"/>
          </a:xfrm>
          <a:custGeom>
            <a:avLst/>
            <a:gdLst/>
            <a:ahLst/>
            <a:cxnLst/>
            <a:rect l="l" t="t" r="r" b="b"/>
            <a:pathLst>
              <a:path w="829945" h="829945">
                <a:moveTo>
                  <a:pt x="414672" y="0"/>
                </a:moveTo>
                <a:lnTo>
                  <a:pt x="369263" y="2478"/>
                </a:lnTo>
                <a:lnTo>
                  <a:pt x="324294" y="9915"/>
                </a:lnTo>
                <a:lnTo>
                  <a:pt x="280205" y="22309"/>
                </a:lnTo>
                <a:lnTo>
                  <a:pt x="237437" y="39661"/>
                </a:lnTo>
                <a:lnTo>
                  <a:pt x="196429" y="61970"/>
                </a:lnTo>
                <a:lnTo>
                  <a:pt x="157621" y="89237"/>
                </a:lnTo>
                <a:lnTo>
                  <a:pt x="121453" y="121462"/>
                </a:lnTo>
                <a:lnTo>
                  <a:pt x="89230" y="157630"/>
                </a:lnTo>
                <a:lnTo>
                  <a:pt x="61965" y="196438"/>
                </a:lnTo>
                <a:lnTo>
                  <a:pt x="39658" y="237446"/>
                </a:lnTo>
                <a:lnTo>
                  <a:pt x="22307" y="280214"/>
                </a:lnTo>
                <a:lnTo>
                  <a:pt x="9914" y="324303"/>
                </a:lnTo>
                <a:lnTo>
                  <a:pt x="2478" y="369271"/>
                </a:lnTo>
                <a:lnTo>
                  <a:pt x="0" y="414680"/>
                </a:lnTo>
                <a:lnTo>
                  <a:pt x="2478" y="460088"/>
                </a:lnTo>
                <a:lnTo>
                  <a:pt x="9914" y="505057"/>
                </a:lnTo>
                <a:lnTo>
                  <a:pt x="22307" y="549145"/>
                </a:lnTo>
                <a:lnTo>
                  <a:pt x="39658" y="591914"/>
                </a:lnTo>
                <a:lnTo>
                  <a:pt x="61965" y="632922"/>
                </a:lnTo>
                <a:lnTo>
                  <a:pt x="89230" y="671730"/>
                </a:lnTo>
                <a:lnTo>
                  <a:pt x="121453" y="707898"/>
                </a:lnTo>
                <a:lnTo>
                  <a:pt x="157621" y="740122"/>
                </a:lnTo>
                <a:lnTo>
                  <a:pt x="196429" y="767389"/>
                </a:lnTo>
                <a:lnTo>
                  <a:pt x="237437" y="789699"/>
                </a:lnTo>
                <a:lnTo>
                  <a:pt x="280205" y="807051"/>
                </a:lnTo>
                <a:lnTo>
                  <a:pt x="324294" y="819445"/>
                </a:lnTo>
                <a:lnTo>
                  <a:pt x="369263" y="826881"/>
                </a:lnTo>
                <a:lnTo>
                  <a:pt x="414672" y="829360"/>
                </a:lnTo>
                <a:lnTo>
                  <a:pt x="460081" y="826881"/>
                </a:lnTo>
                <a:lnTo>
                  <a:pt x="505051" y="819445"/>
                </a:lnTo>
                <a:lnTo>
                  <a:pt x="549140" y="807051"/>
                </a:lnTo>
                <a:lnTo>
                  <a:pt x="591910" y="789699"/>
                </a:lnTo>
                <a:lnTo>
                  <a:pt x="632920" y="767389"/>
                </a:lnTo>
                <a:lnTo>
                  <a:pt x="671730" y="740122"/>
                </a:lnTo>
                <a:lnTo>
                  <a:pt x="707901" y="707898"/>
                </a:lnTo>
                <a:lnTo>
                  <a:pt x="740123" y="671730"/>
                </a:lnTo>
                <a:lnTo>
                  <a:pt x="767388" y="632922"/>
                </a:lnTo>
                <a:lnTo>
                  <a:pt x="789696" y="591914"/>
                </a:lnTo>
                <a:lnTo>
                  <a:pt x="807046" y="549145"/>
                </a:lnTo>
                <a:lnTo>
                  <a:pt x="819439" y="505057"/>
                </a:lnTo>
                <a:lnTo>
                  <a:pt x="826875" y="460088"/>
                </a:lnTo>
                <a:lnTo>
                  <a:pt x="829354" y="414680"/>
                </a:lnTo>
                <a:lnTo>
                  <a:pt x="826875" y="369271"/>
                </a:lnTo>
                <a:lnTo>
                  <a:pt x="819439" y="324303"/>
                </a:lnTo>
                <a:lnTo>
                  <a:pt x="807046" y="280214"/>
                </a:lnTo>
                <a:lnTo>
                  <a:pt x="789696" y="237446"/>
                </a:lnTo>
                <a:lnTo>
                  <a:pt x="767388" y="196438"/>
                </a:lnTo>
                <a:lnTo>
                  <a:pt x="740123" y="157630"/>
                </a:lnTo>
                <a:lnTo>
                  <a:pt x="707901" y="121462"/>
                </a:lnTo>
                <a:lnTo>
                  <a:pt x="671730" y="89237"/>
                </a:lnTo>
                <a:lnTo>
                  <a:pt x="632920" y="61970"/>
                </a:lnTo>
                <a:lnTo>
                  <a:pt x="591910" y="39661"/>
                </a:lnTo>
                <a:lnTo>
                  <a:pt x="549140" y="22309"/>
                </a:lnTo>
                <a:lnTo>
                  <a:pt x="505051" y="9915"/>
                </a:lnTo>
                <a:lnTo>
                  <a:pt x="460081" y="2478"/>
                </a:lnTo>
                <a:lnTo>
                  <a:pt x="414672" y="0"/>
                </a:lnTo>
                <a:close/>
              </a:path>
            </a:pathLst>
          </a:custGeom>
          <a:solidFill>
            <a:srgbClr val="00A2FF"/>
          </a:solidFill>
        </p:spPr>
        <p:txBody>
          <a:bodyPr wrap="square" lIns="0" tIns="0" rIns="0" bIns="0" rtlCol="0"/>
          <a:lstStyle/>
          <a:p>
            <a:endParaRPr sz="1266"/>
          </a:p>
        </p:txBody>
      </p:sp>
      <p:sp>
        <p:nvSpPr>
          <p:cNvPr id="62" name="object 62"/>
          <p:cNvSpPr txBox="1"/>
          <p:nvPr/>
        </p:nvSpPr>
        <p:spPr>
          <a:xfrm>
            <a:off x="5890617" y="1821656"/>
            <a:ext cx="166985" cy="333593"/>
          </a:xfrm>
          <a:prstGeom prst="rect">
            <a:avLst/>
          </a:prstGeom>
        </p:spPr>
        <p:txBody>
          <a:bodyPr vert="horz" wrap="square" lIns="0" tIns="8930" rIns="0" bIns="0" rtlCol="0">
            <a:spAutoFit/>
          </a:bodyPr>
          <a:lstStyle/>
          <a:p>
            <a:pPr marL="8929">
              <a:spcBef>
                <a:spcPts val="70"/>
              </a:spcBef>
            </a:pPr>
            <a:r>
              <a:rPr lang="en-US" sz="2109" spc="-4" dirty="0">
                <a:solidFill>
                  <a:srgbClr val="FFFFFF"/>
                </a:solidFill>
                <a:latin typeface="Arial"/>
                <a:cs typeface="Arial"/>
              </a:rPr>
              <a:t>4</a:t>
            </a:r>
            <a:endParaRPr sz="2109" dirty="0">
              <a:latin typeface="Arial"/>
              <a:cs typeface="Arial"/>
            </a:endParaRPr>
          </a:p>
        </p:txBody>
      </p:sp>
      <p:sp>
        <p:nvSpPr>
          <p:cNvPr id="63" name="object 63"/>
          <p:cNvSpPr/>
          <p:nvPr/>
        </p:nvSpPr>
        <p:spPr>
          <a:xfrm>
            <a:off x="4621592" y="1734815"/>
            <a:ext cx="988070" cy="771971"/>
          </a:xfrm>
          <a:custGeom>
            <a:avLst/>
            <a:gdLst/>
            <a:ahLst/>
            <a:cxnLst/>
            <a:rect l="l" t="t" r="r" b="b"/>
            <a:pathLst>
              <a:path w="1405254" h="1097914">
                <a:moveTo>
                  <a:pt x="890701" y="209638"/>
                </a:moveTo>
                <a:lnTo>
                  <a:pt x="887920" y="209638"/>
                </a:lnTo>
                <a:lnTo>
                  <a:pt x="839203" y="210952"/>
                </a:lnTo>
                <a:lnTo>
                  <a:pt x="791173" y="214849"/>
                </a:lnTo>
                <a:lnTo>
                  <a:pt x="743898" y="221260"/>
                </a:lnTo>
                <a:lnTo>
                  <a:pt x="697444" y="230119"/>
                </a:lnTo>
                <a:lnTo>
                  <a:pt x="651880" y="241357"/>
                </a:lnTo>
                <a:lnTo>
                  <a:pt x="607273" y="254906"/>
                </a:lnTo>
                <a:lnTo>
                  <a:pt x="563692" y="270700"/>
                </a:lnTo>
                <a:lnTo>
                  <a:pt x="521203" y="288670"/>
                </a:lnTo>
                <a:lnTo>
                  <a:pt x="479875" y="308749"/>
                </a:lnTo>
                <a:lnTo>
                  <a:pt x="439775" y="330868"/>
                </a:lnTo>
                <a:lnTo>
                  <a:pt x="400971" y="354961"/>
                </a:lnTo>
                <a:lnTo>
                  <a:pt x="363531" y="380959"/>
                </a:lnTo>
                <a:lnTo>
                  <a:pt x="327522" y="408795"/>
                </a:lnTo>
                <a:lnTo>
                  <a:pt x="293013" y="438401"/>
                </a:lnTo>
                <a:lnTo>
                  <a:pt x="260070" y="469709"/>
                </a:lnTo>
                <a:lnTo>
                  <a:pt x="228762" y="502652"/>
                </a:lnTo>
                <a:lnTo>
                  <a:pt x="199156" y="537161"/>
                </a:lnTo>
                <a:lnTo>
                  <a:pt x="171320" y="573170"/>
                </a:lnTo>
                <a:lnTo>
                  <a:pt x="145322" y="610610"/>
                </a:lnTo>
                <a:lnTo>
                  <a:pt x="121229" y="649414"/>
                </a:lnTo>
                <a:lnTo>
                  <a:pt x="99110" y="689514"/>
                </a:lnTo>
                <a:lnTo>
                  <a:pt x="79031" y="730842"/>
                </a:lnTo>
                <a:lnTo>
                  <a:pt x="61061" y="773331"/>
                </a:lnTo>
                <a:lnTo>
                  <a:pt x="45267" y="816912"/>
                </a:lnTo>
                <a:lnTo>
                  <a:pt x="31718" y="861519"/>
                </a:lnTo>
                <a:lnTo>
                  <a:pt x="20480" y="907083"/>
                </a:lnTo>
                <a:lnTo>
                  <a:pt x="11621" y="953537"/>
                </a:lnTo>
                <a:lnTo>
                  <a:pt x="5210" y="1000812"/>
                </a:lnTo>
                <a:lnTo>
                  <a:pt x="1313" y="1048842"/>
                </a:lnTo>
                <a:lnTo>
                  <a:pt x="0" y="1097559"/>
                </a:lnTo>
                <a:lnTo>
                  <a:pt x="328040" y="1097661"/>
                </a:lnTo>
                <a:lnTo>
                  <a:pt x="330095" y="1049243"/>
                </a:lnTo>
                <a:lnTo>
                  <a:pt x="336148" y="1002068"/>
                </a:lnTo>
                <a:lnTo>
                  <a:pt x="346030" y="956201"/>
                </a:lnTo>
                <a:lnTo>
                  <a:pt x="359574" y="911812"/>
                </a:lnTo>
                <a:lnTo>
                  <a:pt x="376612" y="869067"/>
                </a:lnTo>
                <a:lnTo>
                  <a:pt x="396975" y="828136"/>
                </a:lnTo>
                <a:lnTo>
                  <a:pt x="420497" y="789186"/>
                </a:lnTo>
                <a:lnTo>
                  <a:pt x="447008" y="752386"/>
                </a:lnTo>
                <a:lnTo>
                  <a:pt x="476341" y="717904"/>
                </a:lnTo>
                <a:lnTo>
                  <a:pt x="508328" y="685907"/>
                </a:lnTo>
                <a:lnTo>
                  <a:pt x="542801" y="656565"/>
                </a:lnTo>
                <a:lnTo>
                  <a:pt x="579592" y="630044"/>
                </a:lnTo>
                <a:lnTo>
                  <a:pt x="618533" y="606515"/>
                </a:lnTo>
                <a:lnTo>
                  <a:pt x="659455" y="586144"/>
                </a:lnTo>
                <a:lnTo>
                  <a:pt x="702192" y="569099"/>
                </a:lnTo>
                <a:lnTo>
                  <a:pt x="746575" y="555550"/>
                </a:lnTo>
                <a:lnTo>
                  <a:pt x="792436" y="545663"/>
                </a:lnTo>
                <a:lnTo>
                  <a:pt x="839607" y="539608"/>
                </a:lnTo>
                <a:lnTo>
                  <a:pt x="887920" y="537552"/>
                </a:lnTo>
                <a:lnTo>
                  <a:pt x="1183128" y="537552"/>
                </a:lnTo>
                <a:lnTo>
                  <a:pt x="1404670" y="374370"/>
                </a:lnTo>
                <a:lnTo>
                  <a:pt x="1181109" y="209740"/>
                </a:lnTo>
                <a:lnTo>
                  <a:pt x="896289" y="209740"/>
                </a:lnTo>
                <a:lnTo>
                  <a:pt x="893521" y="209715"/>
                </a:lnTo>
                <a:lnTo>
                  <a:pt x="890701" y="209638"/>
                </a:lnTo>
                <a:close/>
              </a:path>
              <a:path w="1405254" h="1097914">
                <a:moveTo>
                  <a:pt x="1183128" y="537552"/>
                </a:moveTo>
                <a:lnTo>
                  <a:pt x="890701" y="537552"/>
                </a:lnTo>
                <a:lnTo>
                  <a:pt x="893521" y="537743"/>
                </a:lnTo>
                <a:lnTo>
                  <a:pt x="896289" y="537781"/>
                </a:lnTo>
                <a:lnTo>
                  <a:pt x="896289" y="748830"/>
                </a:lnTo>
                <a:lnTo>
                  <a:pt x="1183128" y="537552"/>
                </a:lnTo>
                <a:close/>
              </a:path>
              <a:path w="1405254" h="1097914">
                <a:moveTo>
                  <a:pt x="896289" y="0"/>
                </a:moveTo>
                <a:lnTo>
                  <a:pt x="896289" y="209740"/>
                </a:lnTo>
                <a:lnTo>
                  <a:pt x="1181109" y="209740"/>
                </a:lnTo>
                <a:lnTo>
                  <a:pt x="896289" y="0"/>
                </a:lnTo>
                <a:close/>
              </a:path>
            </a:pathLst>
          </a:custGeom>
          <a:solidFill>
            <a:srgbClr val="00A2FF"/>
          </a:solidFill>
        </p:spPr>
        <p:txBody>
          <a:bodyPr wrap="square" lIns="0" tIns="0" rIns="0" bIns="0" rtlCol="0"/>
          <a:lstStyle/>
          <a:p>
            <a:endParaRPr sz="1266"/>
          </a:p>
        </p:txBody>
      </p:sp>
      <p:sp>
        <p:nvSpPr>
          <p:cNvPr id="64" name="object 64"/>
          <p:cNvSpPr txBox="1"/>
          <p:nvPr/>
        </p:nvSpPr>
        <p:spPr>
          <a:xfrm>
            <a:off x="1684798" y="2437796"/>
            <a:ext cx="1920329" cy="932924"/>
          </a:xfrm>
          <a:prstGeom prst="rect">
            <a:avLst/>
          </a:prstGeom>
        </p:spPr>
        <p:txBody>
          <a:bodyPr vert="horz" wrap="square" lIns="0" tIns="8930" rIns="0" bIns="0" rtlCol="0">
            <a:spAutoFit/>
          </a:bodyPr>
          <a:lstStyle/>
          <a:p>
            <a:pPr marL="8929" marR="168764" indent="707653" algn="r">
              <a:spcBef>
                <a:spcPts val="70"/>
              </a:spcBef>
            </a:pPr>
            <a:r>
              <a:rPr sz="1406" spc="4" dirty="0">
                <a:latin typeface="Arial"/>
                <a:cs typeface="Arial"/>
              </a:rPr>
              <a:t>Demography </a:t>
            </a:r>
            <a:r>
              <a:rPr lang="en-US" sz="1406" spc="4" dirty="0">
                <a:latin typeface="Arial"/>
                <a:cs typeface="Arial"/>
              </a:rPr>
              <a:t>Linked </a:t>
            </a:r>
            <a:r>
              <a:rPr sz="1406" spc="7" dirty="0">
                <a:latin typeface="Arial"/>
                <a:cs typeface="Arial"/>
              </a:rPr>
              <a:t>selection </a:t>
            </a:r>
            <a:r>
              <a:rPr lang="en-US" sz="1406" spc="7" dirty="0">
                <a:latin typeface="Arial"/>
                <a:cs typeface="Arial"/>
              </a:rPr>
              <a:t>Selection pressure</a:t>
            </a:r>
            <a:endParaRPr sz="1406" dirty="0">
              <a:latin typeface="Arial"/>
              <a:cs typeface="Arial"/>
            </a:endParaRPr>
          </a:p>
          <a:p>
            <a:pPr marR="3572" algn="r">
              <a:spcBef>
                <a:spcPts val="1266"/>
              </a:spcBef>
            </a:pPr>
            <a:r>
              <a:rPr sz="703" spc="11" dirty="0">
                <a:latin typeface="Arial"/>
                <a:cs typeface="Arial"/>
              </a:rPr>
              <a:t>30.00%</a:t>
            </a:r>
            <a:endParaRPr sz="703" dirty="0">
              <a:latin typeface="Arial"/>
              <a:cs typeface="Arial"/>
            </a:endParaRPr>
          </a:p>
        </p:txBody>
      </p:sp>
      <p:sp>
        <p:nvSpPr>
          <p:cNvPr id="65" name="object 65"/>
          <p:cNvSpPr/>
          <p:nvPr/>
        </p:nvSpPr>
        <p:spPr>
          <a:xfrm>
            <a:off x="3567902" y="2822186"/>
            <a:ext cx="809476" cy="223689"/>
          </a:xfrm>
          <a:custGeom>
            <a:avLst/>
            <a:gdLst/>
            <a:ahLst/>
            <a:cxnLst/>
            <a:rect l="l" t="t" r="r" b="b"/>
            <a:pathLst>
              <a:path w="1151254" h="318135">
                <a:moveTo>
                  <a:pt x="1150894" y="317850"/>
                </a:moveTo>
                <a:lnTo>
                  <a:pt x="12241" y="3380"/>
                </a:lnTo>
                <a:lnTo>
                  <a:pt x="0" y="0"/>
                </a:lnTo>
              </a:path>
            </a:pathLst>
          </a:custGeom>
          <a:ln w="25400">
            <a:solidFill>
              <a:srgbClr val="000000"/>
            </a:solidFill>
          </a:ln>
        </p:spPr>
        <p:txBody>
          <a:bodyPr wrap="square" lIns="0" tIns="0" rIns="0" bIns="0" rtlCol="0"/>
          <a:lstStyle/>
          <a:p>
            <a:endParaRPr sz="1266"/>
          </a:p>
        </p:txBody>
      </p:sp>
      <p:sp>
        <p:nvSpPr>
          <p:cNvPr id="66" name="object 66"/>
          <p:cNvSpPr/>
          <p:nvPr/>
        </p:nvSpPr>
        <p:spPr>
          <a:xfrm>
            <a:off x="3493871" y="2783249"/>
            <a:ext cx="94208" cy="83046"/>
          </a:xfrm>
          <a:custGeom>
            <a:avLst/>
            <a:gdLst/>
            <a:ahLst/>
            <a:cxnLst/>
            <a:rect l="l" t="t" r="r" b="b"/>
            <a:pathLst>
              <a:path w="133985" h="118110">
                <a:moveTo>
                  <a:pt x="133756" y="0"/>
                </a:moveTo>
                <a:lnTo>
                  <a:pt x="0" y="26301"/>
                </a:lnTo>
                <a:lnTo>
                  <a:pt x="101295" y="117525"/>
                </a:lnTo>
                <a:lnTo>
                  <a:pt x="133756" y="0"/>
                </a:lnTo>
                <a:close/>
              </a:path>
            </a:pathLst>
          </a:custGeom>
          <a:solidFill>
            <a:srgbClr val="000000"/>
          </a:solidFill>
        </p:spPr>
        <p:txBody>
          <a:bodyPr wrap="square" lIns="0" tIns="0" rIns="0" bIns="0" rtlCol="0"/>
          <a:lstStyle/>
          <a:p>
            <a:endParaRPr sz="1266"/>
          </a:p>
        </p:txBody>
      </p:sp>
      <p:sp>
        <p:nvSpPr>
          <p:cNvPr id="67" name="object 2">
            <a:extLst>
              <a:ext uri="{FF2B5EF4-FFF2-40B4-BE49-F238E27FC236}">
                <a16:creationId xmlns:a16="http://schemas.microsoft.com/office/drawing/2014/main" id="{8FD413C1-44C5-4DEF-AEF1-3B8C144BACEE}"/>
              </a:ext>
            </a:extLst>
          </p:cNvPr>
          <p:cNvSpPr txBox="1">
            <a:spLocks/>
          </p:cNvSpPr>
          <p:nvPr/>
        </p:nvSpPr>
        <p:spPr>
          <a:xfrm>
            <a:off x="1809768" y="401666"/>
            <a:ext cx="8710910" cy="1047763"/>
          </a:xfrm>
          <a:prstGeom prst="rect">
            <a:avLst/>
          </a:prstGeom>
        </p:spPr>
        <p:txBody>
          <a:bodyPr vert="horz" wrap="square" lIns="0" tIns="8930" rIns="0" bIns="0" rtlCol="0">
            <a:spAutoFit/>
          </a:bodyPr>
          <a:lstStyle>
            <a:lvl1pPr>
              <a:defRPr>
                <a:latin typeface="+mj-lt"/>
                <a:ea typeface="+mj-ea"/>
                <a:cs typeface="+mj-cs"/>
              </a:defRPr>
            </a:lvl1pPr>
          </a:lstStyle>
          <a:p>
            <a:pPr marL="8929" algn="ctr">
              <a:spcBef>
                <a:spcPts val="70"/>
              </a:spcBef>
            </a:pPr>
            <a:r>
              <a:rPr lang="en-US" sz="3375" kern="0" dirty="0">
                <a:solidFill>
                  <a:sysClr val="windowText" lastClr="000000"/>
                </a:solidFill>
                <a:latin typeface="Arial" panose="020B0604020202020204" pitchFamily="34" charset="0"/>
                <a:cs typeface="Arial" panose="020B0604020202020204" pitchFamily="34" charset="0"/>
              </a:rPr>
              <a:t>We use </a:t>
            </a:r>
            <a:r>
              <a:rPr lang="en-US" sz="3375" i="1" kern="0" dirty="0" err="1">
                <a:solidFill>
                  <a:sysClr val="windowText" lastClr="000000"/>
                </a:solidFill>
                <a:latin typeface="Arial" panose="020B0604020202020204" pitchFamily="34" charset="0"/>
                <a:cs typeface="Arial" panose="020B0604020202020204" pitchFamily="34" charset="0"/>
              </a:rPr>
              <a:t>fitdadi</a:t>
            </a:r>
            <a:r>
              <a:rPr lang="en-US" sz="3375" kern="0" dirty="0">
                <a:solidFill>
                  <a:sysClr val="windowText" lastClr="000000"/>
                </a:solidFill>
                <a:latin typeface="Arial" panose="020B0604020202020204" pitchFamily="34" charset="0"/>
                <a:cs typeface="Arial" panose="020B0604020202020204" pitchFamily="34" charset="0"/>
              </a:rPr>
              <a:t> to isolate the effect of selection pressure and infer the DFE.</a:t>
            </a:r>
          </a:p>
        </p:txBody>
      </p:sp>
      <p:pic>
        <p:nvPicPr>
          <p:cNvPr id="74" name="Picture 2" descr="Pin on mask">
            <a:extLst>
              <a:ext uri="{FF2B5EF4-FFF2-40B4-BE49-F238E27FC236}">
                <a16:creationId xmlns:a16="http://schemas.microsoft.com/office/drawing/2014/main" id="{ED19A049-BC67-472E-9631-01801B5263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5326" y="3255628"/>
            <a:ext cx="747409" cy="747409"/>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descr="Pin on mask">
            <a:extLst>
              <a:ext uri="{FF2B5EF4-FFF2-40B4-BE49-F238E27FC236}">
                <a16:creationId xmlns:a16="http://schemas.microsoft.com/office/drawing/2014/main" id="{6C71A92C-8F36-4224-931B-7571E483DE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3528" y="3644546"/>
            <a:ext cx="747409" cy="747409"/>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Pin on mask">
            <a:extLst>
              <a:ext uri="{FF2B5EF4-FFF2-40B4-BE49-F238E27FC236}">
                <a16:creationId xmlns:a16="http://schemas.microsoft.com/office/drawing/2014/main" id="{F034CA88-BD12-4FFD-897F-39A30A77AE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8191" y="3930271"/>
            <a:ext cx="747409" cy="747409"/>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Pin on mask">
            <a:extLst>
              <a:ext uri="{FF2B5EF4-FFF2-40B4-BE49-F238E27FC236}">
                <a16:creationId xmlns:a16="http://schemas.microsoft.com/office/drawing/2014/main" id="{17D5E1F6-4E17-4BB0-A7BD-6313BE7970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8078" y="4468899"/>
            <a:ext cx="747409" cy="747409"/>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Pin on mask">
            <a:extLst>
              <a:ext uri="{FF2B5EF4-FFF2-40B4-BE49-F238E27FC236}">
                <a16:creationId xmlns:a16="http://schemas.microsoft.com/office/drawing/2014/main" id="{93BEC534-745B-417D-96D4-85838FD9BA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3140" y="4164578"/>
            <a:ext cx="747409" cy="747409"/>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Pin on mask">
            <a:extLst>
              <a:ext uri="{FF2B5EF4-FFF2-40B4-BE49-F238E27FC236}">
                <a16:creationId xmlns:a16="http://schemas.microsoft.com/office/drawing/2014/main" id="{6D7FEC5C-358E-4BE3-BFCD-4156C48FDF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2347" y="4905083"/>
            <a:ext cx="747409" cy="7474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628C1-80CE-412C-8D99-87265F8BBF5F}"/>
              </a:ext>
            </a:extLst>
          </p:cNvPr>
          <p:cNvSpPr>
            <a:spLocks noGrp="1"/>
          </p:cNvSpPr>
          <p:nvPr>
            <p:ph type="title"/>
          </p:nvPr>
        </p:nvSpPr>
        <p:spPr/>
        <p:txBody>
          <a:bodyPr/>
          <a:lstStyle/>
          <a:p>
            <a:r>
              <a:rPr lang="en-US" dirty="0"/>
              <a:t>Implementation details (for following slides)</a:t>
            </a:r>
          </a:p>
        </p:txBody>
      </p:sp>
      <p:sp>
        <p:nvSpPr>
          <p:cNvPr id="3" name="Content Placeholder 2">
            <a:extLst>
              <a:ext uri="{FF2B5EF4-FFF2-40B4-BE49-F238E27FC236}">
                <a16:creationId xmlns:a16="http://schemas.microsoft.com/office/drawing/2014/main" id="{E5DEB96E-5753-4F3F-BEAE-0BD8F8946CEB}"/>
              </a:ext>
            </a:extLst>
          </p:cNvPr>
          <p:cNvSpPr>
            <a:spLocks noGrp="1"/>
          </p:cNvSpPr>
          <p:nvPr>
            <p:ph idx="1"/>
          </p:nvPr>
        </p:nvSpPr>
        <p:spPr/>
        <p:txBody>
          <a:bodyPr>
            <a:normAutofit/>
          </a:bodyPr>
          <a:lstStyle/>
          <a:p>
            <a:r>
              <a:rPr lang="en-US" dirty="0"/>
              <a:t>Input synonymous SFS’s</a:t>
            </a:r>
          </a:p>
          <a:p>
            <a:pPr lvl="1"/>
            <a:r>
              <a:rPr lang="en-US" dirty="0"/>
              <a:t>High prevalence species:</a:t>
            </a:r>
          </a:p>
          <a:p>
            <a:pPr lvl="2"/>
            <a:r>
              <a:rPr lang="en-US" dirty="0"/>
              <a:t>B. </a:t>
            </a:r>
            <a:r>
              <a:rPr lang="en-US" dirty="0" err="1"/>
              <a:t>vulgatus</a:t>
            </a:r>
            <a:r>
              <a:rPr lang="en-US" dirty="0"/>
              <a:t>, B. </a:t>
            </a:r>
            <a:r>
              <a:rPr lang="en-US" dirty="0" err="1"/>
              <a:t>ovatus</a:t>
            </a:r>
            <a:r>
              <a:rPr lang="en-US" dirty="0"/>
              <a:t>, B. </a:t>
            </a:r>
            <a:r>
              <a:rPr lang="en-US" dirty="0" err="1"/>
              <a:t>uniformis</a:t>
            </a:r>
            <a:r>
              <a:rPr lang="en-US" dirty="0"/>
              <a:t>.</a:t>
            </a:r>
          </a:p>
          <a:p>
            <a:r>
              <a:rPr lang="en-US" dirty="0"/>
              <a:t>Four demographic models </a:t>
            </a:r>
          </a:p>
          <a:p>
            <a:pPr lvl="1"/>
            <a:r>
              <a:rPr lang="en-US" dirty="0"/>
              <a:t>exponential growth, two-epoch, bottleneck + growth, three-epoch</a:t>
            </a:r>
          </a:p>
          <a:p>
            <a:r>
              <a:rPr lang="en-US" dirty="0"/>
              <a:t>Mask singletons OR mask singletons + doubletons</a:t>
            </a:r>
          </a:p>
          <a:p>
            <a:pPr lvl="1"/>
            <a:r>
              <a:rPr lang="en-US" b="1" dirty="0"/>
              <a:t>Model still infers masked alleles, but they are excluded in likelihood calculation</a:t>
            </a:r>
          </a:p>
        </p:txBody>
      </p:sp>
    </p:spTree>
    <p:extLst>
      <p:ext uri="{BB962C8B-B14F-4D97-AF65-F5344CB8AC3E}">
        <p14:creationId xmlns:p14="http://schemas.microsoft.com/office/powerpoint/2010/main" val="253882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628C1-80CE-412C-8D99-87265F8BBF5F}"/>
              </a:ext>
            </a:extLst>
          </p:cNvPr>
          <p:cNvSpPr>
            <a:spLocks noGrp="1"/>
          </p:cNvSpPr>
          <p:nvPr>
            <p:ph type="title"/>
          </p:nvPr>
        </p:nvSpPr>
        <p:spPr/>
        <p:txBody>
          <a:bodyPr/>
          <a:lstStyle/>
          <a:p>
            <a:r>
              <a:rPr lang="en-US" dirty="0"/>
              <a:t>Implementation details (for following slides)</a:t>
            </a:r>
          </a:p>
        </p:txBody>
      </p:sp>
      <p:sp>
        <p:nvSpPr>
          <p:cNvPr id="3" name="Content Placeholder 2">
            <a:extLst>
              <a:ext uri="{FF2B5EF4-FFF2-40B4-BE49-F238E27FC236}">
                <a16:creationId xmlns:a16="http://schemas.microsoft.com/office/drawing/2014/main" id="{E5DEB96E-5753-4F3F-BEAE-0BD8F8946CEB}"/>
              </a:ext>
            </a:extLst>
          </p:cNvPr>
          <p:cNvSpPr>
            <a:spLocks noGrp="1"/>
          </p:cNvSpPr>
          <p:nvPr>
            <p:ph idx="1"/>
          </p:nvPr>
        </p:nvSpPr>
        <p:spPr/>
        <p:txBody>
          <a:bodyPr>
            <a:normAutofit/>
          </a:bodyPr>
          <a:lstStyle/>
          <a:p>
            <a:r>
              <a:rPr lang="en-US" dirty="0"/>
              <a:t>For each input species</a:t>
            </a:r>
          </a:p>
          <a:p>
            <a:pPr lvl="1"/>
            <a:r>
              <a:rPr lang="en-US" dirty="0"/>
              <a:t>For each model:</a:t>
            </a:r>
          </a:p>
          <a:p>
            <a:pPr lvl="2"/>
            <a:r>
              <a:rPr lang="en-US" dirty="0"/>
              <a:t>Take 25 initial guesses for parameter space (parameters differ by model)</a:t>
            </a:r>
          </a:p>
          <a:p>
            <a:pPr lvl="2"/>
            <a:r>
              <a:rPr lang="en-US" dirty="0"/>
              <a:t>For each initial guess:</a:t>
            </a:r>
          </a:p>
          <a:p>
            <a:pPr lvl="3"/>
            <a:r>
              <a:rPr lang="en-US" dirty="0"/>
              <a:t>Iterate through gradient ascent to find maximum likelihood for &lt;= 50 steps</a:t>
            </a:r>
          </a:p>
          <a:p>
            <a:pPr lvl="3"/>
            <a:r>
              <a:rPr lang="en-US" dirty="0"/>
              <a:t>Compute model params and log likelihood</a:t>
            </a:r>
          </a:p>
          <a:p>
            <a:pPr lvl="2"/>
            <a:r>
              <a:rPr lang="en-US" dirty="0"/>
              <a:t>Output log likelihood and model params of best initial guess + iterations</a:t>
            </a:r>
          </a:p>
          <a:p>
            <a:pPr lvl="1"/>
            <a:r>
              <a:rPr lang="en-US" dirty="0"/>
              <a:t>For best model:</a:t>
            </a:r>
          </a:p>
          <a:p>
            <a:pPr lvl="2"/>
            <a:r>
              <a:rPr lang="en-US" dirty="0"/>
              <a:t>Fit nonsynonymous SFS using </a:t>
            </a:r>
            <a:r>
              <a:rPr lang="en-US" dirty="0" err="1"/>
              <a:t>fitdadi</a:t>
            </a:r>
            <a:r>
              <a:rPr lang="en-US" dirty="0"/>
              <a:t>, with selection fit to:</a:t>
            </a:r>
          </a:p>
          <a:p>
            <a:pPr lvl="3"/>
            <a:r>
              <a:rPr lang="en-US" dirty="0"/>
              <a:t>Gamma-distributed DFE</a:t>
            </a:r>
          </a:p>
          <a:p>
            <a:pPr lvl="3"/>
            <a:r>
              <a:rPr lang="en-US" dirty="0"/>
              <a:t>Neutral-gamma-distributed DFE with point-mass of 30% at s=0</a:t>
            </a:r>
          </a:p>
        </p:txBody>
      </p:sp>
    </p:spTree>
    <p:extLst>
      <p:ext uri="{BB962C8B-B14F-4D97-AF65-F5344CB8AC3E}">
        <p14:creationId xmlns:p14="http://schemas.microsoft.com/office/powerpoint/2010/main" val="2946168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E63A7E44-6949-405A-9A8F-ADF627A83CC8}"/>
              </a:ext>
            </a:extLst>
          </p:cNvPr>
          <p:cNvGraphicFramePr>
            <a:graphicFrameLocks noGrp="1"/>
          </p:cNvGraphicFramePr>
          <p:nvPr>
            <p:extLst>
              <p:ext uri="{D42A27DB-BD31-4B8C-83A1-F6EECF244321}">
                <p14:modId xmlns:p14="http://schemas.microsoft.com/office/powerpoint/2010/main" val="405884834"/>
              </p:ext>
            </p:extLst>
          </p:nvPr>
        </p:nvGraphicFramePr>
        <p:xfrm>
          <a:off x="291689" y="0"/>
          <a:ext cx="11467694" cy="6639959"/>
        </p:xfrm>
        <a:graphic>
          <a:graphicData uri="http://schemas.openxmlformats.org/drawingml/2006/table">
            <a:tbl>
              <a:tblPr firstRow="1" bandRow="1">
                <a:tableStyleId>{073A0DAA-6AF3-43AB-8588-CEC1D06C72B9}</a:tableStyleId>
              </a:tblPr>
              <a:tblGrid>
                <a:gridCol w="1638242">
                  <a:extLst>
                    <a:ext uri="{9D8B030D-6E8A-4147-A177-3AD203B41FA5}">
                      <a16:colId xmlns:a16="http://schemas.microsoft.com/office/drawing/2014/main" val="2665441941"/>
                    </a:ext>
                  </a:extLst>
                </a:gridCol>
                <a:gridCol w="1638242">
                  <a:extLst>
                    <a:ext uri="{9D8B030D-6E8A-4147-A177-3AD203B41FA5}">
                      <a16:colId xmlns:a16="http://schemas.microsoft.com/office/drawing/2014/main" val="3791186502"/>
                    </a:ext>
                  </a:extLst>
                </a:gridCol>
                <a:gridCol w="1638242">
                  <a:extLst>
                    <a:ext uri="{9D8B030D-6E8A-4147-A177-3AD203B41FA5}">
                      <a16:colId xmlns:a16="http://schemas.microsoft.com/office/drawing/2014/main" val="3680393024"/>
                    </a:ext>
                  </a:extLst>
                </a:gridCol>
                <a:gridCol w="1638242">
                  <a:extLst>
                    <a:ext uri="{9D8B030D-6E8A-4147-A177-3AD203B41FA5}">
                      <a16:colId xmlns:a16="http://schemas.microsoft.com/office/drawing/2014/main" val="1779102745"/>
                    </a:ext>
                  </a:extLst>
                </a:gridCol>
                <a:gridCol w="1638242">
                  <a:extLst>
                    <a:ext uri="{9D8B030D-6E8A-4147-A177-3AD203B41FA5}">
                      <a16:colId xmlns:a16="http://schemas.microsoft.com/office/drawing/2014/main" val="247934502"/>
                    </a:ext>
                  </a:extLst>
                </a:gridCol>
                <a:gridCol w="1638242">
                  <a:extLst>
                    <a:ext uri="{9D8B030D-6E8A-4147-A177-3AD203B41FA5}">
                      <a16:colId xmlns:a16="http://schemas.microsoft.com/office/drawing/2014/main" val="1960188215"/>
                    </a:ext>
                  </a:extLst>
                </a:gridCol>
                <a:gridCol w="1638242">
                  <a:extLst>
                    <a:ext uri="{9D8B030D-6E8A-4147-A177-3AD203B41FA5}">
                      <a16:colId xmlns:a16="http://schemas.microsoft.com/office/drawing/2014/main" val="163593091"/>
                    </a:ext>
                  </a:extLst>
                </a:gridCol>
              </a:tblGrid>
              <a:tr h="468552">
                <a:tc gridSpan="7">
                  <a:txBody>
                    <a:bodyPr/>
                    <a:lstStyle/>
                    <a:p>
                      <a:pPr algn="ctr" fontAlgn="b"/>
                      <a:r>
                        <a:rPr lang="en-US" sz="1600" b="1" i="0" u="none" strike="noStrike" dirty="0">
                          <a:solidFill>
                            <a:schemeClr val="bg1"/>
                          </a:solidFill>
                          <a:effectLst/>
                          <a:latin typeface="Yu Gothic" panose="020B0400000000000000" pitchFamily="34" charset="-128"/>
                          <a:ea typeface="Yu Gothic" panose="020B0400000000000000" pitchFamily="34" charset="-128"/>
                        </a:rPr>
                        <a:t>Exponential Growth</a:t>
                      </a:r>
                    </a:p>
                  </a:txBody>
                  <a:tcPr marL="7620" marR="7620" marT="7620" marB="0" anchor="b"/>
                </a:tc>
                <a:tc hMerge="1">
                  <a:txBody>
                    <a:bodyPr/>
                    <a:lstStyle/>
                    <a:p>
                      <a:pPr algn="l" fontAlgn="b"/>
                      <a:r>
                        <a:rPr lang="en-US" sz="1100" b="0" i="0" u="none" strike="noStrike" dirty="0">
                          <a:solidFill>
                            <a:srgbClr val="000000"/>
                          </a:solidFill>
                          <a:effectLst/>
                          <a:latin typeface="Calibri" panose="020F0502020204030204" pitchFamily="34" charset="0"/>
                        </a:rPr>
                        <a:t>no singletons</a:t>
                      </a:r>
                    </a:p>
                  </a:txBody>
                  <a:tcPr marL="7620" marR="7620" marT="7620" marB="0"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r>
                        <a:rPr lang="en-US" sz="1100" b="0" i="0" u="none" strike="noStrike" dirty="0">
                          <a:solidFill>
                            <a:srgbClr val="000000"/>
                          </a:solidFill>
                          <a:effectLst/>
                          <a:latin typeface="Calibri" panose="020F0502020204030204" pitchFamily="34" charset="0"/>
                        </a:rPr>
                        <a:t>no singletons or doubletons</a:t>
                      </a:r>
                    </a:p>
                  </a:txBody>
                  <a:tcPr marL="7620" marR="7620" marT="762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73424925"/>
                  </a:ext>
                </a:extLst>
              </a:tr>
              <a:tr h="468552">
                <a:tc>
                  <a:txBody>
                    <a:bodyPr/>
                    <a:lstStyle/>
                    <a:p>
                      <a:pPr algn="l" fontAlgn="b"/>
                      <a:endParaRPr lang="en-US" sz="1600" b="1" i="0" u="none" strike="noStrike" dirty="0">
                        <a:solidFill>
                          <a:srgbClr val="000000"/>
                        </a:solidFill>
                        <a:effectLst/>
                        <a:latin typeface="Yu Gothic" panose="020B0400000000000000" pitchFamily="34" charset="-128"/>
                        <a:ea typeface="Yu Gothic" panose="020B0400000000000000" pitchFamily="34" charset="-128"/>
                      </a:endParaRPr>
                    </a:p>
                  </a:txBody>
                  <a:tcPr marL="7620" marR="7620" marT="7620" marB="0" anchor="b"/>
                </a:tc>
                <a:tc gridSpan="3">
                  <a:txBody>
                    <a:bodyPr/>
                    <a:lstStyle/>
                    <a:p>
                      <a:pPr algn="l" fontAlgn="b"/>
                      <a:r>
                        <a:rPr lang="en-US" sz="1600" b="1" i="0" u="none" strike="noStrike" dirty="0">
                          <a:solidFill>
                            <a:schemeClr val="tx1"/>
                          </a:solidFill>
                          <a:effectLst/>
                          <a:latin typeface="Yu Gothic" panose="020B0400000000000000" pitchFamily="34" charset="-128"/>
                          <a:ea typeface="Yu Gothic" panose="020B0400000000000000" pitchFamily="34" charset="-128"/>
                        </a:rPr>
                        <a:t>Masking singletons</a:t>
                      </a:r>
                    </a:p>
                  </a:txBody>
                  <a:tcPr marL="7620" marR="7620" marT="7620" marB="0" anchor="b"/>
                </a:tc>
                <a:tc hMerge="1">
                  <a:txBody>
                    <a:bodyPr/>
                    <a:lstStyle/>
                    <a:p>
                      <a:pPr algn="l" fontAlgn="b"/>
                      <a:endParaRPr lang="en-US" sz="1600" b="1" i="0" u="none" strike="noStrike" dirty="0">
                        <a:solidFill>
                          <a:schemeClr val="accent2"/>
                        </a:solidFill>
                        <a:effectLst/>
                        <a:latin typeface="Yu Gothic" panose="020B0400000000000000" pitchFamily="34" charset="-128"/>
                        <a:ea typeface="Yu Gothic" panose="020B0400000000000000" pitchFamily="34" charset="-128"/>
                      </a:endParaRPr>
                    </a:p>
                  </a:txBody>
                  <a:tcPr marL="7620" marR="7620" marT="7620" marB="0" anchor="b"/>
                </a:tc>
                <a:tc hMerge="1">
                  <a:txBody>
                    <a:bodyPr/>
                    <a:lstStyle/>
                    <a:p>
                      <a:pPr algn="l" fontAlgn="b"/>
                      <a:endParaRPr lang="en-US" sz="1600" b="1" i="0" u="none" strike="noStrike" dirty="0">
                        <a:solidFill>
                          <a:schemeClr val="accent1"/>
                        </a:solidFill>
                        <a:effectLst/>
                        <a:latin typeface="Yu Gothic" panose="020B0400000000000000" pitchFamily="34" charset="-128"/>
                        <a:ea typeface="Yu Gothic" panose="020B0400000000000000" pitchFamily="34" charset="-128"/>
                      </a:endParaRPr>
                    </a:p>
                  </a:txBody>
                  <a:tcPr marL="7620" marR="7620" marT="7620" marB="0" anchor="b"/>
                </a:tc>
                <a:tc gridSpan="3">
                  <a:txBody>
                    <a:bodyPr/>
                    <a:lstStyle/>
                    <a:p>
                      <a:pPr algn="l" fontAlgn="b"/>
                      <a:r>
                        <a:rPr lang="en-US" sz="1600" b="1" i="0" u="none" strike="noStrike" dirty="0">
                          <a:solidFill>
                            <a:srgbClr val="000000"/>
                          </a:solidFill>
                          <a:effectLst/>
                          <a:latin typeface="Yu Gothic" panose="020B0400000000000000" pitchFamily="34" charset="-128"/>
                          <a:ea typeface="Yu Gothic" panose="020B0400000000000000" pitchFamily="34" charset="-128"/>
                        </a:rPr>
                        <a:t>Masking singletons and Doubletons</a:t>
                      </a:r>
                    </a:p>
                  </a:txBody>
                  <a:tcPr marL="7620" marR="7620" marT="7620" marB="0" anchor="b"/>
                </a:tc>
                <a:tc hMerge="1">
                  <a:txBody>
                    <a:bodyPr/>
                    <a:lstStyle/>
                    <a:p>
                      <a:pPr algn="l" fontAlgn="b"/>
                      <a:endParaRPr lang="en-US" sz="1600" b="1" i="0" u="none" strike="noStrike" dirty="0">
                        <a:solidFill>
                          <a:srgbClr val="000000"/>
                        </a:solidFill>
                        <a:effectLst/>
                        <a:latin typeface="Yu Gothic" panose="020B0400000000000000" pitchFamily="34" charset="-128"/>
                        <a:ea typeface="Yu Gothic" panose="020B0400000000000000" pitchFamily="34" charset="-128"/>
                      </a:endParaRPr>
                    </a:p>
                  </a:txBody>
                  <a:tcPr marL="7620" marR="7620" marT="7620" marB="0" anchor="b"/>
                </a:tc>
                <a:tc hMerge="1">
                  <a:txBody>
                    <a:bodyPr/>
                    <a:lstStyle/>
                    <a:p>
                      <a:pPr algn="l" fontAlgn="b"/>
                      <a:endParaRPr lang="en-US" sz="1600" b="1" i="0" u="none" strike="noStrike" dirty="0">
                        <a:solidFill>
                          <a:srgbClr val="000000"/>
                        </a:solidFill>
                        <a:effectLst/>
                        <a:latin typeface="Yu Gothic" panose="020B0400000000000000" pitchFamily="34" charset="-128"/>
                        <a:ea typeface="Yu Gothic" panose="020B0400000000000000" pitchFamily="34" charset="-128"/>
                      </a:endParaRPr>
                    </a:p>
                  </a:txBody>
                  <a:tcPr marL="7620" marR="7620" marT="7620" marB="0" anchor="b"/>
                </a:tc>
                <a:extLst>
                  <a:ext uri="{0D108BD9-81ED-4DB2-BD59-A6C34878D82A}">
                    <a16:rowId xmlns:a16="http://schemas.microsoft.com/office/drawing/2014/main" val="1171649223"/>
                  </a:ext>
                </a:extLst>
              </a:tr>
              <a:tr h="468552">
                <a:tc>
                  <a:txBody>
                    <a:bodyPr/>
                    <a:lstStyle/>
                    <a:p>
                      <a:pPr algn="l" fontAlgn="b"/>
                      <a:endParaRPr lang="en-US" sz="1600" b="1" i="0" u="none" strike="noStrike" dirty="0">
                        <a:solidFill>
                          <a:srgbClr val="000000"/>
                        </a:solidFill>
                        <a:effectLst/>
                        <a:latin typeface="Yu Gothic" panose="020B0400000000000000" pitchFamily="34" charset="-128"/>
                        <a:ea typeface="Yu Gothic" panose="020B0400000000000000" pitchFamily="34" charset="-128"/>
                      </a:endParaRPr>
                    </a:p>
                  </a:txBody>
                  <a:tcPr marL="7620" marR="7620" marT="7620" marB="0" anchor="b"/>
                </a:tc>
                <a:tc>
                  <a:txBody>
                    <a:bodyPr/>
                    <a:lstStyle/>
                    <a:p>
                      <a:pPr algn="l" fontAlgn="b"/>
                      <a:r>
                        <a:rPr lang="en-US" sz="1600" b="1" i="0" u="none" strike="noStrike" dirty="0" err="1">
                          <a:solidFill>
                            <a:srgbClr val="FF0000"/>
                          </a:solidFill>
                          <a:effectLst/>
                          <a:latin typeface="Yu Gothic" panose="020B0400000000000000" pitchFamily="34" charset="-128"/>
                          <a:ea typeface="Yu Gothic" panose="020B0400000000000000" pitchFamily="34" charset="-128"/>
                        </a:rPr>
                        <a:t>b_vulgatus</a:t>
                      </a:r>
                      <a:endParaRPr lang="en-US" sz="1600" b="1" i="0" u="none" strike="noStrike" dirty="0">
                        <a:solidFill>
                          <a:srgbClr val="FF0000"/>
                        </a:solidFill>
                        <a:effectLst/>
                        <a:latin typeface="Yu Gothic" panose="020B0400000000000000" pitchFamily="34" charset="-128"/>
                        <a:ea typeface="Yu Gothic" panose="020B0400000000000000" pitchFamily="34" charset="-128"/>
                      </a:endParaRPr>
                    </a:p>
                  </a:txBody>
                  <a:tcPr marL="7620" marR="7620" marT="7620" marB="0" anchor="b"/>
                </a:tc>
                <a:tc>
                  <a:txBody>
                    <a:bodyPr/>
                    <a:lstStyle/>
                    <a:p>
                      <a:pPr algn="l" fontAlgn="b"/>
                      <a:r>
                        <a:rPr lang="en-US" sz="1600" b="1" i="0" u="none" strike="noStrike" dirty="0" err="1">
                          <a:solidFill>
                            <a:schemeClr val="accent2"/>
                          </a:solidFill>
                          <a:effectLst/>
                          <a:latin typeface="Yu Gothic" panose="020B0400000000000000" pitchFamily="34" charset="-128"/>
                          <a:ea typeface="Yu Gothic" panose="020B0400000000000000" pitchFamily="34" charset="-128"/>
                        </a:rPr>
                        <a:t>b_ovatus</a:t>
                      </a:r>
                      <a:endParaRPr lang="en-US" sz="1600" b="1" i="0" u="none" strike="noStrike" dirty="0">
                        <a:solidFill>
                          <a:schemeClr val="accent2"/>
                        </a:solidFill>
                        <a:effectLst/>
                        <a:latin typeface="Yu Gothic" panose="020B0400000000000000" pitchFamily="34" charset="-128"/>
                        <a:ea typeface="Yu Gothic" panose="020B0400000000000000" pitchFamily="34" charset="-128"/>
                      </a:endParaRPr>
                    </a:p>
                  </a:txBody>
                  <a:tcPr marL="7620" marR="7620" marT="7620" marB="0" anchor="b"/>
                </a:tc>
                <a:tc>
                  <a:txBody>
                    <a:bodyPr/>
                    <a:lstStyle/>
                    <a:p>
                      <a:pPr algn="l" fontAlgn="b"/>
                      <a:r>
                        <a:rPr lang="en-US" sz="1600" b="1" i="0" u="none" strike="noStrike" dirty="0" err="1">
                          <a:solidFill>
                            <a:schemeClr val="accent1"/>
                          </a:solidFill>
                          <a:effectLst/>
                          <a:latin typeface="Yu Gothic" panose="020B0400000000000000" pitchFamily="34" charset="-128"/>
                          <a:ea typeface="Yu Gothic" panose="020B0400000000000000" pitchFamily="34" charset="-128"/>
                        </a:rPr>
                        <a:t>b_uniformis</a:t>
                      </a:r>
                      <a:endParaRPr lang="en-US" sz="1600" b="1" i="0" u="none" strike="noStrike" dirty="0">
                        <a:solidFill>
                          <a:schemeClr val="accent1"/>
                        </a:solidFill>
                        <a:effectLst/>
                        <a:latin typeface="Yu Gothic" panose="020B0400000000000000" pitchFamily="34" charset="-128"/>
                        <a:ea typeface="Yu Gothic" panose="020B0400000000000000" pitchFamily="34" charset="-128"/>
                      </a:endParaRPr>
                    </a:p>
                  </a:txBody>
                  <a:tcPr marL="7620" marR="7620" marT="7620" marB="0" anchor="b"/>
                </a:tc>
                <a:tc>
                  <a:txBody>
                    <a:bodyPr/>
                    <a:lstStyle/>
                    <a:p>
                      <a:pPr algn="l" fontAlgn="b"/>
                      <a:r>
                        <a:rPr lang="en-US" sz="1600" b="1" i="0" u="none" strike="noStrike" dirty="0" err="1">
                          <a:solidFill>
                            <a:srgbClr val="000000"/>
                          </a:solidFill>
                          <a:effectLst/>
                          <a:latin typeface="Yu Gothic" panose="020B0400000000000000" pitchFamily="34" charset="-128"/>
                          <a:ea typeface="Yu Gothic" panose="020B0400000000000000" pitchFamily="34" charset="-128"/>
                        </a:rPr>
                        <a:t>b_vulgatus</a:t>
                      </a:r>
                      <a:endParaRPr lang="en-US" sz="1600" b="1" i="0" u="none" strike="noStrike" dirty="0">
                        <a:solidFill>
                          <a:srgbClr val="000000"/>
                        </a:solidFill>
                        <a:effectLst/>
                        <a:latin typeface="Yu Gothic" panose="020B0400000000000000" pitchFamily="34" charset="-128"/>
                        <a:ea typeface="Yu Gothic" panose="020B0400000000000000" pitchFamily="34" charset="-128"/>
                      </a:endParaRPr>
                    </a:p>
                  </a:txBody>
                  <a:tcPr marL="7620" marR="7620" marT="7620" marB="0" anchor="b"/>
                </a:tc>
                <a:tc>
                  <a:txBody>
                    <a:bodyPr/>
                    <a:lstStyle/>
                    <a:p>
                      <a:pPr algn="l" fontAlgn="b"/>
                      <a:r>
                        <a:rPr lang="en-US" sz="1600" b="1" i="0" u="none" strike="noStrike" dirty="0" err="1">
                          <a:solidFill>
                            <a:srgbClr val="000000"/>
                          </a:solidFill>
                          <a:effectLst/>
                          <a:latin typeface="Yu Gothic" panose="020B0400000000000000" pitchFamily="34" charset="-128"/>
                          <a:ea typeface="Yu Gothic" panose="020B0400000000000000" pitchFamily="34" charset="-128"/>
                        </a:rPr>
                        <a:t>b_ovatus</a:t>
                      </a:r>
                      <a:endParaRPr lang="en-US" sz="1600" b="1" i="0" u="none" strike="noStrike" dirty="0">
                        <a:solidFill>
                          <a:srgbClr val="000000"/>
                        </a:solidFill>
                        <a:effectLst/>
                        <a:latin typeface="Yu Gothic" panose="020B0400000000000000" pitchFamily="34" charset="-128"/>
                        <a:ea typeface="Yu Gothic" panose="020B0400000000000000" pitchFamily="34" charset="-128"/>
                      </a:endParaRPr>
                    </a:p>
                  </a:txBody>
                  <a:tcPr marL="7620" marR="7620" marT="7620" marB="0" anchor="b"/>
                </a:tc>
                <a:tc>
                  <a:txBody>
                    <a:bodyPr/>
                    <a:lstStyle/>
                    <a:p>
                      <a:pPr algn="l" fontAlgn="b"/>
                      <a:r>
                        <a:rPr lang="en-US" sz="1600" b="1" i="0" u="none" strike="noStrike" dirty="0" err="1">
                          <a:solidFill>
                            <a:srgbClr val="000000"/>
                          </a:solidFill>
                          <a:effectLst/>
                          <a:latin typeface="Yu Gothic" panose="020B0400000000000000" pitchFamily="34" charset="-128"/>
                          <a:ea typeface="Yu Gothic" panose="020B0400000000000000" pitchFamily="34" charset="-128"/>
                        </a:rPr>
                        <a:t>b_uniformis</a:t>
                      </a:r>
                      <a:endParaRPr lang="en-US" sz="1600" b="1" i="0" u="none" strike="noStrike" dirty="0">
                        <a:solidFill>
                          <a:srgbClr val="000000"/>
                        </a:solidFill>
                        <a:effectLst/>
                        <a:latin typeface="Yu Gothic" panose="020B0400000000000000" pitchFamily="34" charset="-128"/>
                        <a:ea typeface="Yu Gothic" panose="020B0400000000000000" pitchFamily="34" charset="-128"/>
                      </a:endParaRPr>
                    </a:p>
                  </a:txBody>
                  <a:tcPr marL="7620" marR="7620" marT="7620" marB="0" anchor="b"/>
                </a:tc>
                <a:extLst>
                  <a:ext uri="{0D108BD9-81ED-4DB2-BD59-A6C34878D82A}">
                    <a16:rowId xmlns:a16="http://schemas.microsoft.com/office/drawing/2014/main" val="672229403"/>
                  </a:ext>
                </a:extLst>
              </a:tr>
              <a:tr h="468552">
                <a:tc>
                  <a:txBody>
                    <a:bodyPr/>
                    <a:lstStyle/>
                    <a:p>
                      <a:pPr algn="l" fontAlgn="b"/>
                      <a:r>
                        <a:rPr lang="en-US" sz="1600" b="1" i="0" u="none" strike="noStrike" dirty="0">
                          <a:solidFill>
                            <a:srgbClr val="000000"/>
                          </a:solidFill>
                          <a:effectLst/>
                          <a:latin typeface="Yu Gothic" panose="020B0400000000000000" pitchFamily="34" charset="-128"/>
                          <a:ea typeface="Yu Gothic" panose="020B0400000000000000" pitchFamily="34" charset="-128"/>
                        </a:rPr>
                        <a:t>LL</a:t>
                      </a: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-142.247484</a:t>
                      </a: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-181.635</a:t>
                      </a:r>
                    </a:p>
                  </a:txBody>
                  <a:tcPr marL="7620" marR="7620" marT="7620" marB="0" anchor="b"/>
                </a:tc>
                <a:tc>
                  <a:txBody>
                    <a:bodyPr/>
                    <a:lstStyle/>
                    <a:p>
                      <a:pPr algn="r" fontAlgn="b"/>
                      <a:r>
                        <a:rPr lang="en-US" sz="1600" b="0" i="0" u="none" strike="noStrike">
                          <a:solidFill>
                            <a:srgbClr val="000000"/>
                          </a:solidFill>
                          <a:effectLst/>
                          <a:latin typeface="Yu Gothic" panose="020B0400000000000000" pitchFamily="34" charset="-128"/>
                          <a:ea typeface="Yu Gothic" panose="020B0400000000000000" pitchFamily="34" charset="-128"/>
                        </a:rPr>
                        <a:t>-253.217</a:t>
                      </a:r>
                    </a:p>
                  </a:txBody>
                  <a:tcPr marL="7620" marR="7620" marT="7620" marB="0" anchor="b"/>
                </a:tc>
                <a:tc>
                  <a:txBody>
                    <a:bodyPr/>
                    <a:lstStyle/>
                    <a:p>
                      <a:pPr algn="r" fontAlgn="b"/>
                      <a:r>
                        <a:rPr lang="en-US" sz="1600" b="0" i="0" u="none" strike="noStrike">
                          <a:solidFill>
                            <a:srgbClr val="000000"/>
                          </a:solidFill>
                          <a:effectLst/>
                          <a:latin typeface="Yu Gothic" panose="020B0400000000000000" pitchFamily="34" charset="-128"/>
                          <a:ea typeface="Yu Gothic" panose="020B0400000000000000" pitchFamily="34" charset="-128"/>
                        </a:rPr>
                        <a:t>-131.836</a:t>
                      </a:r>
                    </a:p>
                  </a:txBody>
                  <a:tcPr marL="7620" marR="7620" marT="7620" marB="0" anchor="b"/>
                </a:tc>
                <a:tc>
                  <a:txBody>
                    <a:bodyPr/>
                    <a:lstStyle/>
                    <a:p>
                      <a:pPr algn="r" fontAlgn="b"/>
                      <a:r>
                        <a:rPr lang="en-US" sz="1600" b="0" i="0" u="none" strike="noStrike">
                          <a:solidFill>
                            <a:srgbClr val="000000"/>
                          </a:solidFill>
                          <a:effectLst/>
                          <a:latin typeface="Yu Gothic" panose="020B0400000000000000" pitchFamily="34" charset="-128"/>
                          <a:ea typeface="Yu Gothic" panose="020B0400000000000000" pitchFamily="34" charset="-128"/>
                        </a:rPr>
                        <a:t>-174.082</a:t>
                      </a:r>
                    </a:p>
                  </a:txBody>
                  <a:tcPr marL="7620" marR="7620" marT="7620" marB="0" anchor="b"/>
                </a:tc>
                <a:tc>
                  <a:txBody>
                    <a:bodyPr/>
                    <a:lstStyle/>
                    <a:p>
                      <a:pPr algn="r" fontAlgn="b"/>
                      <a:r>
                        <a:rPr lang="en-US" sz="1600" b="0" i="0" u="none" strike="noStrike">
                          <a:solidFill>
                            <a:srgbClr val="000000"/>
                          </a:solidFill>
                          <a:effectLst/>
                          <a:latin typeface="Yu Gothic" panose="020B0400000000000000" pitchFamily="34" charset="-128"/>
                          <a:ea typeface="Yu Gothic" panose="020B0400000000000000" pitchFamily="34" charset="-128"/>
                        </a:rPr>
                        <a:t>-230.274</a:t>
                      </a:r>
                    </a:p>
                  </a:txBody>
                  <a:tcPr marL="7620" marR="7620" marT="7620" marB="0" anchor="b"/>
                </a:tc>
                <a:extLst>
                  <a:ext uri="{0D108BD9-81ED-4DB2-BD59-A6C34878D82A}">
                    <a16:rowId xmlns:a16="http://schemas.microsoft.com/office/drawing/2014/main" val="3599268063"/>
                  </a:ext>
                </a:extLst>
              </a:tr>
              <a:tr h="468552">
                <a:tc>
                  <a:txBody>
                    <a:bodyPr/>
                    <a:lstStyle/>
                    <a:p>
                      <a:pPr algn="l" fontAlgn="b"/>
                      <a:r>
                        <a:rPr lang="en-US" sz="1600" b="1" i="0" u="none" strike="noStrike" dirty="0">
                          <a:solidFill>
                            <a:srgbClr val="000000"/>
                          </a:solidFill>
                          <a:effectLst/>
                          <a:latin typeface="Yu Gothic" panose="020B0400000000000000" pitchFamily="34" charset="-128"/>
                          <a:ea typeface="Yu Gothic" panose="020B0400000000000000" pitchFamily="34" charset="-128"/>
                        </a:rPr>
                        <a:t>Theta</a:t>
                      </a:r>
                    </a:p>
                  </a:txBody>
                  <a:tcPr marL="7620" marR="7620" marT="7620" marB="0" anchor="b"/>
                </a:tc>
                <a:tc>
                  <a:txBody>
                    <a:bodyPr/>
                    <a:lstStyle/>
                    <a:p>
                      <a:pPr algn="r" fontAlgn="b"/>
                      <a:r>
                        <a:rPr lang="en-US" sz="1600" b="0" i="0" u="none" strike="noStrike">
                          <a:solidFill>
                            <a:srgbClr val="000000"/>
                          </a:solidFill>
                          <a:effectLst/>
                          <a:latin typeface="Yu Gothic" panose="020B0400000000000000" pitchFamily="34" charset="-128"/>
                          <a:ea typeface="Yu Gothic" panose="020B0400000000000000" pitchFamily="34" charset="-128"/>
                        </a:rPr>
                        <a:t>2364.571488</a:t>
                      </a: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2302.292</a:t>
                      </a:r>
                    </a:p>
                  </a:txBody>
                  <a:tcPr marL="7620" marR="7620" marT="7620" marB="0" anchor="b"/>
                </a:tc>
                <a:tc>
                  <a:txBody>
                    <a:bodyPr/>
                    <a:lstStyle/>
                    <a:p>
                      <a:pPr algn="r" fontAlgn="b"/>
                      <a:r>
                        <a:rPr lang="en-US" sz="1600" b="0" i="0" u="none" strike="noStrike">
                          <a:solidFill>
                            <a:srgbClr val="000000"/>
                          </a:solidFill>
                          <a:effectLst/>
                          <a:latin typeface="Yu Gothic" panose="020B0400000000000000" pitchFamily="34" charset="-128"/>
                          <a:ea typeface="Yu Gothic" panose="020B0400000000000000" pitchFamily="34" charset="-128"/>
                        </a:rPr>
                        <a:t>2054.491</a:t>
                      </a:r>
                    </a:p>
                  </a:txBody>
                  <a:tcPr marL="7620" marR="7620" marT="7620" marB="0" anchor="b"/>
                </a:tc>
                <a:tc>
                  <a:txBody>
                    <a:bodyPr/>
                    <a:lstStyle/>
                    <a:p>
                      <a:pPr algn="r" fontAlgn="b"/>
                      <a:r>
                        <a:rPr lang="en-US" sz="1600" b="0" i="0" u="none" strike="noStrike">
                          <a:solidFill>
                            <a:srgbClr val="000000"/>
                          </a:solidFill>
                          <a:effectLst/>
                          <a:latin typeface="Yu Gothic" panose="020B0400000000000000" pitchFamily="34" charset="-128"/>
                          <a:ea typeface="Yu Gothic" panose="020B0400000000000000" pitchFamily="34" charset="-128"/>
                        </a:rPr>
                        <a:t>2325.776</a:t>
                      </a:r>
                    </a:p>
                  </a:txBody>
                  <a:tcPr marL="7620" marR="7620" marT="7620" marB="0" anchor="b"/>
                </a:tc>
                <a:tc>
                  <a:txBody>
                    <a:bodyPr/>
                    <a:lstStyle/>
                    <a:p>
                      <a:pPr algn="r" fontAlgn="b"/>
                      <a:r>
                        <a:rPr lang="en-US" sz="1600" b="0" i="0" u="none" strike="noStrike">
                          <a:solidFill>
                            <a:srgbClr val="000000"/>
                          </a:solidFill>
                          <a:effectLst/>
                          <a:latin typeface="Yu Gothic" panose="020B0400000000000000" pitchFamily="34" charset="-128"/>
                          <a:ea typeface="Yu Gothic" panose="020B0400000000000000" pitchFamily="34" charset="-128"/>
                        </a:rPr>
                        <a:t>2274.387</a:t>
                      </a:r>
                    </a:p>
                  </a:txBody>
                  <a:tcPr marL="7620" marR="7620" marT="7620" marB="0" anchor="b"/>
                </a:tc>
                <a:tc>
                  <a:txBody>
                    <a:bodyPr/>
                    <a:lstStyle/>
                    <a:p>
                      <a:pPr algn="r" fontAlgn="b"/>
                      <a:r>
                        <a:rPr lang="en-US" sz="1600" b="0" i="0" u="none" strike="noStrike">
                          <a:solidFill>
                            <a:srgbClr val="000000"/>
                          </a:solidFill>
                          <a:effectLst/>
                          <a:latin typeface="Yu Gothic" panose="020B0400000000000000" pitchFamily="34" charset="-128"/>
                          <a:ea typeface="Yu Gothic" panose="020B0400000000000000" pitchFamily="34" charset="-128"/>
                        </a:rPr>
                        <a:t>1998.255</a:t>
                      </a:r>
                    </a:p>
                  </a:txBody>
                  <a:tcPr marL="7620" marR="7620" marT="7620" marB="0" anchor="b"/>
                </a:tc>
                <a:extLst>
                  <a:ext uri="{0D108BD9-81ED-4DB2-BD59-A6C34878D82A}">
                    <a16:rowId xmlns:a16="http://schemas.microsoft.com/office/drawing/2014/main" val="2732340060"/>
                  </a:ext>
                </a:extLst>
              </a:tr>
              <a:tr h="468552">
                <a:tc>
                  <a:txBody>
                    <a:bodyPr/>
                    <a:lstStyle/>
                    <a:p>
                      <a:pPr algn="l" fontAlgn="b"/>
                      <a:r>
                        <a:rPr lang="en-US" sz="1600" b="1" i="0" u="none" strike="noStrike" dirty="0" err="1">
                          <a:solidFill>
                            <a:srgbClr val="000000"/>
                          </a:solidFill>
                          <a:effectLst/>
                          <a:latin typeface="Yu Gothic" panose="020B0400000000000000" pitchFamily="34" charset="-128"/>
                          <a:ea typeface="Yu Gothic" panose="020B0400000000000000" pitchFamily="34" charset="-128"/>
                        </a:rPr>
                        <a:t>Nu_a</a:t>
                      </a:r>
                      <a:endParaRPr lang="en-US" sz="1600" b="1" i="0" u="none" strike="noStrike" dirty="0">
                        <a:solidFill>
                          <a:srgbClr val="000000"/>
                        </a:solidFill>
                        <a:effectLst/>
                        <a:latin typeface="Yu Gothic" panose="020B0400000000000000" pitchFamily="34" charset="-128"/>
                        <a:ea typeface="Yu Gothic" panose="020B0400000000000000" pitchFamily="34" charset="-128"/>
                      </a:endParaRPr>
                    </a:p>
                  </a:txBody>
                  <a:tcPr marL="7620" marR="7620" marT="7620" marB="0" anchor="b"/>
                </a:tc>
                <a:tc>
                  <a:txBody>
                    <a:bodyPr/>
                    <a:lstStyle/>
                    <a:p>
                      <a:pPr algn="r" fontAlgn="b"/>
                      <a:r>
                        <a:rPr lang="en-US" sz="1600" b="0" i="0" u="none" strike="noStrike">
                          <a:solidFill>
                            <a:srgbClr val="000000"/>
                          </a:solidFill>
                          <a:effectLst/>
                          <a:latin typeface="Yu Gothic" panose="020B0400000000000000" pitchFamily="34" charset="-128"/>
                          <a:ea typeface="Yu Gothic" panose="020B0400000000000000" pitchFamily="34" charset="-128"/>
                        </a:rPr>
                        <a:t>6.67E-01</a:t>
                      </a: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6.24E-01</a:t>
                      </a: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4.80E-01</a:t>
                      </a:r>
                    </a:p>
                  </a:txBody>
                  <a:tcPr marL="7620" marR="7620" marT="7620" marB="0" anchor="b"/>
                </a:tc>
                <a:tc>
                  <a:txBody>
                    <a:bodyPr/>
                    <a:lstStyle/>
                    <a:p>
                      <a:pPr algn="r" fontAlgn="b"/>
                      <a:r>
                        <a:rPr lang="en-US" sz="1600" b="0" i="0" u="none" strike="noStrike">
                          <a:solidFill>
                            <a:srgbClr val="000000"/>
                          </a:solidFill>
                          <a:effectLst/>
                          <a:latin typeface="Yu Gothic" panose="020B0400000000000000" pitchFamily="34" charset="-128"/>
                          <a:ea typeface="Yu Gothic" panose="020B0400000000000000" pitchFamily="34" charset="-128"/>
                        </a:rPr>
                        <a:t>1.61E-01</a:t>
                      </a:r>
                    </a:p>
                  </a:txBody>
                  <a:tcPr marL="7620" marR="7620" marT="7620" marB="0" anchor="b"/>
                </a:tc>
                <a:tc>
                  <a:txBody>
                    <a:bodyPr/>
                    <a:lstStyle/>
                    <a:p>
                      <a:pPr algn="r" fontAlgn="b"/>
                      <a:r>
                        <a:rPr lang="en-US" sz="1600" b="0" i="0" u="none" strike="noStrike">
                          <a:solidFill>
                            <a:srgbClr val="000000"/>
                          </a:solidFill>
                          <a:effectLst/>
                          <a:latin typeface="Yu Gothic" panose="020B0400000000000000" pitchFamily="34" charset="-128"/>
                          <a:ea typeface="Yu Gothic" panose="020B0400000000000000" pitchFamily="34" charset="-128"/>
                        </a:rPr>
                        <a:t>1.38E-01</a:t>
                      </a:r>
                    </a:p>
                  </a:txBody>
                  <a:tcPr marL="7620" marR="7620" marT="7620" marB="0" anchor="b"/>
                </a:tc>
                <a:tc>
                  <a:txBody>
                    <a:bodyPr/>
                    <a:lstStyle/>
                    <a:p>
                      <a:pPr algn="r" fontAlgn="b"/>
                      <a:r>
                        <a:rPr lang="en-US" sz="1600" b="0" i="0" u="none" strike="noStrike">
                          <a:solidFill>
                            <a:srgbClr val="000000"/>
                          </a:solidFill>
                          <a:effectLst/>
                          <a:latin typeface="Yu Gothic" panose="020B0400000000000000" pitchFamily="34" charset="-128"/>
                          <a:ea typeface="Yu Gothic" panose="020B0400000000000000" pitchFamily="34" charset="-128"/>
                        </a:rPr>
                        <a:t>1.85E-01</a:t>
                      </a:r>
                    </a:p>
                  </a:txBody>
                  <a:tcPr marL="7620" marR="7620" marT="7620" marB="0" anchor="b"/>
                </a:tc>
                <a:extLst>
                  <a:ext uri="{0D108BD9-81ED-4DB2-BD59-A6C34878D82A}">
                    <a16:rowId xmlns:a16="http://schemas.microsoft.com/office/drawing/2014/main" val="3243931773"/>
                  </a:ext>
                </a:extLst>
              </a:tr>
              <a:tr h="468552">
                <a:tc>
                  <a:txBody>
                    <a:bodyPr/>
                    <a:lstStyle/>
                    <a:p>
                      <a:pPr algn="l" fontAlgn="b"/>
                      <a:r>
                        <a:rPr lang="en-US" sz="1600" b="1" i="0" u="none" strike="noStrike" dirty="0" err="1">
                          <a:solidFill>
                            <a:srgbClr val="000000"/>
                          </a:solidFill>
                          <a:effectLst/>
                          <a:latin typeface="Yu Gothic" panose="020B0400000000000000" pitchFamily="34" charset="-128"/>
                          <a:ea typeface="Yu Gothic" panose="020B0400000000000000" pitchFamily="34" charset="-128"/>
                        </a:rPr>
                        <a:t>Nu_b</a:t>
                      </a:r>
                      <a:endParaRPr lang="en-US" sz="1600" b="1" i="0" u="none" strike="noStrike" dirty="0">
                        <a:solidFill>
                          <a:srgbClr val="000000"/>
                        </a:solidFill>
                        <a:effectLst/>
                        <a:latin typeface="Yu Gothic" panose="020B0400000000000000" pitchFamily="34" charset="-128"/>
                        <a:ea typeface="Yu Gothic" panose="020B0400000000000000" pitchFamily="34" charset="-128"/>
                      </a:endParaRPr>
                    </a:p>
                  </a:txBody>
                  <a:tcPr marL="7620" marR="7620" marT="7620" marB="0" anchor="b"/>
                </a:tc>
                <a:tc>
                  <a:txBody>
                    <a:bodyPr/>
                    <a:lstStyle/>
                    <a:p>
                      <a:pPr algn="l" fontAlgn="b"/>
                      <a:r>
                        <a:rPr lang="en-US" sz="1600" b="0" i="0" u="none" strike="noStrike">
                          <a:solidFill>
                            <a:srgbClr val="000000"/>
                          </a:solidFill>
                          <a:effectLst/>
                          <a:latin typeface="Yu Gothic" panose="020B0400000000000000" pitchFamily="34" charset="-128"/>
                          <a:ea typeface="Yu Gothic" panose="020B0400000000000000" pitchFamily="34" charset="-128"/>
                        </a:rPr>
                        <a:t>N/A</a:t>
                      </a:r>
                    </a:p>
                  </a:txBody>
                  <a:tcPr marL="7620" marR="7620" marT="7620" marB="0" anchor="b"/>
                </a:tc>
                <a:tc>
                  <a:txBody>
                    <a:bodyPr/>
                    <a:lstStyle/>
                    <a:p>
                      <a:pPr algn="l" fontAlgn="b"/>
                      <a:r>
                        <a:rPr lang="en-US" sz="1600" b="0" i="0" u="none" strike="noStrike">
                          <a:solidFill>
                            <a:srgbClr val="000000"/>
                          </a:solidFill>
                          <a:effectLst/>
                          <a:latin typeface="Yu Gothic" panose="020B0400000000000000" pitchFamily="34" charset="-128"/>
                          <a:ea typeface="Yu Gothic" panose="020B0400000000000000" pitchFamily="34" charset="-128"/>
                        </a:rPr>
                        <a:t>N/A</a:t>
                      </a:r>
                    </a:p>
                  </a:txBody>
                  <a:tcPr marL="7620" marR="7620" marT="7620" marB="0" anchor="b"/>
                </a:tc>
                <a:tc>
                  <a:txBody>
                    <a:bodyPr/>
                    <a:lstStyle/>
                    <a:p>
                      <a:pPr algn="l" fontAlgn="b"/>
                      <a:r>
                        <a:rPr lang="en-US" sz="1600" b="0" i="0" u="none" strike="noStrike" dirty="0">
                          <a:solidFill>
                            <a:srgbClr val="000000"/>
                          </a:solidFill>
                          <a:effectLst/>
                          <a:latin typeface="Yu Gothic" panose="020B0400000000000000" pitchFamily="34" charset="-128"/>
                          <a:ea typeface="Yu Gothic" panose="020B0400000000000000" pitchFamily="34" charset="-128"/>
                        </a:rPr>
                        <a:t>N/A</a:t>
                      </a:r>
                    </a:p>
                  </a:txBody>
                  <a:tcPr marL="7620" marR="7620" marT="7620" marB="0" anchor="b"/>
                </a:tc>
                <a:tc>
                  <a:txBody>
                    <a:bodyPr/>
                    <a:lstStyle/>
                    <a:p>
                      <a:pPr algn="l" fontAlgn="b"/>
                      <a:r>
                        <a:rPr lang="en-US" sz="1600" b="0" i="0" u="none" strike="noStrike">
                          <a:solidFill>
                            <a:srgbClr val="000000"/>
                          </a:solidFill>
                          <a:effectLst/>
                          <a:latin typeface="Yu Gothic" panose="020B0400000000000000" pitchFamily="34" charset="-128"/>
                          <a:ea typeface="Yu Gothic" panose="020B0400000000000000" pitchFamily="34" charset="-128"/>
                        </a:rPr>
                        <a:t>N/A</a:t>
                      </a:r>
                    </a:p>
                  </a:txBody>
                  <a:tcPr marL="7620" marR="7620" marT="7620" marB="0" anchor="b"/>
                </a:tc>
                <a:tc>
                  <a:txBody>
                    <a:bodyPr/>
                    <a:lstStyle/>
                    <a:p>
                      <a:pPr algn="l" fontAlgn="b"/>
                      <a:r>
                        <a:rPr lang="en-US" sz="1600" b="0" i="0" u="none" strike="noStrike">
                          <a:solidFill>
                            <a:srgbClr val="000000"/>
                          </a:solidFill>
                          <a:effectLst/>
                          <a:latin typeface="Yu Gothic" panose="020B0400000000000000" pitchFamily="34" charset="-128"/>
                          <a:ea typeface="Yu Gothic" panose="020B0400000000000000" pitchFamily="34" charset="-128"/>
                        </a:rPr>
                        <a:t>N/A</a:t>
                      </a:r>
                    </a:p>
                  </a:txBody>
                  <a:tcPr marL="7620" marR="7620" marT="7620" marB="0" anchor="b"/>
                </a:tc>
                <a:tc>
                  <a:txBody>
                    <a:bodyPr/>
                    <a:lstStyle/>
                    <a:p>
                      <a:pPr algn="l" fontAlgn="b"/>
                      <a:r>
                        <a:rPr lang="en-US" sz="1600" b="0" i="0" u="none" strike="noStrike">
                          <a:solidFill>
                            <a:srgbClr val="000000"/>
                          </a:solidFill>
                          <a:effectLst/>
                          <a:latin typeface="Yu Gothic" panose="020B0400000000000000" pitchFamily="34" charset="-128"/>
                          <a:ea typeface="Yu Gothic" panose="020B0400000000000000" pitchFamily="34" charset="-128"/>
                        </a:rPr>
                        <a:t>N/A</a:t>
                      </a:r>
                    </a:p>
                  </a:txBody>
                  <a:tcPr marL="7620" marR="7620" marT="7620" marB="0" anchor="b"/>
                </a:tc>
                <a:extLst>
                  <a:ext uri="{0D108BD9-81ED-4DB2-BD59-A6C34878D82A}">
                    <a16:rowId xmlns:a16="http://schemas.microsoft.com/office/drawing/2014/main" val="771209434"/>
                  </a:ext>
                </a:extLst>
              </a:tr>
              <a:tr h="468552">
                <a:tc>
                  <a:txBody>
                    <a:bodyPr/>
                    <a:lstStyle/>
                    <a:p>
                      <a:pPr algn="l" fontAlgn="b"/>
                      <a:r>
                        <a:rPr lang="en-US" sz="1600" b="1" i="0" u="none" strike="noStrike" dirty="0">
                          <a:solidFill>
                            <a:srgbClr val="000000"/>
                          </a:solidFill>
                          <a:effectLst/>
                          <a:latin typeface="Yu Gothic" panose="020B0400000000000000" pitchFamily="34" charset="-128"/>
                          <a:ea typeface="Yu Gothic" panose="020B0400000000000000" pitchFamily="34" charset="-128"/>
                        </a:rPr>
                        <a:t>T_12</a:t>
                      </a:r>
                    </a:p>
                  </a:txBody>
                  <a:tcPr marL="7620" marR="7620" marT="7620" marB="0" anchor="b"/>
                </a:tc>
                <a:tc>
                  <a:txBody>
                    <a:bodyPr/>
                    <a:lstStyle/>
                    <a:p>
                      <a:pPr algn="r" fontAlgn="b"/>
                      <a:r>
                        <a:rPr lang="en-US" sz="1600" b="0" i="0" u="none" strike="noStrike">
                          <a:solidFill>
                            <a:srgbClr val="000000"/>
                          </a:solidFill>
                          <a:effectLst/>
                          <a:latin typeface="Yu Gothic" panose="020B0400000000000000" pitchFamily="34" charset="-128"/>
                          <a:ea typeface="Yu Gothic" panose="020B0400000000000000" pitchFamily="34" charset="-128"/>
                        </a:rPr>
                        <a:t>4.22E-06</a:t>
                      </a:r>
                    </a:p>
                  </a:txBody>
                  <a:tcPr marL="7620" marR="7620" marT="7620" marB="0" anchor="b"/>
                </a:tc>
                <a:tc>
                  <a:txBody>
                    <a:bodyPr/>
                    <a:lstStyle/>
                    <a:p>
                      <a:pPr algn="r" fontAlgn="b"/>
                      <a:r>
                        <a:rPr lang="en-US" sz="1600" b="0" i="0" u="none" strike="noStrike">
                          <a:solidFill>
                            <a:srgbClr val="000000"/>
                          </a:solidFill>
                          <a:effectLst/>
                          <a:latin typeface="Yu Gothic" panose="020B0400000000000000" pitchFamily="34" charset="-128"/>
                          <a:ea typeface="Yu Gothic" panose="020B0400000000000000" pitchFamily="34" charset="-128"/>
                        </a:rPr>
                        <a:t>5.35E-06</a:t>
                      </a: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1.89E-06</a:t>
                      </a: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5.78E-06</a:t>
                      </a: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6.17E-06</a:t>
                      </a:r>
                    </a:p>
                  </a:txBody>
                  <a:tcPr marL="7620" marR="7620" marT="7620" marB="0" anchor="b"/>
                </a:tc>
                <a:tc>
                  <a:txBody>
                    <a:bodyPr/>
                    <a:lstStyle/>
                    <a:p>
                      <a:pPr algn="r" fontAlgn="b"/>
                      <a:r>
                        <a:rPr lang="en-US" sz="1600" b="0" i="0" u="none" strike="noStrike">
                          <a:solidFill>
                            <a:srgbClr val="000000"/>
                          </a:solidFill>
                          <a:effectLst/>
                          <a:latin typeface="Yu Gothic" panose="020B0400000000000000" pitchFamily="34" charset="-128"/>
                          <a:ea typeface="Yu Gothic" panose="020B0400000000000000" pitchFamily="34" charset="-128"/>
                        </a:rPr>
                        <a:t>6.49E-06</a:t>
                      </a:r>
                    </a:p>
                  </a:txBody>
                  <a:tcPr marL="7620" marR="7620" marT="7620" marB="0" anchor="b"/>
                </a:tc>
                <a:extLst>
                  <a:ext uri="{0D108BD9-81ED-4DB2-BD59-A6C34878D82A}">
                    <a16:rowId xmlns:a16="http://schemas.microsoft.com/office/drawing/2014/main" val="1837747492"/>
                  </a:ext>
                </a:extLst>
              </a:tr>
              <a:tr h="468552">
                <a:tc>
                  <a:txBody>
                    <a:bodyPr/>
                    <a:lstStyle/>
                    <a:p>
                      <a:pPr algn="l" fontAlgn="b"/>
                      <a:r>
                        <a:rPr lang="en-US" sz="1600" b="1" i="0" u="none" strike="noStrike" dirty="0">
                          <a:solidFill>
                            <a:srgbClr val="000000"/>
                          </a:solidFill>
                          <a:effectLst/>
                          <a:latin typeface="Yu Gothic" panose="020B0400000000000000" pitchFamily="34" charset="-128"/>
                          <a:ea typeface="Yu Gothic" panose="020B0400000000000000" pitchFamily="34" charset="-128"/>
                        </a:rPr>
                        <a:t>T_23</a:t>
                      </a:r>
                    </a:p>
                  </a:txBody>
                  <a:tcPr marL="7620" marR="7620" marT="7620" marB="0" anchor="b"/>
                </a:tc>
                <a:tc>
                  <a:txBody>
                    <a:bodyPr/>
                    <a:lstStyle/>
                    <a:p>
                      <a:pPr algn="l" fontAlgn="b"/>
                      <a:r>
                        <a:rPr lang="en-US" sz="1600" b="0" i="0" u="none" strike="noStrike" dirty="0">
                          <a:solidFill>
                            <a:srgbClr val="000000"/>
                          </a:solidFill>
                          <a:effectLst/>
                          <a:latin typeface="Yu Gothic" panose="020B0400000000000000" pitchFamily="34" charset="-128"/>
                          <a:ea typeface="Yu Gothic" panose="020B0400000000000000" pitchFamily="34" charset="-128"/>
                        </a:rPr>
                        <a:t>N/A</a:t>
                      </a:r>
                    </a:p>
                  </a:txBody>
                  <a:tcPr marL="7620" marR="7620" marT="7620" marB="0" anchor="b"/>
                </a:tc>
                <a:tc>
                  <a:txBody>
                    <a:bodyPr/>
                    <a:lstStyle/>
                    <a:p>
                      <a:pPr algn="l" fontAlgn="b"/>
                      <a:r>
                        <a:rPr lang="en-US" sz="1600" b="0" i="0" u="none" strike="noStrike" dirty="0">
                          <a:solidFill>
                            <a:srgbClr val="000000"/>
                          </a:solidFill>
                          <a:effectLst/>
                          <a:latin typeface="Yu Gothic" panose="020B0400000000000000" pitchFamily="34" charset="-128"/>
                          <a:ea typeface="Yu Gothic" panose="020B0400000000000000" pitchFamily="34" charset="-128"/>
                        </a:rPr>
                        <a:t>N/A</a:t>
                      </a:r>
                    </a:p>
                  </a:txBody>
                  <a:tcPr marL="7620" marR="7620" marT="7620" marB="0" anchor="b"/>
                </a:tc>
                <a:tc>
                  <a:txBody>
                    <a:bodyPr/>
                    <a:lstStyle/>
                    <a:p>
                      <a:pPr algn="l" fontAlgn="b"/>
                      <a:r>
                        <a:rPr lang="en-US" sz="1600" b="0" i="0" u="none" strike="noStrike" dirty="0">
                          <a:solidFill>
                            <a:srgbClr val="000000"/>
                          </a:solidFill>
                          <a:effectLst/>
                          <a:latin typeface="Yu Gothic" panose="020B0400000000000000" pitchFamily="34" charset="-128"/>
                          <a:ea typeface="Yu Gothic" panose="020B0400000000000000" pitchFamily="34" charset="-128"/>
                        </a:rPr>
                        <a:t>N/A</a:t>
                      </a:r>
                    </a:p>
                  </a:txBody>
                  <a:tcPr marL="7620" marR="7620" marT="7620" marB="0" anchor="b"/>
                </a:tc>
                <a:tc>
                  <a:txBody>
                    <a:bodyPr/>
                    <a:lstStyle/>
                    <a:p>
                      <a:pPr algn="l" fontAlgn="b"/>
                      <a:r>
                        <a:rPr lang="en-US" sz="1600" b="0" i="0" u="none" strike="noStrike" dirty="0">
                          <a:solidFill>
                            <a:srgbClr val="000000"/>
                          </a:solidFill>
                          <a:effectLst/>
                          <a:latin typeface="Yu Gothic" panose="020B0400000000000000" pitchFamily="34" charset="-128"/>
                          <a:ea typeface="Yu Gothic" panose="020B0400000000000000" pitchFamily="34" charset="-128"/>
                        </a:rPr>
                        <a:t>N/A</a:t>
                      </a:r>
                    </a:p>
                  </a:txBody>
                  <a:tcPr marL="7620" marR="7620" marT="7620" marB="0" anchor="b"/>
                </a:tc>
                <a:tc>
                  <a:txBody>
                    <a:bodyPr/>
                    <a:lstStyle/>
                    <a:p>
                      <a:pPr algn="l" fontAlgn="b"/>
                      <a:r>
                        <a:rPr lang="en-US" sz="1600" b="0" i="0" u="none" strike="noStrike" dirty="0">
                          <a:solidFill>
                            <a:srgbClr val="000000"/>
                          </a:solidFill>
                          <a:effectLst/>
                          <a:latin typeface="Yu Gothic" panose="020B0400000000000000" pitchFamily="34" charset="-128"/>
                          <a:ea typeface="Yu Gothic" panose="020B0400000000000000" pitchFamily="34" charset="-128"/>
                        </a:rPr>
                        <a:t>N/A</a:t>
                      </a:r>
                    </a:p>
                  </a:txBody>
                  <a:tcPr marL="7620" marR="7620" marT="7620" marB="0" anchor="b"/>
                </a:tc>
                <a:tc>
                  <a:txBody>
                    <a:bodyPr/>
                    <a:lstStyle/>
                    <a:p>
                      <a:pPr algn="l" fontAlgn="b"/>
                      <a:r>
                        <a:rPr lang="en-US" sz="1600" b="0" i="0" u="none" strike="noStrike" dirty="0">
                          <a:solidFill>
                            <a:srgbClr val="000000"/>
                          </a:solidFill>
                          <a:effectLst/>
                          <a:latin typeface="Yu Gothic" panose="020B0400000000000000" pitchFamily="34" charset="-128"/>
                          <a:ea typeface="Yu Gothic" panose="020B0400000000000000" pitchFamily="34" charset="-128"/>
                        </a:rPr>
                        <a:t>N/A</a:t>
                      </a:r>
                    </a:p>
                  </a:txBody>
                  <a:tcPr marL="7620" marR="7620" marT="7620" marB="0" anchor="b"/>
                </a:tc>
                <a:extLst>
                  <a:ext uri="{0D108BD9-81ED-4DB2-BD59-A6C34878D82A}">
                    <a16:rowId xmlns:a16="http://schemas.microsoft.com/office/drawing/2014/main" val="3538000477"/>
                  </a:ext>
                </a:extLst>
              </a:tr>
              <a:tr h="468552">
                <a:tc>
                  <a:txBody>
                    <a:bodyPr/>
                    <a:lstStyle/>
                    <a:p>
                      <a:pPr algn="l" fontAlgn="b"/>
                      <a:r>
                        <a:rPr lang="en-US" sz="1600" b="1" i="0" u="none" strike="noStrike" dirty="0" err="1">
                          <a:solidFill>
                            <a:srgbClr val="000000"/>
                          </a:solidFill>
                          <a:effectLst/>
                          <a:latin typeface="Yu Gothic" panose="020B0400000000000000" pitchFamily="34" charset="-128"/>
                          <a:ea typeface="Yu Gothic" panose="020B0400000000000000" pitchFamily="34" charset="-128"/>
                        </a:rPr>
                        <a:t>N_e</a:t>
                      </a:r>
                      <a:endParaRPr lang="en-US" sz="1600" b="1" i="0" u="none" strike="noStrike" dirty="0">
                        <a:solidFill>
                          <a:srgbClr val="000000"/>
                        </a:solidFill>
                        <a:effectLst/>
                        <a:latin typeface="Yu Gothic" panose="020B0400000000000000" pitchFamily="34" charset="-128"/>
                        <a:ea typeface="Yu Gothic" panose="020B0400000000000000" pitchFamily="34" charset="-128"/>
                      </a:endParaRP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1.18229E+12</a:t>
                      </a: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1.15E+12</a:t>
                      </a: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1.03E+12</a:t>
                      </a: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1.16E+12</a:t>
                      </a: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1.14E+12</a:t>
                      </a: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9.99E+11</a:t>
                      </a:r>
                    </a:p>
                  </a:txBody>
                  <a:tcPr marL="7620" marR="7620" marT="7620" marB="0" anchor="b"/>
                </a:tc>
                <a:extLst>
                  <a:ext uri="{0D108BD9-81ED-4DB2-BD59-A6C34878D82A}">
                    <a16:rowId xmlns:a16="http://schemas.microsoft.com/office/drawing/2014/main" val="3543123691"/>
                  </a:ext>
                </a:extLst>
              </a:tr>
              <a:tr h="468552">
                <a:tc>
                  <a:txBody>
                    <a:bodyPr/>
                    <a:lstStyle/>
                    <a:p>
                      <a:pPr algn="l" fontAlgn="b"/>
                      <a:r>
                        <a:rPr lang="en-US" sz="1600" b="1" i="0" u="none" strike="noStrike" dirty="0" err="1">
                          <a:solidFill>
                            <a:srgbClr val="000000"/>
                          </a:solidFill>
                          <a:effectLst/>
                          <a:latin typeface="Yu Gothic" panose="020B0400000000000000" pitchFamily="34" charset="-128"/>
                          <a:ea typeface="Yu Gothic" panose="020B0400000000000000" pitchFamily="34" charset="-128"/>
                        </a:rPr>
                        <a:t>N_a</a:t>
                      </a:r>
                      <a:endParaRPr lang="en-US" sz="1600" b="1" i="0" u="none" strike="noStrike" dirty="0">
                        <a:solidFill>
                          <a:srgbClr val="000000"/>
                        </a:solidFill>
                        <a:effectLst/>
                        <a:latin typeface="Yu Gothic" panose="020B0400000000000000" pitchFamily="34" charset="-128"/>
                        <a:ea typeface="Yu Gothic" panose="020B0400000000000000" pitchFamily="34" charset="-128"/>
                      </a:endParaRP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1.77366E+12</a:t>
                      </a: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1.85E+12</a:t>
                      </a: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2.14E+12</a:t>
                      </a: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7.22E+12</a:t>
                      </a: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8.25E+12</a:t>
                      </a: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5.41E+12</a:t>
                      </a:r>
                    </a:p>
                  </a:txBody>
                  <a:tcPr marL="7620" marR="7620" marT="7620" marB="0" anchor="b"/>
                </a:tc>
                <a:extLst>
                  <a:ext uri="{0D108BD9-81ED-4DB2-BD59-A6C34878D82A}">
                    <a16:rowId xmlns:a16="http://schemas.microsoft.com/office/drawing/2014/main" val="854673280"/>
                  </a:ext>
                </a:extLst>
              </a:tr>
              <a:tr h="468552">
                <a:tc>
                  <a:txBody>
                    <a:bodyPr/>
                    <a:lstStyle/>
                    <a:p>
                      <a:pPr algn="l" fontAlgn="b"/>
                      <a:r>
                        <a:rPr lang="en-US" sz="1600" b="1" i="0" u="none" strike="noStrike" dirty="0">
                          <a:solidFill>
                            <a:srgbClr val="000000"/>
                          </a:solidFill>
                          <a:effectLst/>
                          <a:latin typeface="Yu Gothic" panose="020B0400000000000000" pitchFamily="34" charset="-128"/>
                          <a:ea typeface="Yu Gothic" panose="020B0400000000000000" pitchFamily="34" charset="-128"/>
                        </a:rPr>
                        <a:t>T_12 (scaled)</a:t>
                      </a: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14971968.8</a:t>
                      </a: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19732245</a:t>
                      </a:r>
                    </a:p>
                  </a:txBody>
                  <a:tcPr marL="7620" marR="7620" marT="7620" marB="0" anchor="b"/>
                </a:tc>
                <a:tc>
                  <a:txBody>
                    <a:bodyPr/>
                    <a:lstStyle/>
                    <a:p>
                      <a:pPr algn="r" fontAlgn="b"/>
                      <a:r>
                        <a:rPr lang="en-US" sz="1600" b="0" i="0" u="none" strike="noStrike">
                          <a:solidFill>
                            <a:srgbClr val="000000"/>
                          </a:solidFill>
                          <a:effectLst/>
                          <a:latin typeface="Yu Gothic" panose="020B0400000000000000" pitchFamily="34" charset="-128"/>
                          <a:ea typeface="Yu Gothic" panose="020B0400000000000000" pitchFamily="34" charset="-128"/>
                        </a:rPr>
                        <a:t>8094681</a:t>
                      </a:r>
                    </a:p>
                  </a:txBody>
                  <a:tcPr marL="7620" marR="7620" marT="7620" marB="0" anchor="b"/>
                </a:tc>
                <a:tc>
                  <a:txBody>
                    <a:bodyPr/>
                    <a:lstStyle/>
                    <a:p>
                      <a:pPr algn="r" fontAlgn="b"/>
                      <a:r>
                        <a:rPr lang="en-US" sz="1600" b="0" i="0" u="none" strike="noStrike">
                          <a:solidFill>
                            <a:srgbClr val="000000"/>
                          </a:solidFill>
                          <a:effectLst/>
                          <a:latin typeface="Yu Gothic" panose="020B0400000000000000" pitchFamily="34" charset="-128"/>
                          <a:ea typeface="Yu Gothic" panose="020B0400000000000000" pitchFamily="34" charset="-128"/>
                        </a:rPr>
                        <a:t>83478897</a:t>
                      </a: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1.02E+08</a:t>
                      </a: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70213082</a:t>
                      </a:r>
                    </a:p>
                  </a:txBody>
                  <a:tcPr marL="7620" marR="7620" marT="7620" marB="0" anchor="b"/>
                </a:tc>
                <a:extLst>
                  <a:ext uri="{0D108BD9-81ED-4DB2-BD59-A6C34878D82A}">
                    <a16:rowId xmlns:a16="http://schemas.microsoft.com/office/drawing/2014/main" val="1560939636"/>
                  </a:ext>
                </a:extLst>
              </a:tr>
              <a:tr h="468552">
                <a:tc>
                  <a:txBody>
                    <a:bodyPr/>
                    <a:lstStyle/>
                    <a:p>
                      <a:pPr algn="l" fontAlgn="b"/>
                      <a:r>
                        <a:rPr lang="en-US" sz="1600" b="1" i="0" u="none" strike="noStrike" dirty="0">
                          <a:solidFill>
                            <a:srgbClr val="000000"/>
                          </a:solidFill>
                          <a:effectLst/>
                          <a:latin typeface="Yu Gothic" panose="020B0400000000000000" pitchFamily="34" charset="-128"/>
                          <a:ea typeface="Yu Gothic" panose="020B0400000000000000" pitchFamily="34" charset="-128"/>
                        </a:rPr>
                        <a:t>T_23 (scaled)</a:t>
                      </a:r>
                    </a:p>
                  </a:txBody>
                  <a:tcPr marL="7620" marR="7620" marT="7620" marB="0" anchor="b"/>
                </a:tc>
                <a:tc>
                  <a:txBody>
                    <a:bodyPr/>
                    <a:lstStyle/>
                    <a:p>
                      <a:pPr algn="l" fontAlgn="b"/>
                      <a:r>
                        <a:rPr lang="en-US" sz="1600" b="0" i="0" u="none" strike="noStrike" dirty="0">
                          <a:solidFill>
                            <a:srgbClr val="000000"/>
                          </a:solidFill>
                          <a:effectLst/>
                          <a:latin typeface="Yu Gothic" panose="020B0400000000000000" pitchFamily="34" charset="-128"/>
                          <a:ea typeface="Yu Gothic" panose="020B0400000000000000" pitchFamily="34" charset="-128"/>
                        </a:rPr>
                        <a:t>N/A</a:t>
                      </a:r>
                    </a:p>
                  </a:txBody>
                  <a:tcPr marL="7620" marR="7620" marT="7620" marB="0" anchor="b"/>
                </a:tc>
                <a:tc>
                  <a:txBody>
                    <a:bodyPr/>
                    <a:lstStyle/>
                    <a:p>
                      <a:pPr algn="l" fontAlgn="b"/>
                      <a:r>
                        <a:rPr lang="en-US" sz="1600" b="0" i="0" u="none" strike="noStrike" dirty="0">
                          <a:solidFill>
                            <a:srgbClr val="000000"/>
                          </a:solidFill>
                          <a:effectLst/>
                          <a:latin typeface="Yu Gothic" panose="020B0400000000000000" pitchFamily="34" charset="-128"/>
                          <a:ea typeface="Yu Gothic" panose="020B0400000000000000" pitchFamily="34" charset="-128"/>
                        </a:rPr>
                        <a:t>N/A</a:t>
                      </a:r>
                    </a:p>
                  </a:txBody>
                  <a:tcPr marL="7620" marR="7620" marT="7620" marB="0" anchor="b"/>
                </a:tc>
                <a:tc>
                  <a:txBody>
                    <a:bodyPr/>
                    <a:lstStyle/>
                    <a:p>
                      <a:pPr algn="l" fontAlgn="b"/>
                      <a:r>
                        <a:rPr lang="en-US" sz="1600" b="0" i="0" u="none" strike="noStrike" dirty="0">
                          <a:solidFill>
                            <a:srgbClr val="000000"/>
                          </a:solidFill>
                          <a:effectLst/>
                          <a:latin typeface="Yu Gothic" panose="020B0400000000000000" pitchFamily="34" charset="-128"/>
                          <a:ea typeface="Yu Gothic" panose="020B0400000000000000" pitchFamily="34" charset="-128"/>
                        </a:rPr>
                        <a:t>N/A</a:t>
                      </a:r>
                    </a:p>
                  </a:txBody>
                  <a:tcPr marL="7620" marR="7620" marT="7620" marB="0" anchor="b"/>
                </a:tc>
                <a:tc>
                  <a:txBody>
                    <a:bodyPr/>
                    <a:lstStyle/>
                    <a:p>
                      <a:pPr algn="l" fontAlgn="b"/>
                      <a:r>
                        <a:rPr lang="en-US" sz="1600" b="0" i="0" u="none" strike="noStrike" dirty="0">
                          <a:solidFill>
                            <a:srgbClr val="000000"/>
                          </a:solidFill>
                          <a:effectLst/>
                          <a:latin typeface="Yu Gothic" panose="020B0400000000000000" pitchFamily="34" charset="-128"/>
                          <a:ea typeface="Yu Gothic" panose="020B0400000000000000" pitchFamily="34" charset="-128"/>
                        </a:rPr>
                        <a:t>N/A</a:t>
                      </a:r>
                    </a:p>
                  </a:txBody>
                  <a:tcPr marL="7620" marR="7620" marT="7620" marB="0" anchor="b"/>
                </a:tc>
                <a:tc>
                  <a:txBody>
                    <a:bodyPr/>
                    <a:lstStyle/>
                    <a:p>
                      <a:pPr algn="l" fontAlgn="b"/>
                      <a:r>
                        <a:rPr lang="en-US" sz="1600" b="0" i="0" u="none" strike="noStrike" dirty="0">
                          <a:solidFill>
                            <a:srgbClr val="000000"/>
                          </a:solidFill>
                          <a:effectLst/>
                          <a:latin typeface="Yu Gothic" panose="020B0400000000000000" pitchFamily="34" charset="-128"/>
                          <a:ea typeface="Yu Gothic" panose="020B0400000000000000" pitchFamily="34" charset="-128"/>
                        </a:rPr>
                        <a:t>N/A</a:t>
                      </a:r>
                    </a:p>
                  </a:txBody>
                  <a:tcPr marL="7620" marR="7620" marT="7620" marB="0" anchor="b"/>
                </a:tc>
                <a:tc>
                  <a:txBody>
                    <a:bodyPr/>
                    <a:lstStyle/>
                    <a:p>
                      <a:pPr algn="l" fontAlgn="b"/>
                      <a:r>
                        <a:rPr lang="en-US" sz="1600" b="0" i="0" u="none" strike="noStrike" dirty="0">
                          <a:solidFill>
                            <a:srgbClr val="000000"/>
                          </a:solidFill>
                          <a:effectLst/>
                          <a:latin typeface="Yu Gothic" panose="020B0400000000000000" pitchFamily="34" charset="-128"/>
                          <a:ea typeface="Yu Gothic" panose="020B0400000000000000" pitchFamily="34" charset="-128"/>
                        </a:rPr>
                        <a:t>N/A</a:t>
                      </a:r>
                    </a:p>
                  </a:txBody>
                  <a:tcPr marL="7620" marR="7620" marT="7620" marB="0" anchor="b"/>
                </a:tc>
                <a:extLst>
                  <a:ext uri="{0D108BD9-81ED-4DB2-BD59-A6C34878D82A}">
                    <a16:rowId xmlns:a16="http://schemas.microsoft.com/office/drawing/2014/main" val="474070692"/>
                  </a:ext>
                </a:extLst>
              </a:tr>
              <a:tr h="548783">
                <a:tc>
                  <a:txBody>
                    <a:bodyPr/>
                    <a:lstStyle/>
                    <a:p>
                      <a:pPr algn="l" fontAlgn="b"/>
                      <a:r>
                        <a:rPr lang="en-US" sz="1600" b="1" i="0" u="none" strike="noStrike" dirty="0" err="1">
                          <a:solidFill>
                            <a:srgbClr val="000000"/>
                          </a:solidFill>
                          <a:effectLst/>
                          <a:latin typeface="Yu Gothic" panose="020B0400000000000000" pitchFamily="34" charset="-128"/>
                          <a:ea typeface="Yu Gothic" panose="020B0400000000000000" pitchFamily="34" charset="-128"/>
                        </a:rPr>
                        <a:t>exp_time</a:t>
                      </a:r>
                      <a:r>
                        <a:rPr lang="en-US" sz="1600" b="1" i="0" u="none" strike="noStrike" dirty="0">
                          <a:solidFill>
                            <a:srgbClr val="000000"/>
                          </a:solidFill>
                          <a:effectLst/>
                          <a:latin typeface="Yu Gothic" panose="020B0400000000000000" pitchFamily="34" charset="-128"/>
                          <a:ea typeface="Yu Gothic" panose="020B0400000000000000" pitchFamily="34" charset="-128"/>
                        </a:rPr>
                        <a:t> (years)</a:t>
                      </a:r>
                    </a:p>
                  </a:txBody>
                  <a:tcPr marL="7620" marR="7620" marT="7620" marB="0" anchor="b"/>
                </a:tc>
                <a:tc>
                  <a:txBody>
                    <a:bodyPr/>
                    <a:lstStyle/>
                    <a:p>
                      <a:pPr algn="r" fontAlgn="b"/>
                      <a:r>
                        <a:rPr lang="en-US" sz="1600" b="0" i="0" u="none" strike="noStrike" dirty="0">
                          <a:solidFill>
                            <a:srgbClr val="000000"/>
                          </a:solidFill>
                          <a:effectLst/>
                          <a:highlight>
                            <a:srgbClr val="FFFF00"/>
                          </a:highlight>
                          <a:latin typeface="Yu Gothic" panose="020B0400000000000000" pitchFamily="34" charset="-128"/>
                          <a:ea typeface="Yu Gothic" panose="020B0400000000000000" pitchFamily="34" charset="-128"/>
                        </a:rPr>
                        <a:t>14058.18666</a:t>
                      </a:r>
                    </a:p>
                  </a:txBody>
                  <a:tcPr marL="7620" marR="7620" marT="7620" marB="0" anchor="b"/>
                </a:tc>
                <a:tc>
                  <a:txBody>
                    <a:bodyPr/>
                    <a:lstStyle/>
                    <a:p>
                      <a:pPr algn="r" fontAlgn="b"/>
                      <a:r>
                        <a:rPr lang="en-US" sz="1600" b="0" i="0" u="none" strike="noStrike" dirty="0">
                          <a:solidFill>
                            <a:srgbClr val="000000"/>
                          </a:solidFill>
                          <a:effectLst/>
                          <a:highlight>
                            <a:srgbClr val="FFFF00"/>
                          </a:highlight>
                          <a:latin typeface="Yu Gothic" panose="020B0400000000000000" pitchFamily="34" charset="-128"/>
                          <a:ea typeface="Yu Gothic" panose="020B0400000000000000" pitchFamily="34" charset="-128"/>
                        </a:rPr>
                        <a:t>18527.93</a:t>
                      </a:r>
                    </a:p>
                  </a:txBody>
                  <a:tcPr marL="7620" marR="7620" marT="7620" marB="0" anchor="b"/>
                </a:tc>
                <a:tc>
                  <a:txBody>
                    <a:bodyPr/>
                    <a:lstStyle/>
                    <a:p>
                      <a:pPr algn="r" fontAlgn="b"/>
                      <a:r>
                        <a:rPr lang="en-US" sz="1600" b="0" i="0" u="none" strike="noStrike" dirty="0">
                          <a:solidFill>
                            <a:srgbClr val="000000"/>
                          </a:solidFill>
                          <a:effectLst/>
                          <a:highlight>
                            <a:srgbClr val="FFFF00"/>
                          </a:highlight>
                          <a:latin typeface="Yu Gothic" panose="020B0400000000000000" pitchFamily="34" charset="-128"/>
                          <a:ea typeface="Yu Gothic" panose="020B0400000000000000" pitchFamily="34" charset="-128"/>
                        </a:rPr>
                        <a:t>7600.639</a:t>
                      </a: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78383.94</a:t>
                      </a: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95572.59</a:t>
                      </a: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65927.78</a:t>
                      </a:r>
                    </a:p>
                  </a:txBody>
                  <a:tcPr marL="7620" marR="7620" marT="7620" marB="0" anchor="b"/>
                </a:tc>
                <a:extLst>
                  <a:ext uri="{0D108BD9-81ED-4DB2-BD59-A6C34878D82A}">
                    <a16:rowId xmlns:a16="http://schemas.microsoft.com/office/drawing/2014/main" val="2673166041"/>
                  </a:ext>
                </a:extLst>
              </a:tr>
            </a:tbl>
          </a:graphicData>
        </a:graphic>
      </p:graphicFrame>
    </p:spTree>
    <p:extLst>
      <p:ext uri="{BB962C8B-B14F-4D97-AF65-F5344CB8AC3E}">
        <p14:creationId xmlns:p14="http://schemas.microsoft.com/office/powerpoint/2010/main" val="3392741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D7DD-0651-4EE0-ADA7-4B83C6686EEC}"/>
              </a:ext>
            </a:extLst>
          </p:cNvPr>
          <p:cNvSpPr>
            <a:spLocks noGrp="1"/>
          </p:cNvSpPr>
          <p:nvPr>
            <p:ph type="title"/>
          </p:nvPr>
        </p:nvSpPr>
        <p:spPr>
          <a:xfrm>
            <a:off x="492843" y="152838"/>
            <a:ext cx="11206313" cy="1325563"/>
          </a:xfrm>
        </p:spPr>
        <p:txBody>
          <a:bodyPr/>
          <a:lstStyle/>
          <a:p>
            <a:r>
              <a:rPr lang="en-US" dirty="0">
                <a:latin typeface="Yu Gothic" panose="020B0400000000000000" pitchFamily="34" charset="-128"/>
                <a:ea typeface="Yu Gothic" panose="020B0400000000000000" pitchFamily="34" charset="-128"/>
              </a:rPr>
              <a:t>Exponential growth demographic diagram</a:t>
            </a:r>
            <a:br>
              <a:rPr lang="en-US" dirty="0">
                <a:latin typeface="Yu Gothic" panose="020B0400000000000000" pitchFamily="34" charset="-128"/>
                <a:ea typeface="Yu Gothic" panose="020B0400000000000000" pitchFamily="34" charset="-128"/>
              </a:rPr>
            </a:br>
            <a:r>
              <a:rPr lang="en-US" sz="2000" dirty="0">
                <a:latin typeface="Yu Gothic" panose="020B0400000000000000" pitchFamily="34" charset="-128"/>
                <a:ea typeface="Yu Gothic" panose="020B0400000000000000" pitchFamily="34" charset="-128"/>
              </a:rPr>
              <a:t>(exponential decay or growth over time)</a:t>
            </a:r>
          </a:p>
        </p:txBody>
      </p:sp>
      <p:cxnSp>
        <p:nvCxnSpPr>
          <p:cNvPr id="4" name="Straight Connector 3">
            <a:extLst>
              <a:ext uri="{FF2B5EF4-FFF2-40B4-BE49-F238E27FC236}">
                <a16:creationId xmlns:a16="http://schemas.microsoft.com/office/drawing/2014/main" id="{598ACF1D-D4CF-4253-816E-32350EB28719}"/>
              </a:ext>
            </a:extLst>
          </p:cNvPr>
          <p:cNvCxnSpPr>
            <a:cxnSpLocks/>
          </p:cNvCxnSpPr>
          <p:nvPr/>
        </p:nvCxnSpPr>
        <p:spPr>
          <a:xfrm>
            <a:off x="3755921" y="2900516"/>
            <a:ext cx="1" cy="206475"/>
          </a:xfrm>
          <a:prstGeom prst="line">
            <a:avLst/>
          </a:prstGeom>
          <a:ln w="76200"/>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8F92EE2A-29DD-452D-A9F4-0E7F8C7B7C5D}"/>
              </a:ext>
            </a:extLst>
          </p:cNvPr>
          <p:cNvCxnSpPr>
            <a:cxnSpLocks/>
          </p:cNvCxnSpPr>
          <p:nvPr/>
        </p:nvCxnSpPr>
        <p:spPr>
          <a:xfrm>
            <a:off x="7005481" y="2900516"/>
            <a:ext cx="1" cy="206475"/>
          </a:xfrm>
          <a:prstGeom prst="line">
            <a:avLst/>
          </a:prstGeom>
          <a:ln w="762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5CC84EF0-B3A3-4DC0-89FF-069618389DE8}"/>
              </a:ext>
            </a:extLst>
          </p:cNvPr>
          <p:cNvCxnSpPr>
            <a:cxnSpLocks/>
          </p:cNvCxnSpPr>
          <p:nvPr/>
        </p:nvCxnSpPr>
        <p:spPr>
          <a:xfrm>
            <a:off x="3755922" y="3106991"/>
            <a:ext cx="599768" cy="2094271"/>
          </a:xfrm>
          <a:prstGeom prst="line">
            <a:avLst/>
          </a:prstGeom>
          <a:ln w="7620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7C098630-74D7-43CF-B348-140A1CC5E426}"/>
              </a:ext>
            </a:extLst>
          </p:cNvPr>
          <p:cNvCxnSpPr>
            <a:cxnSpLocks/>
          </p:cNvCxnSpPr>
          <p:nvPr/>
        </p:nvCxnSpPr>
        <p:spPr>
          <a:xfrm flipH="1">
            <a:off x="6479458" y="3106991"/>
            <a:ext cx="526023" cy="2094271"/>
          </a:xfrm>
          <a:prstGeom prst="line">
            <a:avLst/>
          </a:prstGeom>
          <a:ln w="76200"/>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508F62EF-6730-4FAD-B3CE-FCF86ABCA65E}"/>
              </a:ext>
            </a:extLst>
          </p:cNvPr>
          <p:cNvSpPr txBox="1"/>
          <p:nvPr/>
        </p:nvSpPr>
        <p:spPr>
          <a:xfrm>
            <a:off x="2753031" y="5340716"/>
            <a:ext cx="4564070" cy="369332"/>
          </a:xfrm>
          <a:prstGeom prst="rect">
            <a:avLst/>
          </a:prstGeom>
          <a:noFill/>
        </p:spPr>
        <p:txBody>
          <a:bodyPr wrap="none" rtlCol="0">
            <a:spAutoFit/>
          </a:bodyPr>
          <a:lstStyle/>
          <a:p>
            <a:r>
              <a:rPr lang="en-US" dirty="0" err="1">
                <a:latin typeface="Yu Gothic" panose="020B0400000000000000" pitchFamily="34" charset="-128"/>
                <a:ea typeface="Yu Gothic" panose="020B0400000000000000" pitchFamily="34" charset="-128"/>
              </a:rPr>
              <a:t>N_e</a:t>
            </a:r>
            <a:r>
              <a:rPr lang="en-US" dirty="0">
                <a:latin typeface="Yu Gothic" panose="020B0400000000000000" pitchFamily="34" charset="-128"/>
                <a:ea typeface="Yu Gothic" panose="020B0400000000000000" pitchFamily="34" charset="-128"/>
              </a:rPr>
              <a:t> = </a:t>
            </a:r>
            <a:r>
              <a:rPr lang="en-US" sz="1800" b="0" i="0" u="none" strike="noStrike" dirty="0">
                <a:solidFill>
                  <a:srgbClr val="FF0000"/>
                </a:solidFill>
                <a:effectLst/>
                <a:latin typeface="Yu Gothic" panose="020B0400000000000000" pitchFamily="34" charset="-128"/>
                <a:ea typeface="Yu Gothic" panose="020B0400000000000000" pitchFamily="34" charset="-128"/>
              </a:rPr>
              <a:t>1.18229E+12</a:t>
            </a:r>
            <a:r>
              <a:rPr lang="en-US" sz="1800" b="0" i="0" u="none" strike="noStrike" dirty="0">
                <a:solidFill>
                  <a:srgbClr val="7030A0"/>
                </a:solidFill>
                <a:effectLst/>
                <a:latin typeface="Yu Gothic" panose="020B0400000000000000" pitchFamily="34" charset="-128"/>
                <a:ea typeface="Yu Gothic" panose="020B0400000000000000" pitchFamily="34" charset="-128"/>
              </a:rPr>
              <a:t>, </a:t>
            </a:r>
            <a:r>
              <a:rPr lang="en-US" sz="1800" b="0" i="0" u="none" strike="noStrike" dirty="0">
                <a:solidFill>
                  <a:schemeClr val="accent2"/>
                </a:solidFill>
                <a:effectLst/>
                <a:latin typeface="Yu Gothic" panose="020B0400000000000000" pitchFamily="34" charset="-128"/>
                <a:ea typeface="Yu Gothic" panose="020B0400000000000000" pitchFamily="34" charset="-128"/>
              </a:rPr>
              <a:t>1.15E+12</a:t>
            </a:r>
            <a:r>
              <a:rPr lang="en-US" dirty="0">
                <a:solidFill>
                  <a:srgbClr val="000000"/>
                </a:solidFill>
                <a:latin typeface="Yu Gothic" panose="020B0400000000000000" pitchFamily="34" charset="-128"/>
                <a:ea typeface="Yu Gothic" panose="020B0400000000000000" pitchFamily="34" charset="-128"/>
              </a:rPr>
              <a:t>, </a:t>
            </a:r>
            <a:r>
              <a:rPr lang="en-US" sz="1800" b="0" i="0" u="none" strike="noStrike" dirty="0">
                <a:solidFill>
                  <a:schemeClr val="accent1"/>
                </a:solidFill>
                <a:effectLst/>
                <a:latin typeface="Yu Gothic" panose="020B0400000000000000" pitchFamily="34" charset="-128"/>
                <a:ea typeface="Yu Gothic" panose="020B0400000000000000" pitchFamily="34" charset="-128"/>
              </a:rPr>
              <a:t>1.03E+12</a:t>
            </a:r>
          </a:p>
        </p:txBody>
      </p:sp>
      <p:sp>
        <p:nvSpPr>
          <p:cNvPr id="13" name="TextBox 12">
            <a:extLst>
              <a:ext uri="{FF2B5EF4-FFF2-40B4-BE49-F238E27FC236}">
                <a16:creationId xmlns:a16="http://schemas.microsoft.com/office/drawing/2014/main" id="{E3191533-E707-4B3B-BC35-7AA50403CA31}"/>
              </a:ext>
            </a:extLst>
          </p:cNvPr>
          <p:cNvSpPr txBox="1"/>
          <p:nvPr/>
        </p:nvSpPr>
        <p:spPr>
          <a:xfrm>
            <a:off x="7192794" y="3712126"/>
            <a:ext cx="4506362" cy="1200329"/>
          </a:xfrm>
          <a:prstGeom prst="rect">
            <a:avLst/>
          </a:prstGeom>
          <a:noFill/>
        </p:spPr>
        <p:txBody>
          <a:bodyPr wrap="none" rtlCol="0">
            <a:spAutoFit/>
          </a:bodyPr>
          <a:lstStyle/>
          <a:p>
            <a:r>
              <a:rPr lang="en-US" dirty="0">
                <a:latin typeface="Yu Gothic" panose="020B0400000000000000" pitchFamily="34" charset="-128"/>
                <a:ea typeface="Yu Gothic" panose="020B0400000000000000" pitchFamily="34" charset="-128"/>
              </a:rPr>
              <a:t>T_12 = </a:t>
            </a:r>
            <a:r>
              <a:rPr lang="en-US" sz="1800" b="0" i="0" u="none" strike="noStrike" dirty="0">
                <a:solidFill>
                  <a:srgbClr val="FF0000"/>
                </a:solidFill>
                <a:effectLst/>
                <a:latin typeface="Yu Gothic" panose="020B0400000000000000" pitchFamily="34" charset="-128"/>
                <a:ea typeface="Yu Gothic" panose="020B0400000000000000" pitchFamily="34" charset="-128"/>
              </a:rPr>
              <a:t>14058.18666</a:t>
            </a:r>
            <a:r>
              <a:rPr lang="en-US" sz="1800" b="0" i="0" u="none" strike="noStrike" dirty="0">
                <a:solidFill>
                  <a:srgbClr val="000000"/>
                </a:solidFill>
                <a:effectLst/>
                <a:latin typeface="Yu Gothic" panose="020B0400000000000000" pitchFamily="34" charset="-128"/>
                <a:ea typeface="Yu Gothic" panose="020B0400000000000000" pitchFamily="34" charset="-128"/>
              </a:rPr>
              <a:t>, </a:t>
            </a:r>
            <a:r>
              <a:rPr lang="en-US" sz="1800" b="0" i="0" u="none" strike="noStrike" dirty="0">
                <a:solidFill>
                  <a:schemeClr val="accent2"/>
                </a:solidFill>
                <a:effectLst/>
                <a:latin typeface="Yu Gothic" panose="020B0400000000000000" pitchFamily="34" charset="-128"/>
                <a:ea typeface="Yu Gothic" panose="020B0400000000000000" pitchFamily="34" charset="-128"/>
              </a:rPr>
              <a:t>18527.93</a:t>
            </a:r>
            <a:r>
              <a:rPr lang="en-US" sz="1800" b="0" i="0" u="none" strike="noStrike" dirty="0">
                <a:solidFill>
                  <a:srgbClr val="000000"/>
                </a:solidFill>
                <a:effectLst/>
                <a:latin typeface="Yu Gothic" panose="020B0400000000000000" pitchFamily="34" charset="-128"/>
                <a:ea typeface="Yu Gothic" panose="020B0400000000000000" pitchFamily="34" charset="-128"/>
              </a:rPr>
              <a:t>, </a:t>
            </a:r>
            <a:r>
              <a:rPr lang="en-US" sz="1800" b="0" i="0" u="none" strike="noStrike" dirty="0">
                <a:solidFill>
                  <a:schemeClr val="accent1"/>
                </a:solidFill>
                <a:effectLst/>
                <a:latin typeface="Yu Gothic" panose="020B0400000000000000" pitchFamily="34" charset="-128"/>
                <a:ea typeface="Yu Gothic" panose="020B0400000000000000" pitchFamily="34" charset="-128"/>
              </a:rPr>
              <a:t>7600.639</a:t>
            </a:r>
          </a:p>
          <a:p>
            <a:endParaRPr lang="en-US" sz="1800" b="0" i="0" u="none" strike="noStrike" dirty="0">
              <a:solidFill>
                <a:srgbClr val="000000"/>
              </a:solidFill>
              <a:effectLst/>
              <a:latin typeface="Yu Gothic" panose="020B0400000000000000" pitchFamily="34" charset="-128"/>
              <a:ea typeface="Yu Gothic" panose="020B0400000000000000" pitchFamily="34" charset="-128"/>
            </a:endParaRPr>
          </a:p>
          <a:p>
            <a:endParaRPr lang="en-US" sz="1800" b="0" i="0" u="none" strike="noStrike" dirty="0">
              <a:solidFill>
                <a:srgbClr val="000000"/>
              </a:solidFill>
              <a:effectLst/>
              <a:latin typeface="Yu Gothic" panose="020B0400000000000000" pitchFamily="34" charset="-128"/>
              <a:ea typeface="Yu Gothic" panose="020B0400000000000000" pitchFamily="34" charset="-128"/>
            </a:endParaRPr>
          </a:p>
          <a:p>
            <a:endParaRPr lang="en-US" dirty="0">
              <a:solidFill>
                <a:srgbClr val="7030A0"/>
              </a:solidFill>
              <a:latin typeface="Yu Gothic" panose="020B0400000000000000" pitchFamily="34" charset="-128"/>
              <a:ea typeface="Yu Gothic" panose="020B0400000000000000" pitchFamily="34" charset="-128"/>
            </a:endParaRPr>
          </a:p>
        </p:txBody>
      </p:sp>
      <p:sp>
        <p:nvSpPr>
          <p:cNvPr id="14" name="TextBox 13">
            <a:extLst>
              <a:ext uri="{FF2B5EF4-FFF2-40B4-BE49-F238E27FC236}">
                <a16:creationId xmlns:a16="http://schemas.microsoft.com/office/drawing/2014/main" id="{90877C23-77BE-474D-879D-48726D9E0426}"/>
              </a:ext>
            </a:extLst>
          </p:cNvPr>
          <p:cNvSpPr txBox="1"/>
          <p:nvPr/>
        </p:nvSpPr>
        <p:spPr>
          <a:xfrm>
            <a:off x="4234514" y="2463429"/>
            <a:ext cx="2877320" cy="923330"/>
          </a:xfrm>
          <a:prstGeom prst="rect">
            <a:avLst/>
          </a:prstGeom>
          <a:noFill/>
        </p:spPr>
        <p:txBody>
          <a:bodyPr wrap="square" rtlCol="0">
            <a:spAutoFit/>
          </a:bodyPr>
          <a:lstStyle/>
          <a:p>
            <a:r>
              <a:rPr lang="en-US" dirty="0" err="1">
                <a:latin typeface="Yu Gothic" panose="020B0400000000000000" pitchFamily="34" charset="-128"/>
                <a:ea typeface="Yu Gothic" panose="020B0400000000000000" pitchFamily="34" charset="-128"/>
              </a:rPr>
              <a:t>N_a</a:t>
            </a:r>
            <a:r>
              <a:rPr lang="en-US" dirty="0">
                <a:latin typeface="Yu Gothic" panose="020B0400000000000000" pitchFamily="34" charset="-128"/>
                <a:ea typeface="Yu Gothic" panose="020B0400000000000000" pitchFamily="34" charset="-128"/>
              </a:rPr>
              <a:t> = </a:t>
            </a:r>
            <a:r>
              <a:rPr lang="en-US" sz="1800" b="0" i="0" u="none" strike="noStrike" dirty="0">
                <a:solidFill>
                  <a:srgbClr val="FF0000"/>
                </a:solidFill>
                <a:effectLst/>
                <a:latin typeface="Yu Gothic" panose="020B0400000000000000" pitchFamily="34" charset="-128"/>
                <a:ea typeface="Yu Gothic" panose="020B0400000000000000" pitchFamily="34" charset="-128"/>
              </a:rPr>
              <a:t>1.77366E+12</a:t>
            </a:r>
            <a:r>
              <a:rPr lang="en-US" sz="1800" b="0" i="0" u="none" strike="noStrike" dirty="0">
                <a:solidFill>
                  <a:srgbClr val="000000"/>
                </a:solidFill>
                <a:effectLst/>
                <a:latin typeface="Yu Gothic" panose="020B0400000000000000" pitchFamily="34" charset="-128"/>
                <a:ea typeface="Yu Gothic" panose="020B0400000000000000" pitchFamily="34" charset="-128"/>
              </a:rPr>
              <a:t>, </a:t>
            </a:r>
            <a:r>
              <a:rPr lang="en-US" sz="1800" b="0" i="0" u="none" strike="noStrike" dirty="0">
                <a:solidFill>
                  <a:schemeClr val="accent2"/>
                </a:solidFill>
                <a:effectLst/>
                <a:latin typeface="Yu Gothic" panose="020B0400000000000000" pitchFamily="34" charset="-128"/>
                <a:ea typeface="Yu Gothic" panose="020B0400000000000000" pitchFamily="34" charset="-128"/>
              </a:rPr>
              <a:t>1.85E+12</a:t>
            </a:r>
            <a:r>
              <a:rPr lang="en-US" sz="1800" b="0" i="0" u="none" strike="noStrike" dirty="0">
                <a:solidFill>
                  <a:srgbClr val="000000"/>
                </a:solidFill>
                <a:effectLst/>
                <a:latin typeface="Yu Gothic" panose="020B0400000000000000" pitchFamily="34" charset="-128"/>
                <a:ea typeface="Yu Gothic" panose="020B0400000000000000" pitchFamily="34" charset="-128"/>
              </a:rPr>
              <a:t>, </a:t>
            </a:r>
            <a:r>
              <a:rPr lang="en-US" sz="1800" b="0" i="0" u="none" strike="noStrike" dirty="0">
                <a:solidFill>
                  <a:schemeClr val="accent1"/>
                </a:solidFill>
                <a:effectLst/>
                <a:latin typeface="Yu Gothic" panose="020B0400000000000000" pitchFamily="34" charset="-128"/>
                <a:ea typeface="Yu Gothic" panose="020B0400000000000000" pitchFamily="34" charset="-128"/>
              </a:rPr>
              <a:t>2.14E+12</a:t>
            </a:r>
          </a:p>
          <a:p>
            <a:endParaRPr lang="en-US" sz="1800" b="0" i="0" u="none" strike="noStrike" dirty="0">
              <a:solidFill>
                <a:srgbClr val="000000"/>
              </a:solidFill>
              <a:effectLst/>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3337573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C6E43-5FAD-42C7-88E7-1E78A7F5C340}"/>
              </a:ext>
            </a:extLst>
          </p:cNvPr>
          <p:cNvSpPr>
            <a:spLocks noGrp="1"/>
          </p:cNvSpPr>
          <p:nvPr>
            <p:ph type="title"/>
          </p:nvPr>
        </p:nvSpPr>
        <p:spPr>
          <a:xfrm>
            <a:off x="353964" y="365125"/>
            <a:ext cx="10999836" cy="1325563"/>
          </a:xfrm>
        </p:spPr>
        <p:txBody>
          <a:bodyPr>
            <a:normAutofit/>
          </a:bodyPr>
          <a:lstStyle/>
          <a:p>
            <a:r>
              <a:rPr lang="en-US" dirty="0">
                <a:latin typeface="Yu Gothic" panose="020B0400000000000000" pitchFamily="34" charset="-128"/>
                <a:ea typeface="Yu Gothic" panose="020B0400000000000000" pitchFamily="34" charset="-128"/>
              </a:rPr>
              <a:t>Two-epoch demographic diagram</a:t>
            </a:r>
            <a:br>
              <a:rPr lang="en-US" dirty="0">
                <a:latin typeface="Yu Gothic" panose="020B0400000000000000" pitchFamily="34" charset="-128"/>
                <a:ea typeface="Yu Gothic" panose="020B0400000000000000" pitchFamily="34" charset="-128"/>
              </a:rPr>
            </a:br>
            <a:r>
              <a:rPr lang="en-US" sz="2200" dirty="0">
                <a:latin typeface="Yu Gothic" panose="020B0400000000000000" pitchFamily="34" charset="-128"/>
                <a:ea typeface="Yu Gothic" panose="020B0400000000000000" pitchFamily="34" charset="-128"/>
              </a:rPr>
              <a:t>(One epoch, a length of time, then instantaneous size change to a second epoch)</a:t>
            </a:r>
          </a:p>
        </p:txBody>
      </p:sp>
      <p:cxnSp>
        <p:nvCxnSpPr>
          <p:cNvPr id="4" name="Straight Connector 3">
            <a:extLst>
              <a:ext uri="{FF2B5EF4-FFF2-40B4-BE49-F238E27FC236}">
                <a16:creationId xmlns:a16="http://schemas.microsoft.com/office/drawing/2014/main" id="{537FA2C5-D5D3-49C3-B3EA-043FF7A1DA1E}"/>
              </a:ext>
            </a:extLst>
          </p:cNvPr>
          <p:cNvCxnSpPr>
            <a:cxnSpLocks/>
          </p:cNvCxnSpPr>
          <p:nvPr/>
        </p:nvCxnSpPr>
        <p:spPr>
          <a:xfrm>
            <a:off x="2961064" y="2861187"/>
            <a:ext cx="0" cy="1740310"/>
          </a:xfrm>
          <a:prstGeom prst="line">
            <a:avLst/>
          </a:prstGeom>
          <a:ln w="762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9D1FBBFA-4AB8-41C7-B8C0-D19D09734109}"/>
              </a:ext>
            </a:extLst>
          </p:cNvPr>
          <p:cNvCxnSpPr>
            <a:cxnSpLocks/>
          </p:cNvCxnSpPr>
          <p:nvPr/>
        </p:nvCxnSpPr>
        <p:spPr>
          <a:xfrm>
            <a:off x="2961064" y="4552340"/>
            <a:ext cx="93898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7324B307-7362-4471-BAE7-C67D384DB671}"/>
              </a:ext>
            </a:extLst>
          </p:cNvPr>
          <p:cNvCxnSpPr>
            <a:cxnSpLocks/>
          </p:cNvCxnSpPr>
          <p:nvPr/>
        </p:nvCxnSpPr>
        <p:spPr>
          <a:xfrm>
            <a:off x="6287726" y="4552340"/>
            <a:ext cx="93898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50F2E921-ED7B-4214-9C10-F64067041463}"/>
              </a:ext>
            </a:extLst>
          </p:cNvPr>
          <p:cNvCxnSpPr>
            <a:cxnSpLocks/>
          </p:cNvCxnSpPr>
          <p:nvPr/>
        </p:nvCxnSpPr>
        <p:spPr>
          <a:xfrm>
            <a:off x="3900046" y="4552340"/>
            <a:ext cx="0" cy="275299"/>
          </a:xfrm>
          <a:prstGeom prst="line">
            <a:avLst/>
          </a:prstGeom>
          <a:ln w="762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722998AD-AD3A-40D9-9F37-F46460058775}"/>
              </a:ext>
            </a:extLst>
          </p:cNvPr>
          <p:cNvCxnSpPr>
            <a:cxnSpLocks/>
          </p:cNvCxnSpPr>
          <p:nvPr/>
        </p:nvCxnSpPr>
        <p:spPr>
          <a:xfrm>
            <a:off x="6287726" y="4552340"/>
            <a:ext cx="0" cy="275299"/>
          </a:xfrm>
          <a:prstGeom prst="line">
            <a:avLst/>
          </a:prstGeom>
          <a:ln w="762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30FE58A1-AF8D-4E74-920D-59DBED1D6A16}"/>
              </a:ext>
            </a:extLst>
          </p:cNvPr>
          <p:cNvCxnSpPr>
            <a:cxnSpLocks/>
          </p:cNvCxnSpPr>
          <p:nvPr/>
        </p:nvCxnSpPr>
        <p:spPr>
          <a:xfrm>
            <a:off x="7226708" y="2861187"/>
            <a:ext cx="0" cy="1691153"/>
          </a:xfrm>
          <a:prstGeom prst="line">
            <a:avLst/>
          </a:prstGeom>
          <a:ln w="76200"/>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E06FDA75-A1E4-41C2-B34E-0AB128C50A98}"/>
              </a:ext>
            </a:extLst>
          </p:cNvPr>
          <p:cNvSpPr txBox="1"/>
          <p:nvPr/>
        </p:nvSpPr>
        <p:spPr>
          <a:xfrm>
            <a:off x="4125921" y="2394061"/>
            <a:ext cx="3100787" cy="646331"/>
          </a:xfrm>
          <a:prstGeom prst="rect">
            <a:avLst/>
          </a:prstGeom>
          <a:noFill/>
        </p:spPr>
        <p:txBody>
          <a:bodyPr wrap="square">
            <a:spAutoFit/>
          </a:bodyPr>
          <a:lstStyle/>
          <a:p>
            <a:r>
              <a:rPr lang="en-US" sz="1800" b="0" i="0" u="none" strike="noStrike" dirty="0" err="1">
                <a:solidFill>
                  <a:srgbClr val="000000"/>
                </a:solidFill>
                <a:effectLst/>
                <a:latin typeface="Yu Gothic" panose="020B0400000000000000" pitchFamily="34" charset="-128"/>
                <a:ea typeface="Yu Gothic" panose="020B0400000000000000" pitchFamily="34" charset="-128"/>
              </a:rPr>
              <a:t>N_a</a:t>
            </a:r>
            <a:r>
              <a:rPr lang="en-US" sz="1800" b="0" i="0" u="none" strike="noStrike" dirty="0">
                <a:solidFill>
                  <a:srgbClr val="000000"/>
                </a:solidFill>
                <a:effectLst/>
                <a:latin typeface="Yu Gothic" panose="020B0400000000000000" pitchFamily="34" charset="-128"/>
                <a:ea typeface="Yu Gothic" panose="020B0400000000000000" pitchFamily="34" charset="-128"/>
              </a:rPr>
              <a:t> = </a:t>
            </a:r>
            <a:r>
              <a:rPr lang="en-US" sz="1800" b="0" i="0" u="none" strike="noStrike" dirty="0">
                <a:solidFill>
                  <a:srgbClr val="FF0000"/>
                </a:solidFill>
                <a:effectLst/>
                <a:latin typeface="Yu Gothic" panose="020B0400000000000000" pitchFamily="34" charset="-128"/>
                <a:ea typeface="Yu Gothic" panose="020B0400000000000000" pitchFamily="34" charset="-128"/>
              </a:rPr>
              <a:t>1.87827E+12</a:t>
            </a:r>
            <a:r>
              <a:rPr lang="en-US" sz="1800" b="0" i="0" u="none" strike="noStrike" dirty="0">
                <a:solidFill>
                  <a:srgbClr val="000000"/>
                </a:solidFill>
                <a:effectLst/>
                <a:latin typeface="Yu Gothic" panose="020B0400000000000000" pitchFamily="34" charset="-128"/>
                <a:ea typeface="Yu Gothic" panose="020B0400000000000000" pitchFamily="34" charset="-128"/>
              </a:rPr>
              <a:t>, </a:t>
            </a:r>
            <a:r>
              <a:rPr lang="en-US" sz="1800" b="0" i="0" u="none" strike="noStrike" dirty="0">
                <a:solidFill>
                  <a:schemeClr val="accent2"/>
                </a:solidFill>
                <a:effectLst/>
                <a:latin typeface="Yu Gothic" panose="020B0400000000000000" pitchFamily="34" charset="-128"/>
                <a:ea typeface="Yu Gothic" panose="020B0400000000000000" pitchFamily="34" charset="-128"/>
              </a:rPr>
              <a:t>1.64E+12</a:t>
            </a:r>
            <a:r>
              <a:rPr lang="en-US" sz="1800" b="0" i="0" u="none" strike="noStrike" dirty="0">
                <a:solidFill>
                  <a:srgbClr val="7030A0"/>
                </a:solidFill>
                <a:effectLst/>
                <a:latin typeface="Yu Gothic" panose="020B0400000000000000" pitchFamily="34" charset="-128"/>
                <a:ea typeface="Yu Gothic" panose="020B0400000000000000" pitchFamily="34" charset="-128"/>
              </a:rPr>
              <a:t>, </a:t>
            </a:r>
            <a:r>
              <a:rPr lang="en-US" sz="1800" b="0" i="0" u="none" strike="noStrike" dirty="0">
                <a:solidFill>
                  <a:schemeClr val="accent1"/>
                </a:solidFill>
                <a:effectLst/>
                <a:latin typeface="Yu Gothic" panose="020B0400000000000000" pitchFamily="34" charset="-128"/>
                <a:ea typeface="Yu Gothic" panose="020B0400000000000000" pitchFamily="34" charset="-128"/>
              </a:rPr>
              <a:t>1.44E+12</a:t>
            </a:r>
          </a:p>
        </p:txBody>
      </p:sp>
      <p:sp>
        <p:nvSpPr>
          <p:cNvPr id="13" name="TextBox 12">
            <a:extLst>
              <a:ext uri="{FF2B5EF4-FFF2-40B4-BE49-F238E27FC236}">
                <a16:creationId xmlns:a16="http://schemas.microsoft.com/office/drawing/2014/main" id="{5350A49D-849F-438D-AE71-8DB8D72C7A8C}"/>
              </a:ext>
            </a:extLst>
          </p:cNvPr>
          <p:cNvSpPr txBox="1"/>
          <p:nvPr/>
        </p:nvSpPr>
        <p:spPr>
          <a:xfrm>
            <a:off x="7362806" y="3322055"/>
            <a:ext cx="3087329" cy="646331"/>
          </a:xfrm>
          <a:prstGeom prst="rect">
            <a:avLst/>
          </a:prstGeom>
          <a:noFill/>
        </p:spPr>
        <p:txBody>
          <a:bodyPr wrap="square">
            <a:spAutoFit/>
          </a:bodyPr>
          <a:lstStyle/>
          <a:p>
            <a:r>
              <a:rPr lang="en-US" sz="1800" b="0" i="0" u="none" strike="noStrike" dirty="0">
                <a:solidFill>
                  <a:srgbClr val="000000"/>
                </a:solidFill>
                <a:effectLst/>
                <a:latin typeface="Yu Gothic" panose="020B0400000000000000" pitchFamily="34" charset="-128"/>
                <a:ea typeface="Yu Gothic" panose="020B0400000000000000" pitchFamily="34" charset="-128"/>
              </a:rPr>
              <a:t>T_12 = </a:t>
            </a:r>
            <a:r>
              <a:rPr lang="en-US" sz="1800" b="0" i="0" u="none" strike="noStrike" dirty="0">
                <a:solidFill>
                  <a:srgbClr val="FF0000"/>
                </a:solidFill>
                <a:effectLst/>
                <a:latin typeface="Yu Gothic" panose="020B0400000000000000" pitchFamily="34" charset="-128"/>
                <a:ea typeface="Yu Gothic" panose="020B0400000000000000" pitchFamily="34" charset="-128"/>
              </a:rPr>
              <a:t>13212.9557</a:t>
            </a:r>
            <a:r>
              <a:rPr lang="en-US" sz="1800" b="0" i="0" u="none" strike="noStrike" dirty="0">
                <a:solidFill>
                  <a:srgbClr val="7030A0"/>
                </a:solidFill>
                <a:effectLst/>
                <a:latin typeface="Yu Gothic" panose="020B0400000000000000" pitchFamily="34" charset="-128"/>
                <a:ea typeface="Yu Gothic" panose="020B0400000000000000" pitchFamily="34" charset="-128"/>
              </a:rPr>
              <a:t>, </a:t>
            </a:r>
            <a:r>
              <a:rPr lang="en-US" sz="1800" b="0" i="0" u="none" strike="noStrike" dirty="0">
                <a:solidFill>
                  <a:schemeClr val="accent2"/>
                </a:solidFill>
                <a:effectLst/>
                <a:latin typeface="Yu Gothic" panose="020B0400000000000000" pitchFamily="34" charset="-128"/>
                <a:ea typeface="Yu Gothic" panose="020B0400000000000000" pitchFamily="34" charset="-128"/>
              </a:rPr>
              <a:t>16972.92</a:t>
            </a:r>
            <a:r>
              <a:rPr lang="en-US" sz="1800" b="0" i="0" u="none" strike="noStrike" dirty="0">
                <a:solidFill>
                  <a:srgbClr val="000000"/>
                </a:solidFill>
                <a:effectLst/>
                <a:latin typeface="Yu Gothic" panose="020B0400000000000000" pitchFamily="34" charset="-128"/>
                <a:ea typeface="Yu Gothic" panose="020B0400000000000000" pitchFamily="34" charset="-128"/>
              </a:rPr>
              <a:t>, </a:t>
            </a:r>
            <a:r>
              <a:rPr lang="en-US" sz="1800" b="0" i="0" u="none" strike="noStrike" dirty="0">
                <a:solidFill>
                  <a:schemeClr val="accent1"/>
                </a:solidFill>
                <a:effectLst/>
                <a:latin typeface="Yu Gothic" panose="020B0400000000000000" pitchFamily="34" charset="-128"/>
                <a:ea typeface="Yu Gothic" panose="020B0400000000000000" pitchFamily="34" charset="-128"/>
              </a:rPr>
              <a:t>5737.915</a:t>
            </a:r>
          </a:p>
        </p:txBody>
      </p:sp>
      <p:sp>
        <p:nvSpPr>
          <p:cNvPr id="15" name="TextBox 14">
            <a:extLst>
              <a:ext uri="{FF2B5EF4-FFF2-40B4-BE49-F238E27FC236}">
                <a16:creationId xmlns:a16="http://schemas.microsoft.com/office/drawing/2014/main" id="{3C80CB1C-2C13-4643-BDBC-B836ABB4590F}"/>
              </a:ext>
            </a:extLst>
          </p:cNvPr>
          <p:cNvSpPr txBox="1"/>
          <p:nvPr/>
        </p:nvSpPr>
        <p:spPr>
          <a:xfrm>
            <a:off x="2628314" y="4896380"/>
            <a:ext cx="6096000" cy="369332"/>
          </a:xfrm>
          <a:prstGeom prst="rect">
            <a:avLst/>
          </a:prstGeom>
          <a:noFill/>
        </p:spPr>
        <p:txBody>
          <a:bodyPr wrap="square">
            <a:spAutoFit/>
          </a:bodyPr>
          <a:lstStyle/>
          <a:p>
            <a:r>
              <a:rPr lang="en-US" sz="1800" b="0" i="0" u="none" strike="noStrike" dirty="0" err="1">
                <a:solidFill>
                  <a:srgbClr val="000000"/>
                </a:solidFill>
                <a:effectLst/>
                <a:latin typeface="Yu Gothic" panose="020B0400000000000000" pitchFamily="34" charset="-128"/>
                <a:ea typeface="Yu Gothic" panose="020B0400000000000000" pitchFamily="34" charset="-128"/>
              </a:rPr>
              <a:t>N_e</a:t>
            </a:r>
            <a:r>
              <a:rPr lang="en-US" sz="1800" b="0" i="0" u="none" strike="noStrike" dirty="0">
                <a:solidFill>
                  <a:srgbClr val="000000"/>
                </a:solidFill>
                <a:effectLst/>
                <a:latin typeface="Yu Gothic" panose="020B0400000000000000" pitchFamily="34" charset="-128"/>
                <a:ea typeface="Yu Gothic" panose="020B0400000000000000" pitchFamily="34" charset="-128"/>
              </a:rPr>
              <a:t> = </a:t>
            </a:r>
            <a:r>
              <a:rPr lang="en-US" sz="1800" b="0" i="0" u="none" strike="noStrike" dirty="0">
                <a:solidFill>
                  <a:srgbClr val="FF0000"/>
                </a:solidFill>
                <a:effectLst/>
                <a:latin typeface="Yu Gothic" panose="020B0400000000000000" pitchFamily="34" charset="-128"/>
                <a:ea typeface="Yu Gothic" panose="020B0400000000000000" pitchFamily="34" charset="-128"/>
              </a:rPr>
              <a:t>1.18229E+12</a:t>
            </a:r>
            <a:r>
              <a:rPr lang="en-US" sz="1800" b="0" i="0" u="none" strike="noStrike" dirty="0">
                <a:solidFill>
                  <a:srgbClr val="7030A0"/>
                </a:solidFill>
                <a:effectLst/>
                <a:latin typeface="Yu Gothic" panose="020B0400000000000000" pitchFamily="34" charset="-128"/>
                <a:ea typeface="Yu Gothic" panose="020B0400000000000000" pitchFamily="34" charset="-128"/>
              </a:rPr>
              <a:t>, </a:t>
            </a:r>
            <a:r>
              <a:rPr lang="en-US" sz="1800" b="0" i="0" u="none" strike="noStrike" dirty="0">
                <a:solidFill>
                  <a:schemeClr val="accent2"/>
                </a:solidFill>
                <a:effectLst/>
                <a:latin typeface="Yu Gothic" panose="020B0400000000000000" pitchFamily="34" charset="-128"/>
                <a:ea typeface="Yu Gothic" panose="020B0400000000000000" pitchFamily="34" charset="-128"/>
              </a:rPr>
              <a:t>1.15E+12</a:t>
            </a:r>
            <a:r>
              <a:rPr lang="en-US" dirty="0">
                <a:solidFill>
                  <a:srgbClr val="000000"/>
                </a:solidFill>
                <a:latin typeface="Yu Gothic" panose="020B0400000000000000" pitchFamily="34" charset="-128"/>
                <a:ea typeface="Yu Gothic" panose="020B0400000000000000" pitchFamily="34" charset="-128"/>
              </a:rPr>
              <a:t>, </a:t>
            </a:r>
            <a:r>
              <a:rPr lang="en-US" sz="1800" b="0" i="0" u="none" strike="noStrike" dirty="0">
                <a:solidFill>
                  <a:schemeClr val="accent1"/>
                </a:solidFill>
                <a:effectLst/>
                <a:latin typeface="Yu Gothic" panose="020B0400000000000000" pitchFamily="34" charset="-128"/>
                <a:ea typeface="Yu Gothic" panose="020B0400000000000000" pitchFamily="34" charset="-128"/>
              </a:rPr>
              <a:t>1.03E+12</a:t>
            </a:r>
          </a:p>
        </p:txBody>
      </p:sp>
    </p:spTree>
    <p:extLst>
      <p:ext uri="{BB962C8B-B14F-4D97-AF65-F5344CB8AC3E}">
        <p14:creationId xmlns:p14="http://schemas.microsoft.com/office/powerpoint/2010/main" val="1171898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D4206-1543-4F6F-B3C7-A1E640BFDB4D}"/>
              </a:ext>
            </a:extLst>
          </p:cNvPr>
          <p:cNvSpPr>
            <a:spLocks noGrp="1"/>
          </p:cNvSpPr>
          <p:nvPr>
            <p:ph type="title"/>
          </p:nvPr>
        </p:nvSpPr>
        <p:spPr>
          <a:xfrm>
            <a:off x="294968" y="365125"/>
            <a:ext cx="11058832" cy="1325563"/>
          </a:xfrm>
        </p:spPr>
        <p:txBody>
          <a:bodyPr>
            <a:normAutofit/>
          </a:bodyPr>
          <a:lstStyle/>
          <a:p>
            <a:r>
              <a:rPr lang="en-US" dirty="0">
                <a:latin typeface="Yu Gothic" panose="020B0400000000000000" pitchFamily="34" charset="-128"/>
                <a:ea typeface="Yu Gothic" panose="020B0400000000000000" pitchFamily="34" charset="-128"/>
              </a:rPr>
              <a:t>Bottleneck growth demographic diagram</a:t>
            </a:r>
            <a:br>
              <a:rPr lang="en-US" dirty="0">
                <a:latin typeface="Yu Gothic" panose="020B0400000000000000" pitchFamily="34" charset="-128"/>
                <a:ea typeface="Yu Gothic" panose="020B0400000000000000" pitchFamily="34" charset="-128"/>
              </a:rPr>
            </a:br>
            <a:r>
              <a:rPr lang="en-US" sz="2200" dirty="0">
                <a:latin typeface="Yu Gothic" panose="020B0400000000000000" pitchFamily="34" charset="-128"/>
                <a:ea typeface="Yu Gothic" panose="020B0400000000000000" pitchFamily="34" charset="-128"/>
              </a:rPr>
              <a:t>(Instantaneous size change, then exponential growth or decay over a length of time)</a:t>
            </a:r>
          </a:p>
        </p:txBody>
      </p:sp>
      <p:cxnSp>
        <p:nvCxnSpPr>
          <p:cNvPr id="5" name="Straight Connector 4">
            <a:extLst>
              <a:ext uri="{FF2B5EF4-FFF2-40B4-BE49-F238E27FC236}">
                <a16:creationId xmlns:a16="http://schemas.microsoft.com/office/drawing/2014/main" id="{C1544FAD-5F45-456C-B3DD-1BC1B146A911}"/>
              </a:ext>
            </a:extLst>
          </p:cNvPr>
          <p:cNvCxnSpPr>
            <a:cxnSpLocks/>
          </p:cNvCxnSpPr>
          <p:nvPr/>
        </p:nvCxnSpPr>
        <p:spPr>
          <a:xfrm>
            <a:off x="3942735" y="2448232"/>
            <a:ext cx="0" cy="334300"/>
          </a:xfrm>
          <a:prstGeom prst="line">
            <a:avLst/>
          </a:prstGeom>
          <a:ln w="762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231F50B6-8B5D-495D-AB77-56F18E53A325}"/>
              </a:ext>
            </a:extLst>
          </p:cNvPr>
          <p:cNvCxnSpPr>
            <a:cxnSpLocks/>
          </p:cNvCxnSpPr>
          <p:nvPr/>
        </p:nvCxnSpPr>
        <p:spPr>
          <a:xfrm>
            <a:off x="7192296" y="2639615"/>
            <a:ext cx="0" cy="142917"/>
          </a:xfrm>
          <a:prstGeom prst="line">
            <a:avLst/>
          </a:prstGeom>
          <a:ln w="7620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FE4C61AC-A620-458A-BF4E-0F71BB2CAA26}"/>
              </a:ext>
            </a:extLst>
          </p:cNvPr>
          <p:cNvCxnSpPr>
            <a:cxnSpLocks/>
          </p:cNvCxnSpPr>
          <p:nvPr/>
        </p:nvCxnSpPr>
        <p:spPr>
          <a:xfrm>
            <a:off x="3030793" y="2782532"/>
            <a:ext cx="93898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1416584C-D221-4B52-9F10-10878B418DB5}"/>
              </a:ext>
            </a:extLst>
          </p:cNvPr>
          <p:cNvCxnSpPr>
            <a:cxnSpLocks/>
          </p:cNvCxnSpPr>
          <p:nvPr/>
        </p:nvCxnSpPr>
        <p:spPr>
          <a:xfrm>
            <a:off x="7127913" y="2784678"/>
            <a:ext cx="93898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3898B851-8288-467D-A598-CCC9C894CC5A}"/>
              </a:ext>
            </a:extLst>
          </p:cNvPr>
          <p:cNvCxnSpPr>
            <a:cxnSpLocks/>
          </p:cNvCxnSpPr>
          <p:nvPr/>
        </p:nvCxnSpPr>
        <p:spPr>
          <a:xfrm>
            <a:off x="3067665" y="2784959"/>
            <a:ext cx="1248696" cy="1747712"/>
          </a:xfrm>
          <a:prstGeom prst="line">
            <a:avLst/>
          </a:prstGeom>
          <a:ln w="76200"/>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EA3B6B51-5FFD-4985-926B-BE8DA4DAFA0D}"/>
              </a:ext>
            </a:extLst>
          </p:cNvPr>
          <p:cNvCxnSpPr>
            <a:cxnSpLocks/>
          </p:cNvCxnSpPr>
          <p:nvPr/>
        </p:nvCxnSpPr>
        <p:spPr>
          <a:xfrm flipH="1">
            <a:off x="6803924" y="2782532"/>
            <a:ext cx="1189702" cy="1750139"/>
          </a:xfrm>
          <a:prstGeom prst="line">
            <a:avLst/>
          </a:prstGeom>
          <a:ln w="76200"/>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A785F7D4-59EC-409A-AE02-020E957D7293}"/>
              </a:ext>
            </a:extLst>
          </p:cNvPr>
          <p:cNvSpPr txBox="1"/>
          <p:nvPr/>
        </p:nvSpPr>
        <p:spPr>
          <a:xfrm>
            <a:off x="3233733" y="4945004"/>
            <a:ext cx="4564070" cy="369332"/>
          </a:xfrm>
          <a:prstGeom prst="rect">
            <a:avLst/>
          </a:prstGeom>
          <a:noFill/>
        </p:spPr>
        <p:txBody>
          <a:bodyPr wrap="none" rtlCol="0">
            <a:spAutoFit/>
          </a:bodyPr>
          <a:lstStyle/>
          <a:p>
            <a:r>
              <a:rPr lang="en-US" dirty="0" err="1">
                <a:latin typeface="Yu Gothic" panose="020B0400000000000000" pitchFamily="34" charset="-128"/>
                <a:ea typeface="Yu Gothic" panose="020B0400000000000000" pitchFamily="34" charset="-128"/>
              </a:rPr>
              <a:t>N_e</a:t>
            </a:r>
            <a:r>
              <a:rPr lang="en-US" dirty="0">
                <a:latin typeface="Yu Gothic" panose="020B0400000000000000" pitchFamily="34" charset="-128"/>
                <a:ea typeface="Yu Gothic" panose="020B0400000000000000" pitchFamily="34" charset="-128"/>
              </a:rPr>
              <a:t> = </a:t>
            </a:r>
            <a:r>
              <a:rPr lang="en-US" sz="1800" b="0" i="0" u="none" strike="noStrike" dirty="0">
                <a:solidFill>
                  <a:srgbClr val="FF0000"/>
                </a:solidFill>
                <a:effectLst/>
                <a:latin typeface="Yu Gothic" panose="020B0400000000000000" pitchFamily="34" charset="-128"/>
                <a:ea typeface="Yu Gothic" panose="020B0400000000000000" pitchFamily="34" charset="-128"/>
              </a:rPr>
              <a:t>1.18229E+12</a:t>
            </a:r>
            <a:r>
              <a:rPr lang="en-US" sz="1800" b="0" i="0" u="none" strike="noStrike" dirty="0">
                <a:solidFill>
                  <a:srgbClr val="7030A0"/>
                </a:solidFill>
                <a:effectLst/>
                <a:latin typeface="Yu Gothic" panose="020B0400000000000000" pitchFamily="34" charset="-128"/>
                <a:ea typeface="Yu Gothic" panose="020B0400000000000000" pitchFamily="34" charset="-128"/>
              </a:rPr>
              <a:t>, </a:t>
            </a:r>
            <a:r>
              <a:rPr lang="en-US" sz="1800" b="0" i="0" u="none" strike="noStrike" dirty="0">
                <a:solidFill>
                  <a:schemeClr val="accent2"/>
                </a:solidFill>
                <a:effectLst/>
                <a:latin typeface="Yu Gothic" panose="020B0400000000000000" pitchFamily="34" charset="-128"/>
                <a:ea typeface="Yu Gothic" panose="020B0400000000000000" pitchFamily="34" charset="-128"/>
              </a:rPr>
              <a:t>1.15E+12</a:t>
            </a:r>
            <a:r>
              <a:rPr lang="en-US" dirty="0">
                <a:solidFill>
                  <a:srgbClr val="000000"/>
                </a:solidFill>
                <a:latin typeface="Yu Gothic" panose="020B0400000000000000" pitchFamily="34" charset="-128"/>
                <a:ea typeface="Yu Gothic" panose="020B0400000000000000" pitchFamily="34" charset="-128"/>
              </a:rPr>
              <a:t>, </a:t>
            </a:r>
            <a:r>
              <a:rPr lang="en-US" sz="1800" b="0" i="0" u="none" strike="noStrike" dirty="0">
                <a:solidFill>
                  <a:schemeClr val="accent1"/>
                </a:solidFill>
                <a:effectLst/>
                <a:latin typeface="Yu Gothic" panose="020B0400000000000000" pitchFamily="34" charset="-128"/>
                <a:ea typeface="Yu Gothic" panose="020B0400000000000000" pitchFamily="34" charset="-128"/>
              </a:rPr>
              <a:t>1.03E+12</a:t>
            </a:r>
          </a:p>
        </p:txBody>
      </p:sp>
      <p:sp>
        <p:nvSpPr>
          <p:cNvPr id="24" name="TextBox 23">
            <a:extLst>
              <a:ext uri="{FF2B5EF4-FFF2-40B4-BE49-F238E27FC236}">
                <a16:creationId xmlns:a16="http://schemas.microsoft.com/office/drawing/2014/main" id="{0DFC630E-E9D8-44D9-8D67-F0419D4F374C}"/>
              </a:ext>
            </a:extLst>
          </p:cNvPr>
          <p:cNvSpPr txBox="1"/>
          <p:nvPr/>
        </p:nvSpPr>
        <p:spPr>
          <a:xfrm>
            <a:off x="8066895" y="3508394"/>
            <a:ext cx="2520738" cy="923330"/>
          </a:xfrm>
          <a:prstGeom prst="rect">
            <a:avLst/>
          </a:prstGeom>
          <a:noFill/>
        </p:spPr>
        <p:txBody>
          <a:bodyPr wrap="square" rtlCol="0">
            <a:spAutoFit/>
          </a:bodyPr>
          <a:lstStyle/>
          <a:p>
            <a:r>
              <a:rPr lang="en-US" dirty="0">
                <a:latin typeface="Yu Gothic" panose="020B0400000000000000" pitchFamily="34" charset="-128"/>
                <a:ea typeface="Yu Gothic" panose="020B0400000000000000" pitchFamily="34" charset="-128"/>
              </a:rPr>
              <a:t>T_12 = </a:t>
            </a:r>
            <a:r>
              <a:rPr lang="en-US" sz="1800" b="0" i="0" u="none" strike="noStrike" dirty="0">
                <a:solidFill>
                  <a:srgbClr val="FF0000"/>
                </a:solidFill>
                <a:effectLst/>
                <a:latin typeface="Yu Gothic" panose="020B0400000000000000" pitchFamily="34" charset="-128"/>
                <a:ea typeface="Yu Gothic" panose="020B0400000000000000" pitchFamily="34" charset="-128"/>
              </a:rPr>
              <a:t>17750.45461</a:t>
            </a:r>
            <a:r>
              <a:rPr lang="en-US" sz="1800" b="0" i="0" u="none" strike="noStrike" dirty="0">
                <a:solidFill>
                  <a:srgbClr val="7030A0"/>
                </a:solidFill>
                <a:effectLst/>
                <a:latin typeface="Yu Gothic" panose="020B0400000000000000" pitchFamily="34" charset="-128"/>
                <a:ea typeface="Yu Gothic" panose="020B0400000000000000" pitchFamily="34" charset="-128"/>
              </a:rPr>
              <a:t>, </a:t>
            </a:r>
            <a:r>
              <a:rPr lang="en-US" sz="1800" b="0" i="0" u="none" strike="noStrike" dirty="0">
                <a:solidFill>
                  <a:schemeClr val="accent2"/>
                </a:solidFill>
                <a:effectLst/>
                <a:latin typeface="Yu Gothic" panose="020B0400000000000000" pitchFamily="34" charset="-128"/>
                <a:ea typeface="Yu Gothic" panose="020B0400000000000000" pitchFamily="34" charset="-128"/>
              </a:rPr>
              <a:t>24074.01</a:t>
            </a:r>
            <a:r>
              <a:rPr lang="en-US" sz="1800" b="0" i="0" u="none" strike="noStrike" dirty="0">
                <a:solidFill>
                  <a:srgbClr val="000000"/>
                </a:solidFill>
                <a:effectLst/>
                <a:latin typeface="Yu Gothic" panose="020B0400000000000000" pitchFamily="34" charset="-128"/>
                <a:ea typeface="Yu Gothic" panose="020B0400000000000000" pitchFamily="34" charset="-128"/>
              </a:rPr>
              <a:t>, </a:t>
            </a:r>
            <a:r>
              <a:rPr lang="en-US" sz="1800" b="0" i="0" u="none" strike="noStrike" dirty="0">
                <a:solidFill>
                  <a:schemeClr val="accent1"/>
                </a:solidFill>
                <a:effectLst/>
                <a:latin typeface="Yu Gothic" panose="020B0400000000000000" pitchFamily="34" charset="-128"/>
                <a:ea typeface="Yu Gothic" panose="020B0400000000000000" pitchFamily="34" charset="-128"/>
              </a:rPr>
              <a:t>18745.55</a:t>
            </a:r>
          </a:p>
          <a:p>
            <a:r>
              <a:rPr lang="en-US" sz="1800" b="0" i="0" u="none" strike="noStrike" dirty="0">
                <a:solidFill>
                  <a:srgbClr val="7030A0"/>
                </a:solidFill>
                <a:effectLst/>
                <a:latin typeface="Yu Gothic" panose="020B0400000000000000" pitchFamily="34" charset="-128"/>
                <a:ea typeface="Yu Gothic" panose="020B0400000000000000" pitchFamily="34" charset="-128"/>
              </a:rPr>
              <a:t> </a:t>
            </a:r>
            <a:endParaRPr lang="en-US" sz="1800" b="0" i="0" u="none" strike="noStrike" dirty="0">
              <a:solidFill>
                <a:srgbClr val="000000"/>
              </a:solidFill>
              <a:effectLst/>
              <a:latin typeface="Yu Gothic" panose="020B0400000000000000" pitchFamily="34" charset="-128"/>
              <a:ea typeface="Yu Gothic" panose="020B0400000000000000" pitchFamily="34" charset="-128"/>
            </a:endParaRPr>
          </a:p>
        </p:txBody>
      </p:sp>
      <p:sp>
        <p:nvSpPr>
          <p:cNvPr id="26" name="TextBox 25">
            <a:extLst>
              <a:ext uri="{FF2B5EF4-FFF2-40B4-BE49-F238E27FC236}">
                <a16:creationId xmlns:a16="http://schemas.microsoft.com/office/drawing/2014/main" id="{29CCA925-A444-4E95-B4A9-E29032830930}"/>
              </a:ext>
            </a:extLst>
          </p:cNvPr>
          <p:cNvSpPr txBox="1"/>
          <p:nvPr/>
        </p:nvSpPr>
        <p:spPr>
          <a:xfrm>
            <a:off x="3969775" y="2678944"/>
            <a:ext cx="3280157" cy="1754326"/>
          </a:xfrm>
          <a:prstGeom prst="rect">
            <a:avLst/>
          </a:prstGeom>
          <a:noFill/>
        </p:spPr>
        <p:txBody>
          <a:bodyPr wrap="square" rtlCol="0">
            <a:spAutoFit/>
          </a:bodyPr>
          <a:lstStyle/>
          <a:p>
            <a:r>
              <a:rPr lang="en-US" dirty="0" err="1">
                <a:latin typeface="Yu Gothic" panose="020B0400000000000000" pitchFamily="34" charset="-128"/>
                <a:ea typeface="Yu Gothic" panose="020B0400000000000000" pitchFamily="34" charset="-128"/>
              </a:rPr>
              <a:t>N_b</a:t>
            </a:r>
            <a:r>
              <a:rPr lang="en-US" dirty="0">
                <a:latin typeface="Yu Gothic" panose="020B0400000000000000" pitchFamily="34" charset="-128"/>
                <a:ea typeface="Yu Gothic" panose="020B0400000000000000" pitchFamily="34" charset="-128"/>
              </a:rPr>
              <a:t> = </a:t>
            </a:r>
            <a:r>
              <a:rPr lang="en-US" sz="1800" b="0" i="0" u="none" strike="noStrike" dirty="0">
                <a:solidFill>
                  <a:srgbClr val="FF0000"/>
                </a:solidFill>
                <a:effectLst/>
                <a:latin typeface="Yu Gothic" panose="020B0400000000000000" pitchFamily="34" charset="-128"/>
                <a:ea typeface="Yu Gothic" panose="020B0400000000000000" pitchFamily="34" charset="-128"/>
              </a:rPr>
              <a:t>8.61E+12</a:t>
            </a:r>
            <a:r>
              <a:rPr lang="en-US" sz="1800" b="0" i="0" u="none" strike="noStrike" dirty="0">
                <a:effectLst/>
                <a:latin typeface="Yu Gothic" panose="020B0400000000000000" pitchFamily="34" charset="-128"/>
                <a:ea typeface="Yu Gothic" panose="020B0400000000000000" pitchFamily="34" charset="-128"/>
              </a:rPr>
              <a:t>, </a:t>
            </a:r>
            <a:r>
              <a:rPr lang="en-US" sz="1800" b="0" i="0" u="none" strike="noStrike" dirty="0">
                <a:solidFill>
                  <a:schemeClr val="accent2"/>
                </a:solidFill>
                <a:effectLst/>
                <a:latin typeface="Yu Gothic" panose="020B0400000000000000" pitchFamily="34" charset="-128"/>
                <a:ea typeface="Yu Gothic" panose="020B0400000000000000" pitchFamily="34" charset="-128"/>
              </a:rPr>
              <a:t>1.27E+13</a:t>
            </a:r>
            <a:r>
              <a:rPr lang="en-US" sz="1800" b="0" i="0" u="none" strike="noStrike" dirty="0">
                <a:solidFill>
                  <a:srgbClr val="000000"/>
                </a:solidFill>
                <a:effectLst/>
                <a:latin typeface="Yu Gothic" panose="020B0400000000000000" pitchFamily="34" charset="-128"/>
                <a:ea typeface="Yu Gothic" panose="020B0400000000000000" pitchFamily="34" charset="-128"/>
              </a:rPr>
              <a:t>, </a:t>
            </a:r>
            <a:r>
              <a:rPr lang="en-US" sz="1800" b="0" i="0" u="none" strike="noStrike" dirty="0">
                <a:solidFill>
                  <a:schemeClr val="accent1"/>
                </a:solidFill>
                <a:effectLst/>
                <a:latin typeface="Yu Gothic" panose="020B0400000000000000" pitchFamily="34" charset="-128"/>
                <a:ea typeface="Yu Gothic" panose="020B0400000000000000" pitchFamily="34" charset="-128"/>
              </a:rPr>
              <a:t>6.60E+12</a:t>
            </a:r>
          </a:p>
          <a:p>
            <a:endParaRPr lang="en-US" sz="1800" b="0" i="0" u="none" strike="noStrike" dirty="0">
              <a:solidFill>
                <a:srgbClr val="000000"/>
              </a:solidFill>
              <a:effectLst/>
              <a:latin typeface="Yu Gothic" panose="020B0400000000000000" pitchFamily="34" charset="-128"/>
              <a:ea typeface="Yu Gothic" panose="020B0400000000000000" pitchFamily="34" charset="-128"/>
            </a:endParaRPr>
          </a:p>
          <a:p>
            <a:endParaRPr lang="en-US" sz="1800" b="0" i="0" u="none" strike="noStrike" dirty="0">
              <a:solidFill>
                <a:srgbClr val="000000"/>
              </a:solidFill>
              <a:effectLst/>
              <a:latin typeface="Yu Gothic" panose="020B0400000000000000" pitchFamily="34" charset="-128"/>
              <a:ea typeface="Yu Gothic" panose="020B0400000000000000" pitchFamily="34" charset="-128"/>
            </a:endParaRPr>
          </a:p>
          <a:p>
            <a:endParaRPr lang="en-US" sz="1800" b="0" i="0" u="none" strike="noStrike" dirty="0">
              <a:effectLst/>
              <a:latin typeface="Yu Gothic" panose="020B0400000000000000" pitchFamily="34" charset="-128"/>
              <a:ea typeface="Yu Gothic" panose="020B0400000000000000" pitchFamily="34" charset="-128"/>
            </a:endParaRPr>
          </a:p>
          <a:p>
            <a:endParaRPr lang="en-US" dirty="0">
              <a:solidFill>
                <a:srgbClr val="7030A0"/>
              </a:solidFill>
              <a:latin typeface="Yu Gothic" panose="020B0400000000000000" pitchFamily="34" charset="-128"/>
              <a:ea typeface="Yu Gothic" panose="020B0400000000000000" pitchFamily="34" charset="-128"/>
            </a:endParaRPr>
          </a:p>
        </p:txBody>
      </p:sp>
      <p:sp>
        <p:nvSpPr>
          <p:cNvPr id="27" name="TextBox 26">
            <a:extLst>
              <a:ext uri="{FF2B5EF4-FFF2-40B4-BE49-F238E27FC236}">
                <a16:creationId xmlns:a16="http://schemas.microsoft.com/office/drawing/2014/main" id="{3239405C-8665-4403-870E-9FFA012461F0}"/>
              </a:ext>
            </a:extLst>
          </p:cNvPr>
          <p:cNvSpPr txBox="1"/>
          <p:nvPr/>
        </p:nvSpPr>
        <p:spPr>
          <a:xfrm>
            <a:off x="3487316" y="1980485"/>
            <a:ext cx="4245073" cy="369332"/>
          </a:xfrm>
          <a:prstGeom prst="rect">
            <a:avLst/>
          </a:prstGeom>
          <a:noFill/>
        </p:spPr>
        <p:txBody>
          <a:bodyPr wrap="none" rtlCol="0">
            <a:spAutoFit/>
          </a:bodyPr>
          <a:lstStyle/>
          <a:p>
            <a:r>
              <a:rPr lang="en-US" dirty="0" err="1">
                <a:latin typeface="Yu Gothic" panose="020B0400000000000000" pitchFamily="34" charset="-128"/>
                <a:ea typeface="Yu Gothic" panose="020B0400000000000000" pitchFamily="34" charset="-128"/>
              </a:rPr>
              <a:t>N_a</a:t>
            </a:r>
            <a:r>
              <a:rPr lang="en-US" dirty="0">
                <a:latin typeface="Yu Gothic" panose="020B0400000000000000" pitchFamily="34" charset="-128"/>
                <a:ea typeface="Yu Gothic" panose="020B0400000000000000" pitchFamily="34" charset="-128"/>
              </a:rPr>
              <a:t> = </a:t>
            </a:r>
            <a:r>
              <a:rPr lang="en-US" sz="1800" b="0" i="0" u="none" strike="noStrike" dirty="0">
                <a:solidFill>
                  <a:srgbClr val="FF0000"/>
                </a:solidFill>
                <a:effectLst/>
                <a:latin typeface="Yu Gothic" panose="020B0400000000000000" pitchFamily="34" charset="-128"/>
                <a:ea typeface="Yu Gothic" panose="020B0400000000000000" pitchFamily="34" charset="-128"/>
              </a:rPr>
              <a:t>2.67E+12</a:t>
            </a:r>
            <a:r>
              <a:rPr lang="en-US" sz="1800" b="0" i="0" u="none" strike="noStrike" dirty="0">
                <a:solidFill>
                  <a:srgbClr val="000000"/>
                </a:solidFill>
                <a:effectLst/>
                <a:latin typeface="Yu Gothic" panose="020B0400000000000000" pitchFamily="34" charset="-128"/>
                <a:ea typeface="Yu Gothic" panose="020B0400000000000000" pitchFamily="34" charset="-128"/>
              </a:rPr>
              <a:t>, </a:t>
            </a:r>
            <a:r>
              <a:rPr lang="en-US" sz="1800" b="0" i="0" u="none" strike="noStrike" dirty="0">
                <a:solidFill>
                  <a:schemeClr val="accent2"/>
                </a:solidFill>
                <a:effectLst/>
                <a:latin typeface="Yu Gothic" panose="020B0400000000000000" pitchFamily="34" charset="-128"/>
                <a:ea typeface="Yu Gothic" panose="020B0400000000000000" pitchFamily="34" charset="-128"/>
              </a:rPr>
              <a:t>2.74E+12</a:t>
            </a:r>
            <a:r>
              <a:rPr lang="en-US" dirty="0">
                <a:solidFill>
                  <a:srgbClr val="000000"/>
                </a:solidFill>
                <a:latin typeface="Yu Gothic" panose="020B0400000000000000" pitchFamily="34" charset="-128"/>
                <a:ea typeface="Yu Gothic" panose="020B0400000000000000" pitchFamily="34" charset="-128"/>
              </a:rPr>
              <a:t>, </a:t>
            </a:r>
            <a:r>
              <a:rPr lang="en-US" sz="1800" b="0" i="0" u="none" strike="noStrike" dirty="0">
                <a:solidFill>
                  <a:schemeClr val="accent1"/>
                </a:solidFill>
                <a:effectLst/>
                <a:latin typeface="Yu Gothic" panose="020B0400000000000000" pitchFamily="34" charset="-128"/>
                <a:ea typeface="Yu Gothic" panose="020B0400000000000000" pitchFamily="34" charset="-128"/>
              </a:rPr>
              <a:t>2.51E+12</a:t>
            </a:r>
            <a:r>
              <a:rPr lang="en-US" dirty="0">
                <a:solidFill>
                  <a:schemeClr val="accent1"/>
                </a:solidFill>
                <a:latin typeface="Yu Gothic" panose="020B0400000000000000" pitchFamily="34" charset="-128"/>
                <a:ea typeface="Yu Gothic" panose="020B0400000000000000" pitchFamily="34" charset="-128"/>
              </a:rPr>
              <a:t> </a:t>
            </a:r>
            <a:endParaRPr lang="en-US" sz="1800" b="0" i="0" u="none" strike="noStrike" dirty="0">
              <a:solidFill>
                <a:schemeClr val="accent1"/>
              </a:solidFill>
              <a:effectLst/>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1395466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239E7-748D-4876-BBF5-316A71E9A1A3}"/>
              </a:ext>
            </a:extLst>
          </p:cNvPr>
          <p:cNvSpPr>
            <a:spLocks noGrp="1"/>
          </p:cNvSpPr>
          <p:nvPr>
            <p:ph type="title"/>
          </p:nvPr>
        </p:nvSpPr>
        <p:spPr>
          <a:xfrm>
            <a:off x="838200" y="39409"/>
            <a:ext cx="10515600" cy="1325563"/>
          </a:xfrm>
        </p:spPr>
        <p:txBody>
          <a:bodyPr>
            <a:normAutofit/>
          </a:bodyPr>
          <a:lstStyle/>
          <a:p>
            <a:r>
              <a:rPr lang="en-US" dirty="0">
                <a:latin typeface="Yu Gothic" panose="020B0400000000000000" pitchFamily="34" charset="-128"/>
                <a:ea typeface="Yu Gothic" panose="020B0400000000000000" pitchFamily="34" charset="-128"/>
              </a:rPr>
              <a:t>Three-epoch demographic diagram</a:t>
            </a:r>
            <a:br>
              <a:rPr lang="en-US" dirty="0">
                <a:latin typeface="Yu Gothic" panose="020B0400000000000000" pitchFamily="34" charset="-128"/>
                <a:ea typeface="Yu Gothic" panose="020B0400000000000000" pitchFamily="34" charset="-128"/>
              </a:rPr>
            </a:br>
            <a:r>
              <a:rPr lang="en-US" sz="2200" dirty="0">
                <a:latin typeface="Yu Gothic" panose="020B0400000000000000" pitchFamily="34" charset="-128"/>
                <a:ea typeface="Yu Gothic" panose="020B0400000000000000" pitchFamily="34" charset="-128"/>
              </a:rPr>
              <a:t>(Epoch, time, instantaneous size change, epoch, time, instantaneous size change, epoch)</a:t>
            </a:r>
          </a:p>
        </p:txBody>
      </p:sp>
      <p:cxnSp>
        <p:nvCxnSpPr>
          <p:cNvPr id="4" name="Straight Connector 3">
            <a:extLst>
              <a:ext uri="{FF2B5EF4-FFF2-40B4-BE49-F238E27FC236}">
                <a16:creationId xmlns:a16="http://schemas.microsoft.com/office/drawing/2014/main" id="{1F2AC5FA-6A03-4920-B542-EBC08A4068C4}"/>
              </a:ext>
            </a:extLst>
          </p:cNvPr>
          <p:cNvCxnSpPr>
            <a:cxnSpLocks/>
          </p:cNvCxnSpPr>
          <p:nvPr/>
        </p:nvCxnSpPr>
        <p:spPr>
          <a:xfrm>
            <a:off x="3942735" y="1543664"/>
            <a:ext cx="0" cy="884904"/>
          </a:xfrm>
          <a:prstGeom prst="line">
            <a:avLst/>
          </a:prstGeom>
          <a:ln w="762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B3FF88B3-ADA2-4055-8B12-815A8EA79B51}"/>
              </a:ext>
            </a:extLst>
          </p:cNvPr>
          <p:cNvCxnSpPr>
            <a:cxnSpLocks/>
          </p:cNvCxnSpPr>
          <p:nvPr/>
        </p:nvCxnSpPr>
        <p:spPr>
          <a:xfrm>
            <a:off x="7251293" y="1514166"/>
            <a:ext cx="0" cy="914402"/>
          </a:xfrm>
          <a:prstGeom prst="line">
            <a:avLst/>
          </a:prstGeom>
          <a:ln w="7620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FF486342-824A-40E3-9AE1-91893625C7B5}"/>
              </a:ext>
            </a:extLst>
          </p:cNvPr>
          <p:cNvCxnSpPr>
            <a:cxnSpLocks/>
          </p:cNvCxnSpPr>
          <p:nvPr/>
        </p:nvCxnSpPr>
        <p:spPr>
          <a:xfrm>
            <a:off x="3060289" y="2428568"/>
            <a:ext cx="93898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B1AD8BAB-E998-424B-ACBA-329E2CF30E0C}"/>
              </a:ext>
            </a:extLst>
          </p:cNvPr>
          <p:cNvCxnSpPr>
            <a:cxnSpLocks/>
          </p:cNvCxnSpPr>
          <p:nvPr/>
        </p:nvCxnSpPr>
        <p:spPr>
          <a:xfrm>
            <a:off x="7210513" y="2428568"/>
            <a:ext cx="93898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34478090-97E5-4F9F-B183-49490C371D09}"/>
              </a:ext>
            </a:extLst>
          </p:cNvPr>
          <p:cNvCxnSpPr>
            <a:cxnSpLocks/>
          </p:cNvCxnSpPr>
          <p:nvPr/>
        </p:nvCxnSpPr>
        <p:spPr>
          <a:xfrm>
            <a:off x="3060289" y="2435766"/>
            <a:ext cx="0" cy="1139796"/>
          </a:xfrm>
          <a:prstGeom prst="line">
            <a:avLst/>
          </a:prstGeom>
          <a:ln w="762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642C4FCD-A983-48A6-A856-7EC09FFD10AB}"/>
              </a:ext>
            </a:extLst>
          </p:cNvPr>
          <p:cNvCxnSpPr>
            <a:cxnSpLocks/>
          </p:cNvCxnSpPr>
          <p:nvPr/>
        </p:nvCxnSpPr>
        <p:spPr>
          <a:xfrm>
            <a:off x="8149495" y="2428568"/>
            <a:ext cx="0" cy="1146994"/>
          </a:xfrm>
          <a:prstGeom prst="line">
            <a:avLst/>
          </a:prstGeom>
          <a:ln w="762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C4493DE9-1516-4196-B34F-E4EB7E8B9920}"/>
              </a:ext>
            </a:extLst>
          </p:cNvPr>
          <p:cNvCxnSpPr>
            <a:cxnSpLocks/>
          </p:cNvCxnSpPr>
          <p:nvPr/>
        </p:nvCxnSpPr>
        <p:spPr>
          <a:xfrm>
            <a:off x="3017775" y="3575562"/>
            <a:ext cx="122976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68EC9FB0-C072-4611-A74E-FE2621FE9E05}"/>
              </a:ext>
            </a:extLst>
          </p:cNvPr>
          <p:cNvCxnSpPr>
            <a:cxnSpLocks/>
          </p:cNvCxnSpPr>
          <p:nvPr/>
        </p:nvCxnSpPr>
        <p:spPr>
          <a:xfrm>
            <a:off x="6921910" y="3575562"/>
            <a:ext cx="1250633" cy="0"/>
          </a:xfrm>
          <a:prstGeom prst="line">
            <a:avLst/>
          </a:prstGeom>
          <a:ln w="76200"/>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5B7506AA-FEF8-4213-A3F2-7BF1CF76C316}"/>
              </a:ext>
            </a:extLst>
          </p:cNvPr>
          <p:cNvSpPr txBox="1"/>
          <p:nvPr/>
        </p:nvSpPr>
        <p:spPr>
          <a:xfrm>
            <a:off x="3314087" y="3745582"/>
            <a:ext cx="4564071" cy="923330"/>
          </a:xfrm>
          <a:prstGeom prst="rect">
            <a:avLst/>
          </a:prstGeom>
          <a:noFill/>
        </p:spPr>
        <p:txBody>
          <a:bodyPr wrap="none" rtlCol="0">
            <a:spAutoFit/>
          </a:bodyPr>
          <a:lstStyle/>
          <a:p>
            <a:r>
              <a:rPr lang="en-US" dirty="0" err="1">
                <a:latin typeface="Yu Gothic" panose="020B0400000000000000" pitchFamily="34" charset="-128"/>
                <a:ea typeface="Yu Gothic" panose="020B0400000000000000" pitchFamily="34" charset="-128"/>
              </a:rPr>
              <a:t>N_e</a:t>
            </a:r>
            <a:r>
              <a:rPr lang="en-US" dirty="0">
                <a:latin typeface="Yu Gothic" panose="020B0400000000000000" pitchFamily="34" charset="-128"/>
                <a:ea typeface="Yu Gothic" panose="020B0400000000000000" pitchFamily="34" charset="-128"/>
              </a:rPr>
              <a:t> = </a:t>
            </a:r>
            <a:r>
              <a:rPr lang="en-US" sz="1800" b="0" i="0" u="none" strike="noStrike" dirty="0">
                <a:solidFill>
                  <a:srgbClr val="FF0000"/>
                </a:solidFill>
                <a:effectLst/>
                <a:latin typeface="Yu Gothic" panose="020B0400000000000000" pitchFamily="34" charset="-128"/>
                <a:ea typeface="Yu Gothic" panose="020B0400000000000000" pitchFamily="34" charset="-128"/>
              </a:rPr>
              <a:t>1.18229E+12</a:t>
            </a:r>
            <a:r>
              <a:rPr lang="en-US" sz="1800" b="0" i="0" u="none" strike="noStrike" dirty="0">
                <a:solidFill>
                  <a:srgbClr val="000000"/>
                </a:solidFill>
                <a:effectLst/>
                <a:latin typeface="Yu Gothic" panose="020B0400000000000000" pitchFamily="34" charset="-128"/>
                <a:ea typeface="Yu Gothic" panose="020B0400000000000000" pitchFamily="34" charset="-128"/>
              </a:rPr>
              <a:t>, </a:t>
            </a:r>
            <a:r>
              <a:rPr lang="en-US" sz="1800" b="0" i="0" u="none" strike="noStrike" dirty="0">
                <a:solidFill>
                  <a:schemeClr val="accent2"/>
                </a:solidFill>
                <a:effectLst/>
                <a:latin typeface="Yu Gothic" panose="020B0400000000000000" pitchFamily="34" charset="-128"/>
                <a:ea typeface="Yu Gothic" panose="020B0400000000000000" pitchFamily="34" charset="-128"/>
              </a:rPr>
              <a:t>1.15E+12</a:t>
            </a:r>
            <a:r>
              <a:rPr lang="en-US" sz="1800" b="0" i="0" u="none" strike="noStrike" dirty="0">
                <a:solidFill>
                  <a:srgbClr val="000000"/>
                </a:solidFill>
                <a:effectLst/>
                <a:latin typeface="Yu Gothic" panose="020B0400000000000000" pitchFamily="34" charset="-128"/>
                <a:ea typeface="Yu Gothic" panose="020B0400000000000000" pitchFamily="34" charset="-128"/>
              </a:rPr>
              <a:t>, </a:t>
            </a:r>
            <a:r>
              <a:rPr lang="en-US" sz="1800" b="0" i="0" u="none" strike="noStrike" dirty="0">
                <a:solidFill>
                  <a:schemeClr val="accent1"/>
                </a:solidFill>
                <a:effectLst/>
                <a:latin typeface="Yu Gothic" panose="020B0400000000000000" pitchFamily="34" charset="-128"/>
                <a:ea typeface="Yu Gothic" panose="020B0400000000000000" pitchFamily="34" charset="-128"/>
              </a:rPr>
              <a:t>1.03E+12</a:t>
            </a:r>
          </a:p>
          <a:p>
            <a:endParaRPr lang="en-US" sz="1800" b="0" i="0" u="none" strike="noStrike" dirty="0">
              <a:solidFill>
                <a:srgbClr val="000000"/>
              </a:solidFill>
              <a:effectLst/>
              <a:latin typeface="Yu Gothic" panose="020B0400000000000000" pitchFamily="34" charset="-128"/>
              <a:ea typeface="Yu Gothic" panose="020B0400000000000000" pitchFamily="34" charset="-128"/>
            </a:endParaRPr>
          </a:p>
          <a:p>
            <a:endParaRPr lang="en-US" dirty="0">
              <a:solidFill>
                <a:srgbClr val="7030A0"/>
              </a:solidFill>
              <a:latin typeface="Yu Gothic" panose="020B0400000000000000" pitchFamily="34" charset="-128"/>
              <a:ea typeface="Yu Gothic" panose="020B0400000000000000" pitchFamily="34" charset="-128"/>
            </a:endParaRPr>
          </a:p>
        </p:txBody>
      </p:sp>
      <p:sp>
        <p:nvSpPr>
          <p:cNvPr id="17" name="TextBox 16">
            <a:extLst>
              <a:ext uri="{FF2B5EF4-FFF2-40B4-BE49-F238E27FC236}">
                <a16:creationId xmlns:a16="http://schemas.microsoft.com/office/drawing/2014/main" id="{2168386D-6B79-41A2-A0B9-BC5D07D59FAA}"/>
              </a:ext>
            </a:extLst>
          </p:cNvPr>
          <p:cNvSpPr txBox="1"/>
          <p:nvPr/>
        </p:nvSpPr>
        <p:spPr>
          <a:xfrm>
            <a:off x="3999271" y="1461153"/>
            <a:ext cx="3047996" cy="1200329"/>
          </a:xfrm>
          <a:prstGeom prst="rect">
            <a:avLst/>
          </a:prstGeom>
          <a:noFill/>
        </p:spPr>
        <p:txBody>
          <a:bodyPr wrap="square">
            <a:spAutoFit/>
          </a:bodyPr>
          <a:lstStyle/>
          <a:p>
            <a:r>
              <a:rPr lang="en-US" sz="1800" b="0" i="0" u="none" strike="noStrike" dirty="0" err="1">
                <a:solidFill>
                  <a:srgbClr val="000000"/>
                </a:solidFill>
                <a:effectLst/>
                <a:latin typeface="Yu Gothic" panose="020B0400000000000000" pitchFamily="34" charset="-128"/>
                <a:ea typeface="Yu Gothic" panose="020B0400000000000000" pitchFamily="34" charset="-128"/>
              </a:rPr>
              <a:t>N_a</a:t>
            </a:r>
            <a:r>
              <a:rPr lang="en-US" sz="1800" b="0" i="0" u="none" strike="noStrike" dirty="0">
                <a:solidFill>
                  <a:srgbClr val="000000"/>
                </a:solidFill>
                <a:effectLst/>
                <a:latin typeface="Yu Gothic" panose="020B0400000000000000" pitchFamily="34" charset="-128"/>
                <a:ea typeface="Yu Gothic" panose="020B0400000000000000" pitchFamily="34" charset="-128"/>
              </a:rPr>
              <a:t> = </a:t>
            </a:r>
            <a:r>
              <a:rPr lang="en-US" sz="1800" b="0" i="0" u="none" strike="noStrike" dirty="0">
                <a:solidFill>
                  <a:srgbClr val="FF0000"/>
                </a:solidFill>
                <a:effectLst/>
                <a:latin typeface="Yu Gothic" panose="020B0400000000000000" pitchFamily="34" charset="-128"/>
                <a:ea typeface="Yu Gothic" panose="020B0400000000000000" pitchFamily="34" charset="-128"/>
              </a:rPr>
              <a:t>4.07E+12</a:t>
            </a:r>
            <a:r>
              <a:rPr lang="en-US" sz="1800" b="0" i="0" u="none" strike="noStrike" dirty="0">
                <a:solidFill>
                  <a:srgbClr val="000000"/>
                </a:solidFill>
                <a:effectLst/>
                <a:latin typeface="Yu Gothic" panose="020B0400000000000000" pitchFamily="34" charset="-128"/>
                <a:ea typeface="Yu Gothic" panose="020B0400000000000000" pitchFamily="34" charset="-128"/>
              </a:rPr>
              <a:t>, </a:t>
            </a:r>
            <a:r>
              <a:rPr lang="en-US" sz="1800" b="0" i="0" u="none" strike="noStrike" dirty="0">
                <a:solidFill>
                  <a:schemeClr val="accent2"/>
                </a:solidFill>
                <a:effectLst/>
                <a:latin typeface="Yu Gothic" panose="020B0400000000000000" pitchFamily="34" charset="-128"/>
                <a:ea typeface="Yu Gothic" panose="020B0400000000000000" pitchFamily="34" charset="-128"/>
              </a:rPr>
              <a:t>7.18E+12</a:t>
            </a:r>
            <a:r>
              <a:rPr lang="en-US" sz="1800" b="0" i="0" u="none" strike="noStrike" dirty="0">
                <a:solidFill>
                  <a:srgbClr val="000000"/>
                </a:solidFill>
                <a:effectLst/>
                <a:latin typeface="Yu Gothic" panose="020B0400000000000000" pitchFamily="34" charset="-128"/>
                <a:ea typeface="Yu Gothic" panose="020B0400000000000000" pitchFamily="34" charset="-128"/>
              </a:rPr>
              <a:t>, </a:t>
            </a:r>
            <a:r>
              <a:rPr lang="en-US" sz="1800" b="0" i="0" u="none" strike="noStrike" dirty="0">
                <a:solidFill>
                  <a:schemeClr val="accent1"/>
                </a:solidFill>
                <a:effectLst/>
                <a:latin typeface="Yu Gothic" panose="020B0400000000000000" pitchFamily="34" charset="-128"/>
                <a:ea typeface="Yu Gothic" panose="020B0400000000000000" pitchFamily="34" charset="-128"/>
              </a:rPr>
              <a:t>4.33E+12</a:t>
            </a:r>
          </a:p>
          <a:p>
            <a:endParaRPr lang="en-US" sz="1800" b="0" i="0" u="none" strike="noStrike" dirty="0">
              <a:solidFill>
                <a:srgbClr val="000000"/>
              </a:solidFill>
              <a:effectLst/>
              <a:latin typeface="Yu Gothic" panose="020B0400000000000000" pitchFamily="34" charset="-128"/>
              <a:ea typeface="Yu Gothic" panose="020B0400000000000000" pitchFamily="34" charset="-128"/>
            </a:endParaRPr>
          </a:p>
          <a:p>
            <a:endParaRPr lang="en-US" dirty="0">
              <a:latin typeface="Yu Gothic" panose="020B0400000000000000" pitchFamily="34" charset="-128"/>
              <a:ea typeface="Yu Gothic" panose="020B0400000000000000" pitchFamily="34" charset="-128"/>
            </a:endParaRPr>
          </a:p>
        </p:txBody>
      </p:sp>
      <p:sp>
        <p:nvSpPr>
          <p:cNvPr id="22" name="TextBox 21">
            <a:extLst>
              <a:ext uri="{FF2B5EF4-FFF2-40B4-BE49-F238E27FC236}">
                <a16:creationId xmlns:a16="http://schemas.microsoft.com/office/drawing/2014/main" id="{D883859B-49F2-42F8-910D-17BE731A5EED}"/>
              </a:ext>
            </a:extLst>
          </p:cNvPr>
          <p:cNvSpPr txBox="1"/>
          <p:nvPr/>
        </p:nvSpPr>
        <p:spPr>
          <a:xfrm>
            <a:off x="3942735" y="2741867"/>
            <a:ext cx="3290826" cy="646331"/>
          </a:xfrm>
          <a:prstGeom prst="rect">
            <a:avLst/>
          </a:prstGeom>
          <a:noFill/>
        </p:spPr>
        <p:txBody>
          <a:bodyPr wrap="square">
            <a:spAutoFit/>
          </a:bodyPr>
          <a:lstStyle/>
          <a:p>
            <a:r>
              <a:rPr lang="en-US" sz="1800" b="0" i="0" u="none" strike="noStrike" dirty="0" err="1">
                <a:solidFill>
                  <a:srgbClr val="000000"/>
                </a:solidFill>
                <a:effectLst/>
                <a:latin typeface="Yu Gothic" panose="020B0400000000000000" pitchFamily="34" charset="-128"/>
                <a:ea typeface="Yu Gothic" panose="020B0400000000000000" pitchFamily="34" charset="-128"/>
              </a:rPr>
              <a:t>N_b</a:t>
            </a:r>
            <a:r>
              <a:rPr lang="en-US" sz="1800" b="0" i="0" u="none" strike="noStrike" dirty="0">
                <a:solidFill>
                  <a:srgbClr val="000000"/>
                </a:solidFill>
                <a:effectLst/>
                <a:latin typeface="Yu Gothic" panose="020B0400000000000000" pitchFamily="34" charset="-128"/>
                <a:ea typeface="Yu Gothic" panose="020B0400000000000000" pitchFamily="34" charset="-128"/>
              </a:rPr>
              <a:t> = </a:t>
            </a:r>
            <a:r>
              <a:rPr lang="en-US" sz="1800" b="0" i="0" u="none" strike="noStrike" dirty="0">
                <a:solidFill>
                  <a:srgbClr val="FF0000"/>
                </a:solidFill>
                <a:effectLst/>
                <a:latin typeface="Yu Gothic" panose="020B0400000000000000" pitchFamily="34" charset="-128"/>
                <a:ea typeface="Yu Gothic" panose="020B0400000000000000" pitchFamily="34" charset="-128"/>
              </a:rPr>
              <a:t>8.61E+12</a:t>
            </a:r>
            <a:r>
              <a:rPr lang="en-US" sz="1800" b="0" i="0" u="none" strike="noStrike" dirty="0">
                <a:solidFill>
                  <a:srgbClr val="7030A0"/>
                </a:solidFill>
                <a:effectLst/>
                <a:latin typeface="Yu Gothic" panose="020B0400000000000000" pitchFamily="34" charset="-128"/>
                <a:ea typeface="Yu Gothic" panose="020B0400000000000000" pitchFamily="34" charset="-128"/>
              </a:rPr>
              <a:t>, </a:t>
            </a:r>
            <a:r>
              <a:rPr lang="en-US" sz="1800" b="0" i="0" u="none" strike="noStrike" dirty="0">
                <a:solidFill>
                  <a:schemeClr val="accent2"/>
                </a:solidFill>
                <a:effectLst/>
                <a:latin typeface="Yu Gothic" panose="020B0400000000000000" pitchFamily="34" charset="-128"/>
                <a:ea typeface="Yu Gothic" panose="020B0400000000000000" pitchFamily="34" charset="-128"/>
              </a:rPr>
              <a:t>1.27E+13</a:t>
            </a:r>
            <a:r>
              <a:rPr lang="en-US" dirty="0">
                <a:solidFill>
                  <a:srgbClr val="000000"/>
                </a:solidFill>
                <a:latin typeface="Yu Gothic" panose="020B0400000000000000" pitchFamily="34" charset="-128"/>
                <a:ea typeface="Yu Gothic" panose="020B0400000000000000" pitchFamily="34" charset="-128"/>
              </a:rPr>
              <a:t>, </a:t>
            </a:r>
            <a:r>
              <a:rPr lang="en-US" sz="1800" b="0" i="0" u="none" strike="noStrike" dirty="0">
                <a:solidFill>
                  <a:schemeClr val="accent1"/>
                </a:solidFill>
                <a:effectLst/>
                <a:latin typeface="Yu Gothic" panose="020B0400000000000000" pitchFamily="34" charset="-128"/>
                <a:ea typeface="Yu Gothic" panose="020B0400000000000000" pitchFamily="34" charset="-128"/>
              </a:rPr>
              <a:t>6.60E+12</a:t>
            </a:r>
            <a:r>
              <a:rPr lang="en-US" dirty="0">
                <a:solidFill>
                  <a:schemeClr val="accent1"/>
                </a:solidFill>
                <a:latin typeface="Yu Gothic" panose="020B0400000000000000" pitchFamily="34" charset="-128"/>
                <a:ea typeface="Yu Gothic" panose="020B0400000000000000" pitchFamily="34" charset="-128"/>
              </a:rPr>
              <a:t> </a:t>
            </a:r>
            <a:endParaRPr lang="en-US" sz="1800" b="0" i="0" u="none" strike="noStrike" dirty="0">
              <a:solidFill>
                <a:schemeClr val="accent1"/>
              </a:solidFill>
              <a:effectLst/>
              <a:latin typeface="Yu Gothic" panose="020B0400000000000000" pitchFamily="34" charset="-128"/>
              <a:ea typeface="Yu Gothic" panose="020B0400000000000000" pitchFamily="34" charset="-128"/>
            </a:endParaRPr>
          </a:p>
        </p:txBody>
      </p:sp>
      <p:sp>
        <p:nvSpPr>
          <p:cNvPr id="25" name="TextBox 24">
            <a:extLst>
              <a:ext uri="{FF2B5EF4-FFF2-40B4-BE49-F238E27FC236}">
                <a16:creationId xmlns:a16="http://schemas.microsoft.com/office/drawing/2014/main" id="{DBE92A94-8748-4510-83CE-1ADC3E75F6A6}"/>
              </a:ext>
            </a:extLst>
          </p:cNvPr>
          <p:cNvSpPr txBox="1"/>
          <p:nvPr/>
        </p:nvSpPr>
        <p:spPr>
          <a:xfrm>
            <a:off x="7633707" y="1645819"/>
            <a:ext cx="3550476" cy="1477328"/>
          </a:xfrm>
          <a:prstGeom prst="rect">
            <a:avLst/>
          </a:prstGeom>
          <a:noFill/>
        </p:spPr>
        <p:txBody>
          <a:bodyPr wrap="square">
            <a:spAutoFit/>
          </a:bodyPr>
          <a:lstStyle/>
          <a:p>
            <a:r>
              <a:rPr lang="en-US" sz="1800" b="0" i="0" u="none" strike="noStrike" dirty="0">
                <a:solidFill>
                  <a:srgbClr val="000000"/>
                </a:solidFill>
                <a:effectLst/>
                <a:latin typeface="Yu Gothic" panose="020B0400000000000000" pitchFamily="34" charset="-128"/>
                <a:ea typeface="Yu Gothic" panose="020B0400000000000000" pitchFamily="34" charset="-128"/>
              </a:rPr>
              <a:t>T_12 = </a:t>
            </a:r>
            <a:r>
              <a:rPr lang="en-US" sz="1800" b="0" i="0" u="none" strike="noStrike" dirty="0">
                <a:solidFill>
                  <a:srgbClr val="FF0000"/>
                </a:solidFill>
                <a:effectLst/>
                <a:latin typeface="Yu Gothic" panose="020B0400000000000000" pitchFamily="34" charset="-128"/>
                <a:ea typeface="Yu Gothic" panose="020B0400000000000000" pitchFamily="34" charset="-128"/>
              </a:rPr>
              <a:t>31630.66235</a:t>
            </a:r>
            <a:r>
              <a:rPr lang="en-US" sz="1800" b="0" i="0" u="none" strike="noStrike" dirty="0">
                <a:solidFill>
                  <a:srgbClr val="000000"/>
                </a:solidFill>
                <a:effectLst/>
                <a:latin typeface="Yu Gothic" panose="020B0400000000000000" pitchFamily="34" charset="-128"/>
                <a:ea typeface="Yu Gothic" panose="020B0400000000000000" pitchFamily="34" charset="-128"/>
              </a:rPr>
              <a:t>, </a:t>
            </a:r>
            <a:r>
              <a:rPr lang="en-US" sz="1800" b="0" i="0" u="none" strike="noStrike" dirty="0">
                <a:solidFill>
                  <a:schemeClr val="accent2"/>
                </a:solidFill>
                <a:effectLst/>
                <a:latin typeface="Yu Gothic" panose="020B0400000000000000" pitchFamily="34" charset="-128"/>
                <a:ea typeface="Yu Gothic" panose="020B0400000000000000" pitchFamily="34" charset="-128"/>
              </a:rPr>
              <a:t>36898.05</a:t>
            </a:r>
            <a:r>
              <a:rPr lang="en-US" sz="1800" b="0" i="0" u="none" strike="noStrike" dirty="0">
                <a:solidFill>
                  <a:srgbClr val="000000"/>
                </a:solidFill>
                <a:effectLst/>
                <a:latin typeface="Yu Gothic" panose="020B0400000000000000" pitchFamily="34" charset="-128"/>
                <a:ea typeface="Yu Gothic" panose="020B0400000000000000" pitchFamily="34" charset="-128"/>
              </a:rPr>
              <a:t>, </a:t>
            </a:r>
            <a:r>
              <a:rPr lang="en-US" sz="1800" b="0" i="0" u="none" strike="noStrike" dirty="0">
                <a:solidFill>
                  <a:schemeClr val="accent1"/>
                </a:solidFill>
                <a:effectLst/>
                <a:latin typeface="Yu Gothic" panose="020B0400000000000000" pitchFamily="34" charset="-128"/>
                <a:ea typeface="Yu Gothic" panose="020B0400000000000000" pitchFamily="34" charset="-128"/>
              </a:rPr>
              <a:t>24676.49</a:t>
            </a:r>
          </a:p>
          <a:p>
            <a:endParaRPr lang="en-US" sz="1800" b="0" i="0" u="none" strike="noStrike" dirty="0">
              <a:solidFill>
                <a:srgbClr val="000000"/>
              </a:solidFill>
              <a:effectLst/>
              <a:latin typeface="Yu Gothic" panose="020B0400000000000000" pitchFamily="34" charset="-128"/>
              <a:ea typeface="Yu Gothic" panose="020B0400000000000000" pitchFamily="34" charset="-128"/>
            </a:endParaRPr>
          </a:p>
          <a:p>
            <a:endParaRPr lang="en-US" sz="1800" b="0" i="0" u="none" strike="noStrike" dirty="0">
              <a:solidFill>
                <a:srgbClr val="000000"/>
              </a:solidFill>
              <a:effectLst/>
              <a:latin typeface="Yu Gothic" panose="020B0400000000000000" pitchFamily="34" charset="-128"/>
              <a:ea typeface="Yu Gothic" panose="020B0400000000000000" pitchFamily="34" charset="-128"/>
            </a:endParaRPr>
          </a:p>
          <a:p>
            <a:endParaRPr lang="en-US" dirty="0">
              <a:solidFill>
                <a:srgbClr val="7030A0"/>
              </a:solidFill>
              <a:latin typeface="Yu Gothic" panose="020B0400000000000000" pitchFamily="34" charset="-128"/>
              <a:ea typeface="Yu Gothic" panose="020B0400000000000000" pitchFamily="34" charset="-128"/>
            </a:endParaRPr>
          </a:p>
        </p:txBody>
      </p:sp>
      <p:sp>
        <p:nvSpPr>
          <p:cNvPr id="27" name="TextBox 26">
            <a:extLst>
              <a:ext uri="{FF2B5EF4-FFF2-40B4-BE49-F238E27FC236}">
                <a16:creationId xmlns:a16="http://schemas.microsoft.com/office/drawing/2014/main" id="{D4852023-87DD-492A-8A2E-AA67459DD744}"/>
              </a:ext>
            </a:extLst>
          </p:cNvPr>
          <p:cNvSpPr txBox="1"/>
          <p:nvPr/>
        </p:nvSpPr>
        <p:spPr>
          <a:xfrm>
            <a:off x="8595737" y="3002065"/>
            <a:ext cx="2854811" cy="646331"/>
          </a:xfrm>
          <a:prstGeom prst="rect">
            <a:avLst/>
          </a:prstGeom>
          <a:noFill/>
        </p:spPr>
        <p:txBody>
          <a:bodyPr wrap="square">
            <a:spAutoFit/>
          </a:bodyPr>
          <a:lstStyle/>
          <a:p>
            <a:r>
              <a:rPr lang="en-US" sz="1800" b="0" i="0" u="none" strike="noStrike" dirty="0">
                <a:solidFill>
                  <a:srgbClr val="000000"/>
                </a:solidFill>
                <a:effectLst/>
                <a:latin typeface="Yu Gothic" panose="020B0400000000000000" pitchFamily="34" charset="-128"/>
                <a:ea typeface="Yu Gothic" panose="020B0400000000000000" pitchFamily="34" charset="-128"/>
              </a:rPr>
              <a:t>T_23 = </a:t>
            </a:r>
            <a:r>
              <a:rPr lang="en-US" sz="1800" b="0" i="0" u="none" strike="noStrike" dirty="0">
                <a:solidFill>
                  <a:srgbClr val="FF0000"/>
                </a:solidFill>
                <a:effectLst/>
                <a:latin typeface="Yu Gothic" panose="020B0400000000000000" pitchFamily="34" charset="-128"/>
                <a:ea typeface="Yu Gothic" panose="020B0400000000000000" pitchFamily="34" charset="-128"/>
              </a:rPr>
              <a:t>31047.92246</a:t>
            </a:r>
            <a:r>
              <a:rPr lang="en-US" sz="1800" b="0" i="0" u="none" strike="noStrike" dirty="0">
                <a:solidFill>
                  <a:srgbClr val="000000"/>
                </a:solidFill>
                <a:effectLst/>
                <a:latin typeface="Yu Gothic" panose="020B0400000000000000" pitchFamily="34" charset="-128"/>
                <a:ea typeface="Yu Gothic" panose="020B0400000000000000" pitchFamily="34" charset="-128"/>
              </a:rPr>
              <a:t>, </a:t>
            </a:r>
            <a:r>
              <a:rPr lang="en-US" sz="1800" b="0" i="0" u="none" strike="noStrike" dirty="0">
                <a:solidFill>
                  <a:schemeClr val="accent2"/>
                </a:solidFill>
                <a:effectLst/>
                <a:latin typeface="Yu Gothic" panose="020B0400000000000000" pitchFamily="34" charset="-128"/>
                <a:ea typeface="Yu Gothic" panose="020B0400000000000000" pitchFamily="34" charset="-128"/>
              </a:rPr>
              <a:t>34572.84</a:t>
            </a:r>
            <a:r>
              <a:rPr lang="en-US" sz="1800" b="0" i="0" u="none" strike="noStrike" dirty="0">
                <a:solidFill>
                  <a:srgbClr val="000000"/>
                </a:solidFill>
                <a:effectLst/>
                <a:latin typeface="Yu Gothic" panose="020B0400000000000000" pitchFamily="34" charset="-128"/>
                <a:ea typeface="Yu Gothic" panose="020B0400000000000000" pitchFamily="34" charset="-128"/>
              </a:rPr>
              <a:t>, </a:t>
            </a:r>
            <a:r>
              <a:rPr lang="en-US" sz="1800" b="0" i="0" u="none" strike="noStrike" dirty="0">
                <a:solidFill>
                  <a:schemeClr val="accent1"/>
                </a:solidFill>
                <a:effectLst/>
                <a:latin typeface="Yu Gothic" panose="020B0400000000000000" pitchFamily="34" charset="-128"/>
                <a:ea typeface="Yu Gothic" panose="020B0400000000000000" pitchFamily="34" charset="-128"/>
              </a:rPr>
              <a:t>26574.54 </a:t>
            </a:r>
            <a:r>
              <a:rPr lang="en-US" sz="1800" b="0" i="0" u="none" strike="noStrike" dirty="0">
                <a:solidFill>
                  <a:srgbClr val="000000"/>
                </a:solidFill>
                <a:effectLst/>
                <a:latin typeface="Yu Gothic" panose="020B0400000000000000" pitchFamily="34" charset="-128"/>
                <a:ea typeface="Yu Gothic" panose="020B0400000000000000" pitchFamily="34" charset="-128"/>
              </a:rPr>
              <a:t> </a:t>
            </a:r>
          </a:p>
        </p:txBody>
      </p:sp>
    </p:spTree>
    <p:extLst>
      <p:ext uri="{BB962C8B-B14F-4D97-AF65-F5344CB8AC3E}">
        <p14:creationId xmlns:p14="http://schemas.microsoft.com/office/powerpoint/2010/main" val="1334732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bar chart, histogram&#10;&#10;Description automatically generated">
            <a:extLst>
              <a:ext uri="{FF2B5EF4-FFF2-40B4-BE49-F238E27FC236}">
                <a16:creationId xmlns:a16="http://schemas.microsoft.com/office/drawing/2014/main" id="{FF04FA11-68EF-4113-8E25-9CDE51893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445972"/>
            <a:ext cx="6052883" cy="4114800"/>
          </a:xfrm>
          <a:prstGeom prst="rect">
            <a:avLst/>
          </a:prstGeom>
        </p:spPr>
      </p:pic>
      <p:pic>
        <p:nvPicPr>
          <p:cNvPr id="3" name="Picture 2" descr="Chart, bar chart&#10;&#10;Description automatically generated">
            <a:extLst>
              <a:ext uri="{FF2B5EF4-FFF2-40B4-BE49-F238E27FC236}">
                <a16:creationId xmlns:a16="http://schemas.microsoft.com/office/drawing/2014/main" id="{6D7E6183-4CAF-4794-8D00-1FF9A7B176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121" y="445972"/>
            <a:ext cx="6052879" cy="4114800"/>
          </a:xfrm>
          <a:prstGeom prst="rect">
            <a:avLst/>
          </a:prstGeom>
        </p:spPr>
      </p:pic>
      <p:sp>
        <p:nvSpPr>
          <p:cNvPr id="5" name="TextBox 4">
            <a:extLst>
              <a:ext uri="{FF2B5EF4-FFF2-40B4-BE49-F238E27FC236}">
                <a16:creationId xmlns:a16="http://schemas.microsoft.com/office/drawing/2014/main" id="{18BDBC87-5C2D-43FD-B694-744ACEDCAE24}"/>
              </a:ext>
            </a:extLst>
          </p:cNvPr>
          <p:cNvSpPr txBox="1"/>
          <p:nvPr/>
        </p:nvSpPr>
        <p:spPr>
          <a:xfrm>
            <a:off x="471948" y="4847303"/>
            <a:ext cx="8789201" cy="1754326"/>
          </a:xfrm>
          <a:prstGeom prst="rect">
            <a:avLst/>
          </a:prstGeom>
          <a:noFill/>
        </p:spPr>
        <p:txBody>
          <a:bodyPr wrap="none" rtlCol="0">
            <a:spAutoFit/>
          </a:bodyPr>
          <a:lstStyle/>
          <a:p>
            <a:pPr marL="285750" indent="-285750">
              <a:buFont typeface="Arial" panose="020B0604020202020204" pitchFamily="34" charset="0"/>
              <a:buChar char="•"/>
            </a:pPr>
            <a:r>
              <a:rPr lang="en-US" dirty="0"/>
              <a:t>The X-axis of the DFE plot is the absolute value of the selection coefficient, </a:t>
            </a:r>
            <a:r>
              <a:rPr lang="en-US" i="1" dirty="0"/>
              <a:t>s</a:t>
            </a:r>
            <a:r>
              <a:rPr lang="en-US" dirty="0"/>
              <a:t>.</a:t>
            </a:r>
          </a:p>
          <a:p>
            <a:pPr marL="285750" indent="-285750">
              <a:buFont typeface="Arial" panose="020B0604020202020204" pitchFamily="34" charset="0"/>
              <a:buChar char="•"/>
            </a:pPr>
            <a:r>
              <a:rPr lang="en-US" dirty="0"/>
              <a:t>The Y-axis of the DFE plot is the proportion of the distribution in that bin.</a:t>
            </a:r>
          </a:p>
          <a:p>
            <a:pPr marL="285750" indent="-285750">
              <a:buFont typeface="Arial" panose="020B0604020202020204" pitchFamily="34" charset="0"/>
              <a:buChar char="•"/>
            </a:pPr>
            <a:r>
              <a:rPr lang="en-US" dirty="0"/>
              <a:t>We typically split the DFE into discrete bins on a log10 scale.</a:t>
            </a:r>
          </a:p>
          <a:p>
            <a:pPr marL="285750" indent="-285750">
              <a:buFont typeface="Arial" panose="020B0604020202020204" pitchFamily="34" charset="0"/>
              <a:buChar char="•"/>
            </a:pPr>
            <a:r>
              <a:rPr lang="en-US" dirty="0"/>
              <a:t>Left-ward bins are closer to 0, while right-ward bins are closer to 1</a:t>
            </a:r>
          </a:p>
          <a:p>
            <a:pPr marL="285750" indent="-285750">
              <a:buFont typeface="Arial" panose="020B0604020202020204" pitchFamily="34" charset="0"/>
              <a:buChar char="•"/>
            </a:pPr>
            <a:r>
              <a:rPr lang="en-US" dirty="0"/>
              <a:t>For this data set, most of the data is shifted left, which suggests weak </a:t>
            </a:r>
            <a:r>
              <a:rPr lang="en-US" i="1" dirty="0"/>
              <a:t>purifying selection</a:t>
            </a:r>
            <a:r>
              <a:rPr lang="en-US" dirty="0"/>
              <a:t>.</a:t>
            </a:r>
          </a:p>
          <a:p>
            <a:endParaRPr lang="en-US" dirty="0"/>
          </a:p>
        </p:txBody>
      </p:sp>
    </p:spTree>
    <p:extLst>
      <p:ext uri="{BB962C8B-B14F-4D97-AF65-F5344CB8AC3E}">
        <p14:creationId xmlns:p14="http://schemas.microsoft.com/office/powerpoint/2010/main" val="3753987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12DE0A0F-D03F-4B38-92B6-6FD3AE73F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9121" y="504965"/>
            <a:ext cx="6052879" cy="4114800"/>
          </a:xfrm>
          <a:prstGeom prst="rect">
            <a:avLst/>
          </a:prstGeom>
        </p:spPr>
      </p:pic>
      <p:pic>
        <p:nvPicPr>
          <p:cNvPr id="7" name="Picture 6" descr="Chart&#10;&#10;Description automatically generated">
            <a:extLst>
              <a:ext uri="{FF2B5EF4-FFF2-40B4-BE49-F238E27FC236}">
                <a16:creationId xmlns:a16="http://schemas.microsoft.com/office/drawing/2014/main" id="{F1317A7F-DF5A-4F8B-840C-5E8363CF1E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04965"/>
            <a:ext cx="6052879" cy="4114800"/>
          </a:xfrm>
          <a:prstGeom prst="rect">
            <a:avLst/>
          </a:prstGeom>
        </p:spPr>
      </p:pic>
      <p:sp>
        <p:nvSpPr>
          <p:cNvPr id="8" name="TextBox 7">
            <a:extLst>
              <a:ext uri="{FF2B5EF4-FFF2-40B4-BE49-F238E27FC236}">
                <a16:creationId xmlns:a16="http://schemas.microsoft.com/office/drawing/2014/main" id="{BCB39512-F5EE-45ED-8BF3-22D3797C0E57}"/>
              </a:ext>
            </a:extLst>
          </p:cNvPr>
          <p:cNvSpPr txBox="1"/>
          <p:nvPr/>
        </p:nvSpPr>
        <p:spPr>
          <a:xfrm>
            <a:off x="471948" y="4847303"/>
            <a:ext cx="10250498" cy="2031325"/>
          </a:xfrm>
          <a:prstGeom prst="rect">
            <a:avLst/>
          </a:prstGeom>
          <a:noFill/>
        </p:spPr>
        <p:txBody>
          <a:bodyPr wrap="none" rtlCol="0">
            <a:spAutoFit/>
          </a:bodyPr>
          <a:lstStyle/>
          <a:p>
            <a:pPr marL="285750" indent="-285750">
              <a:buFont typeface="Arial" panose="020B0604020202020204" pitchFamily="34" charset="0"/>
              <a:buChar char="•"/>
            </a:pPr>
            <a:r>
              <a:rPr lang="en-US" dirty="0"/>
              <a:t>The X-axis of the DFE plot is the absolute value of the selection coefficient, </a:t>
            </a:r>
            <a:r>
              <a:rPr lang="en-US" i="1" dirty="0"/>
              <a:t>s</a:t>
            </a:r>
            <a:r>
              <a:rPr lang="en-US" dirty="0"/>
              <a:t>.</a:t>
            </a:r>
          </a:p>
          <a:p>
            <a:pPr marL="285750" indent="-285750">
              <a:buFont typeface="Arial" panose="020B0604020202020204" pitchFamily="34" charset="0"/>
              <a:buChar char="•"/>
            </a:pPr>
            <a:r>
              <a:rPr lang="en-US" dirty="0"/>
              <a:t>The Y-axis of the DFE plot is the proportion of the distribution in that bin.</a:t>
            </a:r>
          </a:p>
          <a:p>
            <a:pPr marL="285750" indent="-285750">
              <a:buFont typeface="Arial" panose="020B0604020202020204" pitchFamily="34" charset="0"/>
              <a:buChar char="•"/>
            </a:pPr>
            <a:r>
              <a:rPr lang="en-US" dirty="0"/>
              <a:t>We typically split the DFE into discrete bins on a log10 scale.</a:t>
            </a:r>
          </a:p>
          <a:p>
            <a:pPr marL="285750" indent="-285750">
              <a:buFont typeface="Arial" panose="020B0604020202020204" pitchFamily="34" charset="0"/>
              <a:buChar char="•"/>
            </a:pPr>
            <a:r>
              <a:rPr lang="en-US" dirty="0"/>
              <a:t>Left-ward bins are closer to 0, while right-ward bins are closer to 1</a:t>
            </a:r>
          </a:p>
          <a:p>
            <a:pPr marL="285750" indent="-285750">
              <a:buFont typeface="Arial" panose="020B0604020202020204" pitchFamily="34" charset="0"/>
              <a:buChar char="•"/>
            </a:pPr>
            <a:r>
              <a:rPr lang="en-US" dirty="0"/>
              <a:t>For this data set, I don’t think inference had strong consensus between the two models, likely due to the</a:t>
            </a:r>
            <a:br>
              <a:rPr lang="en-US" dirty="0"/>
            </a:br>
            <a:r>
              <a:rPr lang="en-US" dirty="0"/>
              <a:t>missing data.</a:t>
            </a:r>
          </a:p>
          <a:p>
            <a:endParaRPr lang="en-US" dirty="0"/>
          </a:p>
        </p:txBody>
      </p:sp>
    </p:spTree>
    <p:extLst>
      <p:ext uri="{BB962C8B-B14F-4D97-AF65-F5344CB8AC3E}">
        <p14:creationId xmlns:p14="http://schemas.microsoft.com/office/powerpoint/2010/main" val="2918965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E6CE8F-14AA-4234-BE47-6175AEF1F112}"/>
              </a:ext>
            </a:extLst>
          </p:cNvPr>
          <p:cNvPicPr>
            <a:picLocks noChangeAspect="1"/>
          </p:cNvPicPr>
          <p:nvPr/>
        </p:nvPicPr>
        <p:blipFill>
          <a:blip r:embed="rId2"/>
          <a:stretch>
            <a:fillRect/>
          </a:stretch>
        </p:blipFill>
        <p:spPr>
          <a:xfrm>
            <a:off x="855868" y="311406"/>
            <a:ext cx="10086975" cy="5133975"/>
          </a:xfrm>
          <a:prstGeom prst="rect">
            <a:avLst/>
          </a:prstGeom>
        </p:spPr>
      </p:pic>
    </p:spTree>
    <p:extLst>
      <p:ext uri="{BB962C8B-B14F-4D97-AF65-F5344CB8AC3E}">
        <p14:creationId xmlns:p14="http://schemas.microsoft.com/office/powerpoint/2010/main" val="1799636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10;&#10;Description automatically generated">
            <a:extLst>
              <a:ext uri="{FF2B5EF4-FFF2-40B4-BE49-F238E27FC236}">
                <a16:creationId xmlns:a16="http://schemas.microsoft.com/office/drawing/2014/main" id="{415225EC-53ED-4628-A74B-7EE2029231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8759"/>
            <a:ext cx="6052879" cy="4114800"/>
          </a:xfrm>
          <a:prstGeom prst="rect">
            <a:avLst/>
          </a:prstGeom>
        </p:spPr>
      </p:pic>
      <p:pic>
        <p:nvPicPr>
          <p:cNvPr id="7" name="Picture 6" descr="Chart, bar chart&#10;&#10;Description automatically generated">
            <a:extLst>
              <a:ext uri="{FF2B5EF4-FFF2-40B4-BE49-F238E27FC236}">
                <a16:creationId xmlns:a16="http://schemas.microsoft.com/office/drawing/2014/main" id="{E66A867C-D02C-461B-A061-7F35CD85F6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123" y="718759"/>
            <a:ext cx="6052879" cy="4114800"/>
          </a:xfrm>
          <a:prstGeom prst="rect">
            <a:avLst/>
          </a:prstGeom>
        </p:spPr>
      </p:pic>
      <p:sp>
        <p:nvSpPr>
          <p:cNvPr id="8" name="TextBox 7">
            <a:extLst>
              <a:ext uri="{FF2B5EF4-FFF2-40B4-BE49-F238E27FC236}">
                <a16:creationId xmlns:a16="http://schemas.microsoft.com/office/drawing/2014/main" id="{266E0725-3955-40AB-8AA2-D76052A590DF}"/>
              </a:ext>
            </a:extLst>
          </p:cNvPr>
          <p:cNvSpPr txBox="1"/>
          <p:nvPr/>
        </p:nvSpPr>
        <p:spPr>
          <a:xfrm>
            <a:off x="471948" y="4847303"/>
            <a:ext cx="8789201" cy="1754326"/>
          </a:xfrm>
          <a:prstGeom prst="rect">
            <a:avLst/>
          </a:prstGeom>
          <a:noFill/>
        </p:spPr>
        <p:txBody>
          <a:bodyPr wrap="none" rtlCol="0">
            <a:spAutoFit/>
          </a:bodyPr>
          <a:lstStyle/>
          <a:p>
            <a:pPr marL="285750" indent="-285750">
              <a:buFont typeface="Arial" panose="020B0604020202020204" pitchFamily="34" charset="0"/>
              <a:buChar char="•"/>
            </a:pPr>
            <a:r>
              <a:rPr lang="en-US" dirty="0"/>
              <a:t>The X-axis of the DFE plot is the absolute value of the selection coefficient, </a:t>
            </a:r>
            <a:r>
              <a:rPr lang="en-US" i="1" dirty="0"/>
              <a:t>s</a:t>
            </a:r>
            <a:r>
              <a:rPr lang="en-US" dirty="0"/>
              <a:t>.</a:t>
            </a:r>
          </a:p>
          <a:p>
            <a:pPr marL="285750" indent="-285750">
              <a:buFont typeface="Arial" panose="020B0604020202020204" pitchFamily="34" charset="0"/>
              <a:buChar char="•"/>
            </a:pPr>
            <a:r>
              <a:rPr lang="en-US" dirty="0"/>
              <a:t>The Y-axis of the DFE plot is the proportion of the distribution in that bin.</a:t>
            </a:r>
          </a:p>
          <a:p>
            <a:pPr marL="285750" indent="-285750">
              <a:buFont typeface="Arial" panose="020B0604020202020204" pitchFamily="34" charset="0"/>
              <a:buChar char="•"/>
            </a:pPr>
            <a:r>
              <a:rPr lang="en-US" dirty="0"/>
              <a:t>We typically split the DFE into discrete bins on a log10 scale.</a:t>
            </a:r>
          </a:p>
          <a:p>
            <a:pPr marL="285750" indent="-285750">
              <a:buFont typeface="Arial" panose="020B0604020202020204" pitchFamily="34" charset="0"/>
              <a:buChar char="•"/>
            </a:pPr>
            <a:r>
              <a:rPr lang="en-US" dirty="0"/>
              <a:t>Left-ward bins are closer to 0, while right-ward bins are closer to 1</a:t>
            </a:r>
          </a:p>
          <a:p>
            <a:pPr marL="285750" indent="-285750">
              <a:buFont typeface="Arial" panose="020B0604020202020204" pitchFamily="34" charset="0"/>
              <a:buChar char="•"/>
            </a:pPr>
            <a:r>
              <a:rPr lang="en-US" dirty="0"/>
              <a:t>For this data set, most of the data is shifted left, which suggests weak </a:t>
            </a:r>
            <a:r>
              <a:rPr lang="en-US" i="1" dirty="0"/>
              <a:t>purifying selection</a:t>
            </a:r>
            <a:r>
              <a:rPr lang="en-US" dirty="0"/>
              <a:t>.</a:t>
            </a:r>
          </a:p>
          <a:p>
            <a:endParaRPr lang="en-US" dirty="0"/>
          </a:p>
        </p:txBody>
      </p:sp>
    </p:spTree>
    <p:extLst>
      <p:ext uri="{BB962C8B-B14F-4D97-AF65-F5344CB8AC3E}">
        <p14:creationId xmlns:p14="http://schemas.microsoft.com/office/powerpoint/2010/main" val="353567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10;&#10;Description automatically generated">
            <a:extLst>
              <a:ext uri="{FF2B5EF4-FFF2-40B4-BE49-F238E27FC236}">
                <a16:creationId xmlns:a16="http://schemas.microsoft.com/office/drawing/2014/main" id="{487F967D-5B07-48C1-B375-50517192DD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7313"/>
            <a:ext cx="6052879" cy="4114800"/>
          </a:xfrm>
          <a:prstGeom prst="rect">
            <a:avLst/>
          </a:prstGeom>
        </p:spPr>
      </p:pic>
      <p:pic>
        <p:nvPicPr>
          <p:cNvPr id="3" name="Picture 2" descr="Chart, bar chart&#10;&#10;Description automatically generated">
            <a:extLst>
              <a:ext uri="{FF2B5EF4-FFF2-40B4-BE49-F238E27FC236}">
                <a16:creationId xmlns:a16="http://schemas.microsoft.com/office/drawing/2014/main" id="{CD134A51-7BE5-44AE-9759-CD3A1865AE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123" y="367313"/>
            <a:ext cx="6052879" cy="4114800"/>
          </a:xfrm>
          <a:prstGeom prst="rect">
            <a:avLst/>
          </a:prstGeom>
        </p:spPr>
      </p:pic>
      <p:sp>
        <p:nvSpPr>
          <p:cNvPr id="8" name="TextBox 7">
            <a:extLst>
              <a:ext uri="{FF2B5EF4-FFF2-40B4-BE49-F238E27FC236}">
                <a16:creationId xmlns:a16="http://schemas.microsoft.com/office/drawing/2014/main" id="{CD41986F-4645-4917-AED2-EB4AC7B65B85}"/>
              </a:ext>
            </a:extLst>
          </p:cNvPr>
          <p:cNvSpPr txBox="1"/>
          <p:nvPr/>
        </p:nvSpPr>
        <p:spPr>
          <a:xfrm>
            <a:off x="471948" y="4847303"/>
            <a:ext cx="10250498" cy="2031325"/>
          </a:xfrm>
          <a:prstGeom prst="rect">
            <a:avLst/>
          </a:prstGeom>
          <a:noFill/>
        </p:spPr>
        <p:txBody>
          <a:bodyPr wrap="none" rtlCol="0">
            <a:spAutoFit/>
          </a:bodyPr>
          <a:lstStyle/>
          <a:p>
            <a:pPr marL="285750" indent="-285750">
              <a:buFont typeface="Arial" panose="020B0604020202020204" pitchFamily="34" charset="0"/>
              <a:buChar char="•"/>
            </a:pPr>
            <a:r>
              <a:rPr lang="en-US" dirty="0"/>
              <a:t>The X-axis of the DFE plot is the absolute value of the selection coefficient, </a:t>
            </a:r>
            <a:r>
              <a:rPr lang="en-US" i="1" dirty="0"/>
              <a:t>s</a:t>
            </a:r>
            <a:r>
              <a:rPr lang="en-US" dirty="0"/>
              <a:t>.</a:t>
            </a:r>
          </a:p>
          <a:p>
            <a:pPr marL="285750" indent="-285750">
              <a:buFont typeface="Arial" panose="020B0604020202020204" pitchFamily="34" charset="0"/>
              <a:buChar char="•"/>
            </a:pPr>
            <a:r>
              <a:rPr lang="en-US" dirty="0"/>
              <a:t>The Y-axis of the DFE plot is the proportion of the distribution in that bin.</a:t>
            </a:r>
          </a:p>
          <a:p>
            <a:pPr marL="285750" indent="-285750">
              <a:buFont typeface="Arial" panose="020B0604020202020204" pitchFamily="34" charset="0"/>
              <a:buChar char="•"/>
            </a:pPr>
            <a:r>
              <a:rPr lang="en-US" dirty="0"/>
              <a:t>We typically split the DFE into discrete bins on a log10 scale.</a:t>
            </a:r>
          </a:p>
          <a:p>
            <a:pPr marL="285750" indent="-285750">
              <a:buFont typeface="Arial" panose="020B0604020202020204" pitchFamily="34" charset="0"/>
              <a:buChar char="•"/>
            </a:pPr>
            <a:r>
              <a:rPr lang="en-US" dirty="0"/>
              <a:t>Left-ward bins are closer to 0, while right-ward bins are closer to 1</a:t>
            </a:r>
          </a:p>
          <a:p>
            <a:pPr marL="285750" indent="-285750">
              <a:buFont typeface="Arial" panose="020B0604020202020204" pitchFamily="34" charset="0"/>
              <a:buChar char="•"/>
            </a:pPr>
            <a:r>
              <a:rPr lang="en-US" dirty="0"/>
              <a:t>For this data set, I don’t think inference had strong consensus between the two models, likely due to the</a:t>
            </a:r>
            <a:br>
              <a:rPr lang="en-US" dirty="0"/>
            </a:br>
            <a:r>
              <a:rPr lang="en-US" dirty="0"/>
              <a:t>missing data.</a:t>
            </a:r>
          </a:p>
          <a:p>
            <a:endParaRPr lang="en-US" dirty="0"/>
          </a:p>
        </p:txBody>
      </p:sp>
    </p:spTree>
    <p:extLst>
      <p:ext uri="{BB962C8B-B14F-4D97-AF65-F5344CB8AC3E}">
        <p14:creationId xmlns:p14="http://schemas.microsoft.com/office/powerpoint/2010/main" val="918512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histogram&#10;&#10;Description automatically generated">
            <a:extLst>
              <a:ext uri="{FF2B5EF4-FFF2-40B4-BE49-F238E27FC236}">
                <a16:creationId xmlns:a16="http://schemas.microsoft.com/office/drawing/2014/main" id="{78EE7337-3E79-41EB-8462-EF72A5C2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4127"/>
            <a:ext cx="6052879" cy="4114800"/>
          </a:xfrm>
          <a:prstGeom prst="rect">
            <a:avLst/>
          </a:prstGeom>
        </p:spPr>
      </p:pic>
      <p:pic>
        <p:nvPicPr>
          <p:cNvPr id="3" name="Picture 2" descr="Chart, bar chart&#10;&#10;Description automatically generated">
            <a:extLst>
              <a:ext uri="{FF2B5EF4-FFF2-40B4-BE49-F238E27FC236}">
                <a16:creationId xmlns:a16="http://schemas.microsoft.com/office/drawing/2014/main" id="{0D420767-05AE-4A75-883C-42C7F9A63D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121" y="482785"/>
            <a:ext cx="6052879" cy="4114800"/>
          </a:xfrm>
          <a:prstGeom prst="rect">
            <a:avLst/>
          </a:prstGeom>
        </p:spPr>
      </p:pic>
      <p:sp>
        <p:nvSpPr>
          <p:cNvPr id="7" name="TextBox 6">
            <a:extLst>
              <a:ext uri="{FF2B5EF4-FFF2-40B4-BE49-F238E27FC236}">
                <a16:creationId xmlns:a16="http://schemas.microsoft.com/office/drawing/2014/main" id="{3E8E99C3-B741-4A95-A07E-2A60A10DD352}"/>
              </a:ext>
            </a:extLst>
          </p:cNvPr>
          <p:cNvSpPr txBox="1"/>
          <p:nvPr/>
        </p:nvSpPr>
        <p:spPr>
          <a:xfrm>
            <a:off x="471948" y="4847303"/>
            <a:ext cx="8789201" cy="1754326"/>
          </a:xfrm>
          <a:prstGeom prst="rect">
            <a:avLst/>
          </a:prstGeom>
          <a:noFill/>
        </p:spPr>
        <p:txBody>
          <a:bodyPr wrap="none" rtlCol="0">
            <a:spAutoFit/>
          </a:bodyPr>
          <a:lstStyle/>
          <a:p>
            <a:pPr marL="285750" indent="-285750">
              <a:buFont typeface="Arial" panose="020B0604020202020204" pitchFamily="34" charset="0"/>
              <a:buChar char="•"/>
            </a:pPr>
            <a:r>
              <a:rPr lang="en-US" dirty="0"/>
              <a:t>The X-axis of the DFE plot is the absolute value of the selection coefficient, </a:t>
            </a:r>
            <a:r>
              <a:rPr lang="en-US" i="1" dirty="0"/>
              <a:t>s</a:t>
            </a:r>
            <a:r>
              <a:rPr lang="en-US" dirty="0"/>
              <a:t>.</a:t>
            </a:r>
          </a:p>
          <a:p>
            <a:pPr marL="285750" indent="-285750">
              <a:buFont typeface="Arial" panose="020B0604020202020204" pitchFamily="34" charset="0"/>
              <a:buChar char="•"/>
            </a:pPr>
            <a:r>
              <a:rPr lang="en-US" dirty="0"/>
              <a:t>The Y-axis of the DFE plot is the proportion of the distribution in that bin.</a:t>
            </a:r>
          </a:p>
          <a:p>
            <a:pPr marL="285750" indent="-285750">
              <a:buFont typeface="Arial" panose="020B0604020202020204" pitchFamily="34" charset="0"/>
              <a:buChar char="•"/>
            </a:pPr>
            <a:r>
              <a:rPr lang="en-US" dirty="0"/>
              <a:t>We typically split the DFE into discrete bins on a log10 scale.</a:t>
            </a:r>
          </a:p>
          <a:p>
            <a:pPr marL="285750" indent="-285750">
              <a:buFont typeface="Arial" panose="020B0604020202020204" pitchFamily="34" charset="0"/>
              <a:buChar char="•"/>
            </a:pPr>
            <a:r>
              <a:rPr lang="en-US" dirty="0"/>
              <a:t>Left-ward bins are closer to 0, while right-ward bins are closer to 1</a:t>
            </a:r>
          </a:p>
          <a:p>
            <a:pPr marL="285750" indent="-285750">
              <a:buFont typeface="Arial" panose="020B0604020202020204" pitchFamily="34" charset="0"/>
              <a:buChar char="•"/>
            </a:pPr>
            <a:r>
              <a:rPr lang="en-US" dirty="0"/>
              <a:t>For this data set, most of the data is shifted left, </a:t>
            </a:r>
            <a:r>
              <a:rPr lang="en-US"/>
              <a:t>which suggests weak </a:t>
            </a:r>
            <a:r>
              <a:rPr lang="en-US" i="1" dirty="0"/>
              <a:t>purifying selection</a:t>
            </a:r>
            <a:r>
              <a:rPr lang="en-US" dirty="0"/>
              <a:t>.</a:t>
            </a:r>
          </a:p>
          <a:p>
            <a:endParaRPr lang="en-US" dirty="0"/>
          </a:p>
        </p:txBody>
      </p:sp>
    </p:spTree>
    <p:extLst>
      <p:ext uri="{BB962C8B-B14F-4D97-AF65-F5344CB8AC3E}">
        <p14:creationId xmlns:p14="http://schemas.microsoft.com/office/powerpoint/2010/main" val="1760741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histogram&#10;&#10;Description automatically generated">
            <a:extLst>
              <a:ext uri="{FF2B5EF4-FFF2-40B4-BE49-F238E27FC236}">
                <a16:creationId xmlns:a16="http://schemas.microsoft.com/office/drawing/2014/main" id="{490E656C-B895-470E-A0C2-0FCA5B3E65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6978"/>
            <a:ext cx="6052879" cy="4114800"/>
          </a:xfrm>
          <a:prstGeom prst="rect">
            <a:avLst/>
          </a:prstGeom>
        </p:spPr>
      </p:pic>
      <p:pic>
        <p:nvPicPr>
          <p:cNvPr id="3" name="Picture 2" descr="Chart, bar chart&#10;&#10;Description automatically generated">
            <a:extLst>
              <a:ext uri="{FF2B5EF4-FFF2-40B4-BE49-F238E27FC236}">
                <a16:creationId xmlns:a16="http://schemas.microsoft.com/office/drawing/2014/main" id="{F820CBE5-2FC5-4251-8C9F-42AA0B0202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2879" y="386978"/>
            <a:ext cx="6052879" cy="4114800"/>
          </a:xfrm>
          <a:prstGeom prst="rect">
            <a:avLst/>
          </a:prstGeom>
        </p:spPr>
      </p:pic>
      <p:sp>
        <p:nvSpPr>
          <p:cNvPr id="8" name="TextBox 7">
            <a:extLst>
              <a:ext uri="{FF2B5EF4-FFF2-40B4-BE49-F238E27FC236}">
                <a16:creationId xmlns:a16="http://schemas.microsoft.com/office/drawing/2014/main" id="{53D50D19-DDBB-4E0B-AD5C-688E624856C4}"/>
              </a:ext>
            </a:extLst>
          </p:cNvPr>
          <p:cNvSpPr txBox="1"/>
          <p:nvPr/>
        </p:nvSpPr>
        <p:spPr>
          <a:xfrm>
            <a:off x="471948" y="4847303"/>
            <a:ext cx="10250498" cy="2031325"/>
          </a:xfrm>
          <a:prstGeom prst="rect">
            <a:avLst/>
          </a:prstGeom>
          <a:noFill/>
        </p:spPr>
        <p:txBody>
          <a:bodyPr wrap="none" rtlCol="0">
            <a:spAutoFit/>
          </a:bodyPr>
          <a:lstStyle/>
          <a:p>
            <a:pPr marL="285750" indent="-285750">
              <a:buFont typeface="Arial" panose="020B0604020202020204" pitchFamily="34" charset="0"/>
              <a:buChar char="•"/>
            </a:pPr>
            <a:r>
              <a:rPr lang="en-US" dirty="0"/>
              <a:t>The X-axis of the DFE plot is the absolute value of the selection coefficient, </a:t>
            </a:r>
            <a:r>
              <a:rPr lang="en-US" i="1" dirty="0"/>
              <a:t>s</a:t>
            </a:r>
            <a:r>
              <a:rPr lang="en-US" dirty="0"/>
              <a:t>.</a:t>
            </a:r>
          </a:p>
          <a:p>
            <a:pPr marL="285750" indent="-285750">
              <a:buFont typeface="Arial" panose="020B0604020202020204" pitchFamily="34" charset="0"/>
              <a:buChar char="•"/>
            </a:pPr>
            <a:r>
              <a:rPr lang="en-US" dirty="0"/>
              <a:t>The Y-axis of the DFE plot is the proportion of the distribution in that bin.</a:t>
            </a:r>
          </a:p>
          <a:p>
            <a:pPr marL="285750" indent="-285750">
              <a:buFont typeface="Arial" panose="020B0604020202020204" pitchFamily="34" charset="0"/>
              <a:buChar char="•"/>
            </a:pPr>
            <a:r>
              <a:rPr lang="en-US" dirty="0"/>
              <a:t>We typically split the DFE into discrete bins on a log10 scale.</a:t>
            </a:r>
          </a:p>
          <a:p>
            <a:pPr marL="285750" indent="-285750">
              <a:buFont typeface="Arial" panose="020B0604020202020204" pitchFamily="34" charset="0"/>
              <a:buChar char="•"/>
            </a:pPr>
            <a:r>
              <a:rPr lang="en-US" dirty="0"/>
              <a:t>Left-ward bins are closer to 0, while right-ward bins are closer to 1</a:t>
            </a:r>
          </a:p>
          <a:p>
            <a:pPr marL="285750" indent="-285750">
              <a:buFont typeface="Arial" panose="020B0604020202020204" pitchFamily="34" charset="0"/>
              <a:buChar char="•"/>
            </a:pPr>
            <a:r>
              <a:rPr lang="en-US" dirty="0"/>
              <a:t>For this data set, I don’t think inference had strong consensus between the two models, likely due to the</a:t>
            </a:r>
            <a:br>
              <a:rPr lang="en-US" dirty="0"/>
            </a:br>
            <a:r>
              <a:rPr lang="en-US" dirty="0"/>
              <a:t>missing data.</a:t>
            </a:r>
          </a:p>
          <a:p>
            <a:endParaRPr lang="en-US" dirty="0"/>
          </a:p>
        </p:txBody>
      </p:sp>
    </p:spTree>
    <p:extLst>
      <p:ext uri="{BB962C8B-B14F-4D97-AF65-F5344CB8AC3E}">
        <p14:creationId xmlns:p14="http://schemas.microsoft.com/office/powerpoint/2010/main" val="1057132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4FD9C-0575-4672-BDCF-805449EFAC7C}"/>
              </a:ext>
            </a:extLst>
          </p:cNvPr>
          <p:cNvSpPr>
            <a:spLocks noGrp="1"/>
          </p:cNvSpPr>
          <p:nvPr>
            <p:ph type="title"/>
          </p:nvPr>
        </p:nvSpPr>
        <p:spPr/>
        <p:txBody>
          <a:bodyPr/>
          <a:lstStyle/>
          <a:p>
            <a:r>
              <a:rPr lang="en-US" dirty="0">
                <a:latin typeface="Yu Gothic" panose="020B0400000000000000" pitchFamily="34" charset="-128"/>
                <a:ea typeface="Yu Gothic" panose="020B0400000000000000" pitchFamily="34" charset="-128"/>
              </a:rPr>
              <a:t>Future Directions</a:t>
            </a:r>
          </a:p>
        </p:txBody>
      </p:sp>
      <p:sp>
        <p:nvSpPr>
          <p:cNvPr id="3" name="Content Placeholder 2">
            <a:extLst>
              <a:ext uri="{FF2B5EF4-FFF2-40B4-BE49-F238E27FC236}">
                <a16:creationId xmlns:a16="http://schemas.microsoft.com/office/drawing/2014/main" id="{B7017510-3A51-4778-BB7F-0F91AE0D6F96}"/>
              </a:ext>
            </a:extLst>
          </p:cNvPr>
          <p:cNvSpPr>
            <a:spLocks noGrp="1"/>
          </p:cNvSpPr>
          <p:nvPr>
            <p:ph idx="1"/>
          </p:nvPr>
        </p:nvSpPr>
        <p:spPr/>
        <p:txBody>
          <a:bodyPr>
            <a:normAutofit fontScale="77500" lnSpcReduction="20000"/>
          </a:bodyPr>
          <a:lstStyle/>
          <a:p>
            <a:r>
              <a:rPr lang="en-US" b="1" dirty="0">
                <a:latin typeface="Yu Gothic" panose="020B0400000000000000" pitchFamily="34" charset="-128"/>
                <a:ea typeface="Yu Gothic" panose="020B0400000000000000" pitchFamily="34" charset="-128"/>
              </a:rPr>
              <a:t>Overall goal: determine if our method is what results in getting these types of parameters</a:t>
            </a:r>
          </a:p>
          <a:p>
            <a:r>
              <a:rPr lang="en-US" dirty="0">
                <a:latin typeface="Yu Gothic" panose="020B0400000000000000" pitchFamily="34" charset="-128"/>
                <a:ea typeface="Yu Gothic" panose="020B0400000000000000" pitchFamily="34" charset="-128"/>
              </a:rPr>
              <a:t>Poisson vs. Multinomial log likelihood</a:t>
            </a:r>
          </a:p>
          <a:p>
            <a:pPr lvl="1"/>
            <a:r>
              <a:rPr lang="en-US" dirty="0">
                <a:latin typeface="Yu Gothic" panose="020B0400000000000000" pitchFamily="34" charset="-128"/>
                <a:ea typeface="Yu Gothic" panose="020B0400000000000000" pitchFamily="34" charset="-128"/>
              </a:rPr>
              <a:t>Neutral selection on non-synonymous vs. non-neutral selection on non-synonymous</a:t>
            </a:r>
          </a:p>
          <a:p>
            <a:r>
              <a:rPr lang="en-US" dirty="0">
                <a:latin typeface="Yu Gothic" panose="020B0400000000000000" pitchFamily="34" charset="-128"/>
                <a:ea typeface="Yu Gothic" panose="020B0400000000000000" pitchFamily="34" charset="-128"/>
              </a:rPr>
              <a:t>P. </a:t>
            </a:r>
            <a:r>
              <a:rPr lang="en-US" dirty="0" err="1">
                <a:latin typeface="Yu Gothic" panose="020B0400000000000000" pitchFamily="34" charset="-128"/>
                <a:ea typeface="Yu Gothic" panose="020B0400000000000000" pitchFamily="34" charset="-128"/>
              </a:rPr>
              <a:t>copri</a:t>
            </a:r>
            <a:r>
              <a:rPr lang="en-US" dirty="0">
                <a:latin typeface="Yu Gothic" panose="020B0400000000000000" pitchFamily="34" charset="-128"/>
                <a:ea typeface="Yu Gothic" panose="020B0400000000000000" pitchFamily="34" charset="-128"/>
              </a:rPr>
              <a:t>!</a:t>
            </a:r>
          </a:p>
          <a:p>
            <a:pPr lvl="1"/>
            <a:r>
              <a:rPr lang="en-US" dirty="0">
                <a:latin typeface="Yu Gothic" panose="020B0400000000000000" pitchFamily="34" charset="-128"/>
                <a:ea typeface="Yu Gothic" panose="020B0400000000000000" pitchFamily="34" charset="-128"/>
              </a:rPr>
              <a:t>(Look at </a:t>
            </a:r>
            <a:r>
              <a:rPr lang="en-US" i="1" dirty="0">
                <a:latin typeface="Yu Gothic" panose="020B0400000000000000" pitchFamily="34" charset="-128"/>
                <a:ea typeface="Yu Gothic" panose="020B0400000000000000" pitchFamily="34" charset="-128"/>
              </a:rPr>
              <a:t>unique</a:t>
            </a:r>
            <a:r>
              <a:rPr lang="en-US" dirty="0">
                <a:latin typeface="Yu Gothic" panose="020B0400000000000000" pitchFamily="34" charset="-128"/>
                <a:ea typeface="Yu Gothic" panose="020B0400000000000000" pitchFamily="34" charset="-128"/>
              </a:rPr>
              <a:t> species and see if we have same pattern)</a:t>
            </a:r>
          </a:p>
          <a:p>
            <a:pPr lvl="1"/>
            <a:r>
              <a:rPr lang="en-US" dirty="0">
                <a:latin typeface="Yu Gothic" panose="020B0400000000000000" pitchFamily="34" charset="-128"/>
                <a:ea typeface="Yu Gothic" panose="020B0400000000000000" pitchFamily="34" charset="-128"/>
              </a:rPr>
              <a:t>(Look at the other top 40 species to see if we have any sort of pattern)</a:t>
            </a:r>
          </a:p>
          <a:p>
            <a:r>
              <a:rPr lang="en-US" dirty="0">
                <a:latin typeface="Yu Gothic" panose="020B0400000000000000" pitchFamily="34" charset="-128"/>
                <a:ea typeface="Yu Gothic" panose="020B0400000000000000" pitchFamily="34" charset="-128"/>
              </a:rPr>
              <a:t>Recombination vs. </a:t>
            </a:r>
            <a:r>
              <a:rPr lang="en-US" dirty="0" err="1">
                <a:latin typeface="Yu Gothic" panose="020B0400000000000000" pitchFamily="34" charset="-128"/>
                <a:ea typeface="Yu Gothic" panose="020B0400000000000000" pitchFamily="34" charset="-128"/>
              </a:rPr>
              <a:t>qp</a:t>
            </a:r>
            <a:r>
              <a:rPr lang="en-US" dirty="0">
                <a:latin typeface="Yu Gothic" panose="020B0400000000000000" pitchFamily="34" charset="-128"/>
                <a:ea typeface="Yu Gothic" panose="020B0400000000000000" pitchFamily="34" charset="-128"/>
              </a:rPr>
              <a:t>-phasing?</a:t>
            </a:r>
          </a:p>
          <a:p>
            <a:pPr lvl="1"/>
            <a:r>
              <a:rPr lang="en-US" dirty="0">
                <a:latin typeface="Yu Gothic" panose="020B0400000000000000" pitchFamily="34" charset="-128"/>
                <a:ea typeface="Yu Gothic" panose="020B0400000000000000" pitchFamily="34" charset="-128"/>
              </a:rPr>
              <a:t>Vs. PCA? (E.g., </a:t>
            </a:r>
            <a:r>
              <a:rPr lang="en-US" dirty="0" err="1">
                <a:latin typeface="Yu Gothic" panose="020B0400000000000000" pitchFamily="34" charset="-128"/>
                <a:ea typeface="Yu Gothic" panose="020B0400000000000000" pitchFamily="34" charset="-128"/>
              </a:rPr>
              <a:t>Novembre</a:t>
            </a:r>
            <a:r>
              <a:rPr lang="en-US" dirty="0">
                <a:latin typeface="Yu Gothic" panose="020B0400000000000000" pitchFamily="34" charset="-128"/>
                <a:ea typeface="Yu Gothic" panose="020B0400000000000000" pitchFamily="34" charset="-128"/>
              </a:rPr>
              <a:t> Europe paper)</a:t>
            </a:r>
          </a:p>
          <a:p>
            <a:r>
              <a:rPr lang="en-US" dirty="0" err="1">
                <a:latin typeface="Yu Gothic" panose="020B0400000000000000" pitchFamily="34" charset="-128"/>
                <a:ea typeface="Yu Gothic" panose="020B0400000000000000" pitchFamily="34" charset="-128"/>
              </a:rPr>
              <a:t>Dadi</a:t>
            </a:r>
            <a:r>
              <a:rPr lang="en-US" dirty="0">
                <a:latin typeface="Yu Gothic" panose="020B0400000000000000" pitchFamily="34" charset="-128"/>
                <a:ea typeface="Yu Gothic" panose="020B0400000000000000" pitchFamily="34" charset="-128"/>
              </a:rPr>
              <a:t> vs. edge-length distribution / tree-based method</a:t>
            </a:r>
          </a:p>
          <a:p>
            <a:r>
              <a:rPr lang="en-US" dirty="0">
                <a:latin typeface="Yu Gothic" panose="020B0400000000000000" pitchFamily="34" charset="-128"/>
                <a:ea typeface="Yu Gothic" panose="020B0400000000000000" pitchFamily="34" charset="-128"/>
              </a:rPr>
              <a:t>Comparison to simulated / recapitulated data based on recombination rates.</a:t>
            </a:r>
          </a:p>
          <a:p>
            <a:r>
              <a:rPr lang="en-US" dirty="0">
                <a:latin typeface="Yu Gothic" panose="020B0400000000000000" pitchFamily="34" charset="-128"/>
                <a:ea typeface="Yu Gothic" panose="020B0400000000000000" pitchFamily="34" charset="-128"/>
              </a:rPr>
              <a:t>Investigate edge length distribution</a:t>
            </a:r>
          </a:p>
          <a:p>
            <a:pPr lvl="1"/>
            <a:r>
              <a:rPr lang="en-US" dirty="0">
                <a:latin typeface="Yu Gothic" panose="020B0400000000000000" pitchFamily="34" charset="-128"/>
                <a:ea typeface="Yu Gothic" panose="020B0400000000000000" pitchFamily="34" charset="-128"/>
              </a:rPr>
              <a:t>Compare commensal bacteria to human demography</a:t>
            </a:r>
          </a:p>
          <a:p>
            <a:pPr lvl="1"/>
            <a:r>
              <a:rPr lang="en-US" dirty="0">
                <a:latin typeface="Yu Gothic" panose="020B0400000000000000" pitchFamily="34" charset="-128"/>
                <a:ea typeface="Yu Gothic" panose="020B0400000000000000" pitchFamily="34" charset="-128"/>
              </a:rPr>
              <a:t>Compare commensal bacteria to pathogens</a:t>
            </a:r>
          </a:p>
        </p:txBody>
      </p:sp>
    </p:spTree>
    <p:extLst>
      <p:ext uri="{BB962C8B-B14F-4D97-AF65-F5344CB8AC3E}">
        <p14:creationId xmlns:p14="http://schemas.microsoft.com/office/powerpoint/2010/main" val="2373352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4FD9C-0575-4672-BDCF-805449EFAC7C}"/>
              </a:ext>
            </a:extLst>
          </p:cNvPr>
          <p:cNvSpPr>
            <a:spLocks noGrp="1"/>
          </p:cNvSpPr>
          <p:nvPr>
            <p:ph type="title"/>
          </p:nvPr>
        </p:nvSpPr>
        <p:spPr/>
        <p:txBody>
          <a:bodyPr/>
          <a:lstStyle/>
          <a:p>
            <a:r>
              <a:rPr lang="en-US" dirty="0">
                <a:latin typeface="Yu Gothic" panose="020B0400000000000000" pitchFamily="34" charset="-128"/>
                <a:ea typeface="Yu Gothic" panose="020B0400000000000000" pitchFamily="34" charset="-128"/>
              </a:rPr>
              <a:t>Possible extensions</a:t>
            </a:r>
          </a:p>
        </p:txBody>
      </p:sp>
      <p:sp>
        <p:nvSpPr>
          <p:cNvPr id="3" name="Content Placeholder 2">
            <a:extLst>
              <a:ext uri="{FF2B5EF4-FFF2-40B4-BE49-F238E27FC236}">
                <a16:creationId xmlns:a16="http://schemas.microsoft.com/office/drawing/2014/main" id="{B7017510-3A51-4778-BB7F-0F91AE0D6F96}"/>
              </a:ext>
            </a:extLst>
          </p:cNvPr>
          <p:cNvSpPr>
            <a:spLocks noGrp="1"/>
          </p:cNvSpPr>
          <p:nvPr>
            <p:ph idx="1"/>
          </p:nvPr>
        </p:nvSpPr>
        <p:spPr/>
        <p:txBody>
          <a:bodyPr>
            <a:normAutofit/>
          </a:bodyPr>
          <a:lstStyle/>
          <a:p>
            <a:r>
              <a:rPr lang="en-US" dirty="0">
                <a:latin typeface="Yu Gothic" panose="020B0400000000000000" pitchFamily="34" charset="-128"/>
                <a:ea typeface="Yu Gothic" panose="020B0400000000000000" pitchFamily="34" charset="-128"/>
              </a:rPr>
              <a:t>Apply broadly to different species for a microbiome-wide demographic inference</a:t>
            </a:r>
          </a:p>
          <a:p>
            <a:r>
              <a:rPr lang="en-US" dirty="0">
                <a:latin typeface="Yu Gothic" panose="020B0400000000000000" pitchFamily="34" charset="-128"/>
                <a:ea typeface="Yu Gothic" panose="020B0400000000000000" pitchFamily="34" charset="-128"/>
              </a:rPr>
              <a:t>Focus on specific bacteria, e.g., P. </a:t>
            </a:r>
            <a:r>
              <a:rPr lang="en-US" dirty="0" err="1">
                <a:latin typeface="Yu Gothic" panose="020B0400000000000000" pitchFamily="34" charset="-128"/>
                <a:ea typeface="Yu Gothic" panose="020B0400000000000000" pitchFamily="34" charset="-128"/>
              </a:rPr>
              <a:t>copri</a:t>
            </a:r>
            <a:endParaRPr lang="en-US" dirty="0">
              <a:latin typeface="Yu Gothic" panose="020B0400000000000000" pitchFamily="34" charset="-128"/>
              <a:ea typeface="Yu Gothic" panose="020B0400000000000000" pitchFamily="34" charset="-128"/>
            </a:endParaRPr>
          </a:p>
          <a:p>
            <a:endParaRPr lang="en-US"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1727987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1907C-D73F-4A44-9FCF-3719362937BC}"/>
              </a:ext>
            </a:extLst>
          </p:cNvPr>
          <p:cNvSpPr>
            <a:spLocks noGrp="1"/>
          </p:cNvSpPr>
          <p:nvPr>
            <p:ph type="title"/>
          </p:nvPr>
        </p:nvSpPr>
        <p:spPr/>
        <p:txBody>
          <a:bodyPr/>
          <a:lstStyle/>
          <a:p>
            <a:r>
              <a:rPr lang="en-US" dirty="0"/>
              <a:t>Notes with Nandita and Kirk</a:t>
            </a:r>
          </a:p>
        </p:txBody>
      </p:sp>
      <p:sp>
        <p:nvSpPr>
          <p:cNvPr id="3" name="Content Placeholder 2">
            <a:extLst>
              <a:ext uri="{FF2B5EF4-FFF2-40B4-BE49-F238E27FC236}">
                <a16:creationId xmlns:a16="http://schemas.microsoft.com/office/drawing/2014/main" id="{98B78AF8-2741-4E72-97E9-6A0F4D8D8EF0}"/>
              </a:ext>
            </a:extLst>
          </p:cNvPr>
          <p:cNvSpPr>
            <a:spLocks noGrp="1"/>
          </p:cNvSpPr>
          <p:nvPr>
            <p:ph idx="1"/>
          </p:nvPr>
        </p:nvSpPr>
        <p:spPr/>
        <p:txBody>
          <a:bodyPr>
            <a:normAutofit lnSpcReduction="10000"/>
          </a:bodyPr>
          <a:lstStyle/>
          <a:p>
            <a:r>
              <a:rPr lang="en-US" dirty="0"/>
              <a:t>Can we find a negative control?</a:t>
            </a:r>
          </a:p>
          <a:p>
            <a:pPr lvl="1"/>
            <a:r>
              <a:rPr lang="en-US" dirty="0"/>
              <a:t>Strep </a:t>
            </a:r>
            <a:r>
              <a:rPr lang="en-US" dirty="0" err="1"/>
              <a:t>Mutans</a:t>
            </a:r>
            <a:r>
              <a:rPr lang="en-US" dirty="0"/>
              <a:t>? (I don’t think we have this for microbiome, but yes in general)</a:t>
            </a:r>
          </a:p>
          <a:p>
            <a:pPr lvl="1"/>
            <a:r>
              <a:rPr lang="en-US" dirty="0"/>
              <a:t>Can we find:</a:t>
            </a:r>
            <a:br>
              <a:rPr lang="en-US" dirty="0"/>
            </a:br>
            <a:br>
              <a:rPr lang="en-US" dirty="0"/>
            </a:br>
            <a:br>
              <a:rPr lang="en-US" dirty="0"/>
            </a:br>
            <a:br>
              <a:rPr lang="en-US" dirty="0"/>
            </a:br>
            <a:endParaRPr lang="en-US" dirty="0"/>
          </a:p>
          <a:p>
            <a:r>
              <a:rPr lang="en-US" dirty="0"/>
              <a:t>Is there a consistent pattern within oral microbiome vs. gut microbiome species? Ex: Did oral species expand and gut species contrast?</a:t>
            </a:r>
          </a:p>
          <a:p>
            <a:r>
              <a:rPr lang="en-US" dirty="0"/>
              <a:t>Construct a null based on demographic patterns (oral / gut, rho/mu, contraction or expansion) and see if inference agrees</a:t>
            </a:r>
          </a:p>
          <a:p>
            <a:endParaRPr lang="en-US" dirty="0"/>
          </a:p>
          <a:p>
            <a:pPr lvl="1"/>
            <a:endParaRPr lang="en-US" dirty="0"/>
          </a:p>
        </p:txBody>
      </p:sp>
      <p:graphicFrame>
        <p:nvGraphicFramePr>
          <p:cNvPr id="4" name="Table 4">
            <a:extLst>
              <a:ext uri="{FF2B5EF4-FFF2-40B4-BE49-F238E27FC236}">
                <a16:creationId xmlns:a16="http://schemas.microsoft.com/office/drawing/2014/main" id="{E28CE2C6-3DD3-415C-8CB2-87861C09DA46}"/>
              </a:ext>
            </a:extLst>
          </p:cNvPr>
          <p:cNvGraphicFramePr>
            <a:graphicFrameLocks noGrp="1"/>
          </p:cNvGraphicFramePr>
          <p:nvPr/>
        </p:nvGraphicFramePr>
        <p:xfrm>
          <a:off x="1620520" y="3104674"/>
          <a:ext cx="8128000" cy="110744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3380524042"/>
                    </a:ext>
                  </a:extLst>
                </a:gridCol>
                <a:gridCol w="4064000">
                  <a:extLst>
                    <a:ext uri="{9D8B030D-6E8A-4147-A177-3AD203B41FA5}">
                      <a16:colId xmlns:a16="http://schemas.microsoft.com/office/drawing/2014/main" val="3748875680"/>
                    </a:ext>
                  </a:extLst>
                </a:gridCol>
              </a:tblGrid>
              <a:tr h="347186">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16050914"/>
                  </a:ext>
                </a:extLst>
              </a:tr>
              <a:tr h="370840">
                <a:tc>
                  <a:txBody>
                    <a:bodyPr/>
                    <a:lstStyle/>
                    <a:p>
                      <a:r>
                        <a:rPr lang="en-US" dirty="0"/>
                        <a:t>High rho/mu, contraction</a:t>
                      </a:r>
                    </a:p>
                  </a:txBody>
                  <a:tcPr/>
                </a:tc>
                <a:tc>
                  <a:txBody>
                    <a:bodyPr/>
                    <a:lstStyle/>
                    <a:p>
                      <a:r>
                        <a:rPr lang="en-US" dirty="0"/>
                        <a:t>High rho/mu, expansion</a:t>
                      </a:r>
                    </a:p>
                  </a:txBody>
                  <a:tcPr/>
                </a:tc>
                <a:extLst>
                  <a:ext uri="{0D108BD9-81ED-4DB2-BD59-A6C34878D82A}">
                    <a16:rowId xmlns:a16="http://schemas.microsoft.com/office/drawing/2014/main" val="319299709"/>
                  </a:ext>
                </a:extLst>
              </a:tr>
              <a:tr h="370840">
                <a:tc>
                  <a:txBody>
                    <a:bodyPr/>
                    <a:lstStyle/>
                    <a:p>
                      <a:r>
                        <a:rPr lang="en-US" dirty="0"/>
                        <a:t>Low rho/mu, contraction</a:t>
                      </a:r>
                    </a:p>
                  </a:txBody>
                  <a:tcPr/>
                </a:tc>
                <a:tc>
                  <a:txBody>
                    <a:bodyPr/>
                    <a:lstStyle/>
                    <a:p>
                      <a:r>
                        <a:rPr lang="en-US" dirty="0"/>
                        <a:t>Low rho/mu, expansion</a:t>
                      </a:r>
                    </a:p>
                  </a:txBody>
                  <a:tcPr/>
                </a:tc>
                <a:extLst>
                  <a:ext uri="{0D108BD9-81ED-4DB2-BD59-A6C34878D82A}">
                    <a16:rowId xmlns:a16="http://schemas.microsoft.com/office/drawing/2014/main" val="3809051553"/>
                  </a:ext>
                </a:extLst>
              </a:tr>
            </a:tbl>
          </a:graphicData>
        </a:graphic>
      </p:graphicFrame>
    </p:spTree>
    <p:extLst>
      <p:ext uri="{BB962C8B-B14F-4D97-AF65-F5344CB8AC3E}">
        <p14:creationId xmlns:p14="http://schemas.microsoft.com/office/powerpoint/2010/main" val="27729697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1907C-D73F-4A44-9FCF-3719362937BC}"/>
              </a:ext>
            </a:extLst>
          </p:cNvPr>
          <p:cNvSpPr>
            <a:spLocks noGrp="1"/>
          </p:cNvSpPr>
          <p:nvPr>
            <p:ph type="title"/>
          </p:nvPr>
        </p:nvSpPr>
        <p:spPr/>
        <p:txBody>
          <a:bodyPr/>
          <a:lstStyle/>
          <a:p>
            <a:r>
              <a:rPr lang="en-US" dirty="0"/>
              <a:t>Notes with Kirk and Nandita</a:t>
            </a:r>
          </a:p>
        </p:txBody>
      </p:sp>
      <p:sp>
        <p:nvSpPr>
          <p:cNvPr id="3" name="Content Placeholder 2">
            <a:extLst>
              <a:ext uri="{FF2B5EF4-FFF2-40B4-BE49-F238E27FC236}">
                <a16:creationId xmlns:a16="http://schemas.microsoft.com/office/drawing/2014/main" id="{98B78AF8-2741-4E72-97E9-6A0F4D8D8EF0}"/>
              </a:ext>
            </a:extLst>
          </p:cNvPr>
          <p:cNvSpPr>
            <a:spLocks noGrp="1"/>
          </p:cNvSpPr>
          <p:nvPr>
            <p:ph idx="1"/>
          </p:nvPr>
        </p:nvSpPr>
        <p:spPr/>
        <p:txBody>
          <a:bodyPr>
            <a:normAutofit lnSpcReduction="10000"/>
          </a:bodyPr>
          <a:lstStyle/>
          <a:p>
            <a:r>
              <a:rPr lang="en-US" dirty="0"/>
              <a:t>LD, ABC, joint inference</a:t>
            </a:r>
          </a:p>
          <a:p>
            <a:r>
              <a:rPr lang="en-US" dirty="0"/>
              <a:t>Do LD patterns support the general notion of a demographic contraction?</a:t>
            </a:r>
          </a:p>
          <a:p>
            <a:r>
              <a:rPr lang="en-US" b="1" dirty="0"/>
              <a:t>Look at something other than the SFS</a:t>
            </a:r>
            <a:r>
              <a:rPr lang="en-US" dirty="0"/>
              <a:t>, just to determine or search for more evidence of a contraction vs. an expansion</a:t>
            </a:r>
          </a:p>
          <a:p>
            <a:r>
              <a:rPr lang="en-US" dirty="0"/>
              <a:t>Recapitulate LD from inferred model</a:t>
            </a:r>
          </a:p>
          <a:p>
            <a:r>
              <a:rPr lang="en-US" dirty="0"/>
              <a:t>Consider purifying selection</a:t>
            </a:r>
          </a:p>
          <a:p>
            <a:r>
              <a:rPr lang="en-US" b="1" dirty="0"/>
              <a:t>Do other summary statistics recapitulate this pattern of demographic contraction?</a:t>
            </a:r>
          </a:p>
          <a:p>
            <a:pPr lvl="1"/>
            <a:r>
              <a:rPr lang="en-US" b="1" dirty="0"/>
              <a:t>Pi, diversity at gene level, diversity at species level</a:t>
            </a:r>
          </a:p>
          <a:p>
            <a:pPr lvl="1"/>
            <a:endParaRPr lang="en-US" dirty="0"/>
          </a:p>
        </p:txBody>
      </p:sp>
    </p:spTree>
    <p:extLst>
      <p:ext uri="{BB962C8B-B14F-4D97-AF65-F5344CB8AC3E}">
        <p14:creationId xmlns:p14="http://schemas.microsoft.com/office/powerpoint/2010/main" val="2468490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3EE40-25E2-4326-8C16-944A88D6397B}"/>
              </a:ext>
            </a:extLst>
          </p:cNvPr>
          <p:cNvSpPr>
            <a:spLocks noGrp="1"/>
          </p:cNvSpPr>
          <p:nvPr>
            <p:ph type="title"/>
          </p:nvPr>
        </p:nvSpPr>
        <p:spPr/>
        <p:txBody>
          <a:bodyPr/>
          <a:lstStyle/>
          <a:p>
            <a:r>
              <a:rPr lang="en-US" dirty="0"/>
              <a:t>Paper Layout</a:t>
            </a:r>
          </a:p>
        </p:txBody>
      </p:sp>
      <p:sp>
        <p:nvSpPr>
          <p:cNvPr id="3" name="Content Placeholder 2">
            <a:extLst>
              <a:ext uri="{FF2B5EF4-FFF2-40B4-BE49-F238E27FC236}">
                <a16:creationId xmlns:a16="http://schemas.microsoft.com/office/drawing/2014/main" id="{2DBA0710-5CE3-42A3-A7C0-D107DF0ECD9A}"/>
              </a:ext>
            </a:extLst>
          </p:cNvPr>
          <p:cNvSpPr>
            <a:spLocks noGrp="1"/>
          </p:cNvSpPr>
          <p:nvPr>
            <p:ph idx="1"/>
          </p:nvPr>
        </p:nvSpPr>
        <p:spPr/>
        <p:txBody>
          <a:bodyPr/>
          <a:lstStyle/>
          <a:p>
            <a:r>
              <a:rPr lang="en-US" dirty="0"/>
              <a:t>Results show demographic contraction in gut bacteria aligning with human agricultural expansion</a:t>
            </a:r>
          </a:p>
          <a:p>
            <a:r>
              <a:rPr lang="en-US" dirty="0"/>
              <a:t>Compare inference to null expectation / control cases</a:t>
            </a:r>
          </a:p>
          <a:p>
            <a:r>
              <a:rPr lang="en-US" dirty="0"/>
              <a:t>Do other summary statistics support this demographic contraction?</a:t>
            </a:r>
          </a:p>
          <a:p>
            <a:pPr lvl="1"/>
            <a:r>
              <a:rPr lang="en-US" dirty="0"/>
              <a:t>Pi, gene level diversity, species level diversity, etc.</a:t>
            </a:r>
          </a:p>
          <a:p>
            <a:pPr lvl="1"/>
            <a:r>
              <a:rPr lang="en-US" dirty="0"/>
              <a:t>LD, </a:t>
            </a:r>
            <a:r>
              <a:rPr lang="en-US" dirty="0" err="1"/>
              <a:t>dN</a:t>
            </a:r>
            <a:r>
              <a:rPr lang="en-US" dirty="0"/>
              <a:t>/</a:t>
            </a:r>
            <a:r>
              <a:rPr lang="en-US" dirty="0" err="1"/>
              <a:t>dS</a:t>
            </a:r>
            <a:r>
              <a:rPr lang="en-US" dirty="0"/>
              <a:t>, edge-length distribution</a:t>
            </a:r>
          </a:p>
          <a:p>
            <a:pPr lvl="1"/>
            <a:endParaRPr lang="en-US" dirty="0"/>
          </a:p>
          <a:p>
            <a:r>
              <a:rPr lang="en-US" dirty="0"/>
              <a:t>We think these three points constitute a manuscript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531339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1CCB0-C87B-4A37-A2CD-599CFD03D51A}"/>
              </a:ext>
            </a:extLst>
          </p:cNvPr>
          <p:cNvSpPr>
            <a:spLocks noGrp="1"/>
          </p:cNvSpPr>
          <p:nvPr>
            <p:ph type="title"/>
          </p:nvPr>
        </p:nvSpPr>
        <p:spPr/>
        <p:txBody>
          <a:bodyPr/>
          <a:lstStyle/>
          <a:p>
            <a:r>
              <a:rPr lang="en-US" dirty="0"/>
              <a:t>Boring logistical stuff</a:t>
            </a:r>
          </a:p>
        </p:txBody>
      </p:sp>
      <p:sp>
        <p:nvSpPr>
          <p:cNvPr id="3" name="Content Placeholder 2">
            <a:extLst>
              <a:ext uri="{FF2B5EF4-FFF2-40B4-BE49-F238E27FC236}">
                <a16:creationId xmlns:a16="http://schemas.microsoft.com/office/drawing/2014/main" id="{2AA99344-CA3A-4DE9-BF60-3504A8C5DCE3}"/>
              </a:ext>
            </a:extLst>
          </p:cNvPr>
          <p:cNvSpPr>
            <a:spLocks noGrp="1"/>
          </p:cNvSpPr>
          <p:nvPr>
            <p:ph idx="1"/>
          </p:nvPr>
        </p:nvSpPr>
        <p:spPr/>
        <p:txBody>
          <a:bodyPr/>
          <a:lstStyle/>
          <a:p>
            <a:r>
              <a:rPr lang="en-US" dirty="0"/>
              <a:t>Jon wants to hide in a cave after WQE, but down to meet after</a:t>
            </a:r>
          </a:p>
          <a:p>
            <a:r>
              <a:rPr lang="en-US" dirty="0"/>
              <a:t>Tentative meeting time sometime between July 18</a:t>
            </a:r>
            <a:r>
              <a:rPr lang="en-US" baseline="30000" dirty="0"/>
              <a:t>th</a:t>
            </a:r>
            <a:r>
              <a:rPr lang="en-US" dirty="0"/>
              <a:t> and July 23rd.</a:t>
            </a:r>
          </a:p>
          <a:p>
            <a:pPr lvl="1"/>
            <a:r>
              <a:rPr lang="en-US" dirty="0"/>
              <a:t>Hash out further logistics at that time. </a:t>
            </a:r>
          </a:p>
          <a:p>
            <a:r>
              <a:rPr lang="en-US" dirty="0"/>
              <a:t>For this stretch, mostly meet with Nandita, but meet with Kirk when useful / when we get stuck.</a:t>
            </a:r>
          </a:p>
        </p:txBody>
      </p:sp>
    </p:spTree>
    <p:extLst>
      <p:ext uri="{BB962C8B-B14F-4D97-AF65-F5344CB8AC3E}">
        <p14:creationId xmlns:p14="http://schemas.microsoft.com/office/powerpoint/2010/main" val="448028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57E15E-840E-49E5-91BB-78432227CB14}"/>
              </a:ext>
            </a:extLst>
          </p:cNvPr>
          <p:cNvPicPr>
            <a:picLocks noChangeAspect="1"/>
          </p:cNvPicPr>
          <p:nvPr/>
        </p:nvPicPr>
        <p:blipFill>
          <a:blip r:embed="rId2"/>
          <a:stretch>
            <a:fillRect/>
          </a:stretch>
        </p:blipFill>
        <p:spPr>
          <a:xfrm>
            <a:off x="278991" y="228600"/>
            <a:ext cx="5105400" cy="3200400"/>
          </a:xfrm>
          <a:prstGeom prst="rect">
            <a:avLst/>
          </a:prstGeom>
        </p:spPr>
      </p:pic>
      <p:sp>
        <p:nvSpPr>
          <p:cNvPr id="6" name="TextBox 5">
            <a:extLst>
              <a:ext uri="{FF2B5EF4-FFF2-40B4-BE49-F238E27FC236}">
                <a16:creationId xmlns:a16="http://schemas.microsoft.com/office/drawing/2014/main" id="{B6665E9A-0E05-42BD-AE79-2DC44E25DF7A}"/>
              </a:ext>
            </a:extLst>
          </p:cNvPr>
          <p:cNvSpPr txBox="1"/>
          <p:nvPr/>
        </p:nvSpPr>
        <p:spPr>
          <a:xfrm>
            <a:off x="6489290" y="668594"/>
            <a:ext cx="5598007" cy="3139321"/>
          </a:xfrm>
          <a:prstGeom prst="rect">
            <a:avLst/>
          </a:prstGeom>
          <a:noFill/>
        </p:spPr>
        <p:txBody>
          <a:bodyPr wrap="none" rtlCol="0">
            <a:spAutoFit/>
          </a:bodyPr>
          <a:lstStyle/>
          <a:p>
            <a:pPr marL="285750" indent="-285750">
              <a:buFont typeface="Arial" panose="020B0604020202020204" pitchFamily="34" charset="0"/>
              <a:buChar char="•"/>
            </a:pPr>
            <a:r>
              <a:rPr lang="en-US" dirty="0">
                <a:latin typeface="Yu Gothic" panose="020B0400000000000000" pitchFamily="34" charset="-128"/>
                <a:ea typeface="Yu Gothic" panose="020B0400000000000000" pitchFamily="34" charset="-128"/>
              </a:rPr>
              <a:t>Population expansion ~ 10,000 years ago</a:t>
            </a:r>
          </a:p>
          <a:p>
            <a:pPr marL="285750" indent="-285750">
              <a:buFont typeface="Arial" panose="020B0604020202020204" pitchFamily="34" charset="0"/>
              <a:buChar char="•"/>
            </a:pPr>
            <a:r>
              <a:rPr lang="en-US" dirty="0">
                <a:latin typeface="Yu Gothic" panose="020B0400000000000000" pitchFamily="34" charset="-128"/>
                <a:ea typeface="Yu Gothic" panose="020B0400000000000000" pitchFamily="34" charset="-128"/>
              </a:rPr>
              <a:t>This timeline roughly matches with the </a:t>
            </a:r>
            <a:br>
              <a:rPr lang="en-US" dirty="0">
                <a:latin typeface="Yu Gothic" panose="020B0400000000000000" pitchFamily="34" charset="-128"/>
                <a:ea typeface="Yu Gothic" panose="020B0400000000000000" pitchFamily="34" charset="-128"/>
              </a:rPr>
            </a:br>
            <a:r>
              <a:rPr lang="en-US" dirty="0">
                <a:latin typeface="Yu Gothic" panose="020B0400000000000000" pitchFamily="34" charset="-128"/>
                <a:ea typeface="Yu Gothic" panose="020B0400000000000000" pitchFamily="34" charset="-128"/>
              </a:rPr>
              <a:t>onset of human agriculture, suggesting a</a:t>
            </a:r>
            <a:br>
              <a:rPr lang="en-US" dirty="0">
                <a:latin typeface="Yu Gothic" panose="020B0400000000000000" pitchFamily="34" charset="-128"/>
                <a:ea typeface="Yu Gothic" panose="020B0400000000000000" pitchFamily="34" charset="-128"/>
              </a:rPr>
            </a:br>
            <a:r>
              <a:rPr lang="en-US" dirty="0">
                <a:latin typeface="Yu Gothic" panose="020B0400000000000000" pitchFamily="34" charset="-128"/>
                <a:ea typeface="Yu Gothic" panose="020B0400000000000000" pitchFamily="34" charset="-128"/>
              </a:rPr>
              <a:t>possible link between this commensal mouth</a:t>
            </a:r>
            <a:br>
              <a:rPr lang="en-US" dirty="0">
                <a:latin typeface="Yu Gothic" panose="020B0400000000000000" pitchFamily="34" charset="-128"/>
                <a:ea typeface="Yu Gothic" panose="020B0400000000000000" pitchFamily="34" charset="-128"/>
              </a:rPr>
            </a:br>
            <a:r>
              <a:rPr lang="en-US" dirty="0">
                <a:latin typeface="Yu Gothic" panose="020B0400000000000000" pitchFamily="34" charset="-128"/>
                <a:ea typeface="Yu Gothic" panose="020B0400000000000000" pitchFamily="34" charset="-128"/>
              </a:rPr>
              <a:t>bacteria and humans ending their hunter-gather</a:t>
            </a:r>
            <a:br>
              <a:rPr lang="en-US" dirty="0">
                <a:latin typeface="Yu Gothic" panose="020B0400000000000000" pitchFamily="34" charset="-128"/>
                <a:ea typeface="Yu Gothic" panose="020B0400000000000000" pitchFamily="34" charset="-128"/>
              </a:rPr>
            </a:br>
            <a:r>
              <a:rPr lang="en-US" dirty="0">
                <a:latin typeface="Yu Gothic" panose="020B0400000000000000" pitchFamily="34" charset="-128"/>
                <a:ea typeface="Yu Gothic" panose="020B0400000000000000" pitchFamily="34" charset="-128"/>
              </a:rPr>
              <a:t>behavior.</a:t>
            </a:r>
          </a:p>
          <a:p>
            <a:pPr marL="285750" indent="-285750">
              <a:buFont typeface="Arial" panose="020B0604020202020204" pitchFamily="34" charset="0"/>
              <a:buChar char="•"/>
            </a:pPr>
            <a:r>
              <a:rPr lang="en-US" dirty="0">
                <a:latin typeface="Yu Gothic" panose="020B0400000000000000" pitchFamily="34" charset="-128"/>
                <a:ea typeface="Yu Gothic" panose="020B0400000000000000" pitchFamily="34" charset="-128"/>
              </a:rPr>
              <a:t>They used four demographic models:</a:t>
            </a:r>
          </a:p>
          <a:p>
            <a:pPr marL="742950" lvl="1" indent="-285750">
              <a:buFont typeface="Arial" panose="020B0604020202020204" pitchFamily="34" charset="0"/>
              <a:buChar char="•"/>
            </a:pPr>
            <a:r>
              <a:rPr lang="en-US" dirty="0">
                <a:latin typeface="Yu Gothic" panose="020B0400000000000000" pitchFamily="34" charset="-128"/>
                <a:ea typeface="Yu Gothic" panose="020B0400000000000000" pitchFamily="34" charset="-128"/>
              </a:rPr>
              <a:t>Exponential growth</a:t>
            </a:r>
          </a:p>
          <a:p>
            <a:pPr marL="742950" lvl="1" indent="-285750">
              <a:buFont typeface="Arial" panose="020B0604020202020204" pitchFamily="34" charset="0"/>
              <a:buChar char="•"/>
            </a:pPr>
            <a:r>
              <a:rPr lang="en-US" dirty="0">
                <a:latin typeface="Yu Gothic" panose="020B0400000000000000" pitchFamily="34" charset="-128"/>
                <a:ea typeface="Yu Gothic" panose="020B0400000000000000" pitchFamily="34" charset="-128"/>
              </a:rPr>
              <a:t>Two Epoch</a:t>
            </a:r>
          </a:p>
          <a:p>
            <a:pPr marL="742950" lvl="1" indent="-285750">
              <a:buFont typeface="Arial" panose="020B0604020202020204" pitchFamily="34" charset="0"/>
              <a:buChar char="•"/>
            </a:pPr>
            <a:r>
              <a:rPr lang="en-US" dirty="0">
                <a:latin typeface="Yu Gothic" panose="020B0400000000000000" pitchFamily="34" charset="-128"/>
                <a:ea typeface="Yu Gothic" panose="020B0400000000000000" pitchFamily="34" charset="-128"/>
              </a:rPr>
              <a:t>Bottleneck + Growth</a:t>
            </a:r>
          </a:p>
          <a:p>
            <a:pPr marL="742950" lvl="1" indent="-285750">
              <a:buFont typeface="Arial" panose="020B0604020202020204" pitchFamily="34" charset="0"/>
              <a:buChar char="•"/>
            </a:pPr>
            <a:r>
              <a:rPr lang="en-US" dirty="0">
                <a:latin typeface="Yu Gothic" panose="020B0400000000000000" pitchFamily="34" charset="-128"/>
                <a:ea typeface="Yu Gothic" panose="020B0400000000000000" pitchFamily="34" charset="-128"/>
              </a:rPr>
              <a:t>Three Epoch</a:t>
            </a:r>
          </a:p>
        </p:txBody>
      </p:sp>
      <p:pic>
        <p:nvPicPr>
          <p:cNvPr id="8" name="Picture 7">
            <a:extLst>
              <a:ext uri="{FF2B5EF4-FFF2-40B4-BE49-F238E27FC236}">
                <a16:creationId xmlns:a16="http://schemas.microsoft.com/office/drawing/2014/main" id="{E83D46B7-D1EF-410D-8D0D-FA872978145A}"/>
              </a:ext>
            </a:extLst>
          </p:cNvPr>
          <p:cNvPicPr>
            <a:picLocks noChangeAspect="1"/>
          </p:cNvPicPr>
          <p:nvPr/>
        </p:nvPicPr>
        <p:blipFill>
          <a:blip r:embed="rId3"/>
          <a:stretch>
            <a:fillRect/>
          </a:stretch>
        </p:blipFill>
        <p:spPr>
          <a:xfrm>
            <a:off x="107540" y="3500744"/>
            <a:ext cx="6381750" cy="2924175"/>
          </a:xfrm>
          <a:prstGeom prst="rect">
            <a:avLst/>
          </a:prstGeom>
        </p:spPr>
      </p:pic>
      <p:pic>
        <p:nvPicPr>
          <p:cNvPr id="10" name="Picture 9">
            <a:extLst>
              <a:ext uri="{FF2B5EF4-FFF2-40B4-BE49-F238E27FC236}">
                <a16:creationId xmlns:a16="http://schemas.microsoft.com/office/drawing/2014/main" id="{52D4A2F6-312A-4074-AE27-18600F3985F4}"/>
              </a:ext>
            </a:extLst>
          </p:cNvPr>
          <p:cNvPicPr>
            <a:picLocks noChangeAspect="1"/>
          </p:cNvPicPr>
          <p:nvPr/>
        </p:nvPicPr>
        <p:blipFill>
          <a:blip r:embed="rId4"/>
          <a:stretch>
            <a:fillRect/>
          </a:stretch>
        </p:blipFill>
        <p:spPr>
          <a:xfrm>
            <a:off x="6489290" y="4510394"/>
            <a:ext cx="5133975" cy="1914525"/>
          </a:xfrm>
          <a:prstGeom prst="rect">
            <a:avLst/>
          </a:prstGeom>
        </p:spPr>
      </p:pic>
    </p:spTree>
    <p:extLst>
      <p:ext uri="{BB962C8B-B14F-4D97-AF65-F5344CB8AC3E}">
        <p14:creationId xmlns:p14="http://schemas.microsoft.com/office/powerpoint/2010/main" val="32048075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4FD9C-0575-4672-BDCF-805449EFAC7C}"/>
              </a:ext>
            </a:extLst>
          </p:cNvPr>
          <p:cNvSpPr>
            <a:spLocks noGrp="1"/>
          </p:cNvSpPr>
          <p:nvPr>
            <p:ph type="title"/>
          </p:nvPr>
        </p:nvSpPr>
        <p:spPr/>
        <p:txBody>
          <a:bodyPr/>
          <a:lstStyle/>
          <a:p>
            <a:r>
              <a:rPr lang="en-US" dirty="0"/>
              <a:t>//TODO</a:t>
            </a:r>
          </a:p>
        </p:txBody>
      </p:sp>
      <p:sp>
        <p:nvSpPr>
          <p:cNvPr id="3" name="Content Placeholder 2">
            <a:extLst>
              <a:ext uri="{FF2B5EF4-FFF2-40B4-BE49-F238E27FC236}">
                <a16:creationId xmlns:a16="http://schemas.microsoft.com/office/drawing/2014/main" id="{B7017510-3A51-4778-BB7F-0F91AE0D6F96}"/>
              </a:ext>
            </a:extLst>
          </p:cNvPr>
          <p:cNvSpPr>
            <a:spLocks noGrp="1"/>
          </p:cNvSpPr>
          <p:nvPr>
            <p:ph idx="1"/>
          </p:nvPr>
        </p:nvSpPr>
        <p:spPr/>
        <p:txBody>
          <a:bodyPr>
            <a:normAutofit/>
          </a:bodyPr>
          <a:lstStyle/>
          <a:p>
            <a:r>
              <a:rPr lang="en-US" dirty="0">
                <a:latin typeface="Yu Gothic" panose="020B0400000000000000" pitchFamily="34" charset="-128"/>
                <a:ea typeface="Yu Gothic" panose="020B0400000000000000" pitchFamily="34" charset="-128"/>
                <a:sym typeface="Wingdings" panose="05000000000000000000" pitchFamily="2" charset="2"/>
              </a:rPr>
              <a:t>Prep slides for lab meeting</a:t>
            </a:r>
          </a:p>
          <a:p>
            <a:r>
              <a:rPr lang="en-US" dirty="0">
                <a:latin typeface="Yu Gothic" panose="020B0400000000000000" pitchFamily="34" charset="-128"/>
                <a:ea typeface="Yu Gothic" panose="020B0400000000000000" pitchFamily="34" charset="-128"/>
                <a:sym typeface="Wingdings" panose="05000000000000000000" pitchFamily="2" charset="2"/>
              </a:rPr>
              <a:t>Finish docs</a:t>
            </a:r>
          </a:p>
          <a:p>
            <a:r>
              <a:rPr lang="en-US" dirty="0">
                <a:latin typeface="Yu Gothic" panose="020B0400000000000000" pitchFamily="34" charset="-128"/>
                <a:ea typeface="Yu Gothic" panose="020B0400000000000000" pitchFamily="34" charset="-128"/>
                <a:sym typeface="Wingdings" panose="05000000000000000000" pitchFamily="2" charset="2"/>
              </a:rPr>
              <a:t>Compute log likelihoods</a:t>
            </a:r>
          </a:p>
          <a:p>
            <a:r>
              <a:rPr lang="en-US" dirty="0">
                <a:latin typeface="Yu Gothic" panose="020B0400000000000000" pitchFamily="34" charset="-128"/>
                <a:ea typeface="Yu Gothic" panose="020B0400000000000000" pitchFamily="34" charset="-128"/>
                <a:sym typeface="Wingdings" panose="05000000000000000000" pitchFamily="2" charset="2"/>
              </a:rPr>
              <a:t>Remake figure 3</a:t>
            </a:r>
          </a:p>
          <a:p>
            <a:endParaRPr lang="en-US" dirty="0">
              <a:latin typeface="Yu Gothic" panose="020B0400000000000000" pitchFamily="34" charset="-128"/>
              <a:ea typeface="Yu Gothic" panose="020B0400000000000000" pitchFamily="34" charset="-128"/>
              <a:sym typeface="Wingdings" panose="05000000000000000000" pitchFamily="2" charset="2"/>
            </a:endParaRPr>
          </a:p>
          <a:p>
            <a:r>
              <a:rPr lang="en-US" dirty="0">
                <a:latin typeface="Yu Gothic" panose="020B0400000000000000" pitchFamily="34" charset="-128"/>
                <a:ea typeface="Yu Gothic" panose="020B0400000000000000" pitchFamily="34" charset="-128"/>
                <a:sym typeface="Wingdings" panose="05000000000000000000" pitchFamily="2" charset="2"/>
              </a:rPr>
              <a:t>Apply pipeline to top 40 species</a:t>
            </a:r>
          </a:p>
          <a:p>
            <a:endParaRPr lang="en-US" dirty="0">
              <a:latin typeface="Yu Gothic" panose="020B0400000000000000" pitchFamily="34" charset="-128"/>
              <a:ea typeface="Yu Gothic" panose="020B0400000000000000" pitchFamily="34" charset="-128"/>
              <a:sym typeface="Wingdings" panose="05000000000000000000" pitchFamily="2" charset="2"/>
            </a:endParaRPr>
          </a:p>
        </p:txBody>
      </p:sp>
    </p:spTree>
    <p:extLst>
      <p:ext uri="{BB962C8B-B14F-4D97-AF65-F5344CB8AC3E}">
        <p14:creationId xmlns:p14="http://schemas.microsoft.com/office/powerpoint/2010/main" val="1230404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675291-F094-4385-9964-447BAB573934}"/>
              </a:ext>
            </a:extLst>
          </p:cNvPr>
          <p:cNvPicPr>
            <a:picLocks noChangeAspect="1"/>
          </p:cNvPicPr>
          <p:nvPr/>
        </p:nvPicPr>
        <p:blipFill>
          <a:blip r:embed="rId2"/>
          <a:stretch>
            <a:fillRect/>
          </a:stretch>
        </p:blipFill>
        <p:spPr>
          <a:xfrm>
            <a:off x="383918" y="304338"/>
            <a:ext cx="8258175" cy="2867025"/>
          </a:xfrm>
          <a:prstGeom prst="rect">
            <a:avLst/>
          </a:prstGeom>
        </p:spPr>
      </p:pic>
      <p:sp>
        <p:nvSpPr>
          <p:cNvPr id="6" name="TextBox 5">
            <a:extLst>
              <a:ext uri="{FF2B5EF4-FFF2-40B4-BE49-F238E27FC236}">
                <a16:creationId xmlns:a16="http://schemas.microsoft.com/office/drawing/2014/main" id="{749D14C4-F050-4F21-A2B0-40C4D165E79E}"/>
              </a:ext>
            </a:extLst>
          </p:cNvPr>
          <p:cNvSpPr txBox="1"/>
          <p:nvPr/>
        </p:nvSpPr>
        <p:spPr>
          <a:xfrm>
            <a:off x="766916" y="3657600"/>
            <a:ext cx="11529118" cy="1477328"/>
          </a:xfrm>
          <a:prstGeom prst="rect">
            <a:avLst/>
          </a:prstGeom>
          <a:noFill/>
        </p:spPr>
        <p:txBody>
          <a:bodyPr wrap="none" rtlCol="0">
            <a:spAutoFit/>
          </a:bodyPr>
          <a:lstStyle/>
          <a:p>
            <a:pPr marL="285750" indent="-285750">
              <a:buFont typeface="Arial" panose="020B0604020202020204" pitchFamily="34" charset="0"/>
              <a:buChar char="•"/>
            </a:pPr>
            <a:r>
              <a:rPr lang="en-US" dirty="0">
                <a:latin typeface="Yu Gothic" panose="020B0400000000000000" pitchFamily="34" charset="-128"/>
                <a:ea typeface="Yu Gothic" panose="020B0400000000000000" pitchFamily="34" charset="-128"/>
              </a:rPr>
              <a:t>They also computed the expected SFS for silent (synonymous) and replacement (nonsynonymous) sites</a:t>
            </a:r>
          </a:p>
          <a:p>
            <a:pPr marL="742950" lvl="1" indent="-285750">
              <a:buFont typeface="Arial" panose="020B0604020202020204" pitchFamily="34" charset="0"/>
              <a:buChar char="•"/>
            </a:pPr>
            <a:r>
              <a:rPr lang="en-US" dirty="0">
                <a:latin typeface="Yu Gothic" panose="020B0400000000000000" pitchFamily="34" charset="-128"/>
                <a:ea typeface="Yu Gothic" panose="020B0400000000000000" pitchFamily="34" charset="-128"/>
              </a:rPr>
              <a:t>Red is observed nonsynonymous</a:t>
            </a:r>
          </a:p>
          <a:p>
            <a:pPr marL="742950" lvl="1" indent="-285750">
              <a:buFont typeface="Arial" panose="020B0604020202020204" pitchFamily="34" charset="0"/>
              <a:buChar char="•"/>
            </a:pPr>
            <a:r>
              <a:rPr lang="en-US" dirty="0">
                <a:latin typeface="Yu Gothic" panose="020B0400000000000000" pitchFamily="34" charset="-128"/>
                <a:ea typeface="Yu Gothic" panose="020B0400000000000000" pitchFamily="34" charset="-128"/>
              </a:rPr>
              <a:t>Green is their expectation using the synonymous sites</a:t>
            </a:r>
          </a:p>
          <a:p>
            <a:pPr marL="742950" lvl="1" indent="-285750">
              <a:buFont typeface="Arial" panose="020B0604020202020204" pitchFamily="34" charset="0"/>
              <a:buChar char="•"/>
            </a:pPr>
            <a:r>
              <a:rPr lang="en-US" dirty="0">
                <a:latin typeface="Yu Gothic" panose="020B0400000000000000" pitchFamily="34" charset="-128"/>
                <a:ea typeface="Yu Gothic" panose="020B0400000000000000" pitchFamily="34" charset="-128"/>
              </a:rPr>
              <a:t>Orange is with a DFE fixed at a single value</a:t>
            </a:r>
          </a:p>
          <a:p>
            <a:pPr marL="742950" lvl="1" indent="-285750">
              <a:buFont typeface="Arial" panose="020B0604020202020204" pitchFamily="34" charset="0"/>
              <a:buChar char="•"/>
            </a:pPr>
            <a:r>
              <a:rPr lang="en-US" dirty="0">
                <a:latin typeface="Yu Gothic" panose="020B0400000000000000" pitchFamily="34" charset="-128"/>
                <a:ea typeface="Yu Gothic" panose="020B0400000000000000" pitchFamily="34" charset="-128"/>
              </a:rPr>
              <a:t>Brown is with 30% neutral, and 70% at a fixed single value</a:t>
            </a:r>
          </a:p>
        </p:txBody>
      </p:sp>
    </p:spTree>
    <p:extLst>
      <p:ext uri="{BB962C8B-B14F-4D97-AF65-F5344CB8AC3E}">
        <p14:creationId xmlns:p14="http://schemas.microsoft.com/office/powerpoint/2010/main" val="676763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56234" y="625079"/>
            <a:ext cx="7688461" cy="528390"/>
          </a:xfrm>
          <a:prstGeom prst="rect">
            <a:avLst/>
          </a:prstGeom>
        </p:spPr>
        <p:txBody>
          <a:bodyPr vert="horz" wrap="square" lIns="0" tIns="8930" rIns="0" bIns="0" rtlCol="0" anchor="ctr">
            <a:spAutoFit/>
          </a:bodyPr>
          <a:lstStyle/>
          <a:p>
            <a:pPr marL="8929">
              <a:lnSpc>
                <a:spcPct val="100000"/>
              </a:lnSpc>
              <a:spcBef>
                <a:spcPts val="70"/>
              </a:spcBef>
            </a:pPr>
            <a:r>
              <a:rPr sz="3375" spc="-4" dirty="0">
                <a:latin typeface="Yu Gothic" panose="020B0400000000000000" pitchFamily="34" charset="-128"/>
                <a:ea typeface="Yu Gothic" panose="020B0400000000000000" pitchFamily="34" charset="-128"/>
              </a:rPr>
              <a:t>The </a:t>
            </a:r>
            <a:r>
              <a:rPr sz="3375" u="heavy" spc="105" dirty="0">
                <a:uFill>
                  <a:solidFill>
                    <a:srgbClr val="000000"/>
                  </a:solidFill>
                </a:uFill>
                <a:latin typeface="Yu Gothic" panose="020B0400000000000000" pitchFamily="34" charset="-128"/>
                <a:ea typeface="Yu Gothic" panose="020B0400000000000000" pitchFamily="34" charset="-128"/>
              </a:rPr>
              <a:t>D</a:t>
            </a:r>
            <a:r>
              <a:rPr sz="3375" spc="105" dirty="0">
                <a:latin typeface="Yu Gothic" panose="020B0400000000000000" pitchFamily="34" charset="-128"/>
                <a:ea typeface="Yu Gothic" panose="020B0400000000000000" pitchFamily="34" charset="-128"/>
              </a:rPr>
              <a:t>istribution </a:t>
            </a:r>
            <a:r>
              <a:rPr sz="3375" spc="141" dirty="0">
                <a:latin typeface="Yu Gothic" panose="020B0400000000000000" pitchFamily="34" charset="-128"/>
                <a:ea typeface="Yu Gothic" panose="020B0400000000000000" pitchFamily="34" charset="-128"/>
              </a:rPr>
              <a:t>of </a:t>
            </a:r>
            <a:r>
              <a:rPr sz="3375" u="heavy" spc="60" dirty="0">
                <a:uFill>
                  <a:solidFill>
                    <a:srgbClr val="000000"/>
                  </a:solidFill>
                </a:uFill>
                <a:latin typeface="Yu Gothic" panose="020B0400000000000000" pitchFamily="34" charset="-128"/>
                <a:ea typeface="Yu Gothic" panose="020B0400000000000000" pitchFamily="34" charset="-128"/>
              </a:rPr>
              <a:t>F</a:t>
            </a:r>
            <a:r>
              <a:rPr sz="3375" spc="60" dirty="0">
                <a:latin typeface="Yu Gothic" panose="020B0400000000000000" pitchFamily="34" charset="-128"/>
                <a:ea typeface="Yu Gothic" panose="020B0400000000000000" pitchFamily="34" charset="-128"/>
              </a:rPr>
              <a:t>itness</a:t>
            </a:r>
            <a:r>
              <a:rPr sz="3375" spc="-257" dirty="0">
                <a:latin typeface="Yu Gothic" panose="020B0400000000000000" pitchFamily="34" charset="-128"/>
                <a:ea typeface="Yu Gothic" panose="020B0400000000000000" pitchFamily="34" charset="-128"/>
              </a:rPr>
              <a:t> </a:t>
            </a:r>
            <a:r>
              <a:rPr sz="3375" u="heavy" spc="80" dirty="0">
                <a:uFill>
                  <a:solidFill>
                    <a:srgbClr val="000000"/>
                  </a:solidFill>
                </a:uFill>
                <a:latin typeface="Yu Gothic" panose="020B0400000000000000" pitchFamily="34" charset="-128"/>
                <a:ea typeface="Yu Gothic" panose="020B0400000000000000" pitchFamily="34" charset="-128"/>
              </a:rPr>
              <a:t>E</a:t>
            </a:r>
            <a:r>
              <a:rPr sz="3375" spc="80" dirty="0">
                <a:latin typeface="Yu Gothic" panose="020B0400000000000000" pitchFamily="34" charset="-128"/>
                <a:ea typeface="Yu Gothic" panose="020B0400000000000000" pitchFamily="34" charset="-128"/>
              </a:rPr>
              <a:t>ffects</a:t>
            </a:r>
            <a:endParaRPr sz="3375" dirty="0">
              <a:latin typeface="Yu Gothic" panose="020B0400000000000000" pitchFamily="34" charset="-128"/>
              <a:ea typeface="Yu Gothic" panose="020B0400000000000000" pitchFamily="34" charset="-128"/>
            </a:endParaRPr>
          </a:p>
        </p:txBody>
      </p:sp>
      <p:sp>
        <p:nvSpPr>
          <p:cNvPr id="4" name="object 4"/>
          <p:cNvSpPr/>
          <p:nvPr/>
        </p:nvSpPr>
        <p:spPr>
          <a:xfrm>
            <a:off x="1640714" y="3657394"/>
            <a:ext cx="784473" cy="596949"/>
          </a:xfrm>
          <a:custGeom>
            <a:avLst/>
            <a:gdLst/>
            <a:ahLst/>
            <a:cxnLst/>
            <a:rect l="l" t="t" r="r" b="b"/>
            <a:pathLst>
              <a:path w="1115695" h="848995">
                <a:moveTo>
                  <a:pt x="0" y="0"/>
                </a:moveTo>
                <a:lnTo>
                  <a:pt x="1115246" y="0"/>
                </a:lnTo>
                <a:lnTo>
                  <a:pt x="1115246" y="848537"/>
                </a:lnTo>
                <a:lnTo>
                  <a:pt x="0" y="848537"/>
                </a:lnTo>
                <a:lnTo>
                  <a:pt x="0" y="0"/>
                </a:lnTo>
                <a:close/>
              </a:path>
            </a:pathLst>
          </a:custGeom>
          <a:solidFill>
            <a:srgbClr val="FFFFFF"/>
          </a:solidFill>
        </p:spPr>
        <p:txBody>
          <a:bodyPr wrap="square" lIns="0" tIns="0" rIns="0" bIns="0" rtlCol="0"/>
          <a:lstStyle/>
          <a:p>
            <a:endParaRPr sz="1266"/>
          </a:p>
        </p:txBody>
      </p:sp>
      <mc:AlternateContent xmlns:mc="http://schemas.openxmlformats.org/markup-compatibility/2006" xmlns:a14="http://schemas.microsoft.com/office/drawing/2010/main">
        <mc:Choice Requires="a14">
          <p:sp>
            <p:nvSpPr>
              <p:cNvPr id="9" name="object 9"/>
              <p:cNvSpPr txBox="1"/>
              <p:nvPr/>
            </p:nvSpPr>
            <p:spPr>
              <a:xfrm>
                <a:off x="2220516" y="1669852"/>
                <a:ext cx="8330771" cy="3234361"/>
              </a:xfrm>
              <a:prstGeom prst="rect">
                <a:avLst/>
              </a:prstGeom>
            </p:spPr>
            <p:txBody>
              <a:bodyPr vert="horz" wrap="square" lIns="0" tIns="3125" rIns="0" bIns="0" rtlCol="0">
                <a:spAutoFit/>
              </a:bodyPr>
              <a:lstStyle/>
              <a:p>
                <a:pPr marL="321457" marR="1611751" indent="-312528">
                  <a:lnSpc>
                    <a:spcPct val="101600"/>
                  </a:lnSpc>
                  <a:spcBef>
                    <a:spcPts val="25"/>
                  </a:spcBef>
                  <a:buSzPct val="145312"/>
                  <a:buChar char="•"/>
                  <a:tabLst>
                    <a:tab pos="321457" algn="l"/>
                  </a:tabLst>
                </a:pPr>
                <a:r>
                  <a:rPr lang="en-US" sz="2250" spc="-42" dirty="0">
                    <a:latin typeface="Yu Gothic" panose="020B0400000000000000" pitchFamily="34" charset="-128"/>
                    <a:ea typeface="Yu Gothic" panose="020B0400000000000000" pitchFamily="34" charset="-128"/>
                    <a:cs typeface="Arial" panose="020B0604020202020204" pitchFamily="34" charset="0"/>
                  </a:rPr>
                  <a:t>The fitness effect of single mutations can be quantified using a selection coefficient, </a:t>
                </a:r>
                <a:r>
                  <a:rPr lang="en-US" sz="2250" i="1" spc="-42" dirty="0">
                    <a:latin typeface="Yu Gothic" panose="020B0400000000000000" pitchFamily="34" charset="-128"/>
                    <a:ea typeface="Yu Gothic" panose="020B0400000000000000" pitchFamily="34" charset="-128"/>
                    <a:cs typeface="Arial" panose="020B0604020202020204" pitchFamily="34" charset="0"/>
                  </a:rPr>
                  <a:t>s</a:t>
                </a:r>
                <a:r>
                  <a:rPr lang="en-US" sz="2250" spc="-42" dirty="0">
                    <a:latin typeface="Yu Gothic" panose="020B0400000000000000" pitchFamily="34" charset="-128"/>
                    <a:ea typeface="Yu Gothic" panose="020B0400000000000000" pitchFamily="34" charset="-128"/>
                    <a:cs typeface="Arial" panose="020B0604020202020204" pitchFamily="34" charset="0"/>
                  </a:rPr>
                  <a:t>, where</a:t>
                </a:r>
              </a:p>
              <a:p>
                <a:pPr marL="8929" marR="1611751">
                  <a:lnSpc>
                    <a:spcPct val="101600"/>
                  </a:lnSpc>
                  <a:spcBef>
                    <a:spcPts val="25"/>
                  </a:spcBef>
                  <a:buSzPct val="145312"/>
                  <a:tabLst>
                    <a:tab pos="321457" algn="l"/>
                  </a:tabLst>
                </a:pPr>
                <a14:m>
                  <m:oMathPara xmlns:m="http://schemas.openxmlformats.org/officeDocument/2006/math">
                    <m:oMathParaPr>
                      <m:jc m:val="centerGroup"/>
                    </m:oMathParaPr>
                    <m:oMath xmlns:m="http://schemas.openxmlformats.org/officeDocument/2006/math">
                      <m:r>
                        <a:rPr lang="en-US" sz="2250" i="1" spc="-42">
                          <a:latin typeface="Cambria Math" panose="02040503050406030204" pitchFamily="18" charset="0"/>
                          <a:cs typeface="Arial" panose="020B0604020202020204" pitchFamily="34" charset="0"/>
                        </a:rPr>
                        <m:t>−1≤</m:t>
                      </m:r>
                      <m:r>
                        <a:rPr lang="en-US" sz="2250" i="1" spc="-42">
                          <a:latin typeface="Cambria Math" panose="02040503050406030204" pitchFamily="18" charset="0"/>
                          <a:cs typeface="Arial" panose="020B0604020202020204" pitchFamily="34" charset="0"/>
                        </a:rPr>
                        <m:t>𝑠</m:t>
                      </m:r>
                      <m:r>
                        <a:rPr lang="en-US" sz="2250" i="1" spc="-42">
                          <a:latin typeface="Cambria Math" panose="02040503050406030204" pitchFamily="18" charset="0"/>
                          <a:cs typeface="Arial" panose="020B0604020202020204" pitchFamily="34" charset="0"/>
                        </a:rPr>
                        <m:t>≤∞</m:t>
                      </m:r>
                    </m:oMath>
                  </m:oMathPara>
                </a14:m>
                <a:endParaRPr lang="en-US" sz="2250" dirty="0">
                  <a:latin typeface="Yu Gothic" panose="020B0400000000000000" pitchFamily="34" charset="-128"/>
                  <a:ea typeface="Yu Gothic" panose="020B0400000000000000" pitchFamily="34" charset="-128"/>
                  <a:cs typeface="Arial" panose="020B0604020202020204" pitchFamily="34" charset="0"/>
                </a:endParaRPr>
              </a:p>
              <a:p>
                <a:pPr marL="321457" marR="1611751" indent="-312528">
                  <a:lnSpc>
                    <a:spcPct val="101600"/>
                  </a:lnSpc>
                  <a:spcBef>
                    <a:spcPts val="25"/>
                  </a:spcBef>
                  <a:buSzPct val="145312"/>
                  <a:buFontTx/>
                  <a:buChar char="•"/>
                  <a:tabLst>
                    <a:tab pos="321457" algn="l"/>
                  </a:tabLst>
                </a:pPr>
                <a:r>
                  <a:rPr lang="en-US" sz="2250" spc="-42" dirty="0">
                    <a:solidFill>
                      <a:prstClr val="black"/>
                    </a:solidFill>
                    <a:latin typeface="Yu Gothic" panose="020B0400000000000000" pitchFamily="34" charset="-128"/>
                    <a:ea typeface="Yu Gothic" panose="020B0400000000000000" pitchFamily="34" charset="-128"/>
                    <a:cs typeface="Arial" panose="020B0604020202020204" pitchFamily="34" charset="0"/>
                  </a:rPr>
                  <a:t>The </a:t>
                </a:r>
                <a:r>
                  <a:rPr lang="en-US" sz="2250" spc="-84" dirty="0">
                    <a:solidFill>
                      <a:prstClr val="black"/>
                    </a:solidFill>
                    <a:latin typeface="Yu Gothic" panose="020B0400000000000000" pitchFamily="34" charset="-128"/>
                    <a:ea typeface="Yu Gothic" panose="020B0400000000000000" pitchFamily="34" charset="-128"/>
                    <a:cs typeface="Arial" panose="020B0604020202020204" pitchFamily="34" charset="0"/>
                  </a:rPr>
                  <a:t>DFE </a:t>
                </a:r>
                <a:r>
                  <a:rPr lang="en-US" sz="2250" spc="18" dirty="0">
                    <a:solidFill>
                      <a:prstClr val="black"/>
                    </a:solidFill>
                    <a:latin typeface="Yu Gothic" panose="020B0400000000000000" pitchFamily="34" charset="-128"/>
                    <a:ea typeface="Yu Gothic" panose="020B0400000000000000" pitchFamily="34" charset="-128"/>
                    <a:cs typeface="Arial" panose="020B0604020202020204" pitchFamily="34" charset="0"/>
                  </a:rPr>
                  <a:t>describes </a:t>
                </a:r>
                <a:r>
                  <a:rPr lang="en-US" sz="2250" spc="11" dirty="0">
                    <a:solidFill>
                      <a:prstClr val="black"/>
                    </a:solidFill>
                    <a:latin typeface="Yu Gothic" panose="020B0400000000000000" pitchFamily="34" charset="-128"/>
                    <a:ea typeface="Yu Gothic" panose="020B0400000000000000" pitchFamily="34" charset="-128"/>
                    <a:cs typeface="Arial" panose="020B0604020202020204" pitchFamily="34" charset="0"/>
                  </a:rPr>
                  <a:t>the </a:t>
                </a:r>
                <a:r>
                  <a:rPr lang="en-US" sz="2250" spc="28" dirty="0">
                    <a:solidFill>
                      <a:prstClr val="black"/>
                    </a:solidFill>
                    <a:latin typeface="Yu Gothic" panose="020B0400000000000000" pitchFamily="34" charset="-128"/>
                    <a:ea typeface="Yu Gothic" panose="020B0400000000000000" pitchFamily="34" charset="-128"/>
                    <a:cs typeface="Arial" panose="020B0604020202020204" pitchFamily="34" charset="0"/>
                  </a:rPr>
                  <a:t>distribution </a:t>
                </a:r>
                <a:r>
                  <a:rPr lang="en-US" sz="2250" spc="39" dirty="0">
                    <a:solidFill>
                      <a:prstClr val="black"/>
                    </a:solidFill>
                    <a:latin typeface="Yu Gothic" panose="020B0400000000000000" pitchFamily="34" charset="-128"/>
                    <a:ea typeface="Yu Gothic" panose="020B0400000000000000" pitchFamily="34" charset="-128"/>
                    <a:cs typeface="Arial" panose="020B0604020202020204" pitchFamily="34" charset="0"/>
                  </a:rPr>
                  <a:t>of </a:t>
                </a:r>
                <a:r>
                  <a:rPr lang="en-US" sz="2250" spc="11" dirty="0">
                    <a:solidFill>
                      <a:prstClr val="black"/>
                    </a:solidFill>
                    <a:latin typeface="Yu Gothic" panose="020B0400000000000000" pitchFamily="34" charset="-128"/>
                    <a:ea typeface="Yu Gothic" panose="020B0400000000000000" pitchFamily="34" charset="-128"/>
                    <a:cs typeface="Arial" panose="020B0604020202020204" pitchFamily="34" charset="0"/>
                  </a:rPr>
                  <a:t>selection  </a:t>
                </a:r>
                <a:r>
                  <a:rPr lang="en-US" sz="2250" spc="32" dirty="0">
                    <a:solidFill>
                      <a:prstClr val="black"/>
                    </a:solidFill>
                    <a:latin typeface="Yu Gothic" panose="020B0400000000000000" pitchFamily="34" charset="-128"/>
                    <a:ea typeface="Yu Gothic" panose="020B0400000000000000" pitchFamily="34" charset="-128"/>
                    <a:cs typeface="Arial" panose="020B0604020202020204" pitchFamily="34" charset="0"/>
                  </a:rPr>
                  <a:t>coeﬃcients </a:t>
                </a:r>
                <a:r>
                  <a:rPr lang="en-US" sz="2250" spc="-127" dirty="0">
                    <a:solidFill>
                      <a:prstClr val="black"/>
                    </a:solidFill>
                    <a:latin typeface="Yu Gothic" panose="020B0400000000000000" pitchFamily="34" charset="-128"/>
                    <a:ea typeface="Yu Gothic" panose="020B0400000000000000" pitchFamily="34" charset="-128"/>
                    <a:cs typeface="Arial" panose="020B0604020202020204" pitchFamily="34" charset="0"/>
                  </a:rPr>
                  <a:t>(</a:t>
                </a:r>
                <a:r>
                  <a:rPr lang="en-US" sz="2250" i="1" spc="-127" dirty="0">
                    <a:solidFill>
                      <a:prstClr val="black"/>
                    </a:solidFill>
                    <a:latin typeface="Yu Gothic" panose="020B0400000000000000" pitchFamily="34" charset="-128"/>
                    <a:ea typeface="Yu Gothic" panose="020B0400000000000000" pitchFamily="34" charset="-128"/>
                    <a:cs typeface="Arial" panose="020B0604020202020204" pitchFamily="34" charset="0"/>
                  </a:rPr>
                  <a:t>s</a:t>
                </a:r>
                <a:r>
                  <a:rPr lang="en-US" sz="2250" spc="-127" dirty="0">
                    <a:solidFill>
                      <a:prstClr val="black"/>
                    </a:solidFill>
                    <a:latin typeface="Yu Gothic" panose="020B0400000000000000" pitchFamily="34" charset="-128"/>
                    <a:ea typeface="Yu Gothic" panose="020B0400000000000000" pitchFamily="34" charset="-128"/>
                    <a:cs typeface="Arial" panose="020B0604020202020204" pitchFamily="34" charset="0"/>
                  </a:rPr>
                  <a:t>) </a:t>
                </a:r>
                <a:r>
                  <a:rPr lang="en-US" sz="2250" spc="-4" dirty="0">
                    <a:solidFill>
                      <a:prstClr val="black"/>
                    </a:solidFill>
                    <a:latin typeface="Yu Gothic" panose="020B0400000000000000" pitchFamily="34" charset="-128"/>
                    <a:ea typeface="Yu Gothic" panose="020B0400000000000000" pitchFamily="34" charset="-128"/>
                    <a:cs typeface="Arial" panose="020B0604020202020204" pitchFamily="34" charset="0"/>
                  </a:rPr>
                  <a:t>in </a:t>
                </a:r>
                <a:r>
                  <a:rPr lang="en-US" sz="2250" spc="11" dirty="0">
                    <a:solidFill>
                      <a:prstClr val="black"/>
                    </a:solidFill>
                    <a:latin typeface="Yu Gothic" panose="020B0400000000000000" pitchFamily="34" charset="-128"/>
                    <a:ea typeface="Yu Gothic" panose="020B0400000000000000" pitchFamily="34" charset="-128"/>
                    <a:cs typeface="Arial" panose="020B0604020202020204" pitchFamily="34" charset="0"/>
                  </a:rPr>
                  <a:t>the</a:t>
                </a:r>
                <a:r>
                  <a:rPr lang="en-US" sz="2250" spc="95" dirty="0">
                    <a:solidFill>
                      <a:prstClr val="black"/>
                    </a:solidFill>
                    <a:latin typeface="Yu Gothic" panose="020B0400000000000000" pitchFamily="34" charset="-128"/>
                    <a:ea typeface="Yu Gothic" panose="020B0400000000000000" pitchFamily="34" charset="-128"/>
                    <a:cs typeface="Arial" panose="020B0604020202020204" pitchFamily="34" charset="0"/>
                  </a:rPr>
                  <a:t> </a:t>
                </a:r>
                <a:r>
                  <a:rPr lang="en-US" sz="2250" spc="4" dirty="0">
                    <a:solidFill>
                      <a:prstClr val="black"/>
                    </a:solidFill>
                    <a:latin typeface="Yu Gothic" panose="020B0400000000000000" pitchFamily="34" charset="-128"/>
                    <a:ea typeface="Yu Gothic" panose="020B0400000000000000" pitchFamily="34" charset="-128"/>
                    <a:cs typeface="Arial" panose="020B0604020202020204" pitchFamily="34" charset="0"/>
                  </a:rPr>
                  <a:t>genome.</a:t>
                </a:r>
              </a:p>
              <a:p>
                <a:pPr marL="8929" marR="1611751">
                  <a:lnSpc>
                    <a:spcPct val="101600"/>
                  </a:lnSpc>
                  <a:spcBef>
                    <a:spcPts val="25"/>
                  </a:spcBef>
                  <a:buSzPct val="145312"/>
                  <a:tabLst>
                    <a:tab pos="321457" algn="l"/>
                  </a:tabLst>
                </a:pPr>
                <a14:m>
                  <m:oMathPara xmlns:m="http://schemas.openxmlformats.org/officeDocument/2006/math">
                    <m:oMathParaPr>
                      <m:jc m:val="centerGroup"/>
                    </m:oMathParaPr>
                    <m:oMath xmlns:m="http://schemas.openxmlformats.org/officeDocument/2006/math">
                      <m:r>
                        <a:rPr lang="en-US" sz="2250" i="1" spc="-42">
                          <a:latin typeface="Cambria Math" panose="02040503050406030204" pitchFamily="18" charset="0"/>
                          <a:cs typeface="Arial" panose="020B0604020202020204" pitchFamily="34" charset="0"/>
                        </a:rPr>
                        <m:t>−1≤</m:t>
                      </m:r>
                      <m:r>
                        <a:rPr lang="en-US" sz="2250" i="1" spc="-42">
                          <a:latin typeface="Cambria Math" panose="02040503050406030204" pitchFamily="18" charset="0"/>
                          <a:cs typeface="Arial" panose="020B0604020202020204" pitchFamily="34" charset="0"/>
                        </a:rPr>
                        <m:t>𝑠</m:t>
                      </m:r>
                      <m:r>
                        <a:rPr lang="en-US" sz="2250" i="1" spc="-42">
                          <a:latin typeface="Cambria Math" panose="02040503050406030204" pitchFamily="18" charset="0"/>
                          <a:cs typeface="Arial" panose="020B0604020202020204" pitchFamily="34" charset="0"/>
                        </a:rPr>
                        <m:t>≤0</m:t>
                      </m:r>
                    </m:oMath>
                  </m:oMathPara>
                </a14:m>
                <a:endParaRPr lang="en-US" sz="2250" dirty="0">
                  <a:latin typeface="Yu Gothic" panose="020B0400000000000000" pitchFamily="34" charset="-128"/>
                  <a:ea typeface="Yu Gothic" panose="020B0400000000000000" pitchFamily="34" charset="-128"/>
                  <a:cs typeface="Arial" panose="020B0604020202020204" pitchFamily="34" charset="0"/>
                </a:endParaRPr>
              </a:p>
              <a:p>
                <a:pPr marL="321457" marR="1611751" indent="-312528">
                  <a:lnSpc>
                    <a:spcPct val="101600"/>
                  </a:lnSpc>
                  <a:spcBef>
                    <a:spcPts val="25"/>
                  </a:spcBef>
                  <a:buSzPct val="145312"/>
                  <a:buFontTx/>
                  <a:buChar char="•"/>
                  <a:tabLst>
                    <a:tab pos="321457" algn="l"/>
                  </a:tabLst>
                </a:pPr>
                <a:endParaRPr lang="en-US" sz="2250" dirty="0">
                  <a:solidFill>
                    <a:prstClr val="black"/>
                  </a:solidFill>
                  <a:latin typeface="Yu Gothic" panose="020B0400000000000000" pitchFamily="34" charset="-128"/>
                  <a:ea typeface="Yu Gothic" panose="020B0400000000000000" pitchFamily="34" charset="-128"/>
                  <a:cs typeface="Arial" panose="020B0604020202020204" pitchFamily="34" charset="0"/>
                </a:endParaRPr>
              </a:p>
              <a:p>
                <a:pPr marL="8929" marR="1611751">
                  <a:lnSpc>
                    <a:spcPct val="101600"/>
                  </a:lnSpc>
                  <a:spcBef>
                    <a:spcPts val="25"/>
                  </a:spcBef>
                  <a:buSzPct val="145312"/>
                  <a:tabLst>
                    <a:tab pos="321457" algn="l"/>
                  </a:tabLst>
                </a:pPr>
                <a:endParaRPr lang="en-US" sz="2250" dirty="0">
                  <a:latin typeface="Yu Gothic" panose="020B0400000000000000" pitchFamily="34" charset="-128"/>
                  <a:ea typeface="Yu Gothic" panose="020B0400000000000000" pitchFamily="34" charset="-128"/>
                  <a:cs typeface="Arial" panose="020B0604020202020204" pitchFamily="34" charset="0"/>
                </a:endParaRPr>
              </a:p>
              <a:p>
                <a:pPr>
                  <a:spcBef>
                    <a:spcPts val="7"/>
                  </a:spcBef>
                  <a:buFont typeface="Arial"/>
                  <a:buChar char="•"/>
                </a:pPr>
                <a:endParaRPr lang="en-US" sz="2637" dirty="0">
                  <a:latin typeface="Yu Gothic" panose="020B0400000000000000" pitchFamily="34" charset="-128"/>
                  <a:ea typeface="Yu Gothic" panose="020B0400000000000000" pitchFamily="34" charset="-128"/>
                  <a:cs typeface="Arial" panose="020B0604020202020204" pitchFamily="34" charset="0"/>
                </a:endParaRPr>
              </a:p>
            </p:txBody>
          </p:sp>
        </mc:Choice>
        <mc:Fallback xmlns="">
          <p:sp>
            <p:nvSpPr>
              <p:cNvPr id="9" name="object 9"/>
              <p:cNvSpPr txBox="1">
                <a:spLocks noRot="1" noChangeAspect="1" noMove="1" noResize="1" noEditPoints="1" noAdjustHandles="1" noChangeArrowheads="1" noChangeShapeType="1" noTextEdit="1"/>
              </p:cNvSpPr>
              <p:nvPr/>
            </p:nvSpPr>
            <p:spPr>
              <a:xfrm>
                <a:off x="2220516" y="1669852"/>
                <a:ext cx="8330771" cy="3234361"/>
              </a:xfrm>
              <a:prstGeom prst="rect">
                <a:avLst/>
              </a:prstGeom>
              <a:blipFill>
                <a:blip r:embed="rId3"/>
                <a:stretch>
                  <a:fillRect l="-3146" t="-8679"/>
                </a:stretch>
              </a:blipFill>
            </p:spPr>
            <p:txBody>
              <a:bodyPr/>
              <a:lstStyle/>
              <a:p>
                <a:r>
                  <a:rPr lang="en-US">
                    <a:noFill/>
                  </a:rPr>
                  <a:t> </a:t>
                </a:r>
              </a:p>
            </p:txBody>
          </p:sp>
        </mc:Fallback>
      </mc:AlternateContent>
      <p:sp>
        <p:nvSpPr>
          <p:cNvPr id="11" name="object 3">
            <a:extLst>
              <a:ext uri="{FF2B5EF4-FFF2-40B4-BE49-F238E27FC236}">
                <a16:creationId xmlns:a16="http://schemas.microsoft.com/office/drawing/2014/main" id="{7C2E938A-FDC9-4719-946A-E280BAB3DE44}"/>
              </a:ext>
            </a:extLst>
          </p:cNvPr>
          <p:cNvSpPr/>
          <p:nvPr/>
        </p:nvSpPr>
        <p:spPr>
          <a:xfrm>
            <a:off x="2143245" y="3789563"/>
            <a:ext cx="3319593" cy="2414197"/>
          </a:xfrm>
          <a:prstGeom prst="rect">
            <a:avLst/>
          </a:prstGeom>
          <a:blipFill>
            <a:blip r:embed="rId4" cstate="print"/>
            <a:stretch>
              <a:fillRect/>
            </a:stretch>
          </a:blipFill>
        </p:spPr>
        <p:txBody>
          <a:bodyPr wrap="square" lIns="0" tIns="0" rIns="0" bIns="0" rtlCol="0"/>
          <a:lstStyle/>
          <a:p>
            <a:endParaRPr sz="1266"/>
          </a:p>
        </p:txBody>
      </p:sp>
      <p:sp>
        <p:nvSpPr>
          <p:cNvPr id="12" name="object 4">
            <a:extLst>
              <a:ext uri="{FF2B5EF4-FFF2-40B4-BE49-F238E27FC236}">
                <a16:creationId xmlns:a16="http://schemas.microsoft.com/office/drawing/2014/main" id="{390C43FF-A5B7-4D3B-931F-844E5D6C6979}"/>
              </a:ext>
            </a:extLst>
          </p:cNvPr>
          <p:cNvSpPr/>
          <p:nvPr/>
        </p:nvSpPr>
        <p:spPr>
          <a:xfrm>
            <a:off x="1640714" y="3657394"/>
            <a:ext cx="784473" cy="596949"/>
          </a:xfrm>
          <a:custGeom>
            <a:avLst/>
            <a:gdLst/>
            <a:ahLst/>
            <a:cxnLst/>
            <a:rect l="l" t="t" r="r" b="b"/>
            <a:pathLst>
              <a:path w="1115695" h="848995">
                <a:moveTo>
                  <a:pt x="0" y="0"/>
                </a:moveTo>
                <a:lnTo>
                  <a:pt x="1115246" y="0"/>
                </a:lnTo>
                <a:lnTo>
                  <a:pt x="1115246" y="848537"/>
                </a:lnTo>
                <a:lnTo>
                  <a:pt x="0" y="848537"/>
                </a:lnTo>
                <a:lnTo>
                  <a:pt x="0" y="0"/>
                </a:lnTo>
                <a:close/>
              </a:path>
            </a:pathLst>
          </a:custGeom>
          <a:solidFill>
            <a:srgbClr val="FFFFFF"/>
          </a:solidFill>
        </p:spPr>
        <p:txBody>
          <a:bodyPr wrap="square" lIns="0" tIns="0" rIns="0" bIns="0" rtlCol="0"/>
          <a:lstStyle/>
          <a:p>
            <a:endParaRPr sz="1266"/>
          </a:p>
        </p:txBody>
      </p:sp>
      <p:sp>
        <p:nvSpPr>
          <p:cNvPr id="13" name="object 5">
            <a:extLst>
              <a:ext uri="{FF2B5EF4-FFF2-40B4-BE49-F238E27FC236}">
                <a16:creationId xmlns:a16="http://schemas.microsoft.com/office/drawing/2014/main" id="{20EF220B-99EB-4026-BB96-372DF5020E63}"/>
              </a:ext>
            </a:extLst>
          </p:cNvPr>
          <p:cNvSpPr/>
          <p:nvPr/>
        </p:nvSpPr>
        <p:spPr>
          <a:xfrm>
            <a:off x="5572935" y="4475086"/>
            <a:ext cx="598289" cy="598289"/>
          </a:xfrm>
          <a:custGeom>
            <a:avLst/>
            <a:gdLst/>
            <a:ahLst/>
            <a:cxnLst/>
            <a:rect l="l" t="t" r="r" b="b"/>
            <a:pathLst>
              <a:path w="850900" h="850900">
                <a:moveTo>
                  <a:pt x="850556" y="0"/>
                </a:moveTo>
                <a:lnTo>
                  <a:pt x="8980" y="841575"/>
                </a:lnTo>
                <a:lnTo>
                  <a:pt x="0" y="850556"/>
                </a:lnTo>
              </a:path>
            </a:pathLst>
          </a:custGeom>
          <a:ln w="25400">
            <a:solidFill>
              <a:srgbClr val="000000"/>
            </a:solidFill>
          </a:ln>
        </p:spPr>
        <p:txBody>
          <a:bodyPr wrap="square" lIns="0" tIns="0" rIns="0" bIns="0" rtlCol="0"/>
          <a:lstStyle/>
          <a:p>
            <a:endParaRPr sz="1266"/>
          </a:p>
        </p:txBody>
      </p:sp>
      <p:sp>
        <p:nvSpPr>
          <p:cNvPr id="14" name="object 6">
            <a:extLst>
              <a:ext uri="{FF2B5EF4-FFF2-40B4-BE49-F238E27FC236}">
                <a16:creationId xmlns:a16="http://schemas.microsoft.com/office/drawing/2014/main" id="{03773AF0-FB28-4D9A-91F2-E7599C67F7AA}"/>
              </a:ext>
            </a:extLst>
          </p:cNvPr>
          <p:cNvSpPr/>
          <p:nvPr/>
        </p:nvSpPr>
        <p:spPr>
          <a:xfrm>
            <a:off x="5518633" y="5036504"/>
            <a:ext cx="91082" cy="91082"/>
          </a:xfrm>
          <a:custGeom>
            <a:avLst/>
            <a:gdLst/>
            <a:ahLst/>
            <a:cxnLst/>
            <a:rect l="l" t="t" r="r" b="b"/>
            <a:pathLst>
              <a:path w="129539" h="129540">
                <a:moveTo>
                  <a:pt x="43103" y="0"/>
                </a:moveTo>
                <a:lnTo>
                  <a:pt x="0" y="129324"/>
                </a:lnTo>
                <a:lnTo>
                  <a:pt x="129324" y="86207"/>
                </a:lnTo>
                <a:lnTo>
                  <a:pt x="43103" y="0"/>
                </a:lnTo>
                <a:close/>
              </a:path>
            </a:pathLst>
          </a:custGeom>
          <a:solidFill>
            <a:srgbClr val="000000"/>
          </a:solidFill>
        </p:spPr>
        <p:txBody>
          <a:bodyPr wrap="square" lIns="0" tIns="0" rIns="0" bIns="0" rtlCol="0"/>
          <a:lstStyle/>
          <a:p>
            <a:endParaRPr sz="1266"/>
          </a:p>
        </p:txBody>
      </p:sp>
      <p:sp>
        <p:nvSpPr>
          <p:cNvPr id="16" name="object 7">
            <a:extLst>
              <a:ext uri="{FF2B5EF4-FFF2-40B4-BE49-F238E27FC236}">
                <a16:creationId xmlns:a16="http://schemas.microsoft.com/office/drawing/2014/main" id="{31194286-07BF-4EA1-A28A-DAE24AF2E6D7}"/>
              </a:ext>
            </a:extLst>
          </p:cNvPr>
          <p:cNvSpPr/>
          <p:nvPr/>
        </p:nvSpPr>
        <p:spPr>
          <a:xfrm>
            <a:off x="4721454" y="4970622"/>
            <a:ext cx="808583" cy="1043434"/>
          </a:xfrm>
          <a:custGeom>
            <a:avLst/>
            <a:gdLst/>
            <a:ahLst/>
            <a:cxnLst/>
            <a:rect l="l" t="t" r="r" b="b"/>
            <a:pathLst>
              <a:path w="1149985" h="1483995">
                <a:moveTo>
                  <a:pt x="981495" y="217276"/>
                </a:moveTo>
                <a:lnTo>
                  <a:pt x="1008392" y="254400"/>
                </a:lnTo>
                <a:lnTo>
                  <a:pt x="1032950" y="293243"/>
                </a:lnTo>
                <a:lnTo>
                  <a:pt x="1055169" y="333649"/>
                </a:lnTo>
                <a:lnTo>
                  <a:pt x="1075049" y="375461"/>
                </a:lnTo>
                <a:lnTo>
                  <a:pt x="1092590" y="418522"/>
                </a:lnTo>
                <a:lnTo>
                  <a:pt x="1107793" y="462678"/>
                </a:lnTo>
                <a:lnTo>
                  <a:pt x="1120656" y="507771"/>
                </a:lnTo>
                <a:lnTo>
                  <a:pt x="1131181" y="553645"/>
                </a:lnTo>
                <a:lnTo>
                  <a:pt x="1139367" y="600144"/>
                </a:lnTo>
                <a:lnTo>
                  <a:pt x="1145214" y="647112"/>
                </a:lnTo>
                <a:lnTo>
                  <a:pt x="1148723" y="694392"/>
                </a:lnTo>
                <a:lnTo>
                  <a:pt x="1149892" y="741829"/>
                </a:lnTo>
                <a:lnTo>
                  <a:pt x="1148723" y="789265"/>
                </a:lnTo>
                <a:lnTo>
                  <a:pt x="1145214" y="836546"/>
                </a:lnTo>
                <a:lnTo>
                  <a:pt x="1139367" y="883514"/>
                </a:lnTo>
                <a:lnTo>
                  <a:pt x="1131181" y="930013"/>
                </a:lnTo>
                <a:lnTo>
                  <a:pt x="1120656" y="975887"/>
                </a:lnTo>
                <a:lnTo>
                  <a:pt x="1107793" y="1020980"/>
                </a:lnTo>
                <a:lnTo>
                  <a:pt x="1092590" y="1065135"/>
                </a:lnTo>
                <a:lnTo>
                  <a:pt x="1075049" y="1108197"/>
                </a:lnTo>
                <a:lnTo>
                  <a:pt x="1055169" y="1150009"/>
                </a:lnTo>
                <a:lnTo>
                  <a:pt x="1032950" y="1190414"/>
                </a:lnTo>
                <a:lnTo>
                  <a:pt x="1008392" y="1229257"/>
                </a:lnTo>
                <a:lnTo>
                  <a:pt x="981495" y="1266381"/>
                </a:lnTo>
                <a:lnTo>
                  <a:pt x="950039" y="1304090"/>
                </a:lnTo>
                <a:lnTo>
                  <a:pt x="917010" y="1338207"/>
                </a:lnTo>
                <a:lnTo>
                  <a:pt x="882566" y="1368733"/>
                </a:lnTo>
                <a:lnTo>
                  <a:pt x="846865" y="1395668"/>
                </a:lnTo>
                <a:lnTo>
                  <a:pt x="810063" y="1419012"/>
                </a:lnTo>
                <a:lnTo>
                  <a:pt x="772318" y="1438764"/>
                </a:lnTo>
                <a:lnTo>
                  <a:pt x="733787" y="1454925"/>
                </a:lnTo>
                <a:lnTo>
                  <a:pt x="694627" y="1467494"/>
                </a:lnTo>
                <a:lnTo>
                  <a:pt x="654995" y="1476472"/>
                </a:lnTo>
                <a:lnTo>
                  <a:pt x="615049" y="1481859"/>
                </a:lnTo>
                <a:lnTo>
                  <a:pt x="574946" y="1483655"/>
                </a:lnTo>
                <a:lnTo>
                  <a:pt x="534842" y="1481859"/>
                </a:lnTo>
                <a:lnTo>
                  <a:pt x="494896" y="1476472"/>
                </a:lnTo>
                <a:lnTo>
                  <a:pt x="455265" y="1467494"/>
                </a:lnTo>
                <a:lnTo>
                  <a:pt x="416105" y="1454925"/>
                </a:lnTo>
                <a:lnTo>
                  <a:pt x="377574" y="1438764"/>
                </a:lnTo>
                <a:lnTo>
                  <a:pt x="339828" y="1419012"/>
                </a:lnTo>
                <a:lnTo>
                  <a:pt x="303027" y="1395668"/>
                </a:lnTo>
                <a:lnTo>
                  <a:pt x="267326" y="1368733"/>
                </a:lnTo>
                <a:lnTo>
                  <a:pt x="232882" y="1338207"/>
                </a:lnTo>
                <a:lnTo>
                  <a:pt x="199854" y="1304090"/>
                </a:lnTo>
                <a:lnTo>
                  <a:pt x="168398" y="1266381"/>
                </a:lnTo>
                <a:lnTo>
                  <a:pt x="141501" y="1229257"/>
                </a:lnTo>
                <a:lnTo>
                  <a:pt x="116943" y="1190414"/>
                </a:lnTo>
                <a:lnTo>
                  <a:pt x="94724" y="1150009"/>
                </a:lnTo>
                <a:lnTo>
                  <a:pt x="74843" y="1108197"/>
                </a:lnTo>
                <a:lnTo>
                  <a:pt x="57302" y="1065135"/>
                </a:lnTo>
                <a:lnTo>
                  <a:pt x="42099" y="1020980"/>
                </a:lnTo>
                <a:lnTo>
                  <a:pt x="29235" y="975887"/>
                </a:lnTo>
                <a:lnTo>
                  <a:pt x="18710" y="930013"/>
                </a:lnTo>
                <a:lnTo>
                  <a:pt x="10524" y="883514"/>
                </a:lnTo>
                <a:lnTo>
                  <a:pt x="4677" y="836546"/>
                </a:lnTo>
                <a:lnTo>
                  <a:pt x="1169" y="789265"/>
                </a:lnTo>
                <a:lnTo>
                  <a:pt x="0" y="741829"/>
                </a:lnTo>
                <a:lnTo>
                  <a:pt x="1169" y="694392"/>
                </a:lnTo>
                <a:lnTo>
                  <a:pt x="4677" y="647112"/>
                </a:lnTo>
                <a:lnTo>
                  <a:pt x="10524" y="600144"/>
                </a:lnTo>
                <a:lnTo>
                  <a:pt x="18710" y="553645"/>
                </a:lnTo>
                <a:lnTo>
                  <a:pt x="29235" y="507771"/>
                </a:lnTo>
                <a:lnTo>
                  <a:pt x="42099" y="462678"/>
                </a:lnTo>
                <a:lnTo>
                  <a:pt x="57302" y="418522"/>
                </a:lnTo>
                <a:lnTo>
                  <a:pt x="74843" y="375461"/>
                </a:lnTo>
                <a:lnTo>
                  <a:pt x="94724" y="333649"/>
                </a:lnTo>
                <a:lnTo>
                  <a:pt x="116943" y="293243"/>
                </a:lnTo>
                <a:lnTo>
                  <a:pt x="141501" y="254400"/>
                </a:lnTo>
                <a:lnTo>
                  <a:pt x="168398" y="217276"/>
                </a:lnTo>
                <a:lnTo>
                  <a:pt x="199854" y="179567"/>
                </a:lnTo>
                <a:lnTo>
                  <a:pt x="232882" y="145449"/>
                </a:lnTo>
                <a:lnTo>
                  <a:pt x="267326" y="114923"/>
                </a:lnTo>
                <a:lnTo>
                  <a:pt x="303027" y="87988"/>
                </a:lnTo>
                <a:lnTo>
                  <a:pt x="339828" y="64644"/>
                </a:lnTo>
                <a:lnTo>
                  <a:pt x="377574" y="44891"/>
                </a:lnTo>
                <a:lnTo>
                  <a:pt x="416105" y="28730"/>
                </a:lnTo>
                <a:lnTo>
                  <a:pt x="455265" y="16161"/>
                </a:lnTo>
                <a:lnTo>
                  <a:pt x="494896" y="7182"/>
                </a:lnTo>
                <a:lnTo>
                  <a:pt x="534842" y="1795"/>
                </a:lnTo>
                <a:lnTo>
                  <a:pt x="574946" y="0"/>
                </a:lnTo>
                <a:lnTo>
                  <a:pt x="615049" y="1795"/>
                </a:lnTo>
                <a:lnTo>
                  <a:pt x="654995" y="7182"/>
                </a:lnTo>
                <a:lnTo>
                  <a:pt x="694627" y="16161"/>
                </a:lnTo>
                <a:lnTo>
                  <a:pt x="733787" y="28730"/>
                </a:lnTo>
                <a:lnTo>
                  <a:pt x="772318" y="44891"/>
                </a:lnTo>
                <a:lnTo>
                  <a:pt x="810063" y="64644"/>
                </a:lnTo>
                <a:lnTo>
                  <a:pt x="846865" y="87988"/>
                </a:lnTo>
                <a:lnTo>
                  <a:pt x="882566" y="114923"/>
                </a:lnTo>
                <a:lnTo>
                  <a:pt x="917010" y="145449"/>
                </a:lnTo>
                <a:lnTo>
                  <a:pt x="950039" y="179567"/>
                </a:lnTo>
                <a:lnTo>
                  <a:pt x="981495" y="217276"/>
                </a:lnTo>
                <a:close/>
              </a:path>
            </a:pathLst>
          </a:custGeom>
          <a:ln w="25400">
            <a:solidFill>
              <a:srgbClr val="000000"/>
            </a:solidFill>
            <a:prstDash val="dash"/>
          </a:ln>
        </p:spPr>
        <p:txBody>
          <a:bodyPr wrap="square" lIns="0" tIns="0" rIns="0" bIns="0" rtlCol="0"/>
          <a:lstStyle/>
          <a:p>
            <a:endParaRPr sz="1266"/>
          </a:p>
        </p:txBody>
      </p:sp>
      <p:sp>
        <p:nvSpPr>
          <p:cNvPr id="17" name="object 9">
            <a:extLst>
              <a:ext uri="{FF2B5EF4-FFF2-40B4-BE49-F238E27FC236}">
                <a16:creationId xmlns:a16="http://schemas.microsoft.com/office/drawing/2014/main" id="{15EE0936-2C49-4826-AEA1-45A76664D398}"/>
              </a:ext>
            </a:extLst>
          </p:cNvPr>
          <p:cNvSpPr txBox="1"/>
          <p:nvPr/>
        </p:nvSpPr>
        <p:spPr>
          <a:xfrm>
            <a:off x="2274094" y="3024518"/>
            <a:ext cx="8143250" cy="2305837"/>
          </a:xfrm>
          <a:prstGeom prst="rect">
            <a:avLst/>
          </a:prstGeom>
        </p:spPr>
        <p:txBody>
          <a:bodyPr vert="horz" wrap="square" lIns="0" tIns="3125" rIns="0" bIns="0" rtlCol="0">
            <a:spAutoFit/>
          </a:bodyPr>
          <a:lstStyle/>
          <a:p>
            <a:pPr>
              <a:spcBef>
                <a:spcPts val="7"/>
              </a:spcBef>
              <a:buFont typeface="Arial"/>
              <a:buChar char="•"/>
            </a:pPr>
            <a:endParaRPr lang="en-US" sz="1687" dirty="0">
              <a:latin typeface="Arial" panose="020B0604020202020204" pitchFamily="34" charset="0"/>
              <a:cs typeface="Arial" panose="020B0604020202020204" pitchFamily="34" charset="0"/>
            </a:endParaRPr>
          </a:p>
          <a:p>
            <a:pPr>
              <a:spcBef>
                <a:spcPts val="7"/>
              </a:spcBef>
              <a:buFont typeface="Arial"/>
              <a:buChar char="•"/>
            </a:pPr>
            <a:endParaRPr lang="en-US" sz="1687" dirty="0">
              <a:latin typeface="Arial" panose="020B0604020202020204" pitchFamily="34" charset="0"/>
              <a:cs typeface="Arial" panose="020B0604020202020204" pitchFamily="34" charset="0"/>
            </a:endParaRPr>
          </a:p>
          <a:p>
            <a:pPr>
              <a:spcBef>
                <a:spcPts val="7"/>
              </a:spcBef>
              <a:buFont typeface="Arial"/>
              <a:buChar char="•"/>
            </a:pPr>
            <a:endParaRPr sz="1687" dirty="0">
              <a:latin typeface="Arial" panose="020B0604020202020204" pitchFamily="34" charset="0"/>
              <a:cs typeface="Arial" panose="020B0604020202020204" pitchFamily="34" charset="0"/>
            </a:endParaRPr>
          </a:p>
          <a:p>
            <a:pPr>
              <a:lnSpc>
                <a:spcPct val="100000"/>
              </a:lnSpc>
              <a:buFont typeface="Arial"/>
              <a:buChar char="•"/>
            </a:pPr>
            <a:endParaRPr sz="1687" dirty="0">
              <a:latin typeface="Arial" panose="020B0604020202020204" pitchFamily="34" charset="0"/>
              <a:cs typeface="Arial" panose="020B0604020202020204" pitchFamily="34" charset="0"/>
            </a:endParaRPr>
          </a:p>
          <a:p>
            <a:pPr marL="4027146" marR="396018" algn="just">
              <a:lnSpc>
                <a:spcPct val="100699"/>
              </a:lnSpc>
              <a:spcBef>
                <a:spcPts val="1663"/>
              </a:spcBef>
            </a:pPr>
            <a:r>
              <a:rPr sz="1687" b="1" spc="-4" dirty="0">
                <a:solidFill>
                  <a:srgbClr val="004D7F"/>
                </a:solidFill>
                <a:latin typeface="Yu Gothic" panose="020B0400000000000000" pitchFamily="34" charset="-128"/>
                <a:ea typeface="Yu Gothic" panose="020B0400000000000000" pitchFamily="34" charset="-128"/>
                <a:cs typeface="Arial" panose="020B0604020202020204" pitchFamily="34" charset="0"/>
              </a:rPr>
              <a:t>Humans </a:t>
            </a:r>
            <a:r>
              <a:rPr sz="1687" spc="-18" dirty="0">
                <a:latin typeface="Yu Gothic" panose="020B0400000000000000" pitchFamily="34" charset="-128"/>
                <a:ea typeface="Yu Gothic" panose="020B0400000000000000" pitchFamily="34" charset="-128"/>
                <a:cs typeface="Arial" panose="020B0604020202020204" pitchFamily="34" charset="0"/>
              </a:rPr>
              <a:t>have </a:t>
            </a:r>
            <a:r>
              <a:rPr sz="1687" spc="-35" dirty="0">
                <a:latin typeface="Yu Gothic" panose="020B0400000000000000" pitchFamily="34" charset="-128"/>
                <a:ea typeface="Yu Gothic" panose="020B0400000000000000" pitchFamily="34" charset="-128"/>
                <a:cs typeface="Arial" panose="020B0604020202020204" pitchFamily="34" charset="0"/>
              </a:rPr>
              <a:t>a </a:t>
            </a:r>
            <a:r>
              <a:rPr sz="1687" spc="-14" dirty="0">
                <a:latin typeface="Yu Gothic" panose="020B0400000000000000" pitchFamily="34" charset="-128"/>
                <a:ea typeface="Yu Gothic" panose="020B0400000000000000" pitchFamily="34" charset="-128"/>
                <a:cs typeface="Arial" panose="020B0604020202020204" pitchFamily="34" charset="0"/>
              </a:rPr>
              <a:t>larger </a:t>
            </a:r>
            <a:r>
              <a:rPr sz="1687" spc="21" dirty="0">
                <a:latin typeface="Yu Gothic" panose="020B0400000000000000" pitchFamily="34" charset="-128"/>
                <a:ea typeface="Yu Gothic" panose="020B0400000000000000" pitchFamily="34" charset="-128"/>
                <a:cs typeface="Arial" panose="020B0604020202020204" pitchFamily="34" charset="0"/>
              </a:rPr>
              <a:t>proportion </a:t>
            </a:r>
            <a:r>
              <a:rPr sz="1687" spc="28" dirty="0">
                <a:latin typeface="Yu Gothic" panose="020B0400000000000000" pitchFamily="34" charset="-128"/>
                <a:ea typeface="Yu Gothic" panose="020B0400000000000000" pitchFamily="34" charset="-128"/>
                <a:cs typeface="Arial" panose="020B0604020202020204" pitchFamily="34" charset="0"/>
              </a:rPr>
              <a:t>of  </a:t>
            </a:r>
            <a:r>
              <a:rPr sz="1687" spc="11" dirty="0">
                <a:latin typeface="Yu Gothic" panose="020B0400000000000000" pitchFamily="34" charset="-128"/>
                <a:ea typeface="Yu Gothic" panose="020B0400000000000000" pitchFamily="34" charset="-128"/>
                <a:cs typeface="Arial" panose="020B0604020202020204" pitchFamily="34" charset="0"/>
              </a:rPr>
              <a:t>lethal/strongly </a:t>
            </a:r>
            <a:r>
              <a:rPr sz="1687" spc="4" dirty="0">
                <a:latin typeface="Yu Gothic" panose="020B0400000000000000" pitchFamily="34" charset="-128"/>
                <a:ea typeface="Yu Gothic" panose="020B0400000000000000" pitchFamily="34" charset="-128"/>
                <a:cs typeface="Arial" panose="020B0604020202020204" pitchFamily="34" charset="0"/>
              </a:rPr>
              <a:t>deleterious</a:t>
            </a:r>
            <a:r>
              <a:rPr sz="1687" spc="-11" dirty="0">
                <a:latin typeface="Yu Gothic" panose="020B0400000000000000" pitchFamily="34" charset="-128"/>
                <a:ea typeface="Yu Gothic" panose="020B0400000000000000" pitchFamily="34" charset="-128"/>
                <a:cs typeface="Arial" panose="020B0604020202020204" pitchFamily="34" charset="0"/>
              </a:rPr>
              <a:t> </a:t>
            </a:r>
            <a:r>
              <a:rPr sz="1687" spc="14" dirty="0">
                <a:latin typeface="Yu Gothic" panose="020B0400000000000000" pitchFamily="34" charset="-128"/>
                <a:ea typeface="Yu Gothic" panose="020B0400000000000000" pitchFamily="34" charset="-128"/>
                <a:cs typeface="Arial" panose="020B0604020202020204" pitchFamily="34" charset="0"/>
              </a:rPr>
              <a:t>mutations  </a:t>
            </a:r>
            <a:r>
              <a:rPr sz="1687" spc="7" dirty="0">
                <a:latin typeface="Yu Gothic" panose="020B0400000000000000" pitchFamily="34" charset="-128"/>
                <a:ea typeface="Yu Gothic" panose="020B0400000000000000" pitchFamily="34" charset="-128"/>
                <a:cs typeface="Arial" panose="020B0604020202020204" pitchFamily="34" charset="0"/>
              </a:rPr>
              <a:t>than</a:t>
            </a:r>
            <a:r>
              <a:rPr sz="1687" spc="-4" dirty="0">
                <a:latin typeface="Yu Gothic" panose="020B0400000000000000" pitchFamily="34" charset="-128"/>
                <a:ea typeface="Yu Gothic" panose="020B0400000000000000" pitchFamily="34" charset="-128"/>
                <a:cs typeface="Arial" panose="020B0604020202020204" pitchFamily="34" charset="0"/>
              </a:rPr>
              <a:t> </a:t>
            </a:r>
            <a:r>
              <a:rPr sz="1687" b="1" spc="-18" dirty="0">
                <a:solidFill>
                  <a:srgbClr val="EE220C"/>
                </a:solidFill>
                <a:latin typeface="Yu Gothic" panose="020B0400000000000000" pitchFamily="34" charset="-128"/>
                <a:ea typeface="Yu Gothic" panose="020B0400000000000000" pitchFamily="34" charset="-128"/>
                <a:cs typeface="Arial" panose="020B0604020202020204" pitchFamily="34" charset="0"/>
              </a:rPr>
              <a:t>fly</a:t>
            </a:r>
            <a:r>
              <a:rPr sz="1687" spc="-18" dirty="0">
                <a:latin typeface="Yu Gothic" panose="020B0400000000000000" pitchFamily="34" charset="-128"/>
                <a:ea typeface="Yu Gothic" panose="020B0400000000000000" pitchFamily="34" charset="-128"/>
                <a:cs typeface="Arial" panose="020B0604020202020204" pitchFamily="34" charset="0"/>
              </a:rPr>
              <a:t>.</a:t>
            </a:r>
            <a:endParaRPr sz="1687" dirty="0">
              <a:latin typeface="Yu Gothic" panose="020B0400000000000000" pitchFamily="34" charset="-128"/>
              <a:ea typeface="Yu Gothic" panose="020B0400000000000000" pitchFamily="34" charset="-128"/>
              <a:cs typeface="Arial" panose="020B0604020202020204" pitchFamily="34" charset="0"/>
            </a:endParaRPr>
          </a:p>
          <a:p>
            <a:pPr>
              <a:lnSpc>
                <a:spcPct val="100000"/>
              </a:lnSpc>
            </a:pPr>
            <a:endParaRPr sz="1687"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2620A42C-4908-4458-B0FD-BF1F515CC440}"/>
              </a:ext>
            </a:extLst>
          </p:cNvPr>
          <p:cNvSpPr/>
          <p:nvPr/>
        </p:nvSpPr>
        <p:spPr>
          <a:xfrm>
            <a:off x="2256235" y="6222312"/>
            <a:ext cx="3338222" cy="319639"/>
          </a:xfrm>
          <a:prstGeom prst="rect">
            <a:avLst/>
          </a:prstGeom>
        </p:spPr>
        <p:txBody>
          <a:bodyPr wrap="none">
            <a:spAutoFit/>
          </a:bodyPr>
          <a:lstStyle/>
          <a:p>
            <a:pPr marL="375034">
              <a:spcBef>
                <a:spcPts val="14"/>
              </a:spcBef>
            </a:pPr>
            <a:r>
              <a:rPr lang="da-DK" sz="1477" spc="-4" dirty="0">
                <a:solidFill>
                  <a:srgbClr val="929292"/>
                </a:solidFill>
                <a:latin typeface="Arial" panose="020B0604020202020204" pitchFamily="34" charset="0"/>
                <a:cs typeface="Arial" panose="020B0604020202020204" pitchFamily="34" charset="0"/>
              </a:rPr>
              <a:t>Source: </a:t>
            </a:r>
            <a:r>
              <a:rPr lang="da-DK" sz="1477" spc="4" dirty="0">
                <a:solidFill>
                  <a:srgbClr val="929292"/>
                </a:solidFill>
                <a:latin typeface="Arial" panose="020B0604020202020204" pitchFamily="34" charset="0"/>
                <a:cs typeface="Arial" panose="020B0604020202020204" pitchFamily="34" charset="0"/>
              </a:rPr>
              <a:t>Huber </a:t>
            </a:r>
            <a:r>
              <a:rPr lang="da-DK" sz="1477" spc="11" dirty="0">
                <a:solidFill>
                  <a:srgbClr val="929292"/>
                </a:solidFill>
                <a:latin typeface="Arial" panose="020B0604020202020204" pitchFamily="34" charset="0"/>
                <a:cs typeface="Arial" panose="020B0604020202020204" pitchFamily="34" charset="0"/>
              </a:rPr>
              <a:t>et </a:t>
            </a:r>
            <a:r>
              <a:rPr lang="da-DK" sz="1477" spc="-7" dirty="0">
                <a:solidFill>
                  <a:srgbClr val="929292"/>
                </a:solidFill>
                <a:latin typeface="Arial" panose="020B0604020202020204" pitchFamily="34" charset="0"/>
                <a:cs typeface="Arial" panose="020B0604020202020204" pitchFamily="34" charset="0"/>
              </a:rPr>
              <a:t>al., </a:t>
            </a:r>
            <a:r>
              <a:rPr lang="da-DK" sz="1477" spc="-4" dirty="0">
                <a:solidFill>
                  <a:srgbClr val="929292"/>
                </a:solidFill>
                <a:latin typeface="Arial" panose="020B0604020202020204" pitchFamily="34" charset="0"/>
                <a:cs typeface="Arial" panose="020B0604020202020204" pitchFamily="34" charset="0"/>
              </a:rPr>
              <a:t>2017</a:t>
            </a:r>
            <a:r>
              <a:rPr lang="da-DK" sz="1477" spc="-7" dirty="0">
                <a:solidFill>
                  <a:srgbClr val="929292"/>
                </a:solidFill>
                <a:latin typeface="Arial" panose="020B0604020202020204" pitchFamily="34" charset="0"/>
                <a:cs typeface="Arial" panose="020B0604020202020204" pitchFamily="34" charset="0"/>
              </a:rPr>
              <a:t> </a:t>
            </a:r>
            <a:r>
              <a:rPr lang="da-DK" sz="1477" i="1" spc="-14" dirty="0">
                <a:solidFill>
                  <a:srgbClr val="929292"/>
                </a:solidFill>
                <a:latin typeface="Arial" panose="020B0604020202020204" pitchFamily="34" charset="0"/>
                <a:cs typeface="Arial" panose="020B0604020202020204" pitchFamily="34" charset="0"/>
              </a:rPr>
              <a:t>PNAS</a:t>
            </a:r>
            <a:endParaRPr lang="da-DK" sz="1477" dirty="0">
              <a:solidFill>
                <a:prstClr val="black"/>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817805" y="2795932"/>
            <a:ext cx="396032" cy="627311"/>
          </a:xfrm>
          <a:custGeom>
            <a:avLst/>
            <a:gdLst/>
            <a:ahLst/>
            <a:cxnLst/>
            <a:rect l="l" t="t" r="r" b="b"/>
            <a:pathLst>
              <a:path w="563245" h="892175">
                <a:moveTo>
                  <a:pt x="563232" y="313042"/>
                </a:moveTo>
                <a:lnTo>
                  <a:pt x="0" y="313042"/>
                </a:lnTo>
                <a:lnTo>
                  <a:pt x="281609" y="891578"/>
                </a:lnTo>
                <a:lnTo>
                  <a:pt x="563232" y="313042"/>
                </a:lnTo>
                <a:close/>
              </a:path>
              <a:path w="563245" h="892175">
                <a:moveTo>
                  <a:pt x="371728" y="0"/>
                </a:moveTo>
                <a:lnTo>
                  <a:pt x="191490" y="0"/>
                </a:lnTo>
                <a:lnTo>
                  <a:pt x="191490" y="313042"/>
                </a:lnTo>
                <a:lnTo>
                  <a:pt x="371728" y="313042"/>
                </a:lnTo>
                <a:lnTo>
                  <a:pt x="371728" y="0"/>
                </a:lnTo>
                <a:close/>
              </a:path>
            </a:pathLst>
          </a:custGeom>
          <a:solidFill>
            <a:schemeClr val="tx1"/>
          </a:solidFill>
        </p:spPr>
        <p:txBody>
          <a:bodyPr wrap="square" lIns="0" tIns="0" rIns="0" bIns="0" rtlCol="0"/>
          <a:lstStyle/>
          <a:p>
            <a:endParaRPr sz="1266" dirty="0"/>
          </a:p>
        </p:txBody>
      </p:sp>
      <p:sp>
        <p:nvSpPr>
          <p:cNvPr id="4" name="object 4"/>
          <p:cNvSpPr txBox="1"/>
          <p:nvPr/>
        </p:nvSpPr>
        <p:spPr>
          <a:xfrm>
            <a:off x="4595813" y="3368723"/>
            <a:ext cx="2995464" cy="333593"/>
          </a:xfrm>
          <a:prstGeom prst="rect">
            <a:avLst/>
          </a:prstGeom>
        </p:spPr>
        <p:txBody>
          <a:bodyPr vert="horz" wrap="square" lIns="0" tIns="8930" rIns="0" bIns="0" rtlCol="0">
            <a:spAutoFit/>
          </a:bodyPr>
          <a:lstStyle/>
          <a:p>
            <a:pPr marL="8929">
              <a:spcBef>
                <a:spcPts val="70"/>
              </a:spcBef>
            </a:pPr>
            <a:r>
              <a:rPr sz="2109" b="1" spc="-4" dirty="0">
                <a:latin typeface="Arial"/>
                <a:cs typeface="Arial"/>
              </a:rPr>
              <a:t>Site </a:t>
            </a:r>
            <a:r>
              <a:rPr sz="2109" b="1" spc="-14" dirty="0">
                <a:latin typeface="Arial"/>
                <a:cs typeface="Arial"/>
              </a:rPr>
              <a:t>Frequency</a:t>
            </a:r>
            <a:r>
              <a:rPr sz="2109" b="1" spc="-28" dirty="0">
                <a:latin typeface="Arial"/>
                <a:cs typeface="Arial"/>
              </a:rPr>
              <a:t> </a:t>
            </a:r>
            <a:r>
              <a:rPr sz="2109" b="1" spc="14" dirty="0">
                <a:latin typeface="Arial"/>
                <a:cs typeface="Arial"/>
              </a:rPr>
              <a:t>Spectra</a:t>
            </a:r>
            <a:endParaRPr sz="2109" dirty="0">
              <a:latin typeface="Arial"/>
              <a:cs typeface="Arial"/>
            </a:endParaRPr>
          </a:p>
        </p:txBody>
      </p:sp>
      <p:sp>
        <p:nvSpPr>
          <p:cNvPr id="5" name="object 5"/>
          <p:cNvSpPr/>
          <p:nvPr/>
        </p:nvSpPr>
        <p:spPr>
          <a:xfrm>
            <a:off x="6488906" y="5616048"/>
            <a:ext cx="526852" cy="0"/>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1266"/>
          </a:p>
        </p:txBody>
      </p:sp>
      <p:sp>
        <p:nvSpPr>
          <p:cNvPr id="6" name="object 6"/>
          <p:cNvSpPr/>
          <p:nvPr/>
        </p:nvSpPr>
        <p:spPr>
          <a:xfrm>
            <a:off x="6024563" y="5616048"/>
            <a:ext cx="13394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266"/>
          </a:p>
        </p:txBody>
      </p:sp>
      <p:sp>
        <p:nvSpPr>
          <p:cNvPr id="7" name="object 7"/>
          <p:cNvSpPr/>
          <p:nvPr/>
        </p:nvSpPr>
        <p:spPr>
          <a:xfrm>
            <a:off x="5560219" y="5616048"/>
            <a:ext cx="13394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266"/>
          </a:p>
        </p:txBody>
      </p:sp>
      <p:sp>
        <p:nvSpPr>
          <p:cNvPr id="8" name="object 8"/>
          <p:cNvSpPr/>
          <p:nvPr/>
        </p:nvSpPr>
        <p:spPr>
          <a:xfrm>
            <a:off x="5095875" y="5616048"/>
            <a:ext cx="13394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266"/>
          </a:p>
        </p:txBody>
      </p:sp>
      <p:sp>
        <p:nvSpPr>
          <p:cNvPr id="9" name="object 9"/>
          <p:cNvSpPr/>
          <p:nvPr/>
        </p:nvSpPr>
        <p:spPr>
          <a:xfrm>
            <a:off x="4631531" y="5616048"/>
            <a:ext cx="13394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266"/>
          </a:p>
        </p:txBody>
      </p:sp>
      <p:sp>
        <p:nvSpPr>
          <p:cNvPr id="10" name="object 10"/>
          <p:cNvSpPr/>
          <p:nvPr/>
        </p:nvSpPr>
        <p:spPr>
          <a:xfrm>
            <a:off x="4167188" y="5616048"/>
            <a:ext cx="13394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266"/>
          </a:p>
        </p:txBody>
      </p:sp>
      <p:sp>
        <p:nvSpPr>
          <p:cNvPr id="11" name="object 11"/>
          <p:cNvSpPr/>
          <p:nvPr/>
        </p:nvSpPr>
        <p:spPr>
          <a:xfrm>
            <a:off x="3702844" y="5616048"/>
            <a:ext cx="13394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266"/>
          </a:p>
        </p:txBody>
      </p:sp>
      <p:sp>
        <p:nvSpPr>
          <p:cNvPr id="12" name="object 12"/>
          <p:cNvSpPr/>
          <p:nvPr/>
        </p:nvSpPr>
        <p:spPr>
          <a:xfrm>
            <a:off x="3309940" y="5616048"/>
            <a:ext cx="62508"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266"/>
          </a:p>
        </p:txBody>
      </p:sp>
      <p:sp>
        <p:nvSpPr>
          <p:cNvPr id="13" name="object 13"/>
          <p:cNvSpPr/>
          <p:nvPr/>
        </p:nvSpPr>
        <p:spPr>
          <a:xfrm>
            <a:off x="4167188" y="5026688"/>
            <a:ext cx="2848570" cy="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1266"/>
          </a:p>
        </p:txBody>
      </p:sp>
      <p:sp>
        <p:nvSpPr>
          <p:cNvPr id="14" name="object 14"/>
          <p:cNvSpPr/>
          <p:nvPr/>
        </p:nvSpPr>
        <p:spPr>
          <a:xfrm>
            <a:off x="3702844" y="5026688"/>
            <a:ext cx="13394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266"/>
          </a:p>
        </p:txBody>
      </p:sp>
      <p:sp>
        <p:nvSpPr>
          <p:cNvPr id="15" name="object 15"/>
          <p:cNvSpPr/>
          <p:nvPr/>
        </p:nvSpPr>
        <p:spPr>
          <a:xfrm>
            <a:off x="3309940" y="5026688"/>
            <a:ext cx="62508"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266"/>
          </a:p>
        </p:txBody>
      </p:sp>
      <p:sp>
        <p:nvSpPr>
          <p:cNvPr id="16" name="object 16"/>
          <p:cNvSpPr/>
          <p:nvPr/>
        </p:nvSpPr>
        <p:spPr>
          <a:xfrm>
            <a:off x="3702844" y="4437327"/>
            <a:ext cx="3312914" cy="0"/>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1266"/>
          </a:p>
        </p:txBody>
      </p:sp>
      <p:sp>
        <p:nvSpPr>
          <p:cNvPr id="17" name="object 17"/>
          <p:cNvSpPr/>
          <p:nvPr/>
        </p:nvSpPr>
        <p:spPr>
          <a:xfrm>
            <a:off x="3309940" y="4437327"/>
            <a:ext cx="62508"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266"/>
          </a:p>
        </p:txBody>
      </p:sp>
      <p:sp>
        <p:nvSpPr>
          <p:cNvPr id="18" name="object 18"/>
          <p:cNvSpPr/>
          <p:nvPr/>
        </p:nvSpPr>
        <p:spPr>
          <a:xfrm>
            <a:off x="3309940" y="3844673"/>
            <a:ext cx="3705820"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1266"/>
          </a:p>
        </p:txBody>
      </p:sp>
      <p:sp>
        <p:nvSpPr>
          <p:cNvPr id="19" name="object 19"/>
          <p:cNvSpPr txBox="1"/>
          <p:nvPr/>
        </p:nvSpPr>
        <p:spPr>
          <a:xfrm>
            <a:off x="2934891" y="6138435"/>
            <a:ext cx="281285" cy="117188"/>
          </a:xfrm>
          <a:prstGeom prst="rect">
            <a:avLst/>
          </a:prstGeom>
        </p:spPr>
        <p:txBody>
          <a:bodyPr vert="horz" wrap="square" lIns="0" tIns="8930" rIns="0" bIns="0" rtlCol="0">
            <a:spAutoFit/>
          </a:bodyPr>
          <a:lstStyle/>
          <a:p>
            <a:pPr marL="8929">
              <a:spcBef>
                <a:spcPts val="70"/>
              </a:spcBef>
            </a:pPr>
            <a:r>
              <a:rPr sz="703" spc="14" dirty="0">
                <a:latin typeface="Arial"/>
                <a:cs typeface="Arial"/>
              </a:rPr>
              <a:t>0.00%</a:t>
            </a:r>
            <a:endParaRPr sz="703">
              <a:latin typeface="Arial"/>
              <a:cs typeface="Arial"/>
            </a:endParaRPr>
          </a:p>
        </p:txBody>
      </p:sp>
      <p:sp>
        <p:nvSpPr>
          <p:cNvPr id="20" name="object 20"/>
          <p:cNvSpPr txBox="1"/>
          <p:nvPr/>
        </p:nvSpPr>
        <p:spPr>
          <a:xfrm>
            <a:off x="2934891" y="5549075"/>
            <a:ext cx="281285" cy="117188"/>
          </a:xfrm>
          <a:prstGeom prst="rect">
            <a:avLst/>
          </a:prstGeom>
        </p:spPr>
        <p:txBody>
          <a:bodyPr vert="horz" wrap="square" lIns="0" tIns="8930" rIns="0" bIns="0" rtlCol="0">
            <a:spAutoFit/>
          </a:bodyPr>
          <a:lstStyle/>
          <a:p>
            <a:pPr marL="8929">
              <a:spcBef>
                <a:spcPts val="70"/>
              </a:spcBef>
            </a:pPr>
            <a:r>
              <a:rPr sz="703" spc="14" dirty="0">
                <a:latin typeface="Arial"/>
                <a:cs typeface="Arial"/>
              </a:rPr>
              <a:t>7.50%</a:t>
            </a:r>
            <a:endParaRPr sz="703">
              <a:latin typeface="Arial"/>
              <a:cs typeface="Arial"/>
            </a:endParaRPr>
          </a:p>
        </p:txBody>
      </p:sp>
      <p:sp>
        <p:nvSpPr>
          <p:cNvPr id="21" name="object 21"/>
          <p:cNvSpPr txBox="1"/>
          <p:nvPr/>
        </p:nvSpPr>
        <p:spPr>
          <a:xfrm>
            <a:off x="2881313" y="4959716"/>
            <a:ext cx="330844" cy="117188"/>
          </a:xfrm>
          <a:prstGeom prst="rect">
            <a:avLst/>
          </a:prstGeom>
        </p:spPr>
        <p:txBody>
          <a:bodyPr vert="horz" wrap="square" lIns="0" tIns="8930" rIns="0" bIns="0" rtlCol="0">
            <a:spAutoFit/>
          </a:bodyPr>
          <a:lstStyle/>
          <a:p>
            <a:pPr marL="8929">
              <a:spcBef>
                <a:spcPts val="70"/>
              </a:spcBef>
            </a:pPr>
            <a:r>
              <a:rPr sz="703" spc="11" dirty="0">
                <a:latin typeface="Arial"/>
                <a:cs typeface="Arial"/>
              </a:rPr>
              <a:t>15.00%</a:t>
            </a:r>
            <a:endParaRPr sz="703">
              <a:latin typeface="Arial"/>
              <a:cs typeface="Arial"/>
            </a:endParaRPr>
          </a:p>
        </p:txBody>
      </p:sp>
      <p:sp>
        <p:nvSpPr>
          <p:cNvPr id="22" name="object 22"/>
          <p:cNvSpPr txBox="1"/>
          <p:nvPr/>
        </p:nvSpPr>
        <p:spPr>
          <a:xfrm>
            <a:off x="2881313" y="4370357"/>
            <a:ext cx="330844" cy="117188"/>
          </a:xfrm>
          <a:prstGeom prst="rect">
            <a:avLst/>
          </a:prstGeom>
        </p:spPr>
        <p:txBody>
          <a:bodyPr vert="horz" wrap="square" lIns="0" tIns="8930" rIns="0" bIns="0" rtlCol="0">
            <a:spAutoFit/>
          </a:bodyPr>
          <a:lstStyle/>
          <a:p>
            <a:pPr marL="8929">
              <a:spcBef>
                <a:spcPts val="70"/>
              </a:spcBef>
            </a:pPr>
            <a:r>
              <a:rPr sz="703" spc="11" dirty="0">
                <a:latin typeface="Arial"/>
                <a:cs typeface="Arial"/>
              </a:rPr>
              <a:t>22.50%</a:t>
            </a:r>
            <a:endParaRPr sz="703">
              <a:latin typeface="Arial"/>
              <a:cs typeface="Arial"/>
            </a:endParaRPr>
          </a:p>
        </p:txBody>
      </p:sp>
      <p:sp>
        <p:nvSpPr>
          <p:cNvPr id="23" name="object 23"/>
          <p:cNvSpPr txBox="1"/>
          <p:nvPr/>
        </p:nvSpPr>
        <p:spPr>
          <a:xfrm>
            <a:off x="2881313" y="3789927"/>
            <a:ext cx="330844" cy="117188"/>
          </a:xfrm>
          <a:prstGeom prst="rect">
            <a:avLst/>
          </a:prstGeom>
        </p:spPr>
        <p:txBody>
          <a:bodyPr vert="horz" wrap="square" lIns="0" tIns="8930" rIns="0" bIns="0" rtlCol="0">
            <a:spAutoFit/>
          </a:bodyPr>
          <a:lstStyle/>
          <a:p>
            <a:pPr marL="8929">
              <a:spcBef>
                <a:spcPts val="70"/>
              </a:spcBef>
            </a:pPr>
            <a:r>
              <a:rPr sz="703" spc="11" dirty="0">
                <a:latin typeface="Arial"/>
                <a:cs typeface="Arial"/>
              </a:rPr>
              <a:t>30.00%</a:t>
            </a:r>
            <a:endParaRPr sz="703">
              <a:latin typeface="Arial"/>
              <a:cs typeface="Arial"/>
            </a:endParaRPr>
          </a:p>
        </p:txBody>
      </p:sp>
      <p:sp>
        <p:nvSpPr>
          <p:cNvPr id="24" name="object 24"/>
          <p:cNvSpPr/>
          <p:nvPr/>
        </p:nvSpPr>
        <p:spPr>
          <a:xfrm>
            <a:off x="3305475" y="6205407"/>
            <a:ext cx="3714750" cy="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1266"/>
          </a:p>
        </p:txBody>
      </p:sp>
      <p:sp>
        <p:nvSpPr>
          <p:cNvPr id="25" name="object 25"/>
          <p:cNvSpPr txBox="1"/>
          <p:nvPr/>
        </p:nvSpPr>
        <p:spPr>
          <a:xfrm>
            <a:off x="5345906" y="6245591"/>
            <a:ext cx="97334" cy="182142"/>
          </a:xfrm>
          <a:prstGeom prst="rect">
            <a:avLst/>
          </a:prstGeom>
        </p:spPr>
        <p:txBody>
          <a:bodyPr vert="horz" wrap="square" lIns="0" tIns="8930" rIns="0" bIns="0" rtlCol="0">
            <a:spAutoFit/>
          </a:bodyPr>
          <a:lstStyle/>
          <a:p>
            <a:pPr marL="8929">
              <a:spcBef>
                <a:spcPts val="70"/>
              </a:spcBef>
            </a:pPr>
            <a:r>
              <a:rPr sz="1125" spc="-4" dirty="0">
                <a:latin typeface="Arial"/>
                <a:cs typeface="Arial"/>
              </a:rPr>
              <a:t>5</a:t>
            </a:r>
            <a:endParaRPr sz="1125">
              <a:latin typeface="Arial"/>
              <a:cs typeface="Arial"/>
            </a:endParaRPr>
          </a:p>
        </p:txBody>
      </p:sp>
      <p:sp>
        <p:nvSpPr>
          <p:cNvPr id="26" name="object 26"/>
          <p:cNvSpPr txBox="1"/>
          <p:nvPr/>
        </p:nvSpPr>
        <p:spPr>
          <a:xfrm>
            <a:off x="5810250" y="6245591"/>
            <a:ext cx="97334" cy="182142"/>
          </a:xfrm>
          <a:prstGeom prst="rect">
            <a:avLst/>
          </a:prstGeom>
        </p:spPr>
        <p:txBody>
          <a:bodyPr vert="horz" wrap="square" lIns="0" tIns="8930" rIns="0" bIns="0" rtlCol="0">
            <a:spAutoFit/>
          </a:bodyPr>
          <a:lstStyle/>
          <a:p>
            <a:pPr marL="8929">
              <a:spcBef>
                <a:spcPts val="70"/>
              </a:spcBef>
            </a:pPr>
            <a:r>
              <a:rPr sz="1125" spc="-4" dirty="0">
                <a:latin typeface="Arial"/>
                <a:cs typeface="Arial"/>
              </a:rPr>
              <a:t>6</a:t>
            </a:r>
            <a:endParaRPr sz="1125">
              <a:latin typeface="Arial"/>
              <a:cs typeface="Arial"/>
            </a:endParaRPr>
          </a:p>
        </p:txBody>
      </p:sp>
      <p:sp>
        <p:nvSpPr>
          <p:cNvPr id="27" name="object 27"/>
          <p:cNvSpPr txBox="1"/>
          <p:nvPr/>
        </p:nvSpPr>
        <p:spPr>
          <a:xfrm>
            <a:off x="6274594" y="6245591"/>
            <a:ext cx="97334" cy="182142"/>
          </a:xfrm>
          <a:prstGeom prst="rect">
            <a:avLst/>
          </a:prstGeom>
        </p:spPr>
        <p:txBody>
          <a:bodyPr vert="horz" wrap="square" lIns="0" tIns="8930" rIns="0" bIns="0" rtlCol="0">
            <a:spAutoFit/>
          </a:bodyPr>
          <a:lstStyle/>
          <a:p>
            <a:pPr marL="8929">
              <a:spcBef>
                <a:spcPts val="70"/>
              </a:spcBef>
            </a:pPr>
            <a:r>
              <a:rPr sz="1125" spc="-4" dirty="0">
                <a:latin typeface="Arial"/>
                <a:cs typeface="Arial"/>
              </a:rPr>
              <a:t>7</a:t>
            </a:r>
            <a:endParaRPr sz="1125">
              <a:latin typeface="Arial"/>
              <a:cs typeface="Arial"/>
            </a:endParaRPr>
          </a:p>
        </p:txBody>
      </p:sp>
      <p:sp>
        <p:nvSpPr>
          <p:cNvPr id="28" name="object 28"/>
          <p:cNvSpPr txBox="1"/>
          <p:nvPr/>
        </p:nvSpPr>
        <p:spPr>
          <a:xfrm>
            <a:off x="6738937" y="6245591"/>
            <a:ext cx="97334" cy="182142"/>
          </a:xfrm>
          <a:prstGeom prst="rect">
            <a:avLst/>
          </a:prstGeom>
        </p:spPr>
        <p:txBody>
          <a:bodyPr vert="horz" wrap="square" lIns="0" tIns="8930" rIns="0" bIns="0" rtlCol="0">
            <a:spAutoFit/>
          </a:bodyPr>
          <a:lstStyle/>
          <a:p>
            <a:pPr marL="8929">
              <a:spcBef>
                <a:spcPts val="70"/>
              </a:spcBef>
            </a:pPr>
            <a:r>
              <a:rPr sz="1125" spc="-4" dirty="0">
                <a:latin typeface="Arial"/>
                <a:cs typeface="Arial"/>
              </a:rPr>
              <a:t>8</a:t>
            </a:r>
            <a:endParaRPr sz="1125">
              <a:latin typeface="Arial"/>
              <a:cs typeface="Arial"/>
            </a:endParaRPr>
          </a:p>
        </p:txBody>
      </p:sp>
      <p:sp>
        <p:nvSpPr>
          <p:cNvPr id="29" name="object 29"/>
          <p:cNvSpPr/>
          <p:nvPr/>
        </p:nvSpPr>
        <p:spPr>
          <a:xfrm>
            <a:off x="3372446" y="3995309"/>
            <a:ext cx="330398" cy="2205633"/>
          </a:xfrm>
          <a:custGeom>
            <a:avLst/>
            <a:gdLst/>
            <a:ahLst/>
            <a:cxnLst/>
            <a:rect l="l" t="t" r="r" b="b"/>
            <a:pathLst>
              <a:path w="469900" h="3136900">
                <a:moveTo>
                  <a:pt x="0" y="0"/>
                </a:moveTo>
                <a:lnTo>
                  <a:pt x="469900" y="0"/>
                </a:lnTo>
                <a:lnTo>
                  <a:pt x="469900" y="3136900"/>
                </a:lnTo>
                <a:lnTo>
                  <a:pt x="0" y="3136900"/>
                </a:lnTo>
                <a:lnTo>
                  <a:pt x="0" y="0"/>
                </a:lnTo>
                <a:close/>
              </a:path>
            </a:pathLst>
          </a:custGeom>
          <a:solidFill>
            <a:srgbClr val="7030A0"/>
          </a:solidFill>
        </p:spPr>
        <p:txBody>
          <a:bodyPr wrap="square" lIns="0" tIns="0" rIns="0" bIns="0" rtlCol="0"/>
          <a:lstStyle/>
          <a:p>
            <a:endParaRPr sz="1266"/>
          </a:p>
        </p:txBody>
      </p:sp>
      <p:sp>
        <p:nvSpPr>
          <p:cNvPr id="30" name="object 30"/>
          <p:cNvSpPr/>
          <p:nvPr/>
        </p:nvSpPr>
        <p:spPr>
          <a:xfrm>
            <a:off x="3836789" y="4790052"/>
            <a:ext cx="330398" cy="1410891"/>
          </a:xfrm>
          <a:custGeom>
            <a:avLst/>
            <a:gdLst/>
            <a:ahLst/>
            <a:cxnLst/>
            <a:rect l="l" t="t" r="r" b="b"/>
            <a:pathLst>
              <a:path w="469900" h="2006600">
                <a:moveTo>
                  <a:pt x="0" y="0"/>
                </a:moveTo>
                <a:lnTo>
                  <a:pt x="469900" y="0"/>
                </a:lnTo>
                <a:lnTo>
                  <a:pt x="469900" y="2006600"/>
                </a:lnTo>
                <a:lnTo>
                  <a:pt x="0" y="2006600"/>
                </a:lnTo>
                <a:lnTo>
                  <a:pt x="0" y="0"/>
                </a:lnTo>
                <a:close/>
              </a:path>
            </a:pathLst>
          </a:custGeom>
          <a:solidFill>
            <a:srgbClr val="7030A0"/>
          </a:solidFill>
        </p:spPr>
        <p:txBody>
          <a:bodyPr wrap="square" lIns="0" tIns="0" rIns="0" bIns="0" rtlCol="0"/>
          <a:lstStyle/>
          <a:p>
            <a:endParaRPr sz="1266"/>
          </a:p>
        </p:txBody>
      </p:sp>
      <p:sp>
        <p:nvSpPr>
          <p:cNvPr id="31" name="object 31"/>
          <p:cNvSpPr/>
          <p:nvPr/>
        </p:nvSpPr>
        <p:spPr>
          <a:xfrm>
            <a:off x="4301133" y="5147239"/>
            <a:ext cx="330398" cy="1053703"/>
          </a:xfrm>
          <a:custGeom>
            <a:avLst/>
            <a:gdLst/>
            <a:ahLst/>
            <a:cxnLst/>
            <a:rect l="l" t="t" r="r" b="b"/>
            <a:pathLst>
              <a:path w="469900" h="1498600">
                <a:moveTo>
                  <a:pt x="0" y="0"/>
                </a:moveTo>
                <a:lnTo>
                  <a:pt x="469900" y="0"/>
                </a:lnTo>
                <a:lnTo>
                  <a:pt x="469900" y="1498600"/>
                </a:lnTo>
                <a:lnTo>
                  <a:pt x="0" y="1498600"/>
                </a:lnTo>
                <a:lnTo>
                  <a:pt x="0" y="0"/>
                </a:lnTo>
                <a:close/>
              </a:path>
            </a:pathLst>
          </a:custGeom>
          <a:solidFill>
            <a:srgbClr val="7030A0"/>
          </a:solidFill>
        </p:spPr>
        <p:txBody>
          <a:bodyPr wrap="square" lIns="0" tIns="0" rIns="0" bIns="0" rtlCol="0"/>
          <a:lstStyle/>
          <a:p>
            <a:endParaRPr sz="1266"/>
          </a:p>
        </p:txBody>
      </p:sp>
      <p:sp>
        <p:nvSpPr>
          <p:cNvPr id="32" name="object 32"/>
          <p:cNvSpPr/>
          <p:nvPr/>
        </p:nvSpPr>
        <p:spPr>
          <a:xfrm>
            <a:off x="4765477" y="5334763"/>
            <a:ext cx="330398" cy="866180"/>
          </a:xfrm>
          <a:custGeom>
            <a:avLst/>
            <a:gdLst/>
            <a:ahLst/>
            <a:cxnLst/>
            <a:rect l="l" t="t" r="r" b="b"/>
            <a:pathLst>
              <a:path w="469900" h="1231900">
                <a:moveTo>
                  <a:pt x="0" y="0"/>
                </a:moveTo>
                <a:lnTo>
                  <a:pt x="469900" y="0"/>
                </a:lnTo>
                <a:lnTo>
                  <a:pt x="469900" y="1231900"/>
                </a:lnTo>
                <a:lnTo>
                  <a:pt x="0" y="1231900"/>
                </a:lnTo>
                <a:lnTo>
                  <a:pt x="0" y="0"/>
                </a:lnTo>
                <a:close/>
              </a:path>
            </a:pathLst>
          </a:custGeom>
          <a:solidFill>
            <a:srgbClr val="7030A0"/>
          </a:solidFill>
        </p:spPr>
        <p:txBody>
          <a:bodyPr wrap="square" lIns="0" tIns="0" rIns="0" bIns="0" rtlCol="0"/>
          <a:lstStyle/>
          <a:p>
            <a:endParaRPr sz="1266"/>
          </a:p>
        </p:txBody>
      </p:sp>
      <p:sp>
        <p:nvSpPr>
          <p:cNvPr id="33" name="object 33"/>
          <p:cNvSpPr/>
          <p:nvPr/>
        </p:nvSpPr>
        <p:spPr>
          <a:xfrm>
            <a:off x="5229821" y="5468708"/>
            <a:ext cx="330398" cy="732234"/>
          </a:xfrm>
          <a:custGeom>
            <a:avLst/>
            <a:gdLst/>
            <a:ahLst/>
            <a:cxnLst/>
            <a:rect l="l" t="t" r="r" b="b"/>
            <a:pathLst>
              <a:path w="469900" h="1041400">
                <a:moveTo>
                  <a:pt x="0" y="0"/>
                </a:moveTo>
                <a:lnTo>
                  <a:pt x="469900" y="0"/>
                </a:lnTo>
                <a:lnTo>
                  <a:pt x="469900" y="1041400"/>
                </a:lnTo>
                <a:lnTo>
                  <a:pt x="0" y="1041400"/>
                </a:lnTo>
                <a:lnTo>
                  <a:pt x="0" y="0"/>
                </a:lnTo>
                <a:close/>
              </a:path>
            </a:pathLst>
          </a:custGeom>
          <a:solidFill>
            <a:srgbClr val="7030A0"/>
          </a:solidFill>
        </p:spPr>
        <p:txBody>
          <a:bodyPr wrap="square" lIns="0" tIns="0" rIns="0" bIns="0" rtlCol="0"/>
          <a:lstStyle/>
          <a:p>
            <a:endParaRPr sz="1266"/>
          </a:p>
        </p:txBody>
      </p:sp>
      <p:sp>
        <p:nvSpPr>
          <p:cNvPr id="34" name="object 34"/>
          <p:cNvSpPr/>
          <p:nvPr/>
        </p:nvSpPr>
        <p:spPr>
          <a:xfrm>
            <a:off x="5694164" y="5549075"/>
            <a:ext cx="330398" cy="651867"/>
          </a:xfrm>
          <a:custGeom>
            <a:avLst/>
            <a:gdLst/>
            <a:ahLst/>
            <a:cxnLst/>
            <a:rect l="l" t="t" r="r" b="b"/>
            <a:pathLst>
              <a:path w="469900" h="927100">
                <a:moveTo>
                  <a:pt x="0" y="0"/>
                </a:moveTo>
                <a:lnTo>
                  <a:pt x="469900" y="0"/>
                </a:lnTo>
                <a:lnTo>
                  <a:pt x="469900" y="927100"/>
                </a:lnTo>
                <a:lnTo>
                  <a:pt x="0" y="927100"/>
                </a:lnTo>
                <a:lnTo>
                  <a:pt x="0" y="0"/>
                </a:lnTo>
                <a:close/>
              </a:path>
            </a:pathLst>
          </a:custGeom>
          <a:solidFill>
            <a:srgbClr val="7030A0"/>
          </a:solidFill>
        </p:spPr>
        <p:txBody>
          <a:bodyPr wrap="square" lIns="0" tIns="0" rIns="0" bIns="0" rtlCol="0"/>
          <a:lstStyle/>
          <a:p>
            <a:endParaRPr sz="1266"/>
          </a:p>
        </p:txBody>
      </p:sp>
      <p:sp>
        <p:nvSpPr>
          <p:cNvPr id="35" name="object 35"/>
          <p:cNvSpPr/>
          <p:nvPr/>
        </p:nvSpPr>
        <p:spPr>
          <a:xfrm>
            <a:off x="6158508" y="5593723"/>
            <a:ext cx="330398" cy="607219"/>
          </a:xfrm>
          <a:custGeom>
            <a:avLst/>
            <a:gdLst/>
            <a:ahLst/>
            <a:cxnLst/>
            <a:rect l="l" t="t" r="r" b="b"/>
            <a:pathLst>
              <a:path w="469900" h="863600">
                <a:moveTo>
                  <a:pt x="0" y="0"/>
                </a:moveTo>
                <a:lnTo>
                  <a:pt x="469900" y="0"/>
                </a:lnTo>
                <a:lnTo>
                  <a:pt x="469900" y="863600"/>
                </a:lnTo>
                <a:lnTo>
                  <a:pt x="0" y="863600"/>
                </a:lnTo>
                <a:lnTo>
                  <a:pt x="0" y="0"/>
                </a:lnTo>
                <a:close/>
              </a:path>
            </a:pathLst>
          </a:custGeom>
          <a:solidFill>
            <a:srgbClr val="7030A0"/>
          </a:solidFill>
        </p:spPr>
        <p:txBody>
          <a:bodyPr wrap="square" lIns="0" tIns="0" rIns="0" bIns="0" rtlCol="0"/>
          <a:lstStyle/>
          <a:p>
            <a:endParaRPr sz="1266"/>
          </a:p>
        </p:txBody>
      </p:sp>
      <p:sp>
        <p:nvSpPr>
          <p:cNvPr id="36" name="object 36"/>
          <p:cNvSpPr/>
          <p:nvPr/>
        </p:nvSpPr>
        <p:spPr>
          <a:xfrm>
            <a:off x="6622852" y="5906263"/>
            <a:ext cx="330398" cy="294680"/>
          </a:xfrm>
          <a:custGeom>
            <a:avLst/>
            <a:gdLst/>
            <a:ahLst/>
            <a:cxnLst/>
            <a:rect l="l" t="t" r="r" b="b"/>
            <a:pathLst>
              <a:path w="469900" h="419100">
                <a:moveTo>
                  <a:pt x="0" y="0"/>
                </a:moveTo>
                <a:lnTo>
                  <a:pt x="469900" y="0"/>
                </a:lnTo>
                <a:lnTo>
                  <a:pt x="469900" y="419100"/>
                </a:lnTo>
                <a:lnTo>
                  <a:pt x="0" y="419100"/>
                </a:lnTo>
                <a:lnTo>
                  <a:pt x="0" y="0"/>
                </a:lnTo>
                <a:close/>
              </a:path>
            </a:pathLst>
          </a:custGeom>
          <a:solidFill>
            <a:srgbClr val="7030A0"/>
          </a:solidFill>
        </p:spPr>
        <p:txBody>
          <a:bodyPr wrap="square" lIns="0" tIns="0" rIns="0" bIns="0" rtlCol="0"/>
          <a:lstStyle/>
          <a:p>
            <a:endParaRPr sz="1266"/>
          </a:p>
        </p:txBody>
      </p:sp>
      <p:sp>
        <p:nvSpPr>
          <p:cNvPr id="37" name="object 37"/>
          <p:cNvSpPr txBox="1"/>
          <p:nvPr/>
        </p:nvSpPr>
        <p:spPr>
          <a:xfrm>
            <a:off x="8051601" y="2889815"/>
            <a:ext cx="2065266" cy="268640"/>
          </a:xfrm>
          <a:prstGeom prst="rect">
            <a:avLst/>
          </a:prstGeom>
        </p:spPr>
        <p:txBody>
          <a:bodyPr vert="horz" wrap="square" lIns="0" tIns="8930" rIns="0" bIns="0" rtlCol="0">
            <a:spAutoFit/>
          </a:bodyPr>
          <a:lstStyle/>
          <a:p>
            <a:pPr marL="8929">
              <a:spcBef>
                <a:spcPts val="70"/>
              </a:spcBef>
            </a:pPr>
            <a:r>
              <a:rPr lang="en-US" sz="1687" b="1" spc="7" dirty="0">
                <a:latin typeface="Arial"/>
                <a:cs typeface="Arial"/>
              </a:rPr>
              <a:t>Selection Pressure</a:t>
            </a:r>
            <a:endParaRPr sz="1687" dirty="0">
              <a:latin typeface="Arial"/>
              <a:cs typeface="Arial"/>
            </a:endParaRPr>
          </a:p>
        </p:txBody>
      </p:sp>
      <p:sp>
        <p:nvSpPr>
          <p:cNvPr id="38" name="object 38"/>
          <p:cNvSpPr txBox="1"/>
          <p:nvPr/>
        </p:nvSpPr>
        <p:spPr>
          <a:xfrm>
            <a:off x="8230195" y="3461315"/>
            <a:ext cx="2065265" cy="681253"/>
          </a:xfrm>
          <a:prstGeom prst="rect">
            <a:avLst/>
          </a:prstGeom>
        </p:spPr>
        <p:txBody>
          <a:bodyPr vert="horz" wrap="square" lIns="0" tIns="8930" rIns="0" bIns="0" rtlCol="0">
            <a:spAutoFit/>
          </a:bodyPr>
          <a:lstStyle/>
          <a:p>
            <a:pPr marL="125011">
              <a:spcBef>
                <a:spcPts val="70"/>
              </a:spcBef>
            </a:pPr>
            <a:r>
              <a:rPr sz="1687" b="1" dirty="0">
                <a:latin typeface="Arial"/>
                <a:cs typeface="Arial"/>
              </a:rPr>
              <a:t>Demography</a:t>
            </a:r>
            <a:endParaRPr sz="1687" dirty="0">
              <a:latin typeface="Arial"/>
              <a:cs typeface="Arial"/>
            </a:endParaRPr>
          </a:p>
          <a:p>
            <a:pPr marL="151799" marR="186624" indent="-142870">
              <a:lnSpc>
                <a:spcPct val="100699"/>
              </a:lnSpc>
              <a:spcBef>
                <a:spcPts val="1336"/>
              </a:spcBef>
            </a:pPr>
            <a:r>
              <a:rPr lang="en-US" sz="1687" b="1" spc="-14" dirty="0">
                <a:latin typeface="Arial"/>
                <a:cs typeface="Arial"/>
              </a:rPr>
              <a:t>Linked Selection</a:t>
            </a:r>
            <a:endParaRPr sz="1687" dirty="0">
              <a:latin typeface="Arial"/>
              <a:cs typeface="Arial"/>
            </a:endParaRPr>
          </a:p>
        </p:txBody>
      </p:sp>
      <p:sp>
        <p:nvSpPr>
          <p:cNvPr id="39" name="object 39"/>
          <p:cNvSpPr/>
          <p:nvPr/>
        </p:nvSpPr>
        <p:spPr>
          <a:xfrm>
            <a:off x="7632808" y="2666572"/>
            <a:ext cx="2484060" cy="1406914"/>
          </a:xfrm>
          <a:prstGeom prst="rect">
            <a:avLst/>
          </a:prstGeom>
          <a:blipFill>
            <a:blip r:embed="rId3" cstate="print"/>
            <a:stretch>
              <a:fillRect/>
            </a:stretch>
          </a:blipFill>
        </p:spPr>
        <p:txBody>
          <a:bodyPr wrap="square" lIns="0" tIns="0" rIns="0" bIns="0" rtlCol="0"/>
          <a:lstStyle/>
          <a:p>
            <a:endParaRPr sz="1266" dirty="0"/>
          </a:p>
        </p:txBody>
      </p:sp>
      <p:sp>
        <p:nvSpPr>
          <p:cNvPr id="40" name="object 40"/>
          <p:cNvSpPr txBox="1"/>
          <p:nvPr/>
        </p:nvSpPr>
        <p:spPr>
          <a:xfrm>
            <a:off x="3345656" y="6182726"/>
            <a:ext cx="1737717" cy="245260"/>
          </a:xfrm>
          <a:prstGeom prst="rect">
            <a:avLst/>
          </a:prstGeom>
        </p:spPr>
        <p:txBody>
          <a:bodyPr vert="horz" wrap="square" lIns="0" tIns="71438" rIns="0" bIns="0" rtlCol="0">
            <a:spAutoFit/>
          </a:bodyPr>
          <a:lstStyle/>
          <a:p>
            <a:pPr marL="37950" algn="ctr">
              <a:spcBef>
                <a:spcPts val="562"/>
              </a:spcBef>
              <a:tabLst>
                <a:tab pos="502277" algn="l"/>
                <a:tab pos="966604" algn="l"/>
                <a:tab pos="1430932" algn="l"/>
              </a:tabLst>
            </a:pPr>
            <a:r>
              <a:rPr sz="1125" spc="-4" dirty="0">
                <a:latin typeface="Arial"/>
                <a:cs typeface="Arial"/>
              </a:rPr>
              <a:t>1	2	3	4</a:t>
            </a:r>
            <a:endParaRPr lang="en-US" sz="1125" spc="-4" dirty="0">
              <a:latin typeface="Arial"/>
              <a:cs typeface="Arial"/>
            </a:endParaRPr>
          </a:p>
        </p:txBody>
      </p:sp>
      <p:sp>
        <p:nvSpPr>
          <p:cNvPr id="45" name="object 45"/>
          <p:cNvSpPr txBox="1"/>
          <p:nvPr/>
        </p:nvSpPr>
        <p:spPr>
          <a:xfrm>
            <a:off x="7630915" y="4870419"/>
            <a:ext cx="2769096" cy="851585"/>
          </a:xfrm>
          <a:prstGeom prst="rect">
            <a:avLst/>
          </a:prstGeom>
        </p:spPr>
        <p:txBody>
          <a:bodyPr vert="horz" wrap="square" lIns="0" tIns="1339" rIns="0" bIns="0" rtlCol="0">
            <a:spAutoFit/>
          </a:bodyPr>
          <a:lstStyle/>
          <a:p>
            <a:pPr marL="170551" marR="167426" indent="893">
              <a:lnSpc>
                <a:spcPct val="102600"/>
              </a:lnSpc>
              <a:spcBef>
                <a:spcPts val="11"/>
              </a:spcBef>
            </a:pPr>
            <a:r>
              <a:rPr lang="en-US" sz="1828" spc="32" dirty="0">
                <a:latin typeface="Arial"/>
                <a:cs typeface="Arial"/>
              </a:rPr>
              <a:t>We want to control for demography and linked selection. </a:t>
            </a:r>
            <a:endParaRPr sz="1828" dirty="0">
              <a:latin typeface="Arial"/>
              <a:cs typeface="Arial"/>
            </a:endParaRPr>
          </a:p>
        </p:txBody>
      </p:sp>
      <p:sp>
        <p:nvSpPr>
          <p:cNvPr id="47" name="Rectangle 46">
            <a:extLst>
              <a:ext uri="{FF2B5EF4-FFF2-40B4-BE49-F238E27FC236}">
                <a16:creationId xmlns:a16="http://schemas.microsoft.com/office/drawing/2014/main" id="{43D2BFB1-69C2-4491-8205-AC544D77DB8D}"/>
              </a:ext>
            </a:extLst>
          </p:cNvPr>
          <p:cNvSpPr/>
          <p:nvPr/>
        </p:nvSpPr>
        <p:spPr>
          <a:xfrm>
            <a:off x="3171020" y="6437579"/>
            <a:ext cx="3983656" cy="287130"/>
          </a:xfrm>
          <a:prstGeom prst="rect">
            <a:avLst/>
          </a:prstGeom>
        </p:spPr>
        <p:txBody>
          <a:bodyPr wrap="none">
            <a:spAutoFit/>
          </a:bodyPr>
          <a:lstStyle/>
          <a:p>
            <a:pPr algn="ctr">
              <a:spcBef>
                <a:spcPts val="619"/>
              </a:spcBef>
            </a:pPr>
            <a:r>
              <a:rPr lang="fr-FR" sz="1266" spc="-18" dirty="0">
                <a:latin typeface="Arial"/>
                <a:cs typeface="Arial"/>
              </a:rPr>
              <a:t>Mutation class (Singletons, </a:t>
            </a:r>
            <a:r>
              <a:rPr lang="fr-FR" sz="1266" spc="-18" dirty="0" err="1">
                <a:latin typeface="Arial"/>
                <a:cs typeface="Arial"/>
              </a:rPr>
              <a:t>doubletons</a:t>
            </a:r>
            <a:r>
              <a:rPr lang="fr-FR" sz="1266" spc="-18" dirty="0">
                <a:latin typeface="Arial"/>
                <a:cs typeface="Arial"/>
              </a:rPr>
              <a:t>, tripletons, etc.)</a:t>
            </a:r>
            <a:endParaRPr lang="fr-FR" sz="1266" dirty="0">
              <a:latin typeface="Arial"/>
              <a:cs typeface="Arial"/>
            </a:endParaRPr>
          </a:p>
        </p:txBody>
      </p:sp>
      <p:sp>
        <p:nvSpPr>
          <p:cNvPr id="48" name="Rectangle 47">
            <a:extLst>
              <a:ext uri="{FF2B5EF4-FFF2-40B4-BE49-F238E27FC236}">
                <a16:creationId xmlns:a16="http://schemas.microsoft.com/office/drawing/2014/main" id="{D9D4EAAB-2A1C-45A9-BC3C-9CD1CE3BCE5E}"/>
              </a:ext>
            </a:extLst>
          </p:cNvPr>
          <p:cNvSpPr/>
          <p:nvPr/>
        </p:nvSpPr>
        <p:spPr>
          <a:xfrm rot="16200000">
            <a:off x="1717192" y="4835206"/>
            <a:ext cx="1820242" cy="287130"/>
          </a:xfrm>
          <a:prstGeom prst="rect">
            <a:avLst/>
          </a:prstGeom>
        </p:spPr>
        <p:txBody>
          <a:bodyPr wrap="none">
            <a:spAutoFit/>
          </a:bodyPr>
          <a:lstStyle/>
          <a:p>
            <a:pPr algn="ctr">
              <a:spcBef>
                <a:spcPts val="619"/>
              </a:spcBef>
            </a:pPr>
            <a:r>
              <a:rPr lang="fr-FR" sz="1266" spc="-18" dirty="0">
                <a:latin typeface="Arial"/>
                <a:cs typeface="Arial"/>
              </a:rPr>
              <a:t>Proportional Frequency</a:t>
            </a:r>
            <a:endParaRPr lang="fr-FR" sz="1266" dirty="0">
              <a:latin typeface="Arial"/>
              <a:cs typeface="Arial"/>
            </a:endParaRPr>
          </a:p>
        </p:txBody>
      </p:sp>
      <p:sp>
        <p:nvSpPr>
          <p:cNvPr id="49" name="object 2">
            <a:extLst>
              <a:ext uri="{FF2B5EF4-FFF2-40B4-BE49-F238E27FC236}">
                <a16:creationId xmlns:a16="http://schemas.microsoft.com/office/drawing/2014/main" id="{F1E6DE87-F3EB-43D5-8FC8-98705F35A465}"/>
              </a:ext>
            </a:extLst>
          </p:cNvPr>
          <p:cNvSpPr txBox="1">
            <a:spLocks/>
          </p:cNvSpPr>
          <p:nvPr/>
        </p:nvSpPr>
        <p:spPr>
          <a:xfrm>
            <a:off x="2253724" y="506003"/>
            <a:ext cx="7688461" cy="1047763"/>
          </a:xfrm>
          <a:prstGeom prst="rect">
            <a:avLst/>
          </a:prstGeom>
        </p:spPr>
        <p:txBody>
          <a:bodyPr vert="horz" wrap="square" lIns="0" tIns="8930" rIns="0" bIns="0" rtlCol="0">
            <a:spAutoFit/>
          </a:bodyPr>
          <a:lstStyle>
            <a:lvl1pPr>
              <a:defRPr>
                <a:latin typeface="+mj-lt"/>
                <a:ea typeface="+mj-ea"/>
                <a:cs typeface="+mj-cs"/>
              </a:defRPr>
            </a:lvl1pPr>
          </a:lstStyle>
          <a:p>
            <a:pPr marL="8929" algn="ctr">
              <a:spcBef>
                <a:spcPts val="70"/>
              </a:spcBef>
            </a:pPr>
            <a:r>
              <a:rPr lang="en-US" sz="3375" kern="0" dirty="0">
                <a:solidFill>
                  <a:sysClr val="windowText" lastClr="000000"/>
                </a:solidFill>
                <a:latin typeface="Arial" panose="020B0604020202020204" pitchFamily="34" charset="0"/>
                <a:cs typeface="Arial" panose="020B0604020202020204" pitchFamily="34" charset="0"/>
              </a:rPr>
              <a:t>We compute the site frequency spectra from quasi-phased gut microbiome data.</a:t>
            </a:r>
          </a:p>
        </p:txBody>
      </p:sp>
      <p:sp>
        <p:nvSpPr>
          <p:cNvPr id="51" name="object 65">
            <a:extLst>
              <a:ext uri="{FF2B5EF4-FFF2-40B4-BE49-F238E27FC236}">
                <a16:creationId xmlns:a16="http://schemas.microsoft.com/office/drawing/2014/main" id="{F30E4A81-C6AF-43F8-886C-5B2A1351CFBE}"/>
              </a:ext>
            </a:extLst>
          </p:cNvPr>
          <p:cNvSpPr/>
          <p:nvPr/>
        </p:nvSpPr>
        <p:spPr>
          <a:xfrm>
            <a:off x="5086226" y="2788921"/>
            <a:ext cx="583554" cy="583554"/>
          </a:xfrm>
          <a:custGeom>
            <a:avLst/>
            <a:gdLst/>
            <a:ahLst/>
            <a:cxnLst/>
            <a:rect l="l" t="t" r="r" b="b"/>
            <a:pathLst>
              <a:path w="829945" h="829944">
                <a:moveTo>
                  <a:pt x="414681" y="0"/>
                </a:moveTo>
                <a:lnTo>
                  <a:pt x="369272" y="2478"/>
                </a:lnTo>
                <a:lnTo>
                  <a:pt x="324303" y="9914"/>
                </a:lnTo>
                <a:lnTo>
                  <a:pt x="280215" y="22307"/>
                </a:lnTo>
                <a:lnTo>
                  <a:pt x="237446" y="39658"/>
                </a:lnTo>
                <a:lnTo>
                  <a:pt x="196438" y="61965"/>
                </a:lnTo>
                <a:lnTo>
                  <a:pt x="157630" y="89230"/>
                </a:lnTo>
                <a:lnTo>
                  <a:pt x="121462" y="121453"/>
                </a:lnTo>
                <a:lnTo>
                  <a:pt x="89237" y="157623"/>
                </a:lnTo>
                <a:lnTo>
                  <a:pt x="61970" y="196433"/>
                </a:lnTo>
                <a:lnTo>
                  <a:pt x="39661" y="237443"/>
                </a:lnTo>
                <a:lnTo>
                  <a:pt x="22309" y="280213"/>
                </a:lnTo>
                <a:lnTo>
                  <a:pt x="9915" y="324303"/>
                </a:lnTo>
                <a:lnTo>
                  <a:pt x="2478" y="369272"/>
                </a:lnTo>
                <a:lnTo>
                  <a:pt x="0" y="414681"/>
                </a:lnTo>
                <a:lnTo>
                  <a:pt x="2478" y="460091"/>
                </a:lnTo>
                <a:lnTo>
                  <a:pt x="9915" y="505060"/>
                </a:lnTo>
                <a:lnTo>
                  <a:pt x="22309" y="549148"/>
                </a:lnTo>
                <a:lnTo>
                  <a:pt x="39661" y="591917"/>
                </a:lnTo>
                <a:lnTo>
                  <a:pt x="61970" y="632925"/>
                </a:lnTo>
                <a:lnTo>
                  <a:pt x="89237" y="671733"/>
                </a:lnTo>
                <a:lnTo>
                  <a:pt x="121462" y="707901"/>
                </a:lnTo>
                <a:lnTo>
                  <a:pt x="157630" y="740125"/>
                </a:lnTo>
                <a:lnTo>
                  <a:pt x="196438" y="767393"/>
                </a:lnTo>
                <a:lnTo>
                  <a:pt x="237446" y="789702"/>
                </a:lnTo>
                <a:lnTo>
                  <a:pt x="280215" y="807054"/>
                </a:lnTo>
                <a:lnTo>
                  <a:pt x="324303" y="819448"/>
                </a:lnTo>
                <a:lnTo>
                  <a:pt x="369272" y="826885"/>
                </a:lnTo>
                <a:lnTo>
                  <a:pt x="414681" y="829363"/>
                </a:lnTo>
                <a:lnTo>
                  <a:pt x="460091" y="826885"/>
                </a:lnTo>
                <a:lnTo>
                  <a:pt x="505060" y="819448"/>
                </a:lnTo>
                <a:lnTo>
                  <a:pt x="549150" y="807054"/>
                </a:lnTo>
                <a:lnTo>
                  <a:pt x="591920" y="789702"/>
                </a:lnTo>
                <a:lnTo>
                  <a:pt x="632930" y="767393"/>
                </a:lnTo>
                <a:lnTo>
                  <a:pt x="671740" y="740125"/>
                </a:lnTo>
                <a:lnTo>
                  <a:pt x="707910" y="707901"/>
                </a:lnTo>
                <a:lnTo>
                  <a:pt x="740132" y="671733"/>
                </a:lnTo>
                <a:lnTo>
                  <a:pt x="767398" y="632925"/>
                </a:lnTo>
                <a:lnTo>
                  <a:pt x="789705" y="591917"/>
                </a:lnTo>
                <a:lnTo>
                  <a:pt x="807056" y="549148"/>
                </a:lnTo>
                <a:lnTo>
                  <a:pt x="819449" y="505060"/>
                </a:lnTo>
                <a:lnTo>
                  <a:pt x="826885" y="460091"/>
                </a:lnTo>
                <a:lnTo>
                  <a:pt x="829363" y="414681"/>
                </a:lnTo>
                <a:lnTo>
                  <a:pt x="826885" y="369272"/>
                </a:lnTo>
                <a:lnTo>
                  <a:pt x="819449" y="324303"/>
                </a:lnTo>
                <a:lnTo>
                  <a:pt x="807056" y="280213"/>
                </a:lnTo>
                <a:lnTo>
                  <a:pt x="789705" y="237443"/>
                </a:lnTo>
                <a:lnTo>
                  <a:pt x="767398" y="196433"/>
                </a:lnTo>
                <a:lnTo>
                  <a:pt x="740132" y="157623"/>
                </a:lnTo>
                <a:lnTo>
                  <a:pt x="707910" y="121453"/>
                </a:lnTo>
                <a:lnTo>
                  <a:pt x="671740" y="89230"/>
                </a:lnTo>
                <a:lnTo>
                  <a:pt x="632930" y="61965"/>
                </a:lnTo>
                <a:lnTo>
                  <a:pt x="591920" y="39658"/>
                </a:lnTo>
                <a:lnTo>
                  <a:pt x="549150" y="22307"/>
                </a:lnTo>
                <a:lnTo>
                  <a:pt x="505060" y="9914"/>
                </a:lnTo>
                <a:lnTo>
                  <a:pt x="460091" y="2478"/>
                </a:lnTo>
                <a:lnTo>
                  <a:pt x="414681" y="0"/>
                </a:lnTo>
                <a:close/>
              </a:path>
            </a:pathLst>
          </a:custGeom>
          <a:solidFill>
            <a:srgbClr val="7030A0"/>
          </a:solidFill>
        </p:spPr>
        <p:txBody>
          <a:bodyPr wrap="square" lIns="0" tIns="0" rIns="0" bIns="0" rtlCol="0"/>
          <a:lstStyle/>
          <a:p>
            <a:endParaRPr sz="1266"/>
          </a:p>
        </p:txBody>
      </p:sp>
      <p:sp>
        <p:nvSpPr>
          <p:cNvPr id="52" name="object 66">
            <a:extLst>
              <a:ext uri="{FF2B5EF4-FFF2-40B4-BE49-F238E27FC236}">
                <a16:creationId xmlns:a16="http://schemas.microsoft.com/office/drawing/2014/main" id="{CADB141E-310C-4611-A78A-CDCF1E2BE842}"/>
              </a:ext>
            </a:extLst>
          </p:cNvPr>
          <p:cNvSpPr txBox="1"/>
          <p:nvPr/>
        </p:nvSpPr>
        <p:spPr>
          <a:xfrm>
            <a:off x="5292556" y="2897794"/>
            <a:ext cx="166985" cy="333593"/>
          </a:xfrm>
          <a:prstGeom prst="rect">
            <a:avLst/>
          </a:prstGeom>
        </p:spPr>
        <p:txBody>
          <a:bodyPr vert="horz" wrap="square" lIns="0" tIns="8930" rIns="0" bIns="0" rtlCol="0">
            <a:spAutoFit/>
          </a:bodyPr>
          <a:lstStyle/>
          <a:p>
            <a:pPr marL="8929">
              <a:spcBef>
                <a:spcPts val="70"/>
              </a:spcBef>
            </a:pPr>
            <a:r>
              <a:rPr lang="en-US" sz="2109" spc="-4" dirty="0">
                <a:solidFill>
                  <a:srgbClr val="FFFFFF"/>
                </a:solidFill>
                <a:latin typeface="Arial"/>
                <a:cs typeface="Arial"/>
              </a:rPr>
              <a:t>1</a:t>
            </a:r>
            <a:endParaRPr sz="2109" dirty="0">
              <a:latin typeface="Arial"/>
              <a:cs typeface="Arial"/>
            </a:endParaRPr>
          </a:p>
        </p:txBody>
      </p:sp>
      <p:sp>
        <p:nvSpPr>
          <p:cNvPr id="55" name="object 45">
            <a:extLst>
              <a:ext uri="{FF2B5EF4-FFF2-40B4-BE49-F238E27FC236}">
                <a16:creationId xmlns:a16="http://schemas.microsoft.com/office/drawing/2014/main" id="{581B4FD0-E4F8-41DC-AB8D-55B0D3D73A83}"/>
              </a:ext>
            </a:extLst>
          </p:cNvPr>
          <p:cNvSpPr txBox="1"/>
          <p:nvPr/>
        </p:nvSpPr>
        <p:spPr>
          <a:xfrm>
            <a:off x="6553869" y="1680009"/>
            <a:ext cx="3846142" cy="648004"/>
          </a:xfrm>
          <a:prstGeom prst="rect">
            <a:avLst/>
          </a:prstGeom>
        </p:spPr>
        <p:txBody>
          <a:bodyPr vert="horz" wrap="square" lIns="0" tIns="1339" rIns="0" bIns="0" rtlCol="0">
            <a:spAutoFit/>
          </a:bodyPr>
          <a:lstStyle/>
          <a:p>
            <a:pPr marL="170551" marR="167426" indent="893">
              <a:lnSpc>
                <a:spcPct val="102600"/>
              </a:lnSpc>
              <a:spcBef>
                <a:spcPts val="11"/>
              </a:spcBef>
            </a:pPr>
            <a:r>
              <a:rPr lang="en-US" sz="2109" spc="32" dirty="0">
                <a:latin typeface="Arial"/>
                <a:cs typeface="Arial"/>
              </a:rPr>
              <a:t>(Models isolates from individuals)</a:t>
            </a:r>
          </a:p>
        </p:txBody>
      </p:sp>
      <p:pic>
        <p:nvPicPr>
          <p:cNvPr id="1026" name="Picture 2" descr="The Smiling Poop Emoji Conveys What Words Never Could - ELEPHANT">
            <a:extLst>
              <a:ext uri="{FF2B5EF4-FFF2-40B4-BE49-F238E27FC236}">
                <a16:creationId xmlns:a16="http://schemas.microsoft.com/office/drawing/2014/main" id="{62F16A82-FFA0-4E9D-ACA8-8CECD66F21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0347" y="1617891"/>
            <a:ext cx="1088429" cy="10884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98023" y="5067598"/>
            <a:ext cx="669727" cy="0"/>
          </a:xfrm>
          <a:custGeom>
            <a:avLst/>
            <a:gdLst/>
            <a:ahLst/>
            <a:cxnLst/>
            <a:rect l="l" t="t" r="r" b="b"/>
            <a:pathLst>
              <a:path w="952500">
                <a:moveTo>
                  <a:pt x="0" y="0"/>
                </a:moveTo>
                <a:lnTo>
                  <a:pt x="952500" y="0"/>
                </a:lnTo>
              </a:path>
            </a:pathLst>
          </a:custGeom>
          <a:ln w="12700">
            <a:solidFill>
              <a:srgbClr val="B8B8B8"/>
            </a:solidFill>
          </a:ln>
        </p:spPr>
        <p:txBody>
          <a:bodyPr wrap="square" lIns="0" tIns="0" rIns="0" bIns="0" rtlCol="0"/>
          <a:lstStyle/>
          <a:p>
            <a:endParaRPr sz="1266"/>
          </a:p>
        </p:txBody>
      </p:sp>
      <p:sp>
        <p:nvSpPr>
          <p:cNvPr id="3" name="object 3"/>
          <p:cNvSpPr/>
          <p:nvPr/>
        </p:nvSpPr>
        <p:spPr>
          <a:xfrm>
            <a:off x="7721203" y="5067598"/>
            <a:ext cx="26789" cy="0"/>
          </a:xfrm>
          <a:custGeom>
            <a:avLst/>
            <a:gdLst/>
            <a:ahLst/>
            <a:cxnLst/>
            <a:rect l="l" t="t" r="r" b="b"/>
            <a:pathLst>
              <a:path w="38100">
                <a:moveTo>
                  <a:pt x="0" y="0"/>
                </a:moveTo>
                <a:lnTo>
                  <a:pt x="38100" y="0"/>
                </a:lnTo>
              </a:path>
            </a:pathLst>
          </a:custGeom>
          <a:ln w="12700">
            <a:solidFill>
              <a:srgbClr val="B8B8B8"/>
            </a:solidFill>
          </a:ln>
        </p:spPr>
        <p:txBody>
          <a:bodyPr wrap="square" lIns="0" tIns="0" rIns="0" bIns="0" rtlCol="0"/>
          <a:lstStyle/>
          <a:p>
            <a:endParaRPr sz="1266"/>
          </a:p>
        </p:txBody>
      </p:sp>
      <p:sp>
        <p:nvSpPr>
          <p:cNvPr id="4" name="object 4"/>
          <p:cNvSpPr/>
          <p:nvPr/>
        </p:nvSpPr>
        <p:spPr>
          <a:xfrm>
            <a:off x="7372945" y="5067598"/>
            <a:ext cx="98227" cy="0"/>
          </a:xfrm>
          <a:custGeom>
            <a:avLst/>
            <a:gdLst/>
            <a:ahLst/>
            <a:cxnLst/>
            <a:rect l="l" t="t" r="r" b="b"/>
            <a:pathLst>
              <a:path w="139700">
                <a:moveTo>
                  <a:pt x="0" y="0"/>
                </a:moveTo>
                <a:lnTo>
                  <a:pt x="139700" y="0"/>
                </a:lnTo>
              </a:path>
            </a:pathLst>
          </a:custGeom>
          <a:ln w="12700">
            <a:solidFill>
              <a:srgbClr val="B8B8B8"/>
            </a:solidFill>
          </a:ln>
        </p:spPr>
        <p:txBody>
          <a:bodyPr wrap="square" lIns="0" tIns="0" rIns="0" bIns="0" rtlCol="0"/>
          <a:lstStyle/>
          <a:p>
            <a:endParaRPr sz="1266"/>
          </a:p>
        </p:txBody>
      </p:sp>
      <p:sp>
        <p:nvSpPr>
          <p:cNvPr id="5" name="object 5"/>
          <p:cNvSpPr/>
          <p:nvPr/>
        </p:nvSpPr>
        <p:spPr>
          <a:xfrm>
            <a:off x="7105055" y="5067598"/>
            <a:ext cx="17859" cy="0"/>
          </a:xfrm>
          <a:custGeom>
            <a:avLst/>
            <a:gdLst/>
            <a:ahLst/>
            <a:cxnLst/>
            <a:rect l="l" t="t" r="r" b="b"/>
            <a:pathLst>
              <a:path w="25400">
                <a:moveTo>
                  <a:pt x="0" y="0"/>
                </a:moveTo>
                <a:lnTo>
                  <a:pt x="25400" y="0"/>
                </a:lnTo>
              </a:path>
            </a:pathLst>
          </a:custGeom>
          <a:ln w="12700">
            <a:solidFill>
              <a:srgbClr val="B8B8B8"/>
            </a:solidFill>
          </a:ln>
        </p:spPr>
        <p:txBody>
          <a:bodyPr wrap="square" lIns="0" tIns="0" rIns="0" bIns="0" rtlCol="0"/>
          <a:lstStyle/>
          <a:p>
            <a:endParaRPr sz="1266"/>
          </a:p>
        </p:txBody>
      </p:sp>
      <p:sp>
        <p:nvSpPr>
          <p:cNvPr id="6" name="object 6"/>
          <p:cNvSpPr/>
          <p:nvPr/>
        </p:nvSpPr>
        <p:spPr>
          <a:xfrm>
            <a:off x="6756797" y="5067598"/>
            <a:ext cx="98227" cy="0"/>
          </a:xfrm>
          <a:custGeom>
            <a:avLst/>
            <a:gdLst/>
            <a:ahLst/>
            <a:cxnLst/>
            <a:rect l="l" t="t" r="r" b="b"/>
            <a:pathLst>
              <a:path w="139700">
                <a:moveTo>
                  <a:pt x="0" y="0"/>
                </a:moveTo>
                <a:lnTo>
                  <a:pt x="139700" y="0"/>
                </a:lnTo>
              </a:path>
            </a:pathLst>
          </a:custGeom>
          <a:ln w="12700">
            <a:solidFill>
              <a:srgbClr val="B8B8B8"/>
            </a:solidFill>
          </a:ln>
        </p:spPr>
        <p:txBody>
          <a:bodyPr wrap="square" lIns="0" tIns="0" rIns="0" bIns="0" rtlCol="0"/>
          <a:lstStyle/>
          <a:p>
            <a:endParaRPr sz="1266"/>
          </a:p>
        </p:txBody>
      </p:sp>
      <p:sp>
        <p:nvSpPr>
          <p:cNvPr id="7" name="object 7"/>
          <p:cNvSpPr/>
          <p:nvPr/>
        </p:nvSpPr>
        <p:spPr>
          <a:xfrm>
            <a:off x="6479977" y="5067598"/>
            <a:ext cx="26789" cy="0"/>
          </a:xfrm>
          <a:custGeom>
            <a:avLst/>
            <a:gdLst/>
            <a:ahLst/>
            <a:cxnLst/>
            <a:rect l="l" t="t" r="r" b="b"/>
            <a:pathLst>
              <a:path w="38100">
                <a:moveTo>
                  <a:pt x="0" y="0"/>
                </a:moveTo>
                <a:lnTo>
                  <a:pt x="38100" y="0"/>
                </a:lnTo>
              </a:path>
            </a:pathLst>
          </a:custGeom>
          <a:ln w="12700">
            <a:solidFill>
              <a:srgbClr val="B8B8B8"/>
            </a:solidFill>
          </a:ln>
        </p:spPr>
        <p:txBody>
          <a:bodyPr wrap="square" lIns="0" tIns="0" rIns="0" bIns="0" rtlCol="0"/>
          <a:lstStyle/>
          <a:p>
            <a:endParaRPr sz="1266"/>
          </a:p>
        </p:txBody>
      </p:sp>
      <p:sp>
        <p:nvSpPr>
          <p:cNvPr id="8" name="object 8"/>
          <p:cNvSpPr/>
          <p:nvPr/>
        </p:nvSpPr>
        <p:spPr>
          <a:xfrm>
            <a:off x="6131719" y="5067598"/>
            <a:ext cx="98227" cy="0"/>
          </a:xfrm>
          <a:custGeom>
            <a:avLst/>
            <a:gdLst/>
            <a:ahLst/>
            <a:cxnLst/>
            <a:rect l="l" t="t" r="r" b="b"/>
            <a:pathLst>
              <a:path w="139700">
                <a:moveTo>
                  <a:pt x="0" y="0"/>
                </a:moveTo>
                <a:lnTo>
                  <a:pt x="139700" y="0"/>
                </a:lnTo>
              </a:path>
            </a:pathLst>
          </a:custGeom>
          <a:ln w="12700">
            <a:solidFill>
              <a:srgbClr val="B8B8B8"/>
            </a:solidFill>
          </a:ln>
        </p:spPr>
        <p:txBody>
          <a:bodyPr wrap="square" lIns="0" tIns="0" rIns="0" bIns="0" rtlCol="0"/>
          <a:lstStyle/>
          <a:p>
            <a:endParaRPr sz="1266"/>
          </a:p>
        </p:txBody>
      </p:sp>
      <p:sp>
        <p:nvSpPr>
          <p:cNvPr id="9" name="object 9"/>
          <p:cNvSpPr/>
          <p:nvPr/>
        </p:nvSpPr>
        <p:spPr>
          <a:xfrm>
            <a:off x="5854898" y="5067598"/>
            <a:ext cx="26789" cy="0"/>
          </a:xfrm>
          <a:custGeom>
            <a:avLst/>
            <a:gdLst/>
            <a:ahLst/>
            <a:cxnLst/>
            <a:rect l="l" t="t" r="r" b="b"/>
            <a:pathLst>
              <a:path w="38100">
                <a:moveTo>
                  <a:pt x="0" y="0"/>
                </a:moveTo>
                <a:lnTo>
                  <a:pt x="38100" y="0"/>
                </a:lnTo>
              </a:path>
            </a:pathLst>
          </a:custGeom>
          <a:ln w="12700">
            <a:solidFill>
              <a:srgbClr val="B8B8B8"/>
            </a:solidFill>
          </a:ln>
        </p:spPr>
        <p:txBody>
          <a:bodyPr wrap="square" lIns="0" tIns="0" rIns="0" bIns="0" rtlCol="0"/>
          <a:lstStyle/>
          <a:p>
            <a:endParaRPr sz="1266"/>
          </a:p>
        </p:txBody>
      </p:sp>
      <p:sp>
        <p:nvSpPr>
          <p:cNvPr id="10" name="object 10"/>
          <p:cNvSpPr/>
          <p:nvPr/>
        </p:nvSpPr>
        <p:spPr>
          <a:xfrm>
            <a:off x="5506641" y="5067598"/>
            <a:ext cx="107156" cy="0"/>
          </a:xfrm>
          <a:custGeom>
            <a:avLst/>
            <a:gdLst/>
            <a:ahLst/>
            <a:cxnLst/>
            <a:rect l="l" t="t" r="r" b="b"/>
            <a:pathLst>
              <a:path w="152400">
                <a:moveTo>
                  <a:pt x="0" y="0"/>
                </a:moveTo>
                <a:lnTo>
                  <a:pt x="152400" y="0"/>
                </a:lnTo>
              </a:path>
            </a:pathLst>
          </a:custGeom>
          <a:ln w="12700">
            <a:solidFill>
              <a:srgbClr val="B8B8B8"/>
            </a:solidFill>
          </a:ln>
        </p:spPr>
        <p:txBody>
          <a:bodyPr wrap="square" lIns="0" tIns="0" rIns="0" bIns="0" rtlCol="0"/>
          <a:lstStyle/>
          <a:p>
            <a:endParaRPr sz="1266"/>
          </a:p>
        </p:txBody>
      </p:sp>
      <p:sp>
        <p:nvSpPr>
          <p:cNvPr id="11" name="object 11"/>
          <p:cNvSpPr/>
          <p:nvPr/>
        </p:nvSpPr>
        <p:spPr>
          <a:xfrm>
            <a:off x="5238750" y="5067598"/>
            <a:ext cx="26789" cy="0"/>
          </a:xfrm>
          <a:custGeom>
            <a:avLst/>
            <a:gdLst/>
            <a:ahLst/>
            <a:cxnLst/>
            <a:rect l="l" t="t" r="r" b="b"/>
            <a:pathLst>
              <a:path w="38100">
                <a:moveTo>
                  <a:pt x="0" y="0"/>
                </a:moveTo>
                <a:lnTo>
                  <a:pt x="38100" y="0"/>
                </a:lnTo>
              </a:path>
            </a:pathLst>
          </a:custGeom>
          <a:ln w="12700">
            <a:solidFill>
              <a:srgbClr val="B8B8B8"/>
            </a:solidFill>
          </a:ln>
        </p:spPr>
        <p:txBody>
          <a:bodyPr wrap="square" lIns="0" tIns="0" rIns="0" bIns="0" rtlCol="0"/>
          <a:lstStyle/>
          <a:p>
            <a:endParaRPr sz="1266"/>
          </a:p>
        </p:txBody>
      </p:sp>
      <p:sp>
        <p:nvSpPr>
          <p:cNvPr id="12" name="object 12"/>
          <p:cNvSpPr/>
          <p:nvPr/>
        </p:nvSpPr>
        <p:spPr>
          <a:xfrm>
            <a:off x="4890492" y="5067598"/>
            <a:ext cx="98227" cy="0"/>
          </a:xfrm>
          <a:custGeom>
            <a:avLst/>
            <a:gdLst/>
            <a:ahLst/>
            <a:cxnLst/>
            <a:rect l="l" t="t" r="r" b="b"/>
            <a:pathLst>
              <a:path w="139700">
                <a:moveTo>
                  <a:pt x="0" y="0"/>
                </a:moveTo>
                <a:lnTo>
                  <a:pt x="139700" y="0"/>
                </a:lnTo>
              </a:path>
            </a:pathLst>
          </a:custGeom>
          <a:ln w="12700">
            <a:solidFill>
              <a:srgbClr val="B8B8B8"/>
            </a:solidFill>
          </a:ln>
        </p:spPr>
        <p:txBody>
          <a:bodyPr wrap="square" lIns="0" tIns="0" rIns="0" bIns="0" rtlCol="0"/>
          <a:lstStyle/>
          <a:p>
            <a:endParaRPr sz="1266"/>
          </a:p>
        </p:txBody>
      </p:sp>
      <p:sp>
        <p:nvSpPr>
          <p:cNvPr id="13" name="object 13"/>
          <p:cNvSpPr/>
          <p:nvPr/>
        </p:nvSpPr>
        <p:spPr>
          <a:xfrm>
            <a:off x="4613672" y="5067598"/>
            <a:ext cx="26789" cy="0"/>
          </a:xfrm>
          <a:custGeom>
            <a:avLst/>
            <a:gdLst/>
            <a:ahLst/>
            <a:cxnLst/>
            <a:rect l="l" t="t" r="r" b="b"/>
            <a:pathLst>
              <a:path w="38100">
                <a:moveTo>
                  <a:pt x="0" y="0"/>
                </a:moveTo>
                <a:lnTo>
                  <a:pt x="38100" y="0"/>
                </a:lnTo>
              </a:path>
            </a:pathLst>
          </a:custGeom>
          <a:ln w="12700">
            <a:solidFill>
              <a:srgbClr val="B8B8B8"/>
            </a:solidFill>
          </a:ln>
        </p:spPr>
        <p:txBody>
          <a:bodyPr wrap="square" lIns="0" tIns="0" rIns="0" bIns="0" rtlCol="0"/>
          <a:lstStyle/>
          <a:p>
            <a:endParaRPr sz="1266"/>
          </a:p>
        </p:txBody>
      </p:sp>
      <p:sp>
        <p:nvSpPr>
          <p:cNvPr id="14" name="object 14"/>
          <p:cNvSpPr/>
          <p:nvPr/>
        </p:nvSpPr>
        <p:spPr>
          <a:xfrm>
            <a:off x="4265414" y="5067598"/>
            <a:ext cx="98227" cy="0"/>
          </a:xfrm>
          <a:custGeom>
            <a:avLst/>
            <a:gdLst/>
            <a:ahLst/>
            <a:cxnLst/>
            <a:rect l="l" t="t" r="r" b="b"/>
            <a:pathLst>
              <a:path w="139700">
                <a:moveTo>
                  <a:pt x="0" y="0"/>
                </a:moveTo>
                <a:lnTo>
                  <a:pt x="139700" y="0"/>
                </a:lnTo>
              </a:path>
            </a:pathLst>
          </a:custGeom>
          <a:ln w="12700">
            <a:solidFill>
              <a:srgbClr val="B8B8B8"/>
            </a:solidFill>
          </a:ln>
        </p:spPr>
        <p:txBody>
          <a:bodyPr wrap="square" lIns="0" tIns="0" rIns="0" bIns="0" rtlCol="0"/>
          <a:lstStyle/>
          <a:p>
            <a:endParaRPr sz="1266"/>
          </a:p>
        </p:txBody>
      </p:sp>
      <p:sp>
        <p:nvSpPr>
          <p:cNvPr id="15" name="object 15"/>
          <p:cNvSpPr/>
          <p:nvPr/>
        </p:nvSpPr>
        <p:spPr>
          <a:xfrm>
            <a:off x="3997524" y="5067598"/>
            <a:ext cx="17859" cy="0"/>
          </a:xfrm>
          <a:custGeom>
            <a:avLst/>
            <a:gdLst/>
            <a:ahLst/>
            <a:cxnLst/>
            <a:rect l="l" t="t" r="r" b="b"/>
            <a:pathLst>
              <a:path w="25400">
                <a:moveTo>
                  <a:pt x="0" y="0"/>
                </a:moveTo>
                <a:lnTo>
                  <a:pt x="25400" y="0"/>
                </a:lnTo>
              </a:path>
            </a:pathLst>
          </a:custGeom>
          <a:ln w="12700">
            <a:solidFill>
              <a:srgbClr val="B8B8B8"/>
            </a:solidFill>
          </a:ln>
        </p:spPr>
        <p:txBody>
          <a:bodyPr wrap="square" lIns="0" tIns="0" rIns="0" bIns="0" rtlCol="0"/>
          <a:lstStyle/>
          <a:p>
            <a:endParaRPr sz="1266"/>
          </a:p>
        </p:txBody>
      </p:sp>
      <p:sp>
        <p:nvSpPr>
          <p:cNvPr id="16" name="object 16"/>
          <p:cNvSpPr/>
          <p:nvPr/>
        </p:nvSpPr>
        <p:spPr>
          <a:xfrm>
            <a:off x="3693910" y="5067598"/>
            <a:ext cx="53578" cy="0"/>
          </a:xfrm>
          <a:custGeom>
            <a:avLst/>
            <a:gdLst/>
            <a:ahLst/>
            <a:cxnLst/>
            <a:rect l="l" t="t" r="r" b="b"/>
            <a:pathLst>
              <a:path w="76200">
                <a:moveTo>
                  <a:pt x="0" y="0"/>
                </a:moveTo>
                <a:lnTo>
                  <a:pt x="76205" y="0"/>
                </a:lnTo>
              </a:path>
            </a:pathLst>
          </a:custGeom>
          <a:ln w="12700">
            <a:solidFill>
              <a:srgbClr val="B8B8B8"/>
            </a:solidFill>
          </a:ln>
        </p:spPr>
        <p:txBody>
          <a:bodyPr wrap="square" lIns="0" tIns="0" rIns="0" bIns="0" rtlCol="0"/>
          <a:lstStyle/>
          <a:p>
            <a:endParaRPr sz="1266"/>
          </a:p>
        </p:txBody>
      </p:sp>
      <p:sp>
        <p:nvSpPr>
          <p:cNvPr id="17" name="object 17"/>
          <p:cNvSpPr/>
          <p:nvPr/>
        </p:nvSpPr>
        <p:spPr>
          <a:xfrm>
            <a:off x="4890492" y="4478238"/>
            <a:ext cx="3777258" cy="0"/>
          </a:xfrm>
          <a:custGeom>
            <a:avLst/>
            <a:gdLst/>
            <a:ahLst/>
            <a:cxnLst/>
            <a:rect l="l" t="t" r="r" b="b"/>
            <a:pathLst>
              <a:path w="5372100">
                <a:moveTo>
                  <a:pt x="0" y="0"/>
                </a:moveTo>
                <a:lnTo>
                  <a:pt x="5372100" y="0"/>
                </a:lnTo>
              </a:path>
            </a:pathLst>
          </a:custGeom>
          <a:ln w="12700">
            <a:solidFill>
              <a:srgbClr val="B8B8B8"/>
            </a:solidFill>
          </a:ln>
        </p:spPr>
        <p:txBody>
          <a:bodyPr wrap="square" lIns="0" tIns="0" rIns="0" bIns="0" rtlCol="0"/>
          <a:lstStyle/>
          <a:p>
            <a:endParaRPr sz="1266"/>
          </a:p>
        </p:txBody>
      </p:sp>
      <p:sp>
        <p:nvSpPr>
          <p:cNvPr id="18" name="object 18"/>
          <p:cNvSpPr/>
          <p:nvPr/>
        </p:nvSpPr>
        <p:spPr>
          <a:xfrm>
            <a:off x="4613672" y="4478238"/>
            <a:ext cx="26789" cy="0"/>
          </a:xfrm>
          <a:custGeom>
            <a:avLst/>
            <a:gdLst/>
            <a:ahLst/>
            <a:cxnLst/>
            <a:rect l="l" t="t" r="r" b="b"/>
            <a:pathLst>
              <a:path w="38100">
                <a:moveTo>
                  <a:pt x="0" y="0"/>
                </a:moveTo>
                <a:lnTo>
                  <a:pt x="38100" y="0"/>
                </a:lnTo>
              </a:path>
            </a:pathLst>
          </a:custGeom>
          <a:ln w="12700">
            <a:solidFill>
              <a:srgbClr val="B8B8B8"/>
            </a:solidFill>
          </a:ln>
        </p:spPr>
        <p:txBody>
          <a:bodyPr wrap="square" lIns="0" tIns="0" rIns="0" bIns="0" rtlCol="0"/>
          <a:lstStyle/>
          <a:p>
            <a:endParaRPr sz="1266"/>
          </a:p>
        </p:txBody>
      </p:sp>
      <p:sp>
        <p:nvSpPr>
          <p:cNvPr id="19" name="object 19"/>
          <p:cNvSpPr/>
          <p:nvPr/>
        </p:nvSpPr>
        <p:spPr>
          <a:xfrm>
            <a:off x="4265414" y="4478238"/>
            <a:ext cx="98227" cy="0"/>
          </a:xfrm>
          <a:custGeom>
            <a:avLst/>
            <a:gdLst/>
            <a:ahLst/>
            <a:cxnLst/>
            <a:rect l="l" t="t" r="r" b="b"/>
            <a:pathLst>
              <a:path w="139700">
                <a:moveTo>
                  <a:pt x="0" y="0"/>
                </a:moveTo>
                <a:lnTo>
                  <a:pt x="139700" y="0"/>
                </a:lnTo>
              </a:path>
            </a:pathLst>
          </a:custGeom>
          <a:ln w="12700">
            <a:solidFill>
              <a:srgbClr val="B8B8B8"/>
            </a:solidFill>
          </a:ln>
        </p:spPr>
        <p:txBody>
          <a:bodyPr wrap="square" lIns="0" tIns="0" rIns="0" bIns="0" rtlCol="0"/>
          <a:lstStyle/>
          <a:p>
            <a:endParaRPr sz="1266"/>
          </a:p>
        </p:txBody>
      </p:sp>
      <p:sp>
        <p:nvSpPr>
          <p:cNvPr id="20" name="object 20"/>
          <p:cNvSpPr/>
          <p:nvPr/>
        </p:nvSpPr>
        <p:spPr>
          <a:xfrm>
            <a:off x="3997524" y="4478238"/>
            <a:ext cx="17859" cy="0"/>
          </a:xfrm>
          <a:custGeom>
            <a:avLst/>
            <a:gdLst/>
            <a:ahLst/>
            <a:cxnLst/>
            <a:rect l="l" t="t" r="r" b="b"/>
            <a:pathLst>
              <a:path w="25400">
                <a:moveTo>
                  <a:pt x="0" y="0"/>
                </a:moveTo>
                <a:lnTo>
                  <a:pt x="25400" y="0"/>
                </a:lnTo>
              </a:path>
            </a:pathLst>
          </a:custGeom>
          <a:ln w="12700">
            <a:solidFill>
              <a:srgbClr val="B8B8B8"/>
            </a:solidFill>
          </a:ln>
        </p:spPr>
        <p:txBody>
          <a:bodyPr wrap="square" lIns="0" tIns="0" rIns="0" bIns="0" rtlCol="0"/>
          <a:lstStyle/>
          <a:p>
            <a:endParaRPr sz="1266"/>
          </a:p>
        </p:txBody>
      </p:sp>
      <p:sp>
        <p:nvSpPr>
          <p:cNvPr id="21" name="object 21"/>
          <p:cNvSpPr/>
          <p:nvPr/>
        </p:nvSpPr>
        <p:spPr>
          <a:xfrm>
            <a:off x="3693910" y="4478238"/>
            <a:ext cx="53578" cy="0"/>
          </a:xfrm>
          <a:custGeom>
            <a:avLst/>
            <a:gdLst/>
            <a:ahLst/>
            <a:cxnLst/>
            <a:rect l="l" t="t" r="r" b="b"/>
            <a:pathLst>
              <a:path w="76200">
                <a:moveTo>
                  <a:pt x="0" y="0"/>
                </a:moveTo>
                <a:lnTo>
                  <a:pt x="76205" y="0"/>
                </a:lnTo>
              </a:path>
            </a:pathLst>
          </a:custGeom>
          <a:ln w="12700">
            <a:solidFill>
              <a:srgbClr val="B8B8B8"/>
            </a:solidFill>
          </a:ln>
        </p:spPr>
        <p:txBody>
          <a:bodyPr wrap="square" lIns="0" tIns="0" rIns="0" bIns="0" rtlCol="0"/>
          <a:lstStyle/>
          <a:p>
            <a:endParaRPr sz="1266"/>
          </a:p>
        </p:txBody>
      </p:sp>
      <p:sp>
        <p:nvSpPr>
          <p:cNvPr id="22" name="object 22"/>
          <p:cNvSpPr/>
          <p:nvPr/>
        </p:nvSpPr>
        <p:spPr>
          <a:xfrm>
            <a:off x="4265414" y="3888879"/>
            <a:ext cx="4402336" cy="0"/>
          </a:xfrm>
          <a:custGeom>
            <a:avLst/>
            <a:gdLst/>
            <a:ahLst/>
            <a:cxnLst/>
            <a:rect l="l" t="t" r="r" b="b"/>
            <a:pathLst>
              <a:path w="6261100">
                <a:moveTo>
                  <a:pt x="0" y="0"/>
                </a:moveTo>
                <a:lnTo>
                  <a:pt x="6261100" y="0"/>
                </a:lnTo>
              </a:path>
            </a:pathLst>
          </a:custGeom>
          <a:ln w="12700">
            <a:solidFill>
              <a:srgbClr val="B8B8B8"/>
            </a:solidFill>
          </a:ln>
        </p:spPr>
        <p:txBody>
          <a:bodyPr wrap="square" lIns="0" tIns="0" rIns="0" bIns="0" rtlCol="0"/>
          <a:lstStyle/>
          <a:p>
            <a:endParaRPr sz="1266"/>
          </a:p>
        </p:txBody>
      </p:sp>
      <p:sp>
        <p:nvSpPr>
          <p:cNvPr id="23" name="object 23"/>
          <p:cNvSpPr/>
          <p:nvPr/>
        </p:nvSpPr>
        <p:spPr>
          <a:xfrm>
            <a:off x="3997524" y="3888879"/>
            <a:ext cx="17859" cy="0"/>
          </a:xfrm>
          <a:custGeom>
            <a:avLst/>
            <a:gdLst/>
            <a:ahLst/>
            <a:cxnLst/>
            <a:rect l="l" t="t" r="r" b="b"/>
            <a:pathLst>
              <a:path w="25400">
                <a:moveTo>
                  <a:pt x="0" y="0"/>
                </a:moveTo>
                <a:lnTo>
                  <a:pt x="25400" y="0"/>
                </a:lnTo>
              </a:path>
            </a:pathLst>
          </a:custGeom>
          <a:ln w="12700">
            <a:solidFill>
              <a:srgbClr val="B8B8B8"/>
            </a:solidFill>
          </a:ln>
        </p:spPr>
        <p:txBody>
          <a:bodyPr wrap="square" lIns="0" tIns="0" rIns="0" bIns="0" rtlCol="0"/>
          <a:lstStyle/>
          <a:p>
            <a:endParaRPr sz="1266"/>
          </a:p>
        </p:txBody>
      </p:sp>
      <p:sp>
        <p:nvSpPr>
          <p:cNvPr id="24" name="object 24"/>
          <p:cNvSpPr/>
          <p:nvPr/>
        </p:nvSpPr>
        <p:spPr>
          <a:xfrm>
            <a:off x="3693910" y="3888879"/>
            <a:ext cx="53578" cy="0"/>
          </a:xfrm>
          <a:custGeom>
            <a:avLst/>
            <a:gdLst/>
            <a:ahLst/>
            <a:cxnLst/>
            <a:rect l="l" t="t" r="r" b="b"/>
            <a:pathLst>
              <a:path w="76200">
                <a:moveTo>
                  <a:pt x="0" y="0"/>
                </a:moveTo>
                <a:lnTo>
                  <a:pt x="76205" y="0"/>
                </a:lnTo>
              </a:path>
            </a:pathLst>
          </a:custGeom>
          <a:ln w="12700">
            <a:solidFill>
              <a:srgbClr val="B8B8B8"/>
            </a:solidFill>
          </a:ln>
        </p:spPr>
        <p:txBody>
          <a:bodyPr wrap="square" lIns="0" tIns="0" rIns="0" bIns="0" rtlCol="0"/>
          <a:lstStyle/>
          <a:p>
            <a:endParaRPr sz="1266"/>
          </a:p>
        </p:txBody>
      </p:sp>
      <p:sp>
        <p:nvSpPr>
          <p:cNvPr id="25" name="object 25"/>
          <p:cNvSpPr/>
          <p:nvPr/>
        </p:nvSpPr>
        <p:spPr>
          <a:xfrm>
            <a:off x="3693910" y="3299520"/>
            <a:ext cx="4973836" cy="0"/>
          </a:xfrm>
          <a:custGeom>
            <a:avLst/>
            <a:gdLst/>
            <a:ahLst/>
            <a:cxnLst/>
            <a:rect l="l" t="t" r="r" b="b"/>
            <a:pathLst>
              <a:path w="7073900">
                <a:moveTo>
                  <a:pt x="0" y="0"/>
                </a:moveTo>
                <a:lnTo>
                  <a:pt x="7073905" y="0"/>
                </a:lnTo>
              </a:path>
            </a:pathLst>
          </a:custGeom>
          <a:ln w="12700">
            <a:solidFill>
              <a:srgbClr val="B8B8B8"/>
            </a:solidFill>
          </a:ln>
        </p:spPr>
        <p:txBody>
          <a:bodyPr wrap="square" lIns="0" tIns="0" rIns="0" bIns="0" rtlCol="0"/>
          <a:lstStyle/>
          <a:p>
            <a:endParaRPr sz="1266"/>
          </a:p>
        </p:txBody>
      </p:sp>
      <p:sp>
        <p:nvSpPr>
          <p:cNvPr id="26" name="object 26"/>
          <p:cNvSpPr txBox="1"/>
          <p:nvPr/>
        </p:nvSpPr>
        <p:spPr>
          <a:xfrm>
            <a:off x="3318867" y="5589985"/>
            <a:ext cx="281285" cy="117188"/>
          </a:xfrm>
          <a:prstGeom prst="rect">
            <a:avLst/>
          </a:prstGeom>
        </p:spPr>
        <p:txBody>
          <a:bodyPr vert="horz" wrap="square" lIns="0" tIns="8930" rIns="0" bIns="0" rtlCol="0">
            <a:spAutoFit/>
          </a:bodyPr>
          <a:lstStyle/>
          <a:p>
            <a:pPr marL="8929">
              <a:spcBef>
                <a:spcPts val="70"/>
              </a:spcBef>
            </a:pPr>
            <a:r>
              <a:rPr sz="703" spc="14" dirty="0">
                <a:latin typeface="Arial"/>
                <a:cs typeface="Arial"/>
              </a:rPr>
              <a:t>0.00%</a:t>
            </a:r>
            <a:endParaRPr sz="703">
              <a:latin typeface="Arial"/>
              <a:cs typeface="Arial"/>
            </a:endParaRPr>
          </a:p>
        </p:txBody>
      </p:sp>
      <p:sp>
        <p:nvSpPr>
          <p:cNvPr id="27" name="object 27"/>
          <p:cNvSpPr txBox="1"/>
          <p:nvPr/>
        </p:nvSpPr>
        <p:spPr>
          <a:xfrm>
            <a:off x="3318867" y="5000625"/>
            <a:ext cx="281285" cy="117188"/>
          </a:xfrm>
          <a:prstGeom prst="rect">
            <a:avLst/>
          </a:prstGeom>
        </p:spPr>
        <p:txBody>
          <a:bodyPr vert="horz" wrap="square" lIns="0" tIns="8930" rIns="0" bIns="0" rtlCol="0">
            <a:spAutoFit/>
          </a:bodyPr>
          <a:lstStyle/>
          <a:p>
            <a:pPr marL="8929">
              <a:spcBef>
                <a:spcPts val="70"/>
              </a:spcBef>
            </a:pPr>
            <a:r>
              <a:rPr sz="703" spc="14" dirty="0">
                <a:latin typeface="Arial"/>
                <a:cs typeface="Arial"/>
              </a:rPr>
              <a:t>7.50%</a:t>
            </a:r>
            <a:endParaRPr sz="703">
              <a:latin typeface="Arial"/>
              <a:cs typeface="Arial"/>
            </a:endParaRPr>
          </a:p>
        </p:txBody>
      </p:sp>
      <p:sp>
        <p:nvSpPr>
          <p:cNvPr id="28" name="object 28"/>
          <p:cNvSpPr txBox="1"/>
          <p:nvPr/>
        </p:nvSpPr>
        <p:spPr>
          <a:xfrm>
            <a:off x="3274219" y="4411266"/>
            <a:ext cx="330844" cy="117188"/>
          </a:xfrm>
          <a:prstGeom prst="rect">
            <a:avLst/>
          </a:prstGeom>
        </p:spPr>
        <p:txBody>
          <a:bodyPr vert="horz" wrap="square" lIns="0" tIns="8930" rIns="0" bIns="0" rtlCol="0">
            <a:spAutoFit/>
          </a:bodyPr>
          <a:lstStyle/>
          <a:p>
            <a:pPr marL="8929">
              <a:spcBef>
                <a:spcPts val="70"/>
              </a:spcBef>
            </a:pPr>
            <a:r>
              <a:rPr sz="703" spc="11" dirty="0">
                <a:latin typeface="Arial"/>
                <a:cs typeface="Arial"/>
              </a:rPr>
              <a:t>15.00%</a:t>
            </a:r>
            <a:endParaRPr sz="703">
              <a:latin typeface="Arial"/>
              <a:cs typeface="Arial"/>
            </a:endParaRPr>
          </a:p>
        </p:txBody>
      </p:sp>
      <p:sp>
        <p:nvSpPr>
          <p:cNvPr id="29" name="object 29"/>
          <p:cNvSpPr txBox="1"/>
          <p:nvPr/>
        </p:nvSpPr>
        <p:spPr>
          <a:xfrm>
            <a:off x="3274219" y="3821906"/>
            <a:ext cx="330844" cy="117188"/>
          </a:xfrm>
          <a:prstGeom prst="rect">
            <a:avLst/>
          </a:prstGeom>
        </p:spPr>
        <p:txBody>
          <a:bodyPr vert="horz" wrap="square" lIns="0" tIns="8930" rIns="0" bIns="0" rtlCol="0">
            <a:spAutoFit/>
          </a:bodyPr>
          <a:lstStyle/>
          <a:p>
            <a:pPr marL="8929">
              <a:spcBef>
                <a:spcPts val="70"/>
              </a:spcBef>
            </a:pPr>
            <a:r>
              <a:rPr sz="703" spc="11" dirty="0">
                <a:latin typeface="Arial"/>
                <a:cs typeface="Arial"/>
              </a:rPr>
              <a:t>22.50%</a:t>
            </a:r>
            <a:endParaRPr sz="703">
              <a:latin typeface="Arial"/>
              <a:cs typeface="Arial"/>
            </a:endParaRPr>
          </a:p>
        </p:txBody>
      </p:sp>
      <p:sp>
        <p:nvSpPr>
          <p:cNvPr id="30" name="object 30"/>
          <p:cNvSpPr/>
          <p:nvPr/>
        </p:nvSpPr>
        <p:spPr>
          <a:xfrm>
            <a:off x="3698375" y="5656957"/>
            <a:ext cx="4964906" cy="0"/>
          </a:xfrm>
          <a:custGeom>
            <a:avLst/>
            <a:gdLst/>
            <a:ahLst/>
            <a:cxnLst/>
            <a:rect l="l" t="t" r="r" b="b"/>
            <a:pathLst>
              <a:path w="7061200">
                <a:moveTo>
                  <a:pt x="0" y="0"/>
                </a:moveTo>
                <a:lnTo>
                  <a:pt x="7061205" y="0"/>
                </a:lnTo>
              </a:path>
            </a:pathLst>
          </a:custGeom>
          <a:ln w="12700">
            <a:solidFill>
              <a:srgbClr val="000000"/>
            </a:solidFill>
          </a:ln>
        </p:spPr>
        <p:txBody>
          <a:bodyPr wrap="square" lIns="0" tIns="0" rIns="0" bIns="0" rtlCol="0"/>
          <a:lstStyle/>
          <a:p>
            <a:endParaRPr sz="1266"/>
          </a:p>
        </p:txBody>
      </p:sp>
      <p:sp>
        <p:nvSpPr>
          <p:cNvPr id="31" name="object 31"/>
          <p:cNvSpPr txBox="1"/>
          <p:nvPr/>
        </p:nvSpPr>
        <p:spPr>
          <a:xfrm>
            <a:off x="3970734"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1</a:t>
            </a:r>
            <a:endParaRPr sz="703">
              <a:latin typeface="Arial"/>
              <a:cs typeface="Arial"/>
            </a:endParaRPr>
          </a:p>
        </p:txBody>
      </p:sp>
      <p:sp>
        <p:nvSpPr>
          <p:cNvPr id="32" name="object 32"/>
          <p:cNvSpPr txBox="1"/>
          <p:nvPr/>
        </p:nvSpPr>
        <p:spPr>
          <a:xfrm>
            <a:off x="4595812"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2</a:t>
            </a:r>
            <a:endParaRPr sz="703">
              <a:latin typeface="Arial"/>
              <a:cs typeface="Arial"/>
            </a:endParaRPr>
          </a:p>
        </p:txBody>
      </p:sp>
      <p:sp>
        <p:nvSpPr>
          <p:cNvPr id="33" name="object 33"/>
          <p:cNvSpPr txBox="1"/>
          <p:nvPr/>
        </p:nvSpPr>
        <p:spPr>
          <a:xfrm>
            <a:off x="5211961"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3</a:t>
            </a:r>
            <a:endParaRPr sz="703">
              <a:latin typeface="Arial"/>
              <a:cs typeface="Arial"/>
            </a:endParaRPr>
          </a:p>
        </p:txBody>
      </p:sp>
      <p:sp>
        <p:nvSpPr>
          <p:cNvPr id="34" name="object 34"/>
          <p:cNvSpPr txBox="1"/>
          <p:nvPr/>
        </p:nvSpPr>
        <p:spPr>
          <a:xfrm>
            <a:off x="5837039"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4</a:t>
            </a:r>
            <a:endParaRPr sz="703">
              <a:latin typeface="Arial"/>
              <a:cs typeface="Arial"/>
            </a:endParaRPr>
          </a:p>
        </p:txBody>
      </p:sp>
      <p:sp>
        <p:nvSpPr>
          <p:cNvPr id="35" name="object 35"/>
          <p:cNvSpPr txBox="1"/>
          <p:nvPr/>
        </p:nvSpPr>
        <p:spPr>
          <a:xfrm>
            <a:off x="6462117"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5</a:t>
            </a:r>
            <a:endParaRPr sz="703">
              <a:latin typeface="Arial"/>
              <a:cs typeface="Arial"/>
            </a:endParaRPr>
          </a:p>
        </p:txBody>
      </p:sp>
      <p:sp>
        <p:nvSpPr>
          <p:cNvPr id="36" name="object 36"/>
          <p:cNvSpPr txBox="1"/>
          <p:nvPr/>
        </p:nvSpPr>
        <p:spPr>
          <a:xfrm>
            <a:off x="7078265"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6</a:t>
            </a:r>
            <a:endParaRPr sz="703">
              <a:latin typeface="Arial"/>
              <a:cs typeface="Arial"/>
            </a:endParaRPr>
          </a:p>
        </p:txBody>
      </p:sp>
      <p:sp>
        <p:nvSpPr>
          <p:cNvPr id="37" name="object 37"/>
          <p:cNvSpPr txBox="1"/>
          <p:nvPr/>
        </p:nvSpPr>
        <p:spPr>
          <a:xfrm>
            <a:off x="7703344"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7</a:t>
            </a:r>
            <a:endParaRPr sz="703">
              <a:latin typeface="Arial"/>
              <a:cs typeface="Arial"/>
            </a:endParaRPr>
          </a:p>
        </p:txBody>
      </p:sp>
      <p:sp>
        <p:nvSpPr>
          <p:cNvPr id="38" name="object 38"/>
          <p:cNvSpPr txBox="1"/>
          <p:nvPr/>
        </p:nvSpPr>
        <p:spPr>
          <a:xfrm>
            <a:off x="8319492"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8</a:t>
            </a:r>
            <a:endParaRPr sz="703">
              <a:latin typeface="Arial"/>
              <a:cs typeface="Arial"/>
            </a:endParaRPr>
          </a:p>
        </p:txBody>
      </p:sp>
      <p:sp>
        <p:nvSpPr>
          <p:cNvPr id="39" name="object 39"/>
          <p:cNvSpPr/>
          <p:nvPr/>
        </p:nvSpPr>
        <p:spPr>
          <a:xfrm>
            <a:off x="4015383" y="3643312"/>
            <a:ext cx="250031" cy="2009180"/>
          </a:xfrm>
          <a:custGeom>
            <a:avLst/>
            <a:gdLst/>
            <a:ahLst/>
            <a:cxnLst/>
            <a:rect l="l" t="t" r="r" b="b"/>
            <a:pathLst>
              <a:path w="355600" h="2857500">
                <a:moveTo>
                  <a:pt x="0" y="0"/>
                </a:moveTo>
                <a:lnTo>
                  <a:pt x="355600" y="0"/>
                </a:lnTo>
                <a:lnTo>
                  <a:pt x="355600" y="2857500"/>
                </a:lnTo>
                <a:lnTo>
                  <a:pt x="0" y="2857500"/>
                </a:lnTo>
                <a:lnTo>
                  <a:pt x="0" y="0"/>
                </a:lnTo>
                <a:close/>
              </a:path>
            </a:pathLst>
          </a:custGeom>
          <a:solidFill>
            <a:srgbClr val="FF0000"/>
          </a:solidFill>
        </p:spPr>
        <p:txBody>
          <a:bodyPr wrap="square" lIns="0" tIns="0" rIns="0" bIns="0" rtlCol="0"/>
          <a:lstStyle/>
          <a:p>
            <a:endParaRPr sz="1266"/>
          </a:p>
        </p:txBody>
      </p:sp>
      <p:sp>
        <p:nvSpPr>
          <p:cNvPr id="40" name="object 40"/>
          <p:cNvSpPr/>
          <p:nvPr/>
        </p:nvSpPr>
        <p:spPr>
          <a:xfrm>
            <a:off x="4640461" y="4286250"/>
            <a:ext cx="250031" cy="1366242"/>
          </a:xfrm>
          <a:custGeom>
            <a:avLst/>
            <a:gdLst/>
            <a:ahLst/>
            <a:cxnLst/>
            <a:rect l="l" t="t" r="r" b="b"/>
            <a:pathLst>
              <a:path w="355600" h="1943100">
                <a:moveTo>
                  <a:pt x="0" y="0"/>
                </a:moveTo>
                <a:lnTo>
                  <a:pt x="355600" y="0"/>
                </a:lnTo>
                <a:lnTo>
                  <a:pt x="355600" y="1943100"/>
                </a:lnTo>
                <a:lnTo>
                  <a:pt x="0" y="1943100"/>
                </a:lnTo>
                <a:lnTo>
                  <a:pt x="0" y="0"/>
                </a:lnTo>
                <a:close/>
              </a:path>
            </a:pathLst>
          </a:custGeom>
          <a:solidFill>
            <a:srgbClr val="FF0000"/>
          </a:solidFill>
        </p:spPr>
        <p:txBody>
          <a:bodyPr wrap="square" lIns="0" tIns="0" rIns="0" bIns="0" rtlCol="0"/>
          <a:lstStyle/>
          <a:p>
            <a:endParaRPr sz="1266"/>
          </a:p>
        </p:txBody>
      </p:sp>
      <p:sp>
        <p:nvSpPr>
          <p:cNvPr id="41" name="object 41"/>
          <p:cNvSpPr/>
          <p:nvPr/>
        </p:nvSpPr>
        <p:spPr>
          <a:xfrm>
            <a:off x="5265539" y="4589859"/>
            <a:ext cx="241102" cy="1062633"/>
          </a:xfrm>
          <a:custGeom>
            <a:avLst/>
            <a:gdLst/>
            <a:ahLst/>
            <a:cxnLst/>
            <a:rect l="l" t="t" r="r" b="b"/>
            <a:pathLst>
              <a:path w="342900" h="1511300">
                <a:moveTo>
                  <a:pt x="0" y="0"/>
                </a:moveTo>
                <a:lnTo>
                  <a:pt x="342900" y="0"/>
                </a:lnTo>
                <a:lnTo>
                  <a:pt x="342900" y="1511300"/>
                </a:lnTo>
                <a:lnTo>
                  <a:pt x="0" y="1511300"/>
                </a:lnTo>
                <a:lnTo>
                  <a:pt x="0" y="0"/>
                </a:lnTo>
                <a:close/>
              </a:path>
            </a:pathLst>
          </a:custGeom>
          <a:solidFill>
            <a:srgbClr val="FF0000"/>
          </a:solidFill>
        </p:spPr>
        <p:txBody>
          <a:bodyPr wrap="square" lIns="0" tIns="0" rIns="0" bIns="0" rtlCol="0"/>
          <a:lstStyle/>
          <a:p>
            <a:endParaRPr sz="1266"/>
          </a:p>
        </p:txBody>
      </p:sp>
      <p:sp>
        <p:nvSpPr>
          <p:cNvPr id="42" name="object 42"/>
          <p:cNvSpPr/>
          <p:nvPr/>
        </p:nvSpPr>
        <p:spPr>
          <a:xfrm>
            <a:off x="5881688" y="4768453"/>
            <a:ext cx="250031" cy="884039"/>
          </a:xfrm>
          <a:custGeom>
            <a:avLst/>
            <a:gdLst/>
            <a:ahLst/>
            <a:cxnLst/>
            <a:rect l="l" t="t" r="r" b="b"/>
            <a:pathLst>
              <a:path w="355600" h="1257300">
                <a:moveTo>
                  <a:pt x="0" y="0"/>
                </a:moveTo>
                <a:lnTo>
                  <a:pt x="355600" y="0"/>
                </a:lnTo>
                <a:lnTo>
                  <a:pt x="355600" y="1257300"/>
                </a:lnTo>
                <a:lnTo>
                  <a:pt x="0" y="1257300"/>
                </a:lnTo>
                <a:lnTo>
                  <a:pt x="0" y="0"/>
                </a:lnTo>
                <a:close/>
              </a:path>
            </a:pathLst>
          </a:custGeom>
          <a:solidFill>
            <a:srgbClr val="FF0000"/>
          </a:solidFill>
        </p:spPr>
        <p:txBody>
          <a:bodyPr wrap="square" lIns="0" tIns="0" rIns="0" bIns="0" rtlCol="0"/>
          <a:lstStyle/>
          <a:p>
            <a:endParaRPr sz="1266"/>
          </a:p>
        </p:txBody>
      </p:sp>
      <p:sp>
        <p:nvSpPr>
          <p:cNvPr id="43" name="object 43"/>
          <p:cNvSpPr/>
          <p:nvPr/>
        </p:nvSpPr>
        <p:spPr>
          <a:xfrm>
            <a:off x="6506766" y="4875609"/>
            <a:ext cx="250031" cy="776883"/>
          </a:xfrm>
          <a:custGeom>
            <a:avLst/>
            <a:gdLst/>
            <a:ahLst/>
            <a:cxnLst/>
            <a:rect l="l" t="t" r="r" b="b"/>
            <a:pathLst>
              <a:path w="355600" h="1104900">
                <a:moveTo>
                  <a:pt x="0" y="0"/>
                </a:moveTo>
                <a:lnTo>
                  <a:pt x="355600" y="0"/>
                </a:lnTo>
                <a:lnTo>
                  <a:pt x="355600" y="1104900"/>
                </a:lnTo>
                <a:lnTo>
                  <a:pt x="0" y="1104900"/>
                </a:lnTo>
                <a:lnTo>
                  <a:pt x="0" y="0"/>
                </a:lnTo>
                <a:close/>
              </a:path>
            </a:pathLst>
          </a:custGeom>
          <a:solidFill>
            <a:srgbClr val="FF0000"/>
          </a:solidFill>
        </p:spPr>
        <p:txBody>
          <a:bodyPr wrap="square" lIns="0" tIns="0" rIns="0" bIns="0" rtlCol="0"/>
          <a:lstStyle/>
          <a:p>
            <a:endParaRPr sz="1266"/>
          </a:p>
        </p:txBody>
      </p:sp>
      <p:sp>
        <p:nvSpPr>
          <p:cNvPr id="44" name="object 44"/>
          <p:cNvSpPr/>
          <p:nvPr/>
        </p:nvSpPr>
        <p:spPr>
          <a:xfrm>
            <a:off x="7122914" y="4938117"/>
            <a:ext cx="250031" cy="714375"/>
          </a:xfrm>
          <a:custGeom>
            <a:avLst/>
            <a:gdLst/>
            <a:ahLst/>
            <a:cxnLst/>
            <a:rect l="l" t="t" r="r" b="b"/>
            <a:pathLst>
              <a:path w="355600" h="1016000">
                <a:moveTo>
                  <a:pt x="0" y="0"/>
                </a:moveTo>
                <a:lnTo>
                  <a:pt x="355600" y="0"/>
                </a:lnTo>
                <a:lnTo>
                  <a:pt x="355600" y="1016000"/>
                </a:lnTo>
                <a:lnTo>
                  <a:pt x="0" y="1016000"/>
                </a:lnTo>
                <a:lnTo>
                  <a:pt x="0" y="0"/>
                </a:lnTo>
                <a:close/>
              </a:path>
            </a:pathLst>
          </a:custGeom>
          <a:solidFill>
            <a:srgbClr val="FF0000"/>
          </a:solidFill>
        </p:spPr>
        <p:txBody>
          <a:bodyPr wrap="square" lIns="0" tIns="0" rIns="0" bIns="0" rtlCol="0"/>
          <a:lstStyle/>
          <a:p>
            <a:endParaRPr sz="1266"/>
          </a:p>
        </p:txBody>
      </p:sp>
      <p:sp>
        <p:nvSpPr>
          <p:cNvPr id="45" name="object 45"/>
          <p:cNvSpPr/>
          <p:nvPr/>
        </p:nvSpPr>
        <p:spPr>
          <a:xfrm>
            <a:off x="7747992" y="4973836"/>
            <a:ext cx="250031" cy="678656"/>
          </a:xfrm>
          <a:custGeom>
            <a:avLst/>
            <a:gdLst/>
            <a:ahLst/>
            <a:cxnLst/>
            <a:rect l="l" t="t" r="r" b="b"/>
            <a:pathLst>
              <a:path w="355600" h="965200">
                <a:moveTo>
                  <a:pt x="0" y="0"/>
                </a:moveTo>
                <a:lnTo>
                  <a:pt x="355600" y="0"/>
                </a:lnTo>
                <a:lnTo>
                  <a:pt x="355600" y="965200"/>
                </a:lnTo>
                <a:lnTo>
                  <a:pt x="0" y="965200"/>
                </a:lnTo>
                <a:lnTo>
                  <a:pt x="0" y="0"/>
                </a:lnTo>
                <a:close/>
              </a:path>
            </a:pathLst>
          </a:custGeom>
          <a:solidFill>
            <a:srgbClr val="FF0000"/>
          </a:solidFill>
        </p:spPr>
        <p:txBody>
          <a:bodyPr wrap="square" lIns="0" tIns="0" rIns="0" bIns="0" rtlCol="0"/>
          <a:lstStyle/>
          <a:p>
            <a:endParaRPr sz="1266"/>
          </a:p>
        </p:txBody>
      </p:sp>
      <p:sp>
        <p:nvSpPr>
          <p:cNvPr id="46" name="object 46"/>
          <p:cNvSpPr/>
          <p:nvPr/>
        </p:nvSpPr>
        <p:spPr>
          <a:xfrm>
            <a:off x="8373070" y="5322094"/>
            <a:ext cx="241102" cy="330398"/>
          </a:xfrm>
          <a:custGeom>
            <a:avLst/>
            <a:gdLst/>
            <a:ahLst/>
            <a:cxnLst/>
            <a:rect l="l" t="t" r="r" b="b"/>
            <a:pathLst>
              <a:path w="342900" h="469900">
                <a:moveTo>
                  <a:pt x="0" y="0"/>
                </a:moveTo>
                <a:lnTo>
                  <a:pt x="342900" y="0"/>
                </a:lnTo>
                <a:lnTo>
                  <a:pt x="342900" y="469900"/>
                </a:lnTo>
                <a:lnTo>
                  <a:pt x="0" y="469900"/>
                </a:lnTo>
                <a:lnTo>
                  <a:pt x="0" y="0"/>
                </a:lnTo>
                <a:close/>
              </a:path>
            </a:pathLst>
          </a:custGeom>
          <a:solidFill>
            <a:srgbClr val="FF0000"/>
          </a:solidFill>
        </p:spPr>
        <p:txBody>
          <a:bodyPr wrap="square" lIns="0" tIns="0" rIns="0" bIns="0" rtlCol="0"/>
          <a:lstStyle/>
          <a:p>
            <a:endParaRPr sz="1266"/>
          </a:p>
        </p:txBody>
      </p:sp>
      <p:sp>
        <p:nvSpPr>
          <p:cNvPr id="47" name="object 47"/>
          <p:cNvSpPr/>
          <p:nvPr/>
        </p:nvSpPr>
        <p:spPr>
          <a:xfrm>
            <a:off x="3747492" y="3446859"/>
            <a:ext cx="250031" cy="2205633"/>
          </a:xfrm>
          <a:custGeom>
            <a:avLst/>
            <a:gdLst/>
            <a:ahLst/>
            <a:cxnLst/>
            <a:rect l="l" t="t" r="r" b="b"/>
            <a:pathLst>
              <a:path w="355600" h="3136900">
                <a:moveTo>
                  <a:pt x="0" y="0"/>
                </a:moveTo>
                <a:lnTo>
                  <a:pt x="355600" y="0"/>
                </a:lnTo>
                <a:lnTo>
                  <a:pt x="355600" y="3136900"/>
                </a:lnTo>
                <a:lnTo>
                  <a:pt x="0" y="3136900"/>
                </a:lnTo>
                <a:lnTo>
                  <a:pt x="0" y="0"/>
                </a:lnTo>
                <a:close/>
              </a:path>
            </a:pathLst>
          </a:custGeom>
          <a:solidFill>
            <a:srgbClr val="00B0F0"/>
          </a:solidFill>
        </p:spPr>
        <p:txBody>
          <a:bodyPr wrap="square" lIns="0" tIns="0" rIns="0" bIns="0" rtlCol="0"/>
          <a:lstStyle/>
          <a:p>
            <a:endParaRPr sz="1266"/>
          </a:p>
        </p:txBody>
      </p:sp>
      <p:sp>
        <p:nvSpPr>
          <p:cNvPr id="48" name="object 48"/>
          <p:cNvSpPr/>
          <p:nvPr/>
        </p:nvSpPr>
        <p:spPr>
          <a:xfrm>
            <a:off x="4363641" y="4241601"/>
            <a:ext cx="250031" cy="1410891"/>
          </a:xfrm>
          <a:custGeom>
            <a:avLst/>
            <a:gdLst/>
            <a:ahLst/>
            <a:cxnLst/>
            <a:rect l="l" t="t" r="r" b="b"/>
            <a:pathLst>
              <a:path w="355600" h="2006600">
                <a:moveTo>
                  <a:pt x="0" y="0"/>
                </a:moveTo>
                <a:lnTo>
                  <a:pt x="355600" y="0"/>
                </a:lnTo>
                <a:lnTo>
                  <a:pt x="355600" y="2006600"/>
                </a:lnTo>
                <a:lnTo>
                  <a:pt x="0" y="2006600"/>
                </a:lnTo>
                <a:lnTo>
                  <a:pt x="0" y="0"/>
                </a:lnTo>
                <a:close/>
              </a:path>
            </a:pathLst>
          </a:custGeom>
          <a:solidFill>
            <a:srgbClr val="00B0F0"/>
          </a:solidFill>
        </p:spPr>
        <p:txBody>
          <a:bodyPr wrap="square" lIns="0" tIns="0" rIns="0" bIns="0" rtlCol="0"/>
          <a:lstStyle/>
          <a:p>
            <a:endParaRPr sz="1266"/>
          </a:p>
        </p:txBody>
      </p:sp>
      <p:sp>
        <p:nvSpPr>
          <p:cNvPr id="49" name="object 49"/>
          <p:cNvSpPr/>
          <p:nvPr/>
        </p:nvSpPr>
        <p:spPr>
          <a:xfrm>
            <a:off x="4988719" y="4598789"/>
            <a:ext cx="250031" cy="1053703"/>
          </a:xfrm>
          <a:custGeom>
            <a:avLst/>
            <a:gdLst/>
            <a:ahLst/>
            <a:cxnLst/>
            <a:rect l="l" t="t" r="r" b="b"/>
            <a:pathLst>
              <a:path w="355600" h="1498600">
                <a:moveTo>
                  <a:pt x="0" y="0"/>
                </a:moveTo>
                <a:lnTo>
                  <a:pt x="355600" y="0"/>
                </a:lnTo>
                <a:lnTo>
                  <a:pt x="355600" y="1498600"/>
                </a:lnTo>
                <a:lnTo>
                  <a:pt x="0" y="1498600"/>
                </a:lnTo>
                <a:lnTo>
                  <a:pt x="0" y="0"/>
                </a:lnTo>
                <a:close/>
              </a:path>
            </a:pathLst>
          </a:custGeom>
          <a:solidFill>
            <a:srgbClr val="00B0F0"/>
          </a:solidFill>
        </p:spPr>
        <p:txBody>
          <a:bodyPr wrap="square" lIns="0" tIns="0" rIns="0" bIns="0" rtlCol="0"/>
          <a:lstStyle/>
          <a:p>
            <a:endParaRPr sz="1266"/>
          </a:p>
        </p:txBody>
      </p:sp>
      <p:sp>
        <p:nvSpPr>
          <p:cNvPr id="50" name="object 50"/>
          <p:cNvSpPr/>
          <p:nvPr/>
        </p:nvSpPr>
        <p:spPr>
          <a:xfrm>
            <a:off x="5613797" y="4786312"/>
            <a:ext cx="241102" cy="866180"/>
          </a:xfrm>
          <a:custGeom>
            <a:avLst/>
            <a:gdLst/>
            <a:ahLst/>
            <a:cxnLst/>
            <a:rect l="l" t="t" r="r" b="b"/>
            <a:pathLst>
              <a:path w="342900" h="1231900">
                <a:moveTo>
                  <a:pt x="0" y="0"/>
                </a:moveTo>
                <a:lnTo>
                  <a:pt x="342900" y="0"/>
                </a:lnTo>
                <a:lnTo>
                  <a:pt x="342900" y="1231900"/>
                </a:lnTo>
                <a:lnTo>
                  <a:pt x="0" y="1231900"/>
                </a:lnTo>
                <a:lnTo>
                  <a:pt x="0" y="0"/>
                </a:lnTo>
                <a:close/>
              </a:path>
            </a:pathLst>
          </a:custGeom>
          <a:solidFill>
            <a:srgbClr val="00B0F0"/>
          </a:solidFill>
        </p:spPr>
        <p:txBody>
          <a:bodyPr wrap="square" lIns="0" tIns="0" rIns="0" bIns="0" rtlCol="0"/>
          <a:lstStyle/>
          <a:p>
            <a:endParaRPr sz="1266"/>
          </a:p>
        </p:txBody>
      </p:sp>
      <p:sp>
        <p:nvSpPr>
          <p:cNvPr id="51" name="object 51"/>
          <p:cNvSpPr/>
          <p:nvPr/>
        </p:nvSpPr>
        <p:spPr>
          <a:xfrm>
            <a:off x="6229945" y="4920258"/>
            <a:ext cx="250031" cy="732234"/>
          </a:xfrm>
          <a:custGeom>
            <a:avLst/>
            <a:gdLst/>
            <a:ahLst/>
            <a:cxnLst/>
            <a:rect l="l" t="t" r="r" b="b"/>
            <a:pathLst>
              <a:path w="355600" h="1041400">
                <a:moveTo>
                  <a:pt x="0" y="0"/>
                </a:moveTo>
                <a:lnTo>
                  <a:pt x="355600" y="0"/>
                </a:lnTo>
                <a:lnTo>
                  <a:pt x="355600" y="1041400"/>
                </a:lnTo>
                <a:lnTo>
                  <a:pt x="0" y="1041400"/>
                </a:lnTo>
                <a:lnTo>
                  <a:pt x="0" y="0"/>
                </a:lnTo>
                <a:close/>
              </a:path>
            </a:pathLst>
          </a:custGeom>
          <a:solidFill>
            <a:srgbClr val="00B0F0"/>
          </a:solidFill>
        </p:spPr>
        <p:txBody>
          <a:bodyPr wrap="square" lIns="0" tIns="0" rIns="0" bIns="0" rtlCol="0"/>
          <a:lstStyle/>
          <a:p>
            <a:endParaRPr sz="1266"/>
          </a:p>
        </p:txBody>
      </p:sp>
      <p:sp>
        <p:nvSpPr>
          <p:cNvPr id="52" name="object 52"/>
          <p:cNvSpPr/>
          <p:nvPr/>
        </p:nvSpPr>
        <p:spPr>
          <a:xfrm>
            <a:off x="6855024" y="5000625"/>
            <a:ext cx="250031" cy="651867"/>
          </a:xfrm>
          <a:custGeom>
            <a:avLst/>
            <a:gdLst/>
            <a:ahLst/>
            <a:cxnLst/>
            <a:rect l="l" t="t" r="r" b="b"/>
            <a:pathLst>
              <a:path w="355600" h="927100">
                <a:moveTo>
                  <a:pt x="0" y="0"/>
                </a:moveTo>
                <a:lnTo>
                  <a:pt x="355600" y="0"/>
                </a:lnTo>
                <a:lnTo>
                  <a:pt x="355600" y="927100"/>
                </a:lnTo>
                <a:lnTo>
                  <a:pt x="0" y="927100"/>
                </a:lnTo>
                <a:lnTo>
                  <a:pt x="0" y="0"/>
                </a:lnTo>
                <a:close/>
              </a:path>
            </a:pathLst>
          </a:custGeom>
          <a:solidFill>
            <a:srgbClr val="00B0F0"/>
          </a:solidFill>
        </p:spPr>
        <p:txBody>
          <a:bodyPr wrap="square" lIns="0" tIns="0" rIns="0" bIns="0" rtlCol="0"/>
          <a:lstStyle/>
          <a:p>
            <a:endParaRPr sz="1266"/>
          </a:p>
        </p:txBody>
      </p:sp>
      <p:sp>
        <p:nvSpPr>
          <p:cNvPr id="53" name="object 53"/>
          <p:cNvSpPr/>
          <p:nvPr/>
        </p:nvSpPr>
        <p:spPr>
          <a:xfrm>
            <a:off x="7471172" y="5045273"/>
            <a:ext cx="250031" cy="607219"/>
          </a:xfrm>
          <a:custGeom>
            <a:avLst/>
            <a:gdLst/>
            <a:ahLst/>
            <a:cxnLst/>
            <a:rect l="l" t="t" r="r" b="b"/>
            <a:pathLst>
              <a:path w="355600" h="863600">
                <a:moveTo>
                  <a:pt x="0" y="0"/>
                </a:moveTo>
                <a:lnTo>
                  <a:pt x="355600" y="0"/>
                </a:lnTo>
                <a:lnTo>
                  <a:pt x="355600" y="863600"/>
                </a:lnTo>
                <a:lnTo>
                  <a:pt x="0" y="863600"/>
                </a:lnTo>
                <a:lnTo>
                  <a:pt x="0" y="0"/>
                </a:lnTo>
                <a:close/>
              </a:path>
            </a:pathLst>
          </a:custGeom>
          <a:solidFill>
            <a:srgbClr val="00B0F0"/>
          </a:solidFill>
        </p:spPr>
        <p:txBody>
          <a:bodyPr wrap="square" lIns="0" tIns="0" rIns="0" bIns="0" rtlCol="0"/>
          <a:lstStyle/>
          <a:p>
            <a:endParaRPr sz="1266"/>
          </a:p>
        </p:txBody>
      </p:sp>
      <p:sp>
        <p:nvSpPr>
          <p:cNvPr id="54" name="object 54"/>
          <p:cNvSpPr/>
          <p:nvPr/>
        </p:nvSpPr>
        <p:spPr>
          <a:xfrm>
            <a:off x="8096250" y="5357812"/>
            <a:ext cx="250031" cy="294680"/>
          </a:xfrm>
          <a:custGeom>
            <a:avLst/>
            <a:gdLst/>
            <a:ahLst/>
            <a:cxnLst/>
            <a:rect l="l" t="t" r="r" b="b"/>
            <a:pathLst>
              <a:path w="355600" h="419100">
                <a:moveTo>
                  <a:pt x="0" y="0"/>
                </a:moveTo>
                <a:lnTo>
                  <a:pt x="355600" y="0"/>
                </a:lnTo>
                <a:lnTo>
                  <a:pt x="355600" y="419100"/>
                </a:lnTo>
                <a:lnTo>
                  <a:pt x="0" y="419100"/>
                </a:lnTo>
                <a:lnTo>
                  <a:pt x="0" y="0"/>
                </a:lnTo>
                <a:close/>
              </a:path>
            </a:pathLst>
          </a:custGeom>
          <a:solidFill>
            <a:srgbClr val="00B0F0"/>
          </a:solidFill>
        </p:spPr>
        <p:txBody>
          <a:bodyPr wrap="square" lIns="0" tIns="0" rIns="0" bIns="0" rtlCol="0"/>
          <a:lstStyle/>
          <a:p>
            <a:endParaRPr sz="1266"/>
          </a:p>
        </p:txBody>
      </p:sp>
      <p:sp>
        <p:nvSpPr>
          <p:cNvPr id="55" name="object 55"/>
          <p:cNvSpPr/>
          <p:nvPr/>
        </p:nvSpPr>
        <p:spPr>
          <a:xfrm>
            <a:off x="4408289" y="2991445"/>
            <a:ext cx="151805" cy="142875"/>
          </a:xfrm>
          <a:custGeom>
            <a:avLst/>
            <a:gdLst/>
            <a:ahLst/>
            <a:cxnLst/>
            <a:rect l="l" t="t" r="r" b="b"/>
            <a:pathLst>
              <a:path w="215900" h="203200">
                <a:moveTo>
                  <a:pt x="0" y="0"/>
                </a:moveTo>
                <a:lnTo>
                  <a:pt x="215900" y="0"/>
                </a:lnTo>
                <a:lnTo>
                  <a:pt x="215900" y="203200"/>
                </a:lnTo>
                <a:lnTo>
                  <a:pt x="0" y="203200"/>
                </a:lnTo>
                <a:lnTo>
                  <a:pt x="0" y="0"/>
                </a:lnTo>
                <a:close/>
              </a:path>
            </a:pathLst>
          </a:custGeom>
          <a:solidFill>
            <a:srgbClr val="00B0F0"/>
          </a:solidFill>
        </p:spPr>
        <p:txBody>
          <a:bodyPr wrap="square" lIns="0" tIns="0" rIns="0" bIns="0" rtlCol="0"/>
          <a:lstStyle/>
          <a:p>
            <a:endParaRPr sz="1266"/>
          </a:p>
        </p:txBody>
      </p:sp>
      <p:sp>
        <p:nvSpPr>
          <p:cNvPr id="56" name="object 56"/>
          <p:cNvSpPr txBox="1"/>
          <p:nvPr/>
        </p:nvSpPr>
        <p:spPr>
          <a:xfrm>
            <a:off x="4658320" y="2955727"/>
            <a:ext cx="1241227" cy="192914"/>
          </a:xfrm>
          <a:prstGeom prst="rect">
            <a:avLst/>
          </a:prstGeom>
        </p:spPr>
        <p:txBody>
          <a:bodyPr vert="horz" wrap="square" lIns="0" tIns="8930" rIns="0" bIns="0" rtlCol="0">
            <a:spAutoFit/>
          </a:bodyPr>
          <a:lstStyle/>
          <a:p>
            <a:pPr marL="8929">
              <a:spcBef>
                <a:spcPts val="70"/>
              </a:spcBef>
            </a:pPr>
            <a:r>
              <a:rPr sz="1195" spc="7" dirty="0">
                <a:latin typeface="Arial"/>
                <a:cs typeface="Arial"/>
              </a:rPr>
              <a:t>Non</a:t>
            </a:r>
            <a:r>
              <a:rPr lang="en-US" sz="1195" spc="7" dirty="0">
                <a:latin typeface="Arial"/>
                <a:cs typeface="Arial"/>
              </a:rPr>
              <a:t>s</a:t>
            </a:r>
            <a:r>
              <a:rPr sz="1195" spc="7" dirty="0">
                <a:latin typeface="Arial"/>
                <a:cs typeface="Arial"/>
              </a:rPr>
              <a:t>ynonymous</a:t>
            </a:r>
            <a:endParaRPr sz="1195" dirty="0">
              <a:latin typeface="Arial"/>
              <a:cs typeface="Arial"/>
            </a:endParaRPr>
          </a:p>
        </p:txBody>
      </p:sp>
      <p:sp>
        <p:nvSpPr>
          <p:cNvPr id="57" name="object 57"/>
          <p:cNvSpPr/>
          <p:nvPr/>
        </p:nvSpPr>
        <p:spPr>
          <a:xfrm>
            <a:off x="6658570" y="2991445"/>
            <a:ext cx="142875" cy="142875"/>
          </a:xfrm>
          <a:custGeom>
            <a:avLst/>
            <a:gdLst/>
            <a:ahLst/>
            <a:cxnLst/>
            <a:rect l="l" t="t" r="r" b="b"/>
            <a:pathLst>
              <a:path w="203200" h="203200">
                <a:moveTo>
                  <a:pt x="0" y="0"/>
                </a:moveTo>
                <a:lnTo>
                  <a:pt x="203200" y="0"/>
                </a:lnTo>
                <a:lnTo>
                  <a:pt x="203200" y="203200"/>
                </a:lnTo>
                <a:lnTo>
                  <a:pt x="0" y="203200"/>
                </a:lnTo>
                <a:lnTo>
                  <a:pt x="0" y="0"/>
                </a:lnTo>
                <a:close/>
              </a:path>
            </a:pathLst>
          </a:custGeom>
          <a:solidFill>
            <a:srgbClr val="FF0000"/>
          </a:solidFill>
        </p:spPr>
        <p:txBody>
          <a:bodyPr wrap="square" lIns="0" tIns="0" rIns="0" bIns="0" rtlCol="0"/>
          <a:lstStyle/>
          <a:p>
            <a:endParaRPr sz="1266"/>
          </a:p>
        </p:txBody>
      </p:sp>
      <p:sp>
        <p:nvSpPr>
          <p:cNvPr id="58" name="object 58"/>
          <p:cNvSpPr txBox="1"/>
          <p:nvPr/>
        </p:nvSpPr>
        <p:spPr>
          <a:xfrm>
            <a:off x="6881813" y="2955727"/>
            <a:ext cx="901005" cy="192914"/>
          </a:xfrm>
          <a:prstGeom prst="rect">
            <a:avLst/>
          </a:prstGeom>
        </p:spPr>
        <p:txBody>
          <a:bodyPr vert="horz" wrap="square" lIns="0" tIns="8930" rIns="0" bIns="0" rtlCol="0">
            <a:spAutoFit/>
          </a:bodyPr>
          <a:lstStyle/>
          <a:p>
            <a:pPr marL="8929">
              <a:spcBef>
                <a:spcPts val="70"/>
              </a:spcBef>
            </a:pPr>
            <a:r>
              <a:rPr sz="1195" spc="4" dirty="0">
                <a:latin typeface="Arial"/>
                <a:cs typeface="Arial"/>
              </a:rPr>
              <a:t>Synonymous</a:t>
            </a:r>
            <a:endParaRPr sz="1195">
              <a:latin typeface="Arial"/>
              <a:cs typeface="Arial"/>
            </a:endParaRPr>
          </a:p>
        </p:txBody>
      </p:sp>
      <p:sp>
        <p:nvSpPr>
          <p:cNvPr id="59" name="object 59"/>
          <p:cNvSpPr txBox="1"/>
          <p:nvPr/>
        </p:nvSpPr>
        <p:spPr>
          <a:xfrm>
            <a:off x="8765976" y="2544961"/>
            <a:ext cx="1754684" cy="454524"/>
          </a:xfrm>
          <a:prstGeom prst="rect">
            <a:avLst/>
          </a:prstGeom>
        </p:spPr>
        <p:txBody>
          <a:bodyPr vert="horz" wrap="square" lIns="0" tIns="8930" rIns="0" bIns="0" rtlCol="0">
            <a:spAutoFit/>
          </a:bodyPr>
          <a:lstStyle/>
          <a:p>
            <a:pPr marL="8929" marR="3572">
              <a:spcBef>
                <a:spcPts val="70"/>
              </a:spcBef>
            </a:pPr>
            <a:r>
              <a:rPr sz="1406" spc="4" dirty="0">
                <a:latin typeface="Arial"/>
                <a:cs typeface="Arial"/>
              </a:rPr>
              <a:t>Demography  </a:t>
            </a:r>
            <a:endParaRPr lang="en-US" sz="1406" spc="4" dirty="0">
              <a:latin typeface="Arial"/>
              <a:cs typeface="Arial"/>
            </a:endParaRPr>
          </a:p>
          <a:p>
            <a:pPr marL="8929" marR="3572">
              <a:spcBef>
                <a:spcPts val="70"/>
              </a:spcBef>
            </a:pPr>
            <a:r>
              <a:rPr lang="en-US" sz="1406" spc="14" dirty="0">
                <a:latin typeface="Arial"/>
                <a:cs typeface="Arial"/>
              </a:rPr>
              <a:t>Linked</a:t>
            </a:r>
            <a:r>
              <a:rPr sz="1406" spc="-49" dirty="0">
                <a:latin typeface="Arial"/>
                <a:cs typeface="Arial"/>
              </a:rPr>
              <a:t> </a:t>
            </a:r>
            <a:r>
              <a:rPr sz="1406" spc="7" dirty="0">
                <a:latin typeface="Arial"/>
                <a:cs typeface="Arial"/>
              </a:rPr>
              <a:t>selection</a:t>
            </a:r>
            <a:endParaRPr sz="1406" dirty="0">
              <a:latin typeface="Arial"/>
              <a:cs typeface="Arial"/>
            </a:endParaRPr>
          </a:p>
        </p:txBody>
      </p:sp>
      <p:sp>
        <p:nvSpPr>
          <p:cNvPr id="60" name="object 60"/>
          <p:cNvSpPr txBox="1"/>
          <p:nvPr/>
        </p:nvSpPr>
        <p:spPr>
          <a:xfrm>
            <a:off x="1658035" y="2438064"/>
            <a:ext cx="1920329" cy="932924"/>
          </a:xfrm>
          <a:prstGeom prst="rect">
            <a:avLst/>
          </a:prstGeom>
        </p:spPr>
        <p:txBody>
          <a:bodyPr vert="horz" wrap="square" lIns="0" tIns="8930" rIns="0" bIns="0" rtlCol="0">
            <a:spAutoFit/>
          </a:bodyPr>
          <a:lstStyle/>
          <a:p>
            <a:pPr marL="8929" marR="168764" indent="707653" algn="r">
              <a:spcBef>
                <a:spcPts val="70"/>
              </a:spcBef>
            </a:pPr>
            <a:r>
              <a:rPr sz="1406" spc="4" dirty="0">
                <a:latin typeface="Arial"/>
                <a:cs typeface="Arial"/>
              </a:rPr>
              <a:t>Demography </a:t>
            </a:r>
            <a:r>
              <a:rPr lang="en-US" sz="1406" spc="4" dirty="0">
                <a:latin typeface="Arial"/>
                <a:cs typeface="Arial"/>
              </a:rPr>
              <a:t>Linked </a:t>
            </a:r>
            <a:r>
              <a:rPr sz="1406" spc="7" dirty="0">
                <a:latin typeface="Arial"/>
                <a:cs typeface="Arial"/>
              </a:rPr>
              <a:t>selection </a:t>
            </a:r>
            <a:r>
              <a:rPr sz="1406" spc="4" dirty="0">
                <a:latin typeface="Arial"/>
                <a:cs typeface="Arial"/>
              </a:rPr>
              <a:t> </a:t>
            </a:r>
            <a:r>
              <a:rPr lang="en-US" sz="1406" spc="-4" dirty="0" err="1">
                <a:latin typeface="Arial"/>
                <a:cs typeface="Arial"/>
              </a:rPr>
              <a:t>Selection</a:t>
            </a:r>
            <a:r>
              <a:rPr lang="en-US" sz="1406" spc="-4" dirty="0">
                <a:latin typeface="Arial"/>
                <a:cs typeface="Arial"/>
              </a:rPr>
              <a:t> pressure</a:t>
            </a:r>
            <a:endParaRPr lang="en-US" sz="1406" dirty="0">
              <a:latin typeface="Arial"/>
              <a:cs typeface="Arial"/>
            </a:endParaRPr>
          </a:p>
          <a:p>
            <a:pPr marR="3572" algn="r">
              <a:spcBef>
                <a:spcPts val="1266"/>
              </a:spcBef>
            </a:pPr>
            <a:r>
              <a:rPr lang="en-US" sz="703" spc="11" dirty="0">
                <a:latin typeface="Arial"/>
                <a:cs typeface="Arial"/>
              </a:rPr>
              <a:t>  30.00%</a:t>
            </a:r>
            <a:endParaRPr lang="en-US" sz="703" dirty="0">
              <a:latin typeface="Arial"/>
              <a:cs typeface="Arial"/>
            </a:endParaRPr>
          </a:p>
        </p:txBody>
      </p:sp>
      <p:sp>
        <p:nvSpPr>
          <p:cNvPr id="61" name="object 61"/>
          <p:cNvSpPr/>
          <p:nvPr/>
        </p:nvSpPr>
        <p:spPr>
          <a:xfrm>
            <a:off x="3567902" y="2822186"/>
            <a:ext cx="809476" cy="223689"/>
          </a:xfrm>
          <a:custGeom>
            <a:avLst/>
            <a:gdLst/>
            <a:ahLst/>
            <a:cxnLst/>
            <a:rect l="l" t="t" r="r" b="b"/>
            <a:pathLst>
              <a:path w="1151254" h="318135">
                <a:moveTo>
                  <a:pt x="1150894" y="317850"/>
                </a:moveTo>
                <a:lnTo>
                  <a:pt x="12241" y="3380"/>
                </a:lnTo>
                <a:lnTo>
                  <a:pt x="0" y="0"/>
                </a:lnTo>
              </a:path>
            </a:pathLst>
          </a:custGeom>
          <a:ln w="25400">
            <a:solidFill>
              <a:srgbClr val="000000"/>
            </a:solidFill>
          </a:ln>
        </p:spPr>
        <p:txBody>
          <a:bodyPr wrap="square" lIns="0" tIns="0" rIns="0" bIns="0" rtlCol="0"/>
          <a:lstStyle/>
          <a:p>
            <a:endParaRPr sz="1266"/>
          </a:p>
        </p:txBody>
      </p:sp>
      <p:sp>
        <p:nvSpPr>
          <p:cNvPr id="62" name="object 62"/>
          <p:cNvSpPr/>
          <p:nvPr/>
        </p:nvSpPr>
        <p:spPr>
          <a:xfrm>
            <a:off x="3493871" y="2783249"/>
            <a:ext cx="94208" cy="83046"/>
          </a:xfrm>
          <a:custGeom>
            <a:avLst/>
            <a:gdLst/>
            <a:ahLst/>
            <a:cxnLst/>
            <a:rect l="l" t="t" r="r" b="b"/>
            <a:pathLst>
              <a:path w="133985" h="118110">
                <a:moveTo>
                  <a:pt x="133756" y="0"/>
                </a:moveTo>
                <a:lnTo>
                  <a:pt x="0" y="26301"/>
                </a:lnTo>
                <a:lnTo>
                  <a:pt x="101295" y="117525"/>
                </a:lnTo>
                <a:lnTo>
                  <a:pt x="133756" y="0"/>
                </a:lnTo>
                <a:close/>
              </a:path>
            </a:pathLst>
          </a:custGeom>
          <a:solidFill>
            <a:srgbClr val="000000"/>
          </a:solidFill>
        </p:spPr>
        <p:txBody>
          <a:bodyPr wrap="square" lIns="0" tIns="0" rIns="0" bIns="0" rtlCol="0"/>
          <a:lstStyle/>
          <a:p>
            <a:endParaRPr sz="1266"/>
          </a:p>
        </p:txBody>
      </p:sp>
      <p:sp>
        <p:nvSpPr>
          <p:cNvPr id="63" name="object 63"/>
          <p:cNvSpPr/>
          <p:nvPr/>
        </p:nvSpPr>
        <p:spPr>
          <a:xfrm>
            <a:off x="7809250" y="2822186"/>
            <a:ext cx="809476" cy="223689"/>
          </a:xfrm>
          <a:custGeom>
            <a:avLst/>
            <a:gdLst/>
            <a:ahLst/>
            <a:cxnLst/>
            <a:rect l="l" t="t" r="r" b="b"/>
            <a:pathLst>
              <a:path w="1151254" h="318135">
                <a:moveTo>
                  <a:pt x="0" y="317850"/>
                </a:moveTo>
                <a:lnTo>
                  <a:pt x="1138652" y="3380"/>
                </a:lnTo>
                <a:lnTo>
                  <a:pt x="1150894" y="0"/>
                </a:lnTo>
              </a:path>
            </a:pathLst>
          </a:custGeom>
          <a:ln w="25400">
            <a:solidFill>
              <a:srgbClr val="000000"/>
            </a:solidFill>
          </a:ln>
        </p:spPr>
        <p:txBody>
          <a:bodyPr wrap="square" lIns="0" tIns="0" rIns="0" bIns="0" rtlCol="0"/>
          <a:lstStyle/>
          <a:p>
            <a:endParaRPr sz="1266"/>
          </a:p>
        </p:txBody>
      </p:sp>
      <p:sp>
        <p:nvSpPr>
          <p:cNvPr id="64" name="object 64"/>
          <p:cNvSpPr/>
          <p:nvPr/>
        </p:nvSpPr>
        <p:spPr>
          <a:xfrm>
            <a:off x="8598455" y="2783249"/>
            <a:ext cx="94208" cy="83046"/>
          </a:xfrm>
          <a:custGeom>
            <a:avLst/>
            <a:gdLst/>
            <a:ahLst/>
            <a:cxnLst/>
            <a:rect l="l" t="t" r="r" b="b"/>
            <a:pathLst>
              <a:path w="133984" h="118110">
                <a:moveTo>
                  <a:pt x="0" y="0"/>
                </a:moveTo>
                <a:lnTo>
                  <a:pt x="32461" y="117525"/>
                </a:lnTo>
                <a:lnTo>
                  <a:pt x="133743" y="26301"/>
                </a:lnTo>
                <a:lnTo>
                  <a:pt x="0" y="0"/>
                </a:lnTo>
                <a:close/>
              </a:path>
            </a:pathLst>
          </a:custGeom>
          <a:solidFill>
            <a:srgbClr val="000000"/>
          </a:solidFill>
        </p:spPr>
        <p:txBody>
          <a:bodyPr wrap="square" lIns="0" tIns="0" rIns="0" bIns="0" rtlCol="0"/>
          <a:lstStyle/>
          <a:p>
            <a:endParaRPr sz="1266"/>
          </a:p>
        </p:txBody>
      </p:sp>
      <p:sp>
        <p:nvSpPr>
          <p:cNvPr id="66" name="object 65">
            <a:extLst>
              <a:ext uri="{FF2B5EF4-FFF2-40B4-BE49-F238E27FC236}">
                <a16:creationId xmlns:a16="http://schemas.microsoft.com/office/drawing/2014/main" id="{6CDEFF23-1AF5-4D17-B4DC-75827A9A9F49}"/>
              </a:ext>
            </a:extLst>
          </p:cNvPr>
          <p:cNvSpPr/>
          <p:nvPr/>
        </p:nvSpPr>
        <p:spPr>
          <a:xfrm>
            <a:off x="5965736" y="1773883"/>
            <a:ext cx="583554" cy="583554"/>
          </a:xfrm>
          <a:custGeom>
            <a:avLst/>
            <a:gdLst/>
            <a:ahLst/>
            <a:cxnLst/>
            <a:rect l="l" t="t" r="r" b="b"/>
            <a:pathLst>
              <a:path w="829945" h="829944">
                <a:moveTo>
                  <a:pt x="414681" y="0"/>
                </a:moveTo>
                <a:lnTo>
                  <a:pt x="369272" y="2478"/>
                </a:lnTo>
                <a:lnTo>
                  <a:pt x="324303" y="9914"/>
                </a:lnTo>
                <a:lnTo>
                  <a:pt x="280215" y="22307"/>
                </a:lnTo>
                <a:lnTo>
                  <a:pt x="237446" y="39658"/>
                </a:lnTo>
                <a:lnTo>
                  <a:pt x="196438" y="61965"/>
                </a:lnTo>
                <a:lnTo>
                  <a:pt x="157630" y="89230"/>
                </a:lnTo>
                <a:lnTo>
                  <a:pt x="121462" y="121453"/>
                </a:lnTo>
                <a:lnTo>
                  <a:pt x="89237" y="157623"/>
                </a:lnTo>
                <a:lnTo>
                  <a:pt x="61970" y="196433"/>
                </a:lnTo>
                <a:lnTo>
                  <a:pt x="39661" y="237443"/>
                </a:lnTo>
                <a:lnTo>
                  <a:pt x="22309" y="280213"/>
                </a:lnTo>
                <a:lnTo>
                  <a:pt x="9915" y="324303"/>
                </a:lnTo>
                <a:lnTo>
                  <a:pt x="2478" y="369272"/>
                </a:lnTo>
                <a:lnTo>
                  <a:pt x="0" y="414681"/>
                </a:lnTo>
                <a:lnTo>
                  <a:pt x="2478" y="460091"/>
                </a:lnTo>
                <a:lnTo>
                  <a:pt x="9915" y="505060"/>
                </a:lnTo>
                <a:lnTo>
                  <a:pt x="22309" y="549148"/>
                </a:lnTo>
                <a:lnTo>
                  <a:pt x="39661" y="591917"/>
                </a:lnTo>
                <a:lnTo>
                  <a:pt x="61970" y="632925"/>
                </a:lnTo>
                <a:lnTo>
                  <a:pt x="89237" y="671733"/>
                </a:lnTo>
                <a:lnTo>
                  <a:pt x="121462" y="707901"/>
                </a:lnTo>
                <a:lnTo>
                  <a:pt x="157630" y="740125"/>
                </a:lnTo>
                <a:lnTo>
                  <a:pt x="196438" y="767393"/>
                </a:lnTo>
                <a:lnTo>
                  <a:pt x="237446" y="789702"/>
                </a:lnTo>
                <a:lnTo>
                  <a:pt x="280215" y="807054"/>
                </a:lnTo>
                <a:lnTo>
                  <a:pt x="324303" y="819448"/>
                </a:lnTo>
                <a:lnTo>
                  <a:pt x="369272" y="826885"/>
                </a:lnTo>
                <a:lnTo>
                  <a:pt x="414681" y="829363"/>
                </a:lnTo>
                <a:lnTo>
                  <a:pt x="460091" y="826885"/>
                </a:lnTo>
                <a:lnTo>
                  <a:pt x="505060" y="819448"/>
                </a:lnTo>
                <a:lnTo>
                  <a:pt x="549150" y="807054"/>
                </a:lnTo>
                <a:lnTo>
                  <a:pt x="591920" y="789702"/>
                </a:lnTo>
                <a:lnTo>
                  <a:pt x="632930" y="767393"/>
                </a:lnTo>
                <a:lnTo>
                  <a:pt x="671740" y="740125"/>
                </a:lnTo>
                <a:lnTo>
                  <a:pt x="707910" y="707901"/>
                </a:lnTo>
                <a:lnTo>
                  <a:pt x="740132" y="671733"/>
                </a:lnTo>
                <a:lnTo>
                  <a:pt x="767398" y="632925"/>
                </a:lnTo>
                <a:lnTo>
                  <a:pt x="789705" y="591917"/>
                </a:lnTo>
                <a:lnTo>
                  <a:pt x="807056" y="549148"/>
                </a:lnTo>
                <a:lnTo>
                  <a:pt x="819449" y="505060"/>
                </a:lnTo>
                <a:lnTo>
                  <a:pt x="826885" y="460091"/>
                </a:lnTo>
                <a:lnTo>
                  <a:pt x="829363" y="414681"/>
                </a:lnTo>
                <a:lnTo>
                  <a:pt x="826885" y="369272"/>
                </a:lnTo>
                <a:lnTo>
                  <a:pt x="819449" y="324303"/>
                </a:lnTo>
                <a:lnTo>
                  <a:pt x="807056" y="280213"/>
                </a:lnTo>
                <a:lnTo>
                  <a:pt x="789705" y="237443"/>
                </a:lnTo>
                <a:lnTo>
                  <a:pt x="767398" y="196433"/>
                </a:lnTo>
                <a:lnTo>
                  <a:pt x="740132" y="157623"/>
                </a:lnTo>
                <a:lnTo>
                  <a:pt x="707910" y="121453"/>
                </a:lnTo>
                <a:lnTo>
                  <a:pt x="671740" y="89230"/>
                </a:lnTo>
                <a:lnTo>
                  <a:pt x="632930" y="61965"/>
                </a:lnTo>
                <a:lnTo>
                  <a:pt x="591920" y="39658"/>
                </a:lnTo>
                <a:lnTo>
                  <a:pt x="549150" y="22307"/>
                </a:lnTo>
                <a:lnTo>
                  <a:pt x="505060" y="9914"/>
                </a:lnTo>
                <a:lnTo>
                  <a:pt x="460091" y="2478"/>
                </a:lnTo>
                <a:lnTo>
                  <a:pt x="414681" y="0"/>
                </a:lnTo>
                <a:close/>
              </a:path>
            </a:pathLst>
          </a:custGeom>
          <a:solidFill>
            <a:srgbClr val="7030A0"/>
          </a:solidFill>
        </p:spPr>
        <p:txBody>
          <a:bodyPr wrap="square" lIns="0" tIns="0" rIns="0" bIns="0" rtlCol="0"/>
          <a:lstStyle/>
          <a:p>
            <a:endParaRPr sz="1266" dirty="0"/>
          </a:p>
        </p:txBody>
      </p:sp>
      <p:sp>
        <p:nvSpPr>
          <p:cNvPr id="67" name="object 66">
            <a:extLst>
              <a:ext uri="{FF2B5EF4-FFF2-40B4-BE49-F238E27FC236}">
                <a16:creationId xmlns:a16="http://schemas.microsoft.com/office/drawing/2014/main" id="{22AB299B-9D7B-426C-9479-EEAD73F2CC8B}"/>
              </a:ext>
            </a:extLst>
          </p:cNvPr>
          <p:cNvSpPr txBox="1"/>
          <p:nvPr/>
        </p:nvSpPr>
        <p:spPr>
          <a:xfrm>
            <a:off x="6172066" y="1882757"/>
            <a:ext cx="166985" cy="333593"/>
          </a:xfrm>
          <a:prstGeom prst="rect">
            <a:avLst/>
          </a:prstGeom>
        </p:spPr>
        <p:txBody>
          <a:bodyPr vert="horz" wrap="square" lIns="0" tIns="8930" rIns="0" bIns="0" rtlCol="0">
            <a:spAutoFit/>
          </a:bodyPr>
          <a:lstStyle/>
          <a:p>
            <a:pPr marL="8929">
              <a:spcBef>
                <a:spcPts val="70"/>
              </a:spcBef>
            </a:pPr>
            <a:r>
              <a:rPr lang="en-US" sz="2109" spc="-4" dirty="0">
                <a:solidFill>
                  <a:srgbClr val="FFFFFF"/>
                </a:solidFill>
                <a:latin typeface="Arial"/>
                <a:cs typeface="Arial"/>
              </a:rPr>
              <a:t>2</a:t>
            </a:r>
            <a:endParaRPr sz="2109" dirty="0">
              <a:latin typeface="Arial"/>
              <a:cs typeface="Arial"/>
            </a:endParaRPr>
          </a:p>
        </p:txBody>
      </p:sp>
      <p:sp>
        <p:nvSpPr>
          <p:cNvPr id="70" name="object 2">
            <a:extLst>
              <a:ext uri="{FF2B5EF4-FFF2-40B4-BE49-F238E27FC236}">
                <a16:creationId xmlns:a16="http://schemas.microsoft.com/office/drawing/2014/main" id="{3603EFA7-9D58-4AD1-9233-30596C6905DA}"/>
              </a:ext>
            </a:extLst>
          </p:cNvPr>
          <p:cNvSpPr txBox="1">
            <a:spLocks/>
          </p:cNvSpPr>
          <p:nvPr/>
        </p:nvSpPr>
        <p:spPr>
          <a:xfrm>
            <a:off x="1809750" y="506003"/>
            <a:ext cx="8710910" cy="1047763"/>
          </a:xfrm>
          <a:prstGeom prst="rect">
            <a:avLst/>
          </a:prstGeom>
        </p:spPr>
        <p:txBody>
          <a:bodyPr vert="horz" wrap="square" lIns="0" tIns="8930" rIns="0" bIns="0" rtlCol="0">
            <a:spAutoFit/>
          </a:bodyPr>
          <a:lstStyle>
            <a:lvl1pPr>
              <a:defRPr>
                <a:latin typeface="+mj-lt"/>
                <a:ea typeface="+mj-ea"/>
                <a:cs typeface="+mj-cs"/>
              </a:defRPr>
            </a:lvl1pPr>
          </a:lstStyle>
          <a:p>
            <a:pPr marL="8929" algn="ctr">
              <a:spcBef>
                <a:spcPts val="70"/>
              </a:spcBef>
            </a:pPr>
            <a:r>
              <a:rPr lang="en-US" sz="3375" kern="0" dirty="0">
                <a:solidFill>
                  <a:sysClr val="windowText" lastClr="000000"/>
                </a:solidFill>
                <a:latin typeface="Arial" panose="020B0604020202020204" pitchFamily="34" charset="0"/>
                <a:cs typeface="Arial" panose="020B0604020202020204" pitchFamily="34" charset="0"/>
              </a:rPr>
              <a:t>We split the site frequency spectra into synonymous and nonsynonymous mutations.</a:t>
            </a:r>
          </a:p>
        </p:txBody>
      </p:sp>
      <p:sp>
        <p:nvSpPr>
          <p:cNvPr id="71" name="object 2">
            <a:extLst>
              <a:ext uri="{FF2B5EF4-FFF2-40B4-BE49-F238E27FC236}">
                <a16:creationId xmlns:a16="http://schemas.microsoft.com/office/drawing/2014/main" id="{22DC4A9E-E448-43B0-808E-3366900D1004}"/>
              </a:ext>
            </a:extLst>
          </p:cNvPr>
          <p:cNvSpPr/>
          <p:nvPr/>
        </p:nvSpPr>
        <p:spPr>
          <a:xfrm rot="1785770">
            <a:off x="5567375" y="2318379"/>
            <a:ext cx="396032" cy="627311"/>
          </a:xfrm>
          <a:custGeom>
            <a:avLst/>
            <a:gdLst/>
            <a:ahLst/>
            <a:cxnLst/>
            <a:rect l="l" t="t" r="r" b="b"/>
            <a:pathLst>
              <a:path w="563245" h="892175">
                <a:moveTo>
                  <a:pt x="563232" y="313042"/>
                </a:moveTo>
                <a:lnTo>
                  <a:pt x="0" y="313042"/>
                </a:lnTo>
                <a:lnTo>
                  <a:pt x="281609" y="891578"/>
                </a:lnTo>
                <a:lnTo>
                  <a:pt x="563232" y="313042"/>
                </a:lnTo>
                <a:close/>
              </a:path>
              <a:path w="563245" h="892175">
                <a:moveTo>
                  <a:pt x="371728" y="0"/>
                </a:moveTo>
                <a:lnTo>
                  <a:pt x="191490" y="0"/>
                </a:lnTo>
                <a:lnTo>
                  <a:pt x="191490" y="313042"/>
                </a:lnTo>
                <a:lnTo>
                  <a:pt x="371728" y="313042"/>
                </a:lnTo>
                <a:lnTo>
                  <a:pt x="371728" y="0"/>
                </a:lnTo>
                <a:close/>
              </a:path>
            </a:pathLst>
          </a:custGeom>
          <a:solidFill>
            <a:srgbClr val="00B0F0"/>
          </a:solidFill>
        </p:spPr>
        <p:txBody>
          <a:bodyPr wrap="square" lIns="0" tIns="0" rIns="0" bIns="0" rtlCol="0"/>
          <a:lstStyle/>
          <a:p>
            <a:endParaRPr sz="1266" dirty="0"/>
          </a:p>
        </p:txBody>
      </p:sp>
      <p:sp>
        <p:nvSpPr>
          <p:cNvPr id="72" name="object 2">
            <a:extLst>
              <a:ext uri="{FF2B5EF4-FFF2-40B4-BE49-F238E27FC236}">
                <a16:creationId xmlns:a16="http://schemas.microsoft.com/office/drawing/2014/main" id="{7A006051-C6BA-401E-ABEE-6C687A3B6C97}"/>
              </a:ext>
            </a:extLst>
          </p:cNvPr>
          <p:cNvSpPr/>
          <p:nvPr/>
        </p:nvSpPr>
        <p:spPr>
          <a:xfrm rot="19396554">
            <a:off x="6560771" y="2312326"/>
            <a:ext cx="396032" cy="627311"/>
          </a:xfrm>
          <a:custGeom>
            <a:avLst/>
            <a:gdLst/>
            <a:ahLst/>
            <a:cxnLst/>
            <a:rect l="l" t="t" r="r" b="b"/>
            <a:pathLst>
              <a:path w="563245" h="892175">
                <a:moveTo>
                  <a:pt x="563232" y="313042"/>
                </a:moveTo>
                <a:lnTo>
                  <a:pt x="0" y="313042"/>
                </a:lnTo>
                <a:lnTo>
                  <a:pt x="281609" y="891578"/>
                </a:lnTo>
                <a:lnTo>
                  <a:pt x="563232" y="313042"/>
                </a:lnTo>
                <a:close/>
              </a:path>
              <a:path w="563245" h="892175">
                <a:moveTo>
                  <a:pt x="371728" y="0"/>
                </a:moveTo>
                <a:lnTo>
                  <a:pt x="191490" y="0"/>
                </a:lnTo>
                <a:lnTo>
                  <a:pt x="191490" y="313042"/>
                </a:lnTo>
                <a:lnTo>
                  <a:pt x="371728" y="313042"/>
                </a:lnTo>
                <a:lnTo>
                  <a:pt x="371728" y="0"/>
                </a:lnTo>
                <a:close/>
              </a:path>
            </a:pathLst>
          </a:custGeom>
          <a:solidFill>
            <a:srgbClr val="FF0000"/>
          </a:solidFill>
        </p:spPr>
        <p:txBody>
          <a:bodyPr wrap="square" lIns="0" tIns="0" rIns="0" bIns="0" rtlCol="0"/>
          <a:lstStyle/>
          <a:p>
            <a:endParaRPr sz="1266"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98023" y="5067598"/>
            <a:ext cx="669727" cy="0"/>
          </a:xfrm>
          <a:custGeom>
            <a:avLst/>
            <a:gdLst/>
            <a:ahLst/>
            <a:cxnLst/>
            <a:rect l="l" t="t" r="r" b="b"/>
            <a:pathLst>
              <a:path w="952500">
                <a:moveTo>
                  <a:pt x="0" y="0"/>
                </a:moveTo>
                <a:lnTo>
                  <a:pt x="952500" y="0"/>
                </a:lnTo>
              </a:path>
            </a:pathLst>
          </a:custGeom>
          <a:ln w="12700">
            <a:solidFill>
              <a:srgbClr val="B8B8B8"/>
            </a:solidFill>
          </a:ln>
        </p:spPr>
        <p:txBody>
          <a:bodyPr wrap="square" lIns="0" tIns="0" rIns="0" bIns="0" rtlCol="0"/>
          <a:lstStyle/>
          <a:p>
            <a:endParaRPr sz="1266"/>
          </a:p>
        </p:txBody>
      </p:sp>
      <p:sp>
        <p:nvSpPr>
          <p:cNvPr id="3" name="object 3"/>
          <p:cNvSpPr/>
          <p:nvPr/>
        </p:nvSpPr>
        <p:spPr>
          <a:xfrm>
            <a:off x="7721203" y="5067598"/>
            <a:ext cx="26789" cy="0"/>
          </a:xfrm>
          <a:custGeom>
            <a:avLst/>
            <a:gdLst/>
            <a:ahLst/>
            <a:cxnLst/>
            <a:rect l="l" t="t" r="r" b="b"/>
            <a:pathLst>
              <a:path w="38100">
                <a:moveTo>
                  <a:pt x="0" y="0"/>
                </a:moveTo>
                <a:lnTo>
                  <a:pt x="38100" y="0"/>
                </a:lnTo>
              </a:path>
            </a:pathLst>
          </a:custGeom>
          <a:ln w="12700">
            <a:solidFill>
              <a:srgbClr val="B8B8B8"/>
            </a:solidFill>
          </a:ln>
        </p:spPr>
        <p:txBody>
          <a:bodyPr wrap="square" lIns="0" tIns="0" rIns="0" bIns="0" rtlCol="0"/>
          <a:lstStyle/>
          <a:p>
            <a:endParaRPr sz="1266"/>
          </a:p>
        </p:txBody>
      </p:sp>
      <p:sp>
        <p:nvSpPr>
          <p:cNvPr id="4" name="object 4"/>
          <p:cNvSpPr/>
          <p:nvPr/>
        </p:nvSpPr>
        <p:spPr>
          <a:xfrm>
            <a:off x="7372945" y="5067598"/>
            <a:ext cx="98227" cy="0"/>
          </a:xfrm>
          <a:custGeom>
            <a:avLst/>
            <a:gdLst/>
            <a:ahLst/>
            <a:cxnLst/>
            <a:rect l="l" t="t" r="r" b="b"/>
            <a:pathLst>
              <a:path w="139700">
                <a:moveTo>
                  <a:pt x="0" y="0"/>
                </a:moveTo>
                <a:lnTo>
                  <a:pt x="139700" y="0"/>
                </a:lnTo>
              </a:path>
            </a:pathLst>
          </a:custGeom>
          <a:ln w="12700">
            <a:solidFill>
              <a:srgbClr val="B8B8B8"/>
            </a:solidFill>
          </a:ln>
        </p:spPr>
        <p:txBody>
          <a:bodyPr wrap="square" lIns="0" tIns="0" rIns="0" bIns="0" rtlCol="0"/>
          <a:lstStyle/>
          <a:p>
            <a:endParaRPr sz="1266"/>
          </a:p>
        </p:txBody>
      </p:sp>
      <p:sp>
        <p:nvSpPr>
          <p:cNvPr id="5" name="object 5"/>
          <p:cNvSpPr/>
          <p:nvPr/>
        </p:nvSpPr>
        <p:spPr>
          <a:xfrm>
            <a:off x="7105055" y="5067598"/>
            <a:ext cx="17859" cy="0"/>
          </a:xfrm>
          <a:custGeom>
            <a:avLst/>
            <a:gdLst/>
            <a:ahLst/>
            <a:cxnLst/>
            <a:rect l="l" t="t" r="r" b="b"/>
            <a:pathLst>
              <a:path w="25400">
                <a:moveTo>
                  <a:pt x="0" y="0"/>
                </a:moveTo>
                <a:lnTo>
                  <a:pt x="25400" y="0"/>
                </a:lnTo>
              </a:path>
            </a:pathLst>
          </a:custGeom>
          <a:ln w="12700">
            <a:solidFill>
              <a:srgbClr val="B8B8B8"/>
            </a:solidFill>
          </a:ln>
        </p:spPr>
        <p:txBody>
          <a:bodyPr wrap="square" lIns="0" tIns="0" rIns="0" bIns="0" rtlCol="0"/>
          <a:lstStyle/>
          <a:p>
            <a:endParaRPr sz="1266"/>
          </a:p>
        </p:txBody>
      </p:sp>
      <p:sp>
        <p:nvSpPr>
          <p:cNvPr id="6" name="object 6"/>
          <p:cNvSpPr/>
          <p:nvPr/>
        </p:nvSpPr>
        <p:spPr>
          <a:xfrm>
            <a:off x="6756797" y="5067598"/>
            <a:ext cx="98227" cy="0"/>
          </a:xfrm>
          <a:custGeom>
            <a:avLst/>
            <a:gdLst/>
            <a:ahLst/>
            <a:cxnLst/>
            <a:rect l="l" t="t" r="r" b="b"/>
            <a:pathLst>
              <a:path w="139700">
                <a:moveTo>
                  <a:pt x="0" y="0"/>
                </a:moveTo>
                <a:lnTo>
                  <a:pt x="139700" y="0"/>
                </a:lnTo>
              </a:path>
            </a:pathLst>
          </a:custGeom>
          <a:ln w="12700">
            <a:solidFill>
              <a:srgbClr val="B8B8B8"/>
            </a:solidFill>
          </a:ln>
        </p:spPr>
        <p:txBody>
          <a:bodyPr wrap="square" lIns="0" tIns="0" rIns="0" bIns="0" rtlCol="0"/>
          <a:lstStyle/>
          <a:p>
            <a:endParaRPr sz="1266"/>
          </a:p>
        </p:txBody>
      </p:sp>
      <p:sp>
        <p:nvSpPr>
          <p:cNvPr id="7" name="object 7"/>
          <p:cNvSpPr/>
          <p:nvPr/>
        </p:nvSpPr>
        <p:spPr>
          <a:xfrm>
            <a:off x="6479977" y="5067598"/>
            <a:ext cx="26789" cy="0"/>
          </a:xfrm>
          <a:custGeom>
            <a:avLst/>
            <a:gdLst/>
            <a:ahLst/>
            <a:cxnLst/>
            <a:rect l="l" t="t" r="r" b="b"/>
            <a:pathLst>
              <a:path w="38100">
                <a:moveTo>
                  <a:pt x="0" y="0"/>
                </a:moveTo>
                <a:lnTo>
                  <a:pt x="38100" y="0"/>
                </a:lnTo>
              </a:path>
            </a:pathLst>
          </a:custGeom>
          <a:ln w="12700">
            <a:solidFill>
              <a:srgbClr val="B8B8B8"/>
            </a:solidFill>
          </a:ln>
        </p:spPr>
        <p:txBody>
          <a:bodyPr wrap="square" lIns="0" tIns="0" rIns="0" bIns="0" rtlCol="0"/>
          <a:lstStyle/>
          <a:p>
            <a:endParaRPr sz="1266"/>
          </a:p>
        </p:txBody>
      </p:sp>
      <p:sp>
        <p:nvSpPr>
          <p:cNvPr id="8" name="object 8"/>
          <p:cNvSpPr/>
          <p:nvPr/>
        </p:nvSpPr>
        <p:spPr>
          <a:xfrm>
            <a:off x="6131719" y="5067598"/>
            <a:ext cx="98227" cy="0"/>
          </a:xfrm>
          <a:custGeom>
            <a:avLst/>
            <a:gdLst/>
            <a:ahLst/>
            <a:cxnLst/>
            <a:rect l="l" t="t" r="r" b="b"/>
            <a:pathLst>
              <a:path w="139700">
                <a:moveTo>
                  <a:pt x="0" y="0"/>
                </a:moveTo>
                <a:lnTo>
                  <a:pt x="139700" y="0"/>
                </a:lnTo>
              </a:path>
            </a:pathLst>
          </a:custGeom>
          <a:ln w="12700">
            <a:solidFill>
              <a:srgbClr val="B8B8B8"/>
            </a:solidFill>
          </a:ln>
        </p:spPr>
        <p:txBody>
          <a:bodyPr wrap="square" lIns="0" tIns="0" rIns="0" bIns="0" rtlCol="0"/>
          <a:lstStyle/>
          <a:p>
            <a:endParaRPr sz="1266"/>
          </a:p>
        </p:txBody>
      </p:sp>
      <p:sp>
        <p:nvSpPr>
          <p:cNvPr id="9" name="object 9"/>
          <p:cNvSpPr/>
          <p:nvPr/>
        </p:nvSpPr>
        <p:spPr>
          <a:xfrm>
            <a:off x="5854898" y="5067598"/>
            <a:ext cx="26789" cy="0"/>
          </a:xfrm>
          <a:custGeom>
            <a:avLst/>
            <a:gdLst/>
            <a:ahLst/>
            <a:cxnLst/>
            <a:rect l="l" t="t" r="r" b="b"/>
            <a:pathLst>
              <a:path w="38100">
                <a:moveTo>
                  <a:pt x="0" y="0"/>
                </a:moveTo>
                <a:lnTo>
                  <a:pt x="38100" y="0"/>
                </a:lnTo>
              </a:path>
            </a:pathLst>
          </a:custGeom>
          <a:ln w="12700">
            <a:solidFill>
              <a:srgbClr val="B8B8B8"/>
            </a:solidFill>
          </a:ln>
        </p:spPr>
        <p:txBody>
          <a:bodyPr wrap="square" lIns="0" tIns="0" rIns="0" bIns="0" rtlCol="0"/>
          <a:lstStyle/>
          <a:p>
            <a:endParaRPr sz="1266"/>
          </a:p>
        </p:txBody>
      </p:sp>
      <p:sp>
        <p:nvSpPr>
          <p:cNvPr id="10" name="object 10"/>
          <p:cNvSpPr/>
          <p:nvPr/>
        </p:nvSpPr>
        <p:spPr>
          <a:xfrm>
            <a:off x="5506641" y="5067598"/>
            <a:ext cx="107156" cy="0"/>
          </a:xfrm>
          <a:custGeom>
            <a:avLst/>
            <a:gdLst/>
            <a:ahLst/>
            <a:cxnLst/>
            <a:rect l="l" t="t" r="r" b="b"/>
            <a:pathLst>
              <a:path w="152400">
                <a:moveTo>
                  <a:pt x="0" y="0"/>
                </a:moveTo>
                <a:lnTo>
                  <a:pt x="152400" y="0"/>
                </a:lnTo>
              </a:path>
            </a:pathLst>
          </a:custGeom>
          <a:ln w="12700">
            <a:solidFill>
              <a:srgbClr val="B8B8B8"/>
            </a:solidFill>
          </a:ln>
        </p:spPr>
        <p:txBody>
          <a:bodyPr wrap="square" lIns="0" tIns="0" rIns="0" bIns="0" rtlCol="0"/>
          <a:lstStyle/>
          <a:p>
            <a:endParaRPr sz="1266"/>
          </a:p>
        </p:txBody>
      </p:sp>
      <p:sp>
        <p:nvSpPr>
          <p:cNvPr id="11" name="object 11"/>
          <p:cNvSpPr/>
          <p:nvPr/>
        </p:nvSpPr>
        <p:spPr>
          <a:xfrm>
            <a:off x="5238750" y="5067598"/>
            <a:ext cx="26789" cy="0"/>
          </a:xfrm>
          <a:custGeom>
            <a:avLst/>
            <a:gdLst/>
            <a:ahLst/>
            <a:cxnLst/>
            <a:rect l="l" t="t" r="r" b="b"/>
            <a:pathLst>
              <a:path w="38100">
                <a:moveTo>
                  <a:pt x="0" y="0"/>
                </a:moveTo>
                <a:lnTo>
                  <a:pt x="38100" y="0"/>
                </a:lnTo>
              </a:path>
            </a:pathLst>
          </a:custGeom>
          <a:ln w="12700">
            <a:solidFill>
              <a:srgbClr val="B8B8B8"/>
            </a:solidFill>
          </a:ln>
        </p:spPr>
        <p:txBody>
          <a:bodyPr wrap="square" lIns="0" tIns="0" rIns="0" bIns="0" rtlCol="0"/>
          <a:lstStyle/>
          <a:p>
            <a:endParaRPr sz="1266"/>
          </a:p>
        </p:txBody>
      </p:sp>
      <p:sp>
        <p:nvSpPr>
          <p:cNvPr id="12" name="object 12"/>
          <p:cNvSpPr/>
          <p:nvPr/>
        </p:nvSpPr>
        <p:spPr>
          <a:xfrm>
            <a:off x="4890492" y="5067598"/>
            <a:ext cx="98227" cy="0"/>
          </a:xfrm>
          <a:custGeom>
            <a:avLst/>
            <a:gdLst/>
            <a:ahLst/>
            <a:cxnLst/>
            <a:rect l="l" t="t" r="r" b="b"/>
            <a:pathLst>
              <a:path w="139700">
                <a:moveTo>
                  <a:pt x="0" y="0"/>
                </a:moveTo>
                <a:lnTo>
                  <a:pt x="139700" y="0"/>
                </a:lnTo>
              </a:path>
            </a:pathLst>
          </a:custGeom>
          <a:ln w="12700">
            <a:solidFill>
              <a:srgbClr val="B8B8B8"/>
            </a:solidFill>
          </a:ln>
        </p:spPr>
        <p:txBody>
          <a:bodyPr wrap="square" lIns="0" tIns="0" rIns="0" bIns="0" rtlCol="0"/>
          <a:lstStyle/>
          <a:p>
            <a:endParaRPr sz="1266"/>
          </a:p>
        </p:txBody>
      </p:sp>
      <p:sp>
        <p:nvSpPr>
          <p:cNvPr id="13" name="object 13"/>
          <p:cNvSpPr/>
          <p:nvPr/>
        </p:nvSpPr>
        <p:spPr>
          <a:xfrm>
            <a:off x="4613672" y="5067598"/>
            <a:ext cx="26789" cy="0"/>
          </a:xfrm>
          <a:custGeom>
            <a:avLst/>
            <a:gdLst/>
            <a:ahLst/>
            <a:cxnLst/>
            <a:rect l="l" t="t" r="r" b="b"/>
            <a:pathLst>
              <a:path w="38100">
                <a:moveTo>
                  <a:pt x="0" y="0"/>
                </a:moveTo>
                <a:lnTo>
                  <a:pt x="38100" y="0"/>
                </a:lnTo>
              </a:path>
            </a:pathLst>
          </a:custGeom>
          <a:ln w="12700">
            <a:solidFill>
              <a:srgbClr val="B8B8B8"/>
            </a:solidFill>
          </a:ln>
        </p:spPr>
        <p:txBody>
          <a:bodyPr wrap="square" lIns="0" tIns="0" rIns="0" bIns="0" rtlCol="0"/>
          <a:lstStyle/>
          <a:p>
            <a:endParaRPr sz="1266"/>
          </a:p>
        </p:txBody>
      </p:sp>
      <p:sp>
        <p:nvSpPr>
          <p:cNvPr id="14" name="object 14"/>
          <p:cNvSpPr/>
          <p:nvPr/>
        </p:nvSpPr>
        <p:spPr>
          <a:xfrm>
            <a:off x="4265414" y="5067598"/>
            <a:ext cx="98227" cy="0"/>
          </a:xfrm>
          <a:custGeom>
            <a:avLst/>
            <a:gdLst/>
            <a:ahLst/>
            <a:cxnLst/>
            <a:rect l="l" t="t" r="r" b="b"/>
            <a:pathLst>
              <a:path w="139700">
                <a:moveTo>
                  <a:pt x="0" y="0"/>
                </a:moveTo>
                <a:lnTo>
                  <a:pt x="139700" y="0"/>
                </a:lnTo>
              </a:path>
            </a:pathLst>
          </a:custGeom>
          <a:ln w="12700">
            <a:solidFill>
              <a:srgbClr val="B8B8B8"/>
            </a:solidFill>
          </a:ln>
        </p:spPr>
        <p:txBody>
          <a:bodyPr wrap="square" lIns="0" tIns="0" rIns="0" bIns="0" rtlCol="0"/>
          <a:lstStyle/>
          <a:p>
            <a:endParaRPr sz="1266"/>
          </a:p>
        </p:txBody>
      </p:sp>
      <p:sp>
        <p:nvSpPr>
          <p:cNvPr id="15" name="object 15"/>
          <p:cNvSpPr/>
          <p:nvPr/>
        </p:nvSpPr>
        <p:spPr>
          <a:xfrm>
            <a:off x="3997524" y="5067598"/>
            <a:ext cx="17859" cy="0"/>
          </a:xfrm>
          <a:custGeom>
            <a:avLst/>
            <a:gdLst/>
            <a:ahLst/>
            <a:cxnLst/>
            <a:rect l="l" t="t" r="r" b="b"/>
            <a:pathLst>
              <a:path w="25400">
                <a:moveTo>
                  <a:pt x="0" y="0"/>
                </a:moveTo>
                <a:lnTo>
                  <a:pt x="25400" y="0"/>
                </a:lnTo>
              </a:path>
            </a:pathLst>
          </a:custGeom>
          <a:ln w="12700">
            <a:solidFill>
              <a:srgbClr val="B8B8B8"/>
            </a:solidFill>
          </a:ln>
        </p:spPr>
        <p:txBody>
          <a:bodyPr wrap="square" lIns="0" tIns="0" rIns="0" bIns="0" rtlCol="0"/>
          <a:lstStyle/>
          <a:p>
            <a:endParaRPr sz="1266"/>
          </a:p>
        </p:txBody>
      </p:sp>
      <p:sp>
        <p:nvSpPr>
          <p:cNvPr id="16" name="object 16"/>
          <p:cNvSpPr/>
          <p:nvPr/>
        </p:nvSpPr>
        <p:spPr>
          <a:xfrm>
            <a:off x="3693910" y="5067598"/>
            <a:ext cx="53578" cy="0"/>
          </a:xfrm>
          <a:custGeom>
            <a:avLst/>
            <a:gdLst/>
            <a:ahLst/>
            <a:cxnLst/>
            <a:rect l="l" t="t" r="r" b="b"/>
            <a:pathLst>
              <a:path w="76200">
                <a:moveTo>
                  <a:pt x="0" y="0"/>
                </a:moveTo>
                <a:lnTo>
                  <a:pt x="76205" y="0"/>
                </a:lnTo>
              </a:path>
            </a:pathLst>
          </a:custGeom>
          <a:ln w="12700">
            <a:solidFill>
              <a:srgbClr val="B8B8B8"/>
            </a:solidFill>
          </a:ln>
        </p:spPr>
        <p:txBody>
          <a:bodyPr wrap="square" lIns="0" tIns="0" rIns="0" bIns="0" rtlCol="0"/>
          <a:lstStyle/>
          <a:p>
            <a:endParaRPr sz="1266"/>
          </a:p>
        </p:txBody>
      </p:sp>
      <p:sp>
        <p:nvSpPr>
          <p:cNvPr id="17" name="object 17"/>
          <p:cNvSpPr/>
          <p:nvPr/>
        </p:nvSpPr>
        <p:spPr>
          <a:xfrm>
            <a:off x="4890492" y="4478238"/>
            <a:ext cx="3777258" cy="0"/>
          </a:xfrm>
          <a:custGeom>
            <a:avLst/>
            <a:gdLst/>
            <a:ahLst/>
            <a:cxnLst/>
            <a:rect l="l" t="t" r="r" b="b"/>
            <a:pathLst>
              <a:path w="5372100">
                <a:moveTo>
                  <a:pt x="0" y="0"/>
                </a:moveTo>
                <a:lnTo>
                  <a:pt x="5372100" y="0"/>
                </a:lnTo>
              </a:path>
            </a:pathLst>
          </a:custGeom>
          <a:ln w="12700">
            <a:solidFill>
              <a:srgbClr val="B8B8B8"/>
            </a:solidFill>
          </a:ln>
        </p:spPr>
        <p:txBody>
          <a:bodyPr wrap="square" lIns="0" tIns="0" rIns="0" bIns="0" rtlCol="0"/>
          <a:lstStyle/>
          <a:p>
            <a:endParaRPr sz="1266"/>
          </a:p>
        </p:txBody>
      </p:sp>
      <p:sp>
        <p:nvSpPr>
          <p:cNvPr id="18" name="object 18"/>
          <p:cNvSpPr/>
          <p:nvPr/>
        </p:nvSpPr>
        <p:spPr>
          <a:xfrm>
            <a:off x="4613672" y="4478238"/>
            <a:ext cx="26789" cy="0"/>
          </a:xfrm>
          <a:custGeom>
            <a:avLst/>
            <a:gdLst/>
            <a:ahLst/>
            <a:cxnLst/>
            <a:rect l="l" t="t" r="r" b="b"/>
            <a:pathLst>
              <a:path w="38100">
                <a:moveTo>
                  <a:pt x="0" y="0"/>
                </a:moveTo>
                <a:lnTo>
                  <a:pt x="38100" y="0"/>
                </a:lnTo>
              </a:path>
            </a:pathLst>
          </a:custGeom>
          <a:ln w="12700">
            <a:solidFill>
              <a:srgbClr val="B8B8B8"/>
            </a:solidFill>
          </a:ln>
        </p:spPr>
        <p:txBody>
          <a:bodyPr wrap="square" lIns="0" tIns="0" rIns="0" bIns="0" rtlCol="0"/>
          <a:lstStyle/>
          <a:p>
            <a:endParaRPr sz="1266"/>
          </a:p>
        </p:txBody>
      </p:sp>
      <p:sp>
        <p:nvSpPr>
          <p:cNvPr id="19" name="object 19"/>
          <p:cNvSpPr/>
          <p:nvPr/>
        </p:nvSpPr>
        <p:spPr>
          <a:xfrm>
            <a:off x="4265414" y="4478238"/>
            <a:ext cx="98227" cy="0"/>
          </a:xfrm>
          <a:custGeom>
            <a:avLst/>
            <a:gdLst/>
            <a:ahLst/>
            <a:cxnLst/>
            <a:rect l="l" t="t" r="r" b="b"/>
            <a:pathLst>
              <a:path w="139700">
                <a:moveTo>
                  <a:pt x="0" y="0"/>
                </a:moveTo>
                <a:lnTo>
                  <a:pt x="139700" y="0"/>
                </a:lnTo>
              </a:path>
            </a:pathLst>
          </a:custGeom>
          <a:ln w="12700">
            <a:solidFill>
              <a:srgbClr val="B8B8B8"/>
            </a:solidFill>
          </a:ln>
        </p:spPr>
        <p:txBody>
          <a:bodyPr wrap="square" lIns="0" tIns="0" rIns="0" bIns="0" rtlCol="0"/>
          <a:lstStyle/>
          <a:p>
            <a:endParaRPr sz="1266"/>
          </a:p>
        </p:txBody>
      </p:sp>
      <p:sp>
        <p:nvSpPr>
          <p:cNvPr id="20" name="object 20"/>
          <p:cNvSpPr/>
          <p:nvPr/>
        </p:nvSpPr>
        <p:spPr>
          <a:xfrm>
            <a:off x="3997524" y="4478238"/>
            <a:ext cx="17859" cy="0"/>
          </a:xfrm>
          <a:custGeom>
            <a:avLst/>
            <a:gdLst/>
            <a:ahLst/>
            <a:cxnLst/>
            <a:rect l="l" t="t" r="r" b="b"/>
            <a:pathLst>
              <a:path w="25400">
                <a:moveTo>
                  <a:pt x="0" y="0"/>
                </a:moveTo>
                <a:lnTo>
                  <a:pt x="25400" y="0"/>
                </a:lnTo>
              </a:path>
            </a:pathLst>
          </a:custGeom>
          <a:ln w="12700">
            <a:solidFill>
              <a:srgbClr val="B8B8B8"/>
            </a:solidFill>
          </a:ln>
        </p:spPr>
        <p:txBody>
          <a:bodyPr wrap="square" lIns="0" tIns="0" rIns="0" bIns="0" rtlCol="0"/>
          <a:lstStyle/>
          <a:p>
            <a:endParaRPr sz="1266"/>
          </a:p>
        </p:txBody>
      </p:sp>
      <p:sp>
        <p:nvSpPr>
          <p:cNvPr id="21" name="object 21"/>
          <p:cNvSpPr/>
          <p:nvPr/>
        </p:nvSpPr>
        <p:spPr>
          <a:xfrm>
            <a:off x="3693910" y="4478238"/>
            <a:ext cx="53578" cy="0"/>
          </a:xfrm>
          <a:custGeom>
            <a:avLst/>
            <a:gdLst/>
            <a:ahLst/>
            <a:cxnLst/>
            <a:rect l="l" t="t" r="r" b="b"/>
            <a:pathLst>
              <a:path w="76200">
                <a:moveTo>
                  <a:pt x="0" y="0"/>
                </a:moveTo>
                <a:lnTo>
                  <a:pt x="76205" y="0"/>
                </a:lnTo>
              </a:path>
            </a:pathLst>
          </a:custGeom>
          <a:ln w="12700">
            <a:solidFill>
              <a:srgbClr val="B8B8B8"/>
            </a:solidFill>
          </a:ln>
        </p:spPr>
        <p:txBody>
          <a:bodyPr wrap="square" lIns="0" tIns="0" rIns="0" bIns="0" rtlCol="0"/>
          <a:lstStyle/>
          <a:p>
            <a:endParaRPr sz="1266"/>
          </a:p>
        </p:txBody>
      </p:sp>
      <p:sp>
        <p:nvSpPr>
          <p:cNvPr id="22" name="object 22"/>
          <p:cNvSpPr/>
          <p:nvPr/>
        </p:nvSpPr>
        <p:spPr>
          <a:xfrm>
            <a:off x="4265414" y="3888879"/>
            <a:ext cx="4402336" cy="0"/>
          </a:xfrm>
          <a:custGeom>
            <a:avLst/>
            <a:gdLst/>
            <a:ahLst/>
            <a:cxnLst/>
            <a:rect l="l" t="t" r="r" b="b"/>
            <a:pathLst>
              <a:path w="6261100">
                <a:moveTo>
                  <a:pt x="0" y="0"/>
                </a:moveTo>
                <a:lnTo>
                  <a:pt x="6261100" y="0"/>
                </a:lnTo>
              </a:path>
            </a:pathLst>
          </a:custGeom>
          <a:ln w="12700">
            <a:solidFill>
              <a:srgbClr val="B8B8B8"/>
            </a:solidFill>
          </a:ln>
        </p:spPr>
        <p:txBody>
          <a:bodyPr wrap="square" lIns="0" tIns="0" rIns="0" bIns="0" rtlCol="0"/>
          <a:lstStyle/>
          <a:p>
            <a:endParaRPr sz="1266"/>
          </a:p>
        </p:txBody>
      </p:sp>
      <p:sp>
        <p:nvSpPr>
          <p:cNvPr id="23" name="object 23"/>
          <p:cNvSpPr/>
          <p:nvPr/>
        </p:nvSpPr>
        <p:spPr>
          <a:xfrm>
            <a:off x="3997524" y="3888879"/>
            <a:ext cx="17859" cy="0"/>
          </a:xfrm>
          <a:custGeom>
            <a:avLst/>
            <a:gdLst/>
            <a:ahLst/>
            <a:cxnLst/>
            <a:rect l="l" t="t" r="r" b="b"/>
            <a:pathLst>
              <a:path w="25400">
                <a:moveTo>
                  <a:pt x="0" y="0"/>
                </a:moveTo>
                <a:lnTo>
                  <a:pt x="25400" y="0"/>
                </a:lnTo>
              </a:path>
            </a:pathLst>
          </a:custGeom>
          <a:ln w="12700">
            <a:solidFill>
              <a:srgbClr val="B8B8B8"/>
            </a:solidFill>
          </a:ln>
        </p:spPr>
        <p:txBody>
          <a:bodyPr wrap="square" lIns="0" tIns="0" rIns="0" bIns="0" rtlCol="0"/>
          <a:lstStyle/>
          <a:p>
            <a:endParaRPr sz="1266"/>
          </a:p>
        </p:txBody>
      </p:sp>
      <p:sp>
        <p:nvSpPr>
          <p:cNvPr id="24" name="object 24"/>
          <p:cNvSpPr/>
          <p:nvPr/>
        </p:nvSpPr>
        <p:spPr>
          <a:xfrm>
            <a:off x="3693910" y="3888879"/>
            <a:ext cx="53578" cy="0"/>
          </a:xfrm>
          <a:custGeom>
            <a:avLst/>
            <a:gdLst/>
            <a:ahLst/>
            <a:cxnLst/>
            <a:rect l="l" t="t" r="r" b="b"/>
            <a:pathLst>
              <a:path w="76200">
                <a:moveTo>
                  <a:pt x="0" y="0"/>
                </a:moveTo>
                <a:lnTo>
                  <a:pt x="76205" y="0"/>
                </a:lnTo>
              </a:path>
            </a:pathLst>
          </a:custGeom>
          <a:ln w="12700">
            <a:solidFill>
              <a:srgbClr val="B8B8B8"/>
            </a:solidFill>
          </a:ln>
        </p:spPr>
        <p:txBody>
          <a:bodyPr wrap="square" lIns="0" tIns="0" rIns="0" bIns="0" rtlCol="0"/>
          <a:lstStyle/>
          <a:p>
            <a:endParaRPr sz="1266"/>
          </a:p>
        </p:txBody>
      </p:sp>
      <p:sp>
        <p:nvSpPr>
          <p:cNvPr id="25" name="object 25"/>
          <p:cNvSpPr/>
          <p:nvPr/>
        </p:nvSpPr>
        <p:spPr>
          <a:xfrm>
            <a:off x="3693910" y="3299520"/>
            <a:ext cx="4973836" cy="0"/>
          </a:xfrm>
          <a:custGeom>
            <a:avLst/>
            <a:gdLst/>
            <a:ahLst/>
            <a:cxnLst/>
            <a:rect l="l" t="t" r="r" b="b"/>
            <a:pathLst>
              <a:path w="7073900">
                <a:moveTo>
                  <a:pt x="0" y="0"/>
                </a:moveTo>
                <a:lnTo>
                  <a:pt x="7073905" y="0"/>
                </a:lnTo>
              </a:path>
            </a:pathLst>
          </a:custGeom>
          <a:ln w="12700">
            <a:solidFill>
              <a:srgbClr val="B8B8B8"/>
            </a:solidFill>
          </a:ln>
        </p:spPr>
        <p:txBody>
          <a:bodyPr wrap="square" lIns="0" tIns="0" rIns="0" bIns="0" rtlCol="0"/>
          <a:lstStyle/>
          <a:p>
            <a:endParaRPr sz="1266"/>
          </a:p>
        </p:txBody>
      </p:sp>
      <p:sp>
        <p:nvSpPr>
          <p:cNvPr id="26" name="object 26"/>
          <p:cNvSpPr txBox="1"/>
          <p:nvPr/>
        </p:nvSpPr>
        <p:spPr>
          <a:xfrm>
            <a:off x="3318867" y="5589985"/>
            <a:ext cx="281285" cy="117188"/>
          </a:xfrm>
          <a:prstGeom prst="rect">
            <a:avLst/>
          </a:prstGeom>
        </p:spPr>
        <p:txBody>
          <a:bodyPr vert="horz" wrap="square" lIns="0" tIns="8930" rIns="0" bIns="0" rtlCol="0">
            <a:spAutoFit/>
          </a:bodyPr>
          <a:lstStyle/>
          <a:p>
            <a:pPr marL="8929">
              <a:spcBef>
                <a:spcPts val="70"/>
              </a:spcBef>
            </a:pPr>
            <a:r>
              <a:rPr sz="703" spc="14" dirty="0">
                <a:latin typeface="Arial"/>
                <a:cs typeface="Arial"/>
              </a:rPr>
              <a:t>0.00%</a:t>
            </a:r>
            <a:endParaRPr sz="703">
              <a:latin typeface="Arial"/>
              <a:cs typeface="Arial"/>
            </a:endParaRPr>
          </a:p>
        </p:txBody>
      </p:sp>
      <p:sp>
        <p:nvSpPr>
          <p:cNvPr id="27" name="object 27"/>
          <p:cNvSpPr txBox="1"/>
          <p:nvPr/>
        </p:nvSpPr>
        <p:spPr>
          <a:xfrm>
            <a:off x="3318867" y="5000625"/>
            <a:ext cx="281285" cy="117188"/>
          </a:xfrm>
          <a:prstGeom prst="rect">
            <a:avLst/>
          </a:prstGeom>
        </p:spPr>
        <p:txBody>
          <a:bodyPr vert="horz" wrap="square" lIns="0" tIns="8930" rIns="0" bIns="0" rtlCol="0">
            <a:spAutoFit/>
          </a:bodyPr>
          <a:lstStyle/>
          <a:p>
            <a:pPr marL="8929">
              <a:spcBef>
                <a:spcPts val="70"/>
              </a:spcBef>
            </a:pPr>
            <a:r>
              <a:rPr sz="703" spc="14" dirty="0">
                <a:latin typeface="Arial"/>
                <a:cs typeface="Arial"/>
              </a:rPr>
              <a:t>7.50%</a:t>
            </a:r>
            <a:endParaRPr sz="703">
              <a:latin typeface="Arial"/>
              <a:cs typeface="Arial"/>
            </a:endParaRPr>
          </a:p>
        </p:txBody>
      </p:sp>
      <p:sp>
        <p:nvSpPr>
          <p:cNvPr id="28" name="object 28"/>
          <p:cNvSpPr txBox="1"/>
          <p:nvPr/>
        </p:nvSpPr>
        <p:spPr>
          <a:xfrm>
            <a:off x="3274219" y="4411266"/>
            <a:ext cx="330844" cy="117188"/>
          </a:xfrm>
          <a:prstGeom prst="rect">
            <a:avLst/>
          </a:prstGeom>
        </p:spPr>
        <p:txBody>
          <a:bodyPr vert="horz" wrap="square" lIns="0" tIns="8930" rIns="0" bIns="0" rtlCol="0">
            <a:spAutoFit/>
          </a:bodyPr>
          <a:lstStyle/>
          <a:p>
            <a:pPr marL="8929">
              <a:spcBef>
                <a:spcPts val="70"/>
              </a:spcBef>
            </a:pPr>
            <a:r>
              <a:rPr sz="703" spc="11" dirty="0">
                <a:latin typeface="Arial"/>
                <a:cs typeface="Arial"/>
              </a:rPr>
              <a:t>15.00%</a:t>
            </a:r>
            <a:endParaRPr sz="703">
              <a:latin typeface="Arial"/>
              <a:cs typeface="Arial"/>
            </a:endParaRPr>
          </a:p>
        </p:txBody>
      </p:sp>
      <p:sp>
        <p:nvSpPr>
          <p:cNvPr id="29" name="object 29"/>
          <p:cNvSpPr txBox="1"/>
          <p:nvPr/>
        </p:nvSpPr>
        <p:spPr>
          <a:xfrm>
            <a:off x="3274219" y="3821906"/>
            <a:ext cx="330844" cy="117188"/>
          </a:xfrm>
          <a:prstGeom prst="rect">
            <a:avLst/>
          </a:prstGeom>
        </p:spPr>
        <p:txBody>
          <a:bodyPr vert="horz" wrap="square" lIns="0" tIns="8930" rIns="0" bIns="0" rtlCol="0">
            <a:spAutoFit/>
          </a:bodyPr>
          <a:lstStyle/>
          <a:p>
            <a:pPr marL="8929">
              <a:spcBef>
                <a:spcPts val="70"/>
              </a:spcBef>
            </a:pPr>
            <a:r>
              <a:rPr sz="703" spc="11" dirty="0">
                <a:latin typeface="Arial"/>
                <a:cs typeface="Arial"/>
              </a:rPr>
              <a:t>22.50%</a:t>
            </a:r>
            <a:endParaRPr sz="703">
              <a:latin typeface="Arial"/>
              <a:cs typeface="Arial"/>
            </a:endParaRPr>
          </a:p>
        </p:txBody>
      </p:sp>
      <p:sp>
        <p:nvSpPr>
          <p:cNvPr id="30" name="object 30"/>
          <p:cNvSpPr txBox="1"/>
          <p:nvPr/>
        </p:nvSpPr>
        <p:spPr>
          <a:xfrm>
            <a:off x="3274219" y="3241477"/>
            <a:ext cx="330844" cy="117188"/>
          </a:xfrm>
          <a:prstGeom prst="rect">
            <a:avLst/>
          </a:prstGeom>
        </p:spPr>
        <p:txBody>
          <a:bodyPr vert="horz" wrap="square" lIns="0" tIns="8930" rIns="0" bIns="0" rtlCol="0">
            <a:spAutoFit/>
          </a:bodyPr>
          <a:lstStyle/>
          <a:p>
            <a:pPr marL="8929">
              <a:spcBef>
                <a:spcPts val="70"/>
              </a:spcBef>
            </a:pPr>
            <a:r>
              <a:rPr sz="703" spc="11" dirty="0">
                <a:latin typeface="Arial"/>
                <a:cs typeface="Arial"/>
              </a:rPr>
              <a:t>30.00%</a:t>
            </a:r>
            <a:endParaRPr sz="703">
              <a:latin typeface="Arial"/>
              <a:cs typeface="Arial"/>
            </a:endParaRPr>
          </a:p>
        </p:txBody>
      </p:sp>
      <p:sp>
        <p:nvSpPr>
          <p:cNvPr id="31" name="object 31"/>
          <p:cNvSpPr/>
          <p:nvPr/>
        </p:nvSpPr>
        <p:spPr>
          <a:xfrm>
            <a:off x="3698375" y="5656957"/>
            <a:ext cx="4964906" cy="0"/>
          </a:xfrm>
          <a:custGeom>
            <a:avLst/>
            <a:gdLst/>
            <a:ahLst/>
            <a:cxnLst/>
            <a:rect l="l" t="t" r="r" b="b"/>
            <a:pathLst>
              <a:path w="7061200">
                <a:moveTo>
                  <a:pt x="0" y="0"/>
                </a:moveTo>
                <a:lnTo>
                  <a:pt x="7061205" y="0"/>
                </a:lnTo>
              </a:path>
            </a:pathLst>
          </a:custGeom>
          <a:ln w="12700">
            <a:solidFill>
              <a:srgbClr val="000000"/>
            </a:solidFill>
          </a:ln>
        </p:spPr>
        <p:txBody>
          <a:bodyPr wrap="square" lIns="0" tIns="0" rIns="0" bIns="0" rtlCol="0"/>
          <a:lstStyle/>
          <a:p>
            <a:endParaRPr sz="1266"/>
          </a:p>
        </p:txBody>
      </p:sp>
      <p:sp>
        <p:nvSpPr>
          <p:cNvPr id="32" name="object 32"/>
          <p:cNvSpPr txBox="1"/>
          <p:nvPr/>
        </p:nvSpPr>
        <p:spPr>
          <a:xfrm>
            <a:off x="3970734"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1</a:t>
            </a:r>
            <a:endParaRPr sz="703">
              <a:latin typeface="Arial"/>
              <a:cs typeface="Arial"/>
            </a:endParaRPr>
          </a:p>
        </p:txBody>
      </p:sp>
      <p:sp>
        <p:nvSpPr>
          <p:cNvPr id="33" name="object 33"/>
          <p:cNvSpPr txBox="1"/>
          <p:nvPr/>
        </p:nvSpPr>
        <p:spPr>
          <a:xfrm>
            <a:off x="4595812"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2</a:t>
            </a:r>
            <a:endParaRPr sz="703">
              <a:latin typeface="Arial"/>
              <a:cs typeface="Arial"/>
            </a:endParaRPr>
          </a:p>
        </p:txBody>
      </p:sp>
      <p:sp>
        <p:nvSpPr>
          <p:cNvPr id="34" name="object 34"/>
          <p:cNvSpPr txBox="1"/>
          <p:nvPr/>
        </p:nvSpPr>
        <p:spPr>
          <a:xfrm>
            <a:off x="5211961"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3</a:t>
            </a:r>
            <a:endParaRPr sz="703">
              <a:latin typeface="Arial"/>
              <a:cs typeface="Arial"/>
            </a:endParaRPr>
          </a:p>
        </p:txBody>
      </p:sp>
      <p:sp>
        <p:nvSpPr>
          <p:cNvPr id="35" name="object 35"/>
          <p:cNvSpPr txBox="1"/>
          <p:nvPr/>
        </p:nvSpPr>
        <p:spPr>
          <a:xfrm>
            <a:off x="5837039"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4</a:t>
            </a:r>
            <a:endParaRPr sz="703">
              <a:latin typeface="Arial"/>
              <a:cs typeface="Arial"/>
            </a:endParaRPr>
          </a:p>
        </p:txBody>
      </p:sp>
      <p:sp>
        <p:nvSpPr>
          <p:cNvPr id="36" name="object 36"/>
          <p:cNvSpPr txBox="1"/>
          <p:nvPr/>
        </p:nvSpPr>
        <p:spPr>
          <a:xfrm>
            <a:off x="6462117"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5</a:t>
            </a:r>
            <a:endParaRPr sz="703">
              <a:latin typeface="Arial"/>
              <a:cs typeface="Arial"/>
            </a:endParaRPr>
          </a:p>
        </p:txBody>
      </p:sp>
      <p:sp>
        <p:nvSpPr>
          <p:cNvPr id="37" name="object 37"/>
          <p:cNvSpPr txBox="1"/>
          <p:nvPr/>
        </p:nvSpPr>
        <p:spPr>
          <a:xfrm>
            <a:off x="7078265"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6</a:t>
            </a:r>
            <a:endParaRPr sz="703">
              <a:latin typeface="Arial"/>
              <a:cs typeface="Arial"/>
            </a:endParaRPr>
          </a:p>
        </p:txBody>
      </p:sp>
      <p:sp>
        <p:nvSpPr>
          <p:cNvPr id="38" name="object 38"/>
          <p:cNvSpPr txBox="1"/>
          <p:nvPr/>
        </p:nvSpPr>
        <p:spPr>
          <a:xfrm>
            <a:off x="7703344"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7</a:t>
            </a:r>
            <a:endParaRPr sz="703">
              <a:latin typeface="Arial"/>
              <a:cs typeface="Arial"/>
            </a:endParaRPr>
          </a:p>
        </p:txBody>
      </p:sp>
      <p:sp>
        <p:nvSpPr>
          <p:cNvPr id="39" name="object 39"/>
          <p:cNvSpPr txBox="1"/>
          <p:nvPr/>
        </p:nvSpPr>
        <p:spPr>
          <a:xfrm>
            <a:off x="8319492"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8</a:t>
            </a:r>
            <a:endParaRPr sz="703">
              <a:latin typeface="Arial"/>
              <a:cs typeface="Arial"/>
            </a:endParaRPr>
          </a:p>
        </p:txBody>
      </p:sp>
      <p:sp>
        <p:nvSpPr>
          <p:cNvPr id="40" name="object 40"/>
          <p:cNvSpPr/>
          <p:nvPr/>
        </p:nvSpPr>
        <p:spPr>
          <a:xfrm>
            <a:off x="4015383" y="3643312"/>
            <a:ext cx="250031" cy="2009180"/>
          </a:xfrm>
          <a:custGeom>
            <a:avLst/>
            <a:gdLst/>
            <a:ahLst/>
            <a:cxnLst/>
            <a:rect l="l" t="t" r="r" b="b"/>
            <a:pathLst>
              <a:path w="355600" h="2857500">
                <a:moveTo>
                  <a:pt x="0" y="0"/>
                </a:moveTo>
                <a:lnTo>
                  <a:pt x="355600" y="0"/>
                </a:lnTo>
                <a:lnTo>
                  <a:pt x="355600" y="2857500"/>
                </a:lnTo>
                <a:lnTo>
                  <a:pt x="0" y="2857500"/>
                </a:lnTo>
                <a:lnTo>
                  <a:pt x="0" y="0"/>
                </a:lnTo>
                <a:close/>
              </a:path>
            </a:pathLst>
          </a:custGeom>
          <a:solidFill>
            <a:srgbClr val="FF0000"/>
          </a:solidFill>
        </p:spPr>
        <p:txBody>
          <a:bodyPr wrap="square" lIns="0" tIns="0" rIns="0" bIns="0" rtlCol="0"/>
          <a:lstStyle/>
          <a:p>
            <a:endParaRPr sz="1266"/>
          </a:p>
        </p:txBody>
      </p:sp>
      <p:sp>
        <p:nvSpPr>
          <p:cNvPr id="41" name="object 41"/>
          <p:cNvSpPr/>
          <p:nvPr/>
        </p:nvSpPr>
        <p:spPr>
          <a:xfrm>
            <a:off x="4640461" y="4286250"/>
            <a:ext cx="250031" cy="1366242"/>
          </a:xfrm>
          <a:custGeom>
            <a:avLst/>
            <a:gdLst/>
            <a:ahLst/>
            <a:cxnLst/>
            <a:rect l="l" t="t" r="r" b="b"/>
            <a:pathLst>
              <a:path w="355600" h="1943100">
                <a:moveTo>
                  <a:pt x="0" y="0"/>
                </a:moveTo>
                <a:lnTo>
                  <a:pt x="355600" y="0"/>
                </a:lnTo>
                <a:lnTo>
                  <a:pt x="355600" y="1943100"/>
                </a:lnTo>
                <a:lnTo>
                  <a:pt x="0" y="1943100"/>
                </a:lnTo>
                <a:lnTo>
                  <a:pt x="0" y="0"/>
                </a:lnTo>
                <a:close/>
              </a:path>
            </a:pathLst>
          </a:custGeom>
          <a:solidFill>
            <a:srgbClr val="FF0000"/>
          </a:solidFill>
        </p:spPr>
        <p:txBody>
          <a:bodyPr wrap="square" lIns="0" tIns="0" rIns="0" bIns="0" rtlCol="0"/>
          <a:lstStyle/>
          <a:p>
            <a:endParaRPr sz="1266"/>
          </a:p>
        </p:txBody>
      </p:sp>
      <p:sp>
        <p:nvSpPr>
          <p:cNvPr id="42" name="object 42"/>
          <p:cNvSpPr/>
          <p:nvPr/>
        </p:nvSpPr>
        <p:spPr>
          <a:xfrm>
            <a:off x="5265539" y="4589859"/>
            <a:ext cx="241102" cy="1062633"/>
          </a:xfrm>
          <a:custGeom>
            <a:avLst/>
            <a:gdLst/>
            <a:ahLst/>
            <a:cxnLst/>
            <a:rect l="l" t="t" r="r" b="b"/>
            <a:pathLst>
              <a:path w="342900" h="1511300">
                <a:moveTo>
                  <a:pt x="0" y="0"/>
                </a:moveTo>
                <a:lnTo>
                  <a:pt x="342900" y="0"/>
                </a:lnTo>
                <a:lnTo>
                  <a:pt x="342900" y="1511300"/>
                </a:lnTo>
                <a:lnTo>
                  <a:pt x="0" y="1511300"/>
                </a:lnTo>
                <a:lnTo>
                  <a:pt x="0" y="0"/>
                </a:lnTo>
                <a:close/>
              </a:path>
            </a:pathLst>
          </a:custGeom>
          <a:solidFill>
            <a:srgbClr val="FF0000"/>
          </a:solidFill>
        </p:spPr>
        <p:txBody>
          <a:bodyPr wrap="square" lIns="0" tIns="0" rIns="0" bIns="0" rtlCol="0"/>
          <a:lstStyle/>
          <a:p>
            <a:endParaRPr sz="1266"/>
          </a:p>
        </p:txBody>
      </p:sp>
      <p:sp>
        <p:nvSpPr>
          <p:cNvPr id="43" name="object 43"/>
          <p:cNvSpPr/>
          <p:nvPr/>
        </p:nvSpPr>
        <p:spPr>
          <a:xfrm>
            <a:off x="5881688" y="4768453"/>
            <a:ext cx="250031" cy="884039"/>
          </a:xfrm>
          <a:custGeom>
            <a:avLst/>
            <a:gdLst/>
            <a:ahLst/>
            <a:cxnLst/>
            <a:rect l="l" t="t" r="r" b="b"/>
            <a:pathLst>
              <a:path w="355600" h="1257300">
                <a:moveTo>
                  <a:pt x="0" y="0"/>
                </a:moveTo>
                <a:lnTo>
                  <a:pt x="355600" y="0"/>
                </a:lnTo>
                <a:lnTo>
                  <a:pt x="355600" y="1257300"/>
                </a:lnTo>
                <a:lnTo>
                  <a:pt x="0" y="1257300"/>
                </a:lnTo>
                <a:lnTo>
                  <a:pt x="0" y="0"/>
                </a:lnTo>
                <a:close/>
              </a:path>
            </a:pathLst>
          </a:custGeom>
          <a:solidFill>
            <a:srgbClr val="FF0000"/>
          </a:solidFill>
        </p:spPr>
        <p:txBody>
          <a:bodyPr wrap="square" lIns="0" tIns="0" rIns="0" bIns="0" rtlCol="0"/>
          <a:lstStyle/>
          <a:p>
            <a:endParaRPr sz="1266"/>
          </a:p>
        </p:txBody>
      </p:sp>
      <p:sp>
        <p:nvSpPr>
          <p:cNvPr id="44" name="object 44"/>
          <p:cNvSpPr/>
          <p:nvPr/>
        </p:nvSpPr>
        <p:spPr>
          <a:xfrm>
            <a:off x="6506766" y="4875609"/>
            <a:ext cx="250031" cy="776883"/>
          </a:xfrm>
          <a:custGeom>
            <a:avLst/>
            <a:gdLst/>
            <a:ahLst/>
            <a:cxnLst/>
            <a:rect l="l" t="t" r="r" b="b"/>
            <a:pathLst>
              <a:path w="355600" h="1104900">
                <a:moveTo>
                  <a:pt x="0" y="0"/>
                </a:moveTo>
                <a:lnTo>
                  <a:pt x="355600" y="0"/>
                </a:lnTo>
                <a:lnTo>
                  <a:pt x="355600" y="1104900"/>
                </a:lnTo>
                <a:lnTo>
                  <a:pt x="0" y="1104900"/>
                </a:lnTo>
                <a:lnTo>
                  <a:pt x="0" y="0"/>
                </a:lnTo>
                <a:close/>
              </a:path>
            </a:pathLst>
          </a:custGeom>
          <a:solidFill>
            <a:srgbClr val="FF0000"/>
          </a:solidFill>
        </p:spPr>
        <p:txBody>
          <a:bodyPr wrap="square" lIns="0" tIns="0" rIns="0" bIns="0" rtlCol="0"/>
          <a:lstStyle/>
          <a:p>
            <a:endParaRPr sz="1266"/>
          </a:p>
        </p:txBody>
      </p:sp>
      <p:sp>
        <p:nvSpPr>
          <p:cNvPr id="45" name="object 45"/>
          <p:cNvSpPr/>
          <p:nvPr/>
        </p:nvSpPr>
        <p:spPr>
          <a:xfrm>
            <a:off x="7122914" y="4938117"/>
            <a:ext cx="250031" cy="714375"/>
          </a:xfrm>
          <a:custGeom>
            <a:avLst/>
            <a:gdLst/>
            <a:ahLst/>
            <a:cxnLst/>
            <a:rect l="l" t="t" r="r" b="b"/>
            <a:pathLst>
              <a:path w="355600" h="1016000">
                <a:moveTo>
                  <a:pt x="0" y="0"/>
                </a:moveTo>
                <a:lnTo>
                  <a:pt x="355600" y="0"/>
                </a:lnTo>
                <a:lnTo>
                  <a:pt x="355600" y="1016000"/>
                </a:lnTo>
                <a:lnTo>
                  <a:pt x="0" y="1016000"/>
                </a:lnTo>
                <a:lnTo>
                  <a:pt x="0" y="0"/>
                </a:lnTo>
                <a:close/>
              </a:path>
            </a:pathLst>
          </a:custGeom>
          <a:solidFill>
            <a:srgbClr val="FF0000"/>
          </a:solidFill>
        </p:spPr>
        <p:txBody>
          <a:bodyPr wrap="square" lIns="0" tIns="0" rIns="0" bIns="0" rtlCol="0"/>
          <a:lstStyle/>
          <a:p>
            <a:endParaRPr sz="1266"/>
          </a:p>
        </p:txBody>
      </p:sp>
      <p:sp>
        <p:nvSpPr>
          <p:cNvPr id="46" name="object 46"/>
          <p:cNvSpPr/>
          <p:nvPr/>
        </p:nvSpPr>
        <p:spPr>
          <a:xfrm>
            <a:off x="7747992" y="4973836"/>
            <a:ext cx="250031" cy="678656"/>
          </a:xfrm>
          <a:custGeom>
            <a:avLst/>
            <a:gdLst/>
            <a:ahLst/>
            <a:cxnLst/>
            <a:rect l="l" t="t" r="r" b="b"/>
            <a:pathLst>
              <a:path w="355600" h="965200">
                <a:moveTo>
                  <a:pt x="0" y="0"/>
                </a:moveTo>
                <a:lnTo>
                  <a:pt x="355600" y="0"/>
                </a:lnTo>
                <a:lnTo>
                  <a:pt x="355600" y="965200"/>
                </a:lnTo>
                <a:lnTo>
                  <a:pt x="0" y="965200"/>
                </a:lnTo>
                <a:lnTo>
                  <a:pt x="0" y="0"/>
                </a:lnTo>
                <a:close/>
              </a:path>
            </a:pathLst>
          </a:custGeom>
          <a:solidFill>
            <a:srgbClr val="FF0000"/>
          </a:solidFill>
        </p:spPr>
        <p:txBody>
          <a:bodyPr wrap="square" lIns="0" tIns="0" rIns="0" bIns="0" rtlCol="0"/>
          <a:lstStyle/>
          <a:p>
            <a:endParaRPr sz="1266"/>
          </a:p>
        </p:txBody>
      </p:sp>
      <p:sp>
        <p:nvSpPr>
          <p:cNvPr id="47" name="object 47"/>
          <p:cNvSpPr/>
          <p:nvPr/>
        </p:nvSpPr>
        <p:spPr>
          <a:xfrm>
            <a:off x="8373070" y="5322094"/>
            <a:ext cx="241102" cy="330398"/>
          </a:xfrm>
          <a:custGeom>
            <a:avLst/>
            <a:gdLst/>
            <a:ahLst/>
            <a:cxnLst/>
            <a:rect l="l" t="t" r="r" b="b"/>
            <a:pathLst>
              <a:path w="342900" h="469900">
                <a:moveTo>
                  <a:pt x="0" y="0"/>
                </a:moveTo>
                <a:lnTo>
                  <a:pt x="342900" y="0"/>
                </a:lnTo>
                <a:lnTo>
                  <a:pt x="342900" y="469900"/>
                </a:lnTo>
                <a:lnTo>
                  <a:pt x="0" y="469900"/>
                </a:lnTo>
                <a:lnTo>
                  <a:pt x="0" y="0"/>
                </a:lnTo>
                <a:close/>
              </a:path>
            </a:pathLst>
          </a:custGeom>
          <a:solidFill>
            <a:srgbClr val="FF0000"/>
          </a:solidFill>
        </p:spPr>
        <p:txBody>
          <a:bodyPr wrap="square" lIns="0" tIns="0" rIns="0" bIns="0" rtlCol="0"/>
          <a:lstStyle/>
          <a:p>
            <a:endParaRPr sz="1266"/>
          </a:p>
        </p:txBody>
      </p:sp>
      <p:sp>
        <p:nvSpPr>
          <p:cNvPr id="48" name="object 48"/>
          <p:cNvSpPr/>
          <p:nvPr/>
        </p:nvSpPr>
        <p:spPr>
          <a:xfrm>
            <a:off x="3747492" y="3446859"/>
            <a:ext cx="250031" cy="2205633"/>
          </a:xfrm>
          <a:custGeom>
            <a:avLst/>
            <a:gdLst/>
            <a:ahLst/>
            <a:cxnLst/>
            <a:rect l="l" t="t" r="r" b="b"/>
            <a:pathLst>
              <a:path w="355600" h="3136900">
                <a:moveTo>
                  <a:pt x="0" y="0"/>
                </a:moveTo>
                <a:lnTo>
                  <a:pt x="355600" y="0"/>
                </a:lnTo>
                <a:lnTo>
                  <a:pt x="355600" y="3136900"/>
                </a:lnTo>
                <a:lnTo>
                  <a:pt x="0" y="3136900"/>
                </a:lnTo>
                <a:lnTo>
                  <a:pt x="0" y="0"/>
                </a:lnTo>
                <a:close/>
              </a:path>
            </a:pathLst>
          </a:custGeom>
          <a:solidFill>
            <a:srgbClr val="00A2FF">
              <a:alpha val="10009"/>
            </a:srgbClr>
          </a:solidFill>
        </p:spPr>
        <p:txBody>
          <a:bodyPr wrap="square" lIns="0" tIns="0" rIns="0" bIns="0" rtlCol="0"/>
          <a:lstStyle/>
          <a:p>
            <a:endParaRPr sz="1266"/>
          </a:p>
        </p:txBody>
      </p:sp>
      <p:sp>
        <p:nvSpPr>
          <p:cNvPr id="49" name="object 49"/>
          <p:cNvSpPr/>
          <p:nvPr/>
        </p:nvSpPr>
        <p:spPr>
          <a:xfrm>
            <a:off x="4363641" y="4241601"/>
            <a:ext cx="250031" cy="1410891"/>
          </a:xfrm>
          <a:custGeom>
            <a:avLst/>
            <a:gdLst/>
            <a:ahLst/>
            <a:cxnLst/>
            <a:rect l="l" t="t" r="r" b="b"/>
            <a:pathLst>
              <a:path w="355600" h="2006600">
                <a:moveTo>
                  <a:pt x="0" y="0"/>
                </a:moveTo>
                <a:lnTo>
                  <a:pt x="355600" y="0"/>
                </a:lnTo>
                <a:lnTo>
                  <a:pt x="355600" y="2006600"/>
                </a:lnTo>
                <a:lnTo>
                  <a:pt x="0" y="2006600"/>
                </a:lnTo>
                <a:lnTo>
                  <a:pt x="0" y="0"/>
                </a:lnTo>
                <a:close/>
              </a:path>
            </a:pathLst>
          </a:custGeom>
          <a:solidFill>
            <a:srgbClr val="00A2FF">
              <a:alpha val="10009"/>
            </a:srgbClr>
          </a:solidFill>
        </p:spPr>
        <p:txBody>
          <a:bodyPr wrap="square" lIns="0" tIns="0" rIns="0" bIns="0" rtlCol="0"/>
          <a:lstStyle/>
          <a:p>
            <a:endParaRPr sz="1266"/>
          </a:p>
        </p:txBody>
      </p:sp>
      <p:sp>
        <p:nvSpPr>
          <p:cNvPr id="50" name="object 50"/>
          <p:cNvSpPr/>
          <p:nvPr/>
        </p:nvSpPr>
        <p:spPr>
          <a:xfrm>
            <a:off x="4988719" y="4598789"/>
            <a:ext cx="250031" cy="1053703"/>
          </a:xfrm>
          <a:custGeom>
            <a:avLst/>
            <a:gdLst/>
            <a:ahLst/>
            <a:cxnLst/>
            <a:rect l="l" t="t" r="r" b="b"/>
            <a:pathLst>
              <a:path w="355600" h="1498600">
                <a:moveTo>
                  <a:pt x="0" y="0"/>
                </a:moveTo>
                <a:lnTo>
                  <a:pt x="355600" y="0"/>
                </a:lnTo>
                <a:lnTo>
                  <a:pt x="355600" y="1498600"/>
                </a:lnTo>
                <a:lnTo>
                  <a:pt x="0" y="1498600"/>
                </a:lnTo>
                <a:lnTo>
                  <a:pt x="0" y="0"/>
                </a:lnTo>
                <a:close/>
              </a:path>
            </a:pathLst>
          </a:custGeom>
          <a:solidFill>
            <a:srgbClr val="00A2FF">
              <a:alpha val="10009"/>
            </a:srgbClr>
          </a:solidFill>
        </p:spPr>
        <p:txBody>
          <a:bodyPr wrap="square" lIns="0" tIns="0" rIns="0" bIns="0" rtlCol="0"/>
          <a:lstStyle/>
          <a:p>
            <a:endParaRPr sz="1266"/>
          </a:p>
        </p:txBody>
      </p:sp>
      <p:sp>
        <p:nvSpPr>
          <p:cNvPr id="51" name="object 51"/>
          <p:cNvSpPr/>
          <p:nvPr/>
        </p:nvSpPr>
        <p:spPr>
          <a:xfrm>
            <a:off x="5613797" y="4786312"/>
            <a:ext cx="241102" cy="866180"/>
          </a:xfrm>
          <a:custGeom>
            <a:avLst/>
            <a:gdLst/>
            <a:ahLst/>
            <a:cxnLst/>
            <a:rect l="l" t="t" r="r" b="b"/>
            <a:pathLst>
              <a:path w="342900" h="1231900">
                <a:moveTo>
                  <a:pt x="0" y="0"/>
                </a:moveTo>
                <a:lnTo>
                  <a:pt x="342900" y="0"/>
                </a:lnTo>
                <a:lnTo>
                  <a:pt x="342900" y="1231900"/>
                </a:lnTo>
                <a:lnTo>
                  <a:pt x="0" y="1231900"/>
                </a:lnTo>
                <a:lnTo>
                  <a:pt x="0" y="0"/>
                </a:lnTo>
                <a:close/>
              </a:path>
            </a:pathLst>
          </a:custGeom>
          <a:solidFill>
            <a:srgbClr val="00A2FF">
              <a:alpha val="10009"/>
            </a:srgbClr>
          </a:solidFill>
        </p:spPr>
        <p:txBody>
          <a:bodyPr wrap="square" lIns="0" tIns="0" rIns="0" bIns="0" rtlCol="0"/>
          <a:lstStyle/>
          <a:p>
            <a:endParaRPr sz="1266"/>
          </a:p>
        </p:txBody>
      </p:sp>
      <p:sp>
        <p:nvSpPr>
          <p:cNvPr id="52" name="object 52"/>
          <p:cNvSpPr/>
          <p:nvPr/>
        </p:nvSpPr>
        <p:spPr>
          <a:xfrm>
            <a:off x="6229945" y="4920258"/>
            <a:ext cx="250031" cy="732234"/>
          </a:xfrm>
          <a:custGeom>
            <a:avLst/>
            <a:gdLst/>
            <a:ahLst/>
            <a:cxnLst/>
            <a:rect l="l" t="t" r="r" b="b"/>
            <a:pathLst>
              <a:path w="355600" h="1041400">
                <a:moveTo>
                  <a:pt x="0" y="0"/>
                </a:moveTo>
                <a:lnTo>
                  <a:pt x="355600" y="0"/>
                </a:lnTo>
                <a:lnTo>
                  <a:pt x="355600" y="1041400"/>
                </a:lnTo>
                <a:lnTo>
                  <a:pt x="0" y="1041400"/>
                </a:lnTo>
                <a:lnTo>
                  <a:pt x="0" y="0"/>
                </a:lnTo>
                <a:close/>
              </a:path>
            </a:pathLst>
          </a:custGeom>
          <a:solidFill>
            <a:srgbClr val="00A2FF">
              <a:alpha val="10009"/>
            </a:srgbClr>
          </a:solidFill>
        </p:spPr>
        <p:txBody>
          <a:bodyPr wrap="square" lIns="0" tIns="0" rIns="0" bIns="0" rtlCol="0"/>
          <a:lstStyle/>
          <a:p>
            <a:endParaRPr sz="1266"/>
          </a:p>
        </p:txBody>
      </p:sp>
      <p:sp>
        <p:nvSpPr>
          <p:cNvPr id="53" name="object 53"/>
          <p:cNvSpPr/>
          <p:nvPr/>
        </p:nvSpPr>
        <p:spPr>
          <a:xfrm>
            <a:off x="6855024" y="5000625"/>
            <a:ext cx="250031" cy="651867"/>
          </a:xfrm>
          <a:custGeom>
            <a:avLst/>
            <a:gdLst/>
            <a:ahLst/>
            <a:cxnLst/>
            <a:rect l="l" t="t" r="r" b="b"/>
            <a:pathLst>
              <a:path w="355600" h="927100">
                <a:moveTo>
                  <a:pt x="0" y="0"/>
                </a:moveTo>
                <a:lnTo>
                  <a:pt x="355600" y="0"/>
                </a:lnTo>
                <a:lnTo>
                  <a:pt x="355600" y="927100"/>
                </a:lnTo>
                <a:lnTo>
                  <a:pt x="0" y="927100"/>
                </a:lnTo>
                <a:lnTo>
                  <a:pt x="0" y="0"/>
                </a:lnTo>
                <a:close/>
              </a:path>
            </a:pathLst>
          </a:custGeom>
          <a:solidFill>
            <a:srgbClr val="00A2FF">
              <a:alpha val="10009"/>
            </a:srgbClr>
          </a:solidFill>
        </p:spPr>
        <p:txBody>
          <a:bodyPr wrap="square" lIns="0" tIns="0" rIns="0" bIns="0" rtlCol="0"/>
          <a:lstStyle/>
          <a:p>
            <a:endParaRPr sz="1266"/>
          </a:p>
        </p:txBody>
      </p:sp>
      <p:sp>
        <p:nvSpPr>
          <p:cNvPr id="54" name="object 54"/>
          <p:cNvSpPr/>
          <p:nvPr/>
        </p:nvSpPr>
        <p:spPr>
          <a:xfrm>
            <a:off x="7471172" y="5045273"/>
            <a:ext cx="250031" cy="607219"/>
          </a:xfrm>
          <a:custGeom>
            <a:avLst/>
            <a:gdLst/>
            <a:ahLst/>
            <a:cxnLst/>
            <a:rect l="l" t="t" r="r" b="b"/>
            <a:pathLst>
              <a:path w="355600" h="863600">
                <a:moveTo>
                  <a:pt x="0" y="0"/>
                </a:moveTo>
                <a:lnTo>
                  <a:pt x="355600" y="0"/>
                </a:lnTo>
                <a:lnTo>
                  <a:pt x="355600" y="863600"/>
                </a:lnTo>
                <a:lnTo>
                  <a:pt x="0" y="863600"/>
                </a:lnTo>
                <a:lnTo>
                  <a:pt x="0" y="0"/>
                </a:lnTo>
                <a:close/>
              </a:path>
            </a:pathLst>
          </a:custGeom>
          <a:solidFill>
            <a:srgbClr val="00A2FF">
              <a:alpha val="10009"/>
            </a:srgbClr>
          </a:solidFill>
        </p:spPr>
        <p:txBody>
          <a:bodyPr wrap="square" lIns="0" tIns="0" rIns="0" bIns="0" rtlCol="0"/>
          <a:lstStyle/>
          <a:p>
            <a:endParaRPr sz="1266"/>
          </a:p>
        </p:txBody>
      </p:sp>
      <p:sp>
        <p:nvSpPr>
          <p:cNvPr id="55" name="object 55"/>
          <p:cNvSpPr/>
          <p:nvPr/>
        </p:nvSpPr>
        <p:spPr>
          <a:xfrm>
            <a:off x="8096250" y="5357812"/>
            <a:ext cx="250031" cy="294680"/>
          </a:xfrm>
          <a:custGeom>
            <a:avLst/>
            <a:gdLst/>
            <a:ahLst/>
            <a:cxnLst/>
            <a:rect l="l" t="t" r="r" b="b"/>
            <a:pathLst>
              <a:path w="355600" h="419100">
                <a:moveTo>
                  <a:pt x="0" y="0"/>
                </a:moveTo>
                <a:lnTo>
                  <a:pt x="355600" y="0"/>
                </a:lnTo>
                <a:lnTo>
                  <a:pt x="355600" y="419100"/>
                </a:lnTo>
                <a:lnTo>
                  <a:pt x="0" y="419100"/>
                </a:lnTo>
                <a:lnTo>
                  <a:pt x="0" y="0"/>
                </a:lnTo>
                <a:close/>
              </a:path>
            </a:pathLst>
          </a:custGeom>
          <a:solidFill>
            <a:srgbClr val="00A2FF">
              <a:alpha val="10009"/>
            </a:srgbClr>
          </a:solidFill>
        </p:spPr>
        <p:txBody>
          <a:bodyPr wrap="square" lIns="0" tIns="0" rIns="0" bIns="0" rtlCol="0"/>
          <a:lstStyle/>
          <a:p>
            <a:endParaRPr sz="1266"/>
          </a:p>
        </p:txBody>
      </p:sp>
      <p:sp>
        <p:nvSpPr>
          <p:cNvPr id="56" name="object 56"/>
          <p:cNvSpPr/>
          <p:nvPr/>
        </p:nvSpPr>
        <p:spPr>
          <a:xfrm>
            <a:off x="4408289" y="2991445"/>
            <a:ext cx="151805" cy="142875"/>
          </a:xfrm>
          <a:custGeom>
            <a:avLst/>
            <a:gdLst/>
            <a:ahLst/>
            <a:cxnLst/>
            <a:rect l="l" t="t" r="r" b="b"/>
            <a:pathLst>
              <a:path w="215900" h="203200">
                <a:moveTo>
                  <a:pt x="0" y="0"/>
                </a:moveTo>
                <a:lnTo>
                  <a:pt x="215900" y="0"/>
                </a:lnTo>
                <a:lnTo>
                  <a:pt x="215900" y="203200"/>
                </a:lnTo>
                <a:lnTo>
                  <a:pt x="0" y="203200"/>
                </a:lnTo>
                <a:lnTo>
                  <a:pt x="0" y="0"/>
                </a:lnTo>
                <a:close/>
              </a:path>
            </a:pathLst>
          </a:custGeom>
          <a:solidFill>
            <a:srgbClr val="00A2FF">
              <a:alpha val="10009"/>
            </a:srgbClr>
          </a:solidFill>
        </p:spPr>
        <p:txBody>
          <a:bodyPr wrap="square" lIns="0" tIns="0" rIns="0" bIns="0" rtlCol="0"/>
          <a:lstStyle/>
          <a:p>
            <a:endParaRPr sz="1266"/>
          </a:p>
        </p:txBody>
      </p:sp>
      <p:sp>
        <p:nvSpPr>
          <p:cNvPr id="57" name="object 57"/>
          <p:cNvSpPr txBox="1"/>
          <p:nvPr/>
        </p:nvSpPr>
        <p:spPr>
          <a:xfrm>
            <a:off x="4658320" y="2955727"/>
            <a:ext cx="1241227" cy="192914"/>
          </a:xfrm>
          <a:prstGeom prst="rect">
            <a:avLst/>
          </a:prstGeom>
        </p:spPr>
        <p:txBody>
          <a:bodyPr vert="horz" wrap="square" lIns="0" tIns="8930" rIns="0" bIns="0" rtlCol="0">
            <a:spAutoFit/>
          </a:bodyPr>
          <a:lstStyle/>
          <a:p>
            <a:pPr marL="8929">
              <a:spcBef>
                <a:spcPts val="70"/>
              </a:spcBef>
            </a:pPr>
            <a:r>
              <a:rPr sz="1195" spc="7" dirty="0">
                <a:latin typeface="Arial"/>
                <a:cs typeface="Arial"/>
              </a:rPr>
              <a:t>Non</a:t>
            </a:r>
            <a:r>
              <a:rPr lang="en-US" sz="1195" spc="7" dirty="0">
                <a:latin typeface="Arial"/>
                <a:cs typeface="Arial"/>
              </a:rPr>
              <a:t>s</a:t>
            </a:r>
            <a:r>
              <a:rPr sz="1195" spc="7" dirty="0">
                <a:latin typeface="Arial"/>
                <a:cs typeface="Arial"/>
              </a:rPr>
              <a:t>ynonymous</a:t>
            </a:r>
            <a:endParaRPr sz="1195" dirty="0">
              <a:latin typeface="Arial"/>
              <a:cs typeface="Arial"/>
            </a:endParaRPr>
          </a:p>
        </p:txBody>
      </p:sp>
      <p:sp>
        <p:nvSpPr>
          <p:cNvPr id="58" name="object 58"/>
          <p:cNvSpPr/>
          <p:nvPr/>
        </p:nvSpPr>
        <p:spPr>
          <a:xfrm>
            <a:off x="6658570" y="2991445"/>
            <a:ext cx="142875" cy="142875"/>
          </a:xfrm>
          <a:custGeom>
            <a:avLst/>
            <a:gdLst/>
            <a:ahLst/>
            <a:cxnLst/>
            <a:rect l="l" t="t" r="r" b="b"/>
            <a:pathLst>
              <a:path w="203200" h="203200">
                <a:moveTo>
                  <a:pt x="0" y="0"/>
                </a:moveTo>
                <a:lnTo>
                  <a:pt x="203200" y="0"/>
                </a:lnTo>
                <a:lnTo>
                  <a:pt x="203200" y="203200"/>
                </a:lnTo>
                <a:lnTo>
                  <a:pt x="0" y="203200"/>
                </a:lnTo>
                <a:lnTo>
                  <a:pt x="0" y="0"/>
                </a:lnTo>
                <a:close/>
              </a:path>
            </a:pathLst>
          </a:custGeom>
          <a:solidFill>
            <a:srgbClr val="FF0000"/>
          </a:solidFill>
        </p:spPr>
        <p:txBody>
          <a:bodyPr wrap="square" lIns="0" tIns="0" rIns="0" bIns="0" rtlCol="0"/>
          <a:lstStyle/>
          <a:p>
            <a:endParaRPr sz="1266"/>
          </a:p>
        </p:txBody>
      </p:sp>
      <p:sp>
        <p:nvSpPr>
          <p:cNvPr id="59" name="object 59"/>
          <p:cNvSpPr txBox="1"/>
          <p:nvPr/>
        </p:nvSpPr>
        <p:spPr>
          <a:xfrm>
            <a:off x="6881813" y="2955727"/>
            <a:ext cx="901005" cy="192914"/>
          </a:xfrm>
          <a:prstGeom prst="rect">
            <a:avLst/>
          </a:prstGeom>
        </p:spPr>
        <p:txBody>
          <a:bodyPr vert="horz" wrap="square" lIns="0" tIns="8930" rIns="0" bIns="0" rtlCol="0">
            <a:spAutoFit/>
          </a:bodyPr>
          <a:lstStyle/>
          <a:p>
            <a:pPr marL="8929">
              <a:spcBef>
                <a:spcPts val="70"/>
              </a:spcBef>
            </a:pPr>
            <a:r>
              <a:rPr sz="1195" spc="4" dirty="0">
                <a:latin typeface="Arial"/>
                <a:cs typeface="Arial"/>
              </a:rPr>
              <a:t>Synonymous</a:t>
            </a:r>
            <a:endParaRPr sz="1195">
              <a:latin typeface="Arial"/>
              <a:cs typeface="Arial"/>
            </a:endParaRPr>
          </a:p>
        </p:txBody>
      </p:sp>
      <p:sp>
        <p:nvSpPr>
          <p:cNvPr id="60" name="object 60"/>
          <p:cNvSpPr/>
          <p:nvPr/>
        </p:nvSpPr>
        <p:spPr>
          <a:xfrm>
            <a:off x="7809250" y="2822186"/>
            <a:ext cx="809476" cy="223689"/>
          </a:xfrm>
          <a:custGeom>
            <a:avLst/>
            <a:gdLst/>
            <a:ahLst/>
            <a:cxnLst/>
            <a:rect l="l" t="t" r="r" b="b"/>
            <a:pathLst>
              <a:path w="1151254" h="318135">
                <a:moveTo>
                  <a:pt x="0" y="317850"/>
                </a:moveTo>
                <a:lnTo>
                  <a:pt x="1138652" y="3380"/>
                </a:lnTo>
                <a:lnTo>
                  <a:pt x="1150894" y="0"/>
                </a:lnTo>
              </a:path>
            </a:pathLst>
          </a:custGeom>
          <a:ln w="25400">
            <a:solidFill>
              <a:srgbClr val="000000"/>
            </a:solidFill>
          </a:ln>
        </p:spPr>
        <p:txBody>
          <a:bodyPr wrap="square" lIns="0" tIns="0" rIns="0" bIns="0" rtlCol="0"/>
          <a:lstStyle/>
          <a:p>
            <a:endParaRPr sz="1266"/>
          </a:p>
        </p:txBody>
      </p:sp>
      <p:sp>
        <p:nvSpPr>
          <p:cNvPr id="61" name="object 61"/>
          <p:cNvSpPr/>
          <p:nvPr/>
        </p:nvSpPr>
        <p:spPr>
          <a:xfrm>
            <a:off x="8598455" y="2783249"/>
            <a:ext cx="94208" cy="83046"/>
          </a:xfrm>
          <a:custGeom>
            <a:avLst/>
            <a:gdLst/>
            <a:ahLst/>
            <a:cxnLst/>
            <a:rect l="l" t="t" r="r" b="b"/>
            <a:pathLst>
              <a:path w="133984" h="118110">
                <a:moveTo>
                  <a:pt x="0" y="0"/>
                </a:moveTo>
                <a:lnTo>
                  <a:pt x="32461" y="117525"/>
                </a:lnTo>
                <a:lnTo>
                  <a:pt x="133743" y="26301"/>
                </a:lnTo>
                <a:lnTo>
                  <a:pt x="0" y="0"/>
                </a:lnTo>
                <a:close/>
              </a:path>
            </a:pathLst>
          </a:custGeom>
          <a:solidFill>
            <a:srgbClr val="000000"/>
          </a:solidFill>
        </p:spPr>
        <p:txBody>
          <a:bodyPr wrap="square" lIns="0" tIns="0" rIns="0" bIns="0" rtlCol="0"/>
          <a:lstStyle/>
          <a:p>
            <a:endParaRPr sz="1266"/>
          </a:p>
        </p:txBody>
      </p:sp>
      <p:sp>
        <p:nvSpPr>
          <p:cNvPr id="63" name="object 63"/>
          <p:cNvSpPr txBox="1"/>
          <p:nvPr/>
        </p:nvSpPr>
        <p:spPr>
          <a:xfrm>
            <a:off x="4093964" y="1722099"/>
            <a:ext cx="4225529" cy="268640"/>
          </a:xfrm>
          <a:prstGeom prst="rect">
            <a:avLst/>
          </a:prstGeom>
        </p:spPr>
        <p:txBody>
          <a:bodyPr vert="horz" wrap="square" lIns="0" tIns="8930" rIns="0" bIns="0" rtlCol="0">
            <a:spAutoFit/>
          </a:bodyPr>
          <a:lstStyle/>
          <a:p>
            <a:pPr marL="8929">
              <a:spcBef>
                <a:spcPts val="70"/>
              </a:spcBef>
            </a:pPr>
            <a:r>
              <a:rPr lang="en-US" sz="1687" b="1" spc="-4" dirty="0" err="1">
                <a:latin typeface="Arial"/>
                <a:cs typeface="Arial"/>
              </a:rPr>
              <a:t>D</a:t>
            </a:r>
            <a:r>
              <a:rPr sz="1687" b="1" spc="-4" dirty="0" err="1">
                <a:latin typeface="Arial"/>
                <a:cs typeface="Arial"/>
              </a:rPr>
              <a:t>adi</a:t>
            </a:r>
            <a:r>
              <a:rPr sz="1687" b="1" spc="-4" dirty="0">
                <a:latin typeface="Arial"/>
                <a:cs typeface="Arial"/>
              </a:rPr>
              <a:t> </a:t>
            </a:r>
            <a:r>
              <a:rPr sz="1687" b="1" spc="-14" dirty="0">
                <a:latin typeface="Arial"/>
                <a:cs typeface="Arial"/>
              </a:rPr>
              <a:t>(Gutenkunst </a:t>
            </a:r>
            <a:r>
              <a:rPr sz="1687" b="1" spc="28" dirty="0">
                <a:latin typeface="Arial"/>
                <a:cs typeface="Arial"/>
              </a:rPr>
              <a:t>et </a:t>
            </a:r>
            <a:r>
              <a:rPr sz="1687" b="1" spc="-4" dirty="0">
                <a:latin typeface="Arial"/>
                <a:cs typeface="Arial"/>
              </a:rPr>
              <a:t>al </a:t>
            </a:r>
            <a:r>
              <a:rPr sz="1687" b="1" spc="-14" dirty="0">
                <a:latin typeface="Arial"/>
                <a:cs typeface="Arial"/>
              </a:rPr>
              <a:t>2009) </a:t>
            </a:r>
            <a:r>
              <a:rPr sz="1687" b="1" spc="14" dirty="0">
                <a:latin typeface="Arial"/>
                <a:cs typeface="Arial"/>
              </a:rPr>
              <a:t>to</a:t>
            </a:r>
            <a:r>
              <a:rPr sz="1687" b="1" dirty="0">
                <a:latin typeface="Arial"/>
                <a:cs typeface="Arial"/>
              </a:rPr>
              <a:t> </a:t>
            </a:r>
            <a:r>
              <a:rPr sz="1687" b="1" spc="-7" dirty="0">
                <a:latin typeface="Arial"/>
                <a:cs typeface="Arial"/>
              </a:rPr>
              <a:t>infer</a:t>
            </a:r>
            <a:endParaRPr sz="1687" dirty="0">
              <a:latin typeface="Arial"/>
              <a:cs typeface="Arial"/>
            </a:endParaRPr>
          </a:p>
        </p:txBody>
      </p:sp>
      <p:sp>
        <p:nvSpPr>
          <p:cNvPr id="64" name="object 64"/>
          <p:cNvSpPr txBox="1"/>
          <p:nvPr/>
        </p:nvSpPr>
        <p:spPr>
          <a:xfrm>
            <a:off x="3289864" y="1981060"/>
            <a:ext cx="7230814" cy="1020513"/>
          </a:xfrm>
          <a:prstGeom prst="rect">
            <a:avLst/>
          </a:prstGeom>
        </p:spPr>
        <p:txBody>
          <a:bodyPr vert="horz" wrap="square" lIns="0" tIns="8930" rIns="0" bIns="0" rtlCol="0">
            <a:spAutoFit/>
          </a:bodyPr>
          <a:lstStyle/>
          <a:p>
            <a:pPr marL="8929">
              <a:spcBef>
                <a:spcPts val="70"/>
              </a:spcBef>
            </a:pPr>
            <a:r>
              <a:rPr sz="1687" b="1" spc="4" dirty="0">
                <a:latin typeface="Arial"/>
                <a:cs typeface="Arial"/>
              </a:rPr>
              <a:t>demographic model </a:t>
            </a:r>
            <a:r>
              <a:rPr sz="1687" b="1" spc="7" dirty="0">
                <a:latin typeface="Arial"/>
                <a:cs typeface="Arial"/>
              </a:rPr>
              <a:t>with </a:t>
            </a:r>
            <a:r>
              <a:rPr sz="1687" b="1" spc="-28" dirty="0">
                <a:solidFill>
                  <a:srgbClr val="FF0000"/>
                </a:solidFill>
                <a:latin typeface="Arial"/>
                <a:cs typeface="Arial"/>
              </a:rPr>
              <a:t>synonymous</a:t>
            </a:r>
            <a:r>
              <a:rPr sz="1687" b="1" spc="-14" dirty="0">
                <a:solidFill>
                  <a:srgbClr val="1DB100"/>
                </a:solidFill>
                <a:latin typeface="Arial"/>
                <a:cs typeface="Arial"/>
              </a:rPr>
              <a:t> </a:t>
            </a:r>
            <a:r>
              <a:rPr sz="1687" b="1" spc="-11" dirty="0">
                <a:latin typeface="Arial"/>
                <a:cs typeface="Arial"/>
              </a:rPr>
              <a:t>sites</a:t>
            </a:r>
            <a:endParaRPr sz="1687" dirty="0">
              <a:latin typeface="Arial"/>
              <a:cs typeface="Arial"/>
            </a:endParaRPr>
          </a:p>
          <a:p>
            <a:pPr>
              <a:spcBef>
                <a:spcPts val="28"/>
              </a:spcBef>
            </a:pPr>
            <a:endParaRPr sz="2074" dirty="0">
              <a:latin typeface="Times New Roman"/>
              <a:cs typeface="Times New Roman"/>
            </a:endParaRPr>
          </a:p>
          <a:p>
            <a:pPr marL="5484419" marR="3572"/>
            <a:r>
              <a:rPr sz="1406" spc="4" dirty="0">
                <a:latin typeface="Arial"/>
                <a:cs typeface="Arial"/>
              </a:rPr>
              <a:t>Demography </a:t>
            </a:r>
            <a:endParaRPr lang="en-US" sz="1406" spc="4" dirty="0">
              <a:latin typeface="Arial"/>
              <a:cs typeface="Arial"/>
            </a:endParaRPr>
          </a:p>
          <a:p>
            <a:pPr marL="5484419" marR="3572"/>
            <a:r>
              <a:rPr lang="en-US" sz="1406" spc="4" dirty="0">
                <a:latin typeface="Arial"/>
                <a:cs typeface="Arial"/>
              </a:rPr>
              <a:t>Linked </a:t>
            </a:r>
            <a:r>
              <a:rPr sz="1406" spc="7" dirty="0">
                <a:latin typeface="Arial"/>
                <a:cs typeface="Arial"/>
              </a:rPr>
              <a:t>selection</a:t>
            </a:r>
            <a:endParaRPr sz="1406" dirty="0">
              <a:latin typeface="Arial"/>
              <a:cs typeface="Arial"/>
            </a:endParaRPr>
          </a:p>
        </p:txBody>
      </p:sp>
      <p:sp>
        <p:nvSpPr>
          <p:cNvPr id="65" name="object 65"/>
          <p:cNvSpPr/>
          <p:nvPr/>
        </p:nvSpPr>
        <p:spPr>
          <a:xfrm>
            <a:off x="3487584" y="1418103"/>
            <a:ext cx="583554" cy="583554"/>
          </a:xfrm>
          <a:custGeom>
            <a:avLst/>
            <a:gdLst/>
            <a:ahLst/>
            <a:cxnLst/>
            <a:rect l="l" t="t" r="r" b="b"/>
            <a:pathLst>
              <a:path w="829945" h="829944">
                <a:moveTo>
                  <a:pt x="414681" y="0"/>
                </a:moveTo>
                <a:lnTo>
                  <a:pt x="369272" y="2478"/>
                </a:lnTo>
                <a:lnTo>
                  <a:pt x="324303" y="9914"/>
                </a:lnTo>
                <a:lnTo>
                  <a:pt x="280215" y="22307"/>
                </a:lnTo>
                <a:lnTo>
                  <a:pt x="237446" y="39658"/>
                </a:lnTo>
                <a:lnTo>
                  <a:pt x="196438" y="61965"/>
                </a:lnTo>
                <a:lnTo>
                  <a:pt x="157630" y="89230"/>
                </a:lnTo>
                <a:lnTo>
                  <a:pt x="121462" y="121453"/>
                </a:lnTo>
                <a:lnTo>
                  <a:pt x="89237" y="157623"/>
                </a:lnTo>
                <a:lnTo>
                  <a:pt x="61970" y="196433"/>
                </a:lnTo>
                <a:lnTo>
                  <a:pt x="39661" y="237443"/>
                </a:lnTo>
                <a:lnTo>
                  <a:pt x="22309" y="280213"/>
                </a:lnTo>
                <a:lnTo>
                  <a:pt x="9915" y="324303"/>
                </a:lnTo>
                <a:lnTo>
                  <a:pt x="2478" y="369272"/>
                </a:lnTo>
                <a:lnTo>
                  <a:pt x="0" y="414681"/>
                </a:lnTo>
                <a:lnTo>
                  <a:pt x="2478" y="460091"/>
                </a:lnTo>
                <a:lnTo>
                  <a:pt x="9915" y="505060"/>
                </a:lnTo>
                <a:lnTo>
                  <a:pt x="22309" y="549148"/>
                </a:lnTo>
                <a:lnTo>
                  <a:pt x="39661" y="591917"/>
                </a:lnTo>
                <a:lnTo>
                  <a:pt x="61970" y="632925"/>
                </a:lnTo>
                <a:lnTo>
                  <a:pt x="89237" y="671733"/>
                </a:lnTo>
                <a:lnTo>
                  <a:pt x="121462" y="707901"/>
                </a:lnTo>
                <a:lnTo>
                  <a:pt x="157630" y="740125"/>
                </a:lnTo>
                <a:lnTo>
                  <a:pt x="196438" y="767393"/>
                </a:lnTo>
                <a:lnTo>
                  <a:pt x="237446" y="789702"/>
                </a:lnTo>
                <a:lnTo>
                  <a:pt x="280215" y="807054"/>
                </a:lnTo>
                <a:lnTo>
                  <a:pt x="324303" y="819448"/>
                </a:lnTo>
                <a:lnTo>
                  <a:pt x="369272" y="826885"/>
                </a:lnTo>
                <a:lnTo>
                  <a:pt x="414681" y="829363"/>
                </a:lnTo>
                <a:lnTo>
                  <a:pt x="460091" y="826885"/>
                </a:lnTo>
                <a:lnTo>
                  <a:pt x="505060" y="819448"/>
                </a:lnTo>
                <a:lnTo>
                  <a:pt x="549150" y="807054"/>
                </a:lnTo>
                <a:lnTo>
                  <a:pt x="591920" y="789702"/>
                </a:lnTo>
                <a:lnTo>
                  <a:pt x="632930" y="767393"/>
                </a:lnTo>
                <a:lnTo>
                  <a:pt x="671740" y="740125"/>
                </a:lnTo>
                <a:lnTo>
                  <a:pt x="707910" y="707901"/>
                </a:lnTo>
                <a:lnTo>
                  <a:pt x="740132" y="671733"/>
                </a:lnTo>
                <a:lnTo>
                  <a:pt x="767398" y="632925"/>
                </a:lnTo>
                <a:lnTo>
                  <a:pt x="789705" y="591917"/>
                </a:lnTo>
                <a:lnTo>
                  <a:pt x="807056" y="549148"/>
                </a:lnTo>
                <a:lnTo>
                  <a:pt x="819449" y="505060"/>
                </a:lnTo>
                <a:lnTo>
                  <a:pt x="826885" y="460091"/>
                </a:lnTo>
                <a:lnTo>
                  <a:pt x="829363" y="414681"/>
                </a:lnTo>
                <a:lnTo>
                  <a:pt x="826885" y="369272"/>
                </a:lnTo>
                <a:lnTo>
                  <a:pt x="819449" y="324303"/>
                </a:lnTo>
                <a:lnTo>
                  <a:pt x="807056" y="280213"/>
                </a:lnTo>
                <a:lnTo>
                  <a:pt x="789705" y="237443"/>
                </a:lnTo>
                <a:lnTo>
                  <a:pt x="767398" y="196433"/>
                </a:lnTo>
                <a:lnTo>
                  <a:pt x="740132" y="157623"/>
                </a:lnTo>
                <a:lnTo>
                  <a:pt x="707910" y="121453"/>
                </a:lnTo>
                <a:lnTo>
                  <a:pt x="671740" y="89230"/>
                </a:lnTo>
                <a:lnTo>
                  <a:pt x="632930" y="61965"/>
                </a:lnTo>
                <a:lnTo>
                  <a:pt x="591920" y="39658"/>
                </a:lnTo>
                <a:lnTo>
                  <a:pt x="549150" y="22307"/>
                </a:lnTo>
                <a:lnTo>
                  <a:pt x="505060" y="9914"/>
                </a:lnTo>
                <a:lnTo>
                  <a:pt x="460091" y="2478"/>
                </a:lnTo>
                <a:lnTo>
                  <a:pt x="414681" y="0"/>
                </a:lnTo>
                <a:close/>
              </a:path>
            </a:pathLst>
          </a:custGeom>
          <a:solidFill>
            <a:srgbClr val="FF0000"/>
          </a:solidFill>
        </p:spPr>
        <p:txBody>
          <a:bodyPr wrap="square" lIns="0" tIns="0" rIns="0" bIns="0" rtlCol="0"/>
          <a:lstStyle/>
          <a:p>
            <a:endParaRPr sz="1266"/>
          </a:p>
        </p:txBody>
      </p:sp>
      <p:sp>
        <p:nvSpPr>
          <p:cNvPr id="66" name="object 66"/>
          <p:cNvSpPr txBox="1"/>
          <p:nvPr/>
        </p:nvSpPr>
        <p:spPr>
          <a:xfrm>
            <a:off x="3693914" y="1526977"/>
            <a:ext cx="166985" cy="333593"/>
          </a:xfrm>
          <a:prstGeom prst="rect">
            <a:avLst/>
          </a:prstGeom>
        </p:spPr>
        <p:txBody>
          <a:bodyPr vert="horz" wrap="square" lIns="0" tIns="8930" rIns="0" bIns="0" rtlCol="0">
            <a:spAutoFit/>
          </a:bodyPr>
          <a:lstStyle/>
          <a:p>
            <a:pPr marL="8929">
              <a:spcBef>
                <a:spcPts val="70"/>
              </a:spcBef>
            </a:pPr>
            <a:r>
              <a:rPr lang="en-US" sz="2109" spc="-4" dirty="0">
                <a:solidFill>
                  <a:srgbClr val="FFFFFF"/>
                </a:solidFill>
                <a:latin typeface="Arial"/>
                <a:cs typeface="Arial"/>
              </a:rPr>
              <a:t>3</a:t>
            </a:r>
            <a:endParaRPr sz="2109" dirty="0">
              <a:latin typeface="Arial"/>
              <a:cs typeface="Arial"/>
            </a:endParaRPr>
          </a:p>
        </p:txBody>
      </p:sp>
      <p:sp>
        <p:nvSpPr>
          <p:cNvPr id="67" name="object 67"/>
          <p:cNvSpPr/>
          <p:nvPr/>
        </p:nvSpPr>
        <p:spPr>
          <a:xfrm>
            <a:off x="7755859" y="1745683"/>
            <a:ext cx="988070" cy="771971"/>
          </a:xfrm>
          <a:custGeom>
            <a:avLst/>
            <a:gdLst/>
            <a:ahLst/>
            <a:cxnLst/>
            <a:rect l="l" t="t" r="r" b="b"/>
            <a:pathLst>
              <a:path w="1405254" h="1097914">
                <a:moveTo>
                  <a:pt x="1205826" y="537552"/>
                </a:moveTo>
                <a:lnTo>
                  <a:pt x="516750" y="537552"/>
                </a:lnTo>
                <a:lnTo>
                  <a:pt x="565063" y="539608"/>
                </a:lnTo>
                <a:lnTo>
                  <a:pt x="612234" y="545663"/>
                </a:lnTo>
                <a:lnTo>
                  <a:pt x="658095" y="555550"/>
                </a:lnTo>
                <a:lnTo>
                  <a:pt x="702478" y="569099"/>
                </a:lnTo>
                <a:lnTo>
                  <a:pt x="745214" y="586143"/>
                </a:lnTo>
                <a:lnTo>
                  <a:pt x="786137" y="606514"/>
                </a:lnTo>
                <a:lnTo>
                  <a:pt x="825078" y="630044"/>
                </a:lnTo>
                <a:lnTo>
                  <a:pt x="861869" y="656564"/>
                </a:lnTo>
                <a:lnTo>
                  <a:pt x="896342" y="685906"/>
                </a:lnTo>
                <a:lnTo>
                  <a:pt x="928329" y="717902"/>
                </a:lnTo>
                <a:lnTo>
                  <a:pt x="957662" y="752383"/>
                </a:lnTo>
                <a:lnTo>
                  <a:pt x="984173" y="789183"/>
                </a:lnTo>
                <a:lnTo>
                  <a:pt x="1007694" y="828132"/>
                </a:lnTo>
                <a:lnTo>
                  <a:pt x="1028058" y="869062"/>
                </a:lnTo>
                <a:lnTo>
                  <a:pt x="1045096" y="911805"/>
                </a:lnTo>
                <a:lnTo>
                  <a:pt x="1058640" y="956194"/>
                </a:lnTo>
                <a:lnTo>
                  <a:pt x="1068522" y="1002059"/>
                </a:lnTo>
                <a:lnTo>
                  <a:pt x="1074574" y="1049232"/>
                </a:lnTo>
                <a:lnTo>
                  <a:pt x="1076629" y="1097661"/>
                </a:lnTo>
                <a:lnTo>
                  <a:pt x="1404670" y="1097661"/>
                </a:lnTo>
                <a:lnTo>
                  <a:pt x="1403356" y="1048830"/>
                </a:lnTo>
                <a:lnTo>
                  <a:pt x="1399460" y="1000800"/>
                </a:lnTo>
                <a:lnTo>
                  <a:pt x="1393049" y="953524"/>
                </a:lnTo>
                <a:lnTo>
                  <a:pt x="1384190" y="907070"/>
                </a:lnTo>
                <a:lnTo>
                  <a:pt x="1372952" y="861506"/>
                </a:lnTo>
                <a:lnTo>
                  <a:pt x="1359402" y="816899"/>
                </a:lnTo>
                <a:lnTo>
                  <a:pt x="1343609" y="773318"/>
                </a:lnTo>
                <a:lnTo>
                  <a:pt x="1325639" y="730829"/>
                </a:lnTo>
                <a:lnTo>
                  <a:pt x="1305560" y="689501"/>
                </a:lnTo>
                <a:lnTo>
                  <a:pt x="1283440" y="649401"/>
                </a:lnTo>
                <a:lnTo>
                  <a:pt x="1259348" y="610597"/>
                </a:lnTo>
                <a:lnTo>
                  <a:pt x="1233350" y="573157"/>
                </a:lnTo>
                <a:lnTo>
                  <a:pt x="1205826" y="537552"/>
                </a:lnTo>
                <a:close/>
              </a:path>
              <a:path w="1405254" h="1097914">
                <a:moveTo>
                  <a:pt x="508380" y="0"/>
                </a:moveTo>
                <a:lnTo>
                  <a:pt x="0" y="374357"/>
                </a:lnTo>
                <a:lnTo>
                  <a:pt x="508380" y="748830"/>
                </a:lnTo>
                <a:lnTo>
                  <a:pt x="508380" y="537768"/>
                </a:lnTo>
                <a:lnTo>
                  <a:pt x="511149" y="537730"/>
                </a:lnTo>
                <a:lnTo>
                  <a:pt x="513969" y="537552"/>
                </a:lnTo>
                <a:lnTo>
                  <a:pt x="1205826" y="537552"/>
                </a:lnTo>
                <a:lnTo>
                  <a:pt x="1205514" y="537149"/>
                </a:lnTo>
                <a:lnTo>
                  <a:pt x="1175908" y="502639"/>
                </a:lnTo>
                <a:lnTo>
                  <a:pt x="1144600" y="469696"/>
                </a:lnTo>
                <a:lnTo>
                  <a:pt x="1111657" y="438388"/>
                </a:lnTo>
                <a:lnTo>
                  <a:pt x="1077147" y="408782"/>
                </a:lnTo>
                <a:lnTo>
                  <a:pt x="1041139" y="380946"/>
                </a:lnTo>
                <a:lnTo>
                  <a:pt x="1003699" y="354948"/>
                </a:lnTo>
                <a:lnTo>
                  <a:pt x="964895" y="330856"/>
                </a:lnTo>
                <a:lnTo>
                  <a:pt x="924795" y="308736"/>
                </a:lnTo>
                <a:lnTo>
                  <a:pt x="883467" y="288657"/>
                </a:lnTo>
                <a:lnTo>
                  <a:pt x="840978" y="270687"/>
                </a:lnTo>
                <a:lnTo>
                  <a:pt x="797397" y="254894"/>
                </a:lnTo>
                <a:lnTo>
                  <a:pt x="752790" y="241344"/>
                </a:lnTo>
                <a:lnTo>
                  <a:pt x="707226" y="230106"/>
                </a:lnTo>
                <a:lnTo>
                  <a:pt x="660772" y="221247"/>
                </a:lnTo>
                <a:lnTo>
                  <a:pt x="613496" y="214836"/>
                </a:lnTo>
                <a:lnTo>
                  <a:pt x="565466" y="210940"/>
                </a:lnTo>
                <a:lnTo>
                  <a:pt x="520988" y="209740"/>
                </a:lnTo>
                <a:lnTo>
                  <a:pt x="508380" y="209740"/>
                </a:lnTo>
                <a:lnTo>
                  <a:pt x="508380" y="0"/>
                </a:lnTo>
                <a:close/>
              </a:path>
              <a:path w="1405254" h="1097914">
                <a:moveTo>
                  <a:pt x="516750" y="209626"/>
                </a:moveTo>
                <a:lnTo>
                  <a:pt x="513969" y="209626"/>
                </a:lnTo>
                <a:lnTo>
                  <a:pt x="511149" y="209715"/>
                </a:lnTo>
                <a:lnTo>
                  <a:pt x="508380" y="209740"/>
                </a:lnTo>
                <a:lnTo>
                  <a:pt x="520988" y="209740"/>
                </a:lnTo>
                <a:lnTo>
                  <a:pt x="516750" y="209626"/>
                </a:lnTo>
                <a:close/>
              </a:path>
            </a:pathLst>
          </a:custGeom>
          <a:solidFill>
            <a:srgbClr val="FF0000"/>
          </a:solidFill>
        </p:spPr>
        <p:txBody>
          <a:bodyPr wrap="square" lIns="0" tIns="0" rIns="0" bIns="0" rtlCol="0"/>
          <a:lstStyle/>
          <a:p>
            <a:endParaRPr sz="1266"/>
          </a:p>
        </p:txBody>
      </p:sp>
      <p:sp>
        <p:nvSpPr>
          <p:cNvPr id="68" name="object 2">
            <a:extLst>
              <a:ext uri="{FF2B5EF4-FFF2-40B4-BE49-F238E27FC236}">
                <a16:creationId xmlns:a16="http://schemas.microsoft.com/office/drawing/2014/main" id="{8C1F63E3-BFB6-458A-BBE8-581BEB7ADB27}"/>
              </a:ext>
            </a:extLst>
          </p:cNvPr>
          <p:cNvSpPr txBox="1">
            <a:spLocks/>
          </p:cNvSpPr>
          <p:nvPr/>
        </p:nvSpPr>
        <p:spPr>
          <a:xfrm>
            <a:off x="1809768" y="401666"/>
            <a:ext cx="8710910" cy="1060587"/>
          </a:xfrm>
          <a:prstGeom prst="rect">
            <a:avLst/>
          </a:prstGeom>
        </p:spPr>
        <p:txBody>
          <a:bodyPr vert="horz" wrap="square" lIns="0" tIns="8930" rIns="0" bIns="0" rtlCol="0">
            <a:spAutoFit/>
          </a:bodyPr>
          <a:lstStyle>
            <a:lvl1pPr>
              <a:defRPr>
                <a:latin typeface="+mj-lt"/>
                <a:ea typeface="+mj-ea"/>
                <a:cs typeface="+mj-cs"/>
              </a:defRPr>
            </a:lvl1pPr>
          </a:lstStyle>
          <a:p>
            <a:pPr marL="8929" algn="ctr">
              <a:spcBef>
                <a:spcPts val="70"/>
              </a:spcBef>
            </a:pPr>
            <a:r>
              <a:rPr lang="en-US" sz="3375" kern="0" dirty="0">
                <a:solidFill>
                  <a:sysClr val="windowText" lastClr="000000"/>
                </a:solidFill>
                <a:latin typeface="Arial" panose="020B0604020202020204" pitchFamily="34" charset="0"/>
                <a:cs typeface="Arial" panose="020B0604020202020204" pitchFamily="34" charset="0"/>
              </a:rPr>
              <a:t>We use </a:t>
            </a:r>
            <a:r>
              <a:rPr lang="en-US" sz="3375" i="1" kern="0" dirty="0" err="1">
                <a:solidFill>
                  <a:sysClr val="windowText" lastClr="000000"/>
                </a:solidFill>
                <a:latin typeface="Arial" panose="020B0604020202020204" pitchFamily="34" charset="0"/>
                <a:cs typeface="Arial" panose="020B0604020202020204" pitchFamily="34" charset="0"/>
              </a:rPr>
              <a:t>dadi</a:t>
            </a:r>
            <a:r>
              <a:rPr lang="en-US" sz="3375" kern="0" dirty="0">
                <a:solidFill>
                  <a:sysClr val="windowText" lastClr="000000"/>
                </a:solidFill>
                <a:latin typeface="Arial" panose="020B0604020202020204" pitchFamily="34" charset="0"/>
                <a:cs typeface="Arial" panose="020B0604020202020204" pitchFamily="34" charset="0"/>
              </a:rPr>
              <a:t> to infer demography and </a:t>
            </a:r>
          </a:p>
          <a:p>
            <a:pPr marL="8929" algn="ctr">
              <a:spcBef>
                <a:spcPts val="70"/>
              </a:spcBef>
            </a:pPr>
            <a:r>
              <a:rPr lang="en-US" sz="3375" kern="0" dirty="0">
                <a:solidFill>
                  <a:sysClr val="windowText" lastClr="000000"/>
                </a:solidFill>
                <a:latin typeface="Arial" panose="020B0604020202020204" pitchFamily="34" charset="0"/>
                <a:cs typeface="Arial" panose="020B0604020202020204" pitchFamily="34" charset="0"/>
              </a:rPr>
              <a:t>linked selection.</a:t>
            </a:r>
          </a:p>
        </p:txBody>
      </p:sp>
      <p:pic>
        <p:nvPicPr>
          <p:cNvPr id="69" name="Picture 68">
            <a:extLst>
              <a:ext uri="{FF2B5EF4-FFF2-40B4-BE49-F238E27FC236}">
                <a16:creationId xmlns:a16="http://schemas.microsoft.com/office/drawing/2014/main" id="{628EE838-7EB6-43E6-896E-5A51B79E8D98}"/>
              </a:ext>
            </a:extLst>
          </p:cNvPr>
          <p:cNvPicPr>
            <a:picLocks noChangeAspect="1"/>
          </p:cNvPicPr>
          <p:nvPr/>
        </p:nvPicPr>
        <p:blipFill rotWithShape="1">
          <a:blip r:embed="rId3"/>
          <a:srcRect r="57797"/>
          <a:stretch/>
        </p:blipFill>
        <p:spPr>
          <a:xfrm>
            <a:off x="226136" y="788420"/>
            <a:ext cx="2166690" cy="19145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98023" y="5067598"/>
            <a:ext cx="669727" cy="0"/>
          </a:xfrm>
          <a:custGeom>
            <a:avLst/>
            <a:gdLst/>
            <a:ahLst/>
            <a:cxnLst/>
            <a:rect l="l" t="t" r="r" b="b"/>
            <a:pathLst>
              <a:path w="952500">
                <a:moveTo>
                  <a:pt x="0" y="0"/>
                </a:moveTo>
                <a:lnTo>
                  <a:pt x="952500" y="0"/>
                </a:lnTo>
              </a:path>
            </a:pathLst>
          </a:custGeom>
          <a:ln w="12700">
            <a:solidFill>
              <a:srgbClr val="B8B8B8"/>
            </a:solidFill>
          </a:ln>
        </p:spPr>
        <p:txBody>
          <a:bodyPr wrap="square" lIns="0" tIns="0" rIns="0" bIns="0" rtlCol="0"/>
          <a:lstStyle/>
          <a:p>
            <a:endParaRPr sz="1266"/>
          </a:p>
        </p:txBody>
      </p:sp>
      <p:sp>
        <p:nvSpPr>
          <p:cNvPr id="3" name="object 3"/>
          <p:cNvSpPr/>
          <p:nvPr/>
        </p:nvSpPr>
        <p:spPr>
          <a:xfrm>
            <a:off x="7721203" y="5067598"/>
            <a:ext cx="26789" cy="0"/>
          </a:xfrm>
          <a:custGeom>
            <a:avLst/>
            <a:gdLst/>
            <a:ahLst/>
            <a:cxnLst/>
            <a:rect l="l" t="t" r="r" b="b"/>
            <a:pathLst>
              <a:path w="38100">
                <a:moveTo>
                  <a:pt x="0" y="0"/>
                </a:moveTo>
                <a:lnTo>
                  <a:pt x="38100" y="0"/>
                </a:lnTo>
              </a:path>
            </a:pathLst>
          </a:custGeom>
          <a:ln w="12700">
            <a:solidFill>
              <a:srgbClr val="B8B8B8"/>
            </a:solidFill>
          </a:ln>
        </p:spPr>
        <p:txBody>
          <a:bodyPr wrap="square" lIns="0" tIns="0" rIns="0" bIns="0" rtlCol="0"/>
          <a:lstStyle/>
          <a:p>
            <a:endParaRPr sz="1266"/>
          </a:p>
        </p:txBody>
      </p:sp>
      <p:sp>
        <p:nvSpPr>
          <p:cNvPr id="4" name="object 4"/>
          <p:cNvSpPr/>
          <p:nvPr/>
        </p:nvSpPr>
        <p:spPr>
          <a:xfrm>
            <a:off x="7372945" y="5067598"/>
            <a:ext cx="98227" cy="0"/>
          </a:xfrm>
          <a:custGeom>
            <a:avLst/>
            <a:gdLst/>
            <a:ahLst/>
            <a:cxnLst/>
            <a:rect l="l" t="t" r="r" b="b"/>
            <a:pathLst>
              <a:path w="139700">
                <a:moveTo>
                  <a:pt x="0" y="0"/>
                </a:moveTo>
                <a:lnTo>
                  <a:pt x="139700" y="0"/>
                </a:lnTo>
              </a:path>
            </a:pathLst>
          </a:custGeom>
          <a:ln w="12700">
            <a:solidFill>
              <a:srgbClr val="B8B8B8"/>
            </a:solidFill>
          </a:ln>
        </p:spPr>
        <p:txBody>
          <a:bodyPr wrap="square" lIns="0" tIns="0" rIns="0" bIns="0" rtlCol="0"/>
          <a:lstStyle/>
          <a:p>
            <a:endParaRPr sz="1266"/>
          </a:p>
        </p:txBody>
      </p:sp>
      <p:sp>
        <p:nvSpPr>
          <p:cNvPr id="5" name="object 5"/>
          <p:cNvSpPr/>
          <p:nvPr/>
        </p:nvSpPr>
        <p:spPr>
          <a:xfrm>
            <a:off x="7105055" y="5067598"/>
            <a:ext cx="17859" cy="0"/>
          </a:xfrm>
          <a:custGeom>
            <a:avLst/>
            <a:gdLst/>
            <a:ahLst/>
            <a:cxnLst/>
            <a:rect l="l" t="t" r="r" b="b"/>
            <a:pathLst>
              <a:path w="25400">
                <a:moveTo>
                  <a:pt x="0" y="0"/>
                </a:moveTo>
                <a:lnTo>
                  <a:pt x="25400" y="0"/>
                </a:lnTo>
              </a:path>
            </a:pathLst>
          </a:custGeom>
          <a:ln w="12700">
            <a:solidFill>
              <a:srgbClr val="B8B8B8"/>
            </a:solidFill>
          </a:ln>
        </p:spPr>
        <p:txBody>
          <a:bodyPr wrap="square" lIns="0" tIns="0" rIns="0" bIns="0" rtlCol="0"/>
          <a:lstStyle/>
          <a:p>
            <a:endParaRPr sz="1266"/>
          </a:p>
        </p:txBody>
      </p:sp>
      <p:sp>
        <p:nvSpPr>
          <p:cNvPr id="6" name="object 6"/>
          <p:cNvSpPr/>
          <p:nvPr/>
        </p:nvSpPr>
        <p:spPr>
          <a:xfrm>
            <a:off x="6756797" y="5067598"/>
            <a:ext cx="98227" cy="0"/>
          </a:xfrm>
          <a:custGeom>
            <a:avLst/>
            <a:gdLst/>
            <a:ahLst/>
            <a:cxnLst/>
            <a:rect l="l" t="t" r="r" b="b"/>
            <a:pathLst>
              <a:path w="139700">
                <a:moveTo>
                  <a:pt x="0" y="0"/>
                </a:moveTo>
                <a:lnTo>
                  <a:pt x="139700" y="0"/>
                </a:lnTo>
              </a:path>
            </a:pathLst>
          </a:custGeom>
          <a:ln w="12700">
            <a:solidFill>
              <a:srgbClr val="B8B8B8"/>
            </a:solidFill>
          </a:ln>
        </p:spPr>
        <p:txBody>
          <a:bodyPr wrap="square" lIns="0" tIns="0" rIns="0" bIns="0" rtlCol="0"/>
          <a:lstStyle/>
          <a:p>
            <a:endParaRPr sz="1266"/>
          </a:p>
        </p:txBody>
      </p:sp>
      <p:sp>
        <p:nvSpPr>
          <p:cNvPr id="7" name="object 7"/>
          <p:cNvSpPr/>
          <p:nvPr/>
        </p:nvSpPr>
        <p:spPr>
          <a:xfrm>
            <a:off x="6479977" y="5067598"/>
            <a:ext cx="26789" cy="0"/>
          </a:xfrm>
          <a:custGeom>
            <a:avLst/>
            <a:gdLst/>
            <a:ahLst/>
            <a:cxnLst/>
            <a:rect l="l" t="t" r="r" b="b"/>
            <a:pathLst>
              <a:path w="38100">
                <a:moveTo>
                  <a:pt x="0" y="0"/>
                </a:moveTo>
                <a:lnTo>
                  <a:pt x="38100" y="0"/>
                </a:lnTo>
              </a:path>
            </a:pathLst>
          </a:custGeom>
          <a:ln w="12700">
            <a:solidFill>
              <a:srgbClr val="B8B8B8"/>
            </a:solidFill>
          </a:ln>
        </p:spPr>
        <p:txBody>
          <a:bodyPr wrap="square" lIns="0" tIns="0" rIns="0" bIns="0" rtlCol="0"/>
          <a:lstStyle/>
          <a:p>
            <a:endParaRPr sz="1266"/>
          </a:p>
        </p:txBody>
      </p:sp>
      <p:sp>
        <p:nvSpPr>
          <p:cNvPr id="8" name="object 8"/>
          <p:cNvSpPr/>
          <p:nvPr/>
        </p:nvSpPr>
        <p:spPr>
          <a:xfrm>
            <a:off x="6131719" y="5067598"/>
            <a:ext cx="98227" cy="0"/>
          </a:xfrm>
          <a:custGeom>
            <a:avLst/>
            <a:gdLst/>
            <a:ahLst/>
            <a:cxnLst/>
            <a:rect l="l" t="t" r="r" b="b"/>
            <a:pathLst>
              <a:path w="139700">
                <a:moveTo>
                  <a:pt x="0" y="0"/>
                </a:moveTo>
                <a:lnTo>
                  <a:pt x="139700" y="0"/>
                </a:lnTo>
              </a:path>
            </a:pathLst>
          </a:custGeom>
          <a:ln w="12700">
            <a:solidFill>
              <a:srgbClr val="B8B8B8"/>
            </a:solidFill>
          </a:ln>
        </p:spPr>
        <p:txBody>
          <a:bodyPr wrap="square" lIns="0" tIns="0" rIns="0" bIns="0" rtlCol="0"/>
          <a:lstStyle/>
          <a:p>
            <a:endParaRPr sz="1266"/>
          </a:p>
        </p:txBody>
      </p:sp>
      <p:sp>
        <p:nvSpPr>
          <p:cNvPr id="9" name="object 9"/>
          <p:cNvSpPr/>
          <p:nvPr/>
        </p:nvSpPr>
        <p:spPr>
          <a:xfrm>
            <a:off x="5854898" y="5067598"/>
            <a:ext cx="26789" cy="0"/>
          </a:xfrm>
          <a:custGeom>
            <a:avLst/>
            <a:gdLst/>
            <a:ahLst/>
            <a:cxnLst/>
            <a:rect l="l" t="t" r="r" b="b"/>
            <a:pathLst>
              <a:path w="38100">
                <a:moveTo>
                  <a:pt x="0" y="0"/>
                </a:moveTo>
                <a:lnTo>
                  <a:pt x="38100" y="0"/>
                </a:lnTo>
              </a:path>
            </a:pathLst>
          </a:custGeom>
          <a:ln w="12700">
            <a:solidFill>
              <a:srgbClr val="B8B8B8"/>
            </a:solidFill>
          </a:ln>
        </p:spPr>
        <p:txBody>
          <a:bodyPr wrap="square" lIns="0" tIns="0" rIns="0" bIns="0" rtlCol="0"/>
          <a:lstStyle/>
          <a:p>
            <a:endParaRPr sz="1266"/>
          </a:p>
        </p:txBody>
      </p:sp>
      <p:sp>
        <p:nvSpPr>
          <p:cNvPr id="10" name="object 10"/>
          <p:cNvSpPr/>
          <p:nvPr/>
        </p:nvSpPr>
        <p:spPr>
          <a:xfrm>
            <a:off x="5506641" y="5067598"/>
            <a:ext cx="107156" cy="0"/>
          </a:xfrm>
          <a:custGeom>
            <a:avLst/>
            <a:gdLst/>
            <a:ahLst/>
            <a:cxnLst/>
            <a:rect l="l" t="t" r="r" b="b"/>
            <a:pathLst>
              <a:path w="152400">
                <a:moveTo>
                  <a:pt x="0" y="0"/>
                </a:moveTo>
                <a:lnTo>
                  <a:pt x="152400" y="0"/>
                </a:lnTo>
              </a:path>
            </a:pathLst>
          </a:custGeom>
          <a:ln w="12700">
            <a:solidFill>
              <a:srgbClr val="B8B8B8"/>
            </a:solidFill>
          </a:ln>
        </p:spPr>
        <p:txBody>
          <a:bodyPr wrap="square" lIns="0" tIns="0" rIns="0" bIns="0" rtlCol="0"/>
          <a:lstStyle/>
          <a:p>
            <a:endParaRPr sz="1266"/>
          </a:p>
        </p:txBody>
      </p:sp>
      <p:sp>
        <p:nvSpPr>
          <p:cNvPr id="11" name="object 11"/>
          <p:cNvSpPr/>
          <p:nvPr/>
        </p:nvSpPr>
        <p:spPr>
          <a:xfrm>
            <a:off x="5238750" y="5067598"/>
            <a:ext cx="26789" cy="0"/>
          </a:xfrm>
          <a:custGeom>
            <a:avLst/>
            <a:gdLst/>
            <a:ahLst/>
            <a:cxnLst/>
            <a:rect l="l" t="t" r="r" b="b"/>
            <a:pathLst>
              <a:path w="38100">
                <a:moveTo>
                  <a:pt x="0" y="0"/>
                </a:moveTo>
                <a:lnTo>
                  <a:pt x="38100" y="0"/>
                </a:lnTo>
              </a:path>
            </a:pathLst>
          </a:custGeom>
          <a:ln w="12700">
            <a:solidFill>
              <a:srgbClr val="B8B8B8"/>
            </a:solidFill>
          </a:ln>
        </p:spPr>
        <p:txBody>
          <a:bodyPr wrap="square" lIns="0" tIns="0" rIns="0" bIns="0" rtlCol="0"/>
          <a:lstStyle/>
          <a:p>
            <a:endParaRPr sz="1266"/>
          </a:p>
        </p:txBody>
      </p:sp>
      <p:sp>
        <p:nvSpPr>
          <p:cNvPr id="12" name="object 12"/>
          <p:cNvSpPr/>
          <p:nvPr/>
        </p:nvSpPr>
        <p:spPr>
          <a:xfrm>
            <a:off x="4890492" y="5067598"/>
            <a:ext cx="98227" cy="0"/>
          </a:xfrm>
          <a:custGeom>
            <a:avLst/>
            <a:gdLst/>
            <a:ahLst/>
            <a:cxnLst/>
            <a:rect l="l" t="t" r="r" b="b"/>
            <a:pathLst>
              <a:path w="139700">
                <a:moveTo>
                  <a:pt x="0" y="0"/>
                </a:moveTo>
                <a:lnTo>
                  <a:pt x="139700" y="0"/>
                </a:lnTo>
              </a:path>
            </a:pathLst>
          </a:custGeom>
          <a:ln w="12700">
            <a:solidFill>
              <a:srgbClr val="B8B8B8"/>
            </a:solidFill>
          </a:ln>
        </p:spPr>
        <p:txBody>
          <a:bodyPr wrap="square" lIns="0" tIns="0" rIns="0" bIns="0" rtlCol="0"/>
          <a:lstStyle/>
          <a:p>
            <a:endParaRPr sz="1266"/>
          </a:p>
        </p:txBody>
      </p:sp>
      <p:sp>
        <p:nvSpPr>
          <p:cNvPr id="13" name="object 13"/>
          <p:cNvSpPr/>
          <p:nvPr/>
        </p:nvSpPr>
        <p:spPr>
          <a:xfrm>
            <a:off x="4613672" y="5067598"/>
            <a:ext cx="26789" cy="0"/>
          </a:xfrm>
          <a:custGeom>
            <a:avLst/>
            <a:gdLst/>
            <a:ahLst/>
            <a:cxnLst/>
            <a:rect l="l" t="t" r="r" b="b"/>
            <a:pathLst>
              <a:path w="38100">
                <a:moveTo>
                  <a:pt x="0" y="0"/>
                </a:moveTo>
                <a:lnTo>
                  <a:pt x="38100" y="0"/>
                </a:lnTo>
              </a:path>
            </a:pathLst>
          </a:custGeom>
          <a:ln w="12700">
            <a:solidFill>
              <a:srgbClr val="B8B8B8"/>
            </a:solidFill>
          </a:ln>
        </p:spPr>
        <p:txBody>
          <a:bodyPr wrap="square" lIns="0" tIns="0" rIns="0" bIns="0" rtlCol="0"/>
          <a:lstStyle/>
          <a:p>
            <a:endParaRPr sz="1266"/>
          </a:p>
        </p:txBody>
      </p:sp>
      <p:sp>
        <p:nvSpPr>
          <p:cNvPr id="14" name="object 14"/>
          <p:cNvSpPr/>
          <p:nvPr/>
        </p:nvSpPr>
        <p:spPr>
          <a:xfrm>
            <a:off x="4265414" y="5067598"/>
            <a:ext cx="98227" cy="0"/>
          </a:xfrm>
          <a:custGeom>
            <a:avLst/>
            <a:gdLst/>
            <a:ahLst/>
            <a:cxnLst/>
            <a:rect l="l" t="t" r="r" b="b"/>
            <a:pathLst>
              <a:path w="139700">
                <a:moveTo>
                  <a:pt x="0" y="0"/>
                </a:moveTo>
                <a:lnTo>
                  <a:pt x="139700" y="0"/>
                </a:lnTo>
              </a:path>
            </a:pathLst>
          </a:custGeom>
          <a:ln w="12700">
            <a:solidFill>
              <a:srgbClr val="B8B8B8"/>
            </a:solidFill>
          </a:ln>
        </p:spPr>
        <p:txBody>
          <a:bodyPr wrap="square" lIns="0" tIns="0" rIns="0" bIns="0" rtlCol="0"/>
          <a:lstStyle/>
          <a:p>
            <a:endParaRPr sz="1266"/>
          </a:p>
        </p:txBody>
      </p:sp>
      <p:sp>
        <p:nvSpPr>
          <p:cNvPr id="15" name="object 15"/>
          <p:cNvSpPr/>
          <p:nvPr/>
        </p:nvSpPr>
        <p:spPr>
          <a:xfrm>
            <a:off x="3997524" y="5067598"/>
            <a:ext cx="17859" cy="0"/>
          </a:xfrm>
          <a:custGeom>
            <a:avLst/>
            <a:gdLst/>
            <a:ahLst/>
            <a:cxnLst/>
            <a:rect l="l" t="t" r="r" b="b"/>
            <a:pathLst>
              <a:path w="25400">
                <a:moveTo>
                  <a:pt x="0" y="0"/>
                </a:moveTo>
                <a:lnTo>
                  <a:pt x="25400" y="0"/>
                </a:lnTo>
              </a:path>
            </a:pathLst>
          </a:custGeom>
          <a:ln w="12700">
            <a:solidFill>
              <a:srgbClr val="B8B8B8"/>
            </a:solidFill>
          </a:ln>
        </p:spPr>
        <p:txBody>
          <a:bodyPr wrap="square" lIns="0" tIns="0" rIns="0" bIns="0" rtlCol="0"/>
          <a:lstStyle/>
          <a:p>
            <a:endParaRPr sz="1266"/>
          </a:p>
        </p:txBody>
      </p:sp>
      <p:sp>
        <p:nvSpPr>
          <p:cNvPr id="16" name="object 16"/>
          <p:cNvSpPr/>
          <p:nvPr/>
        </p:nvSpPr>
        <p:spPr>
          <a:xfrm>
            <a:off x="3693910" y="5067598"/>
            <a:ext cx="53578" cy="0"/>
          </a:xfrm>
          <a:custGeom>
            <a:avLst/>
            <a:gdLst/>
            <a:ahLst/>
            <a:cxnLst/>
            <a:rect l="l" t="t" r="r" b="b"/>
            <a:pathLst>
              <a:path w="76200">
                <a:moveTo>
                  <a:pt x="0" y="0"/>
                </a:moveTo>
                <a:lnTo>
                  <a:pt x="76205" y="0"/>
                </a:lnTo>
              </a:path>
            </a:pathLst>
          </a:custGeom>
          <a:ln w="12700">
            <a:solidFill>
              <a:srgbClr val="B8B8B8"/>
            </a:solidFill>
          </a:ln>
        </p:spPr>
        <p:txBody>
          <a:bodyPr wrap="square" lIns="0" tIns="0" rIns="0" bIns="0" rtlCol="0"/>
          <a:lstStyle/>
          <a:p>
            <a:endParaRPr sz="1266"/>
          </a:p>
        </p:txBody>
      </p:sp>
      <p:sp>
        <p:nvSpPr>
          <p:cNvPr id="17" name="object 17"/>
          <p:cNvSpPr/>
          <p:nvPr/>
        </p:nvSpPr>
        <p:spPr>
          <a:xfrm>
            <a:off x="4890492" y="4478238"/>
            <a:ext cx="3777258" cy="0"/>
          </a:xfrm>
          <a:custGeom>
            <a:avLst/>
            <a:gdLst/>
            <a:ahLst/>
            <a:cxnLst/>
            <a:rect l="l" t="t" r="r" b="b"/>
            <a:pathLst>
              <a:path w="5372100">
                <a:moveTo>
                  <a:pt x="0" y="0"/>
                </a:moveTo>
                <a:lnTo>
                  <a:pt x="5372100" y="0"/>
                </a:lnTo>
              </a:path>
            </a:pathLst>
          </a:custGeom>
          <a:ln w="12700">
            <a:solidFill>
              <a:srgbClr val="B8B8B8"/>
            </a:solidFill>
          </a:ln>
        </p:spPr>
        <p:txBody>
          <a:bodyPr wrap="square" lIns="0" tIns="0" rIns="0" bIns="0" rtlCol="0"/>
          <a:lstStyle/>
          <a:p>
            <a:endParaRPr sz="1266"/>
          </a:p>
        </p:txBody>
      </p:sp>
      <p:sp>
        <p:nvSpPr>
          <p:cNvPr id="18" name="object 18"/>
          <p:cNvSpPr/>
          <p:nvPr/>
        </p:nvSpPr>
        <p:spPr>
          <a:xfrm>
            <a:off x="4613672" y="4478238"/>
            <a:ext cx="26789" cy="0"/>
          </a:xfrm>
          <a:custGeom>
            <a:avLst/>
            <a:gdLst/>
            <a:ahLst/>
            <a:cxnLst/>
            <a:rect l="l" t="t" r="r" b="b"/>
            <a:pathLst>
              <a:path w="38100">
                <a:moveTo>
                  <a:pt x="0" y="0"/>
                </a:moveTo>
                <a:lnTo>
                  <a:pt x="38100" y="0"/>
                </a:lnTo>
              </a:path>
            </a:pathLst>
          </a:custGeom>
          <a:ln w="12700">
            <a:solidFill>
              <a:srgbClr val="B8B8B8"/>
            </a:solidFill>
          </a:ln>
        </p:spPr>
        <p:txBody>
          <a:bodyPr wrap="square" lIns="0" tIns="0" rIns="0" bIns="0" rtlCol="0"/>
          <a:lstStyle/>
          <a:p>
            <a:endParaRPr sz="1266"/>
          </a:p>
        </p:txBody>
      </p:sp>
      <p:sp>
        <p:nvSpPr>
          <p:cNvPr id="19" name="object 19"/>
          <p:cNvSpPr/>
          <p:nvPr/>
        </p:nvSpPr>
        <p:spPr>
          <a:xfrm>
            <a:off x="4265414" y="4478238"/>
            <a:ext cx="98227" cy="0"/>
          </a:xfrm>
          <a:custGeom>
            <a:avLst/>
            <a:gdLst/>
            <a:ahLst/>
            <a:cxnLst/>
            <a:rect l="l" t="t" r="r" b="b"/>
            <a:pathLst>
              <a:path w="139700">
                <a:moveTo>
                  <a:pt x="0" y="0"/>
                </a:moveTo>
                <a:lnTo>
                  <a:pt x="139700" y="0"/>
                </a:lnTo>
              </a:path>
            </a:pathLst>
          </a:custGeom>
          <a:ln w="12700">
            <a:solidFill>
              <a:srgbClr val="B8B8B8"/>
            </a:solidFill>
          </a:ln>
        </p:spPr>
        <p:txBody>
          <a:bodyPr wrap="square" lIns="0" tIns="0" rIns="0" bIns="0" rtlCol="0"/>
          <a:lstStyle/>
          <a:p>
            <a:endParaRPr sz="1266"/>
          </a:p>
        </p:txBody>
      </p:sp>
      <p:sp>
        <p:nvSpPr>
          <p:cNvPr id="20" name="object 20"/>
          <p:cNvSpPr/>
          <p:nvPr/>
        </p:nvSpPr>
        <p:spPr>
          <a:xfrm>
            <a:off x="3997524" y="4478238"/>
            <a:ext cx="17859" cy="0"/>
          </a:xfrm>
          <a:custGeom>
            <a:avLst/>
            <a:gdLst/>
            <a:ahLst/>
            <a:cxnLst/>
            <a:rect l="l" t="t" r="r" b="b"/>
            <a:pathLst>
              <a:path w="25400">
                <a:moveTo>
                  <a:pt x="0" y="0"/>
                </a:moveTo>
                <a:lnTo>
                  <a:pt x="25400" y="0"/>
                </a:lnTo>
              </a:path>
            </a:pathLst>
          </a:custGeom>
          <a:ln w="12700">
            <a:solidFill>
              <a:srgbClr val="B8B8B8"/>
            </a:solidFill>
          </a:ln>
        </p:spPr>
        <p:txBody>
          <a:bodyPr wrap="square" lIns="0" tIns="0" rIns="0" bIns="0" rtlCol="0"/>
          <a:lstStyle/>
          <a:p>
            <a:endParaRPr sz="1266"/>
          </a:p>
        </p:txBody>
      </p:sp>
      <p:sp>
        <p:nvSpPr>
          <p:cNvPr id="21" name="object 21"/>
          <p:cNvSpPr/>
          <p:nvPr/>
        </p:nvSpPr>
        <p:spPr>
          <a:xfrm>
            <a:off x="3693910" y="4478238"/>
            <a:ext cx="53578" cy="0"/>
          </a:xfrm>
          <a:custGeom>
            <a:avLst/>
            <a:gdLst/>
            <a:ahLst/>
            <a:cxnLst/>
            <a:rect l="l" t="t" r="r" b="b"/>
            <a:pathLst>
              <a:path w="76200">
                <a:moveTo>
                  <a:pt x="0" y="0"/>
                </a:moveTo>
                <a:lnTo>
                  <a:pt x="76205" y="0"/>
                </a:lnTo>
              </a:path>
            </a:pathLst>
          </a:custGeom>
          <a:ln w="12700">
            <a:solidFill>
              <a:srgbClr val="B8B8B8"/>
            </a:solidFill>
          </a:ln>
        </p:spPr>
        <p:txBody>
          <a:bodyPr wrap="square" lIns="0" tIns="0" rIns="0" bIns="0" rtlCol="0"/>
          <a:lstStyle/>
          <a:p>
            <a:endParaRPr sz="1266"/>
          </a:p>
        </p:txBody>
      </p:sp>
      <p:sp>
        <p:nvSpPr>
          <p:cNvPr id="22" name="object 22"/>
          <p:cNvSpPr/>
          <p:nvPr/>
        </p:nvSpPr>
        <p:spPr>
          <a:xfrm>
            <a:off x="4265414" y="3888879"/>
            <a:ext cx="4402336" cy="0"/>
          </a:xfrm>
          <a:custGeom>
            <a:avLst/>
            <a:gdLst/>
            <a:ahLst/>
            <a:cxnLst/>
            <a:rect l="l" t="t" r="r" b="b"/>
            <a:pathLst>
              <a:path w="6261100">
                <a:moveTo>
                  <a:pt x="0" y="0"/>
                </a:moveTo>
                <a:lnTo>
                  <a:pt x="6261100" y="0"/>
                </a:lnTo>
              </a:path>
            </a:pathLst>
          </a:custGeom>
          <a:ln w="12700">
            <a:solidFill>
              <a:srgbClr val="B8B8B8"/>
            </a:solidFill>
          </a:ln>
        </p:spPr>
        <p:txBody>
          <a:bodyPr wrap="square" lIns="0" tIns="0" rIns="0" bIns="0" rtlCol="0"/>
          <a:lstStyle/>
          <a:p>
            <a:endParaRPr sz="1266"/>
          </a:p>
        </p:txBody>
      </p:sp>
      <p:sp>
        <p:nvSpPr>
          <p:cNvPr id="23" name="object 23"/>
          <p:cNvSpPr/>
          <p:nvPr/>
        </p:nvSpPr>
        <p:spPr>
          <a:xfrm>
            <a:off x="3997524" y="3888879"/>
            <a:ext cx="17859" cy="0"/>
          </a:xfrm>
          <a:custGeom>
            <a:avLst/>
            <a:gdLst/>
            <a:ahLst/>
            <a:cxnLst/>
            <a:rect l="l" t="t" r="r" b="b"/>
            <a:pathLst>
              <a:path w="25400">
                <a:moveTo>
                  <a:pt x="0" y="0"/>
                </a:moveTo>
                <a:lnTo>
                  <a:pt x="25400" y="0"/>
                </a:lnTo>
              </a:path>
            </a:pathLst>
          </a:custGeom>
          <a:ln w="12700">
            <a:solidFill>
              <a:srgbClr val="B8B8B8"/>
            </a:solidFill>
          </a:ln>
        </p:spPr>
        <p:txBody>
          <a:bodyPr wrap="square" lIns="0" tIns="0" rIns="0" bIns="0" rtlCol="0"/>
          <a:lstStyle/>
          <a:p>
            <a:endParaRPr sz="1266"/>
          </a:p>
        </p:txBody>
      </p:sp>
      <p:sp>
        <p:nvSpPr>
          <p:cNvPr id="24" name="object 24"/>
          <p:cNvSpPr/>
          <p:nvPr/>
        </p:nvSpPr>
        <p:spPr>
          <a:xfrm>
            <a:off x="3693910" y="3888879"/>
            <a:ext cx="53578" cy="0"/>
          </a:xfrm>
          <a:custGeom>
            <a:avLst/>
            <a:gdLst/>
            <a:ahLst/>
            <a:cxnLst/>
            <a:rect l="l" t="t" r="r" b="b"/>
            <a:pathLst>
              <a:path w="76200">
                <a:moveTo>
                  <a:pt x="0" y="0"/>
                </a:moveTo>
                <a:lnTo>
                  <a:pt x="76205" y="0"/>
                </a:lnTo>
              </a:path>
            </a:pathLst>
          </a:custGeom>
          <a:ln w="12700">
            <a:solidFill>
              <a:srgbClr val="B8B8B8"/>
            </a:solidFill>
          </a:ln>
        </p:spPr>
        <p:txBody>
          <a:bodyPr wrap="square" lIns="0" tIns="0" rIns="0" bIns="0" rtlCol="0"/>
          <a:lstStyle/>
          <a:p>
            <a:endParaRPr sz="1266"/>
          </a:p>
        </p:txBody>
      </p:sp>
      <p:sp>
        <p:nvSpPr>
          <p:cNvPr id="25" name="object 25"/>
          <p:cNvSpPr/>
          <p:nvPr/>
        </p:nvSpPr>
        <p:spPr>
          <a:xfrm>
            <a:off x="3693910" y="3299520"/>
            <a:ext cx="4973836" cy="0"/>
          </a:xfrm>
          <a:custGeom>
            <a:avLst/>
            <a:gdLst/>
            <a:ahLst/>
            <a:cxnLst/>
            <a:rect l="l" t="t" r="r" b="b"/>
            <a:pathLst>
              <a:path w="7073900">
                <a:moveTo>
                  <a:pt x="0" y="0"/>
                </a:moveTo>
                <a:lnTo>
                  <a:pt x="7073905" y="0"/>
                </a:lnTo>
              </a:path>
            </a:pathLst>
          </a:custGeom>
          <a:ln w="12700">
            <a:solidFill>
              <a:srgbClr val="B8B8B8"/>
            </a:solidFill>
          </a:ln>
        </p:spPr>
        <p:txBody>
          <a:bodyPr wrap="square" lIns="0" tIns="0" rIns="0" bIns="0" rtlCol="0"/>
          <a:lstStyle/>
          <a:p>
            <a:endParaRPr sz="1266"/>
          </a:p>
        </p:txBody>
      </p:sp>
      <p:sp>
        <p:nvSpPr>
          <p:cNvPr id="26" name="object 26"/>
          <p:cNvSpPr txBox="1"/>
          <p:nvPr/>
        </p:nvSpPr>
        <p:spPr>
          <a:xfrm>
            <a:off x="3318867" y="5589985"/>
            <a:ext cx="281285" cy="117188"/>
          </a:xfrm>
          <a:prstGeom prst="rect">
            <a:avLst/>
          </a:prstGeom>
        </p:spPr>
        <p:txBody>
          <a:bodyPr vert="horz" wrap="square" lIns="0" tIns="8930" rIns="0" bIns="0" rtlCol="0">
            <a:spAutoFit/>
          </a:bodyPr>
          <a:lstStyle/>
          <a:p>
            <a:pPr marL="8929">
              <a:spcBef>
                <a:spcPts val="70"/>
              </a:spcBef>
            </a:pPr>
            <a:r>
              <a:rPr sz="703" spc="14" dirty="0">
                <a:latin typeface="Arial"/>
                <a:cs typeface="Arial"/>
              </a:rPr>
              <a:t>0.00%</a:t>
            </a:r>
            <a:endParaRPr sz="703">
              <a:latin typeface="Arial"/>
              <a:cs typeface="Arial"/>
            </a:endParaRPr>
          </a:p>
        </p:txBody>
      </p:sp>
      <p:sp>
        <p:nvSpPr>
          <p:cNvPr id="27" name="object 27"/>
          <p:cNvSpPr txBox="1"/>
          <p:nvPr/>
        </p:nvSpPr>
        <p:spPr>
          <a:xfrm>
            <a:off x="3318867" y="5000625"/>
            <a:ext cx="281285" cy="117188"/>
          </a:xfrm>
          <a:prstGeom prst="rect">
            <a:avLst/>
          </a:prstGeom>
        </p:spPr>
        <p:txBody>
          <a:bodyPr vert="horz" wrap="square" lIns="0" tIns="8930" rIns="0" bIns="0" rtlCol="0">
            <a:spAutoFit/>
          </a:bodyPr>
          <a:lstStyle/>
          <a:p>
            <a:pPr marL="8929">
              <a:spcBef>
                <a:spcPts val="70"/>
              </a:spcBef>
            </a:pPr>
            <a:r>
              <a:rPr sz="703" spc="14" dirty="0">
                <a:latin typeface="Arial"/>
                <a:cs typeface="Arial"/>
              </a:rPr>
              <a:t>7.50%</a:t>
            </a:r>
            <a:endParaRPr sz="703">
              <a:latin typeface="Arial"/>
              <a:cs typeface="Arial"/>
            </a:endParaRPr>
          </a:p>
        </p:txBody>
      </p:sp>
      <p:sp>
        <p:nvSpPr>
          <p:cNvPr id="28" name="object 28"/>
          <p:cNvSpPr txBox="1"/>
          <p:nvPr/>
        </p:nvSpPr>
        <p:spPr>
          <a:xfrm>
            <a:off x="3274219" y="4411266"/>
            <a:ext cx="330844" cy="117188"/>
          </a:xfrm>
          <a:prstGeom prst="rect">
            <a:avLst/>
          </a:prstGeom>
        </p:spPr>
        <p:txBody>
          <a:bodyPr vert="horz" wrap="square" lIns="0" tIns="8930" rIns="0" bIns="0" rtlCol="0">
            <a:spAutoFit/>
          </a:bodyPr>
          <a:lstStyle/>
          <a:p>
            <a:pPr marL="8929">
              <a:spcBef>
                <a:spcPts val="70"/>
              </a:spcBef>
            </a:pPr>
            <a:r>
              <a:rPr sz="703" spc="11" dirty="0">
                <a:latin typeface="Arial"/>
                <a:cs typeface="Arial"/>
              </a:rPr>
              <a:t>15.00%</a:t>
            </a:r>
            <a:endParaRPr sz="703">
              <a:latin typeface="Arial"/>
              <a:cs typeface="Arial"/>
            </a:endParaRPr>
          </a:p>
        </p:txBody>
      </p:sp>
      <p:sp>
        <p:nvSpPr>
          <p:cNvPr id="29" name="object 29"/>
          <p:cNvSpPr txBox="1"/>
          <p:nvPr/>
        </p:nvSpPr>
        <p:spPr>
          <a:xfrm>
            <a:off x="3274219" y="3821906"/>
            <a:ext cx="330844" cy="117188"/>
          </a:xfrm>
          <a:prstGeom prst="rect">
            <a:avLst/>
          </a:prstGeom>
        </p:spPr>
        <p:txBody>
          <a:bodyPr vert="horz" wrap="square" lIns="0" tIns="8930" rIns="0" bIns="0" rtlCol="0">
            <a:spAutoFit/>
          </a:bodyPr>
          <a:lstStyle/>
          <a:p>
            <a:pPr marL="8929">
              <a:spcBef>
                <a:spcPts val="70"/>
              </a:spcBef>
            </a:pPr>
            <a:r>
              <a:rPr sz="703" spc="11" dirty="0">
                <a:latin typeface="Arial"/>
                <a:cs typeface="Arial"/>
              </a:rPr>
              <a:t>22.50%</a:t>
            </a:r>
            <a:endParaRPr sz="703">
              <a:latin typeface="Arial"/>
              <a:cs typeface="Arial"/>
            </a:endParaRPr>
          </a:p>
        </p:txBody>
      </p:sp>
      <p:sp>
        <p:nvSpPr>
          <p:cNvPr id="30" name="object 30"/>
          <p:cNvSpPr txBox="1"/>
          <p:nvPr/>
        </p:nvSpPr>
        <p:spPr>
          <a:xfrm>
            <a:off x="3274219" y="3241477"/>
            <a:ext cx="330844" cy="117188"/>
          </a:xfrm>
          <a:prstGeom prst="rect">
            <a:avLst/>
          </a:prstGeom>
        </p:spPr>
        <p:txBody>
          <a:bodyPr vert="horz" wrap="square" lIns="0" tIns="8930" rIns="0" bIns="0" rtlCol="0">
            <a:spAutoFit/>
          </a:bodyPr>
          <a:lstStyle/>
          <a:p>
            <a:pPr marL="8929">
              <a:spcBef>
                <a:spcPts val="70"/>
              </a:spcBef>
            </a:pPr>
            <a:r>
              <a:rPr sz="703" spc="11" dirty="0">
                <a:latin typeface="Arial"/>
                <a:cs typeface="Arial"/>
              </a:rPr>
              <a:t>30.00%</a:t>
            </a:r>
            <a:endParaRPr sz="703">
              <a:latin typeface="Arial"/>
              <a:cs typeface="Arial"/>
            </a:endParaRPr>
          </a:p>
        </p:txBody>
      </p:sp>
      <p:sp>
        <p:nvSpPr>
          <p:cNvPr id="31" name="object 31"/>
          <p:cNvSpPr/>
          <p:nvPr/>
        </p:nvSpPr>
        <p:spPr>
          <a:xfrm>
            <a:off x="3698375" y="5656957"/>
            <a:ext cx="4964906" cy="0"/>
          </a:xfrm>
          <a:custGeom>
            <a:avLst/>
            <a:gdLst/>
            <a:ahLst/>
            <a:cxnLst/>
            <a:rect l="l" t="t" r="r" b="b"/>
            <a:pathLst>
              <a:path w="7061200">
                <a:moveTo>
                  <a:pt x="0" y="0"/>
                </a:moveTo>
                <a:lnTo>
                  <a:pt x="7061205" y="0"/>
                </a:lnTo>
              </a:path>
            </a:pathLst>
          </a:custGeom>
          <a:ln w="12700">
            <a:solidFill>
              <a:srgbClr val="000000"/>
            </a:solidFill>
          </a:ln>
        </p:spPr>
        <p:txBody>
          <a:bodyPr wrap="square" lIns="0" tIns="0" rIns="0" bIns="0" rtlCol="0"/>
          <a:lstStyle/>
          <a:p>
            <a:endParaRPr sz="1266"/>
          </a:p>
        </p:txBody>
      </p:sp>
      <p:sp>
        <p:nvSpPr>
          <p:cNvPr id="32" name="object 32"/>
          <p:cNvSpPr txBox="1"/>
          <p:nvPr/>
        </p:nvSpPr>
        <p:spPr>
          <a:xfrm>
            <a:off x="3970734"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1</a:t>
            </a:r>
            <a:endParaRPr sz="703">
              <a:latin typeface="Arial"/>
              <a:cs typeface="Arial"/>
            </a:endParaRPr>
          </a:p>
        </p:txBody>
      </p:sp>
      <p:sp>
        <p:nvSpPr>
          <p:cNvPr id="33" name="object 33"/>
          <p:cNvSpPr txBox="1"/>
          <p:nvPr/>
        </p:nvSpPr>
        <p:spPr>
          <a:xfrm>
            <a:off x="4595812"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2</a:t>
            </a:r>
            <a:endParaRPr sz="703">
              <a:latin typeface="Arial"/>
              <a:cs typeface="Arial"/>
            </a:endParaRPr>
          </a:p>
        </p:txBody>
      </p:sp>
      <p:sp>
        <p:nvSpPr>
          <p:cNvPr id="34" name="object 34"/>
          <p:cNvSpPr txBox="1"/>
          <p:nvPr/>
        </p:nvSpPr>
        <p:spPr>
          <a:xfrm>
            <a:off x="5211961"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3</a:t>
            </a:r>
            <a:endParaRPr sz="703">
              <a:latin typeface="Arial"/>
              <a:cs typeface="Arial"/>
            </a:endParaRPr>
          </a:p>
        </p:txBody>
      </p:sp>
      <p:sp>
        <p:nvSpPr>
          <p:cNvPr id="35" name="object 35"/>
          <p:cNvSpPr txBox="1"/>
          <p:nvPr/>
        </p:nvSpPr>
        <p:spPr>
          <a:xfrm>
            <a:off x="5837039"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4</a:t>
            </a:r>
            <a:endParaRPr sz="703">
              <a:latin typeface="Arial"/>
              <a:cs typeface="Arial"/>
            </a:endParaRPr>
          </a:p>
        </p:txBody>
      </p:sp>
      <p:sp>
        <p:nvSpPr>
          <p:cNvPr id="36" name="object 36"/>
          <p:cNvSpPr txBox="1"/>
          <p:nvPr/>
        </p:nvSpPr>
        <p:spPr>
          <a:xfrm>
            <a:off x="6462117"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5</a:t>
            </a:r>
            <a:endParaRPr sz="703">
              <a:latin typeface="Arial"/>
              <a:cs typeface="Arial"/>
            </a:endParaRPr>
          </a:p>
        </p:txBody>
      </p:sp>
      <p:sp>
        <p:nvSpPr>
          <p:cNvPr id="37" name="object 37"/>
          <p:cNvSpPr txBox="1"/>
          <p:nvPr/>
        </p:nvSpPr>
        <p:spPr>
          <a:xfrm>
            <a:off x="7078265"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6</a:t>
            </a:r>
            <a:endParaRPr sz="703">
              <a:latin typeface="Arial"/>
              <a:cs typeface="Arial"/>
            </a:endParaRPr>
          </a:p>
        </p:txBody>
      </p:sp>
      <p:sp>
        <p:nvSpPr>
          <p:cNvPr id="38" name="object 38"/>
          <p:cNvSpPr txBox="1"/>
          <p:nvPr/>
        </p:nvSpPr>
        <p:spPr>
          <a:xfrm>
            <a:off x="7703344"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7</a:t>
            </a:r>
            <a:endParaRPr sz="703">
              <a:latin typeface="Arial"/>
              <a:cs typeface="Arial"/>
            </a:endParaRPr>
          </a:p>
        </p:txBody>
      </p:sp>
      <p:sp>
        <p:nvSpPr>
          <p:cNvPr id="39" name="object 39"/>
          <p:cNvSpPr txBox="1"/>
          <p:nvPr/>
        </p:nvSpPr>
        <p:spPr>
          <a:xfrm>
            <a:off x="8319492"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8</a:t>
            </a:r>
            <a:endParaRPr sz="703">
              <a:latin typeface="Arial"/>
              <a:cs typeface="Arial"/>
            </a:endParaRPr>
          </a:p>
        </p:txBody>
      </p:sp>
      <p:sp>
        <p:nvSpPr>
          <p:cNvPr id="40" name="object 40"/>
          <p:cNvSpPr/>
          <p:nvPr/>
        </p:nvSpPr>
        <p:spPr>
          <a:xfrm>
            <a:off x="4015383" y="3643312"/>
            <a:ext cx="250031" cy="2009180"/>
          </a:xfrm>
          <a:custGeom>
            <a:avLst/>
            <a:gdLst/>
            <a:ahLst/>
            <a:cxnLst/>
            <a:rect l="l" t="t" r="r" b="b"/>
            <a:pathLst>
              <a:path w="355600" h="2857500">
                <a:moveTo>
                  <a:pt x="0" y="0"/>
                </a:moveTo>
                <a:lnTo>
                  <a:pt x="355600" y="0"/>
                </a:lnTo>
                <a:lnTo>
                  <a:pt x="355600" y="2857500"/>
                </a:lnTo>
                <a:lnTo>
                  <a:pt x="0" y="2857500"/>
                </a:lnTo>
                <a:lnTo>
                  <a:pt x="0" y="0"/>
                </a:lnTo>
                <a:close/>
              </a:path>
            </a:pathLst>
          </a:custGeom>
          <a:solidFill>
            <a:srgbClr val="FF0000"/>
          </a:solidFill>
        </p:spPr>
        <p:txBody>
          <a:bodyPr wrap="square" lIns="0" tIns="0" rIns="0" bIns="0" rtlCol="0"/>
          <a:lstStyle/>
          <a:p>
            <a:endParaRPr sz="1266"/>
          </a:p>
        </p:txBody>
      </p:sp>
      <p:sp>
        <p:nvSpPr>
          <p:cNvPr id="41" name="object 41"/>
          <p:cNvSpPr/>
          <p:nvPr/>
        </p:nvSpPr>
        <p:spPr>
          <a:xfrm>
            <a:off x="4640461" y="4286250"/>
            <a:ext cx="250031" cy="1366242"/>
          </a:xfrm>
          <a:custGeom>
            <a:avLst/>
            <a:gdLst/>
            <a:ahLst/>
            <a:cxnLst/>
            <a:rect l="l" t="t" r="r" b="b"/>
            <a:pathLst>
              <a:path w="355600" h="1943100">
                <a:moveTo>
                  <a:pt x="0" y="0"/>
                </a:moveTo>
                <a:lnTo>
                  <a:pt x="355600" y="0"/>
                </a:lnTo>
                <a:lnTo>
                  <a:pt x="355600" y="1943100"/>
                </a:lnTo>
                <a:lnTo>
                  <a:pt x="0" y="1943100"/>
                </a:lnTo>
                <a:lnTo>
                  <a:pt x="0" y="0"/>
                </a:lnTo>
                <a:close/>
              </a:path>
            </a:pathLst>
          </a:custGeom>
          <a:solidFill>
            <a:srgbClr val="FF0000"/>
          </a:solidFill>
        </p:spPr>
        <p:txBody>
          <a:bodyPr wrap="square" lIns="0" tIns="0" rIns="0" bIns="0" rtlCol="0"/>
          <a:lstStyle/>
          <a:p>
            <a:endParaRPr sz="1266"/>
          </a:p>
        </p:txBody>
      </p:sp>
      <p:sp>
        <p:nvSpPr>
          <p:cNvPr id="42" name="object 42"/>
          <p:cNvSpPr/>
          <p:nvPr/>
        </p:nvSpPr>
        <p:spPr>
          <a:xfrm>
            <a:off x="5265539" y="4589859"/>
            <a:ext cx="241102" cy="1062633"/>
          </a:xfrm>
          <a:custGeom>
            <a:avLst/>
            <a:gdLst/>
            <a:ahLst/>
            <a:cxnLst/>
            <a:rect l="l" t="t" r="r" b="b"/>
            <a:pathLst>
              <a:path w="342900" h="1511300">
                <a:moveTo>
                  <a:pt x="0" y="0"/>
                </a:moveTo>
                <a:lnTo>
                  <a:pt x="342900" y="0"/>
                </a:lnTo>
                <a:lnTo>
                  <a:pt x="342900" y="1511300"/>
                </a:lnTo>
                <a:lnTo>
                  <a:pt x="0" y="1511300"/>
                </a:lnTo>
                <a:lnTo>
                  <a:pt x="0" y="0"/>
                </a:lnTo>
                <a:close/>
              </a:path>
            </a:pathLst>
          </a:custGeom>
          <a:solidFill>
            <a:srgbClr val="FF0000"/>
          </a:solidFill>
        </p:spPr>
        <p:txBody>
          <a:bodyPr wrap="square" lIns="0" tIns="0" rIns="0" bIns="0" rtlCol="0"/>
          <a:lstStyle/>
          <a:p>
            <a:endParaRPr sz="1266"/>
          </a:p>
        </p:txBody>
      </p:sp>
      <p:sp>
        <p:nvSpPr>
          <p:cNvPr id="43" name="object 43"/>
          <p:cNvSpPr/>
          <p:nvPr/>
        </p:nvSpPr>
        <p:spPr>
          <a:xfrm>
            <a:off x="5881688" y="4768453"/>
            <a:ext cx="250031" cy="884039"/>
          </a:xfrm>
          <a:custGeom>
            <a:avLst/>
            <a:gdLst/>
            <a:ahLst/>
            <a:cxnLst/>
            <a:rect l="l" t="t" r="r" b="b"/>
            <a:pathLst>
              <a:path w="355600" h="1257300">
                <a:moveTo>
                  <a:pt x="0" y="0"/>
                </a:moveTo>
                <a:lnTo>
                  <a:pt x="355600" y="0"/>
                </a:lnTo>
                <a:lnTo>
                  <a:pt x="355600" y="1257300"/>
                </a:lnTo>
                <a:lnTo>
                  <a:pt x="0" y="1257300"/>
                </a:lnTo>
                <a:lnTo>
                  <a:pt x="0" y="0"/>
                </a:lnTo>
                <a:close/>
              </a:path>
            </a:pathLst>
          </a:custGeom>
          <a:solidFill>
            <a:srgbClr val="FF0000"/>
          </a:solidFill>
        </p:spPr>
        <p:txBody>
          <a:bodyPr wrap="square" lIns="0" tIns="0" rIns="0" bIns="0" rtlCol="0"/>
          <a:lstStyle/>
          <a:p>
            <a:endParaRPr sz="1266"/>
          </a:p>
        </p:txBody>
      </p:sp>
      <p:sp>
        <p:nvSpPr>
          <p:cNvPr id="44" name="object 44"/>
          <p:cNvSpPr/>
          <p:nvPr/>
        </p:nvSpPr>
        <p:spPr>
          <a:xfrm>
            <a:off x="6506766" y="4875609"/>
            <a:ext cx="250031" cy="776883"/>
          </a:xfrm>
          <a:custGeom>
            <a:avLst/>
            <a:gdLst/>
            <a:ahLst/>
            <a:cxnLst/>
            <a:rect l="l" t="t" r="r" b="b"/>
            <a:pathLst>
              <a:path w="355600" h="1104900">
                <a:moveTo>
                  <a:pt x="0" y="0"/>
                </a:moveTo>
                <a:lnTo>
                  <a:pt x="355600" y="0"/>
                </a:lnTo>
                <a:lnTo>
                  <a:pt x="355600" y="1104900"/>
                </a:lnTo>
                <a:lnTo>
                  <a:pt x="0" y="1104900"/>
                </a:lnTo>
                <a:lnTo>
                  <a:pt x="0" y="0"/>
                </a:lnTo>
                <a:close/>
              </a:path>
            </a:pathLst>
          </a:custGeom>
          <a:solidFill>
            <a:srgbClr val="FF0000"/>
          </a:solidFill>
        </p:spPr>
        <p:txBody>
          <a:bodyPr wrap="square" lIns="0" tIns="0" rIns="0" bIns="0" rtlCol="0"/>
          <a:lstStyle/>
          <a:p>
            <a:endParaRPr sz="1266"/>
          </a:p>
        </p:txBody>
      </p:sp>
      <p:sp>
        <p:nvSpPr>
          <p:cNvPr id="45" name="object 45"/>
          <p:cNvSpPr/>
          <p:nvPr/>
        </p:nvSpPr>
        <p:spPr>
          <a:xfrm>
            <a:off x="7122914" y="4938117"/>
            <a:ext cx="250031" cy="714375"/>
          </a:xfrm>
          <a:custGeom>
            <a:avLst/>
            <a:gdLst/>
            <a:ahLst/>
            <a:cxnLst/>
            <a:rect l="l" t="t" r="r" b="b"/>
            <a:pathLst>
              <a:path w="355600" h="1016000">
                <a:moveTo>
                  <a:pt x="0" y="0"/>
                </a:moveTo>
                <a:lnTo>
                  <a:pt x="355600" y="0"/>
                </a:lnTo>
                <a:lnTo>
                  <a:pt x="355600" y="1016000"/>
                </a:lnTo>
                <a:lnTo>
                  <a:pt x="0" y="1016000"/>
                </a:lnTo>
                <a:lnTo>
                  <a:pt x="0" y="0"/>
                </a:lnTo>
                <a:close/>
              </a:path>
            </a:pathLst>
          </a:custGeom>
          <a:solidFill>
            <a:srgbClr val="FF0000"/>
          </a:solidFill>
        </p:spPr>
        <p:txBody>
          <a:bodyPr wrap="square" lIns="0" tIns="0" rIns="0" bIns="0" rtlCol="0"/>
          <a:lstStyle/>
          <a:p>
            <a:endParaRPr sz="1266"/>
          </a:p>
        </p:txBody>
      </p:sp>
      <p:sp>
        <p:nvSpPr>
          <p:cNvPr id="46" name="object 46"/>
          <p:cNvSpPr/>
          <p:nvPr/>
        </p:nvSpPr>
        <p:spPr>
          <a:xfrm>
            <a:off x="7747992" y="4973836"/>
            <a:ext cx="250031" cy="678656"/>
          </a:xfrm>
          <a:custGeom>
            <a:avLst/>
            <a:gdLst/>
            <a:ahLst/>
            <a:cxnLst/>
            <a:rect l="l" t="t" r="r" b="b"/>
            <a:pathLst>
              <a:path w="355600" h="965200">
                <a:moveTo>
                  <a:pt x="0" y="0"/>
                </a:moveTo>
                <a:lnTo>
                  <a:pt x="355600" y="0"/>
                </a:lnTo>
                <a:lnTo>
                  <a:pt x="355600" y="965200"/>
                </a:lnTo>
                <a:lnTo>
                  <a:pt x="0" y="965200"/>
                </a:lnTo>
                <a:lnTo>
                  <a:pt x="0" y="0"/>
                </a:lnTo>
                <a:close/>
              </a:path>
            </a:pathLst>
          </a:custGeom>
          <a:solidFill>
            <a:srgbClr val="FF0000"/>
          </a:solidFill>
        </p:spPr>
        <p:txBody>
          <a:bodyPr wrap="square" lIns="0" tIns="0" rIns="0" bIns="0" rtlCol="0"/>
          <a:lstStyle/>
          <a:p>
            <a:endParaRPr sz="1266"/>
          </a:p>
        </p:txBody>
      </p:sp>
      <p:sp>
        <p:nvSpPr>
          <p:cNvPr id="47" name="object 47"/>
          <p:cNvSpPr/>
          <p:nvPr/>
        </p:nvSpPr>
        <p:spPr>
          <a:xfrm>
            <a:off x="8373070" y="5322094"/>
            <a:ext cx="241102" cy="330398"/>
          </a:xfrm>
          <a:custGeom>
            <a:avLst/>
            <a:gdLst/>
            <a:ahLst/>
            <a:cxnLst/>
            <a:rect l="l" t="t" r="r" b="b"/>
            <a:pathLst>
              <a:path w="342900" h="469900">
                <a:moveTo>
                  <a:pt x="0" y="0"/>
                </a:moveTo>
                <a:lnTo>
                  <a:pt x="342900" y="0"/>
                </a:lnTo>
                <a:lnTo>
                  <a:pt x="342900" y="469900"/>
                </a:lnTo>
                <a:lnTo>
                  <a:pt x="0" y="469900"/>
                </a:lnTo>
                <a:lnTo>
                  <a:pt x="0" y="0"/>
                </a:lnTo>
                <a:close/>
              </a:path>
            </a:pathLst>
          </a:custGeom>
          <a:solidFill>
            <a:srgbClr val="FF0000"/>
          </a:solidFill>
        </p:spPr>
        <p:txBody>
          <a:bodyPr wrap="square" lIns="0" tIns="0" rIns="0" bIns="0" rtlCol="0"/>
          <a:lstStyle/>
          <a:p>
            <a:endParaRPr sz="1266"/>
          </a:p>
        </p:txBody>
      </p:sp>
      <p:sp>
        <p:nvSpPr>
          <p:cNvPr id="48" name="object 48"/>
          <p:cNvSpPr/>
          <p:nvPr/>
        </p:nvSpPr>
        <p:spPr>
          <a:xfrm>
            <a:off x="3747492" y="3446859"/>
            <a:ext cx="250031" cy="2205633"/>
          </a:xfrm>
          <a:custGeom>
            <a:avLst/>
            <a:gdLst/>
            <a:ahLst/>
            <a:cxnLst/>
            <a:rect l="l" t="t" r="r" b="b"/>
            <a:pathLst>
              <a:path w="355600" h="3136900">
                <a:moveTo>
                  <a:pt x="0" y="0"/>
                </a:moveTo>
                <a:lnTo>
                  <a:pt x="355600" y="0"/>
                </a:lnTo>
                <a:lnTo>
                  <a:pt x="355600" y="3136900"/>
                </a:lnTo>
                <a:lnTo>
                  <a:pt x="0" y="3136900"/>
                </a:lnTo>
                <a:lnTo>
                  <a:pt x="0" y="0"/>
                </a:lnTo>
                <a:close/>
              </a:path>
            </a:pathLst>
          </a:custGeom>
          <a:solidFill>
            <a:srgbClr val="00A2FF">
              <a:alpha val="10009"/>
            </a:srgbClr>
          </a:solidFill>
        </p:spPr>
        <p:txBody>
          <a:bodyPr wrap="square" lIns="0" tIns="0" rIns="0" bIns="0" rtlCol="0"/>
          <a:lstStyle/>
          <a:p>
            <a:endParaRPr sz="1266"/>
          </a:p>
        </p:txBody>
      </p:sp>
      <p:sp>
        <p:nvSpPr>
          <p:cNvPr id="49" name="object 49"/>
          <p:cNvSpPr/>
          <p:nvPr/>
        </p:nvSpPr>
        <p:spPr>
          <a:xfrm>
            <a:off x="4363641" y="4241601"/>
            <a:ext cx="250031" cy="1410891"/>
          </a:xfrm>
          <a:custGeom>
            <a:avLst/>
            <a:gdLst/>
            <a:ahLst/>
            <a:cxnLst/>
            <a:rect l="l" t="t" r="r" b="b"/>
            <a:pathLst>
              <a:path w="355600" h="2006600">
                <a:moveTo>
                  <a:pt x="0" y="0"/>
                </a:moveTo>
                <a:lnTo>
                  <a:pt x="355600" y="0"/>
                </a:lnTo>
                <a:lnTo>
                  <a:pt x="355600" y="2006600"/>
                </a:lnTo>
                <a:lnTo>
                  <a:pt x="0" y="2006600"/>
                </a:lnTo>
                <a:lnTo>
                  <a:pt x="0" y="0"/>
                </a:lnTo>
                <a:close/>
              </a:path>
            </a:pathLst>
          </a:custGeom>
          <a:solidFill>
            <a:srgbClr val="00A2FF">
              <a:alpha val="10009"/>
            </a:srgbClr>
          </a:solidFill>
        </p:spPr>
        <p:txBody>
          <a:bodyPr wrap="square" lIns="0" tIns="0" rIns="0" bIns="0" rtlCol="0"/>
          <a:lstStyle/>
          <a:p>
            <a:endParaRPr sz="1266"/>
          </a:p>
        </p:txBody>
      </p:sp>
      <p:sp>
        <p:nvSpPr>
          <p:cNvPr id="50" name="object 50"/>
          <p:cNvSpPr/>
          <p:nvPr/>
        </p:nvSpPr>
        <p:spPr>
          <a:xfrm>
            <a:off x="4988719" y="4598789"/>
            <a:ext cx="250031" cy="1053703"/>
          </a:xfrm>
          <a:custGeom>
            <a:avLst/>
            <a:gdLst/>
            <a:ahLst/>
            <a:cxnLst/>
            <a:rect l="l" t="t" r="r" b="b"/>
            <a:pathLst>
              <a:path w="355600" h="1498600">
                <a:moveTo>
                  <a:pt x="0" y="0"/>
                </a:moveTo>
                <a:lnTo>
                  <a:pt x="355600" y="0"/>
                </a:lnTo>
                <a:lnTo>
                  <a:pt x="355600" y="1498600"/>
                </a:lnTo>
                <a:lnTo>
                  <a:pt x="0" y="1498600"/>
                </a:lnTo>
                <a:lnTo>
                  <a:pt x="0" y="0"/>
                </a:lnTo>
                <a:close/>
              </a:path>
            </a:pathLst>
          </a:custGeom>
          <a:solidFill>
            <a:srgbClr val="00A2FF">
              <a:alpha val="10009"/>
            </a:srgbClr>
          </a:solidFill>
        </p:spPr>
        <p:txBody>
          <a:bodyPr wrap="square" lIns="0" tIns="0" rIns="0" bIns="0" rtlCol="0"/>
          <a:lstStyle/>
          <a:p>
            <a:endParaRPr sz="1266"/>
          </a:p>
        </p:txBody>
      </p:sp>
      <p:sp>
        <p:nvSpPr>
          <p:cNvPr id="51" name="object 51"/>
          <p:cNvSpPr/>
          <p:nvPr/>
        </p:nvSpPr>
        <p:spPr>
          <a:xfrm>
            <a:off x="5613797" y="4786312"/>
            <a:ext cx="241102" cy="866180"/>
          </a:xfrm>
          <a:custGeom>
            <a:avLst/>
            <a:gdLst/>
            <a:ahLst/>
            <a:cxnLst/>
            <a:rect l="l" t="t" r="r" b="b"/>
            <a:pathLst>
              <a:path w="342900" h="1231900">
                <a:moveTo>
                  <a:pt x="0" y="0"/>
                </a:moveTo>
                <a:lnTo>
                  <a:pt x="342900" y="0"/>
                </a:lnTo>
                <a:lnTo>
                  <a:pt x="342900" y="1231900"/>
                </a:lnTo>
                <a:lnTo>
                  <a:pt x="0" y="1231900"/>
                </a:lnTo>
                <a:lnTo>
                  <a:pt x="0" y="0"/>
                </a:lnTo>
                <a:close/>
              </a:path>
            </a:pathLst>
          </a:custGeom>
          <a:solidFill>
            <a:srgbClr val="00A2FF">
              <a:alpha val="10009"/>
            </a:srgbClr>
          </a:solidFill>
        </p:spPr>
        <p:txBody>
          <a:bodyPr wrap="square" lIns="0" tIns="0" rIns="0" bIns="0" rtlCol="0"/>
          <a:lstStyle/>
          <a:p>
            <a:endParaRPr sz="1266"/>
          </a:p>
        </p:txBody>
      </p:sp>
      <p:sp>
        <p:nvSpPr>
          <p:cNvPr id="52" name="object 52"/>
          <p:cNvSpPr/>
          <p:nvPr/>
        </p:nvSpPr>
        <p:spPr>
          <a:xfrm>
            <a:off x="6229945" y="4920258"/>
            <a:ext cx="250031" cy="732234"/>
          </a:xfrm>
          <a:custGeom>
            <a:avLst/>
            <a:gdLst/>
            <a:ahLst/>
            <a:cxnLst/>
            <a:rect l="l" t="t" r="r" b="b"/>
            <a:pathLst>
              <a:path w="355600" h="1041400">
                <a:moveTo>
                  <a:pt x="0" y="0"/>
                </a:moveTo>
                <a:lnTo>
                  <a:pt x="355600" y="0"/>
                </a:lnTo>
                <a:lnTo>
                  <a:pt x="355600" y="1041400"/>
                </a:lnTo>
                <a:lnTo>
                  <a:pt x="0" y="1041400"/>
                </a:lnTo>
                <a:lnTo>
                  <a:pt x="0" y="0"/>
                </a:lnTo>
                <a:close/>
              </a:path>
            </a:pathLst>
          </a:custGeom>
          <a:solidFill>
            <a:srgbClr val="00A2FF">
              <a:alpha val="10009"/>
            </a:srgbClr>
          </a:solidFill>
        </p:spPr>
        <p:txBody>
          <a:bodyPr wrap="square" lIns="0" tIns="0" rIns="0" bIns="0" rtlCol="0"/>
          <a:lstStyle/>
          <a:p>
            <a:endParaRPr sz="1266"/>
          </a:p>
        </p:txBody>
      </p:sp>
      <p:sp>
        <p:nvSpPr>
          <p:cNvPr id="53" name="object 53"/>
          <p:cNvSpPr/>
          <p:nvPr/>
        </p:nvSpPr>
        <p:spPr>
          <a:xfrm>
            <a:off x="6855024" y="5000625"/>
            <a:ext cx="250031" cy="651867"/>
          </a:xfrm>
          <a:custGeom>
            <a:avLst/>
            <a:gdLst/>
            <a:ahLst/>
            <a:cxnLst/>
            <a:rect l="l" t="t" r="r" b="b"/>
            <a:pathLst>
              <a:path w="355600" h="927100">
                <a:moveTo>
                  <a:pt x="0" y="0"/>
                </a:moveTo>
                <a:lnTo>
                  <a:pt x="355600" y="0"/>
                </a:lnTo>
                <a:lnTo>
                  <a:pt x="355600" y="927100"/>
                </a:lnTo>
                <a:lnTo>
                  <a:pt x="0" y="927100"/>
                </a:lnTo>
                <a:lnTo>
                  <a:pt x="0" y="0"/>
                </a:lnTo>
                <a:close/>
              </a:path>
            </a:pathLst>
          </a:custGeom>
          <a:solidFill>
            <a:srgbClr val="00A2FF">
              <a:alpha val="10009"/>
            </a:srgbClr>
          </a:solidFill>
        </p:spPr>
        <p:txBody>
          <a:bodyPr wrap="square" lIns="0" tIns="0" rIns="0" bIns="0" rtlCol="0"/>
          <a:lstStyle/>
          <a:p>
            <a:endParaRPr sz="1266"/>
          </a:p>
        </p:txBody>
      </p:sp>
      <p:sp>
        <p:nvSpPr>
          <p:cNvPr id="54" name="object 54"/>
          <p:cNvSpPr/>
          <p:nvPr/>
        </p:nvSpPr>
        <p:spPr>
          <a:xfrm>
            <a:off x="7471172" y="5045273"/>
            <a:ext cx="250031" cy="607219"/>
          </a:xfrm>
          <a:custGeom>
            <a:avLst/>
            <a:gdLst/>
            <a:ahLst/>
            <a:cxnLst/>
            <a:rect l="l" t="t" r="r" b="b"/>
            <a:pathLst>
              <a:path w="355600" h="863600">
                <a:moveTo>
                  <a:pt x="0" y="0"/>
                </a:moveTo>
                <a:lnTo>
                  <a:pt x="355600" y="0"/>
                </a:lnTo>
                <a:lnTo>
                  <a:pt x="355600" y="863600"/>
                </a:lnTo>
                <a:lnTo>
                  <a:pt x="0" y="863600"/>
                </a:lnTo>
                <a:lnTo>
                  <a:pt x="0" y="0"/>
                </a:lnTo>
                <a:close/>
              </a:path>
            </a:pathLst>
          </a:custGeom>
          <a:solidFill>
            <a:srgbClr val="00A2FF">
              <a:alpha val="10009"/>
            </a:srgbClr>
          </a:solidFill>
        </p:spPr>
        <p:txBody>
          <a:bodyPr wrap="square" lIns="0" tIns="0" rIns="0" bIns="0" rtlCol="0"/>
          <a:lstStyle/>
          <a:p>
            <a:endParaRPr sz="1266"/>
          </a:p>
        </p:txBody>
      </p:sp>
      <p:sp>
        <p:nvSpPr>
          <p:cNvPr id="55" name="object 55"/>
          <p:cNvSpPr/>
          <p:nvPr/>
        </p:nvSpPr>
        <p:spPr>
          <a:xfrm>
            <a:off x="8096250" y="5357812"/>
            <a:ext cx="250031" cy="294680"/>
          </a:xfrm>
          <a:custGeom>
            <a:avLst/>
            <a:gdLst/>
            <a:ahLst/>
            <a:cxnLst/>
            <a:rect l="l" t="t" r="r" b="b"/>
            <a:pathLst>
              <a:path w="355600" h="419100">
                <a:moveTo>
                  <a:pt x="0" y="0"/>
                </a:moveTo>
                <a:lnTo>
                  <a:pt x="355600" y="0"/>
                </a:lnTo>
                <a:lnTo>
                  <a:pt x="355600" y="419100"/>
                </a:lnTo>
                <a:lnTo>
                  <a:pt x="0" y="419100"/>
                </a:lnTo>
                <a:lnTo>
                  <a:pt x="0" y="0"/>
                </a:lnTo>
                <a:close/>
              </a:path>
            </a:pathLst>
          </a:custGeom>
          <a:solidFill>
            <a:srgbClr val="00A2FF">
              <a:alpha val="10009"/>
            </a:srgbClr>
          </a:solidFill>
        </p:spPr>
        <p:txBody>
          <a:bodyPr wrap="square" lIns="0" tIns="0" rIns="0" bIns="0" rtlCol="0"/>
          <a:lstStyle/>
          <a:p>
            <a:endParaRPr sz="1266"/>
          </a:p>
        </p:txBody>
      </p:sp>
      <p:sp>
        <p:nvSpPr>
          <p:cNvPr id="56" name="object 56"/>
          <p:cNvSpPr/>
          <p:nvPr/>
        </p:nvSpPr>
        <p:spPr>
          <a:xfrm>
            <a:off x="4408289" y="2991445"/>
            <a:ext cx="151805" cy="142875"/>
          </a:xfrm>
          <a:custGeom>
            <a:avLst/>
            <a:gdLst/>
            <a:ahLst/>
            <a:cxnLst/>
            <a:rect l="l" t="t" r="r" b="b"/>
            <a:pathLst>
              <a:path w="215900" h="203200">
                <a:moveTo>
                  <a:pt x="0" y="0"/>
                </a:moveTo>
                <a:lnTo>
                  <a:pt x="215900" y="0"/>
                </a:lnTo>
                <a:lnTo>
                  <a:pt x="215900" y="203200"/>
                </a:lnTo>
                <a:lnTo>
                  <a:pt x="0" y="203200"/>
                </a:lnTo>
                <a:lnTo>
                  <a:pt x="0" y="0"/>
                </a:lnTo>
                <a:close/>
              </a:path>
            </a:pathLst>
          </a:custGeom>
          <a:solidFill>
            <a:srgbClr val="00A2FF">
              <a:alpha val="10009"/>
            </a:srgbClr>
          </a:solidFill>
        </p:spPr>
        <p:txBody>
          <a:bodyPr wrap="square" lIns="0" tIns="0" rIns="0" bIns="0" rtlCol="0"/>
          <a:lstStyle/>
          <a:p>
            <a:endParaRPr sz="1266"/>
          </a:p>
        </p:txBody>
      </p:sp>
      <p:sp>
        <p:nvSpPr>
          <p:cNvPr id="57" name="object 57"/>
          <p:cNvSpPr txBox="1"/>
          <p:nvPr/>
        </p:nvSpPr>
        <p:spPr>
          <a:xfrm>
            <a:off x="4658320" y="2955727"/>
            <a:ext cx="1241227" cy="192914"/>
          </a:xfrm>
          <a:prstGeom prst="rect">
            <a:avLst/>
          </a:prstGeom>
        </p:spPr>
        <p:txBody>
          <a:bodyPr vert="horz" wrap="square" lIns="0" tIns="8930" rIns="0" bIns="0" rtlCol="0">
            <a:spAutoFit/>
          </a:bodyPr>
          <a:lstStyle/>
          <a:p>
            <a:pPr marL="8929">
              <a:spcBef>
                <a:spcPts val="70"/>
              </a:spcBef>
            </a:pPr>
            <a:r>
              <a:rPr sz="1195" spc="7" dirty="0">
                <a:latin typeface="Arial"/>
                <a:cs typeface="Arial"/>
              </a:rPr>
              <a:t>Non</a:t>
            </a:r>
            <a:r>
              <a:rPr lang="en-US" sz="1195" spc="7" dirty="0">
                <a:latin typeface="Arial"/>
                <a:cs typeface="Arial"/>
              </a:rPr>
              <a:t>s</a:t>
            </a:r>
            <a:r>
              <a:rPr sz="1195" spc="7" dirty="0">
                <a:latin typeface="Arial"/>
                <a:cs typeface="Arial"/>
              </a:rPr>
              <a:t>ynonymous</a:t>
            </a:r>
            <a:endParaRPr sz="1195" dirty="0">
              <a:latin typeface="Arial"/>
              <a:cs typeface="Arial"/>
            </a:endParaRPr>
          </a:p>
        </p:txBody>
      </p:sp>
      <p:sp>
        <p:nvSpPr>
          <p:cNvPr id="58" name="object 58"/>
          <p:cNvSpPr/>
          <p:nvPr/>
        </p:nvSpPr>
        <p:spPr>
          <a:xfrm>
            <a:off x="6658570" y="2991445"/>
            <a:ext cx="142875" cy="142875"/>
          </a:xfrm>
          <a:custGeom>
            <a:avLst/>
            <a:gdLst/>
            <a:ahLst/>
            <a:cxnLst/>
            <a:rect l="l" t="t" r="r" b="b"/>
            <a:pathLst>
              <a:path w="203200" h="203200">
                <a:moveTo>
                  <a:pt x="0" y="0"/>
                </a:moveTo>
                <a:lnTo>
                  <a:pt x="203200" y="0"/>
                </a:lnTo>
                <a:lnTo>
                  <a:pt x="203200" y="203200"/>
                </a:lnTo>
                <a:lnTo>
                  <a:pt x="0" y="203200"/>
                </a:lnTo>
                <a:lnTo>
                  <a:pt x="0" y="0"/>
                </a:lnTo>
                <a:close/>
              </a:path>
            </a:pathLst>
          </a:custGeom>
          <a:solidFill>
            <a:srgbClr val="FF0000"/>
          </a:solidFill>
        </p:spPr>
        <p:txBody>
          <a:bodyPr wrap="square" lIns="0" tIns="0" rIns="0" bIns="0" rtlCol="0"/>
          <a:lstStyle/>
          <a:p>
            <a:endParaRPr sz="1266"/>
          </a:p>
        </p:txBody>
      </p:sp>
      <p:sp>
        <p:nvSpPr>
          <p:cNvPr id="59" name="object 59"/>
          <p:cNvSpPr txBox="1"/>
          <p:nvPr/>
        </p:nvSpPr>
        <p:spPr>
          <a:xfrm>
            <a:off x="6881813" y="2955727"/>
            <a:ext cx="901005" cy="192914"/>
          </a:xfrm>
          <a:prstGeom prst="rect">
            <a:avLst/>
          </a:prstGeom>
        </p:spPr>
        <p:txBody>
          <a:bodyPr vert="horz" wrap="square" lIns="0" tIns="8930" rIns="0" bIns="0" rtlCol="0">
            <a:spAutoFit/>
          </a:bodyPr>
          <a:lstStyle/>
          <a:p>
            <a:pPr marL="8929">
              <a:spcBef>
                <a:spcPts val="70"/>
              </a:spcBef>
            </a:pPr>
            <a:r>
              <a:rPr sz="1195" spc="4" dirty="0">
                <a:latin typeface="Arial"/>
                <a:cs typeface="Arial"/>
              </a:rPr>
              <a:t>Synonymous</a:t>
            </a:r>
            <a:endParaRPr sz="1195">
              <a:latin typeface="Arial"/>
              <a:cs typeface="Arial"/>
            </a:endParaRPr>
          </a:p>
        </p:txBody>
      </p:sp>
      <p:sp>
        <p:nvSpPr>
          <p:cNvPr id="60" name="object 60"/>
          <p:cNvSpPr/>
          <p:nvPr/>
        </p:nvSpPr>
        <p:spPr>
          <a:xfrm>
            <a:off x="7809250" y="2822186"/>
            <a:ext cx="809476" cy="223689"/>
          </a:xfrm>
          <a:custGeom>
            <a:avLst/>
            <a:gdLst/>
            <a:ahLst/>
            <a:cxnLst/>
            <a:rect l="l" t="t" r="r" b="b"/>
            <a:pathLst>
              <a:path w="1151254" h="318135">
                <a:moveTo>
                  <a:pt x="0" y="317850"/>
                </a:moveTo>
                <a:lnTo>
                  <a:pt x="1138652" y="3380"/>
                </a:lnTo>
                <a:lnTo>
                  <a:pt x="1150894" y="0"/>
                </a:lnTo>
              </a:path>
            </a:pathLst>
          </a:custGeom>
          <a:ln w="25400">
            <a:solidFill>
              <a:srgbClr val="000000"/>
            </a:solidFill>
          </a:ln>
        </p:spPr>
        <p:txBody>
          <a:bodyPr wrap="square" lIns="0" tIns="0" rIns="0" bIns="0" rtlCol="0"/>
          <a:lstStyle/>
          <a:p>
            <a:endParaRPr sz="1266"/>
          </a:p>
        </p:txBody>
      </p:sp>
      <p:sp>
        <p:nvSpPr>
          <p:cNvPr id="61" name="object 61"/>
          <p:cNvSpPr/>
          <p:nvPr/>
        </p:nvSpPr>
        <p:spPr>
          <a:xfrm>
            <a:off x="8598455" y="2783249"/>
            <a:ext cx="94208" cy="83046"/>
          </a:xfrm>
          <a:custGeom>
            <a:avLst/>
            <a:gdLst/>
            <a:ahLst/>
            <a:cxnLst/>
            <a:rect l="l" t="t" r="r" b="b"/>
            <a:pathLst>
              <a:path w="133984" h="118110">
                <a:moveTo>
                  <a:pt x="0" y="0"/>
                </a:moveTo>
                <a:lnTo>
                  <a:pt x="32461" y="117525"/>
                </a:lnTo>
                <a:lnTo>
                  <a:pt x="133743" y="26301"/>
                </a:lnTo>
                <a:lnTo>
                  <a:pt x="0" y="0"/>
                </a:lnTo>
                <a:close/>
              </a:path>
            </a:pathLst>
          </a:custGeom>
          <a:solidFill>
            <a:srgbClr val="000000"/>
          </a:solidFill>
        </p:spPr>
        <p:txBody>
          <a:bodyPr wrap="square" lIns="0" tIns="0" rIns="0" bIns="0" rtlCol="0"/>
          <a:lstStyle/>
          <a:p>
            <a:endParaRPr sz="1266"/>
          </a:p>
        </p:txBody>
      </p:sp>
      <p:sp>
        <p:nvSpPr>
          <p:cNvPr id="63" name="object 63"/>
          <p:cNvSpPr txBox="1"/>
          <p:nvPr/>
        </p:nvSpPr>
        <p:spPr>
          <a:xfrm>
            <a:off x="4093964" y="1722099"/>
            <a:ext cx="4225529" cy="268640"/>
          </a:xfrm>
          <a:prstGeom prst="rect">
            <a:avLst/>
          </a:prstGeom>
        </p:spPr>
        <p:txBody>
          <a:bodyPr vert="horz" wrap="square" lIns="0" tIns="8930" rIns="0" bIns="0" rtlCol="0">
            <a:spAutoFit/>
          </a:bodyPr>
          <a:lstStyle/>
          <a:p>
            <a:pPr marL="8929">
              <a:spcBef>
                <a:spcPts val="70"/>
              </a:spcBef>
            </a:pPr>
            <a:r>
              <a:rPr lang="en-US" sz="1687" b="1" spc="-4" dirty="0" err="1">
                <a:latin typeface="Arial"/>
                <a:cs typeface="Arial"/>
              </a:rPr>
              <a:t>D</a:t>
            </a:r>
            <a:r>
              <a:rPr sz="1687" b="1" spc="-4" dirty="0" err="1">
                <a:latin typeface="Arial"/>
                <a:cs typeface="Arial"/>
              </a:rPr>
              <a:t>adi</a:t>
            </a:r>
            <a:r>
              <a:rPr sz="1687" b="1" spc="-4" dirty="0">
                <a:latin typeface="Arial"/>
                <a:cs typeface="Arial"/>
              </a:rPr>
              <a:t> </a:t>
            </a:r>
            <a:r>
              <a:rPr sz="1687" b="1" spc="-14" dirty="0">
                <a:latin typeface="Arial"/>
                <a:cs typeface="Arial"/>
              </a:rPr>
              <a:t>(Gutenkunst </a:t>
            </a:r>
            <a:r>
              <a:rPr sz="1687" b="1" spc="28" dirty="0">
                <a:latin typeface="Arial"/>
                <a:cs typeface="Arial"/>
              </a:rPr>
              <a:t>et </a:t>
            </a:r>
            <a:r>
              <a:rPr sz="1687" b="1" spc="-4" dirty="0">
                <a:latin typeface="Arial"/>
                <a:cs typeface="Arial"/>
              </a:rPr>
              <a:t>al </a:t>
            </a:r>
            <a:r>
              <a:rPr sz="1687" b="1" spc="-14" dirty="0">
                <a:latin typeface="Arial"/>
                <a:cs typeface="Arial"/>
              </a:rPr>
              <a:t>2009) </a:t>
            </a:r>
            <a:r>
              <a:rPr sz="1687" b="1" spc="14" dirty="0">
                <a:latin typeface="Arial"/>
                <a:cs typeface="Arial"/>
              </a:rPr>
              <a:t>to</a:t>
            </a:r>
            <a:r>
              <a:rPr sz="1687" b="1" dirty="0">
                <a:latin typeface="Arial"/>
                <a:cs typeface="Arial"/>
              </a:rPr>
              <a:t> </a:t>
            </a:r>
            <a:r>
              <a:rPr sz="1687" b="1" spc="-7" dirty="0">
                <a:latin typeface="Arial"/>
                <a:cs typeface="Arial"/>
              </a:rPr>
              <a:t>infer</a:t>
            </a:r>
            <a:endParaRPr sz="1687" dirty="0">
              <a:latin typeface="Arial"/>
              <a:cs typeface="Arial"/>
            </a:endParaRPr>
          </a:p>
        </p:txBody>
      </p:sp>
      <p:sp>
        <p:nvSpPr>
          <p:cNvPr id="64" name="object 64"/>
          <p:cNvSpPr txBox="1"/>
          <p:nvPr/>
        </p:nvSpPr>
        <p:spPr>
          <a:xfrm>
            <a:off x="3289864" y="1981060"/>
            <a:ext cx="7230814" cy="1020513"/>
          </a:xfrm>
          <a:prstGeom prst="rect">
            <a:avLst/>
          </a:prstGeom>
        </p:spPr>
        <p:txBody>
          <a:bodyPr vert="horz" wrap="square" lIns="0" tIns="8930" rIns="0" bIns="0" rtlCol="0">
            <a:spAutoFit/>
          </a:bodyPr>
          <a:lstStyle/>
          <a:p>
            <a:pPr marL="8929">
              <a:spcBef>
                <a:spcPts val="70"/>
              </a:spcBef>
            </a:pPr>
            <a:r>
              <a:rPr sz="1687" b="1" spc="4" dirty="0">
                <a:latin typeface="Arial"/>
                <a:cs typeface="Arial"/>
              </a:rPr>
              <a:t>demographic model </a:t>
            </a:r>
            <a:r>
              <a:rPr sz="1687" b="1" spc="7" dirty="0">
                <a:latin typeface="Arial"/>
                <a:cs typeface="Arial"/>
              </a:rPr>
              <a:t>with </a:t>
            </a:r>
            <a:r>
              <a:rPr sz="1687" b="1" spc="-28" dirty="0">
                <a:solidFill>
                  <a:srgbClr val="FF0000"/>
                </a:solidFill>
                <a:latin typeface="Arial"/>
                <a:cs typeface="Arial"/>
              </a:rPr>
              <a:t>synonymous</a:t>
            </a:r>
            <a:r>
              <a:rPr sz="1687" b="1" spc="-14" dirty="0">
                <a:solidFill>
                  <a:srgbClr val="1DB100"/>
                </a:solidFill>
                <a:latin typeface="Arial"/>
                <a:cs typeface="Arial"/>
              </a:rPr>
              <a:t> </a:t>
            </a:r>
            <a:r>
              <a:rPr sz="1687" b="1" spc="-11" dirty="0">
                <a:latin typeface="Arial"/>
                <a:cs typeface="Arial"/>
              </a:rPr>
              <a:t>sites</a:t>
            </a:r>
            <a:endParaRPr sz="1687" dirty="0">
              <a:latin typeface="Arial"/>
              <a:cs typeface="Arial"/>
            </a:endParaRPr>
          </a:p>
          <a:p>
            <a:pPr>
              <a:spcBef>
                <a:spcPts val="28"/>
              </a:spcBef>
            </a:pPr>
            <a:endParaRPr sz="2074" dirty="0">
              <a:latin typeface="Times New Roman"/>
              <a:cs typeface="Times New Roman"/>
            </a:endParaRPr>
          </a:p>
          <a:p>
            <a:pPr marL="5484419" marR="3572"/>
            <a:r>
              <a:rPr sz="1406" spc="4" dirty="0">
                <a:latin typeface="Arial"/>
                <a:cs typeface="Arial"/>
              </a:rPr>
              <a:t>Demography </a:t>
            </a:r>
            <a:endParaRPr lang="en-US" sz="1406" spc="4" dirty="0">
              <a:latin typeface="Arial"/>
              <a:cs typeface="Arial"/>
            </a:endParaRPr>
          </a:p>
          <a:p>
            <a:pPr marL="5484419" marR="3572"/>
            <a:r>
              <a:rPr lang="en-US" sz="1406" spc="4" dirty="0">
                <a:latin typeface="Arial"/>
                <a:cs typeface="Arial"/>
              </a:rPr>
              <a:t>Linked </a:t>
            </a:r>
            <a:r>
              <a:rPr sz="1406" spc="7" dirty="0">
                <a:latin typeface="Arial"/>
                <a:cs typeface="Arial"/>
              </a:rPr>
              <a:t>selection</a:t>
            </a:r>
            <a:endParaRPr sz="1406" dirty="0">
              <a:latin typeface="Arial"/>
              <a:cs typeface="Arial"/>
            </a:endParaRPr>
          </a:p>
        </p:txBody>
      </p:sp>
      <p:sp>
        <p:nvSpPr>
          <p:cNvPr id="65" name="object 65"/>
          <p:cNvSpPr/>
          <p:nvPr/>
        </p:nvSpPr>
        <p:spPr>
          <a:xfrm>
            <a:off x="3487584" y="1418103"/>
            <a:ext cx="583554" cy="583554"/>
          </a:xfrm>
          <a:custGeom>
            <a:avLst/>
            <a:gdLst/>
            <a:ahLst/>
            <a:cxnLst/>
            <a:rect l="l" t="t" r="r" b="b"/>
            <a:pathLst>
              <a:path w="829945" h="829944">
                <a:moveTo>
                  <a:pt x="414681" y="0"/>
                </a:moveTo>
                <a:lnTo>
                  <a:pt x="369272" y="2478"/>
                </a:lnTo>
                <a:lnTo>
                  <a:pt x="324303" y="9914"/>
                </a:lnTo>
                <a:lnTo>
                  <a:pt x="280215" y="22307"/>
                </a:lnTo>
                <a:lnTo>
                  <a:pt x="237446" y="39658"/>
                </a:lnTo>
                <a:lnTo>
                  <a:pt x="196438" y="61965"/>
                </a:lnTo>
                <a:lnTo>
                  <a:pt x="157630" y="89230"/>
                </a:lnTo>
                <a:lnTo>
                  <a:pt x="121462" y="121453"/>
                </a:lnTo>
                <a:lnTo>
                  <a:pt x="89237" y="157623"/>
                </a:lnTo>
                <a:lnTo>
                  <a:pt x="61970" y="196433"/>
                </a:lnTo>
                <a:lnTo>
                  <a:pt x="39661" y="237443"/>
                </a:lnTo>
                <a:lnTo>
                  <a:pt x="22309" y="280213"/>
                </a:lnTo>
                <a:lnTo>
                  <a:pt x="9915" y="324303"/>
                </a:lnTo>
                <a:lnTo>
                  <a:pt x="2478" y="369272"/>
                </a:lnTo>
                <a:lnTo>
                  <a:pt x="0" y="414681"/>
                </a:lnTo>
                <a:lnTo>
                  <a:pt x="2478" y="460091"/>
                </a:lnTo>
                <a:lnTo>
                  <a:pt x="9915" y="505060"/>
                </a:lnTo>
                <a:lnTo>
                  <a:pt x="22309" y="549148"/>
                </a:lnTo>
                <a:lnTo>
                  <a:pt x="39661" y="591917"/>
                </a:lnTo>
                <a:lnTo>
                  <a:pt x="61970" y="632925"/>
                </a:lnTo>
                <a:lnTo>
                  <a:pt x="89237" y="671733"/>
                </a:lnTo>
                <a:lnTo>
                  <a:pt x="121462" y="707901"/>
                </a:lnTo>
                <a:lnTo>
                  <a:pt x="157630" y="740125"/>
                </a:lnTo>
                <a:lnTo>
                  <a:pt x="196438" y="767393"/>
                </a:lnTo>
                <a:lnTo>
                  <a:pt x="237446" y="789702"/>
                </a:lnTo>
                <a:lnTo>
                  <a:pt x="280215" y="807054"/>
                </a:lnTo>
                <a:lnTo>
                  <a:pt x="324303" y="819448"/>
                </a:lnTo>
                <a:lnTo>
                  <a:pt x="369272" y="826885"/>
                </a:lnTo>
                <a:lnTo>
                  <a:pt x="414681" y="829363"/>
                </a:lnTo>
                <a:lnTo>
                  <a:pt x="460091" y="826885"/>
                </a:lnTo>
                <a:lnTo>
                  <a:pt x="505060" y="819448"/>
                </a:lnTo>
                <a:lnTo>
                  <a:pt x="549150" y="807054"/>
                </a:lnTo>
                <a:lnTo>
                  <a:pt x="591920" y="789702"/>
                </a:lnTo>
                <a:lnTo>
                  <a:pt x="632930" y="767393"/>
                </a:lnTo>
                <a:lnTo>
                  <a:pt x="671740" y="740125"/>
                </a:lnTo>
                <a:lnTo>
                  <a:pt x="707910" y="707901"/>
                </a:lnTo>
                <a:lnTo>
                  <a:pt x="740132" y="671733"/>
                </a:lnTo>
                <a:lnTo>
                  <a:pt x="767398" y="632925"/>
                </a:lnTo>
                <a:lnTo>
                  <a:pt x="789705" y="591917"/>
                </a:lnTo>
                <a:lnTo>
                  <a:pt x="807056" y="549148"/>
                </a:lnTo>
                <a:lnTo>
                  <a:pt x="819449" y="505060"/>
                </a:lnTo>
                <a:lnTo>
                  <a:pt x="826885" y="460091"/>
                </a:lnTo>
                <a:lnTo>
                  <a:pt x="829363" y="414681"/>
                </a:lnTo>
                <a:lnTo>
                  <a:pt x="826885" y="369272"/>
                </a:lnTo>
                <a:lnTo>
                  <a:pt x="819449" y="324303"/>
                </a:lnTo>
                <a:lnTo>
                  <a:pt x="807056" y="280213"/>
                </a:lnTo>
                <a:lnTo>
                  <a:pt x="789705" y="237443"/>
                </a:lnTo>
                <a:lnTo>
                  <a:pt x="767398" y="196433"/>
                </a:lnTo>
                <a:lnTo>
                  <a:pt x="740132" y="157623"/>
                </a:lnTo>
                <a:lnTo>
                  <a:pt x="707910" y="121453"/>
                </a:lnTo>
                <a:lnTo>
                  <a:pt x="671740" y="89230"/>
                </a:lnTo>
                <a:lnTo>
                  <a:pt x="632930" y="61965"/>
                </a:lnTo>
                <a:lnTo>
                  <a:pt x="591920" y="39658"/>
                </a:lnTo>
                <a:lnTo>
                  <a:pt x="549150" y="22307"/>
                </a:lnTo>
                <a:lnTo>
                  <a:pt x="505060" y="9914"/>
                </a:lnTo>
                <a:lnTo>
                  <a:pt x="460091" y="2478"/>
                </a:lnTo>
                <a:lnTo>
                  <a:pt x="414681" y="0"/>
                </a:lnTo>
                <a:close/>
              </a:path>
            </a:pathLst>
          </a:custGeom>
          <a:solidFill>
            <a:srgbClr val="FF0000"/>
          </a:solidFill>
        </p:spPr>
        <p:txBody>
          <a:bodyPr wrap="square" lIns="0" tIns="0" rIns="0" bIns="0" rtlCol="0"/>
          <a:lstStyle/>
          <a:p>
            <a:endParaRPr sz="1266"/>
          </a:p>
        </p:txBody>
      </p:sp>
      <p:sp>
        <p:nvSpPr>
          <p:cNvPr id="66" name="object 66"/>
          <p:cNvSpPr txBox="1"/>
          <p:nvPr/>
        </p:nvSpPr>
        <p:spPr>
          <a:xfrm>
            <a:off x="3693914" y="1526977"/>
            <a:ext cx="166985" cy="333593"/>
          </a:xfrm>
          <a:prstGeom prst="rect">
            <a:avLst/>
          </a:prstGeom>
        </p:spPr>
        <p:txBody>
          <a:bodyPr vert="horz" wrap="square" lIns="0" tIns="8930" rIns="0" bIns="0" rtlCol="0">
            <a:spAutoFit/>
          </a:bodyPr>
          <a:lstStyle/>
          <a:p>
            <a:pPr marL="8929">
              <a:spcBef>
                <a:spcPts val="70"/>
              </a:spcBef>
            </a:pPr>
            <a:r>
              <a:rPr lang="en-US" sz="2109" spc="-4" dirty="0">
                <a:solidFill>
                  <a:srgbClr val="FFFFFF"/>
                </a:solidFill>
                <a:latin typeface="Arial"/>
                <a:cs typeface="Arial"/>
              </a:rPr>
              <a:t>3</a:t>
            </a:r>
            <a:endParaRPr sz="2109" dirty="0">
              <a:latin typeface="Arial"/>
              <a:cs typeface="Arial"/>
            </a:endParaRPr>
          </a:p>
        </p:txBody>
      </p:sp>
      <p:sp>
        <p:nvSpPr>
          <p:cNvPr id="67" name="object 67"/>
          <p:cNvSpPr/>
          <p:nvPr/>
        </p:nvSpPr>
        <p:spPr>
          <a:xfrm>
            <a:off x="7755859" y="1745683"/>
            <a:ext cx="988070" cy="771971"/>
          </a:xfrm>
          <a:custGeom>
            <a:avLst/>
            <a:gdLst/>
            <a:ahLst/>
            <a:cxnLst/>
            <a:rect l="l" t="t" r="r" b="b"/>
            <a:pathLst>
              <a:path w="1405254" h="1097914">
                <a:moveTo>
                  <a:pt x="1205826" y="537552"/>
                </a:moveTo>
                <a:lnTo>
                  <a:pt x="516750" y="537552"/>
                </a:lnTo>
                <a:lnTo>
                  <a:pt x="565063" y="539608"/>
                </a:lnTo>
                <a:lnTo>
                  <a:pt x="612234" y="545663"/>
                </a:lnTo>
                <a:lnTo>
                  <a:pt x="658095" y="555550"/>
                </a:lnTo>
                <a:lnTo>
                  <a:pt x="702478" y="569099"/>
                </a:lnTo>
                <a:lnTo>
                  <a:pt x="745214" y="586143"/>
                </a:lnTo>
                <a:lnTo>
                  <a:pt x="786137" y="606514"/>
                </a:lnTo>
                <a:lnTo>
                  <a:pt x="825078" y="630044"/>
                </a:lnTo>
                <a:lnTo>
                  <a:pt x="861869" y="656564"/>
                </a:lnTo>
                <a:lnTo>
                  <a:pt x="896342" y="685906"/>
                </a:lnTo>
                <a:lnTo>
                  <a:pt x="928329" y="717902"/>
                </a:lnTo>
                <a:lnTo>
                  <a:pt x="957662" y="752383"/>
                </a:lnTo>
                <a:lnTo>
                  <a:pt x="984173" y="789183"/>
                </a:lnTo>
                <a:lnTo>
                  <a:pt x="1007694" y="828132"/>
                </a:lnTo>
                <a:lnTo>
                  <a:pt x="1028058" y="869062"/>
                </a:lnTo>
                <a:lnTo>
                  <a:pt x="1045096" y="911805"/>
                </a:lnTo>
                <a:lnTo>
                  <a:pt x="1058640" y="956194"/>
                </a:lnTo>
                <a:lnTo>
                  <a:pt x="1068522" y="1002059"/>
                </a:lnTo>
                <a:lnTo>
                  <a:pt x="1074574" y="1049232"/>
                </a:lnTo>
                <a:lnTo>
                  <a:pt x="1076629" y="1097661"/>
                </a:lnTo>
                <a:lnTo>
                  <a:pt x="1404670" y="1097661"/>
                </a:lnTo>
                <a:lnTo>
                  <a:pt x="1403356" y="1048830"/>
                </a:lnTo>
                <a:lnTo>
                  <a:pt x="1399460" y="1000800"/>
                </a:lnTo>
                <a:lnTo>
                  <a:pt x="1393049" y="953524"/>
                </a:lnTo>
                <a:lnTo>
                  <a:pt x="1384190" y="907070"/>
                </a:lnTo>
                <a:lnTo>
                  <a:pt x="1372952" y="861506"/>
                </a:lnTo>
                <a:lnTo>
                  <a:pt x="1359402" y="816899"/>
                </a:lnTo>
                <a:lnTo>
                  <a:pt x="1343609" y="773318"/>
                </a:lnTo>
                <a:lnTo>
                  <a:pt x="1325639" y="730829"/>
                </a:lnTo>
                <a:lnTo>
                  <a:pt x="1305560" y="689501"/>
                </a:lnTo>
                <a:lnTo>
                  <a:pt x="1283440" y="649401"/>
                </a:lnTo>
                <a:lnTo>
                  <a:pt x="1259348" y="610597"/>
                </a:lnTo>
                <a:lnTo>
                  <a:pt x="1233350" y="573157"/>
                </a:lnTo>
                <a:lnTo>
                  <a:pt x="1205826" y="537552"/>
                </a:lnTo>
                <a:close/>
              </a:path>
              <a:path w="1405254" h="1097914">
                <a:moveTo>
                  <a:pt x="508380" y="0"/>
                </a:moveTo>
                <a:lnTo>
                  <a:pt x="0" y="374357"/>
                </a:lnTo>
                <a:lnTo>
                  <a:pt x="508380" y="748830"/>
                </a:lnTo>
                <a:lnTo>
                  <a:pt x="508380" y="537768"/>
                </a:lnTo>
                <a:lnTo>
                  <a:pt x="511149" y="537730"/>
                </a:lnTo>
                <a:lnTo>
                  <a:pt x="513969" y="537552"/>
                </a:lnTo>
                <a:lnTo>
                  <a:pt x="1205826" y="537552"/>
                </a:lnTo>
                <a:lnTo>
                  <a:pt x="1205514" y="537149"/>
                </a:lnTo>
                <a:lnTo>
                  <a:pt x="1175908" y="502639"/>
                </a:lnTo>
                <a:lnTo>
                  <a:pt x="1144600" y="469696"/>
                </a:lnTo>
                <a:lnTo>
                  <a:pt x="1111657" y="438388"/>
                </a:lnTo>
                <a:lnTo>
                  <a:pt x="1077147" y="408782"/>
                </a:lnTo>
                <a:lnTo>
                  <a:pt x="1041139" y="380946"/>
                </a:lnTo>
                <a:lnTo>
                  <a:pt x="1003699" y="354948"/>
                </a:lnTo>
                <a:lnTo>
                  <a:pt x="964895" y="330856"/>
                </a:lnTo>
                <a:lnTo>
                  <a:pt x="924795" y="308736"/>
                </a:lnTo>
                <a:lnTo>
                  <a:pt x="883467" y="288657"/>
                </a:lnTo>
                <a:lnTo>
                  <a:pt x="840978" y="270687"/>
                </a:lnTo>
                <a:lnTo>
                  <a:pt x="797397" y="254894"/>
                </a:lnTo>
                <a:lnTo>
                  <a:pt x="752790" y="241344"/>
                </a:lnTo>
                <a:lnTo>
                  <a:pt x="707226" y="230106"/>
                </a:lnTo>
                <a:lnTo>
                  <a:pt x="660772" y="221247"/>
                </a:lnTo>
                <a:lnTo>
                  <a:pt x="613496" y="214836"/>
                </a:lnTo>
                <a:lnTo>
                  <a:pt x="565466" y="210940"/>
                </a:lnTo>
                <a:lnTo>
                  <a:pt x="520988" y="209740"/>
                </a:lnTo>
                <a:lnTo>
                  <a:pt x="508380" y="209740"/>
                </a:lnTo>
                <a:lnTo>
                  <a:pt x="508380" y="0"/>
                </a:lnTo>
                <a:close/>
              </a:path>
              <a:path w="1405254" h="1097914">
                <a:moveTo>
                  <a:pt x="516750" y="209626"/>
                </a:moveTo>
                <a:lnTo>
                  <a:pt x="513969" y="209626"/>
                </a:lnTo>
                <a:lnTo>
                  <a:pt x="511149" y="209715"/>
                </a:lnTo>
                <a:lnTo>
                  <a:pt x="508380" y="209740"/>
                </a:lnTo>
                <a:lnTo>
                  <a:pt x="520988" y="209740"/>
                </a:lnTo>
                <a:lnTo>
                  <a:pt x="516750" y="209626"/>
                </a:lnTo>
                <a:close/>
              </a:path>
            </a:pathLst>
          </a:custGeom>
          <a:solidFill>
            <a:srgbClr val="FF0000"/>
          </a:solidFill>
        </p:spPr>
        <p:txBody>
          <a:bodyPr wrap="square" lIns="0" tIns="0" rIns="0" bIns="0" rtlCol="0"/>
          <a:lstStyle/>
          <a:p>
            <a:endParaRPr sz="1266"/>
          </a:p>
        </p:txBody>
      </p:sp>
      <p:sp>
        <p:nvSpPr>
          <p:cNvPr id="68" name="object 2">
            <a:extLst>
              <a:ext uri="{FF2B5EF4-FFF2-40B4-BE49-F238E27FC236}">
                <a16:creationId xmlns:a16="http://schemas.microsoft.com/office/drawing/2014/main" id="{8C1F63E3-BFB6-458A-BBE8-581BEB7ADB27}"/>
              </a:ext>
            </a:extLst>
          </p:cNvPr>
          <p:cNvSpPr txBox="1">
            <a:spLocks/>
          </p:cNvSpPr>
          <p:nvPr/>
        </p:nvSpPr>
        <p:spPr>
          <a:xfrm>
            <a:off x="1809768" y="401666"/>
            <a:ext cx="8710910" cy="528390"/>
          </a:xfrm>
          <a:prstGeom prst="rect">
            <a:avLst/>
          </a:prstGeom>
        </p:spPr>
        <p:txBody>
          <a:bodyPr vert="horz" wrap="square" lIns="0" tIns="8930" rIns="0" bIns="0" rtlCol="0">
            <a:spAutoFit/>
          </a:bodyPr>
          <a:lstStyle>
            <a:lvl1pPr>
              <a:defRPr>
                <a:latin typeface="+mj-lt"/>
                <a:ea typeface="+mj-ea"/>
                <a:cs typeface="+mj-cs"/>
              </a:defRPr>
            </a:lvl1pPr>
          </a:lstStyle>
          <a:p>
            <a:pPr marL="8929" algn="ctr">
              <a:spcBef>
                <a:spcPts val="70"/>
              </a:spcBef>
            </a:pPr>
            <a:r>
              <a:rPr lang="en-US" sz="3375" kern="0" dirty="0">
                <a:solidFill>
                  <a:sysClr val="windowText" lastClr="000000"/>
                </a:solidFill>
                <a:latin typeface="Arial" panose="020B0604020202020204" pitchFamily="34" charset="0"/>
                <a:cs typeface="Arial" panose="020B0604020202020204" pitchFamily="34" charset="0"/>
              </a:rPr>
              <a:t>We masked some low frequency sites.</a:t>
            </a:r>
          </a:p>
        </p:txBody>
      </p:sp>
      <p:pic>
        <p:nvPicPr>
          <p:cNvPr id="2050" name="Picture 2" descr="Pin on mask">
            <a:extLst>
              <a:ext uri="{FF2B5EF4-FFF2-40B4-BE49-F238E27FC236}">
                <a16:creationId xmlns:a16="http://schemas.microsoft.com/office/drawing/2014/main" id="{CA57273F-3B88-484E-9724-C58ABE510C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3910" y="3254870"/>
            <a:ext cx="747409" cy="747409"/>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Pin on mask">
            <a:extLst>
              <a:ext uri="{FF2B5EF4-FFF2-40B4-BE49-F238E27FC236}">
                <a16:creationId xmlns:a16="http://schemas.microsoft.com/office/drawing/2014/main" id="{E200ADB5-15F3-492B-A5F9-5F97B0DE4A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1740" y="3585722"/>
            <a:ext cx="747409" cy="747409"/>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 descr="Pin on mask">
            <a:extLst>
              <a:ext uri="{FF2B5EF4-FFF2-40B4-BE49-F238E27FC236}">
                <a16:creationId xmlns:a16="http://schemas.microsoft.com/office/drawing/2014/main" id="{CD7A08D8-7D43-4833-9209-2E35A19C5F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775" y="3929513"/>
            <a:ext cx="747409" cy="747409"/>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Pin on mask">
            <a:extLst>
              <a:ext uri="{FF2B5EF4-FFF2-40B4-BE49-F238E27FC236}">
                <a16:creationId xmlns:a16="http://schemas.microsoft.com/office/drawing/2014/main" id="{C889C46F-F4D4-41AB-B33E-20B4887A95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6662" y="4468141"/>
            <a:ext cx="747409" cy="747409"/>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descr="Pin on mask">
            <a:extLst>
              <a:ext uri="{FF2B5EF4-FFF2-40B4-BE49-F238E27FC236}">
                <a16:creationId xmlns:a16="http://schemas.microsoft.com/office/drawing/2014/main" id="{6ABC446D-5B8F-49ED-A00C-A382A24CAB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8087" y="4192037"/>
            <a:ext cx="747409" cy="747409"/>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Pin on mask">
            <a:extLst>
              <a:ext uri="{FF2B5EF4-FFF2-40B4-BE49-F238E27FC236}">
                <a16:creationId xmlns:a16="http://schemas.microsoft.com/office/drawing/2014/main" id="{FFCD2FE3-2AEA-4145-9CC3-FF788C2993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0931" y="4904325"/>
            <a:ext cx="747409" cy="747409"/>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76">
            <a:extLst>
              <a:ext uri="{FF2B5EF4-FFF2-40B4-BE49-F238E27FC236}">
                <a16:creationId xmlns:a16="http://schemas.microsoft.com/office/drawing/2014/main" id="{FAC4E8A5-9298-46FA-ACE4-E4FC810062A3}"/>
              </a:ext>
            </a:extLst>
          </p:cNvPr>
          <p:cNvPicPr>
            <a:picLocks noChangeAspect="1"/>
          </p:cNvPicPr>
          <p:nvPr/>
        </p:nvPicPr>
        <p:blipFill rotWithShape="1">
          <a:blip r:embed="rId4"/>
          <a:srcRect r="57797"/>
          <a:stretch/>
        </p:blipFill>
        <p:spPr>
          <a:xfrm>
            <a:off x="226136" y="788420"/>
            <a:ext cx="2166690" cy="1914525"/>
          </a:xfrm>
          <a:prstGeom prst="rect">
            <a:avLst/>
          </a:prstGeom>
        </p:spPr>
      </p:pic>
    </p:spTree>
    <p:extLst>
      <p:ext uri="{BB962C8B-B14F-4D97-AF65-F5344CB8AC3E}">
        <p14:creationId xmlns:p14="http://schemas.microsoft.com/office/powerpoint/2010/main" val="3665467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28537</TotalTime>
  <Words>2810</Words>
  <Application>Microsoft Office PowerPoint</Application>
  <PresentationFormat>Widescreen</PresentationFormat>
  <Paragraphs>379</Paragraphs>
  <Slides>30</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Yu Gothic</vt:lpstr>
      <vt:lpstr>Arial</vt:lpstr>
      <vt:lpstr>Calibri</vt:lpstr>
      <vt:lpstr>Calibri Light</vt:lpstr>
      <vt:lpstr>Cambria Math</vt:lpstr>
      <vt:lpstr>Times New Roman</vt:lpstr>
      <vt:lpstr>Office Theme</vt:lpstr>
      <vt:lpstr>demo_for_ccgb Rotation Update</vt:lpstr>
      <vt:lpstr>PowerPoint Presentation</vt:lpstr>
      <vt:lpstr>PowerPoint Presentation</vt:lpstr>
      <vt:lpstr>PowerPoint Presentation</vt:lpstr>
      <vt:lpstr>The Distribution of Fitness Effects</vt:lpstr>
      <vt:lpstr>PowerPoint Presentation</vt:lpstr>
      <vt:lpstr>PowerPoint Presentation</vt:lpstr>
      <vt:lpstr>PowerPoint Presentation</vt:lpstr>
      <vt:lpstr>PowerPoint Presentation</vt:lpstr>
      <vt:lpstr>PowerPoint Presentation</vt:lpstr>
      <vt:lpstr>Implementation details (for following slides)</vt:lpstr>
      <vt:lpstr>Implementation details (for following slides)</vt:lpstr>
      <vt:lpstr>PowerPoint Presentation</vt:lpstr>
      <vt:lpstr>Exponential growth demographic diagram (exponential decay or growth over time)</vt:lpstr>
      <vt:lpstr>Two-epoch demographic diagram (One epoch, a length of time, then instantaneous size change to a second epoch)</vt:lpstr>
      <vt:lpstr>Bottleneck growth demographic diagram (Instantaneous size change, then exponential growth or decay over a length of time)</vt:lpstr>
      <vt:lpstr>Three-epoch demographic diagram (Epoch, time, instantaneous size change, epoch, time, instantaneous size change, epoch)</vt:lpstr>
      <vt:lpstr>PowerPoint Presentation</vt:lpstr>
      <vt:lpstr>PowerPoint Presentation</vt:lpstr>
      <vt:lpstr>PowerPoint Presentation</vt:lpstr>
      <vt:lpstr>PowerPoint Presentation</vt:lpstr>
      <vt:lpstr>PowerPoint Presentation</vt:lpstr>
      <vt:lpstr>PowerPoint Presentation</vt:lpstr>
      <vt:lpstr>Future Directions</vt:lpstr>
      <vt:lpstr>Possible extensions</vt:lpstr>
      <vt:lpstr>Notes with Nandita and Kirk</vt:lpstr>
      <vt:lpstr>Notes with Kirk and Nandita</vt:lpstr>
      <vt:lpstr>Paper Layout</vt:lpstr>
      <vt:lpstr>Boring logistical stuff</vt:lpstr>
      <vt:lpstr>//TODO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RDM_HW Rotation Update</dc:title>
  <dc:creator>Jonathan Mah</dc:creator>
  <cp:lastModifiedBy>Jonathan Mah</cp:lastModifiedBy>
  <cp:revision>600</cp:revision>
  <dcterms:created xsi:type="dcterms:W3CDTF">2020-10-07T15:54:11Z</dcterms:created>
  <dcterms:modified xsi:type="dcterms:W3CDTF">2021-06-02T00:23:30Z</dcterms:modified>
</cp:coreProperties>
</file>